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4" r:id="rId25"/>
    <p:sldId id="279" r:id="rId26"/>
    <p:sldId id="280" r:id="rId27"/>
    <p:sldId id="281" r:id="rId28"/>
    <p:sldId id="282" r:id="rId29"/>
    <p:sldId id="283" r:id="rId30"/>
    <p:sldId id="285" r:id="rId31"/>
    <p:sldId id="286" r:id="rId32"/>
    <p:sldId id="287" r:id="rId33"/>
  </p:sldIdLst>
  <p:sldSz cx="9144000" cy="5143500" type="screen16x9"/>
  <p:notesSz cx="6858000" cy="9144000"/>
  <p:embeddedFontLst>
    <p:embeddedFont>
      <p:font typeface="Montserrat" panose="020B0604020202020204" charset="0"/>
      <p:regular r:id="rId35"/>
      <p:bold r:id="rId36"/>
      <p:italic r:id="rId37"/>
      <p:boldItalic r:id="rId38"/>
    </p:embeddedFont>
    <p:embeddedFont>
      <p:font typeface="Lato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E7D667-1F14-4FEC-8D5E-70F182FE9149}">
  <a:tblStyle styleId="{02E7D667-1F14-4FEC-8D5E-70F182FE91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82" autoAdjust="0"/>
  </p:normalViewPr>
  <p:slideViewPr>
    <p:cSldViewPr snapToGrid="0">
      <p:cViewPr>
        <p:scale>
          <a:sx n="75" d="100"/>
          <a:sy n="75" d="100"/>
        </p:scale>
        <p:origin x="10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% in like refers to any number of characters, _ refers to single character, Use ilike for case insensitivity.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first_name,email from customer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first_name ilike 'k%ar%n'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Will have karen in result.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% means there can be or not be any character between on that position. Underscore requires 1 character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* from film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rental_duration between 3 and 6  and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title like 'A%' and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rating in ('PG','R','G')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* from payment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order by payment_date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 10;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round(Avg(amount),2) as average_payment,customer_id,staff_id from payment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by customer_id,staff_id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avg(amount) as average_Amount,customer_id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from payment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staff_id = 1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by customer_id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having avg(amount) &gt; 3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Ans:1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title,replacement_cost from film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order by replacement_cost desc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 5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Ans: 4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round(Avg(rental_rate),2),special_features from film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by special_features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having Avg(rental_rate)&gt;3.00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order_date is NULL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if a new project is to be added? A new file is to be added in both the files.</a:t>
            </a:r>
            <a:br>
              <a:rPr lang="en-GB"/>
            </a:br>
            <a:r>
              <a:rPr lang="en-GB"/>
              <a:t>What if Daniel changes his number? And then a new project is assigned to Daniel, Would you put new number?? What if another Project is assigned to Daniel? What number will you use?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are required to fill all fileds for a record.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Clash of information here will compromise data integrity.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order_date is NULL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order_date is NULL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 1.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round(avg(amount),2),first_name,last_name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from payment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inner join staff on payment.staff_id = staff.staff_id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by staff.first_name,staff.last_name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order by avg(amount) desc;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 2.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rating,title,first_name ||' '|| last_name as Actor_name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from film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inner join film_actor on film.film_id=film_actor.film_id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inner join actor on film_actor.actor_id=actor.actor_id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rating='PG'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 3.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count(*) as number_of_films,round(avg(length)) as average_length,name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from film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inner join film_category on film_category.film_id=film.film_id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inner join category on film_category.category_id=category.category_id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by film_category.category_id,category.name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order by number_of_films desc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Primary key and foreign key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Privacy for each table can be controlled, updating records is easy, ensures uniformity, no duplicate information.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Normalized data,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 :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create table </a:t>
            </a:r>
            <a:r>
              <a:rPr lang="en-GB" dirty="0" err="1"/>
              <a:t>sensor_data</a:t>
            </a:r>
            <a:r>
              <a:rPr lang="en-GB" dirty="0"/>
              <a:t> (</a:t>
            </a:r>
            <a:r>
              <a:rPr lang="en-GB" dirty="0" err="1"/>
              <a:t>Deviceid</a:t>
            </a:r>
            <a:r>
              <a:rPr lang="en-GB" dirty="0"/>
              <a:t> </a:t>
            </a:r>
            <a:r>
              <a:rPr lang="en-GB" dirty="0" err="1"/>
              <a:t>int,temprature</a:t>
            </a:r>
            <a:r>
              <a:rPr lang="en-GB" dirty="0"/>
              <a:t> </a:t>
            </a:r>
            <a:r>
              <a:rPr lang="en-GB" dirty="0" err="1"/>
              <a:t>numeric,Time</a:t>
            </a:r>
            <a:r>
              <a:rPr lang="en-GB" dirty="0"/>
              <a:t> timestamp without time zone)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set </a:t>
            </a:r>
            <a:r>
              <a:rPr lang="en-GB" dirty="0" err="1"/>
              <a:t>datestyle</a:t>
            </a:r>
            <a:r>
              <a:rPr lang="en-GB" dirty="0"/>
              <a:t> to SQL,DMY;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copy </a:t>
            </a:r>
            <a:r>
              <a:rPr lang="en-GB" dirty="0" err="1"/>
              <a:t>sensor_data</a:t>
            </a:r>
            <a:r>
              <a:rPr lang="en-GB" dirty="0"/>
              <a:t> from 'X:\work\SQL\SQL resources\</a:t>
            </a:r>
            <a:r>
              <a:rPr lang="en-GB" dirty="0" err="1"/>
              <a:t>BootCamp</a:t>
            </a:r>
            <a:r>
              <a:rPr lang="en-GB" dirty="0"/>
              <a:t>\sensor_data.csv' delimiter ',' csv header;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 :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create table </a:t>
            </a:r>
            <a:r>
              <a:rPr lang="en-GB" dirty="0" err="1"/>
              <a:t>device_details</a:t>
            </a:r>
            <a:r>
              <a:rPr lang="en-GB" dirty="0"/>
              <a:t> (</a:t>
            </a:r>
            <a:r>
              <a:rPr lang="en-GB" dirty="0" err="1"/>
              <a:t>Deviceid</a:t>
            </a:r>
            <a:r>
              <a:rPr lang="en-GB" dirty="0"/>
              <a:t> </a:t>
            </a:r>
            <a:r>
              <a:rPr lang="en-GB" dirty="0" err="1"/>
              <a:t>int</a:t>
            </a:r>
            <a:r>
              <a:rPr lang="en-GB" dirty="0"/>
              <a:t> not null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           ,Location varchar(20) check (location in ('</a:t>
            </a:r>
            <a:r>
              <a:rPr lang="en-GB" dirty="0" err="1"/>
              <a:t>North','South','West','East</a:t>
            </a:r>
            <a:r>
              <a:rPr lang="en-GB" dirty="0"/>
              <a:t>'))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           ,</a:t>
            </a:r>
            <a:r>
              <a:rPr lang="en-GB" dirty="0" err="1"/>
              <a:t>Technician_Name</a:t>
            </a:r>
            <a:r>
              <a:rPr lang="en-GB" dirty="0"/>
              <a:t> varchar(100) not null unique)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3: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insert into </a:t>
            </a:r>
            <a:r>
              <a:rPr lang="en-GB" dirty="0" err="1"/>
              <a:t>device_details</a:t>
            </a:r>
            <a:r>
              <a:rPr lang="en-GB" dirty="0"/>
              <a:t> (</a:t>
            </a:r>
            <a:r>
              <a:rPr lang="en-GB" dirty="0" err="1"/>
              <a:t>deviceid,location,technician_name</a:t>
            </a:r>
            <a:r>
              <a:rPr lang="en-GB" dirty="0"/>
              <a:t>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values (1,'North',Tony Stark),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(2,'South','Buzz Lightyear'),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(3,'West','Bean'),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(4,'East','Flinstone')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Avg</a:t>
            </a:r>
            <a:r>
              <a:rPr lang="en-GB" b="1" dirty="0"/>
              <a:t> by year:</a:t>
            </a:r>
            <a:endParaRPr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select extract (Year from time) as </a:t>
            </a:r>
            <a:r>
              <a:rPr lang="en-GB" dirty="0" err="1"/>
              <a:t>year,round</a:t>
            </a:r>
            <a:r>
              <a:rPr lang="en-GB" dirty="0"/>
              <a:t>(</a:t>
            </a:r>
            <a:r>
              <a:rPr lang="en-GB" dirty="0" err="1"/>
              <a:t>avg</a:t>
            </a:r>
            <a:r>
              <a:rPr lang="en-GB" dirty="0"/>
              <a:t>(</a:t>
            </a:r>
            <a:r>
              <a:rPr lang="en-GB" dirty="0" err="1"/>
              <a:t>temprature</a:t>
            </a:r>
            <a:r>
              <a:rPr lang="en-GB" dirty="0"/>
              <a:t>),2) as </a:t>
            </a:r>
            <a:r>
              <a:rPr lang="en-GB" dirty="0" err="1"/>
              <a:t>Average_temp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from </a:t>
            </a:r>
            <a:r>
              <a:rPr lang="en-GB" dirty="0" err="1"/>
              <a:t>sensor_data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group by year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Monthly Min and Max</a:t>
            </a:r>
            <a:endParaRPr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select </a:t>
            </a:r>
            <a:r>
              <a:rPr lang="en-GB" dirty="0" err="1"/>
              <a:t>to_char</a:t>
            </a:r>
            <a:r>
              <a:rPr lang="en-GB" dirty="0"/>
              <a:t>(</a:t>
            </a:r>
            <a:r>
              <a:rPr lang="en-GB" dirty="0" err="1"/>
              <a:t>time,'Month</a:t>
            </a:r>
            <a:r>
              <a:rPr lang="en-GB" dirty="0"/>
              <a:t>') as Month,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round(min(</a:t>
            </a:r>
            <a:r>
              <a:rPr lang="en-GB" dirty="0" err="1"/>
              <a:t>temprature</a:t>
            </a:r>
            <a:r>
              <a:rPr lang="en-GB" dirty="0"/>
              <a:t>),2) as Minimum,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round(max(</a:t>
            </a:r>
            <a:r>
              <a:rPr lang="en-GB" dirty="0" err="1"/>
              <a:t>temprature</a:t>
            </a:r>
            <a:r>
              <a:rPr lang="en-GB" dirty="0"/>
              <a:t>),2) as Maximum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from </a:t>
            </a:r>
            <a:r>
              <a:rPr lang="en-GB" dirty="0" err="1"/>
              <a:t>sensor_data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group by month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Device_tag</a:t>
            </a:r>
            <a:r>
              <a:rPr lang="en-GB" b="1" dirty="0"/>
              <a:t> :</a:t>
            </a:r>
            <a:endParaRPr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alter table </a:t>
            </a:r>
            <a:r>
              <a:rPr lang="en-GB" dirty="0" err="1"/>
              <a:t>device_details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add </a:t>
            </a:r>
            <a:r>
              <a:rPr lang="en-GB" dirty="0" err="1"/>
              <a:t>device_tag</a:t>
            </a:r>
            <a:r>
              <a:rPr lang="en-GB" dirty="0"/>
              <a:t> varchar unique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update </a:t>
            </a:r>
            <a:r>
              <a:rPr lang="en-GB" dirty="0" err="1"/>
              <a:t>device_details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set </a:t>
            </a:r>
            <a:r>
              <a:rPr lang="en-GB" dirty="0" err="1"/>
              <a:t>device_tag</a:t>
            </a:r>
            <a:r>
              <a:rPr lang="en-GB" dirty="0"/>
              <a:t> = left(technician_name,1)||</a:t>
            </a:r>
            <a:r>
              <a:rPr lang="en-GB" dirty="0" err="1"/>
              <a:t>deviceid</a:t>
            </a:r>
            <a:r>
              <a:rPr lang="en-GB" dirty="0"/>
              <a:t>||left(location,1)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North correction</a:t>
            </a:r>
            <a:endParaRPr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update </a:t>
            </a:r>
            <a:r>
              <a:rPr lang="en-GB" dirty="0" err="1"/>
              <a:t>sensor_data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set </a:t>
            </a:r>
            <a:r>
              <a:rPr lang="en-GB" dirty="0" err="1"/>
              <a:t>temprature</a:t>
            </a:r>
            <a:r>
              <a:rPr lang="en-GB" dirty="0"/>
              <a:t>=35 where </a:t>
            </a:r>
            <a:r>
              <a:rPr lang="en-GB" dirty="0" err="1"/>
              <a:t>deviceid</a:t>
            </a:r>
            <a:r>
              <a:rPr lang="en-GB" dirty="0"/>
              <a:t>=1 and </a:t>
            </a:r>
            <a:r>
              <a:rPr lang="en-GB" dirty="0" err="1"/>
              <a:t>temprature</a:t>
            </a:r>
            <a:r>
              <a:rPr lang="en-GB" dirty="0"/>
              <a:t>&gt;35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1: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create table sales (</a:t>
            </a:r>
            <a:r>
              <a:rPr lang="en-GB" dirty="0" err="1"/>
              <a:t>Instance_id</a:t>
            </a:r>
            <a:r>
              <a:rPr lang="en-GB" dirty="0"/>
              <a:t> </a:t>
            </a:r>
            <a:r>
              <a:rPr lang="en-GB" dirty="0" err="1"/>
              <a:t>serial,Product_id</a:t>
            </a:r>
            <a:r>
              <a:rPr lang="en-GB" dirty="0"/>
              <a:t> </a:t>
            </a:r>
            <a:r>
              <a:rPr lang="en-GB" dirty="0" err="1"/>
              <a:t>Int,Store_id</a:t>
            </a:r>
            <a:r>
              <a:rPr lang="en-GB" dirty="0"/>
              <a:t> </a:t>
            </a:r>
            <a:r>
              <a:rPr lang="en-GB" dirty="0" err="1"/>
              <a:t>int,Week_id</a:t>
            </a:r>
            <a:r>
              <a:rPr lang="en-GB" dirty="0"/>
              <a:t> </a:t>
            </a:r>
            <a:r>
              <a:rPr lang="en-GB" dirty="0" err="1"/>
              <a:t>int,quantity</a:t>
            </a:r>
            <a:r>
              <a:rPr lang="en-GB" dirty="0"/>
              <a:t> </a:t>
            </a:r>
            <a:r>
              <a:rPr lang="en-GB" dirty="0" err="1"/>
              <a:t>int,Promo</a:t>
            </a:r>
            <a:r>
              <a:rPr lang="en-GB" dirty="0"/>
              <a:t> </a:t>
            </a:r>
            <a:r>
              <a:rPr lang="en-GB" dirty="0" err="1"/>
              <a:t>bool,Promo_code</a:t>
            </a:r>
            <a:r>
              <a:rPr lang="en-GB" dirty="0"/>
              <a:t> varchar(20))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copy sales from 'X:\work\SQL\SQL resources\</a:t>
            </a:r>
            <a:r>
              <a:rPr lang="en-GB" dirty="0" err="1"/>
              <a:t>BootCamp</a:t>
            </a:r>
            <a:r>
              <a:rPr lang="en-GB" dirty="0"/>
              <a:t>\sales.csv' delimiter ',' csv header;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2: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create table stores (</a:t>
            </a:r>
            <a:r>
              <a:rPr lang="en-GB" dirty="0" err="1"/>
              <a:t>store_id</a:t>
            </a:r>
            <a:r>
              <a:rPr lang="en-GB" dirty="0"/>
              <a:t> </a:t>
            </a:r>
            <a:r>
              <a:rPr lang="en-GB" dirty="0" err="1"/>
              <a:t>int,Retailer</a:t>
            </a:r>
            <a:r>
              <a:rPr lang="en-GB" dirty="0"/>
              <a:t> varchar(100),City varchar(100))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copy stores from 'X:\work\SQL\SQL resources\</a:t>
            </a:r>
            <a:r>
              <a:rPr lang="en-GB" dirty="0" err="1"/>
              <a:t>BootCamp</a:t>
            </a:r>
            <a:r>
              <a:rPr lang="en-GB" dirty="0"/>
              <a:t>\stores.csv' delimiter ',' csv header;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3: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create table products (</a:t>
            </a:r>
            <a:r>
              <a:rPr lang="en-GB" dirty="0" err="1"/>
              <a:t>product_id</a:t>
            </a:r>
            <a:r>
              <a:rPr lang="en-GB" dirty="0"/>
              <a:t> </a:t>
            </a:r>
            <a:r>
              <a:rPr lang="en-GB" dirty="0" err="1"/>
              <a:t>int</a:t>
            </a:r>
            <a:r>
              <a:rPr lang="en-GB" dirty="0"/>
              <a:t>, Brand Varchar(50), Manufacturer varchar(50), Category varchar(50))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copy products from 'X:\work\SQL\SQL resources\</a:t>
            </a:r>
            <a:r>
              <a:rPr lang="en-GB" dirty="0" err="1"/>
              <a:t>BootCamp</a:t>
            </a:r>
            <a:r>
              <a:rPr lang="en-GB" dirty="0"/>
              <a:t>\Product.csv' delimiter ',' csv header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4: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create table weeks (</a:t>
            </a:r>
            <a:r>
              <a:rPr lang="en-GB" dirty="0" err="1"/>
              <a:t>week_id</a:t>
            </a:r>
            <a:r>
              <a:rPr lang="en-GB" dirty="0"/>
              <a:t> </a:t>
            </a:r>
            <a:r>
              <a:rPr lang="en-GB" dirty="0" err="1"/>
              <a:t>int,weekend_date</a:t>
            </a:r>
            <a:r>
              <a:rPr lang="en-GB" dirty="0"/>
              <a:t> date)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copy weeks from 'X:\work\SQL\SQL resources\</a:t>
            </a:r>
            <a:r>
              <a:rPr lang="en-GB" dirty="0" err="1"/>
              <a:t>BootCamp</a:t>
            </a:r>
            <a:r>
              <a:rPr lang="en-GB" dirty="0"/>
              <a:t>\Weeks.csv' delimiter ',' csv header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5: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insert into promo (</a:t>
            </a:r>
            <a:r>
              <a:rPr lang="en-GB" dirty="0" err="1"/>
              <a:t>promo_code,Promo_description</a:t>
            </a:r>
            <a:r>
              <a:rPr lang="en-GB" dirty="0"/>
              <a:t>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values('1','10% off'),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  ('2','20% off'),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('3','Buy 2 get 1'),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('4','Buy 3 get 1'),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('No </a:t>
            </a:r>
            <a:r>
              <a:rPr lang="en-GB" dirty="0" err="1"/>
              <a:t>Promo','No</a:t>
            </a:r>
            <a:r>
              <a:rPr lang="en-GB" dirty="0"/>
              <a:t> Promotions')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6: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select </a:t>
            </a:r>
            <a:r>
              <a:rPr lang="en-GB" dirty="0" err="1"/>
              <a:t>to_char</a:t>
            </a:r>
            <a:r>
              <a:rPr lang="en-GB" dirty="0"/>
              <a:t>(</a:t>
            </a:r>
            <a:r>
              <a:rPr lang="en-GB" dirty="0" err="1"/>
              <a:t>weekend_date,'Month</a:t>
            </a:r>
            <a:r>
              <a:rPr lang="en-GB" dirty="0"/>
              <a:t>') as Month, Sum(quantity)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from sales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inner join weeks on </a:t>
            </a:r>
            <a:r>
              <a:rPr lang="en-GB" dirty="0" err="1"/>
              <a:t>sales.week_id</a:t>
            </a:r>
            <a:r>
              <a:rPr lang="en-GB" dirty="0"/>
              <a:t>=</a:t>
            </a:r>
            <a:r>
              <a:rPr lang="en-GB" dirty="0" err="1"/>
              <a:t>weeks.week_id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where </a:t>
            </a:r>
            <a:r>
              <a:rPr lang="en-GB" dirty="0" err="1"/>
              <a:t>sales.week_id</a:t>
            </a:r>
            <a:r>
              <a:rPr lang="en-GB" dirty="0"/>
              <a:t> &gt; 104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group by Month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order by sum(quantity) </a:t>
            </a:r>
            <a:r>
              <a:rPr lang="en-GB" dirty="0" err="1"/>
              <a:t>desc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7: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Explain difference between postgresql and Pgadmin4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4381100" y="1703850"/>
            <a:ext cx="2895000" cy="13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Selecting with conditions </a:t>
            </a:r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515100" cy="17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SELECT column1,Column2</a:t>
            </a:r>
            <a:endParaRPr sz="18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FROM table_name</a:t>
            </a:r>
            <a:endParaRPr sz="18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WHERE conditions;</a:t>
            </a:r>
            <a:endParaRPr sz="18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10" name="Shape 210"/>
          <p:cNvSpPr txBox="1"/>
          <p:nvPr/>
        </p:nvSpPr>
        <p:spPr>
          <a:xfrm>
            <a:off x="1297500" y="3989225"/>
            <a:ext cx="6946500" cy="91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Selecting filters columns , where filters rows.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 don’t need to select the column you are applying conditions 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5042450" y="1357975"/>
            <a:ext cx="2697900" cy="18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SELECT Name,Age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FROM Student_Data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WHERE Age &gt;= 14;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Operators available</a:t>
            </a:r>
            <a:endParaRPr/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l="6138" t="52828" r="76865" b="26888"/>
          <a:stretch/>
        </p:blipFill>
        <p:spPr>
          <a:xfrm>
            <a:off x="1297500" y="1203151"/>
            <a:ext cx="3048000" cy="20451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8" name="Shape 218"/>
          <p:cNvGraphicFramePr/>
          <p:nvPr/>
        </p:nvGraphicFramePr>
        <p:xfrm>
          <a:off x="4742450" y="120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{02E7D667-1F14-4FEC-8D5E-70F182FE9149}</a:tableStyleId>
              </a:tblPr>
              <a:tblGrid>
                <a:gridCol w="17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3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Operator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Description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8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Between a and b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Value between low and high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8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Not Between a and b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Value not between low and High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Like, Not Like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Looks for pattern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8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iLike,Not iLike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Pattern but case insensitive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3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IN, Not IN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Specify list of values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9" name="Shape 219"/>
          <p:cNvSpPr txBox="1"/>
          <p:nvPr/>
        </p:nvSpPr>
        <p:spPr>
          <a:xfrm>
            <a:off x="1297500" y="3377625"/>
            <a:ext cx="3048000" cy="57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 AND and OR to combine multiple conditions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1297500" y="4141625"/>
            <a:ext cx="6930900" cy="57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Select all columns from film, for records that have rental duration between 3 and 6 title starting with ‘A’ and rating is either ‘PG’ , ’R’ or ‘G’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 of rows and # of distinct values</a:t>
            </a:r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/>
              <a:t>SELECT COUNT (*) From Table_name</a:t>
            </a:r>
            <a:endParaRPr sz="1600"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 b="1"/>
              <a:t>This will return total number of rows in a table.</a:t>
            </a:r>
            <a:endParaRPr sz="1600"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 b="1"/>
              <a:t>SELECT COUNT(First_Name) From Customer</a:t>
            </a:r>
            <a:endParaRPr sz="1600"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 b="1"/>
              <a:t>This will return Number of rows where first_name is not null</a:t>
            </a:r>
            <a:endParaRPr sz="1600"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 b="1"/>
              <a:t>SELECT COUNT(DISTINCT(TITLE)) From Film</a:t>
            </a:r>
            <a:endParaRPr sz="1600" b="1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 b="1"/>
              <a:t>Will return number of distinct movie titles in film data set.</a:t>
            </a:r>
            <a:endParaRPr sz="16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155800" y="1214838"/>
            <a:ext cx="2769000" cy="1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Limits number of returned rows to number specified</a:t>
            </a:r>
            <a:endParaRPr sz="15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b="1"/>
              <a:t>Select * from table</a:t>
            </a:r>
            <a:endParaRPr sz="1800"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b="1"/>
              <a:t>Limit 20;</a:t>
            </a:r>
            <a:endParaRPr sz="1800"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500"/>
          </a:p>
        </p:txBody>
      </p:sp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1155800" y="395263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 # of returned rows and Sort</a:t>
            </a: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1028275" y="2970538"/>
            <a:ext cx="3803400" cy="104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Limits are useful when you are working on huge tables, They help in reducing the query execution time.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5516525" y="1214838"/>
            <a:ext cx="2999400" cy="1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Orders data in desired order</a:t>
            </a:r>
            <a:endParaRPr sz="15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b="1"/>
              <a:t>Select * from table</a:t>
            </a:r>
            <a:endParaRPr sz="1800" b="1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b="1"/>
              <a:t>Order by  first_name desc;</a:t>
            </a:r>
            <a:endParaRPr sz="1800" b="1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500"/>
          </a:p>
        </p:txBody>
      </p:sp>
      <p:sp>
        <p:nvSpPr>
          <p:cNvPr id="235" name="Shape 235"/>
          <p:cNvSpPr txBox="1"/>
          <p:nvPr/>
        </p:nvSpPr>
        <p:spPr>
          <a:xfrm>
            <a:off x="5034750" y="2970538"/>
            <a:ext cx="3803400" cy="104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Desc shows descending order, if nothing is specified default is ascending. 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column used for sorting does not need to be selected. 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Multiple variables can be used and seperated wiht ‘,’ . 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1028275" y="4143138"/>
            <a:ext cx="7809900" cy="60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Select the last 10 payments that were made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Aggregate functions</a:t>
            </a:r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8886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/>
              <a:t>SUM, MIN, MAX, AVG</a:t>
            </a:r>
            <a:endParaRPr sz="1600"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 b="1"/>
              <a:t>SELECT SUM(Amount) from Payments;</a:t>
            </a:r>
            <a:endParaRPr sz="1600"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 b="1"/>
              <a:t>SELECT AVG(Amount) from Payments;</a:t>
            </a:r>
            <a:endParaRPr sz="1600" b="1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 b="1"/>
              <a:t>SELECT ROUND(AVG(Amount),2) From Payments;</a:t>
            </a:r>
            <a:endParaRPr sz="1600" b="1"/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5186100" y="1567550"/>
            <a:ext cx="3888600" cy="22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/>
              <a:t>Group By </a:t>
            </a:r>
            <a:endParaRPr sz="1600"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 b="1"/>
              <a:t>SELECT AVG(Amount) from Payments;</a:t>
            </a:r>
            <a:endParaRPr sz="1600"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 b="1"/>
              <a:t>GROUP BY customer_id;</a:t>
            </a:r>
            <a:endParaRPr sz="1600" b="1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600" b="1"/>
          </a:p>
        </p:txBody>
      </p:sp>
      <p:sp>
        <p:nvSpPr>
          <p:cNvPr id="244" name="Shape 244"/>
          <p:cNvSpPr txBox="1"/>
          <p:nvPr/>
        </p:nvSpPr>
        <p:spPr>
          <a:xfrm>
            <a:off x="1028275" y="4143138"/>
            <a:ext cx="7809900" cy="60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Write a query to show average amount paid by customer to each staff. Name the returning average column as ‘Avg_Amount’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By and Having</a:t>
            </a:r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1297500" y="12206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filter the rows generated by group by using Having.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 b="1"/>
              <a:t>SELECT AVG(Amount), Customer_id </a:t>
            </a:r>
            <a:endParaRPr sz="1500"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 b="1"/>
              <a:t>FROM Payments</a:t>
            </a:r>
            <a:endParaRPr sz="1500"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 b="1"/>
              <a:t>WHERE staff_id =1</a:t>
            </a:r>
            <a:endParaRPr sz="1500"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 b="1"/>
              <a:t>GROUP BY customer_id</a:t>
            </a:r>
            <a:endParaRPr sz="1500" b="1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500" b="1"/>
              <a:t>HAVING AVG(Amount) &gt; 3</a:t>
            </a:r>
            <a:endParaRPr sz="1500" b="1"/>
          </a:p>
        </p:txBody>
      </p:sp>
      <p:sp>
        <p:nvSpPr>
          <p:cNvPr id="251" name="Shape 251"/>
          <p:cNvSpPr txBox="1"/>
          <p:nvPr/>
        </p:nvSpPr>
        <p:spPr>
          <a:xfrm>
            <a:off x="1297500" y="4141625"/>
            <a:ext cx="7440000" cy="63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Where filters the data before grouping it, Having filters the data after Grouping it.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EXERCISES</a:t>
            </a:r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Get the top 5  films that have highest replacement costs. Print titles of films and their replacement costs.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How many customers are no longer active (use active-integer).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Write a query to fetch all customer first names and last names , where the first names begins with A and ends with y.</a:t>
            </a:r>
            <a:endParaRPr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Which special features have average rental rate higher than $3.00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Joining Tables</a:t>
            </a:r>
            <a:endParaRPr/>
          </a:p>
        </p:txBody>
      </p:sp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 l="16418" t="40180" r="23242" b="26946"/>
          <a:stretch/>
        </p:blipFill>
        <p:spPr>
          <a:xfrm>
            <a:off x="1103800" y="933100"/>
            <a:ext cx="3900849" cy="151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 rotWithShape="1">
          <a:blip r:embed="rId4">
            <a:alphaModFix/>
          </a:blip>
          <a:srcRect l="13894" t="17246" r="15254" b="47099"/>
          <a:stretch/>
        </p:blipFill>
        <p:spPr>
          <a:xfrm>
            <a:off x="1149325" y="2809825"/>
            <a:ext cx="7692499" cy="194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 rotWithShape="1">
          <a:blip r:embed="rId5">
            <a:alphaModFix/>
          </a:blip>
          <a:srcRect l="16048" t="44910" r="33675" b="26757"/>
          <a:stretch/>
        </p:blipFill>
        <p:spPr>
          <a:xfrm>
            <a:off x="5052475" y="933100"/>
            <a:ext cx="3789349" cy="15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Inner join</a:t>
            </a:r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1297500" y="941675"/>
            <a:ext cx="32088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SELECT first_name,last_name,order_date,order_amount</a:t>
            </a:r>
            <a:endParaRPr sz="11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FROM customers</a:t>
            </a:r>
            <a:endParaRPr sz="11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INNER JOIN orders ON customers.customer_id=orders.customer_id</a:t>
            </a:r>
            <a:endParaRPr sz="1100"/>
          </a:p>
        </p:txBody>
      </p:sp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 l="16195" t="59368" r="23798" b="19817"/>
          <a:stretch/>
        </p:blipFill>
        <p:spPr>
          <a:xfrm>
            <a:off x="1172075" y="3709706"/>
            <a:ext cx="4434825" cy="86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 rotWithShape="1">
          <a:blip r:embed="rId4">
            <a:alphaModFix/>
          </a:blip>
          <a:srcRect l="16418" t="40180" r="23242" b="26946"/>
          <a:stretch/>
        </p:blipFill>
        <p:spPr>
          <a:xfrm>
            <a:off x="1172075" y="2105075"/>
            <a:ext cx="3900849" cy="151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3228" y="79675"/>
            <a:ext cx="1446875" cy="195725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/>
        </p:nvSpPr>
        <p:spPr>
          <a:xfrm>
            <a:off x="5712475" y="3701775"/>
            <a:ext cx="3208800" cy="86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Note that the column used for joining does not need to be selected.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6" name="Shape 276"/>
          <p:cNvPicPr preferRelativeResize="0"/>
          <p:nvPr/>
        </p:nvPicPr>
        <p:blipFill rotWithShape="1">
          <a:blip r:embed="rId6">
            <a:alphaModFix/>
          </a:blip>
          <a:srcRect l="16048" t="44910" r="33675" b="26757"/>
          <a:stretch/>
        </p:blipFill>
        <p:spPr>
          <a:xfrm>
            <a:off x="5120750" y="2105075"/>
            <a:ext cx="3789349" cy="15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Left Join</a:t>
            </a:r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297500" y="941675"/>
            <a:ext cx="32088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SELECT first_name,last_name,order_date,order_amount</a:t>
            </a:r>
            <a:endParaRPr sz="11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FROM customers</a:t>
            </a:r>
            <a:endParaRPr sz="11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LEFT JOIN orders ON customers.customer_id=orders.customer_id</a:t>
            </a:r>
            <a:endParaRPr sz="1100"/>
          </a:p>
        </p:txBody>
      </p:sp>
      <p:pic>
        <p:nvPicPr>
          <p:cNvPr id="283" name="Shape 283"/>
          <p:cNvPicPr preferRelativeResize="0"/>
          <p:nvPr/>
        </p:nvPicPr>
        <p:blipFill rotWithShape="1">
          <a:blip r:embed="rId3">
            <a:alphaModFix/>
          </a:blip>
          <a:srcRect l="16418" t="40180" r="23242" b="26946"/>
          <a:stretch/>
        </p:blipFill>
        <p:spPr>
          <a:xfrm>
            <a:off x="1046925" y="2105075"/>
            <a:ext cx="4026002" cy="151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/>
        </p:nvSpPr>
        <p:spPr>
          <a:xfrm>
            <a:off x="5530400" y="3675575"/>
            <a:ext cx="3390900" cy="116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Appends data side by side.This can be useful if you want to find customers that havent placed any orders. Add a where condition to do this.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5" name="Shape 2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2149" y="102400"/>
            <a:ext cx="1467950" cy="194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 rotWithShape="1">
          <a:blip r:embed="rId5">
            <a:alphaModFix/>
          </a:blip>
          <a:srcRect l="22127" t="38450" r="29465" b="38919"/>
          <a:stretch/>
        </p:blipFill>
        <p:spPr>
          <a:xfrm>
            <a:off x="1046924" y="3675574"/>
            <a:ext cx="4426574" cy="1163401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/>
          <p:nvPr/>
        </p:nvSpPr>
        <p:spPr>
          <a:xfrm>
            <a:off x="3083825" y="4506250"/>
            <a:ext cx="1467900" cy="284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8" name="Shape 288"/>
          <p:cNvPicPr preferRelativeResize="0"/>
          <p:nvPr/>
        </p:nvPicPr>
        <p:blipFill rotWithShape="1">
          <a:blip r:embed="rId6">
            <a:alphaModFix/>
          </a:blip>
          <a:srcRect l="16048" t="44910" r="33675" b="26757"/>
          <a:stretch/>
        </p:blipFill>
        <p:spPr>
          <a:xfrm>
            <a:off x="5120750" y="2105075"/>
            <a:ext cx="3789349" cy="15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RDBMS</a:t>
            </a: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361450" y="1171088"/>
            <a:ext cx="7117500" cy="3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RELATIONAL database management systems</a:t>
            </a: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Use tables for storing data (Rows and Columns)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These tables are not stand alone flat files, They are “Related” :)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25" y="2283150"/>
            <a:ext cx="4381500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/>
          <p:nvPr/>
        </p:nvSpPr>
        <p:spPr>
          <a:xfrm>
            <a:off x="5256200" y="2391525"/>
            <a:ext cx="1675500" cy="729000"/>
          </a:xfrm>
          <a:prstGeom prst="wedgeRectCallout">
            <a:avLst>
              <a:gd name="adj1" fmla="val -50000"/>
              <a:gd name="adj2" fmla="val 613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Repetitive records</a:t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5256200" y="3247300"/>
            <a:ext cx="1675500" cy="729000"/>
          </a:xfrm>
          <a:prstGeom prst="wedgeRectCallout">
            <a:avLst>
              <a:gd name="adj1" fmla="val -20231"/>
              <a:gd name="adj2" fmla="val -4985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storage required</a:t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5256200" y="4103075"/>
            <a:ext cx="3439200" cy="729000"/>
          </a:xfrm>
          <a:prstGeom prst="wedgeRectCallout">
            <a:avLst>
              <a:gd name="adj1" fmla="val -19375"/>
              <a:gd name="adj2" fmla="val -4970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Difficulty in deleting, updating, accessing </a:t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525" y="3672488"/>
            <a:ext cx="3181350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7020000" y="3247300"/>
            <a:ext cx="1675500" cy="729000"/>
          </a:xfrm>
          <a:prstGeom prst="wedgeRectCallout">
            <a:avLst>
              <a:gd name="adj1" fmla="val -49937"/>
              <a:gd name="adj2" fmla="val 2572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Compromise on integrity</a:t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7020000" y="2391525"/>
            <a:ext cx="1675500" cy="729000"/>
          </a:xfrm>
          <a:prstGeom prst="wedgeRectCallout">
            <a:avLst>
              <a:gd name="adj1" fmla="val -22747"/>
              <a:gd name="adj2" fmla="val 5014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Difficult to ensure privacy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Right Join</a:t>
            </a:r>
            <a:endParaRPr/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1297500" y="941675"/>
            <a:ext cx="32088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SELECT first_name,last_name,order_date,order_amount</a:t>
            </a:r>
            <a:endParaRPr sz="11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FROM customers</a:t>
            </a:r>
            <a:endParaRPr sz="11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RIGHT JOIN orders ON customers.customer_id=orders.customer_id</a:t>
            </a:r>
            <a:endParaRPr sz="1100"/>
          </a:p>
        </p:txBody>
      </p:sp>
      <p:pic>
        <p:nvPicPr>
          <p:cNvPr id="295" name="Shape 295"/>
          <p:cNvPicPr preferRelativeResize="0"/>
          <p:nvPr/>
        </p:nvPicPr>
        <p:blipFill rotWithShape="1">
          <a:blip r:embed="rId3">
            <a:alphaModFix/>
          </a:blip>
          <a:srcRect l="16418" t="40180" r="23242" b="26946"/>
          <a:stretch/>
        </p:blipFill>
        <p:spPr>
          <a:xfrm>
            <a:off x="1046925" y="2056519"/>
            <a:ext cx="4026002" cy="1562031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 txBox="1"/>
          <p:nvPr/>
        </p:nvSpPr>
        <p:spPr>
          <a:xfrm>
            <a:off x="5712475" y="3777975"/>
            <a:ext cx="3106500" cy="113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Note that if the order of tables is changed it is as good as changing the join type from left to right.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7" name="Shape 2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4125" y="64525"/>
            <a:ext cx="1684175" cy="19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 rotWithShape="1">
          <a:blip r:embed="rId5">
            <a:alphaModFix/>
          </a:blip>
          <a:srcRect l="22101" t="58104" r="29735" b="20203"/>
          <a:stretch/>
        </p:blipFill>
        <p:spPr>
          <a:xfrm>
            <a:off x="1046925" y="3750925"/>
            <a:ext cx="4594264" cy="116339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/>
          <p:nvPr/>
        </p:nvSpPr>
        <p:spPr>
          <a:xfrm>
            <a:off x="1046925" y="4629925"/>
            <a:ext cx="1467900" cy="284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0" name="Shape 300"/>
          <p:cNvPicPr preferRelativeResize="0"/>
          <p:nvPr/>
        </p:nvPicPr>
        <p:blipFill rotWithShape="1">
          <a:blip r:embed="rId6">
            <a:alphaModFix/>
          </a:blip>
          <a:srcRect l="16048" t="44910" r="33675" b="26757"/>
          <a:stretch/>
        </p:blipFill>
        <p:spPr>
          <a:xfrm>
            <a:off x="5120750" y="2056525"/>
            <a:ext cx="3789349" cy="156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Full join</a:t>
            </a:r>
            <a:endParaRPr/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1297500" y="941675"/>
            <a:ext cx="32088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SELECT first_name,last_name,order_date,order_amount</a:t>
            </a:r>
            <a:endParaRPr sz="11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FROM customers</a:t>
            </a:r>
            <a:endParaRPr sz="11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FULLJOIN orders ON customers.customer_id=orders.customer_id</a:t>
            </a:r>
            <a:endParaRPr sz="1100"/>
          </a:p>
        </p:txBody>
      </p:sp>
      <p:pic>
        <p:nvPicPr>
          <p:cNvPr id="307" name="Shape 307"/>
          <p:cNvPicPr preferRelativeResize="0"/>
          <p:nvPr/>
        </p:nvPicPr>
        <p:blipFill rotWithShape="1">
          <a:blip r:embed="rId3">
            <a:alphaModFix/>
          </a:blip>
          <a:srcRect l="16418" t="40180" r="23242" b="26946"/>
          <a:stretch/>
        </p:blipFill>
        <p:spPr>
          <a:xfrm>
            <a:off x="1046925" y="2056519"/>
            <a:ext cx="4026002" cy="1562031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 txBox="1"/>
          <p:nvPr/>
        </p:nvSpPr>
        <p:spPr>
          <a:xfrm>
            <a:off x="5234525" y="3691100"/>
            <a:ext cx="3663600" cy="131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Returns all rows from both the tables, Does not repeat matching rows.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9" name="Shape 3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3150" y="110875"/>
            <a:ext cx="2105025" cy="194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Shape 310"/>
          <p:cNvPicPr preferRelativeResize="0"/>
          <p:nvPr/>
        </p:nvPicPr>
        <p:blipFill rotWithShape="1">
          <a:blip r:embed="rId5">
            <a:alphaModFix/>
          </a:blip>
          <a:srcRect l="16256" t="47923" r="23513" b="15554"/>
          <a:stretch/>
        </p:blipFill>
        <p:spPr>
          <a:xfrm>
            <a:off x="1046925" y="3691100"/>
            <a:ext cx="4110198" cy="140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/>
          <p:cNvPicPr preferRelativeResize="0"/>
          <p:nvPr/>
        </p:nvPicPr>
        <p:blipFill rotWithShape="1">
          <a:blip r:embed="rId6">
            <a:alphaModFix/>
          </a:blip>
          <a:srcRect l="16048" t="44910" r="33675" b="26757"/>
          <a:stretch/>
        </p:blipFill>
        <p:spPr>
          <a:xfrm>
            <a:off x="5120750" y="2105075"/>
            <a:ext cx="3789349" cy="15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on joins</a:t>
            </a:r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same columns exists in the tables that are being joined , specify table name before the column name in the select statement.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More than two tables can be joined in a single query provided that they have common columns.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Example 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SELECT customer.Customer_id,Product_id,Ship_date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From customer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INNER JOIN Product ON customer.customer_id=Product.Product.id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INNER JOIN Shipments ON product.product_id=Shipments.Product.id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Math Function and String operations</a:t>
            </a:r>
            <a:endParaRPr/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3">
            <a:alphaModFix/>
          </a:blip>
          <a:srcRect l="6269" t="34382" r="36110" b="9216"/>
          <a:stretch/>
        </p:blipFill>
        <p:spPr>
          <a:xfrm>
            <a:off x="377430" y="911636"/>
            <a:ext cx="6865099" cy="377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297500" y="1226925"/>
            <a:ext cx="6968400" cy="28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PART-I</a:t>
            </a:r>
            <a:endParaRPr b="1"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Which staff member has higher average payments ? Get the name of this staff member ?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Fetch the names of films that had rating ‘PG’ , Who were the actors in the films, get their names. Requirements( Title, Actor full name(in one column) and rating.)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Which category has the highest number of films ? what is the average length of films in this category? Get the name of this category . (Requirements : Number_of_films, Average_length,Name of category)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with date functions and extracts</a:t>
            </a:r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1114200" y="964050"/>
            <a:ext cx="5405700" cy="17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Extract function helps you extract information from a timestamp.</a:t>
            </a:r>
            <a:endParaRPr/>
          </a:p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Syntax :</a:t>
            </a:r>
            <a:endParaRPr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Extract(unit from timestamp_column)</a:t>
            </a:r>
            <a:endParaRPr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Example :</a:t>
            </a:r>
            <a:endParaRPr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Select Extract(day from payment_date) as day_of_month. </a:t>
            </a:r>
            <a:endParaRPr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30" name="Shape 330"/>
          <p:cNvSpPr txBox="1"/>
          <p:nvPr/>
        </p:nvSpPr>
        <p:spPr>
          <a:xfrm>
            <a:off x="1114200" y="2758950"/>
            <a:ext cx="5039100" cy="21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</a:rPr>
              <a:t>Formatting dates :</a:t>
            </a:r>
            <a:endParaRPr b="1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Returning Days, Week, Hour of day etc.</a:t>
            </a: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To_char(payment_date,’Day’) </a:t>
            </a: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to_char(payment_date,’YYYY’)</a:t>
            </a: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to_char(payment_date,’HH12’</a:t>
            </a: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More details available here:</a:t>
            </a:r>
            <a:endParaRPr sz="10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https://www.postgresql.org/docs/10/static/functions-formatting.html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6021375" y="1373100"/>
            <a:ext cx="2780100" cy="31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Functions :</a:t>
            </a: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age(timestamp,timestamp)</a:t>
            </a: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Current_date</a:t>
            </a: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Current_timestamp</a:t>
            </a: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You can also use mathematical operators over dates eg:</a:t>
            </a: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current_date-Payment_date </a:t>
            </a: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</a:rPr>
              <a:t>More details available here:</a:t>
            </a:r>
            <a:endParaRPr sz="11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</a:rPr>
              <a:t>https://docs.google.com/presentation/d/1425ITAzfuo9p65EMt9yPGJbohfh9tbBKjeTSsvDIu0o/edit#slide=id.g348ea9809f_0_113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types</a:t>
            </a:r>
            <a:endParaRPr/>
          </a:p>
        </p:txBody>
      </p:sp>
      <p:pic>
        <p:nvPicPr>
          <p:cNvPr id="337" name="Shape 337"/>
          <p:cNvPicPr preferRelativeResize="0"/>
          <p:nvPr/>
        </p:nvPicPr>
        <p:blipFill rotWithShape="1">
          <a:blip r:embed="rId3">
            <a:alphaModFix/>
          </a:blip>
          <a:srcRect l="1965" t="29373" r="55591" b="41974"/>
          <a:stretch/>
        </p:blipFill>
        <p:spPr>
          <a:xfrm>
            <a:off x="1021500" y="1407925"/>
            <a:ext cx="6937876" cy="26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tables (DDL)</a:t>
            </a:r>
            <a:endParaRPr/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Syntax 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/>
              <a:t>CREATE TABLE Table_name (Var1 var_type constraints, </a:t>
            </a:r>
            <a:br>
              <a:rPr lang="en-GB" sz="1500"/>
            </a:br>
            <a:r>
              <a:rPr lang="en-GB" sz="1500"/>
              <a:t>				        Var2 Var_type constraints……)</a:t>
            </a:r>
            <a:endParaRPr sz="15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/>
              <a:t>Constraints help you control the values that go into each field in a table , Below are some constraints : </a:t>
            </a:r>
            <a:endParaRPr sz="1500"/>
          </a:p>
          <a:p>
            <a:pPr marL="457200" lvl="0" indent="-323850" rtl="0">
              <a:spcBef>
                <a:spcPts val="160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CHECK : checks if a condition is true</a:t>
            </a:r>
            <a:endParaRPr sz="1500"/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UNIQUE : Ensures that a field has unique values</a:t>
            </a:r>
            <a:endParaRPr sz="1500"/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NOT NULL: Makes sure that a field is not left blank</a:t>
            </a:r>
            <a:endParaRPr sz="15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Modify tables (DML)</a:t>
            </a:r>
            <a:endParaRPr/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254300" y="1533250"/>
            <a:ext cx="3317700" cy="28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Updating means changing data :</a:t>
            </a:r>
            <a:endParaRPr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UPDATE payment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SET </a:t>
            </a:r>
            <a:r>
              <a:rPr lang="en-GB" dirty="0" err="1"/>
              <a:t>staff_id</a:t>
            </a:r>
            <a:r>
              <a:rPr lang="en-GB" dirty="0"/>
              <a:t>=2 WHERE </a:t>
            </a:r>
            <a:r>
              <a:rPr lang="en-GB" dirty="0" err="1"/>
              <a:t>payment_id</a:t>
            </a:r>
            <a:r>
              <a:rPr lang="en-GB" dirty="0"/>
              <a:t>=17503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Alter: Adding/removing columns: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ALTER TABLE payment 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ADD cash numeric not null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ALTER TABLE payment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DROP cash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ALTER TABLE payment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ALTER COLUMN </a:t>
            </a:r>
            <a:r>
              <a:rPr lang="en-GB" dirty="0" err="1"/>
              <a:t>payment_id</a:t>
            </a:r>
            <a:r>
              <a:rPr lang="en-GB" dirty="0"/>
              <a:t>  TYPE varchar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50" name="Shape 350"/>
          <p:cNvSpPr txBox="1"/>
          <p:nvPr/>
        </p:nvSpPr>
        <p:spPr>
          <a:xfrm>
            <a:off x="1444925" y="1132225"/>
            <a:ext cx="65670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Modifying tables includes updating tables, altering tables,adding or deleting data,changing data types.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4803400" y="1908575"/>
            <a:ext cx="3317700" cy="28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Inserting data: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INSERT into payment (var1,var2…)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VALUES (123,’ABC’...)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Deleting data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DELETE from Payment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WHERE </a:t>
            </a:r>
            <a:r>
              <a:rPr lang="en-GB" dirty="0" err="1"/>
              <a:t>payment_id</a:t>
            </a:r>
            <a:r>
              <a:rPr lang="en-GB" dirty="0"/>
              <a:t>=1734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Importing &amp; exporting CSVs</a:t>
            </a:r>
            <a:endParaRPr/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Importing from a CSV :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COPY </a:t>
            </a:r>
            <a:r>
              <a:rPr lang="en-GB" dirty="0" err="1"/>
              <a:t>table_name</a:t>
            </a:r>
            <a:r>
              <a:rPr lang="en-GB" dirty="0"/>
              <a:t> FROM 'D:\work\</a:t>
            </a:r>
            <a:r>
              <a:rPr lang="en-GB" dirty="0" err="1"/>
              <a:t>myfolder</a:t>
            </a:r>
            <a:r>
              <a:rPr lang="en-GB" dirty="0"/>
              <a:t>\data.csv' delimiter ',' csv header;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154" name="Shape 154"/>
          <p:cNvGrpSpPr/>
          <p:nvPr/>
        </p:nvGrpSpPr>
        <p:grpSpPr>
          <a:xfrm>
            <a:off x="1297500" y="1122799"/>
            <a:ext cx="7038900" cy="3490375"/>
            <a:chOff x="1297500" y="1122799"/>
            <a:chExt cx="7038900" cy="3490375"/>
          </a:xfrm>
        </p:grpSpPr>
        <p:pic>
          <p:nvPicPr>
            <p:cNvPr id="155" name="Shape 15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97500" y="1122799"/>
              <a:ext cx="7038900" cy="34903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Shape 15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12125" y="2460825"/>
              <a:ext cx="3871150" cy="2152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1297500" y="1226925"/>
            <a:ext cx="4266000" cy="1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PART-2</a:t>
            </a:r>
            <a:endParaRPr b="1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b="1"/>
              <a:t>PART-II</a:t>
            </a:r>
            <a:endParaRPr b="1"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Import sensor_data.csv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Create the following table,call it device_details :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</a:t>
            </a:r>
            <a:endParaRPr/>
          </a:p>
        </p:txBody>
      </p:sp>
      <p:sp>
        <p:nvSpPr>
          <p:cNvPr id="370" name="Shape 370"/>
          <p:cNvSpPr txBox="1"/>
          <p:nvPr/>
        </p:nvSpPr>
        <p:spPr>
          <a:xfrm>
            <a:off x="5563600" y="249800"/>
            <a:ext cx="3190500" cy="4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Create a table that shows yearly average temperatures.</a:t>
            </a: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Produce a table that shows monthly minimum,maximum and average temperature (Month names should appear)</a:t>
            </a: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In the device_details table add a column device_tag, the value for this column are first letter of name+’_’+deviceid+first letter of location</a:t>
            </a: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For north region the temperature never went above 35, correct all such entries by replacing the temperature with 35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71" name="Shape 371"/>
          <p:cNvPicPr preferRelativeResize="0"/>
          <p:nvPr/>
        </p:nvPicPr>
        <p:blipFill rotWithShape="1">
          <a:blip r:embed="rId3">
            <a:alphaModFix/>
          </a:blip>
          <a:srcRect l="1653" t="29407" r="80588" b="57957"/>
          <a:stretch/>
        </p:blipFill>
        <p:spPr>
          <a:xfrm>
            <a:off x="1737225" y="2793150"/>
            <a:ext cx="2285216" cy="9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1097950" y="3707250"/>
            <a:ext cx="4266000" cy="12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Constraints :</a:t>
            </a:r>
            <a:endParaRPr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Deviceid should not be blank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Location can only have North, South, West, East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Technician name should be unique and not blank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</a:t>
            </a:r>
            <a:endParaRPr/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1097950" y="3707250"/>
            <a:ext cx="4266000" cy="12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79" name="Shape 379"/>
          <p:cNvSpPr txBox="1"/>
          <p:nvPr/>
        </p:nvSpPr>
        <p:spPr>
          <a:xfrm>
            <a:off x="1531200" y="1056725"/>
            <a:ext cx="6858000" cy="3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FFFFFF"/>
                </a:solidFill>
              </a:rPr>
              <a:t>Creating database for market research firm</a:t>
            </a:r>
            <a:endParaRPr sz="1500" dirty="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FFFFFF"/>
                </a:solidFill>
              </a:rPr>
              <a:t>Use the CSV files to create a database for this firm. Create the below table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487E0A-AFCD-4124-80D2-BFEED1B80A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00" t="41971" r="55417" b="36784"/>
          <a:stretch/>
        </p:blipFill>
        <p:spPr>
          <a:xfrm>
            <a:off x="1653650" y="2047201"/>
            <a:ext cx="3306550" cy="17884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75B80-FBD5-4C1E-B4AD-C2F754CFE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711200"/>
            <a:ext cx="7038900" cy="3767550"/>
          </a:xfrm>
        </p:spPr>
        <p:txBody>
          <a:bodyPr/>
          <a:lstStyle/>
          <a:p>
            <a:pPr marL="0" lvl="0" indent="0">
              <a:buNone/>
            </a:pPr>
            <a:endParaRPr lang="en-US" sz="1400" dirty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Help them answer the below questions :</a:t>
            </a:r>
          </a:p>
          <a:p>
            <a:pPr marL="0" lvl="0" indent="0">
              <a:buNone/>
            </a:pPr>
            <a:endParaRPr lang="en-US" sz="1400" dirty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Which month has the maximum total sales in the last one year?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Which Promotion works the best?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Which manufacturer is the leader in sales of Laundry detergent?</a:t>
            </a:r>
          </a:p>
          <a:p>
            <a:pPr marL="0" lvl="0" indent="0">
              <a:buNone/>
            </a:pPr>
            <a:endParaRPr lang="en-US" sz="1400" dirty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Connect this database to R and create the following visualization :</a:t>
            </a:r>
          </a:p>
          <a:p>
            <a:pPr lvl="0" indent="-323850">
              <a:buClr>
                <a:srgbClr val="FFFFFF"/>
              </a:buClr>
              <a:buSzPts val="1500"/>
              <a:buChar char="-"/>
            </a:pPr>
            <a:r>
              <a:rPr lang="en-US" sz="1400" dirty="0">
                <a:solidFill>
                  <a:srgbClr val="FFFFFF"/>
                </a:solidFill>
              </a:rPr>
              <a:t>Create a bar chart that shows average quantity sold during each promotion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003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Analysts and Scientists are not Admins :)</a:t>
            </a:r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1230561" y="1035900"/>
            <a:ext cx="71472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DBAs (Database administrators) </a:t>
            </a:r>
            <a:endParaRPr/>
          </a:p>
          <a:p>
            <a:pPr marL="457200" lvl="0" indent="-304800" rtl="0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-"/>
            </a:pPr>
            <a:r>
              <a:rPr lang="en-GB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Responsible for maintaining database servers and databases in healthy condition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-"/>
            </a:pPr>
            <a:r>
              <a:rPr lang="en-GB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Designs, manages, upgrades, migrates databases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-"/>
            </a:pPr>
            <a:r>
              <a:rPr lang="en-GB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 Controls access and permissions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Data Analyst / Scientists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rtl="0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-"/>
            </a:pPr>
            <a:r>
              <a:rPr lang="en-GB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Mines data and puts data into use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-"/>
            </a:pPr>
            <a:r>
              <a:rPr lang="en-GB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Accesses data bases and derives insights from the data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Montserrat"/>
              <a:buChar char="-"/>
            </a:pPr>
            <a:r>
              <a:rPr lang="en-GB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Requires access to the database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SQL? Why use it?</a:t>
            </a:r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SQL is a programming language used to interact with RDBMS.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It’s used to ‘Query’ a database, i.e requesting information from a database.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Why use SQL?</a:t>
            </a:r>
            <a:endParaRPr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Simple to use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Best way to access structured data/Transactional data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Standard coding across all platforms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High in demand; Significant data we have is still structured/transactional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Most demanded programming language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Shape 173"/>
          <p:cNvGrpSpPr/>
          <p:nvPr/>
        </p:nvGrpSpPr>
        <p:grpSpPr>
          <a:xfrm>
            <a:off x="1033200" y="370975"/>
            <a:ext cx="4182000" cy="3990000"/>
            <a:chOff x="2135675" y="370975"/>
            <a:chExt cx="4182000" cy="3990000"/>
          </a:xfrm>
        </p:grpSpPr>
        <p:sp>
          <p:nvSpPr>
            <p:cNvPr id="174" name="Shape 174"/>
            <p:cNvSpPr/>
            <p:nvPr/>
          </p:nvSpPr>
          <p:spPr>
            <a:xfrm rot="10800000">
              <a:off x="2135675" y="370975"/>
              <a:ext cx="4182000" cy="3990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 rot="10800000">
              <a:off x="2630975" y="811825"/>
              <a:ext cx="3191400" cy="31083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 rot="10800000">
              <a:off x="3077675" y="1133575"/>
              <a:ext cx="2298000" cy="2464800"/>
            </a:xfrm>
            <a:prstGeom prst="ellipse">
              <a:avLst/>
            </a:pr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 rot="10800000">
              <a:off x="3421925" y="1534675"/>
              <a:ext cx="1609500" cy="1662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3611825" y="447625"/>
              <a:ext cx="14196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solidFill>
                    <a:srgbClr val="FFFFFF"/>
                  </a:solidFill>
                </a:rPr>
                <a:t>Database mgt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x="3806825" y="811825"/>
              <a:ext cx="8397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solidFill>
                    <a:srgbClr val="FFFFFF"/>
                  </a:solidFill>
                </a:rPr>
                <a:t>RDBMS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3955925" y="1133575"/>
              <a:ext cx="6906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solidFill>
                    <a:srgbClr val="FFFFFF"/>
                  </a:solidFill>
                </a:rPr>
                <a:t>SQL</a:t>
              </a:r>
              <a:endParaRPr b="1">
                <a:solidFill>
                  <a:srgbClr val="FFFFFF"/>
                </a:solidFill>
              </a:endParaRPr>
            </a:p>
          </p:txBody>
        </p:sp>
        <p:pic>
          <p:nvPicPr>
            <p:cNvPr id="181" name="Shape 18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45375" y="1663225"/>
              <a:ext cx="1362600" cy="1405500"/>
            </a:xfrm>
            <a:prstGeom prst="ellipse">
              <a:avLst/>
            </a:prstGeom>
            <a:noFill/>
            <a:ln>
              <a:noFill/>
            </a:ln>
          </p:spPr>
        </p:pic>
      </p:grpSp>
      <p:pic>
        <p:nvPicPr>
          <p:cNvPr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4050" y="632576"/>
            <a:ext cx="3275001" cy="38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get down to business</a:t>
            </a: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GB" sz="2400"/>
              <a:t>Create database</a:t>
            </a:r>
            <a:endParaRPr sz="240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GB" sz="2400"/>
              <a:t>Restore database</a:t>
            </a:r>
            <a:endParaRPr sz="240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GB" sz="2400"/>
              <a:t>Restore database schema only</a:t>
            </a:r>
            <a:endParaRPr sz="240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GB" sz="2400"/>
              <a:t>Connect to a database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Exploring a database</a:t>
            </a:r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1297500" y="12117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statement 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SELECT column1,column2...columnN FROM table_name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SELECT DISTINCT: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SELECT DISTINCT column1,column2 FROM table_name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SELECT * FROM table_name will select all columns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SELECT sales AS Quarter3_sales from table_name  (selecting while renaming the new column)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SELECT sales/3 As monthly_sales from table_name ( Math operators can be used with select)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1297500" y="4350350"/>
            <a:ext cx="6946500" cy="55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Using (*) is not advisable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Selecting with conditions </a:t>
            </a: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515100" cy="17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SELECT column1,Column2</a:t>
            </a:r>
            <a:endParaRPr sz="18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FROM table_name</a:t>
            </a:r>
            <a:endParaRPr sz="18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WHERE conditions;</a:t>
            </a:r>
            <a:endParaRPr sz="18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1297500" y="3989225"/>
            <a:ext cx="6946500" cy="91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Selecting filters columns , where filters rows.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 don’t need to select the column you are applying conditions to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5042450" y="1357975"/>
            <a:ext cx="2697900" cy="18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SELECT Name,Age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FROM Student_Data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WHERE Age &gt;= 14;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2651</Words>
  <Application>Microsoft Office PowerPoint</Application>
  <PresentationFormat>On-screen Show (16:9)</PresentationFormat>
  <Paragraphs>417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Montserrat</vt:lpstr>
      <vt:lpstr>Lato</vt:lpstr>
      <vt:lpstr>Arial</vt:lpstr>
      <vt:lpstr>Focus</vt:lpstr>
      <vt:lpstr>SQL</vt:lpstr>
      <vt:lpstr>RDBMS</vt:lpstr>
      <vt:lpstr>Solution</vt:lpstr>
      <vt:lpstr>Analysts and Scientists are not Admins :)</vt:lpstr>
      <vt:lpstr>What’s SQL? Why use it?</vt:lpstr>
      <vt:lpstr>PowerPoint Presentation</vt:lpstr>
      <vt:lpstr>Let’s get down to business</vt:lpstr>
      <vt:lpstr>Exploring a database</vt:lpstr>
      <vt:lpstr>Selecting with conditions </vt:lpstr>
      <vt:lpstr>Selecting with conditions </vt:lpstr>
      <vt:lpstr>Operators available</vt:lpstr>
      <vt:lpstr># of rows and # of distinct values</vt:lpstr>
      <vt:lpstr>Limit # of returned rows and Sort</vt:lpstr>
      <vt:lpstr>Aggregate functions</vt:lpstr>
      <vt:lpstr>Group By and Having</vt:lpstr>
      <vt:lpstr>EXERCISES</vt:lpstr>
      <vt:lpstr>Joining Tables</vt:lpstr>
      <vt:lpstr>Inner join</vt:lpstr>
      <vt:lpstr>Left Join</vt:lpstr>
      <vt:lpstr>Right Join</vt:lpstr>
      <vt:lpstr>Full join</vt:lpstr>
      <vt:lpstr>More on joins</vt:lpstr>
      <vt:lpstr>Math Function and String operations</vt:lpstr>
      <vt:lpstr>Exercise</vt:lpstr>
      <vt:lpstr>Working with date functions and extracts</vt:lpstr>
      <vt:lpstr>Data types</vt:lpstr>
      <vt:lpstr>Create tables (DDL)</vt:lpstr>
      <vt:lpstr>Modify tables (DML)</vt:lpstr>
      <vt:lpstr>Importing &amp; exporting CSVs</vt:lpstr>
      <vt:lpstr>Exercise</vt:lpstr>
      <vt:lpstr>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cp:lastModifiedBy>Vivek Amrutbhai Rathi [Student]</cp:lastModifiedBy>
  <cp:revision>4</cp:revision>
  <dcterms:modified xsi:type="dcterms:W3CDTF">2018-04-06T15:40:57Z</dcterms:modified>
</cp:coreProperties>
</file>