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4" r:id="rId1"/>
  </p:sldMasterIdLst>
  <p:sldIdLst>
    <p:sldId id="256" r:id="rId2"/>
    <p:sldId id="257" r:id="rId3"/>
    <p:sldId id="258" r:id="rId4"/>
    <p:sldId id="259" r:id="rId5"/>
    <p:sldId id="260" r:id="rId6"/>
    <p:sldId id="261" r:id="rId7"/>
    <p:sldId id="262" r:id="rId8"/>
    <p:sldId id="264" r:id="rId9"/>
    <p:sldId id="265" r:id="rId10"/>
    <p:sldId id="266" r:id="rId11"/>
    <p:sldId id="269" r:id="rId12"/>
    <p:sldId id="267" r:id="rId13"/>
    <p:sldId id="272"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09"/>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4/29/22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94339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4142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45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388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4/29/22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58454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3314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85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80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0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2A54C80-263E-416B-A8E0-580EDEADCBDC}" type="datetimeFigureOut">
              <a:rPr lang="en-US" smtClean="0"/>
              <a:t>4/29/22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9954A3-9DFD-4C44-94BA-B95130A3BA1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14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4/29/22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047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4/29/22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27801"/>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D70E-F5AE-1479-2690-133F201CBF59}"/>
              </a:ext>
            </a:extLst>
          </p:cNvPr>
          <p:cNvSpPr>
            <a:spLocks noGrp="1"/>
          </p:cNvSpPr>
          <p:nvPr>
            <p:ph type="ctrTitle"/>
          </p:nvPr>
        </p:nvSpPr>
        <p:spPr>
          <a:xfrm>
            <a:off x="1226634" y="3429000"/>
            <a:ext cx="9365372" cy="1646302"/>
          </a:xfrm>
        </p:spPr>
        <p:txBody>
          <a:bodyPr>
            <a:normAutofit fontScale="90000"/>
          </a:bodyPr>
          <a:lstStyle/>
          <a:p>
            <a:r>
              <a:rPr lang="en-US" dirty="0"/>
              <a:t>Analyzing trends in ACT composite scores across USA states from 2017 - 2019 </a:t>
            </a:r>
          </a:p>
        </p:txBody>
      </p:sp>
    </p:spTree>
    <p:extLst>
      <p:ext uri="{BB962C8B-B14F-4D97-AF65-F5344CB8AC3E}">
        <p14:creationId xmlns:p14="http://schemas.microsoft.com/office/powerpoint/2010/main" val="57059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2212-2043-A6E3-00F8-D6807E496327}"/>
              </a:ext>
            </a:extLst>
          </p:cNvPr>
          <p:cNvSpPr>
            <a:spLocks noGrp="1"/>
          </p:cNvSpPr>
          <p:nvPr>
            <p:ph type="title"/>
          </p:nvPr>
        </p:nvSpPr>
        <p:spPr>
          <a:xfrm>
            <a:off x="1295400" y="351264"/>
            <a:ext cx="9601200" cy="786161"/>
          </a:xfrm>
        </p:spPr>
        <p:txBody>
          <a:bodyPr/>
          <a:lstStyle/>
          <a:p>
            <a:r>
              <a:rPr lang="en-US" b="1" dirty="0">
                <a:solidFill>
                  <a:srgbClr val="FF0000"/>
                </a:solidFill>
              </a:rPr>
              <a:t>LOWEST COMPOSITE SCORES</a:t>
            </a:r>
            <a:endParaRPr lang="en-US" dirty="0"/>
          </a:p>
        </p:txBody>
      </p:sp>
      <p:pic>
        <p:nvPicPr>
          <p:cNvPr id="5" name="Picture 4">
            <a:extLst>
              <a:ext uri="{FF2B5EF4-FFF2-40B4-BE49-F238E27FC236}">
                <a16:creationId xmlns:a16="http://schemas.microsoft.com/office/drawing/2014/main" id="{BA595BE6-F6EA-EAB8-FF1B-72CBD9467139}"/>
              </a:ext>
            </a:extLst>
          </p:cNvPr>
          <p:cNvPicPr>
            <a:picLocks noChangeAspect="1"/>
          </p:cNvPicPr>
          <p:nvPr/>
        </p:nvPicPr>
        <p:blipFill>
          <a:blip r:embed="rId2"/>
          <a:stretch>
            <a:fillRect/>
          </a:stretch>
        </p:blipFill>
        <p:spPr>
          <a:xfrm>
            <a:off x="1295399" y="2099074"/>
            <a:ext cx="3858999" cy="1768708"/>
          </a:xfrm>
          <a:prstGeom prst="rect">
            <a:avLst/>
          </a:prstGeom>
        </p:spPr>
      </p:pic>
      <p:sp>
        <p:nvSpPr>
          <p:cNvPr id="7" name="Rectangle 6">
            <a:extLst>
              <a:ext uri="{FF2B5EF4-FFF2-40B4-BE49-F238E27FC236}">
                <a16:creationId xmlns:a16="http://schemas.microsoft.com/office/drawing/2014/main" id="{7C44B87B-EDD9-A6ED-D312-616BB4042D55}"/>
              </a:ext>
            </a:extLst>
          </p:cNvPr>
          <p:cNvSpPr/>
          <p:nvPr/>
        </p:nvSpPr>
        <p:spPr>
          <a:xfrm>
            <a:off x="2145090" y="1498932"/>
            <a:ext cx="1858198" cy="463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2017</a:t>
            </a:r>
          </a:p>
        </p:txBody>
      </p:sp>
      <p:pic>
        <p:nvPicPr>
          <p:cNvPr id="8" name="Picture 7">
            <a:extLst>
              <a:ext uri="{FF2B5EF4-FFF2-40B4-BE49-F238E27FC236}">
                <a16:creationId xmlns:a16="http://schemas.microsoft.com/office/drawing/2014/main" id="{1D13816F-7309-AC0C-0E99-C758BF05C0C1}"/>
              </a:ext>
            </a:extLst>
          </p:cNvPr>
          <p:cNvPicPr>
            <a:picLocks noChangeAspect="1"/>
          </p:cNvPicPr>
          <p:nvPr/>
        </p:nvPicPr>
        <p:blipFill>
          <a:blip r:embed="rId3"/>
          <a:stretch>
            <a:fillRect/>
          </a:stretch>
        </p:blipFill>
        <p:spPr>
          <a:xfrm>
            <a:off x="7037601" y="2062975"/>
            <a:ext cx="3858999" cy="1913897"/>
          </a:xfrm>
          <a:prstGeom prst="rect">
            <a:avLst/>
          </a:prstGeom>
        </p:spPr>
      </p:pic>
      <p:sp>
        <p:nvSpPr>
          <p:cNvPr id="9" name="Rectangle 8">
            <a:extLst>
              <a:ext uri="{FF2B5EF4-FFF2-40B4-BE49-F238E27FC236}">
                <a16:creationId xmlns:a16="http://schemas.microsoft.com/office/drawing/2014/main" id="{5D81FC26-B768-CCE4-CBA1-C027EB7F0847}"/>
              </a:ext>
            </a:extLst>
          </p:cNvPr>
          <p:cNvSpPr/>
          <p:nvPr/>
        </p:nvSpPr>
        <p:spPr>
          <a:xfrm>
            <a:off x="8038001" y="1491893"/>
            <a:ext cx="1858198" cy="463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2018</a:t>
            </a:r>
          </a:p>
        </p:txBody>
      </p:sp>
      <p:sp>
        <p:nvSpPr>
          <p:cNvPr id="11" name="Rectangle 10">
            <a:extLst>
              <a:ext uri="{FF2B5EF4-FFF2-40B4-BE49-F238E27FC236}">
                <a16:creationId xmlns:a16="http://schemas.microsoft.com/office/drawing/2014/main" id="{010B0BAE-72C6-E495-38A2-11C72850DA92}"/>
              </a:ext>
            </a:extLst>
          </p:cNvPr>
          <p:cNvSpPr/>
          <p:nvPr/>
        </p:nvSpPr>
        <p:spPr>
          <a:xfrm>
            <a:off x="5154398" y="4114430"/>
            <a:ext cx="1828462" cy="433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2019</a:t>
            </a:r>
          </a:p>
        </p:txBody>
      </p:sp>
      <p:pic>
        <p:nvPicPr>
          <p:cNvPr id="15" name="Picture 14">
            <a:extLst>
              <a:ext uri="{FF2B5EF4-FFF2-40B4-BE49-F238E27FC236}">
                <a16:creationId xmlns:a16="http://schemas.microsoft.com/office/drawing/2014/main" id="{C000E7A3-F830-72F6-BC14-FF0A51B85520}"/>
              </a:ext>
            </a:extLst>
          </p:cNvPr>
          <p:cNvPicPr>
            <a:picLocks noChangeAspect="1"/>
          </p:cNvPicPr>
          <p:nvPr/>
        </p:nvPicPr>
        <p:blipFill>
          <a:blip r:embed="rId4"/>
          <a:stretch>
            <a:fillRect/>
          </a:stretch>
        </p:blipFill>
        <p:spPr>
          <a:xfrm>
            <a:off x="3372491" y="4614394"/>
            <a:ext cx="5447018" cy="1892342"/>
          </a:xfrm>
          <a:prstGeom prst="rect">
            <a:avLst/>
          </a:prstGeom>
        </p:spPr>
      </p:pic>
    </p:spTree>
    <p:extLst>
      <p:ext uri="{BB962C8B-B14F-4D97-AF65-F5344CB8AC3E}">
        <p14:creationId xmlns:p14="http://schemas.microsoft.com/office/powerpoint/2010/main" val="242731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D2DF-B7E6-620B-162A-3AC5E9E95F52}"/>
              </a:ext>
            </a:extLst>
          </p:cNvPr>
          <p:cNvSpPr>
            <a:spLocks noGrp="1"/>
          </p:cNvSpPr>
          <p:nvPr>
            <p:ph type="title"/>
          </p:nvPr>
        </p:nvSpPr>
        <p:spPr>
          <a:xfrm>
            <a:off x="1371600" y="247651"/>
            <a:ext cx="9601200" cy="610994"/>
          </a:xfrm>
        </p:spPr>
        <p:txBody>
          <a:bodyPr>
            <a:normAutofit/>
          </a:bodyPr>
          <a:lstStyle/>
          <a:p>
            <a:r>
              <a:rPr lang="en-US" sz="3600" b="1" dirty="0">
                <a:solidFill>
                  <a:srgbClr val="FF0000"/>
                </a:solidFill>
              </a:rPr>
              <a:t>COMPOSITE SCORES HISTOGRAMS</a:t>
            </a:r>
            <a:endParaRPr lang="en-US" sz="3600" dirty="0"/>
          </a:p>
        </p:txBody>
      </p:sp>
      <p:pic>
        <p:nvPicPr>
          <p:cNvPr id="5" name="Picture 4">
            <a:extLst>
              <a:ext uri="{FF2B5EF4-FFF2-40B4-BE49-F238E27FC236}">
                <a16:creationId xmlns:a16="http://schemas.microsoft.com/office/drawing/2014/main" id="{A5E2782D-86F7-8E51-C70C-21D944F550DF}"/>
              </a:ext>
            </a:extLst>
          </p:cNvPr>
          <p:cNvPicPr>
            <a:picLocks noChangeAspect="1"/>
          </p:cNvPicPr>
          <p:nvPr/>
        </p:nvPicPr>
        <p:blipFill>
          <a:blip r:embed="rId2"/>
          <a:stretch>
            <a:fillRect/>
          </a:stretch>
        </p:blipFill>
        <p:spPr>
          <a:xfrm>
            <a:off x="1371600" y="1070517"/>
            <a:ext cx="3628482" cy="2847166"/>
          </a:xfrm>
          <a:prstGeom prst="rect">
            <a:avLst/>
          </a:prstGeom>
        </p:spPr>
      </p:pic>
      <p:pic>
        <p:nvPicPr>
          <p:cNvPr id="14" name="Picture 13">
            <a:extLst>
              <a:ext uri="{FF2B5EF4-FFF2-40B4-BE49-F238E27FC236}">
                <a16:creationId xmlns:a16="http://schemas.microsoft.com/office/drawing/2014/main" id="{A07205F2-3A7D-569B-EC9D-EB4DE629EAA1}"/>
              </a:ext>
            </a:extLst>
          </p:cNvPr>
          <p:cNvPicPr>
            <a:picLocks noChangeAspect="1"/>
          </p:cNvPicPr>
          <p:nvPr/>
        </p:nvPicPr>
        <p:blipFill>
          <a:blip r:embed="rId3"/>
          <a:stretch>
            <a:fillRect/>
          </a:stretch>
        </p:blipFill>
        <p:spPr>
          <a:xfrm>
            <a:off x="7344162" y="1070517"/>
            <a:ext cx="3762453" cy="2934852"/>
          </a:xfrm>
          <a:prstGeom prst="rect">
            <a:avLst/>
          </a:prstGeom>
        </p:spPr>
      </p:pic>
      <p:pic>
        <p:nvPicPr>
          <p:cNvPr id="16" name="Picture 15">
            <a:extLst>
              <a:ext uri="{FF2B5EF4-FFF2-40B4-BE49-F238E27FC236}">
                <a16:creationId xmlns:a16="http://schemas.microsoft.com/office/drawing/2014/main" id="{DDF3328B-E9E8-09F9-6CAE-04D085B17759}"/>
              </a:ext>
            </a:extLst>
          </p:cNvPr>
          <p:cNvPicPr>
            <a:picLocks noChangeAspect="1"/>
          </p:cNvPicPr>
          <p:nvPr/>
        </p:nvPicPr>
        <p:blipFill>
          <a:blip r:embed="rId4"/>
          <a:stretch>
            <a:fillRect/>
          </a:stretch>
        </p:blipFill>
        <p:spPr>
          <a:xfrm>
            <a:off x="4123213" y="4129554"/>
            <a:ext cx="3528295" cy="2635293"/>
          </a:xfrm>
          <a:prstGeom prst="rect">
            <a:avLst/>
          </a:prstGeom>
        </p:spPr>
      </p:pic>
      <p:sp>
        <p:nvSpPr>
          <p:cNvPr id="17" name="Oval 16">
            <a:extLst>
              <a:ext uri="{FF2B5EF4-FFF2-40B4-BE49-F238E27FC236}">
                <a16:creationId xmlns:a16="http://schemas.microsoft.com/office/drawing/2014/main" id="{E591709E-4201-B750-5EF3-2F9022ED328C}"/>
              </a:ext>
            </a:extLst>
          </p:cNvPr>
          <p:cNvSpPr/>
          <p:nvPr/>
        </p:nvSpPr>
        <p:spPr>
          <a:xfrm>
            <a:off x="7783551" y="1215483"/>
            <a:ext cx="1159727" cy="1471961"/>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E72E53F-988A-A5C0-B1FC-6E534CCBB83E}"/>
              </a:ext>
            </a:extLst>
          </p:cNvPr>
          <p:cNvSpPr/>
          <p:nvPr/>
        </p:nvSpPr>
        <p:spPr>
          <a:xfrm>
            <a:off x="9623503" y="1661532"/>
            <a:ext cx="1037063" cy="148311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D553777E-F373-9EAF-1912-1B0BD4BAEAC9}"/>
              </a:ext>
            </a:extLst>
          </p:cNvPr>
          <p:cNvSpPr/>
          <p:nvPr/>
        </p:nvSpPr>
        <p:spPr>
          <a:xfrm>
            <a:off x="4605454" y="4226312"/>
            <a:ext cx="1070517" cy="13939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21FD3CB2-A955-3051-8634-96EF800C1534}"/>
              </a:ext>
            </a:extLst>
          </p:cNvPr>
          <p:cNvSpPr/>
          <p:nvPr/>
        </p:nvSpPr>
        <p:spPr>
          <a:xfrm>
            <a:off x="6516031" y="4413179"/>
            <a:ext cx="820699" cy="102016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703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7638-4BDD-DEF0-1E14-ABF3DF6F166D}"/>
              </a:ext>
            </a:extLst>
          </p:cNvPr>
          <p:cNvSpPr>
            <a:spLocks noGrp="1"/>
          </p:cNvSpPr>
          <p:nvPr>
            <p:ph type="title"/>
          </p:nvPr>
        </p:nvSpPr>
        <p:spPr>
          <a:xfrm>
            <a:off x="1427356" y="248114"/>
            <a:ext cx="9601200" cy="875371"/>
          </a:xfrm>
        </p:spPr>
        <p:txBody>
          <a:bodyPr>
            <a:normAutofit/>
          </a:bodyPr>
          <a:lstStyle/>
          <a:p>
            <a:r>
              <a:rPr lang="en-US" b="1" dirty="0">
                <a:solidFill>
                  <a:srgbClr val="FF0000"/>
                </a:solidFill>
              </a:rPr>
              <a:t>MOST DETERIORATED STATES </a:t>
            </a:r>
            <a:endParaRPr lang="en-US" dirty="0"/>
          </a:p>
        </p:txBody>
      </p:sp>
      <p:pic>
        <p:nvPicPr>
          <p:cNvPr id="5" name="Picture 4">
            <a:extLst>
              <a:ext uri="{FF2B5EF4-FFF2-40B4-BE49-F238E27FC236}">
                <a16:creationId xmlns:a16="http://schemas.microsoft.com/office/drawing/2014/main" id="{CDB76DEE-3CC3-A128-EC7E-7FF583DDACA0}"/>
              </a:ext>
            </a:extLst>
          </p:cNvPr>
          <p:cNvPicPr>
            <a:picLocks noChangeAspect="1"/>
          </p:cNvPicPr>
          <p:nvPr/>
        </p:nvPicPr>
        <p:blipFill>
          <a:blip r:embed="rId2"/>
          <a:stretch>
            <a:fillRect/>
          </a:stretch>
        </p:blipFill>
        <p:spPr>
          <a:xfrm>
            <a:off x="2298700" y="1044343"/>
            <a:ext cx="7594600" cy="2311400"/>
          </a:xfrm>
          <a:prstGeom prst="rect">
            <a:avLst/>
          </a:prstGeom>
        </p:spPr>
      </p:pic>
      <p:sp>
        <p:nvSpPr>
          <p:cNvPr id="7" name="Content Placeholder 2">
            <a:extLst>
              <a:ext uri="{FF2B5EF4-FFF2-40B4-BE49-F238E27FC236}">
                <a16:creationId xmlns:a16="http://schemas.microsoft.com/office/drawing/2014/main" id="{A7837618-1FCB-E795-3755-4327AA5C72FA}"/>
              </a:ext>
            </a:extLst>
          </p:cNvPr>
          <p:cNvSpPr>
            <a:spLocks noGrp="1"/>
          </p:cNvSpPr>
          <p:nvPr>
            <p:ph idx="1"/>
          </p:nvPr>
        </p:nvSpPr>
        <p:spPr>
          <a:xfrm>
            <a:off x="1951463" y="3276600"/>
            <a:ext cx="8274205" cy="2895600"/>
          </a:xfrm>
        </p:spPr>
        <p:txBody>
          <a:bodyPr/>
          <a:lstStyle/>
          <a:p>
            <a:pPr lvl="1"/>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16050A6F-6944-1079-9605-DFE8CC500BAC}"/>
              </a:ext>
            </a:extLst>
          </p:cNvPr>
          <p:cNvPicPr>
            <a:picLocks noChangeAspect="1"/>
          </p:cNvPicPr>
          <p:nvPr/>
        </p:nvPicPr>
        <p:blipFill>
          <a:blip r:embed="rId3"/>
          <a:stretch>
            <a:fillRect/>
          </a:stretch>
        </p:blipFill>
        <p:spPr>
          <a:xfrm>
            <a:off x="4015136" y="3502258"/>
            <a:ext cx="4425640" cy="3227497"/>
          </a:xfrm>
          <a:prstGeom prst="rect">
            <a:avLst/>
          </a:prstGeom>
        </p:spPr>
      </p:pic>
      <p:sp>
        <p:nvSpPr>
          <p:cNvPr id="10" name="Oval 9">
            <a:extLst>
              <a:ext uri="{FF2B5EF4-FFF2-40B4-BE49-F238E27FC236}">
                <a16:creationId xmlns:a16="http://schemas.microsoft.com/office/drawing/2014/main" id="{6C4FB90F-BD7F-D864-4E9A-D4B50F32BC52}"/>
              </a:ext>
            </a:extLst>
          </p:cNvPr>
          <p:cNvSpPr/>
          <p:nvPr/>
        </p:nvSpPr>
        <p:spPr>
          <a:xfrm>
            <a:off x="4015136" y="5224340"/>
            <a:ext cx="1981200" cy="1505415"/>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FDF4F96-7378-EFEC-8C17-59FEEDD0A889}"/>
              </a:ext>
            </a:extLst>
          </p:cNvPr>
          <p:cNvSpPr/>
          <p:nvPr/>
        </p:nvSpPr>
        <p:spPr>
          <a:xfrm>
            <a:off x="7382107" y="5720576"/>
            <a:ext cx="1137425" cy="92555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714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FACE-C49F-6BBB-5732-8822BE4AAE19}"/>
              </a:ext>
            </a:extLst>
          </p:cNvPr>
          <p:cNvSpPr>
            <a:spLocks noGrp="1"/>
          </p:cNvSpPr>
          <p:nvPr>
            <p:ph type="title"/>
          </p:nvPr>
        </p:nvSpPr>
        <p:spPr>
          <a:xfrm>
            <a:off x="1371600" y="247650"/>
            <a:ext cx="9601200" cy="1485900"/>
          </a:xfrm>
        </p:spPr>
        <p:txBody>
          <a:bodyPr>
            <a:normAutofit/>
          </a:bodyPr>
          <a:lstStyle/>
          <a:p>
            <a:r>
              <a:rPr lang="en-US" sz="3600" b="1" dirty="0">
                <a:solidFill>
                  <a:srgbClr val="FF0000"/>
                </a:solidFill>
              </a:rPr>
              <a:t>INVERSION RELATIONSHIP BETWEEN PARTICIPATION AND SCORES</a:t>
            </a:r>
            <a:endParaRPr lang="en-US" sz="3600" dirty="0"/>
          </a:p>
        </p:txBody>
      </p:sp>
      <p:pic>
        <p:nvPicPr>
          <p:cNvPr id="5" name="Picture 4">
            <a:extLst>
              <a:ext uri="{FF2B5EF4-FFF2-40B4-BE49-F238E27FC236}">
                <a16:creationId xmlns:a16="http://schemas.microsoft.com/office/drawing/2014/main" id="{04903284-99C7-70B8-7183-39A641F04BCD}"/>
              </a:ext>
            </a:extLst>
          </p:cNvPr>
          <p:cNvPicPr>
            <a:picLocks noChangeAspect="1"/>
          </p:cNvPicPr>
          <p:nvPr/>
        </p:nvPicPr>
        <p:blipFill>
          <a:blip r:embed="rId2"/>
          <a:stretch>
            <a:fillRect/>
          </a:stretch>
        </p:blipFill>
        <p:spPr>
          <a:xfrm>
            <a:off x="2692555" y="1733550"/>
            <a:ext cx="7354694" cy="3583683"/>
          </a:xfrm>
          <a:prstGeom prst="rect">
            <a:avLst/>
          </a:prstGeom>
        </p:spPr>
      </p:pic>
      <p:cxnSp>
        <p:nvCxnSpPr>
          <p:cNvPr id="11" name="Straight Arrow Connector 10">
            <a:extLst>
              <a:ext uri="{FF2B5EF4-FFF2-40B4-BE49-F238E27FC236}">
                <a16:creationId xmlns:a16="http://schemas.microsoft.com/office/drawing/2014/main" id="{48127EE3-0A03-972A-B335-713724A74237}"/>
              </a:ext>
            </a:extLst>
          </p:cNvPr>
          <p:cNvCxnSpPr/>
          <p:nvPr/>
        </p:nvCxnSpPr>
        <p:spPr>
          <a:xfrm>
            <a:off x="3702205" y="2297151"/>
            <a:ext cx="5609063" cy="24421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17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28EE-7D49-A67F-2423-F2081D410CF5}"/>
              </a:ext>
            </a:extLst>
          </p:cNvPr>
          <p:cNvSpPr>
            <a:spLocks noGrp="1"/>
          </p:cNvSpPr>
          <p:nvPr>
            <p:ph type="title"/>
          </p:nvPr>
        </p:nvSpPr>
        <p:spPr>
          <a:xfrm>
            <a:off x="1371600" y="529683"/>
            <a:ext cx="9601200" cy="652346"/>
          </a:xfrm>
        </p:spPr>
        <p:txBody>
          <a:bodyPr>
            <a:normAutofit fontScale="90000"/>
          </a:bodyPr>
          <a:lstStyle/>
          <a:p>
            <a:r>
              <a:rPr lang="en-US" b="1" dirty="0">
                <a:solidFill>
                  <a:srgbClr val="FF0000"/>
                </a:solidFill>
              </a:rPr>
              <a:t>CONCLUSIONS </a:t>
            </a:r>
            <a:endParaRPr lang="en-US" dirty="0"/>
          </a:p>
        </p:txBody>
      </p:sp>
      <p:sp>
        <p:nvSpPr>
          <p:cNvPr id="3" name="Content Placeholder 2">
            <a:extLst>
              <a:ext uri="{FF2B5EF4-FFF2-40B4-BE49-F238E27FC236}">
                <a16:creationId xmlns:a16="http://schemas.microsoft.com/office/drawing/2014/main" id="{B884B42B-8ADC-07BA-A671-480F18FD8B5A}"/>
              </a:ext>
            </a:extLst>
          </p:cNvPr>
          <p:cNvSpPr>
            <a:spLocks noGrp="1"/>
          </p:cNvSpPr>
          <p:nvPr>
            <p:ph idx="1"/>
          </p:nvPr>
        </p:nvSpPr>
        <p:spPr>
          <a:xfrm>
            <a:off x="1295400" y="1416204"/>
            <a:ext cx="10045390" cy="4560849"/>
          </a:xfrm>
        </p:spPr>
        <p:txBody>
          <a:bodyPr>
            <a:normAutofit/>
          </a:bodyPr>
          <a:lstStyle/>
          <a:p>
            <a:pPr marL="0" indent="0">
              <a:buNone/>
            </a:pPr>
            <a:endParaRPr lang="en-US" dirty="0"/>
          </a:p>
          <a:p>
            <a:r>
              <a:rPr lang="en-US" dirty="0"/>
              <a:t>The number of states that have been doing well have continued to improve while those that have been performing mediocre have become slightly worse.</a:t>
            </a:r>
          </a:p>
          <a:p>
            <a:r>
              <a:rPr lang="en-US" dirty="0"/>
              <a:t> The worse performing states in terms of average ACT scores are Nevada, Mississippi, South Carolina, Louisiana, Hawaii, Alabama and North Carolina.</a:t>
            </a:r>
          </a:p>
          <a:p>
            <a:r>
              <a:rPr lang="en-US" dirty="0"/>
              <a:t> In terms of highest rate of deterioration, its Ohio, Nebraska, Louisiana, Oklahoma and Montana.</a:t>
            </a:r>
          </a:p>
          <a:p>
            <a:r>
              <a:rPr lang="en-US" dirty="0"/>
              <a:t>There is an inverse relationship between ACT scores and participation rates. This could be because as more students write the exam, they bring the average down. In the states that have higher scores and lower participation rates, they could be having stiff competition from students writing SATs.</a:t>
            </a:r>
          </a:p>
          <a:p>
            <a:endParaRPr lang="en-US" dirty="0"/>
          </a:p>
        </p:txBody>
      </p:sp>
    </p:spTree>
    <p:extLst>
      <p:ext uri="{BB962C8B-B14F-4D97-AF65-F5344CB8AC3E}">
        <p14:creationId xmlns:p14="http://schemas.microsoft.com/office/powerpoint/2010/main" val="394561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314E-5182-21D9-2082-DB19A1D945AF}"/>
              </a:ext>
            </a:extLst>
          </p:cNvPr>
          <p:cNvSpPr>
            <a:spLocks noGrp="1"/>
          </p:cNvSpPr>
          <p:nvPr>
            <p:ph type="title"/>
          </p:nvPr>
        </p:nvSpPr>
        <p:spPr>
          <a:xfrm>
            <a:off x="1371600" y="685800"/>
            <a:ext cx="9601200" cy="752707"/>
          </a:xfrm>
        </p:spPr>
        <p:txBody>
          <a:bodyPr/>
          <a:lstStyle/>
          <a:p>
            <a:r>
              <a:rPr lang="en-US" b="1" dirty="0">
                <a:solidFill>
                  <a:srgbClr val="FF0000"/>
                </a:solidFill>
              </a:rPr>
              <a:t>RECOMMENDATIONS</a:t>
            </a:r>
            <a:endParaRPr lang="en-US" dirty="0"/>
          </a:p>
        </p:txBody>
      </p:sp>
      <p:sp>
        <p:nvSpPr>
          <p:cNvPr id="3" name="Content Placeholder 2">
            <a:extLst>
              <a:ext uri="{FF2B5EF4-FFF2-40B4-BE49-F238E27FC236}">
                <a16:creationId xmlns:a16="http://schemas.microsoft.com/office/drawing/2014/main" id="{50F6F975-979E-AEBD-A198-6DFB4F390765}"/>
              </a:ext>
            </a:extLst>
          </p:cNvPr>
          <p:cNvSpPr>
            <a:spLocks noGrp="1"/>
          </p:cNvSpPr>
          <p:nvPr>
            <p:ph idx="1"/>
          </p:nvPr>
        </p:nvSpPr>
        <p:spPr>
          <a:xfrm>
            <a:off x="1371600" y="1918009"/>
            <a:ext cx="10225668" cy="4159405"/>
          </a:xfrm>
        </p:spPr>
        <p:txBody>
          <a:bodyPr>
            <a:normAutofit fontScale="85000" lnSpcReduction="20000"/>
          </a:bodyPr>
          <a:lstStyle/>
          <a:p>
            <a:r>
              <a:rPr lang="en-US" dirty="0"/>
              <a:t>1. The amount of funding needs to increase in states with lower ACT scores that is mentioned above. The following can be done:</a:t>
            </a:r>
          </a:p>
          <a:p>
            <a:pPr marL="0" indent="0">
              <a:buNone/>
            </a:pPr>
            <a:r>
              <a:rPr lang="en-US" dirty="0"/>
              <a:t>	 - There needs to be a re-evaluation of the ACT coaching classes and how its run. </a:t>
            </a:r>
          </a:p>
          <a:p>
            <a:pPr marL="0" indent="0">
              <a:buNone/>
            </a:pPr>
            <a:r>
              <a:rPr lang="en-US" dirty="0"/>
              <a:t>	 - More students should be encouraged to attend coaching sessions </a:t>
            </a:r>
          </a:p>
          <a:p>
            <a:pPr marL="0" indent="0">
              <a:buNone/>
            </a:pPr>
            <a:r>
              <a:rPr lang="en-US" dirty="0"/>
              <a:t>	 - As participation rates are high anyways, the ACT test rates can be subsidized. Some states already 	give a free test for the first time. For these cases, they can provide subsidies for the 2nd test.</a:t>
            </a:r>
          </a:p>
          <a:p>
            <a:pPr marL="0" indent="0">
              <a:buNone/>
            </a:pPr>
            <a:r>
              <a:rPr lang="en-US" dirty="0"/>
              <a:t>	 - ACT is known for being more straightforward than other tests. This could be used as a key 	marketing point</a:t>
            </a:r>
          </a:p>
          <a:p>
            <a:pPr marL="0" indent="0">
              <a:buNone/>
            </a:pPr>
            <a:r>
              <a:rPr lang="en-US" dirty="0"/>
              <a:t> </a:t>
            </a:r>
          </a:p>
          <a:p>
            <a:r>
              <a:rPr lang="en-US" dirty="0"/>
              <a:t>2. There should be an in-depth analysis done on the states that are performing well in terms of ACT scores and use those findings and techniques to implement in the less performing states.</a:t>
            </a:r>
          </a:p>
          <a:p>
            <a:r>
              <a:rPr lang="en-US" dirty="0"/>
              <a:t>3. For the states with the lower participation rates (Maine, Rhode Island, New Hampshire, Delaware and Pennsylvania), more awareness and reach about ACT should be created to tap into students, especially those who are stronger in English and weaker in Math.</a:t>
            </a:r>
          </a:p>
        </p:txBody>
      </p:sp>
    </p:spTree>
    <p:extLst>
      <p:ext uri="{BB962C8B-B14F-4D97-AF65-F5344CB8AC3E}">
        <p14:creationId xmlns:p14="http://schemas.microsoft.com/office/powerpoint/2010/main" val="349011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EAE3-9620-C2FD-A758-C11990E03A00}"/>
              </a:ext>
            </a:extLst>
          </p:cNvPr>
          <p:cNvSpPr>
            <a:spLocks noGrp="1"/>
          </p:cNvSpPr>
          <p:nvPr>
            <p:ph type="title"/>
          </p:nvPr>
        </p:nvSpPr>
        <p:spPr/>
        <p:txBody>
          <a:bodyPr/>
          <a:lstStyle/>
          <a:p>
            <a:r>
              <a:rPr lang="en-US" b="1" dirty="0">
                <a:solidFill>
                  <a:srgbClr val="FF0000"/>
                </a:solidFill>
              </a:rPr>
              <a:t>PROBLEM STATEMENT</a:t>
            </a:r>
          </a:p>
        </p:txBody>
      </p:sp>
      <p:sp>
        <p:nvSpPr>
          <p:cNvPr id="3" name="Content Placeholder 2">
            <a:extLst>
              <a:ext uri="{FF2B5EF4-FFF2-40B4-BE49-F238E27FC236}">
                <a16:creationId xmlns:a16="http://schemas.microsoft.com/office/drawing/2014/main" id="{55F821FE-D2AA-C7B2-28B7-90D1B7B797A0}"/>
              </a:ext>
            </a:extLst>
          </p:cNvPr>
          <p:cNvSpPr>
            <a:spLocks noGrp="1"/>
          </p:cNvSpPr>
          <p:nvPr>
            <p:ph idx="1"/>
          </p:nvPr>
        </p:nvSpPr>
        <p:spPr/>
        <p:txBody>
          <a:bodyPr>
            <a:normAutofit lnSpcReduction="10000"/>
          </a:bodyPr>
          <a:lstStyle/>
          <a:p>
            <a:r>
              <a:rPr lang="en-US" sz="3200" dirty="0"/>
              <a:t> Analyze trends in ACT composite scores across all states from 2017 to 2019 in order to give suggestions / feedbacks on ways to improve the scores in some specific states.</a:t>
            </a:r>
          </a:p>
          <a:p>
            <a:pPr marL="0" indent="0">
              <a:buNone/>
            </a:pPr>
            <a:endParaRPr lang="en-US" sz="3200" dirty="0"/>
          </a:p>
          <a:p>
            <a:r>
              <a:rPr lang="en-US" sz="3200" dirty="0"/>
              <a:t>Identify states with low participation rates and suggest ways to improve them</a:t>
            </a:r>
          </a:p>
        </p:txBody>
      </p:sp>
    </p:spTree>
    <p:extLst>
      <p:ext uri="{BB962C8B-B14F-4D97-AF65-F5344CB8AC3E}">
        <p14:creationId xmlns:p14="http://schemas.microsoft.com/office/powerpoint/2010/main" val="309439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7B8B-6F14-2EB4-FF58-4951D2018BE9}"/>
              </a:ext>
            </a:extLst>
          </p:cNvPr>
          <p:cNvSpPr>
            <a:spLocks noGrp="1"/>
          </p:cNvSpPr>
          <p:nvPr>
            <p:ph type="title"/>
          </p:nvPr>
        </p:nvSpPr>
        <p:spPr/>
        <p:txBody>
          <a:bodyPr/>
          <a:lstStyle/>
          <a:p>
            <a:r>
              <a:rPr lang="en-US" b="1" dirty="0">
                <a:solidFill>
                  <a:srgbClr val="FF0000"/>
                </a:solidFill>
              </a:rPr>
              <a:t>WHAT IS ACT?</a:t>
            </a:r>
          </a:p>
        </p:txBody>
      </p:sp>
      <p:sp>
        <p:nvSpPr>
          <p:cNvPr id="3" name="Content Placeholder 2">
            <a:extLst>
              <a:ext uri="{FF2B5EF4-FFF2-40B4-BE49-F238E27FC236}">
                <a16:creationId xmlns:a16="http://schemas.microsoft.com/office/drawing/2014/main" id="{0333A5F2-7654-AE92-9034-DE51F6FFFC9B}"/>
              </a:ext>
            </a:extLst>
          </p:cNvPr>
          <p:cNvSpPr>
            <a:spLocks noGrp="1"/>
          </p:cNvSpPr>
          <p:nvPr>
            <p:ph idx="1"/>
          </p:nvPr>
        </p:nvSpPr>
        <p:spPr/>
        <p:txBody>
          <a:bodyPr>
            <a:normAutofit lnSpcReduction="10000"/>
          </a:bodyPr>
          <a:lstStyle/>
          <a:p>
            <a:r>
              <a:rPr lang="en-US" sz="2800" dirty="0"/>
              <a:t>An Entrance exam used by most colleges and universities to make admissions decisions</a:t>
            </a:r>
          </a:p>
          <a:p>
            <a:endParaRPr lang="en-US" sz="2800" dirty="0"/>
          </a:p>
          <a:p>
            <a:r>
              <a:rPr lang="en-US" sz="2800" dirty="0"/>
              <a:t>It is a multiple-choice, pencil-and-paper test administered by ACT</a:t>
            </a:r>
          </a:p>
          <a:p>
            <a:endParaRPr lang="en-US" sz="2800" dirty="0"/>
          </a:p>
          <a:p>
            <a:r>
              <a:rPr lang="en-US" sz="2800" dirty="0"/>
              <a:t>Its ”rival” is the SAT which is probably more popular outside of the United States</a:t>
            </a:r>
          </a:p>
        </p:txBody>
      </p:sp>
    </p:spTree>
    <p:extLst>
      <p:ext uri="{BB962C8B-B14F-4D97-AF65-F5344CB8AC3E}">
        <p14:creationId xmlns:p14="http://schemas.microsoft.com/office/powerpoint/2010/main" val="263303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C641-49F3-48F7-EF7F-4213FB79851D}"/>
              </a:ext>
            </a:extLst>
          </p:cNvPr>
          <p:cNvSpPr>
            <a:spLocks noGrp="1"/>
          </p:cNvSpPr>
          <p:nvPr>
            <p:ph type="title"/>
          </p:nvPr>
        </p:nvSpPr>
        <p:spPr/>
        <p:txBody>
          <a:bodyPr/>
          <a:lstStyle/>
          <a:p>
            <a:r>
              <a:rPr lang="en-US" b="1" dirty="0">
                <a:solidFill>
                  <a:srgbClr val="FF0000"/>
                </a:solidFill>
              </a:rPr>
              <a:t>WHAT IS ACT?</a:t>
            </a:r>
            <a:endParaRPr lang="en-US" dirty="0"/>
          </a:p>
        </p:txBody>
      </p:sp>
      <p:sp>
        <p:nvSpPr>
          <p:cNvPr id="3" name="Content Placeholder 2">
            <a:extLst>
              <a:ext uri="{FF2B5EF4-FFF2-40B4-BE49-F238E27FC236}">
                <a16:creationId xmlns:a16="http://schemas.microsoft.com/office/drawing/2014/main" id="{E7BD07AC-E32E-4D07-D40E-3D6A3672ED57}"/>
              </a:ext>
            </a:extLst>
          </p:cNvPr>
          <p:cNvSpPr>
            <a:spLocks noGrp="1"/>
          </p:cNvSpPr>
          <p:nvPr>
            <p:ph idx="1"/>
          </p:nvPr>
        </p:nvSpPr>
        <p:spPr>
          <a:xfrm>
            <a:off x="1371600" y="1761893"/>
            <a:ext cx="10281424" cy="4716966"/>
          </a:xfrm>
        </p:spPr>
        <p:txBody>
          <a:bodyPr>
            <a:normAutofit/>
          </a:bodyPr>
          <a:lstStyle/>
          <a:p>
            <a:r>
              <a:rPr lang="en-US" sz="2400" dirty="0"/>
              <a:t>It has 4 sections:</a:t>
            </a:r>
          </a:p>
          <a:p>
            <a:pPr lvl="1"/>
            <a:r>
              <a:rPr lang="en-US" sz="2400" dirty="0"/>
              <a:t>Reading</a:t>
            </a:r>
          </a:p>
          <a:p>
            <a:pPr lvl="1"/>
            <a:r>
              <a:rPr lang="en-US" sz="2400" dirty="0"/>
              <a:t>Math </a:t>
            </a:r>
          </a:p>
          <a:p>
            <a:pPr lvl="1"/>
            <a:r>
              <a:rPr lang="en-US" sz="2400" dirty="0"/>
              <a:t>Science Reasoning</a:t>
            </a:r>
          </a:p>
          <a:p>
            <a:pPr lvl="1"/>
            <a:r>
              <a:rPr lang="en-US" sz="2400" dirty="0"/>
              <a:t>English</a:t>
            </a:r>
          </a:p>
          <a:p>
            <a:pPr lvl="1"/>
            <a:r>
              <a:rPr lang="en-US" sz="2400" dirty="0"/>
              <a:t>Essay Writing (Optional for extra fee)</a:t>
            </a:r>
          </a:p>
          <a:p>
            <a:endParaRPr lang="en-US" sz="2400" dirty="0"/>
          </a:p>
          <a:p>
            <a:r>
              <a:rPr lang="en-US" sz="2400" dirty="0"/>
              <a:t>Cost of the test ranges from USD 50 to 70. </a:t>
            </a:r>
          </a:p>
          <a:p>
            <a:r>
              <a:rPr lang="en-US" sz="2400" dirty="0"/>
              <a:t>Some states even offer it for free for students doing it for the 1st time</a:t>
            </a:r>
          </a:p>
          <a:p>
            <a:r>
              <a:rPr lang="en-US" sz="2400" dirty="0"/>
              <a:t>For some states, it is a mandatory requirement  (10 states)</a:t>
            </a:r>
          </a:p>
        </p:txBody>
      </p:sp>
    </p:spTree>
    <p:extLst>
      <p:ext uri="{BB962C8B-B14F-4D97-AF65-F5344CB8AC3E}">
        <p14:creationId xmlns:p14="http://schemas.microsoft.com/office/powerpoint/2010/main" val="261163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628D-EDED-3FC7-8879-816EA54B85FC}"/>
              </a:ext>
            </a:extLst>
          </p:cNvPr>
          <p:cNvSpPr>
            <a:spLocks noGrp="1"/>
          </p:cNvSpPr>
          <p:nvPr>
            <p:ph type="title"/>
          </p:nvPr>
        </p:nvSpPr>
        <p:spPr/>
        <p:txBody>
          <a:bodyPr/>
          <a:lstStyle/>
          <a:p>
            <a:r>
              <a:rPr lang="en-US" b="1" dirty="0">
                <a:solidFill>
                  <a:srgbClr val="FF0000"/>
                </a:solidFill>
              </a:rPr>
              <a:t>ACT vs SAT</a:t>
            </a:r>
            <a:endParaRPr lang="en-US" dirty="0"/>
          </a:p>
        </p:txBody>
      </p:sp>
      <p:pic>
        <p:nvPicPr>
          <p:cNvPr id="7" name="Picture 6">
            <a:extLst>
              <a:ext uri="{FF2B5EF4-FFF2-40B4-BE49-F238E27FC236}">
                <a16:creationId xmlns:a16="http://schemas.microsoft.com/office/drawing/2014/main" id="{C9892091-27DB-9D37-68BB-94093219738A}"/>
              </a:ext>
            </a:extLst>
          </p:cNvPr>
          <p:cNvPicPr>
            <a:picLocks noChangeAspect="1"/>
          </p:cNvPicPr>
          <p:nvPr/>
        </p:nvPicPr>
        <p:blipFill>
          <a:blip r:embed="rId2"/>
          <a:stretch>
            <a:fillRect/>
          </a:stretch>
        </p:blipFill>
        <p:spPr>
          <a:xfrm>
            <a:off x="2638425" y="1893848"/>
            <a:ext cx="7227384" cy="4187294"/>
          </a:xfrm>
          <a:prstGeom prst="rect">
            <a:avLst/>
          </a:prstGeom>
        </p:spPr>
      </p:pic>
    </p:spTree>
    <p:extLst>
      <p:ext uri="{BB962C8B-B14F-4D97-AF65-F5344CB8AC3E}">
        <p14:creationId xmlns:p14="http://schemas.microsoft.com/office/powerpoint/2010/main" val="7592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408A-0B0E-7F19-73BB-F820B0AC9B70}"/>
              </a:ext>
            </a:extLst>
          </p:cNvPr>
          <p:cNvSpPr>
            <a:spLocks noGrp="1"/>
          </p:cNvSpPr>
          <p:nvPr>
            <p:ph type="title"/>
          </p:nvPr>
        </p:nvSpPr>
        <p:spPr/>
        <p:txBody>
          <a:bodyPr/>
          <a:lstStyle/>
          <a:p>
            <a:r>
              <a:rPr lang="en-US" b="1" dirty="0">
                <a:solidFill>
                  <a:srgbClr val="FF0000"/>
                </a:solidFill>
              </a:rPr>
              <a:t>DATASETS USED</a:t>
            </a:r>
            <a:endParaRPr lang="en-US" dirty="0"/>
          </a:p>
        </p:txBody>
      </p:sp>
      <p:sp>
        <p:nvSpPr>
          <p:cNvPr id="3" name="Content Placeholder 2">
            <a:extLst>
              <a:ext uri="{FF2B5EF4-FFF2-40B4-BE49-F238E27FC236}">
                <a16:creationId xmlns:a16="http://schemas.microsoft.com/office/drawing/2014/main" id="{F7A1B747-BE31-7E7C-D1E3-F105813930FB}"/>
              </a:ext>
            </a:extLst>
          </p:cNvPr>
          <p:cNvSpPr>
            <a:spLocks noGrp="1"/>
          </p:cNvSpPr>
          <p:nvPr>
            <p:ph idx="1"/>
          </p:nvPr>
        </p:nvSpPr>
        <p:spPr>
          <a:xfrm>
            <a:off x="1371600" y="1918010"/>
            <a:ext cx="9601200" cy="3581400"/>
          </a:xfrm>
        </p:spPr>
        <p:txBody>
          <a:bodyPr/>
          <a:lstStyle/>
          <a:p>
            <a:r>
              <a:rPr lang="en-US" dirty="0"/>
              <a:t>act_2017.csv</a:t>
            </a:r>
          </a:p>
          <a:p>
            <a:r>
              <a:rPr lang="en-US" dirty="0"/>
              <a:t>act_2018.csv</a:t>
            </a:r>
          </a:p>
          <a:p>
            <a:r>
              <a:rPr lang="en-US" dirty="0"/>
              <a:t>act_2019.csv</a:t>
            </a:r>
          </a:p>
          <a:p>
            <a:pPr marL="0" indent="0">
              <a:buNone/>
            </a:pPr>
            <a:endParaRPr lang="en-US" dirty="0"/>
          </a:p>
          <a:p>
            <a:r>
              <a:rPr lang="en-US" dirty="0"/>
              <a:t>These datasets have the following information:</a:t>
            </a:r>
          </a:p>
          <a:p>
            <a:pPr lvl="1"/>
            <a:r>
              <a:rPr lang="en-US" dirty="0"/>
              <a:t>State</a:t>
            </a:r>
          </a:p>
          <a:p>
            <a:pPr lvl="1"/>
            <a:r>
              <a:rPr lang="en-US" dirty="0"/>
              <a:t>Participation Rate</a:t>
            </a:r>
          </a:p>
          <a:p>
            <a:pPr lvl="1"/>
            <a:r>
              <a:rPr lang="en-US" dirty="0"/>
              <a:t>Composite Score (Average for that state)</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3958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C77-3D48-5518-3EF8-269C5FCB57D4}"/>
              </a:ext>
            </a:extLst>
          </p:cNvPr>
          <p:cNvSpPr>
            <a:spLocks noGrp="1"/>
          </p:cNvSpPr>
          <p:nvPr>
            <p:ph type="title"/>
          </p:nvPr>
        </p:nvSpPr>
        <p:spPr>
          <a:xfrm>
            <a:off x="1371600" y="685800"/>
            <a:ext cx="9601200" cy="853068"/>
          </a:xfrm>
        </p:spPr>
        <p:txBody>
          <a:bodyPr/>
          <a:lstStyle/>
          <a:p>
            <a:r>
              <a:rPr lang="en-US" b="1" dirty="0">
                <a:solidFill>
                  <a:srgbClr val="FF0000"/>
                </a:solidFill>
              </a:rPr>
              <a:t>WORKFLOW FOR DATASETS</a:t>
            </a:r>
            <a:endParaRPr lang="en-US" dirty="0"/>
          </a:p>
        </p:txBody>
      </p:sp>
      <p:grpSp>
        <p:nvGrpSpPr>
          <p:cNvPr id="16" name="Group 15">
            <a:extLst>
              <a:ext uri="{FF2B5EF4-FFF2-40B4-BE49-F238E27FC236}">
                <a16:creationId xmlns:a16="http://schemas.microsoft.com/office/drawing/2014/main" id="{13FDD8B8-2E2C-C6AC-0728-31EE64F48A41}"/>
              </a:ext>
            </a:extLst>
          </p:cNvPr>
          <p:cNvGrpSpPr/>
          <p:nvPr/>
        </p:nvGrpSpPr>
        <p:grpSpPr>
          <a:xfrm>
            <a:off x="1524000" y="2319453"/>
            <a:ext cx="9448800" cy="3155796"/>
            <a:chOff x="1371600" y="1672683"/>
            <a:chExt cx="9448800" cy="3155796"/>
          </a:xfrm>
        </p:grpSpPr>
        <p:sp>
          <p:nvSpPr>
            <p:cNvPr id="4" name="Rectangle 3">
              <a:extLst>
                <a:ext uri="{FF2B5EF4-FFF2-40B4-BE49-F238E27FC236}">
                  <a16:creationId xmlns:a16="http://schemas.microsoft.com/office/drawing/2014/main" id="{DBA07660-D173-CDDE-E00E-DBF379FFB325}"/>
                </a:ext>
              </a:extLst>
            </p:cNvPr>
            <p:cNvSpPr/>
            <p:nvPr/>
          </p:nvSpPr>
          <p:spPr>
            <a:xfrm>
              <a:off x="1371600" y="1672683"/>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Participation 2017</a:t>
              </a:r>
            </a:p>
          </p:txBody>
        </p:sp>
        <p:sp>
          <p:nvSpPr>
            <p:cNvPr id="5" name="Rectangle 4">
              <a:extLst>
                <a:ext uri="{FF2B5EF4-FFF2-40B4-BE49-F238E27FC236}">
                  <a16:creationId xmlns:a16="http://schemas.microsoft.com/office/drawing/2014/main" id="{C98E1492-083A-E9ED-4A09-9F2C7A42B308}"/>
                </a:ext>
              </a:extLst>
            </p:cNvPr>
            <p:cNvSpPr/>
            <p:nvPr/>
          </p:nvSpPr>
          <p:spPr>
            <a:xfrm>
              <a:off x="4824761" y="1672683"/>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Participation 2018</a:t>
              </a:r>
            </a:p>
          </p:txBody>
        </p:sp>
        <p:sp>
          <p:nvSpPr>
            <p:cNvPr id="6" name="Rectangle 5">
              <a:extLst>
                <a:ext uri="{FF2B5EF4-FFF2-40B4-BE49-F238E27FC236}">
                  <a16:creationId xmlns:a16="http://schemas.microsoft.com/office/drawing/2014/main" id="{D9135EC8-21B0-F110-8314-6CABF86C61B0}"/>
                </a:ext>
              </a:extLst>
            </p:cNvPr>
            <p:cNvSpPr/>
            <p:nvPr/>
          </p:nvSpPr>
          <p:spPr>
            <a:xfrm>
              <a:off x="8623610" y="1672683"/>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Participation 2019</a:t>
              </a:r>
            </a:p>
          </p:txBody>
        </p:sp>
        <p:cxnSp>
          <p:nvCxnSpPr>
            <p:cNvPr id="8" name="Straight Arrow Connector 7">
              <a:extLst>
                <a:ext uri="{FF2B5EF4-FFF2-40B4-BE49-F238E27FC236}">
                  <a16:creationId xmlns:a16="http://schemas.microsoft.com/office/drawing/2014/main" id="{59B72772-ECD9-8A03-C01D-B9F9727AF161}"/>
                </a:ext>
              </a:extLst>
            </p:cNvPr>
            <p:cNvCxnSpPr>
              <a:cxnSpLocks/>
            </p:cNvCxnSpPr>
            <p:nvPr/>
          </p:nvCxnSpPr>
          <p:spPr>
            <a:xfrm>
              <a:off x="3098181" y="2609385"/>
              <a:ext cx="1484970" cy="99245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a:extLst>
                <a:ext uri="{FF2B5EF4-FFF2-40B4-BE49-F238E27FC236}">
                  <a16:creationId xmlns:a16="http://schemas.microsoft.com/office/drawing/2014/main" id="{95611E88-657A-65A7-99F8-9630B9681C80}"/>
                </a:ext>
              </a:extLst>
            </p:cNvPr>
            <p:cNvCxnSpPr>
              <a:cxnSpLocks/>
            </p:cNvCxnSpPr>
            <p:nvPr/>
          </p:nvCxnSpPr>
          <p:spPr>
            <a:xfrm>
              <a:off x="5942670" y="2592658"/>
              <a:ext cx="0" cy="10091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D064FE5-62E6-E425-2C28-E1428F550EE8}"/>
                </a:ext>
              </a:extLst>
            </p:cNvPr>
            <p:cNvCxnSpPr>
              <a:cxnSpLocks/>
            </p:cNvCxnSpPr>
            <p:nvPr/>
          </p:nvCxnSpPr>
          <p:spPr>
            <a:xfrm flipH="1">
              <a:off x="7510346" y="2609385"/>
              <a:ext cx="1241503" cy="94878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 name="Rectangle 14">
              <a:extLst>
                <a:ext uri="{FF2B5EF4-FFF2-40B4-BE49-F238E27FC236}">
                  <a16:creationId xmlns:a16="http://schemas.microsoft.com/office/drawing/2014/main" id="{43E92AA9-CC22-F71D-D7DD-365454F72B80}"/>
                </a:ext>
              </a:extLst>
            </p:cNvPr>
            <p:cNvSpPr/>
            <p:nvPr/>
          </p:nvSpPr>
          <p:spPr>
            <a:xfrm>
              <a:off x="4689087" y="3847171"/>
              <a:ext cx="2468137" cy="9813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Average Participation</a:t>
              </a:r>
            </a:p>
          </p:txBody>
        </p:sp>
      </p:grpSp>
    </p:spTree>
    <p:extLst>
      <p:ext uri="{BB962C8B-B14F-4D97-AF65-F5344CB8AC3E}">
        <p14:creationId xmlns:p14="http://schemas.microsoft.com/office/powerpoint/2010/main" val="69402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C77-3D48-5518-3EF8-269C5FCB57D4}"/>
              </a:ext>
            </a:extLst>
          </p:cNvPr>
          <p:cNvSpPr>
            <a:spLocks noGrp="1"/>
          </p:cNvSpPr>
          <p:nvPr>
            <p:ph type="title"/>
          </p:nvPr>
        </p:nvSpPr>
        <p:spPr>
          <a:xfrm>
            <a:off x="1371600" y="685800"/>
            <a:ext cx="9601200" cy="853068"/>
          </a:xfrm>
        </p:spPr>
        <p:txBody>
          <a:bodyPr/>
          <a:lstStyle/>
          <a:p>
            <a:r>
              <a:rPr lang="en-US" b="1" dirty="0">
                <a:solidFill>
                  <a:srgbClr val="FF0000"/>
                </a:solidFill>
              </a:rPr>
              <a:t>WORKFLOW FOR DATASETS</a:t>
            </a:r>
            <a:endParaRPr lang="en-US" dirty="0"/>
          </a:p>
        </p:txBody>
      </p:sp>
      <p:grpSp>
        <p:nvGrpSpPr>
          <p:cNvPr id="16" name="Group 15">
            <a:extLst>
              <a:ext uri="{FF2B5EF4-FFF2-40B4-BE49-F238E27FC236}">
                <a16:creationId xmlns:a16="http://schemas.microsoft.com/office/drawing/2014/main" id="{13FDD8B8-2E2C-C6AC-0728-31EE64F48A41}"/>
              </a:ext>
            </a:extLst>
          </p:cNvPr>
          <p:cNvGrpSpPr/>
          <p:nvPr/>
        </p:nvGrpSpPr>
        <p:grpSpPr>
          <a:xfrm>
            <a:off x="1524000" y="1851102"/>
            <a:ext cx="9448800" cy="3155796"/>
            <a:chOff x="1371600" y="1672683"/>
            <a:chExt cx="9448800" cy="3155796"/>
          </a:xfrm>
        </p:grpSpPr>
        <p:sp>
          <p:nvSpPr>
            <p:cNvPr id="4" name="Rectangle 3">
              <a:extLst>
                <a:ext uri="{FF2B5EF4-FFF2-40B4-BE49-F238E27FC236}">
                  <a16:creationId xmlns:a16="http://schemas.microsoft.com/office/drawing/2014/main" id="{DBA07660-D173-CDDE-E00E-DBF379FFB325}"/>
                </a:ext>
              </a:extLst>
            </p:cNvPr>
            <p:cNvSpPr/>
            <p:nvPr/>
          </p:nvSpPr>
          <p:spPr>
            <a:xfrm>
              <a:off x="1371600" y="1672683"/>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2017</a:t>
              </a:r>
            </a:p>
          </p:txBody>
        </p:sp>
        <p:sp>
          <p:nvSpPr>
            <p:cNvPr id="5" name="Rectangle 4">
              <a:extLst>
                <a:ext uri="{FF2B5EF4-FFF2-40B4-BE49-F238E27FC236}">
                  <a16:creationId xmlns:a16="http://schemas.microsoft.com/office/drawing/2014/main" id="{C98E1492-083A-E9ED-4A09-9F2C7A42B308}"/>
                </a:ext>
              </a:extLst>
            </p:cNvPr>
            <p:cNvSpPr/>
            <p:nvPr/>
          </p:nvSpPr>
          <p:spPr>
            <a:xfrm>
              <a:off x="4824761" y="1672683"/>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2018</a:t>
              </a:r>
            </a:p>
          </p:txBody>
        </p:sp>
        <p:sp>
          <p:nvSpPr>
            <p:cNvPr id="6" name="Rectangle 5">
              <a:extLst>
                <a:ext uri="{FF2B5EF4-FFF2-40B4-BE49-F238E27FC236}">
                  <a16:creationId xmlns:a16="http://schemas.microsoft.com/office/drawing/2014/main" id="{D9135EC8-21B0-F110-8314-6CABF86C61B0}"/>
                </a:ext>
              </a:extLst>
            </p:cNvPr>
            <p:cNvSpPr/>
            <p:nvPr/>
          </p:nvSpPr>
          <p:spPr>
            <a:xfrm>
              <a:off x="8623610" y="1672683"/>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2019</a:t>
              </a:r>
            </a:p>
          </p:txBody>
        </p:sp>
        <p:cxnSp>
          <p:nvCxnSpPr>
            <p:cNvPr id="8" name="Straight Arrow Connector 7">
              <a:extLst>
                <a:ext uri="{FF2B5EF4-FFF2-40B4-BE49-F238E27FC236}">
                  <a16:creationId xmlns:a16="http://schemas.microsoft.com/office/drawing/2014/main" id="{59B72772-ECD9-8A03-C01D-B9F9727AF161}"/>
                </a:ext>
              </a:extLst>
            </p:cNvPr>
            <p:cNvCxnSpPr>
              <a:cxnSpLocks/>
            </p:cNvCxnSpPr>
            <p:nvPr/>
          </p:nvCxnSpPr>
          <p:spPr>
            <a:xfrm>
              <a:off x="3098181" y="2609385"/>
              <a:ext cx="1484970" cy="99245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a:extLst>
                <a:ext uri="{FF2B5EF4-FFF2-40B4-BE49-F238E27FC236}">
                  <a16:creationId xmlns:a16="http://schemas.microsoft.com/office/drawing/2014/main" id="{95611E88-657A-65A7-99F8-9630B9681C80}"/>
                </a:ext>
              </a:extLst>
            </p:cNvPr>
            <p:cNvCxnSpPr>
              <a:cxnSpLocks/>
            </p:cNvCxnSpPr>
            <p:nvPr/>
          </p:nvCxnSpPr>
          <p:spPr>
            <a:xfrm>
              <a:off x="5942670" y="2592658"/>
              <a:ext cx="0" cy="10091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D064FE5-62E6-E425-2C28-E1428F550EE8}"/>
                </a:ext>
              </a:extLst>
            </p:cNvPr>
            <p:cNvCxnSpPr>
              <a:cxnSpLocks/>
            </p:cNvCxnSpPr>
            <p:nvPr/>
          </p:nvCxnSpPr>
          <p:spPr>
            <a:xfrm flipH="1">
              <a:off x="7510346" y="2609385"/>
              <a:ext cx="1241503" cy="94878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 name="Rectangle 14">
              <a:extLst>
                <a:ext uri="{FF2B5EF4-FFF2-40B4-BE49-F238E27FC236}">
                  <a16:creationId xmlns:a16="http://schemas.microsoft.com/office/drawing/2014/main" id="{43E92AA9-CC22-F71D-D7DD-365454F72B80}"/>
                </a:ext>
              </a:extLst>
            </p:cNvPr>
            <p:cNvSpPr/>
            <p:nvPr/>
          </p:nvSpPr>
          <p:spPr>
            <a:xfrm>
              <a:off x="4689087" y="3847171"/>
              <a:ext cx="2468137" cy="9813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Average Composite</a:t>
              </a:r>
            </a:p>
          </p:txBody>
        </p:sp>
      </p:grpSp>
    </p:spTree>
    <p:extLst>
      <p:ext uri="{BB962C8B-B14F-4D97-AF65-F5344CB8AC3E}">
        <p14:creationId xmlns:p14="http://schemas.microsoft.com/office/powerpoint/2010/main" val="249372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FF53-5495-035C-A4C0-B0BA7AFDA1E9}"/>
              </a:ext>
            </a:extLst>
          </p:cNvPr>
          <p:cNvSpPr>
            <a:spLocks noGrp="1"/>
          </p:cNvSpPr>
          <p:nvPr>
            <p:ph type="title"/>
          </p:nvPr>
        </p:nvSpPr>
        <p:spPr/>
        <p:txBody>
          <a:bodyPr/>
          <a:lstStyle/>
          <a:p>
            <a:r>
              <a:rPr lang="en-US" b="1" dirty="0">
                <a:solidFill>
                  <a:srgbClr val="FF0000"/>
                </a:solidFill>
              </a:rPr>
              <a:t>WORKFLOW FOR DATASETS</a:t>
            </a:r>
            <a:endParaRPr lang="en-US" dirty="0"/>
          </a:p>
        </p:txBody>
      </p:sp>
      <p:sp>
        <p:nvSpPr>
          <p:cNvPr id="4" name="Rectangle 3">
            <a:extLst>
              <a:ext uri="{FF2B5EF4-FFF2-40B4-BE49-F238E27FC236}">
                <a16:creationId xmlns:a16="http://schemas.microsoft.com/office/drawing/2014/main" id="{EA8380D4-AF9D-0C92-B1F8-E7A323BFC6EA}"/>
              </a:ext>
            </a:extLst>
          </p:cNvPr>
          <p:cNvSpPr/>
          <p:nvPr/>
        </p:nvSpPr>
        <p:spPr>
          <a:xfrm>
            <a:off x="2036957" y="1884556"/>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2017</a:t>
            </a:r>
          </a:p>
        </p:txBody>
      </p:sp>
      <p:sp>
        <p:nvSpPr>
          <p:cNvPr id="5" name="Rectangle 4">
            <a:extLst>
              <a:ext uri="{FF2B5EF4-FFF2-40B4-BE49-F238E27FC236}">
                <a16:creationId xmlns:a16="http://schemas.microsoft.com/office/drawing/2014/main" id="{3BB2E544-BF34-E004-936F-CB42E205CA5C}"/>
              </a:ext>
            </a:extLst>
          </p:cNvPr>
          <p:cNvSpPr/>
          <p:nvPr/>
        </p:nvSpPr>
        <p:spPr>
          <a:xfrm>
            <a:off x="7690624" y="1884556"/>
            <a:ext cx="2196790" cy="769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Composite 2019</a:t>
            </a:r>
          </a:p>
        </p:txBody>
      </p:sp>
      <p:cxnSp>
        <p:nvCxnSpPr>
          <p:cNvPr id="6" name="Straight Arrow Connector 5">
            <a:extLst>
              <a:ext uri="{FF2B5EF4-FFF2-40B4-BE49-F238E27FC236}">
                <a16:creationId xmlns:a16="http://schemas.microsoft.com/office/drawing/2014/main" id="{F837A965-7A80-F06E-0892-E512CCB5FD1C}"/>
              </a:ext>
            </a:extLst>
          </p:cNvPr>
          <p:cNvCxnSpPr>
            <a:cxnSpLocks/>
          </p:cNvCxnSpPr>
          <p:nvPr/>
        </p:nvCxnSpPr>
        <p:spPr>
          <a:xfrm>
            <a:off x="4031167" y="2932770"/>
            <a:ext cx="1484970" cy="99245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0BD251C6-4DA4-E604-F603-EF60913933A6}"/>
              </a:ext>
            </a:extLst>
          </p:cNvPr>
          <p:cNvCxnSpPr>
            <a:cxnSpLocks/>
          </p:cNvCxnSpPr>
          <p:nvPr/>
        </p:nvCxnSpPr>
        <p:spPr>
          <a:xfrm flipH="1">
            <a:off x="6675865" y="2810107"/>
            <a:ext cx="1230350" cy="111930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Rectangle 11">
            <a:extLst>
              <a:ext uri="{FF2B5EF4-FFF2-40B4-BE49-F238E27FC236}">
                <a16:creationId xmlns:a16="http://schemas.microsoft.com/office/drawing/2014/main" id="{BE3A47C5-1F9E-31CB-C1A8-803F9660E186}"/>
              </a:ext>
            </a:extLst>
          </p:cNvPr>
          <p:cNvSpPr/>
          <p:nvPr/>
        </p:nvSpPr>
        <p:spPr>
          <a:xfrm>
            <a:off x="4773652" y="4204009"/>
            <a:ext cx="2468137" cy="9813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Rate of Change of composite scores</a:t>
            </a:r>
          </a:p>
        </p:txBody>
      </p:sp>
    </p:spTree>
    <p:extLst>
      <p:ext uri="{BB962C8B-B14F-4D97-AF65-F5344CB8AC3E}">
        <p14:creationId xmlns:p14="http://schemas.microsoft.com/office/powerpoint/2010/main" val="12997600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{2E382A0C-6648-E74F-BA61-1D9BBD4A5F36}tf10001072</Template>
  <TotalTime>73</TotalTime>
  <Words>595</Words>
  <Application>Microsoft Macintosh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Analyzing trends in ACT composite scores across USA states from 2017 - 2019 </vt:lpstr>
      <vt:lpstr>PROBLEM STATEMENT</vt:lpstr>
      <vt:lpstr>WHAT IS ACT?</vt:lpstr>
      <vt:lpstr>WHAT IS ACT?</vt:lpstr>
      <vt:lpstr>ACT vs SAT</vt:lpstr>
      <vt:lpstr>DATASETS USED</vt:lpstr>
      <vt:lpstr>WORKFLOW FOR DATASETS</vt:lpstr>
      <vt:lpstr>WORKFLOW FOR DATASETS</vt:lpstr>
      <vt:lpstr>WORKFLOW FOR DATASETS</vt:lpstr>
      <vt:lpstr>LOWEST COMPOSITE SCORES</vt:lpstr>
      <vt:lpstr>COMPOSITE SCORES HISTOGRAMS</vt:lpstr>
      <vt:lpstr>MOST DETERIORATED STATES </vt:lpstr>
      <vt:lpstr>INVERSION RELATIONSHIP BETWEEN PARTICIPATION AND SCORES</vt:lpstr>
      <vt:lpstr>CONCLUSIONS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trends in ACT composite scores across USA states from 2017 - 2019 </dc:title>
  <dc:creator>Vivek Ravi</dc:creator>
  <cp:lastModifiedBy>Vivek Ravi</cp:lastModifiedBy>
  <cp:revision>14</cp:revision>
  <dcterms:created xsi:type="dcterms:W3CDTF">2022-04-28T18:33:09Z</dcterms:created>
  <dcterms:modified xsi:type="dcterms:W3CDTF">2022-04-29T01:52:04Z</dcterms:modified>
</cp:coreProperties>
</file>