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B Garamon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d97e0dcd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d97e0dcd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Now moving to the general image classification domain—we used the CIFAR-10 dataset. It's a 10-class dataset containing colored images like cats, cars, and airplanes. We chose ResNet-18 as our model and pretrained it on ImageNet. To ensure scalability, we distributed 19,000 images among 5 clients. Instead of applying noise at the client level, we used central Differential Privacy—this means we added Gaussian noise to the averaged model after each aggregation. Even with just 5 rounds of training, we observed strong accuracy and convergence." 3800</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d97e0dc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d97e0dc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shows the performance metrics of our model trained on CIFAR-10. The accuracy line steadily rises, which means the model is learning well across rounds. At the same time, the loss drops, showing that the model is making fewer mistakes. The overfit gap narrows as the training progresses, proving that the model generalizes better. Communication cost increases linearly because weights are exchanged every round, and ε values stabilize thanks to consistent Gaussian noise. Overall, this shows a great balance between privacy and performance.</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d97e0dc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d97e0dc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summary table compares our results across all three domains. Each model—EfficientNet, MobileFaceNet, and ResNet—achieved accuracy above 82% despite applying Differential Privacy and Secure Aggregation. We measured communication cost, privacy loss (ε), and overfit gap. Our results show that it's very possible to preserve both privacy and performance across very different types of data.</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dfc2962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dfc2962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Throughout our project, we faced several challenges. First was limited scalability—we tested on a small number of clients, but real-world deployments involve hundreds or thousands. Second, we had to deal with low-resource devices that may not finish training in time. Third, label quality was a problem in datasets like CelebA, where annotations are sometimes inconsistent. To tackle these, we used efficient architectures like EfficientNet and MobileFaceNet and adjusted the noise level to balance privacy and performance</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d97e0dc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d97e0dc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Frameworks &amp; Libraries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PyTorch</a:t>
            </a:r>
            <a:r>
              <a:rPr lang="en">
                <a:solidFill>
                  <a:schemeClr val="dk1"/>
                </a:solidFill>
              </a:rPr>
              <a:t> – Model development &amp; training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Torchvision</a:t>
            </a:r>
            <a:r>
              <a:rPr lang="en">
                <a:solidFill>
                  <a:schemeClr val="dk1"/>
                </a:solidFill>
              </a:rPr>
              <a:t> – Pretrained models (ResNet, EfficientNet)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Opacus</a:t>
            </a:r>
            <a:r>
              <a:rPr lang="en">
                <a:solidFill>
                  <a:schemeClr val="dk1"/>
                </a:solidFill>
              </a:rPr>
              <a:t> – Differential Privacy implementation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MedMNIST</a:t>
            </a:r>
            <a:r>
              <a:rPr lang="en">
                <a:solidFill>
                  <a:schemeClr val="dk1"/>
                </a:solidFill>
              </a:rPr>
              <a:t> – Medical datasets (ChestMNIST)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Data &amp; Evaluation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scikit-learn</a:t>
            </a:r>
            <a:r>
              <a:rPr lang="en">
                <a:solidFill>
                  <a:schemeClr val="dk1"/>
                </a:solidFill>
              </a:rPr>
              <a:t> – Precision, Recall, F1 metrics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Pandas &amp; NumPy</a:t>
            </a:r>
            <a:r>
              <a:rPr lang="en">
                <a:solidFill>
                  <a:schemeClr val="dk1"/>
                </a:solidFill>
              </a:rPr>
              <a:t> – Data manipulation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Matplotlib</a:t>
            </a:r>
            <a:r>
              <a:rPr lang="en">
                <a:solidFill>
                  <a:schemeClr val="dk1"/>
                </a:solidFill>
              </a:rPr>
              <a:t> – Visualizations and plots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Privacy &amp; Security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DP-FedAvg</a:t>
            </a:r>
            <a:r>
              <a:rPr lang="en">
                <a:solidFill>
                  <a:schemeClr val="dk1"/>
                </a:solidFill>
              </a:rPr>
              <a:t> – Differentially Private Federated Averaging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Secure Aggregation</a:t>
            </a:r>
            <a:r>
              <a:rPr lang="en">
                <a:solidFill>
                  <a:schemeClr val="dk1"/>
                </a:solidFill>
              </a:rPr>
              <a:t> – Federated model encryption &amp; aggregation</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Other Tools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Google Colab / Jupyter</a:t>
            </a:r>
            <a:r>
              <a:rPr lang="en">
                <a:solidFill>
                  <a:schemeClr val="dk1"/>
                </a:solidFill>
              </a:rPr>
              <a:t> – Development environment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CUDA</a:t>
            </a:r>
            <a:r>
              <a:rPr lang="en">
                <a:solidFill>
                  <a:schemeClr val="dk1"/>
                </a:solidFill>
              </a:rPr>
              <a:t> – GPU acceleration for training (if available)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d97e0dc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d97e0dc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conclusion, our project proves that we can train powerful AI systems without compromising user privacy. By using Federated Learning, we kept data on-device. With Differential Privacy, we masked individual contributions. Secure Aggregation ensured that no client update was exposed. Together, these techniques form a strong and practical foundation for ethical, real-world AI deployments in healthcare, facial recognition, and beyond.</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d97e0dc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d97e0dc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d97e0dc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d97e0dc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97e0d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97e0d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AI is now used in sensitive areas like healthcare and facial recognition.</a:t>
            </a:r>
            <a:br>
              <a:rPr lang="en">
                <a:solidFill>
                  <a:schemeClr val="dk1"/>
                </a:solidFill>
              </a:rPr>
            </a:br>
            <a:r>
              <a:rPr lang="en">
                <a:solidFill>
                  <a:schemeClr val="dk1"/>
                </a:solidFill>
              </a:rPr>
              <a:t>But traditional AI collects all user data in one place — this creates privacy risks.</a:t>
            </a:r>
            <a:br>
              <a:rPr lang="en">
                <a:solidFill>
                  <a:schemeClr val="dk1"/>
                </a:solidFill>
              </a:rPr>
            </a:br>
            <a:r>
              <a:rPr lang="en">
                <a:solidFill>
                  <a:schemeClr val="dk1"/>
                </a:solidFill>
              </a:rPr>
              <a:t>Our project solves this by keeping data on the device.</a:t>
            </a:r>
            <a:br>
              <a:rPr lang="en">
                <a:solidFill>
                  <a:schemeClr val="dk1"/>
                </a:solidFill>
              </a:rPr>
            </a:br>
            <a:r>
              <a:rPr lang="en">
                <a:solidFill>
                  <a:schemeClr val="dk1"/>
                </a:solidFill>
              </a:rPr>
              <a:t>We use </a:t>
            </a:r>
            <a:r>
              <a:rPr b="1" lang="en">
                <a:solidFill>
                  <a:schemeClr val="dk1"/>
                </a:solidFill>
              </a:rPr>
              <a:t>Federated Learning</a:t>
            </a:r>
            <a:r>
              <a:rPr lang="en">
                <a:solidFill>
                  <a:schemeClr val="dk1"/>
                </a:solidFill>
              </a:rPr>
              <a:t> to train without moving data.</a:t>
            </a:r>
            <a:br>
              <a:rPr lang="en">
                <a:solidFill>
                  <a:schemeClr val="dk1"/>
                </a:solidFill>
              </a:rPr>
            </a:br>
            <a:r>
              <a:rPr b="1" lang="en">
                <a:solidFill>
                  <a:schemeClr val="dk1"/>
                </a:solidFill>
              </a:rPr>
              <a:t>Differential Privacy</a:t>
            </a:r>
            <a:r>
              <a:rPr lang="en">
                <a:solidFill>
                  <a:schemeClr val="dk1"/>
                </a:solidFill>
              </a:rPr>
              <a:t> adds noise to protect user identity.</a:t>
            </a:r>
            <a:br>
              <a:rPr lang="en">
                <a:solidFill>
                  <a:schemeClr val="dk1"/>
                </a:solidFill>
              </a:rPr>
            </a:br>
            <a:r>
              <a:rPr b="1" lang="en">
                <a:solidFill>
                  <a:schemeClr val="dk1"/>
                </a:solidFill>
              </a:rPr>
              <a:t>Secure Aggregation</a:t>
            </a:r>
            <a:r>
              <a:rPr lang="en">
                <a:solidFill>
                  <a:schemeClr val="dk1"/>
                </a:solidFill>
              </a:rPr>
              <a:t> ensures even the server can't see individual updates.</a:t>
            </a:r>
            <a:br>
              <a:rPr lang="en">
                <a:solidFill>
                  <a:schemeClr val="dk1"/>
                </a:solidFill>
              </a:rPr>
            </a:br>
            <a:r>
              <a:rPr lang="en">
                <a:solidFill>
                  <a:schemeClr val="dk1"/>
                </a:solidFill>
              </a:rPr>
              <a:t>This approach builds AI that’s </a:t>
            </a:r>
            <a:r>
              <a:rPr b="1" lang="en">
                <a:solidFill>
                  <a:schemeClr val="dk1"/>
                </a:solidFill>
              </a:rPr>
              <a:t>private, secure, and ethical</a:t>
            </a:r>
            <a:r>
              <a:rPr lang="en">
                <a:solidFill>
                  <a:schemeClr val="dk1"/>
                </a:solidFill>
              </a:rPr>
              <a:t> by design.</a:t>
            </a:r>
            <a:br>
              <a:rPr lang="en">
                <a:solidFill>
                  <a:schemeClr val="dk1"/>
                </a:solidFill>
              </a:rPr>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97e0dc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97e0dc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first goal is to </a:t>
            </a:r>
            <a:r>
              <a:rPr b="1" lang="en">
                <a:solidFill>
                  <a:schemeClr val="dk1"/>
                </a:solidFill>
              </a:rPr>
              <a:t>ensure data privacy</a:t>
            </a:r>
            <a:r>
              <a:rPr lang="en">
                <a:solidFill>
                  <a:schemeClr val="dk1"/>
                </a:solidFill>
              </a:rPr>
              <a:t> by training AI models directly on devices, without ever sending raw data to a central server.</a:t>
            </a:r>
            <a:br>
              <a:rPr lang="en">
                <a:solidFill>
                  <a:schemeClr val="dk1"/>
                </a:solidFill>
              </a:rPr>
            </a:br>
            <a:r>
              <a:rPr lang="en">
                <a:solidFill>
                  <a:schemeClr val="dk1"/>
                </a:solidFill>
              </a:rPr>
              <a:t>To do this, we combine three privacy tools: </a:t>
            </a:r>
            <a:r>
              <a:rPr b="1" lang="en">
                <a:solidFill>
                  <a:schemeClr val="dk1"/>
                </a:solidFill>
              </a:rPr>
              <a:t>Federated Learning</a:t>
            </a:r>
            <a:r>
              <a:rPr lang="en">
                <a:solidFill>
                  <a:schemeClr val="dk1"/>
                </a:solidFill>
              </a:rPr>
              <a:t>, </a:t>
            </a:r>
            <a:r>
              <a:rPr b="1" lang="en">
                <a:solidFill>
                  <a:schemeClr val="dk1"/>
                </a:solidFill>
              </a:rPr>
              <a:t>Differential Privacy</a:t>
            </a:r>
            <a:r>
              <a:rPr lang="en">
                <a:solidFill>
                  <a:schemeClr val="dk1"/>
                </a:solidFill>
              </a:rPr>
              <a:t>, and </a:t>
            </a:r>
            <a:r>
              <a:rPr b="1" lang="en">
                <a:solidFill>
                  <a:schemeClr val="dk1"/>
                </a:solidFill>
              </a:rPr>
              <a:t>Secure Aggregation</a:t>
            </a:r>
            <a:r>
              <a:rPr lang="en">
                <a:solidFill>
                  <a:schemeClr val="dk1"/>
                </a:solidFill>
              </a:rPr>
              <a:t>—each adds a layer of protection.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At the same time, we focus on </a:t>
            </a:r>
            <a:r>
              <a:rPr b="1" lang="en">
                <a:solidFill>
                  <a:schemeClr val="dk1"/>
                </a:solidFill>
              </a:rPr>
              <a:t>preserving model accuracy</a:t>
            </a:r>
            <a:r>
              <a:rPr lang="en">
                <a:solidFill>
                  <a:schemeClr val="dk1"/>
                </a:solidFill>
              </a:rPr>
              <a:t>. The challenge is protecting data without losing performance, and we aim to strike that balance</a:t>
            </a:r>
            <a:br>
              <a:rPr lang="en">
                <a:solidFill>
                  <a:schemeClr val="dk1"/>
                </a:solidFill>
              </a:rPr>
            </a:br>
            <a:r>
              <a:rPr lang="en">
                <a:solidFill>
                  <a:schemeClr val="dk1"/>
                </a:solidFill>
              </a:rPr>
              <a:t>Finally, we tested the framework across </a:t>
            </a:r>
            <a:r>
              <a:rPr b="1" lang="en">
                <a:solidFill>
                  <a:schemeClr val="dk1"/>
                </a:solidFill>
              </a:rPr>
              <a:t>three real-world domains</a:t>
            </a:r>
            <a:r>
              <a:rPr lang="en">
                <a:solidFill>
                  <a:schemeClr val="dk1"/>
                </a:solidFill>
              </a:rPr>
              <a:t>:</a:t>
            </a:r>
            <a:br>
              <a:rPr lang="en">
                <a:solidFill>
                  <a:schemeClr val="dk1"/>
                </a:solidFill>
              </a:rPr>
            </a:br>
            <a:r>
              <a:rPr b="1" lang="en">
                <a:solidFill>
                  <a:schemeClr val="dk1"/>
                </a:solidFill>
              </a:rPr>
              <a:t>ChestMNIST</a:t>
            </a:r>
            <a:r>
              <a:rPr lang="en">
                <a:solidFill>
                  <a:schemeClr val="dk1"/>
                </a:solidFill>
              </a:rPr>
              <a:t> for medical images using EfficientNet-B2</a:t>
            </a:r>
            <a:br>
              <a:rPr lang="en">
                <a:solidFill>
                  <a:schemeClr val="dk1"/>
                </a:solidFill>
              </a:rPr>
            </a:br>
            <a:r>
              <a:rPr b="1" lang="en">
                <a:solidFill>
                  <a:schemeClr val="dk1"/>
                </a:solidFill>
              </a:rPr>
              <a:t>CelebA</a:t>
            </a:r>
            <a:r>
              <a:rPr lang="en">
                <a:solidFill>
                  <a:schemeClr val="dk1"/>
                </a:solidFill>
              </a:rPr>
              <a:t> for facial attribute detection with MobileFaceNet</a:t>
            </a:r>
            <a:br>
              <a:rPr lang="en">
                <a:solidFill>
                  <a:schemeClr val="dk1"/>
                </a:solidFill>
              </a:rPr>
            </a:br>
            <a:r>
              <a:rPr b="1" lang="en">
                <a:solidFill>
                  <a:schemeClr val="dk1"/>
                </a:solidFill>
              </a:rPr>
              <a:t>CIFAR-10</a:t>
            </a:r>
            <a:r>
              <a:rPr lang="en">
                <a:solidFill>
                  <a:schemeClr val="dk1"/>
                </a:solidFill>
              </a:rPr>
              <a:t> for general classification using ResNet-18</a:t>
            </a:r>
            <a:br>
              <a:rPr lang="en">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97e0dc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97e0dc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a:t>
            </a:r>
            <a:r>
              <a:rPr b="1" lang="en">
                <a:solidFill>
                  <a:schemeClr val="dk1"/>
                </a:solidFill>
              </a:rPr>
              <a:t>Federated Learning</a:t>
            </a:r>
            <a:r>
              <a:rPr lang="en">
                <a:solidFill>
                  <a:schemeClr val="dk1"/>
                </a:solidFill>
              </a:rPr>
              <a:t> lets us train models across many devices without moving the data. The raw data stays local—only the model updates are sent to the server.</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apply </a:t>
            </a:r>
            <a:r>
              <a:rPr b="1" lang="en">
                <a:solidFill>
                  <a:schemeClr val="dk1"/>
                </a:solidFill>
              </a:rPr>
              <a:t>Differential Privacy</a:t>
            </a:r>
            <a:r>
              <a:rPr lang="en">
                <a:solidFill>
                  <a:schemeClr val="dk1"/>
                </a:solidFill>
              </a:rPr>
              <a:t> by adding controlled noise to those updates. This protects user identity and prevents attackers from reverse-engineering the data.</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with </a:t>
            </a:r>
            <a:r>
              <a:rPr b="1" lang="en">
                <a:solidFill>
                  <a:schemeClr val="dk1"/>
                </a:solidFill>
              </a:rPr>
              <a:t>Secure Aggregation</a:t>
            </a:r>
            <a:r>
              <a:rPr lang="en">
                <a:solidFill>
                  <a:schemeClr val="dk1"/>
                </a:solidFill>
              </a:rPr>
              <a:t>, even the server can't see individual updates. All updates are encrypted and only the combined result is used to improve the global model.</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Together, these techniques make the training process private, secure, and trustworthy.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97e0dc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97e0dc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They </a:t>
            </a:r>
            <a:r>
              <a:rPr b="1" lang="en">
                <a:solidFill>
                  <a:schemeClr val="dk1"/>
                </a:solidFill>
              </a:rPr>
              <a:t>train models locally</a:t>
            </a:r>
            <a:r>
              <a:rPr lang="en">
                <a:solidFill>
                  <a:schemeClr val="dk1"/>
                </a:solidFill>
              </a:rPr>
              <a:t> using frameworks like EfficientNet, MobileFaceNet, or ResNet.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Before sending updates, </a:t>
            </a:r>
            <a:r>
              <a:rPr b="1" lang="en">
                <a:solidFill>
                  <a:schemeClr val="dk1"/>
                </a:solidFill>
              </a:rPr>
              <a:t>Differential Privacy</a:t>
            </a:r>
            <a:r>
              <a:rPr lang="en">
                <a:solidFill>
                  <a:schemeClr val="dk1"/>
                </a:solidFill>
              </a:rPr>
              <a:t> adds noise to protect individual data.</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updates are then </a:t>
            </a:r>
            <a:r>
              <a:rPr b="1" lang="en">
                <a:solidFill>
                  <a:schemeClr val="dk1"/>
                </a:solidFill>
              </a:rPr>
              <a:t>encrypted</a:t>
            </a:r>
            <a:r>
              <a:rPr lang="en">
                <a:solidFill>
                  <a:schemeClr val="dk1"/>
                </a:solidFill>
              </a:rPr>
              <a:t> and sent to a central server using </a:t>
            </a:r>
            <a:r>
              <a:rPr b="1" lang="en">
                <a:solidFill>
                  <a:schemeClr val="dk1"/>
                </a:solidFill>
              </a:rPr>
              <a:t>Secure Aggregation</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server never sees individual updates — it only uses the </a:t>
            </a:r>
            <a:r>
              <a:rPr b="1" lang="en">
                <a:solidFill>
                  <a:schemeClr val="dk1"/>
                </a:solidFill>
              </a:rPr>
              <a:t>combined result</a:t>
            </a:r>
            <a:r>
              <a:rPr lang="en">
                <a:solidFill>
                  <a:schemeClr val="dk1"/>
                </a:solidFill>
              </a:rPr>
              <a:t> to update the global model.</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 global model is then sent back to the clients, and the process repeats.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d97e0dc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d97e0dc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For the medical domain, we used the </a:t>
            </a:r>
            <a:r>
              <a:rPr b="1" lang="en">
                <a:solidFill>
                  <a:schemeClr val="dk1"/>
                </a:solidFill>
              </a:rPr>
              <a:t>ChestMNIST dataset</a:t>
            </a:r>
            <a:r>
              <a:rPr lang="en">
                <a:solidFill>
                  <a:schemeClr val="dk1"/>
                </a:solidFill>
              </a:rPr>
              <a:t>, which contains grayscale chest X-rays labeled for 14 possible conditions.</a:t>
            </a:r>
            <a:br>
              <a:rPr lang="en">
                <a:solidFill>
                  <a:schemeClr val="dk1"/>
                </a:solidFill>
              </a:rPr>
            </a:br>
            <a:r>
              <a:rPr lang="en">
                <a:solidFill>
                  <a:schemeClr val="dk1"/>
                </a:solidFill>
              </a:rPr>
              <a:t>We chose </a:t>
            </a:r>
            <a:r>
              <a:rPr b="1" lang="en">
                <a:solidFill>
                  <a:schemeClr val="dk1"/>
                </a:solidFill>
              </a:rPr>
              <a:t>EfficientNet-B2</a:t>
            </a:r>
            <a:r>
              <a:rPr lang="en">
                <a:solidFill>
                  <a:schemeClr val="dk1"/>
                </a:solidFill>
              </a:rPr>
              <a:t>, a lightweight yet powerful model pretrained on ImageNet, and replaced its final layer to handle multi-label output.</a:t>
            </a:r>
            <a:br>
              <a:rPr lang="en">
                <a:solidFill>
                  <a:schemeClr val="dk1"/>
                </a:solidFill>
              </a:rPr>
            </a:br>
            <a:r>
              <a:rPr lang="en">
                <a:solidFill>
                  <a:schemeClr val="dk1"/>
                </a:solidFill>
              </a:rPr>
              <a:t>The training was done across </a:t>
            </a:r>
            <a:r>
              <a:rPr b="1" lang="en">
                <a:solidFill>
                  <a:schemeClr val="dk1"/>
                </a:solidFill>
              </a:rPr>
              <a:t>5 federated clients</a:t>
            </a:r>
            <a:r>
              <a:rPr lang="en">
                <a:solidFill>
                  <a:schemeClr val="dk1"/>
                </a:solidFill>
              </a:rPr>
              <a:t>, each receiving a different portion of the data.</a:t>
            </a:r>
            <a:br>
              <a:rPr lang="en">
                <a:solidFill>
                  <a:schemeClr val="dk1"/>
                </a:solidFill>
              </a:rPr>
            </a:br>
            <a:r>
              <a:rPr lang="en">
                <a:solidFill>
                  <a:schemeClr val="dk1"/>
                </a:solidFill>
              </a:rPr>
              <a:t>We applied </a:t>
            </a:r>
            <a:r>
              <a:rPr b="1" lang="en">
                <a:solidFill>
                  <a:schemeClr val="dk1"/>
                </a:solidFill>
              </a:rPr>
              <a:t>Differential Privacy</a:t>
            </a:r>
            <a:r>
              <a:rPr lang="en">
                <a:solidFill>
                  <a:schemeClr val="dk1"/>
                </a:solidFill>
              </a:rPr>
              <a:t> using Gaussian noise, alternating ε values of 5 and 10 to balance privacy and performance.</a:t>
            </a:r>
            <a:br>
              <a:rPr lang="en">
                <a:solidFill>
                  <a:schemeClr val="dk1"/>
                </a:solidFill>
              </a:rPr>
            </a:br>
            <a:r>
              <a:rPr lang="en">
                <a:solidFill>
                  <a:schemeClr val="dk1"/>
                </a:solidFill>
              </a:rPr>
              <a:t>For privacy and security, all model updates were processed using </a:t>
            </a:r>
            <a:r>
              <a:rPr b="1" lang="en">
                <a:solidFill>
                  <a:schemeClr val="dk1"/>
                </a:solidFill>
              </a:rPr>
              <a:t>Secure Aggregation</a:t>
            </a:r>
            <a:r>
              <a:rPr lang="en">
                <a:solidFill>
                  <a:schemeClr val="dk1"/>
                </a:solidFill>
              </a:rPr>
              <a:t>, so the server never saw individual client updates.</a:t>
            </a:r>
            <a:br>
              <a:rPr lang="en">
                <a:solidFill>
                  <a:schemeClr val="dk1"/>
                </a:solidFill>
              </a:rPr>
            </a:br>
            <a:r>
              <a:rPr lang="en">
                <a:solidFill>
                  <a:schemeClr val="dk1"/>
                </a:solidFill>
              </a:rPr>
              <a:t>We tracked key metrics like </a:t>
            </a:r>
            <a:r>
              <a:rPr b="1" lang="en">
                <a:solidFill>
                  <a:schemeClr val="dk1"/>
                </a:solidFill>
              </a:rPr>
              <a:t>accuracy, loss, communication overhead, robustness under noise, and the privacy budget ε</a:t>
            </a:r>
            <a:r>
              <a:rPr lang="en">
                <a:solidFill>
                  <a:schemeClr val="dk1"/>
                </a:solidFill>
              </a:rPr>
              <a:t> across training rounds.</a:t>
            </a:r>
            <a:br>
              <a:rPr lang="en">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97e0dc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97e0dc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multi-metric plot showing how federated learning model performed across all rounds: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T</a:t>
            </a:r>
            <a:r>
              <a:rPr b="1" lang="en">
                <a:solidFill>
                  <a:schemeClr val="dk1"/>
                </a:solidFill>
              </a:rPr>
              <a:t>op Left:</a:t>
            </a:r>
            <a:r>
              <a:rPr lang="en">
                <a:solidFill>
                  <a:schemeClr val="dk1"/>
                </a:solidFill>
              </a:rPr>
              <a:t> Accuracy steadily increased, reaching ~94%.</a:t>
            </a:r>
            <a:br>
              <a:rPr lang="en">
                <a:solidFill>
                  <a:schemeClr val="dk1"/>
                </a:solidFill>
              </a:rPr>
            </a:br>
            <a:r>
              <a:rPr b="1" lang="en">
                <a:solidFill>
                  <a:schemeClr val="dk1"/>
                </a:solidFill>
              </a:rPr>
              <a:t>Top Right:</a:t>
            </a:r>
            <a:r>
              <a:rPr lang="en">
                <a:solidFill>
                  <a:schemeClr val="dk1"/>
                </a:solidFill>
              </a:rPr>
              <a:t> Loss decreased consistently, a good sign of learning convergence.</a:t>
            </a:r>
            <a:br>
              <a:rPr lang="en">
                <a:solidFill>
                  <a:schemeClr val="dk1"/>
                </a:solidFill>
              </a:rPr>
            </a:br>
            <a:r>
              <a:rPr b="1" lang="en">
                <a:solidFill>
                  <a:schemeClr val="dk1"/>
                </a:solidFill>
              </a:rPr>
              <a:t>Middle Left:</a:t>
            </a:r>
            <a:r>
              <a:rPr lang="en">
                <a:solidFill>
                  <a:schemeClr val="dk1"/>
                </a:solidFill>
              </a:rPr>
              <a:t> Privacy loss (ε) alternated between 5 and 10, simulating different noise levels.</a:t>
            </a:r>
            <a:br>
              <a:rPr lang="en">
                <a:solidFill>
                  <a:schemeClr val="dk1"/>
                </a:solidFill>
              </a:rPr>
            </a:br>
            <a:r>
              <a:rPr b="1" lang="en">
                <a:solidFill>
                  <a:schemeClr val="dk1"/>
                </a:solidFill>
              </a:rPr>
              <a:t>Middle Right:</a:t>
            </a:r>
            <a:r>
              <a:rPr lang="en">
                <a:solidFill>
                  <a:schemeClr val="dk1"/>
                </a:solidFill>
              </a:rPr>
              <a:t> Communication efficiency stayed consistent (~12–13 MB/round).</a:t>
            </a:r>
            <a:br>
              <a:rPr lang="en">
                <a:solidFill>
                  <a:schemeClr val="dk1"/>
                </a:solidFill>
              </a:rPr>
            </a:br>
            <a:r>
              <a:rPr b="1" lang="en">
                <a:solidFill>
                  <a:schemeClr val="dk1"/>
                </a:solidFill>
              </a:rPr>
              <a:t>Bottom Left:</a:t>
            </a:r>
            <a:r>
              <a:rPr lang="en">
                <a:solidFill>
                  <a:schemeClr val="dk1"/>
                </a:solidFill>
              </a:rPr>
              <a:t> Model robustness improved over rounds, approaching 0.94.</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d97e0dcd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d97e0dcd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project, we use the </a:t>
            </a:r>
            <a:r>
              <a:rPr b="1" lang="en">
                <a:solidFill>
                  <a:schemeClr val="dk1"/>
                </a:solidFill>
              </a:rPr>
              <a:t>CelebA dataset</a:t>
            </a:r>
            <a:r>
              <a:rPr lang="en">
                <a:solidFill>
                  <a:schemeClr val="dk1"/>
                </a:solidFill>
              </a:rPr>
              <a:t> with 20,000 facial images, each labeled with 40 binary attributes like smiling, gender, and wearing glasses.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model is a </a:t>
            </a:r>
            <a:r>
              <a:rPr b="1" lang="en">
                <a:solidFill>
                  <a:schemeClr val="dk1"/>
                </a:solidFill>
              </a:rPr>
              <a:t>lightweight MobileFaceNet</a:t>
            </a:r>
            <a:r>
              <a:rPr lang="en">
                <a:solidFill>
                  <a:schemeClr val="dk1"/>
                </a:solidFill>
              </a:rPr>
              <a:t>, designed for facial tasks, with 40 outputs for multi-label classification.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apply </a:t>
            </a:r>
            <a:r>
              <a:rPr b="1" lang="en">
                <a:solidFill>
                  <a:schemeClr val="dk1"/>
                </a:solidFill>
              </a:rPr>
              <a:t>Federated Learning</a:t>
            </a:r>
            <a:r>
              <a:rPr lang="en">
                <a:solidFill>
                  <a:schemeClr val="dk1"/>
                </a:solidFill>
              </a:rPr>
              <a:t> with </a:t>
            </a:r>
            <a:r>
              <a:rPr b="1" lang="en">
                <a:solidFill>
                  <a:schemeClr val="dk1"/>
                </a:solidFill>
              </a:rPr>
              <a:t>5 clients</a:t>
            </a:r>
            <a:r>
              <a:rPr lang="en">
                <a:solidFill>
                  <a:schemeClr val="dk1"/>
                </a:solidFill>
              </a:rPr>
              <a:t>, where each client trains locally without sharing raw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ensure privacy, we use </a:t>
            </a:r>
            <a:r>
              <a:rPr b="1" lang="en">
                <a:solidFill>
                  <a:schemeClr val="dk1"/>
                </a:solidFill>
              </a:rPr>
              <a:t>Differential Privacy (DP)</a:t>
            </a:r>
            <a:r>
              <a:rPr lang="en">
                <a:solidFill>
                  <a:schemeClr val="dk1"/>
                </a:solidFill>
              </a:rPr>
              <a:t> with Opacus, setting </a:t>
            </a:r>
            <a:r>
              <a:rPr b="1" lang="en">
                <a:solidFill>
                  <a:schemeClr val="dk1"/>
                </a:solidFill>
              </a:rPr>
              <a:t>ε = 10</a:t>
            </a:r>
            <a:r>
              <a:rPr lang="en">
                <a:solidFill>
                  <a:schemeClr val="dk1"/>
                </a:solidFill>
              </a:rPr>
              <a:t> to control how much privacy is spent during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local training, we use </a:t>
            </a:r>
            <a:r>
              <a:rPr b="1" lang="en">
                <a:solidFill>
                  <a:schemeClr val="dk1"/>
                </a:solidFill>
              </a:rPr>
              <a:t>Secure Aggregation</a:t>
            </a:r>
            <a:r>
              <a:rPr lang="en">
                <a:solidFill>
                  <a:schemeClr val="dk1"/>
                </a:solidFill>
              </a:rPr>
              <a:t> to safely average model weights across clients.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evaluate performance using </a:t>
            </a:r>
            <a:r>
              <a:rPr b="1" lang="en">
                <a:solidFill>
                  <a:schemeClr val="dk1"/>
                </a:solidFill>
              </a:rPr>
              <a:t>train/validation accuracy, robustness to noise, privacy loss (ε), and communication cost</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d97e0dc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d97e0dc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presents the key results of our model training on the CelebA dataset using the MobileFaceNet architecture.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a:t>
            </a:r>
            <a:r>
              <a:rPr b="1" lang="en">
                <a:solidFill>
                  <a:schemeClr val="dk1"/>
                </a:solidFill>
              </a:rPr>
              <a:t>top-left plot</a:t>
            </a:r>
            <a:r>
              <a:rPr lang="en">
                <a:solidFill>
                  <a:schemeClr val="dk1"/>
                </a:solidFill>
              </a:rPr>
              <a:t>, we can see the </a:t>
            </a:r>
            <a:r>
              <a:rPr b="1" lang="en">
                <a:solidFill>
                  <a:schemeClr val="dk1"/>
                </a:solidFill>
              </a:rPr>
              <a:t>training and validation loss</a:t>
            </a:r>
            <a:r>
              <a:rPr lang="en">
                <a:solidFill>
                  <a:schemeClr val="dk1"/>
                </a:solidFill>
              </a:rPr>
              <a:t> over 5 federated rounds. The loss is steadily decreasing, showing that the model is learning effectively on both training and validation sets.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top-right plot</a:t>
            </a:r>
            <a:r>
              <a:rPr lang="en">
                <a:solidFill>
                  <a:schemeClr val="dk1"/>
                </a:solidFill>
              </a:rPr>
              <a:t> shows the </a:t>
            </a:r>
            <a:r>
              <a:rPr b="1" lang="en">
                <a:solidFill>
                  <a:schemeClr val="dk1"/>
                </a:solidFill>
              </a:rPr>
              <a:t>training and validation accuracy</a:t>
            </a:r>
            <a:r>
              <a:rPr lang="en">
                <a:solidFill>
                  <a:schemeClr val="dk1"/>
                </a:solidFill>
              </a:rPr>
              <a:t>. Accuracy improves consistently across rounds, indicating that the model's predictions are getting better as training progresses.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bottom-left plot</a:t>
            </a:r>
            <a:r>
              <a:rPr lang="en">
                <a:solidFill>
                  <a:schemeClr val="dk1"/>
                </a:solidFill>
              </a:rPr>
              <a:t> shows the </a:t>
            </a:r>
            <a:r>
              <a:rPr b="1" lang="en">
                <a:solidFill>
                  <a:schemeClr val="dk1"/>
                </a:solidFill>
              </a:rPr>
              <a:t>privacy budget (ε) spent per round</a:t>
            </a:r>
            <a:r>
              <a:rPr lang="en">
                <a:solidFill>
                  <a:schemeClr val="dk1"/>
                </a:solidFill>
              </a:rPr>
              <a:t>. Here, we alternate between ε = 5 and ε = 10 across rounds. This demonstrates how privacy loss is controlled in each training round using Differential Privacy.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the </a:t>
            </a:r>
            <a:r>
              <a:rPr b="1" lang="en">
                <a:solidFill>
                  <a:schemeClr val="dk1"/>
                </a:solidFill>
              </a:rPr>
              <a:t>bottom-right plot</a:t>
            </a:r>
            <a:r>
              <a:rPr lang="en">
                <a:solidFill>
                  <a:schemeClr val="dk1"/>
                </a:solidFill>
              </a:rPr>
              <a:t> shows the model's </a:t>
            </a:r>
            <a:r>
              <a:rPr b="1" lang="en">
                <a:solidFill>
                  <a:schemeClr val="dk1"/>
                </a:solidFill>
              </a:rPr>
              <a:t>robustness to noise</a:t>
            </a:r>
            <a:r>
              <a:rPr lang="en">
                <a:solidFill>
                  <a:schemeClr val="dk1"/>
                </a:solidFill>
              </a:rPr>
              <a:t>. Even when some noise is added to the input images, the model maintains good accuracy, which shows stability and generalization.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these results confirm that our federated learning setup with DP provides good model performance while preserving privacy.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080">
                <a:latin typeface="EB Garamond"/>
                <a:ea typeface="EB Garamond"/>
                <a:cs typeface="EB Garamond"/>
                <a:sym typeface="EB Garamond"/>
              </a:rPr>
              <a:t>Privacy-First AI: Secure Image Classification with Federated Learning and Differential Privacy</a:t>
            </a:r>
            <a:endParaRPr b="1" sz="4080">
              <a:latin typeface="EB Garamond"/>
              <a:ea typeface="EB Garamond"/>
              <a:cs typeface="EB Garamond"/>
              <a:sym typeface="EB Garamond"/>
            </a:endParaRPr>
          </a:p>
        </p:txBody>
      </p:sp>
      <p:sp>
        <p:nvSpPr>
          <p:cNvPr id="55" name="Google Shape;55;p13"/>
          <p:cNvSpPr txBox="1"/>
          <p:nvPr>
            <p:ph idx="1" type="subTitle"/>
          </p:nvPr>
        </p:nvSpPr>
        <p:spPr>
          <a:xfrm>
            <a:off x="4284200" y="3163250"/>
            <a:ext cx="3780000" cy="1778100"/>
          </a:xfrm>
          <a:prstGeom prst="rect">
            <a:avLst/>
          </a:prstGeom>
        </p:spPr>
        <p:txBody>
          <a:bodyPr anchorCtr="0" anchor="t" bIns="91425" lIns="91425" spcFirstLastPara="1" rIns="91425" wrap="square" tIns="91425">
            <a:normAutofit fontScale="70000" lnSpcReduction="20000"/>
          </a:bodyPr>
          <a:lstStyle/>
          <a:p>
            <a:pPr indent="-376803" lvl="0" marL="457200" rtl="0" algn="l">
              <a:lnSpc>
                <a:spcPct val="100000"/>
              </a:lnSpc>
              <a:spcBef>
                <a:spcPts val="0"/>
              </a:spcBef>
              <a:spcAft>
                <a:spcPts val="0"/>
              </a:spcAft>
              <a:buClr>
                <a:schemeClr val="dk1"/>
              </a:buClr>
              <a:buSzPct val="100000"/>
              <a:buFont typeface="EB Garamond"/>
              <a:buChar char="-"/>
            </a:pPr>
            <a:r>
              <a:rPr lang="en" sz="3334">
                <a:solidFill>
                  <a:schemeClr val="dk1"/>
                </a:solidFill>
                <a:latin typeface="EB Garamond"/>
                <a:ea typeface="EB Garamond"/>
                <a:cs typeface="EB Garamond"/>
                <a:sym typeface="EB Garamond"/>
              </a:rPr>
              <a:t>Jagruthi Anag</a:t>
            </a:r>
            <a:r>
              <a:rPr lang="en" sz="3334">
                <a:solidFill>
                  <a:schemeClr val="dk1"/>
                </a:solidFill>
                <a:latin typeface="EB Garamond"/>
                <a:ea typeface="EB Garamond"/>
                <a:cs typeface="EB Garamond"/>
                <a:sym typeface="EB Garamond"/>
              </a:rPr>
              <a:t>andula </a:t>
            </a:r>
            <a:endParaRPr sz="3334">
              <a:solidFill>
                <a:schemeClr val="dk1"/>
              </a:solidFill>
              <a:latin typeface="EB Garamond"/>
              <a:ea typeface="EB Garamond"/>
              <a:cs typeface="EB Garamond"/>
              <a:sym typeface="EB Garamond"/>
            </a:endParaRPr>
          </a:p>
          <a:p>
            <a:pPr indent="0" lvl="0" marL="457200" rtl="0" algn="l">
              <a:lnSpc>
                <a:spcPct val="100000"/>
              </a:lnSpc>
              <a:spcBef>
                <a:spcPts val="0"/>
              </a:spcBef>
              <a:spcAft>
                <a:spcPts val="0"/>
              </a:spcAft>
              <a:buNone/>
            </a:pPr>
            <a:r>
              <a:t/>
            </a:r>
            <a:endParaRPr sz="1694">
              <a:solidFill>
                <a:schemeClr val="dk1"/>
              </a:solidFill>
              <a:latin typeface="EB Garamond"/>
              <a:ea typeface="EB Garamond"/>
              <a:cs typeface="EB Garamond"/>
              <a:sym typeface="EB Garamond"/>
            </a:endParaRPr>
          </a:p>
          <a:p>
            <a:pPr indent="0" lvl="0" marL="457200" rtl="0" algn="l">
              <a:lnSpc>
                <a:spcPct val="100000"/>
              </a:lnSpc>
              <a:spcBef>
                <a:spcPts val="0"/>
              </a:spcBef>
              <a:spcAft>
                <a:spcPts val="0"/>
              </a:spcAft>
              <a:buNone/>
            </a:pPr>
            <a:r>
              <a:rPr lang="en" sz="3334">
                <a:solidFill>
                  <a:schemeClr val="dk1"/>
                </a:solidFill>
                <a:latin typeface="EB Garamond"/>
                <a:ea typeface="EB Garamond"/>
                <a:cs typeface="EB Garamond"/>
                <a:sym typeface="EB Garamond"/>
              </a:rPr>
              <a:t>Srisurya Chunchu</a:t>
            </a:r>
            <a:endParaRPr sz="3334">
              <a:solidFill>
                <a:schemeClr val="dk1"/>
              </a:solidFill>
              <a:latin typeface="EB Garamond"/>
              <a:ea typeface="EB Garamond"/>
              <a:cs typeface="EB Garamond"/>
              <a:sym typeface="EB Garamond"/>
            </a:endParaRPr>
          </a:p>
          <a:p>
            <a:pPr indent="0" lvl="0" marL="457200" rtl="0" algn="l">
              <a:lnSpc>
                <a:spcPct val="100000"/>
              </a:lnSpc>
              <a:spcBef>
                <a:spcPts val="0"/>
              </a:spcBef>
              <a:spcAft>
                <a:spcPts val="0"/>
              </a:spcAft>
              <a:buNone/>
            </a:pPr>
            <a:r>
              <a:t/>
            </a:r>
            <a:endParaRPr sz="2619">
              <a:solidFill>
                <a:schemeClr val="dk1"/>
              </a:solidFill>
              <a:latin typeface="EB Garamond"/>
              <a:ea typeface="EB Garamond"/>
              <a:cs typeface="EB Garamond"/>
              <a:sym typeface="EB Garamond"/>
            </a:endParaRPr>
          </a:p>
          <a:p>
            <a:pPr indent="0" lvl="0" marL="457200" rtl="0" algn="l">
              <a:lnSpc>
                <a:spcPct val="100000"/>
              </a:lnSpc>
              <a:spcBef>
                <a:spcPts val="0"/>
              </a:spcBef>
              <a:spcAft>
                <a:spcPts val="0"/>
              </a:spcAft>
              <a:buNone/>
            </a:pPr>
            <a:r>
              <a:rPr lang="en" sz="3334">
                <a:solidFill>
                  <a:schemeClr val="dk1"/>
                </a:solidFill>
                <a:latin typeface="EB Garamond"/>
                <a:ea typeface="EB Garamond"/>
                <a:cs typeface="EB Garamond"/>
                <a:sym typeface="EB Garamond"/>
              </a:rPr>
              <a:t>Vivek Reddy Peddi Reddy </a:t>
            </a:r>
            <a:endParaRPr sz="3334">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600">
              <a:solidFill>
                <a:schemeClr val="dk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a:latin typeface="EB Garamond"/>
                <a:ea typeface="EB Garamond"/>
                <a:cs typeface="EB Garamond"/>
                <a:sym typeface="EB Garamond"/>
              </a:rPr>
              <a:t>Implementation - CIFAR-10</a:t>
            </a:r>
            <a:endParaRPr>
              <a:latin typeface="EB Garamond"/>
              <a:ea typeface="EB Garamond"/>
              <a:cs typeface="EB Garamond"/>
              <a:sym typeface="EB Garamond"/>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chemeClr val="dk1"/>
                </a:solidFill>
                <a:latin typeface="EB Garamond"/>
                <a:ea typeface="EB Garamond"/>
                <a:cs typeface="EB Garamond"/>
                <a:sym typeface="EB Garamond"/>
              </a:rPr>
              <a:t> Dataset:</a:t>
            </a:r>
            <a:r>
              <a:rPr lang="en" sz="2000">
                <a:solidFill>
                  <a:schemeClr val="dk1"/>
                </a:solidFill>
                <a:latin typeface="EB Garamond"/>
                <a:ea typeface="EB Garamond"/>
                <a:cs typeface="EB Garamond"/>
                <a:sym typeface="EB Garamond"/>
              </a:rPr>
              <a:t> CIFAR-10 (10-class general object classification, RGB images)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Model:</a:t>
            </a:r>
            <a:r>
              <a:rPr lang="en" sz="2000">
                <a:solidFill>
                  <a:schemeClr val="dk1"/>
                </a:solidFill>
                <a:latin typeface="EB Garamond"/>
                <a:ea typeface="EB Garamond"/>
                <a:cs typeface="EB Garamond"/>
                <a:sym typeface="EB Garamond"/>
              </a:rPr>
              <a:t> ResNet-18 pretrained, adapted with new final layer</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Federated Setup:</a:t>
            </a:r>
            <a:r>
              <a:rPr lang="en" sz="2000">
                <a:solidFill>
                  <a:schemeClr val="dk1"/>
                </a:solidFill>
                <a:latin typeface="EB Garamond"/>
                <a:ea typeface="EB Garamond"/>
                <a:cs typeface="EB Garamond"/>
                <a:sym typeface="EB Garamond"/>
              </a:rPr>
              <a:t> 5 clients, data partitioned across 19K samples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Differential Privacy:</a:t>
            </a:r>
            <a:r>
              <a:rPr lang="en" sz="2000">
                <a:solidFill>
                  <a:schemeClr val="dk1"/>
                </a:solidFill>
                <a:latin typeface="EB Garamond"/>
                <a:ea typeface="EB Garamond"/>
                <a:cs typeface="EB Garamond"/>
                <a:sym typeface="EB Garamond"/>
              </a:rPr>
              <a:t> Central noise injection (std = 0.001) after FedAvg aggregation</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b="1" lang="en" sz="2000">
                <a:solidFill>
                  <a:schemeClr val="dk1"/>
                </a:solidFill>
                <a:latin typeface="EB Garamond"/>
                <a:ea typeface="EB Garamond"/>
                <a:cs typeface="EB Garamond"/>
                <a:sym typeface="EB Garamond"/>
              </a:rPr>
              <a:t>Output:</a:t>
            </a:r>
            <a:r>
              <a:rPr lang="en" sz="2000">
                <a:solidFill>
                  <a:schemeClr val="dk1"/>
                </a:solidFill>
                <a:latin typeface="EB Garamond"/>
                <a:ea typeface="EB Garamond"/>
                <a:cs typeface="EB Garamond"/>
                <a:sym typeface="EB Garamond"/>
              </a:rPr>
              <a:t> Reached % accuracy in 5 rounds with stable convergence</a:t>
            </a:r>
            <a:endParaRPr sz="20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2000">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Visual results of  CIFAR-10 Using </a:t>
            </a:r>
            <a:r>
              <a:rPr b="1" lang="en">
                <a:latin typeface="EB Garamond"/>
                <a:ea typeface="EB Garamond"/>
                <a:cs typeface="EB Garamond"/>
                <a:sym typeface="EB Garamond"/>
              </a:rPr>
              <a:t>ResNet-18</a:t>
            </a:r>
            <a:endParaRPr b="1">
              <a:latin typeface="EB Garamond"/>
              <a:ea typeface="EB Garamond"/>
              <a:cs typeface="EB Garamond"/>
              <a:sym typeface="EB Garamond"/>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361000" y="1152475"/>
            <a:ext cx="7611950" cy="3785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Final Metrics Summary</a:t>
            </a:r>
            <a:endParaRPr b="1" sz="2820">
              <a:latin typeface="EB Garamond"/>
              <a:ea typeface="EB Garamond"/>
              <a:cs typeface="EB Garamond"/>
              <a:sym typeface="EB Garamond"/>
            </a:endParaRPr>
          </a:p>
        </p:txBody>
      </p:sp>
      <p:sp>
        <p:nvSpPr>
          <p:cNvPr id="130" name="Google Shape;130;p24"/>
          <p:cNvSpPr txBox="1"/>
          <p:nvPr/>
        </p:nvSpPr>
        <p:spPr>
          <a:xfrm>
            <a:off x="437150" y="3342725"/>
            <a:ext cx="78621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EB Garamond"/>
                <a:ea typeface="EB Garamond"/>
                <a:cs typeface="EB Garamond"/>
                <a:sym typeface="EB Garamond"/>
              </a:rPr>
              <a:t>The final evaluation shows strong performance across all models, with accuracies above 82% and robustness maintained under noise. Despite privacy constraints (ε = 5–10), communication remained efficient, proving the feasibility of secure, decentralized AI.</a:t>
            </a:r>
            <a:endParaRPr sz="2000">
              <a:solidFill>
                <a:schemeClr val="dk1"/>
              </a:solidFill>
              <a:latin typeface="EB Garamond"/>
              <a:ea typeface="EB Garamond"/>
              <a:cs typeface="EB Garamond"/>
              <a:sym typeface="EB Garamond"/>
            </a:endParaRPr>
          </a:p>
        </p:txBody>
      </p:sp>
      <p:pic>
        <p:nvPicPr>
          <p:cNvPr id="131" name="Google Shape;131;p24"/>
          <p:cNvPicPr preferRelativeResize="0"/>
          <p:nvPr/>
        </p:nvPicPr>
        <p:blipFill>
          <a:blip r:embed="rId3">
            <a:alphaModFix/>
          </a:blip>
          <a:stretch>
            <a:fillRect/>
          </a:stretch>
        </p:blipFill>
        <p:spPr>
          <a:xfrm>
            <a:off x="492950" y="1131288"/>
            <a:ext cx="7107225" cy="209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Challenges &amp; Mitigations</a:t>
            </a:r>
            <a:endParaRPr b="1" sz="2820">
              <a:latin typeface="EB Garamond"/>
              <a:ea typeface="EB Garamond"/>
              <a:cs typeface="EB Garamond"/>
              <a:sym typeface="EB Garamond"/>
            </a:endParaRPr>
          </a:p>
        </p:txBody>
      </p:sp>
      <p:sp>
        <p:nvSpPr>
          <p:cNvPr id="137" name="Google Shape;137;p25"/>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n" sz="2000">
                <a:solidFill>
                  <a:schemeClr val="dk1"/>
                </a:solidFill>
                <a:latin typeface="EB Garamond"/>
                <a:ea typeface="EB Garamond"/>
                <a:cs typeface="EB Garamond"/>
                <a:sym typeface="EB Garamond"/>
              </a:rPr>
              <a:t>Limited Scalability:</a:t>
            </a:r>
            <a:r>
              <a:rPr lang="en" sz="2000">
                <a:solidFill>
                  <a:schemeClr val="dk1"/>
                </a:solidFill>
                <a:latin typeface="EB Garamond"/>
                <a:ea typeface="EB Garamond"/>
                <a:cs typeface="EB Garamond"/>
                <a:sym typeface="EB Garamond"/>
              </a:rPr>
              <a:t> Current implementation tested on &lt;10 clients; real-world deployment may involve hundreds.</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Char char="●"/>
            </a:pPr>
            <a:r>
              <a:rPr b="1" lang="en" sz="2000">
                <a:solidFill>
                  <a:schemeClr val="dk1"/>
                </a:solidFill>
                <a:latin typeface="EB Garamond"/>
                <a:ea typeface="EB Garamond"/>
                <a:cs typeface="EB Garamond"/>
                <a:sym typeface="EB Garamond"/>
              </a:rPr>
              <a:t>Low-Resource Clients:</a:t>
            </a:r>
            <a:r>
              <a:rPr lang="en" sz="2000">
                <a:solidFill>
                  <a:schemeClr val="dk1"/>
                </a:solidFill>
                <a:latin typeface="EB Garamond"/>
                <a:ea typeface="EB Garamond"/>
                <a:cs typeface="EB Garamond"/>
                <a:sym typeface="EB Garamond"/>
              </a:rPr>
              <a:t> Devices with limited CPU/GPU may fail to complete training rounds on time.</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Char char="●"/>
            </a:pPr>
            <a:r>
              <a:rPr b="1" lang="en" sz="2000">
                <a:solidFill>
                  <a:schemeClr val="dk1"/>
                </a:solidFill>
                <a:latin typeface="EB Garamond"/>
                <a:ea typeface="EB Garamond"/>
                <a:cs typeface="EB Garamond"/>
                <a:sym typeface="EB Garamond"/>
              </a:rPr>
              <a:t>Label Noise:</a:t>
            </a:r>
            <a:r>
              <a:rPr lang="en" sz="2000">
                <a:solidFill>
                  <a:schemeClr val="dk1"/>
                </a:solidFill>
                <a:latin typeface="EB Garamond"/>
                <a:ea typeface="EB Garamond"/>
                <a:cs typeface="EB Garamond"/>
                <a:sym typeface="EB Garamond"/>
              </a:rPr>
              <a:t> In datasets like CelebA, human-annotated attributes may be inconsistent, impacting accuracy.</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Char char="●"/>
            </a:pPr>
            <a:r>
              <a:rPr b="1" lang="en" sz="2000">
                <a:solidFill>
                  <a:schemeClr val="dk1"/>
                </a:solidFill>
                <a:latin typeface="EB Garamond"/>
                <a:ea typeface="EB Garamond"/>
                <a:cs typeface="EB Garamond"/>
                <a:sym typeface="EB Garamond"/>
              </a:rPr>
              <a:t>Edge-Aware Optimization:</a:t>
            </a:r>
            <a:r>
              <a:rPr lang="en" sz="2000">
                <a:solidFill>
                  <a:schemeClr val="dk1"/>
                </a:solidFill>
                <a:latin typeface="EB Garamond"/>
                <a:ea typeface="EB Garamond"/>
                <a:cs typeface="EB Garamond"/>
                <a:sym typeface="EB Garamond"/>
              </a:rPr>
              <a:t> Chose efficient architectures (EfficientNet, MobileFaceNet) suitable for constrained devices</a:t>
            </a:r>
            <a:endParaRPr sz="2000">
              <a:solidFill>
                <a:schemeClr val="dk1"/>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Technologies &amp; Libraries</a:t>
            </a:r>
            <a:endParaRPr b="1" sz="2820">
              <a:latin typeface="EB Garamond"/>
              <a:ea typeface="EB Garamond"/>
              <a:cs typeface="EB Garamond"/>
              <a:sym typeface="EB Garamond"/>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2000">
                <a:solidFill>
                  <a:schemeClr val="dk1"/>
                </a:solidFill>
                <a:latin typeface="EB Garamond"/>
                <a:ea typeface="EB Garamond"/>
                <a:cs typeface="EB Garamond"/>
                <a:sym typeface="EB Garamond"/>
              </a:rPr>
              <a:t>Frameworks &amp; Libraries : </a:t>
            </a:r>
            <a:r>
              <a:rPr lang="en" sz="2000">
                <a:solidFill>
                  <a:schemeClr val="dk1"/>
                </a:solidFill>
                <a:latin typeface="EB Garamond"/>
                <a:ea typeface="EB Garamond"/>
                <a:cs typeface="EB Garamond"/>
                <a:sym typeface="EB Garamond"/>
              </a:rPr>
              <a:t>PyTorch, Torchvision, Opacus &amp; </a:t>
            </a:r>
            <a:r>
              <a:rPr lang="en" sz="2000">
                <a:solidFill>
                  <a:schemeClr val="dk1"/>
                </a:solidFill>
                <a:latin typeface="EB Garamond"/>
                <a:ea typeface="EB Garamond"/>
                <a:cs typeface="EB Garamond"/>
                <a:sym typeface="EB Garamond"/>
              </a:rPr>
              <a:t>MedMNIST </a:t>
            </a:r>
            <a:endParaRPr sz="2000">
              <a:solidFill>
                <a:schemeClr val="dk1"/>
              </a:solidFill>
              <a:latin typeface="EB Garamond"/>
              <a:ea typeface="EB Garamond"/>
              <a:cs typeface="EB Garamond"/>
              <a:sym typeface="EB Garamond"/>
            </a:endParaRPr>
          </a:p>
          <a:p>
            <a:pPr indent="0" lvl="0" marL="0" rtl="0" algn="l">
              <a:lnSpc>
                <a:spcPct val="100000"/>
              </a:lnSpc>
              <a:spcBef>
                <a:spcPts val="1200"/>
              </a:spcBef>
              <a:spcAft>
                <a:spcPts val="0"/>
              </a:spcAft>
              <a:buNone/>
            </a:pPr>
            <a:r>
              <a:rPr b="1" lang="en" sz="2000">
                <a:solidFill>
                  <a:schemeClr val="dk1"/>
                </a:solidFill>
                <a:latin typeface="EB Garamond"/>
                <a:ea typeface="EB Garamond"/>
                <a:cs typeface="EB Garamond"/>
                <a:sym typeface="EB Garamond"/>
              </a:rPr>
              <a:t>Data &amp; Evaluation - </a:t>
            </a:r>
            <a:endParaRPr b="1" sz="2000">
              <a:solidFill>
                <a:schemeClr val="dk1"/>
              </a:solidFill>
              <a:latin typeface="EB Garamond"/>
              <a:ea typeface="EB Garamond"/>
              <a:cs typeface="EB Garamond"/>
              <a:sym typeface="EB Garamond"/>
            </a:endParaRPr>
          </a:p>
          <a:p>
            <a:pPr indent="-355600" lvl="0" marL="457200" rtl="0" algn="l">
              <a:lnSpc>
                <a:spcPct val="100000"/>
              </a:lnSpc>
              <a:spcBef>
                <a:spcPts val="120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scikit-learn</a:t>
            </a:r>
            <a:r>
              <a:rPr lang="en" sz="2000">
                <a:solidFill>
                  <a:schemeClr val="dk1"/>
                </a:solidFill>
                <a:latin typeface="EB Garamond"/>
                <a:ea typeface="EB Garamond"/>
                <a:cs typeface="EB Garamond"/>
                <a:sym typeface="EB Garamond"/>
              </a:rPr>
              <a:t> – Precision, Recall, F1 metrics</a:t>
            </a:r>
            <a:endParaRPr sz="2000">
              <a:solidFill>
                <a:schemeClr val="dk1"/>
              </a:solidFill>
              <a:latin typeface="EB Garamond"/>
              <a:ea typeface="EB Garamond"/>
              <a:cs typeface="EB Garamond"/>
              <a:sym typeface="EB Garamond"/>
            </a:endParaRPr>
          </a:p>
          <a:p>
            <a:pPr indent="-355600" lvl="0" marL="457200" rtl="0" algn="l">
              <a:lnSpc>
                <a:spcPct val="100000"/>
              </a:lnSpc>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Pandas &amp; NumPy</a:t>
            </a:r>
            <a:r>
              <a:rPr lang="en" sz="2000">
                <a:solidFill>
                  <a:schemeClr val="dk1"/>
                </a:solidFill>
                <a:latin typeface="EB Garamond"/>
                <a:ea typeface="EB Garamond"/>
                <a:cs typeface="EB Garamond"/>
                <a:sym typeface="EB Garamond"/>
              </a:rPr>
              <a:t> – Data manipulation</a:t>
            </a:r>
            <a:endParaRPr sz="2000">
              <a:solidFill>
                <a:schemeClr val="dk1"/>
              </a:solidFill>
              <a:latin typeface="EB Garamond"/>
              <a:ea typeface="EB Garamond"/>
              <a:cs typeface="EB Garamond"/>
              <a:sym typeface="EB Garamond"/>
            </a:endParaRPr>
          </a:p>
          <a:p>
            <a:pPr indent="-355600" lvl="0" marL="457200" rtl="0" algn="l">
              <a:lnSpc>
                <a:spcPct val="100000"/>
              </a:lnSpc>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Matplotlib</a:t>
            </a:r>
            <a:r>
              <a:rPr lang="en" sz="2000">
                <a:solidFill>
                  <a:schemeClr val="dk1"/>
                </a:solidFill>
                <a:latin typeface="EB Garamond"/>
                <a:ea typeface="EB Garamond"/>
                <a:cs typeface="EB Garamond"/>
                <a:sym typeface="EB Garamond"/>
              </a:rPr>
              <a:t> – Visualizations and plots</a:t>
            </a:r>
            <a:endParaRPr sz="2000">
              <a:solidFill>
                <a:schemeClr val="dk1"/>
              </a:solidFill>
              <a:latin typeface="EB Garamond"/>
              <a:ea typeface="EB Garamond"/>
              <a:cs typeface="EB Garamond"/>
              <a:sym typeface="EB Garamond"/>
            </a:endParaRPr>
          </a:p>
          <a:p>
            <a:pPr indent="0" lvl="0" marL="0" rtl="0" algn="l">
              <a:lnSpc>
                <a:spcPct val="100000"/>
              </a:lnSpc>
              <a:spcBef>
                <a:spcPts val="1200"/>
              </a:spcBef>
              <a:spcAft>
                <a:spcPts val="0"/>
              </a:spcAft>
              <a:buNone/>
            </a:pPr>
            <a:r>
              <a:rPr b="1" lang="en" sz="2000">
                <a:solidFill>
                  <a:schemeClr val="dk1"/>
                </a:solidFill>
                <a:latin typeface="EB Garamond"/>
                <a:ea typeface="EB Garamond"/>
                <a:cs typeface="EB Garamond"/>
                <a:sym typeface="EB Garamond"/>
              </a:rPr>
              <a:t>Google Colab</a:t>
            </a:r>
            <a:r>
              <a:rPr lang="en" sz="2000">
                <a:solidFill>
                  <a:schemeClr val="dk1"/>
                </a:solidFill>
                <a:latin typeface="EB Garamond"/>
                <a:ea typeface="EB Garamond"/>
                <a:cs typeface="EB Garamond"/>
                <a:sym typeface="EB Garamond"/>
              </a:rPr>
              <a:t> – Development environment</a:t>
            </a:r>
            <a:endParaRPr sz="2000">
              <a:solidFill>
                <a:schemeClr val="dk1"/>
              </a:solidFill>
              <a:latin typeface="EB Garamond"/>
              <a:ea typeface="EB Garamond"/>
              <a:cs typeface="EB Garamond"/>
              <a:sym typeface="EB Garamond"/>
            </a:endParaRPr>
          </a:p>
          <a:p>
            <a:pPr indent="0" lvl="0" marL="0" rtl="0" algn="l">
              <a:lnSpc>
                <a:spcPct val="100000"/>
              </a:lnSpc>
              <a:spcBef>
                <a:spcPts val="1200"/>
              </a:spcBef>
              <a:spcAft>
                <a:spcPts val="0"/>
              </a:spcAft>
              <a:buNone/>
            </a:pPr>
            <a:r>
              <a:rPr b="1" lang="en" sz="2000">
                <a:solidFill>
                  <a:schemeClr val="dk1"/>
                </a:solidFill>
                <a:latin typeface="EB Garamond"/>
                <a:ea typeface="EB Garamond"/>
                <a:cs typeface="EB Garamond"/>
                <a:sym typeface="EB Garamond"/>
              </a:rPr>
              <a:t>Programming Language</a:t>
            </a:r>
            <a:r>
              <a:rPr lang="en" sz="2000">
                <a:solidFill>
                  <a:schemeClr val="dk1"/>
                </a:solidFill>
                <a:latin typeface="EB Garamond"/>
                <a:ea typeface="EB Garamond"/>
                <a:cs typeface="EB Garamond"/>
                <a:sym typeface="EB Garamond"/>
              </a:rPr>
              <a:t> - Python</a:t>
            </a:r>
            <a:endParaRPr sz="2000">
              <a:solidFill>
                <a:schemeClr val="dk1"/>
              </a:solidFill>
              <a:latin typeface="EB Garamond"/>
              <a:ea typeface="EB Garamond"/>
              <a:cs typeface="EB Garamond"/>
              <a:sym typeface="EB Garamond"/>
            </a:endParaRPr>
          </a:p>
          <a:p>
            <a:pPr indent="0" lvl="0" marL="0" rtl="0" algn="l">
              <a:spcBef>
                <a:spcPts val="200"/>
              </a:spcBef>
              <a:spcAft>
                <a:spcPts val="1200"/>
              </a:spcAft>
              <a:buNone/>
            </a:pPr>
            <a:r>
              <a:t/>
            </a:r>
            <a:endParaRPr>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Conclusion</a:t>
            </a:r>
            <a:endParaRPr b="1" sz="2820">
              <a:latin typeface="EB Garamond"/>
              <a:ea typeface="EB Garamond"/>
              <a:cs typeface="EB Garamond"/>
              <a:sym typeface="EB Garamond"/>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dk1"/>
              </a:buClr>
              <a:buSzPts val="1300"/>
              <a:buFont typeface="EB Garamond"/>
              <a:buChar char="●"/>
            </a:pPr>
            <a:r>
              <a:rPr lang="en" sz="2000">
                <a:solidFill>
                  <a:schemeClr val="dk1"/>
                </a:solidFill>
                <a:latin typeface="EB Garamond"/>
                <a:ea typeface="EB Garamond"/>
                <a:cs typeface="EB Garamond"/>
                <a:sym typeface="EB Garamond"/>
              </a:rPr>
              <a:t>This project demonstrated how privacy-preserving technologies can enable secure and ethical AI.</a:t>
            </a:r>
            <a:endParaRPr sz="2000">
              <a:solidFill>
                <a:schemeClr val="dk1"/>
              </a:solidFill>
              <a:latin typeface="EB Garamond"/>
              <a:ea typeface="EB Garamond"/>
              <a:cs typeface="EB Garamond"/>
              <a:sym typeface="EB Garamond"/>
            </a:endParaRPr>
          </a:p>
          <a:p>
            <a:pPr indent="-311150" lvl="0" marL="457200" rtl="0" algn="l">
              <a:spcBef>
                <a:spcPts val="0"/>
              </a:spcBef>
              <a:spcAft>
                <a:spcPts val="0"/>
              </a:spcAft>
              <a:buClr>
                <a:schemeClr val="dk1"/>
              </a:buClr>
              <a:buSzPts val="1300"/>
              <a:buFont typeface="EB Garamond"/>
              <a:buChar char="●"/>
            </a:pPr>
            <a:r>
              <a:rPr lang="en" sz="2000">
                <a:solidFill>
                  <a:schemeClr val="dk1"/>
                </a:solidFill>
                <a:latin typeface="EB Garamond"/>
                <a:ea typeface="EB Garamond"/>
                <a:cs typeface="EB Garamond"/>
                <a:sym typeface="EB Garamond"/>
              </a:rPr>
              <a:t>Federated Learning combined with Differential Privacy and Secure Aggregation effectively protects user data.</a:t>
            </a:r>
            <a:endParaRPr sz="2000">
              <a:solidFill>
                <a:schemeClr val="dk1"/>
              </a:solidFill>
              <a:latin typeface="EB Garamond"/>
              <a:ea typeface="EB Garamond"/>
              <a:cs typeface="EB Garamond"/>
              <a:sym typeface="EB Garamond"/>
            </a:endParaRPr>
          </a:p>
          <a:p>
            <a:pPr indent="-311150" lvl="0" marL="457200" rtl="0" algn="l">
              <a:spcBef>
                <a:spcPts val="0"/>
              </a:spcBef>
              <a:spcAft>
                <a:spcPts val="0"/>
              </a:spcAft>
              <a:buClr>
                <a:schemeClr val="dk1"/>
              </a:buClr>
              <a:buSzPts val="1300"/>
              <a:buFont typeface="EB Garamond"/>
              <a:buChar char="●"/>
            </a:pPr>
            <a:r>
              <a:rPr lang="en" sz="2000">
                <a:solidFill>
                  <a:schemeClr val="dk1"/>
                </a:solidFill>
                <a:latin typeface="EB Garamond"/>
                <a:ea typeface="EB Garamond"/>
                <a:cs typeface="EB Garamond"/>
                <a:sym typeface="EB Garamond"/>
              </a:rPr>
              <a:t>Despite added privacy constraints, high accuracy and robustness were achieved across all domains.</a:t>
            </a:r>
            <a:endParaRPr sz="2000">
              <a:solidFill>
                <a:schemeClr val="dk1"/>
              </a:solidFill>
              <a:latin typeface="EB Garamond"/>
              <a:ea typeface="EB Garamond"/>
              <a:cs typeface="EB Garamond"/>
              <a:sym typeface="EB Garamond"/>
            </a:endParaRPr>
          </a:p>
          <a:p>
            <a:pPr indent="-311150" lvl="0" marL="457200" rtl="0" algn="l">
              <a:spcBef>
                <a:spcPts val="0"/>
              </a:spcBef>
              <a:spcAft>
                <a:spcPts val="0"/>
              </a:spcAft>
              <a:buClr>
                <a:schemeClr val="dk1"/>
              </a:buClr>
              <a:buSzPts val="1300"/>
              <a:buFont typeface="EB Garamond"/>
              <a:buChar char="●"/>
            </a:pPr>
            <a:r>
              <a:rPr lang="en" sz="2000">
                <a:solidFill>
                  <a:schemeClr val="dk1"/>
                </a:solidFill>
                <a:latin typeface="EB Garamond"/>
                <a:ea typeface="EB Garamond"/>
                <a:cs typeface="EB Garamond"/>
                <a:sym typeface="EB Garamond"/>
              </a:rPr>
              <a:t>Our results validate the potential for deploying privacy-first AI in real-world, sensitive environments.</a:t>
            </a:r>
            <a:endParaRPr sz="20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2000">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Future Work</a:t>
            </a:r>
            <a:endParaRPr b="1" sz="2820">
              <a:latin typeface="EB Garamond"/>
              <a:ea typeface="EB Garamond"/>
              <a:cs typeface="EB Garamond"/>
              <a:sym typeface="EB Garamond"/>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Explore </a:t>
            </a:r>
            <a:r>
              <a:rPr b="1" lang="en" sz="2000">
                <a:solidFill>
                  <a:schemeClr val="dk1"/>
                </a:solidFill>
                <a:latin typeface="EB Garamond"/>
                <a:ea typeface="EB Garamond"/>
                <a:cs typeface="EB Garamond"/>
                <a:sym typeface="EB Garamond"/>
              </a:rPr>
              <a:t>homomorphic encryption</a:t>
            </a:r>
            <a:r>
              <a:rPr lang="en" sz="2000">
                <a:solidFill>
                  <a:schemeClr val="dk1"/>
                </a:solidFill>
                <a:latin typeface="EB Garamond"/>
                <a:ea typeface="EB Garamond"/>
                <a:cs typeface="EB Garamond"/>
                <a:sym typeface="EB Garamond"/>
              </a:rPr>
              <a:t> or </a:t>
            </a:r>
            <a:r>
              <a:rPr b="1" lang="en" sz="2000">
                <a:solidFill>
                  <a:schemeClr val="dk1"/>
                </a:solidFill>
                <a:latin typeface="EB Garamond"/>
                <a:ea typeface="EB Garamond"/>
                <a:cs typeface="EB Garamond"/>
                <a:sym typeface="EB Garamond"/>
              </a:rPr>
              <a:t>secure enclaves</a:t>
            </a:r>
            <a:r>
              <a:rPr lang="en" sz="2000">
                <a:solidFill>
                  <a:schemeClr val="dk1"/>
                </a:solidFill>
                <a:latin typeface="EB Garamond"/>
                <a:ea typeface="EB Garamond"/>
                <a:cs typeface="EB Garamond"/>
                <a:sym typeface="EB Garamond"/>
              </a:rPr>
              <a:t> to enhance privacy further.</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Test </a:t>
            </a:r>
            <a:r>
              <a:rPr b="1" lang="en" sz="2000">
                <a:solidFill>
                  <a:schemeClr val="dk1"/>
                </a:solidFill>
                <a:latin typeface="EB Garamond"/>
                <a:ea typeface="EB Garamond"/>
                <a:cs typeface="EB Garamond"/>
                <a:sym typeface="EB Garamond"/>
              </a:rPr>
              <a:t>scalability with 100+ clients</a:t>
            </a:r>
            <a:r>
              <a:rPr lang="en" sz="2000">
                <a:solidFill>
                  <a:schemeClr val="dk1"/>
                </a:solidFill>
                <a:latin typeface="EB Garamond"/>
                <a:ea typeface="EB Garamond"/>
                <a:cs typeface="EB Garamond"/>
                <a:sym typeface="EB Garamond"/>
              </a:rPr>
              <a:t> across varied devices and datasets.</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Optimize </a:t>
            </a:r>
            <a:r>
              <a:rPr b="1" lang="en" sz="2000">
                <a:solidFill>
                  <a:schemeClr val="dk1"/>
                </a:solidFill>
                <a:latin typeface="EB Garamond"/>
                <a:ea typeface="EB Garamond"/>
                <a:cs typeface="EB Garamond"/>
                <a:sym typeface="EB Garamond"/>
              </a:rPr>
              <a:t>runtime efficiency</a:t>
            </a:r>
            <a:r>
              <a:rPr lang="en" sz="2000">
                <a:solidFill>
                  <a:schemeClr val="dk1"/>
                </a:solidFill>
                <a:latin typeface="EB Garamond"/>
                <a:ea typeface="EB Garamond"/>
                <a:cs typeface="EB Garamond"/>
                <a:sym typeface="EB Garamond"/>
              </a:rPr>
              <a:t> for deployment on low-power </a:t>
            </a:r>
            <a:r>
              <a:rPr b="1" lang="en" sz="2000">
                <a:solidFill>
                  <a:schemeClr val="dk1"/>
                </a:solidFill>
                <a:latin typeface="EB Garamond"/>
                <a:ea typeface="EB Garamond"/>
                <a:cs typeface="EB Garamond"/>
                <a:sym typeface="EB Garamond"/>
              </a:rPr>
              <a:t>edge devices.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t/>
            </a:r>
            <a:endParaRPr b="1" sz="3300">
              <a:solidFill>
                <a:schemeClr val="dk1"/>
              </a:solidFill>
              <a:latin typeface="EB Garamond"/>
              <a:ea typeface="EB Garamond"/>
              <a:cs typeface="EB Garamond"/>
              <a:sym typeface="EB Garamond"/>
            </a:endParaRPr>
          </a:p>
          <a:p>
            <a:pPr indent="457200" lvl="0" marL="1371600" rtl="0" algn="l">
              <a:spcBef>
                <a:spcPts val="1200"/>
              </a:spcBef>
              <a:spcAft>
                <a:spcPts val="0"/>
              </a:spcAft>
              <a:buNone/>
            </a:pPr>
            <a:r>
              <a:rPr b="1" lang="en" sz="4800">
                <a:solidFill>
                  <a:schemeClr val="dk1"/>
                </a:solidFill>
                <a:latin typeface="EB Garamond"/>
                <a:ea typeface="EB Garamond"/>
                <a:cs typeface="EB Garamond"/>
                <a:sym typeface="EB Garamond"/>
              </a:rPr>
              <a:t>Thank you!... </a:t>
            </a:r>
            <a:endParaRPr b="1" sz="48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b="1">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Introduction</a:t>
            </a:r>
            <a:endParaRPr b="1" sz="2820">
              <a:latin typeface="EB Garamond"/>
              <a:ea typeface="EB Garamond"/>
              <a:cs typeface="EB Garamond"/>
              <a:sym typeface="EB Garamon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381000" rtl="0" algn="l">
              <a:spcBef>
                <a:spcPts val="120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As AI systems increasingly handle sensitive image data—from medical scans to facial recognition—privacy concerns have become urgent.</a:t>
            </a:r>
            <a:endParaRPr sz="2000">
              <a:solidFill>
                <a:schemeClr val="dk1"/>
              </a:solidFill>
              <a:latin typeface="EB Garamond"/>
              <a:ea typeface="EB Garamond"/>
              <a:cs typeface="EB Garamond"/>
              <a:sym typeface="EB Garamond"/>
            </a:endParaRPr>
          </a:p>
          <a:p>
            <a:pPr indent="-355600" lvl="0" marL="457200" marR="381000" rtl="0" algn="l">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Traditional centralized training exposes raw data to security risks, legal issues, and user distrust.</a:t>
            </a:r>
            <a:endParaRPr sz="2000">
              <a:solidFill>
                <a:schemeClr val="dk1"/>
              </a:solidFill>
              <a:latin typeface="EB Garamond"/>
              <a:ea typeface="EB Garamond"/>
              <a:cs typeface="EB Garamond"/>
              <a:sym typeface="EB Garamond"/>
            </a:endParaRPr>
          </a:p>
          <a:p>
            <a:pPr indent="-355600" lvl="0" marL="457200" marR="381000" rtl="0" algn="l">
              <a:spcBef>
                <a:spcPts val="0"/>
              </a:spcBef>
              <a:spcAft>
                <a:spcPts val="0"/>
              </a:spcAft>
              <a:buClr>
                <a:schemeClr val="dk1"/>
              </a:buClr>
              <a:buSzPts val="2000"/>
              <a:buChar char="●"/>
            </a:pPr>
            <a:r>
              <a:rPr lang="en" sz="2000">
                <a:solidFill>
                  <a:schemeClr val="dk1"/>
                </a:solidFill>
                <a:latin typeface="EB Garamond"/>
                <a:ea typeface="EB Garamond"/>
                <a:cs typeface="EB Garamond"/>
                <a:sym typeface="EB Garamond"/>
              </a:rPr>
              <a:t>This project pioneers a </a:t>
            </a:r>
            <a:r>
              <a:rPr b="1" lang="en" sz="2000">
                <a:solidFill>
                  <a:schemeClr val="dk1"/>
                </a:solidFill>
                <a:latin typeface="EB Garamond"/>
                <a:ea typeface="EB Garamond"/>
                <a:cs typeface="EB Garamond"/>
                <a:sym typeface="EB Garamond"/>
              </a:rPr>
              <a:t>privacy-preserving image classification framework</a:t>
            </a:r>
            <a:r>
              <a:rPr lang="en" sz="2000">
                <a:solidFill>
                  <a:schemeClr val="dk1"/>
                </a:solidFill>
                <a:latin typeface="EB Garamond"/>
                <a:ea typeface="EB Garamond"/>
                <a:cs typeface="EB Garamond"/>
                <a:sym typeface="EB Garamond"/>
              </a:rPr>
              <a:t> that empowers model training without ever accessing personal data.</a:t>
            </a:r>
            <a:endParaRPr sz="2000">
              <a:solidFill>
                <a:schemeClr val="dk1"/>
              </a:solidFill>
              <a:latin typeface="EB Garamond"/>
              <a:ea typeface="EB Garamond"/>
              <a:cs typeface="EB Garamond"/>
              <a:sym typeface="EB Garamond"/>
            </a:endParaRPr>
          </a:p>
          <a:p>
            <a:pPr indent="-355600" lvl="0" marL="457200" marR="381000" rtl="0" algn="l">
              <a:spcBef>
                <a:spcPts val="0"/>
              </a:spcBef>
              <a:spcAft>
                <a:spcPts val="0"/>
              </a:spcAft>
              <a:buClr>
                <a:schemeClr val="dk1"/>
              </a:buClr>
              <a:buSzPts val="2000"/>
              <a:buChar char="●"/>
            </a:pPr>
            <a:r>
              <a:rPr lang="en" sz="2000">
                <a:solidFill>
                  <a:schemeClr val="dk1"/>
                </a:solidFill>
                <a:latin typeface="EB Garamond"/>
                <a:ea typeface="EB Garamond"/>
                <a:cs typeface="EB Garamond"/>
                <a:sym typeface="EB Garamond"/>
              </a:rPr>
              <a:t>By combining </a:t>
            </a:r>
            <a:r>
              <a:rPr b="1" lang="en" sz="2000">
                <a:solidFill>
                  <a:schemeClr val="dk1"/>
                </a:solidFill>
                <a:latin typeface="EB Garamond"/>
                <a:ea typeface="EB Garamond"/>
                <a:cs typeface="EB Garamond"/>
                <a:sym typeface="EB Garamond"/>
              </a:rPr>
              <a:t>Federated Learning</a:t>
            </a: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Differential Privacy</a:t>
            </a:r>
            <a:r>
              <a:rPr lang="en" sz="2000">
                <a:solidFill>
                  <a:schemeClr val="dk1"/>
                </a:solidFill>
                <a:latin typeface="EB Garamond"/>
                <a:ea typeface="EB Garamond"/>
                <a:cs typeface="EB Garamond"/>
                <a:sym typeface="EB Garamond"/>
              </a:rPr>
              <a:t>, and </a:t>
            </a:r>
            <a:r>
              <a:rPr b="1" lang="en" sz="2000">
                <a:solidFill>
                  <a:schemeClr val="dk1"/>
                </a:solidFill>
                <a:latin typeface="EB Garamond"/>
                <a:ea typeface="EB Garamond"/>
                <a:cs typeface="EB Garamond"/>
                <a:sym typeface="EB Garamond"/>
              </a:rPr>
              <a:t>Secure Aggregation</a:t>
            </a:r>
            <a:r>
              <a:rPr lang="en" sz="2000">
                <a:solidFill>
                  <a:schemeClr val="dk1"/>
                </a:solidFill>
                <a:latin typeface="EB Garamond"/>
                <a:ea typeface="EB Garamond"/>
                <a:cs typeface="EB Garamond"/>
                <a:sym typeface="EB Garamond"/>
              </a:rPr>
              <a:t>, we’re building a </a:t>
            </a:r>
            <a:r>
              <a:rPr b="1" lang="en" sz="2000">
                <a:solidFill>
                  <a:schemeClr val="dk1"/>
                </a:solidFill>
                <a:latin typeface="EB Garamond"/>
                <a:ea typeface="EB Garamond"/>
                <a:cs typeface="EB Garamond"/>
                <a:sym typeface="EB Garamond"/>
              </a:rPr>
              <a:t>secure, ethical, and decentralized</a:t>
            </a:r>
            <a:r>
              <a:rPr lang="en" sz="2000">
                <a:solidFill>
                  <a:schemeClr val="dk1"/>
                </a:solidFill>
                <a:latin typeface="EB Garamond"/>
                <a:ea typeface="EB Garamond"/>
                <a:cs typeface="EB Garamond"/>
                <a:sym typeface="EB Garamond"/>
              </a:rPr>
              <a:t>.</a:t>
            </a:r>
            <a:endParaRPr sz="20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Objective</a:t>
            </a:r>
            <a:endParaRPr b="1" sz="2820">
              <a:latin typeface="EB Garamond"/>
              <a:ea typeface="EB Garamond"/>
              <a:cs typeface="EB Garamond"/>
              <a:sym typeface="EB Garamon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Ensure Data Privacy - </a:t>
            </a:r>
            <a:r>
              <a:rPr lang="en" sz="2000">
                <a:solidFill>
                  <a:schemeClr val="dk1"/>
                </a:solidFill>
                <a:latin typeface="EB Garamond"/>
                <a:ea typeface="EB Garamond"/>
                <a:cs typeface="EB Garamond"/>
                <a:sym typeface="EB Garamond"/>
              </a:rPr>
              <a:t>Build an AI framework that trains on-device without exposing raw data</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Integrate Privacy Technologies - </a:t>
            </a:r>
            <a:r>
              <a:rPr lang="en" sz="2000">
                <a:solidFill>
                  <a:schemeClr val="dk1"/>
                </a:solidFill>
                <a:latin typeface="EB Garamond"/>
                <a:ea typeface="EB Garamond"/>
                <a:cs typeface="EB Garamond"/>
                <a:sym typeface="EB Garamond"/>
              </a:rPr>
              <a:t>Combine </a:t>
            </a:r>
            <a:r>
              <a:rPr b="1" lang="en" sz="2000">
                <a:solidFill>
                  <a:schemeClr val="dk1"/>
                </a:solidFill>
                <a:latin typeface="EB Garamond"/>
                <a:ea typeface="EB Garamond"/>
                <a:cs typeface="EB Garamond"/>
                <a:sym typeface="EB Garamond"/>
              </a:rPr>
              <a:t>Federated Learning</a:t>
            </a: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Differential Privacy</a:t>
            </a:r>
            <a:r>
              <a:rPr lang="en" sz="2000">
                <a:solidFill>
                  <a:schemeClr val="dk1"/>
                </a:solidFill>
                <a:latin typeface="EB Garamond"/>
                <a:ea typeface="EB Garamond"/>
                <a:cs typeface="EB Garamond"/>
                <a:sym typeface="EB Garamond"/>
              </a:rPr>
              <a:t>, and </a:t>
            </a:r>
            <a:r>
              <a:rPr b="1" lang="en" sz="2000">
                <a:solidFill>
                  <a:schemeClr val="dk1"/>
                </a:solidFill>
                <a:latin typeface="EB Garamond"/>
                <a:ea typeface="EB Garamond"/>
                <a:cs typeface="EB Garamond"/>
                <a:sym typeface="EB Garamond"/>
              </a:rPr>
              <a:t>Secure Aggregation.</a:t>
            </a:r>
            <a:endParaRPr b="1"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Preserve Model Performance - </a:t>
            </a:r>
            <a:r>
              <a:rPr lang="en" sz="2000">
                <a:solidFill>
                  <a:schemeClr val="dk1"/>
                </a:solidFill>
                <a:latin typeface="EB Garamond"/>
                <a:ea typeface="EB Garamond"/>
                <a:cs typeface="EB Garamond"/>
                <a:sym typeface="EB Garamond"/>
              </a:rPr>
              <a:t>Achieve competitive accuracy across domains while minimizing privacy-performance tradeoff.</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Clr>
                <a:schemeClr val="dk1"/>
              </a:buClr>
              <a:buSzPts val="2000"/>
              <a:buFont typeface="EB Garamond"/>
              <a:buChar char="●"/>
            </a:pPr>
            <a:r>
              <a:rPr b="1" lang="en" sz="2000">
                <a:solidFill>
                  <a:schemeClr val="dk1"/>
                </a:solidFill>
                <a:latin typeface="EB Garamond"/>
                <a:ea typeface="EB Garamond"/>
                <a:cs typeface="EB Garamond"/>
                <a:sym typeface="EB Garamond"/>
              </a:rPr>
              <a:t>Test Across Domains - </a:t>
            </a:r>
            <a:r>
              <a:rPr lang="en" sz="2000">
                <a:solidFill>
                  <a:schemeClr val="dk1"/>
                </a:solidFill>
                <a:latin typeface="EB Garamond"/>
                <a:ea typeface="EB Garamond"/>
                <a:cs typeface="EB Garamond"/>
                <a:sym typeface="EB Garamond"/>
              </a:rPr>
              <a:t>Evaluate the framework using:</a:t>
            </a:r>
            <a:br>
              <a:rPr lang="en" sz="2000">
                <a:solidFill>
                  <a:schemeClr val="dk1"/>
                </a:solidFill>
                <a:latin typeface="EB Garamond"/>
                <a:ea typeface="EB Garamond"/>
                <a:cs typeface="EB Garamond"/>
                <a:sym typeface="EB Garamond"/>
              </a:rPr>
            </a:br>
            <a:r>
              <a:rPr lang="en" sz="2000">
                <a:solidFill>
                  <a:schemeClr val="dk1"/>
                </a:solidFill>
                <a:latin typeface="EB Garamond"/>
                <a:ea typeface="EB Garamond"/>
                <a:cs typeface="EB Garamond"/>
                <a:sym typeface="EB Garamond"/>
              </a:rPr>
              <a:t>1. </a:t>
            </a:r>
            <a:r>
              <a:rPr lang="en" sz="2000">
                <a:solidFill>
                  <a:schemeClr val="dk1"/>
                </a:solidFill>
                <a:latin typeface="EB Garamond"/>
                <a:ea typeface="EB Garamond"/>
                <a:cs typeface="EB Garamond"/>
                <a:sym typeface="EB Garamond"/>
              </a:rPr>
              <a:t>EfficientNet-B2 on ChestMNIST (Medical)</a:t>
            </a:r>
            <a:br>
              <a:rPr lang="en" sz="2000">
                <a:solidFill>
                  <a:schemeClr val="dk1"/>
                </a:solidFill>
                <a:latin typeface="EB Garamond"/>
                <a:ea typeface="EB Garamond"/>
                <a:cs typeface="EB Garamond"/>
                <a:sym typeface="EB Garamond"/>
              </a:rPr>
            </a:br>
            <a:r>
              <a:rPr lang="en" sz="2000">
                <a:solidFill>
                  <a:schemeClr val="dk1"/>
                </a:solidFill>
                <a:latin typeface="EB Garamond"/>
                <a:ea typeface="EB Garamond"/>
                <a:cs typeface="EB Garamond"/>
                <a:sym typeface="EB Garamond"/>
              </a:rPr>
              <a:t>2. </a:t>
            </a:r>
            <a:r>
              <a:rPr lang="en" sz="2000">
                <a:solidFill>
                  <a:schemeClr val="dk1"/>
                </a:solidFill>
                <a:latin typeface="EB Garamond"/>
                <a:ea typeface="EB Garamond"/>
                <a:cs typeface="EB Garamond"/>
                <a:sym typeface="EB Garamond"/>
              </a:rPr>
              <a:t>MobileFaceNet on CelebA (Facial)</a:t>
            </a:r>
            <a:br>
              <a:rPr lang="en" sz="2000">
                <a:solidFill>
                  <a:schemeClr val="dk1"/>
                </a:solidFill>
                <a:latin typeface="EB Garamond"/>
                <a:ea typeface="EB Garamond"/>
                <a:cs typeface="EB Garamond"/>
                <a:sym typeface="EB Garamond"/>
              </a:rPr>
            </a:br>
            <a:r>
              <a:rPr lang="en" sz="2000">
                <a:solidFill>
                  <a:schemeClr val="dk1"/>
                </a:solidFill>
                <a:latin typeface="EB Garamond"/>
                <a:ea typeface="EB Garamond"/>
                <a:cs typeface="EB Garamond"/>
                <a:sym typeface="EB Garamond"/>
              </a:rPr>
              <a:t>3. </a:t>
            </a:r>
            <a:r>
              <a:rPr lang="en" sz="2000">
                <a:solidFill>
                  <a:schemeClr val="dk1"/>
                </a:solidFill>
                <a:latin typeface="EB Garamond"/>
                <a:ea typeface="EB Garamond"/>
                <a:cs typeface="EB Garamond"/>
                <a:sym typeface="EB Garamond"/>
              </a:rPr>
              <a:t>ResNet-18 on CIFAR-10 (General) </a:t>
            </a:r>
            <a:endParaRPr sz="20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20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Key Concepts</a:t>
            </a:r>
            <a:endParaRPr b="1" sz="2820">
              <a:latin typeface="EB Garamond"/>
              <a:ea typeface="EB Garamond"/>
              <a:cs typeface="EB Garamond"/>
              <a:sym typeface="EB Garamon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1"/>
                </a:solidFill>
                <a:latin typeface="EB Garamond"/>
                <a:ea typeface="EB Garamond"/>
                <a:cs typeface="EB Garamond"/>
                <a:sym typeface="EB Garamond"/>
              </a:rPr>
              <a:t>Federated Learning (FL): </a:t>
            </a:r>
            <a:r>
              <a:rPr lang="en" sz="2000">
                <a:solidFill>
                  <a:schemeClr val="dk1"/>
                </a:solidFill>
                <a:latin typeface="EB Garamond"/>
                <a:ea typeface="EB Garamond"/>
                <a:cs typeface="EB Garamond"/>
                <a:sym typeface="EB Garamond"/>
              </a:rPr>
              <a:t>Decentralized training across client devices. Raw data </a:t>
            </a:r>
            <a:r>
              <a:rPr b="1" lang="en" sz="2000">
                <a:solidFill>
                  <a:schemeClr val="dk1"/>
                </a:solidFill>
                <a:latin typeface="EB Garamond"/>
                <a:ea typeface="EB Garamond"/>
                <a:cs typeface="EB Garamond"/>
                <a:sym typeface="EB Garamond"/>
              </a:rPr>
              <a:t>never leaves the local device. </a:t>
            </a:r>
            <a:r>
              <a:rPr lang="en" sz="2000">
                <a:solidFill>
                  <a:schemeClr val="dk1"/>
                </a:solidFill>
                <a:latin typeface="EB Garamond"/>
                <a:ea typeface="EB Garamond"/>
                <a:cs typeface="EB Garamond"/>
                <a:sym typeface="EB Garamond"/>
              </a:rPr>
              <a:t>Only model updates are shared. </a:t>
            </a:r>
            <a:r>
              <a:rPr lang="en" sz="1300">
                <a:solidFill>
                  <a:schemeClr val="dk1"/>
                </a:solidFill>
                <a:latin typeface="EB Garamond"/>
                <a:ea typeface="EB Garamond"/>
                <a:cs typeface="EB Garamond"/>
                <a:sym typeface="EB Garamond"/>
              </a:rPr>
              <a:t> </a:t>
            </a:r>
            <a:endParaRPr sz="1300">
              <a:solidFill>
                <a:schemeClr val="dk1"/>
              </a:solidFill>
              <a:latin typeface="EB Garamond"/>
              <a:ea typeface="EB Garamond"/>
              <a:cs typeface="EB Garamond"/>
              <a:sym typeface="EB Garamond"/>
            </a:endParaRPr>
          </a:p>
          <a:p>
            <a:pPr indent="0" lvl="0" marL="0" rtl="0" algn="l">
              <a:lnSpc>
                <a:spcPct val="100000"/>
              </a:lnSpc>
              <a:spcBef>
                <a:spcPts val="0"/>
              </a:spcBef>
              <a:spcAft>
                <a:spcPts val="0"/>
              </a:spcAft>
              <a:buNone/>
            </a:pPr>
            <a:br>
              <a:rPr lang="en" sz="2000">
                <a:solidFill>
                  <a:schemeClr val="dk1"/>
                </a:solidFill>
                <a:latin typeface="EB Garamond"/>
                <a:ea typeface="EB Garamond"/>
                <a:cs typeface="EB Garamond"/>
                <a:sym typeface="EB Garamond"/>
              </a:rPr>
            </a:br>
            <a:r>
              <a:rPr b="1" lang="en" sz="2000">
                <a:solidFill>
                  <a:schemeClr val="dk1"/>
                </a:solidFill>
                <a:latin typeface="EB Garamond"/>
                <a:ea typeface="EB Garamond"/>
                <a:cs typeface="EB Garamond"/>
                <a:sym typeface="EB Garamond"/>
              </a:rPr>
              <a:t>Differential Privacy (DP):  </a:t>
            </a:r>
            <a:r>
              <a:rPr lang="en" sz="2000">
                <a:solidFill>
                  <a:schemeClr val="dk1"/>
                </a:solidFill>
                <a:latin typeface="EB Garamond"/>
                <a:ea typeface="EB Garamond"/>
                <a:cs typeface="EB Garamond"/>
                <a:sym typeface="EB Garamond"/>
              </a:rPr>
              <a:t>Adds mathematical </a:t>
            </a:r>
            <a:r>
              <a:rPr b="1" lang="en" sz="2000">
                <a:solidFill>
                  <a:schemeClr val="dk1"/>
                </a:solidFill>
                <a:latin typeface="EB Garamond"/>
                <a:ea typeface="EB Garamond"/>
                <a:cs typeface="EB Garamond"/>
                <a:sym typeface="EB Garamond"/>
              </a:rPr>
              <a:t>noise</a:t>
            </a:r>
            <a:r>
              <a:rPr lang="en" sz="2000">
                <a:solidFill>
                  <a:schemeClr val="dk1"/>
                </a:solidFill>
                <a:latin typeface="EB Garamond"/>
                <a:ea typeface="EB Garamond"/>
                <a:cs typeface="EB Garamond"/>
                <a:sym typeface="EB Garamond"/>
              </a:rPr>
              <a:t> to model updates.Prevents attackers from reconstructing individual data.Guarantees quantifiable privacy (ε-differential privacy).</a:t>
            </a:r>
            <a:endParaRPr sz="1200">
              <a:solidFill>
                <a:schemeClr val="dk1"/>
              </a:solidFill>
              <a:latin typeface="EB Garamond"/>
              <a:ea typeface="EB Garamond"/>
              <a:cs typeface="EB Garamond"/>
              <a:sym typeface="EB Garamond"/>
            </a:endParaRPr>
          </a:p>
          <a:p>
            <a:pPr indent="0" lvl="0" marL="0" rtl="0" algn="l">
              <a:lnSpc>
                <a:spcPct val="100000"/>
              </a:lnSpc>
              <a:spcBef>
                <a:spcPts val="0"/>
              </a:spcBef>
              <a:spcAft>
                <a:spcPts val="0"/>
              </a:spcAft>
              <a:buNone/>
            </a:pPr>
            <a:br>
              <a:rPr lang="en" sz="2000">
                <a:solidFill>
                  <a:schemeClr val="dk1"/>
                </a:solidFill>
                <a:latin typeface="EB Garamond"/>
                <a:ea typeface="EB Garamond"/>
                <a:cs typeface="EB Garamond"/>
                <a:sym typeface="EB Garamond"/>
              </a:rPr>
            </a:br>
            <a:r>
              <a:rPr b="1" lang="en" sz="2000">
                <a:solidFill>
                  <a:schemeClr val="dk1"/>
                </a:solidFill>
                <a:latin typeface="EB Garamond"/>
                <a:ea typeface="EB Garamond"/>
                <a:cs typeface="EB Garamond"/>
                <a:sym typeface="EB Garamond"/>
              </a:rPr>
              <a:t>Secure Aggregation (SecAgg): </a:t>
            </a:r>
            <a:r>
              <a:rPr lang="en" sz="2000">
                <a:solidFill>
                  <a:schemeClr val="dk1"/>
                </a:solidFill>
                <a:latin typeface="EB Garamond"/>
                <a:ea typeface="EB Garamond"/>
                <a:cs typeface="EB Garamond"/>
                <a:sym typeface="EB Garamond"/>
              </a:rPr>
              <a:t>Encrypts each client’s update before sending.</a:t>
            </a:r>
            <a:r>
              <a:rPr b="1" lang="en" sz="2000">
                <a:solidFill>
                  <a:schemeClr val="dk1"/>
                </a:solidFill>
                <a:latin typeface="EB Garamond"/>
                <a:ea typeface="EB Garamond"/>
                <a:cs typeface="EB Garamond"/>
                <a:sym typeface="EB Garamond"/>
              </a:rPr>
              <a:t>Server cannot see individual updates.</a:t>
            </a:r>
            <a:r>
              <a:rPr lang="en" sz="2000">
                <a:solidFill>
                  <a:schemeClr val="dk1"/>
                </a:solidFill>
                <a:latin typeface="EB Garamond"/>
                <a:ea typeface="EB Garamond"/>
                <a:cs typeface="EB Garamond"/>
                <a:sym typeface="EB Garamond"/>
              </a:rPr>
              <a:t>Only the </a:t>
            </a:r>
            <a:r>
              <a:rPr b="1" lang="en" sz="2000">
                <a:solidFill>
                  <a:schemeClr val="dk1"/>
                </a:solidFill>
                <a:latin typeface="EB Garamond"/>
                <a:ea typeface="EB Garamond"/>
                <a:cs typeface="EB Garamond"/>
                <a:sym typeface="EB Garamond"/>
              </a:rPr>
              <a:t>combined result</a:t>
            </a:r>
            <a:r>
              <a:rPr lang="en" sz="2000">
                <a:solidFill>
                  <a:schemeClr val="dk1"/>
                </a:solidFill>
                <a:latin typeface="EB Garamond"/>
                <a:ea typeface="EB Garamond"/>
                <a:cs typeface="EB Garamond"/>
                <a:sym typeface="EB Garamond"/>
              </a:rPr>
              <a:t> is decrypted and applied</a:t>
            </a:r>
            <a:br>
              <a:rPr lang="en">
                <a:solidFill>
                  <a:schemeClr val="dk1"/>
                </a:solidFill>
                <a:latin typeface="EB Garamond"/>
                <a:ea typeface="EB Garamond"/>
                <a:cs typeface="EB Garamond"/>
                <a:sym typeface="EB Garamond"/>
              </a:rPr>
            </a:br>
            <a:endParaRPr>
              <a:solidFill>
                <a:schemeClr val="dk1"/>
              </a:solidFill>
              <a:latin typeface="EB Garamond"/>
              <a:ea typeface="EB Garamond"/>
              <a:cs typeface="EB Garamond"/>
              <a:sym typeface="EB Garamond"/>
            </a:endParaRPr>
          </a:p>
          <a:p>
            <a:pPr indent="0" lvl="0" marL="0" rtl="0" algn="l">
              <a:lnSpc>
                <a:spcPct val="100000"/>
              </a:lnSpc>
              <a:spcBef>
                <a:spcPts val="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EB Garamond"/>
                <a:ea typeface="EB Garamond"/>
                <a:cs typeface="EB Garamond"/>
                <a:sym typeface="EB Garamond"/>
              </a:rPr>
              <a:t>Architecture Overview</a:t>
            </a:r>
            <a:endParaRPr b="1" sz="2820">
              <a:latin typeface="EB Garamond"/>
              <a:ea typeface="EB Garamond"/>
              <a:cs typeface="EB Garamond"/>
              <a:sym typeface="EB Garamond"/>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024350" y="1098100"/>
            <a:ext cx="5622401" cy="367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Implementation - </a:t>
            </a:r>
            <a:r>
              <a:rPr b="1" lang="en">
                <a:latin typeface="EB Garamond"/>
                <a:ea typeface="EB Garamond"/>
                <a:cs typeface="EB Garamond"/>
                <a:sym typeface="EB Garamond"/>
              </a:rPr>
              <a:t>Chest MNIST</a:t>
            </a:r>
            <a:r>
              <a:rPr b="1" lang="en">
                <a:latin typeface="EB Garamond"/>
                <a:ea typeface="EB Garamond"/>
                <a:cs typeface="EB Garamond"/>
                <a:sym typeface="EB Garamond"/>
              </a:rPr>
              <a:t> </a:t>
            </a:r>
            <a:endParaRPr b="1">
              <a:latin typeface="EB Garamond"/>
              <a:ea typeface="EB Garamond"/>
              <a:cs typeface="EB Garamond"/>
              <a:sym typeface="EB Garamond"/>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2000">
                <a:solidFill>
                  <a:schemeClr val="dk1"/>
                </a:solidFill>
                <a:latin typeface="EB Garamond"/>
                <a:ea typeface="EB Garamond"/>
                <a:cs typeface="EB Garamond"/>
                <a:sym typeface="EB Garamond"/>
              </a:rPr>
              <a:t> Dataset:</a:t>
            </a:r>
            <a:r>
              <a:rPr lang="en" sz="2000">
                <a:solidFill>
                  <a:schemeClr val="dk1"/>
                </a:solidFill>
                <a:latin typeface="EB Garamond"/>
                <a:ea typeface="EB Garamond"/>
                <a:cs typeface="EB Garamond"/>
                <a:sym typeface="EB Garamond"/>
              </a:rPr>
              <a:t> ChestMNIST (14K Samples, multi-label X-ray classification, 14 conditions)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Model:</a:t>
            </a:r>
            <a:r>
              <a:rPr lang="en" sz="2000">
                <a:solidFill>
                  <a:schemeClr val="dk1"/>
                </a:solidFill>
                <a:latin typeface="EB Garamond"/>
                <a:ea typeface="EB Garamond"/>
                <a:cs typeface="EB Garamond"/>
                <a:sym typeface="EB Garamond"/>
              </a:rPr>
              <a:t> EfficientNet-B2 </a:t>
            </a:r>
            <a:r>
              <a:rPr lang="en" sz="2000">
                <a:solidFill>
                  <a:schemeClr val="dk1"/>
                </a:solidFill>
                <a:latin typeface="EB Garamond"/>
                <a:ea typeface="EB Garamond"/>
                <a:cs typeface="EB Garamond"/>
                <a:sym typeface="EB Garamond"/>
              </a:rPr>
              <a:t>pretrained</a:t>
            </a:r>
            <a:r>
              <a:rPr lang="en" sz="2000">
                <a:solidFill>
                  <a:schemeClr val="dk1"/>
                </a:solidFill>
                <a:latin typeface="EB Garamond"/>
                <a:ea typeface="EB Garamond"/>
                <a:cs typeface="EB Garamond"/>
                <a:sym typeface="EB Garamond"/>
              </a:rPr>
              <a:t> on ImageNet, last layer replaced for 14 outputs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Federated Setup:</a:t>
            </a:r>
            <a:r>
              <a:rPr lang="en" sz="2000">
                <a:solidFill>
                  <a:schemeClr val="dk1"/>
                </a:solidFill>
                <a:latin typeface="EB Garamond"/>
                <a:ea typeface="EB Garamond"/>
                <a:cs typeface="EB Garamond"/>
                <a:sym typeface="EB Garamond"/>
              </a:rPr>
              <a:t> 5 clients, each receiving a data subset</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Differential Privacy:</a:t>
            </a:r>
            <a:r>
              <a:rPr lang="en" sz="2000">
                <a:solidFill>
                  <a:schemeClr val="dk1"/>
                </a:solidFill>
                <a:latin typeface="EB Garamond"/>
                <a:ea typeface="EB Garamond"/>
                <a:cs typeface="EB Garamond"/>
                <a:sym typeface="EB Garamond"/>
              </a:rPr>
              <a:t> Gaussian noise applied (ε = 5 or 10 per round)</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Secure Aggregation:</a:t>
            </a:r>
            <a:r>
              <a:rPr lang="en" sz="2000">
                <a:solidFill>
                  <a:schemeClr val="dk1"/>
                </a:solidFill>
                <a:latin typeface="EB Garamond"/>
                <a:ea typeface="EB Garamond"/>
                <a:cs typeface="EB Garamond"/>
                <a:sym typeface="EB Garamond"/>
              </a:rPr>
              <a:t> Client weights aggregated without exposure</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Metrics:</a:t>
            </a:r>
            <a:r>
              <a:rPr lang="en" sz="2000">
                <a:solidFill>
                  <a:schemeClr val="dk1"/>
                </a:solidFill>
                <a:latin typeface="EB Garamond"/>
                <a:ea typeface="EB Garamond"/>
                <a:cs typeface="EB Garamond"/>
                <a:sym typeface="EB Garamond"/>
              </a:rPr>
              <a:t> Accuracy, loss, communication cost, robustness, ε tracking</a:t>
            </a:r>
            <a:endParaRPr sz="20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2000">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33300" y="32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Visual </a:t>
            </a:r>
            <a:r>
              <a:rPr b="1" lang="en">
                <a:latin typeface="EB Garamond"/>
                <a:ea typeface="EB Garamond"/>
                <a:cs typeface="EB Garamond"/>
                <a:sym typeface="EB Garamond"/>
              </a:rPr>
              <a:t>Results of ChestMNIST Dataset using EfficientNet-B2</a:t>
            </a:r>
            <a:endParaRPr b="1">
              <a:latin typeface="EB Garamond"/>
              <a:ea typeface="EB Garamond"/>
              <a:cs typeface="EB Garamond"/>
              <a:sym typeface="EB Garamond"/>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04100" y="982625"/>
            <a:ext cx="2952250" cy="1762125"/>
          </a:xfrm>
          <a:prstGeom prst="rect">
            <a:avLst/>
          </a:prstGeom>
          <a:noFill/>
          <a:ln>
            <a:noFill/>
          </a:ln>
        </p:spPr>
      </p:pic>
      <p:pic>
        <p:nvPicPr>
          <p:cNvPr id="94" name="Google Shape;94;p19"/>
          <p:cNvPicPr preferRelativeResize="0"/>
          <p:nvPr/>
        </p:nvPicPr>
        <p:blipFill rotWithShape="1">
          <a:blip r:embed="rId4">
            <a:alphaModFix/>
          </a:blip>
          <a:srcRect b="0" l="4500" r="-4500" t="0"/>
          <a:stretch/>
        </p:blipFill>
        <p:spPr>
          <a:xfrm>
            <a:off x="3144925" y="1093847"/>
            <a:ext cx="2952250" cy="1612803"/>
          </a:xfrm>
          <a:prstGeom prst="rect">
            <a:avLst/>
          </a:prstGeom>
          <a:noFill/>
          <a:ln>
            <a:noFill/>
          </a:ln>
        </p:spPr>
      </p:pic>
      <p:pic>
        <p:nvPicPr>
          <p:cNvPr id="95" name="Google Shape;95;p19"/>
          <p:cNvPicPr preferRelativeResize="0"/>
          <p:nvPr/>
        </p:nvPicPr>
        <p:blipFill>
          <a:blip r:embed="rId5">
            <a:alphaModFix/>
          </a:blip>
          <a:stretch>
            <a:fillRect/>
          </a:stretch>
        </p:blipFill>
        <p:spPr>
          <a:xfrm>
            <a:off x="104100" y="3119025"/>
            <a:ext cx="3086100" cy="1743075"/>
          </a:xfrm>
          <a:prstGeom prst="rect">
            <a:avLst/>
          </a:prstGeom>
          <a:noFill/>
          <a:ln>
            <a:noFill/>
          </a:ln>
        </p:spPr>
      </p:pic>
      <p:pic>
        <p:nvPicPr>
          <p:cNvPr id="96" name="Google Shape;96;p19"/>
          <p:cNvPicPr preferRelativeResize="0"/>
          <p:nvPr/>
        </p:nvPicPr>
        <p:blipFill>
          <a:blip r:embed="rId6">
            <a:alphaModFix/>
          </a:blip>
          <a:stretch>
            <a:fillRect/>
          </a:stretch>
        </p:blipFill>
        <p:spPr>
          <a:xfrm>
            <a:off x="3266025" y="3119025"/>
            <a:ext cx="3086100" cy="1743075"/>
          </a:xfrm>
          <a:prstGeom prst="rect">
            <a:avLst/>
          </a:prstGeom>
          <a:noFill/>
          <a:ln>
            <a:noFill/>
          </a:ln>
        </p:spPr>
      </p:pic>
      <p:pic>
        <p:nvPicPr>
          <p:cNvPr id="97" name="Google Shape;97;p19"/>
          <p:cNvPicPr preferRelativeResize="0"/>
          <p:nvPr/>
        </p:nvPicPr>
        <p:blipFill>
          <a:blip r:embed="rId7">
            <a:alphaModFix/>
          </a:blip>
          <a:stretch>
            <a:fillRect/>
          </a:stretch>
        </p:blipFill>
        <p:spPr>
          <a:xfrm>
            <a:off x="5982075" y="1157813"/>
            <a:ext cx="3086100" cy="170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Implementation - </a:t>
            </a:r>
            <a:r>
              <a:rPr b="1" lang="en">
                <a:latin typeface="EB Garamond"/>
                <a:ea typeface="EB Garamond"/>
                <a:cs typeface="EB Garamond"/>
                <a:sym typeface="EB Garamond"/>
              </a:rPr>
              <a:t>CelebA</a:t>
            </a:r>
            <a:endParaRPr b="1">
              <a:latin typeface="EB Garamond"/>
              <a:ea typeface="EB Garamond"/>
              <a:cs typeface="EB Garamond"/>
              <a:sym typeface="EB Garamond"/>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Dataset:</a:t>
            </a:r>
            <a:r>
              <a:rPr lang="en" sz="2000">
                <a:solidFill>
                  <a:schemeClr val="dk1"/>
                </a:solidFill>
                <a:latin typeface="EB Garamond"/>
                <a:ea typeface="EB Garamond"/>
                <a:cs typeface="EB Garamond"/>
                <a:sym typeface="EB Garamond"/>
              </a:rPr>
              <a:t> CelebA (20K samples, 40 binary facial attributes)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Model:</a:t>
            </a:r>
            <a:r>
              <a:rPr lang="en" sz="2000">
                <a:solidFill>
                  <a:schemeClr val="dk1"/>
                </a:solidFill>
                <a:latin typeface="EB Garamond"/>
                <a:ea typeface="EB Garamond"/>
                <a:cs typeface="EB Garamond"/>
                <a:sym typeface="EB Garamond"/>
              </a:rPr>
              <a:t> Custom MobileFaceNet with ConvBlocks, output layer of 40 attributes</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2000">
                <a:solidFill>
                  <a:schemeClr val="dk1"/>
                </a:solidFill>
                <a:latin typeface="EB Garamond"/>
                <a:ea typeface="EB Garamond"/>
                <a:cs typeface="EB Garamond"/>
                <a:sym typeface="EB Garamond"/>
              </a:rPr>
              <a:t> </a:t>
            </a:r>
            <a:r>
              <a:rPr b="1" lang="en" sz="2000">
                <a:solidFill>
                  <a:schemeClr val="dk1"/>
                </a:solidFill>
                <a:latin typeface="EB Garamond"/>
                <a:ea typeface="EB Garamond"/>
                <a:cs typeface="EB Garamond"/>
                <a:sym typeface="EB Garamond"/>
              </a:rPr>
              <a:t>Federated Setup:</a:t>
            </a:r>
            <a:r>
              <a:rPr lang="en" sz="2000">
                <a:solidFill>
                  <a:schemeClr val="dk1"/>
                </a:solidFill>
                <a:latin typeface="EB Garamond"/>
                <a:ea typeface="EB Garamond"/>
                <a:cs typeface="EB Garamond"/>
                <a:sym typeface="EB Garamond"/>
              </a:rPr>
              <a:t> 5 clients with Opacus-enabled Differential Privacy (ε = 5 - 10)</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b="1" lang="en" sz="2000">
                <a:solidFill>
                  <a:schemeClr val="dk1"/>
                </a:solidFill>
                <a:latin typeface="EB Garamond"/>
                <a:ea typeface="EB Garamond"/>
                <a:cs typeface="EB Garamond"/>
                <a:sym typeface="EB Garamond"/>
              </a:rPr>
              <a:t> Secure Aggregation:</a:t>
            </a:r>
            <a:r>
              <a:rPr lang="en" sz="2000">
                <a:solidFill>
                  <a:schemeClr val="dk1"/>
                </a:solidFill>
                <a:latin typeface="EB Garamond"/>
                <a:ea typeface="EB Garamond"/>
                <a:cs typeface="EB Garamond"/>
                <a:sym typeface="EB Garamond"/>
              </a:rPr>
              <a:t> Client weights averaged, module prefix cleaned</a:t>
            </a:r>
            <a:endParaRPr sz="2000">
              <a:solidFill>
                <a:schemeClr val="dk1"/>
              </a:solidFill>
              <a:latin typeface="EB Garamond"/>
              <a:ea typeface="EB Garamond"/>
              <a:cs typeface="EB Garamond"/>
              <a:sym typeface="EB Garamond"/>
            </a:endParaRPr>
          </a:p>
          <a:p>
            <a:pPr indent="0" lvl="0" marL="0" rtl="0" algn="l">
              <a:spcBef>
                <a:spcPts val="1200"/>
              </a:spcBef>
              <a:spcAft>
                <a:spcPts val="0"/>
              </a:spcAft>
              <a:buNone/>
            </a:pPr>
            <a:r>
              <a:rPr b="1" lang="en" sz="2000">
                <a:solidFill>
                  <a:schemeClr val="dk1"/>
                </a:solidFill>
                <a:latin typeface="EB Garamond"/>
                <a:ea typeface="EB Garamond"/>
                <a:cs typeface="EB Garamond"/>
                <a:sym typeface="EB Garamond"/>
              </a:rPr>
              <a:t> Metrics:</a:t>
            </a:r>
            <a:r>
              <a:rPr lang="en" sz="2000">
                <a:solidFill>
                  <a:schemeClr val="dk1"/>
                </a:solidFill>
                <a:latin typeface="EB Garamond"/>
                <a:ea typeface="EB Garamond"/>
                <a:cs typeface="EB Garamond"/>
                <a:sym typeface="EB Garamond"/>
              </a:rPr>
              <a:t> Train/Val accuracy, robustness to noise, ε spent, communication overhead</a:t>
            </a:r>
            <a:endParaRPr sz="20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sz="2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Visuals Results of CelebA using MobileFaceNet</a:t>
            </a:r>
            <a:endParaRPr b="1">
              <a:latin typeface="EB Garamond"/>
              <a:ea typeface="EB Garamond"/>
              <a:cs typeface="EB Garamond"/>
              <a:sym typeface="EB Garamond"/>
            </a:endParaRPr>
          </a:p>
        </p:txBody>
      </p:sp>
      <p:pic>
        <p:nvPicPr>
          <p:cNvPr id="109" name="Google Shape;109;p21"/>
          <p:cNvPicPr preferRelativeResize="0"/>
          <p:nvPr/>
        </p:nvPicPr>
        <p:blipFill>
          <a:blip r:embed="rId3">
            <a:alphaModFix/>
          </a:blip>
          <a:stretch>
            <a:fillRect/>
          </a:stretch>
        </p:blipFill>
        <p:spPr>
          <a:xfrm>
            <a:off x="1132100" y="1017725"/>
            <a:ext cx="7057826" cy="1899025"/>
          </a:xfrm>
          <a:prstGeom prst="rect">
            <a:avLst/>
          </a:prstGeom>
          <a:noFill/>
          <a:ln>
            <a:noFill/>
          </a:ln>
        </p:spPr>
      </p:pic>
      <p:pic>
        <p:nvPicPr>
          <p:cNvPr id="110" name="Google Shape;110;p21"/>
          <p:cNvPicPr preferRelativeResize="0"/>
          <p:nvPr/>
        </p:nvPicPr>
        <p:blipFill>
          <a:blip r:embed="rId4">
            <a:alphaModFix/>
          </a:blip>
          <a:stretch>
            <a:fillRect/>
          </a:stretch>
        </p:blipFill>
        <p:spPr>
          <a:xfrm>
            <a:off x="4708675" y="2916750"/>
            <a:ext cx="3536951" cy="1986475"/>
          </a:xfrm>
          <a:prstGeom prst="rect">
            <a:avLst/>
          </a:prstGeom>
          <a:noFill/>
          <a:ln>
            <a:noFill/>
          </a:ln>
        </p:spPr>
      </p:pic>
      <p:pic>
        <p:nvPicPr>
          <p:cNvPr id="111" name="Google Shape;111;p21"/>
          <p:cNvPicPr preferRelativeResize="0"/>
          <p:nvPr/>
        </p:nvPicPr>
        <p:blipFill>
          <a:blip r:embed="rId5">
            <a:alphaModFix/>
          </a:blip>
          <a:stretch>
            <a:fillRect/>
          </a:stretch>
        </p:blipFill>
        <p:spPr>
          <a:xfrm>
            <a:off x="1233325" y="2910900"/>
            <a:ext cx="3389224" cy="189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