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6" r:id="rId5"/>
    <p:sldId id="258" r:id="rId6"/>
    <p:sldId id="259" r:id="rId7"/>
    <p:sldId id="260" r:id="rId8"/>
    <p:sldId id="261" r:id="rId9"/>
    <p:sldId id="262" r:id="rId10"/>
    <p:sldId id="263" r:id="rId11"/>
    <p:sldId id="265" r:id="rId12"/>
    <p:sldId id="266" r:id="rId13"/>
    <p:sldId id="267" r:id="rId14"/>
    <p:sldId id="268" r:id="rId15"/>
    <p:sldId id="276" r:id="rId16"/>
    <p:sldId id="269" r:id="rId17"/>
    <p:sldId id="270" r:id="rId18"/>
    <p:sldId id="271" r:id="rId19"/>
    <p:sldId id="272" r:id="rId20"/>
    <p:sldId id="274" r:id="rId2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B"/>
    <a:srgbClr val="A1A2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807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662105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366726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593983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600840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410310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3961413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pic>
        <p:nvPicPr>
          <p:cNvPr id="4" name="Image 1" descr="preencoded.png"/>
          <p:cNvPicPr>
            <a:picLocks noChangeAspect="1"/>
          </p:cNvPicPr>
          <p:nvPr/>
        </p:nvPicPr>
        <p:blipFill>
          <a:blip r:embed="rId4"/>
          <a:stretch>
            <a:fillRect/>
          </a:stretch>
        </p:blipFill>
        <p:spPr>
          <a:xfrm>
            <a:off x="1190" y="0"/>
            <a:ext cx="5486400" cy="8229600"/>
          </a:xfrm>
          <a:prstGeom prst="rect">
            <a:avLst/>
          </a:prstGeom>
        </p:spPr>
      </p:pic>
      <p:sp>
        <p:nvSpPr>
          <p:cNvPr id="5" name="Text 1"/>
          <p:cNvSpPr/>
          <p:nvPr/>
        </p:nvSpPr>
        <p:spPr>
          <a:xfrm>
            <a:off x="6319599" y="1480661"/>
            <a:ext cx="7477601" cy="2874645"/>
          </a:xfrm>
          <a:prstGeom prst="rect">
            <a:avLst/>
          </a:prstGeom>
          <a:noFill/>
          <a:ln/>
        </p:spPr>
        <p:txBody>
          <a:bodyPr wrap="square" rtlCol="0" anchor="t"/>
          <a:lstStyle/>
          <a:p>
            <a:pPr marL="0" indent="0">
              <a:lnSpc>
                <a:spcPts val="7545"/>
              </a:lnSpc>
              <a:buNone/>
            </a:pPr>
            <a:r>
              <a:rPr lang="en-US" sz="6036" b="1" dirty="0">
                <a:solidFill>
                  <a:srgbClr val="FFFFFF"/>
                </a:solidFill>
                <a:latin typeface="Instrument Sans" pitchFamily="34" charset="0"/>
                <a:ea typeface="Instrument Sans" pitchFamily="34" charset="-122"/>
                <a:cs typeface="Instrument Sans" pitchFamily="34" charset="-120"/>
              </a:rPr>
              <a:t>Introduction to Secure Login Systems</a:t>
            </a:r>
            <a:endParaRPr lang="en-US" sz="6036" dirty="0"/>
          </a:p>
        </p:txBody>
      </p:sp>
      <p:sp>
        <p:nvSpPr>
          <p:cNvPr id="6" name="Text 2"/>
          <p:cNvSpPr/>
          <p:nvPr/>
        </p:nvSpPr>
        <p:spPr>
          <a:xfrm>
            <a:off x="6319599" y="4688562"/>
            <a:ext cx="7477601" cy="1421606"/>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 In today's digital world, secure login systems are essential for protecting sensitive data and accounts. These systems serve as the first line of defense against unauthorized access, ensuring that only legitimate users can gain entry to valuable online resources.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sp>
        <p:nvSpPr>
          <p:cNvPr id="4" name="Text 1"/>
          <p:cNvSpPr/>
          <p:nvPr/>
        </p:nvSpPr>
        <p:spPr>
          <a:xfrm>
            <a:off x="2037993" y="1325285"/>
            <a:ext cx="10554414" cy="1388745"/>
          </a:xfrm>
          <a:prstGeom prst="rect">
            <a:avLst/>
          </a:prstGeom>
          <a:noFill/>
          <a:ln/>
        </p:spPr>
        <p:txBody>
          <a:bodyPr wrap="squar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Slow Hashing: Deterring Brute-Force Attacks</a:t>
            </a:r>
            <a:endParaRPr lang="en-US" sz="4374" dirty="0"/>
          </a:p>
        </p:txBody>
      </p:sp>
      <p:pic>
        <p:nvPicPr>
          <p:cNvPr id="5" name="Image 1" descr="preencoded.png"/>
          <p:cNvPicPr>
            <a:picLocks noChangeAspect="1"/>
          </p:cNvPicPr>
          <p:nvPr/>
        </p:nvPicPr>
        <p:blipFill>
          <a:blip r:embed="rId4"/>
          <a:stretch>
            <a:fillRect/>
          </a:stretch>
        </p:blipFill>
        <p:spPr>
          <a:xfrm>
            <a:off x="2037993" y="3158371"/>
            <a:ext cx="555427" cy="555427"/>
          </a:xfrm>
          <a:prstGeom prst="rect">
            <a:avLst/>
          </a:prstGeom>
        </p:spPr>
      </p:pic>
      <p:sp>
        <p:nvSpPr>
          <p:cNvPr id="6" name="Text 2"/>
          <p:cNvSpPr/>
          <p:nvPr/>
        </p:nvSpPr>
        <p:spPr>
          <a:xfrm>
            <a:off x="2037993" y="3935968"/>
            <a:ext cx="2777490" cy="347186"/>
          </a:xfrm>
          <a:prstGeom prst="rect">
            <a:avLst/>
          </a:prstGeom>
          <a:noFill/>
          <a:ln/>
        </p:spPr>
        <p:txBody>
          <a:bodyPr wrap="none" rtlCol="0" anchor="t"/>
          <a:lstStyle/>
          <a:p>
            <a:pPr marL="0" indent="0" algn="l">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Time-Consuming</a:t>
            </a:r>
            <a:endParaRPr lang="en-US" sz="2187" dirty="0"/>
          </a:p>
        </p:txBody>
      </p:sp>
      <p:sp>
        <p:nvSpPr>
          <p:cNvPr id="7" name="Text 3"/>
          <p:cNvSpPr/>
          <p:nvPr/>
        </p:nvSpPr>
        <p:spPr>
          <a:xfrm>
            <a:off x="2037993" y="4416385"/>
            <a:ext cx="3295888" cy="1777008"/>
          </a:xfrm>
          <a:prstGeom prst="rect">
            <a:avLst/>
          </a:prstGeom>
          <a:noFill/>
          <a:ln/>
        </p:spPr>
        <p:txBody>
          <a:bodyPr wrap="square" rtlCol="0" anchor="t"/>
          <a:lstStyle/>
          <a:p>
            <a:pPr marL="0" indent="0" algn="l">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Slow hashing algorithms, such as bcrypt and Argon2, require significantly more time to compute each hash, deterring brute-force attacks.</a:t>
            </a:r>
            <a:endParaRPr lang="en-US" sz="1750" dirty="0"/>
          </a:p>
        </p:txBody>
      </p:sp>
      <p:pic>
        <p:nvPicPr>
          <p:cNvPr id="8" name="Image 2" descr="preencoded.png"/>
          <p:cNvPicPr>
            <a:picLocks noChangeAspect="1"/>
          </p:cNvPicPr>
          <p:nvPr/>
        </p:nvPicPr>
        <p:blipFill>
          <a:blip r:embed="rId5"/>
          <a:stretch>
            <a:fillRect/>
          </a:stretch>
        </p:blipFill>
        <p:spPr>
          <a:xfrm>
            <a:off x="5667137" y="3158371"/>
            <a:ext cx="555427" cy="555427"/>
          </a:xfrm>
          <a:prstGeom prst="rect">
            <a:avLst/>
          </a:prstGeom>
        </p:spPr>
      </p:pic>
      <p:sp>
        <p:nvSpPr>
          <p:cNvPr id="9" name="Text 4"/>
          <p:cNvSpPr/>
          <p:nvPr/>
        </p:nvSpPr>
        <p:spPr>
          <a:xfrm>
            <a:off x="5667137" y="3935968"/>
            <a:ext cx="2777490" cy="347186"/>
          </a:xfrm>
          <a:prstGeom prst="rect">
            <a:avLst/>
          </a:prstGeom>
          <a:noFill/>
          <a:ln/>
        </p:spPr>
        <p:txBody>
          <a:bodyPr wrap="none" rtlCol="0" anchor="t"/>
          <a:lstStyle/>
          <a:p>
            <a:pPr marL="0" indent="0" algn="l">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Resource-Intensive</a:t>
            </a:r>
            <a:endParaRPr lang="en-US" sz="2187" dirty="0"/>
          </a:p>
        </p:txBody>
      </p:sp>
      <p:sp>
        <p:nvSpPr>
          <p:cNvPr id="10" name="Text 5"/>
          <p:cNvSpPr/>
          <p:nvPr/>
        </p:nvSpPr>
        <p:spPr>
          <a:xfrm>
            <a:off x="5667137" y="4416385"/>
            <a:ext cx="3296007" cy="2132409"/>
          </a:xfrm>
          <a:prstGeom prst="rect">
            <a:avLst/>
          </a:prstGeom>
          <a:noFill/>
          <a:ln/>
        </p:spPr>
        <p:txBody>
          <a:bodyPr wrap="square" rtlCol="0" anchor="t"/>
          <a:lstStyle/>
          <a:p>
            <a:pPr marL="0" indent="0" algn="l">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Slow hashing algorithms consume more computational resources, making it impractical for attackers to perform large-scale, high-speed cracking attempts.</a:t>
            </a:r>
            <a:endParaRPr lang="en-US" sz="1750" dirty="0"/>
          </a:p>
        </p:txBody>
      </p:sp>
      <p:pic>
        <p:nvPicPr>
          <p:cNvPr id="11" name="Image 3" descr="preencoded.png"/>
          <p:cNvPicPr>
            <a:picLocks noChangeAspect="1"/>
          </p:cNvPicPr>
          <p:nvPr/>
        </p:nvPicPr>
        <p:blipFill>
          <a:blip r:embed="rId6"/>
          <a:stretch>
            <a:fillRect/>
          </a:stretch>
        </p:blipFill>
        <p:spPr>
          <a:xfrm>
            <a:off x="9296400" y="3158371"/>
            <a:ext cx="555427" cy="555427"/>
          </a:xfrm>
          <a:prstGeom prst="rect">
            <a:avLst/>
          </a:prstGeom>
        </p:spPr>
      </p:pic>
      <p:sp>
        <p:nvSpPr>
          <p:cNvPr id="12" name="Text 6"/>
          <p:cNvSpPr/>
          <p:nvPr/>
        </p:nvSpPr>
        <p:spPr>
          <a:xfrm>
            <a:off x="9296400" y="3935968"/>
            <a:ext cx="2777490" cy="347186"/>
          </a:xfrm>
          <a:prstGeom prst="rect">
            <a:avLst/>
          </a:prstGeom>
          <a:noFill/>
          <a:ln/>
        </p:spPr>
        <p:txBody>
          <a:bodyPr wrap="none" rtlCol="0" anchor="t"/>
          <a:lstStyle/>
          <a:p>
            <a:pPr marL="0" indent="0" algn="l">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Increased Security</a:t>
            </a:r>
            <a:endParaRPr lang="en-US" sz="2187" dirty="0"/>
          </a:p>
        </p:txBody>
      </p:sp>
      <p:sp>
        <p:nvSpPr>
          <p:cNvPr id="13" name="Text 7"/>
          <p:cNvSpPr/>
          <p:nvPr/>
        </p:nvSpPr>
        <p:spPr>
          <a:xfrm>
            <a:off x="9296400" y="4416385"/>
            <a:ext cx="3296007" cy="2487811"/>
          </a:xfrm>
          <a:prstGeom prst="rect">
            <a:avLst/>
          </a:prstGeom>
          <a:noFill/>
          <a:ln/>
        </p:spPr>
        <p:txBody>
          <a:bodyPr wrap="square" rtlCol="0" anchor="t"/>
          <a:lstStyle/>
          <a:p>
            <a:pPr marL="0" indent="0" algn="l">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Slow hashing provides an additional layer of protection, ensuring that even if a database is compromised, cracking the hashes becomes an extremely time-consuming and costly endeavor.</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1151"/>
            <a:ext cx="14630400" cy="8229600"/>
          </a:xfrm>
          <a:prstGeom prst="rect">
            <a:avLst/>
          </a:prstGeom>
          <a:solidFill>
            <a:srgbClr val="2A2A2D">
              <a:alpha val="75000"/>
            </a:srgbClr>
          </a:solidFill>
          <a:ln/>
        </p:spPr>
      </p:sp>
      <p:sp>
        <p:nvSpPr>
          <p:cNvPr id="4" name="Text 1"/>
          <p:cNvSpPr/>
          <p:nvPr/>
        </p:nvSpPr>
        <p:spPr>
          <a:xfrm>
            <a:off x="2185273" y="594598"/>
            <a:ext cx="10259854" cy="1349692"/>
          </a:xfrm>
          <a:prstGeom prst="rect">
            <a:avLst/>
          </a:prstGeom>
          <a:noFill/>
          <a:ln/>
        </p:spPr>
        <p:txBody>
          <a:bodyPr wrap="square" rtlCol="0" anchor="t"/>
          <a:lstStyle/>
          <a:p>
            <a:pPr marL="0" indent="0">
              <a:lnSpc>
                <a:spcPts val="5315"/>
              </a:lnSpc>
              <a:buNone/>
            </a:pPr>
            <a:r>
              <a:rPr lang="en-US" sz="4252" b="1" dirty="0">
                <a:solidFill>
                  <a:srgbClr val="FFFFFF"/>
                </a:solidFill>
                <a:latin typeface="Instrument Sans" pitchFamily="34" charset="0"/>
                <a:ea typeface="Instrument Sans" pitchFamily="34" charset="-122"/>
                <a:cs typeface="Instrument Sans" pitchFamily="34" charset="-120"/>
              </a:rPr>
              <a:t>Secure Storage: Protecting Hashed Passwords</a:t>
            </a:r>
            <a:endParaRPr lang="en-US" sz="4252" dirty="0"/>
          </a:p>
        </p:txBody>
      </p:sp>
      <p:sp>
        <p:nvSpPr>
          <p:cNvPr id="5" name="Shape 2"/>
          <p:cNvSpPr/>
          <p:nvPr/>
        </p:nvSpPr>
        <p:spPr>
          <a:xfrm>
            <a:off x="2185273" y="2376249"/>
            <a:ext cx="10259854" cy="5258753"/>
          </a:xfrm>
          <a:prstGeom prst="roundRect">
            <a:avLst>
              <a:gd name="adj" fmla="val 1848"/>
            </a:avLst>
          </a:prstGeom>
          <a:noFill/>
          <a:ln w="7620">
            <a:solidFill>
              <a:srgbClr val="FFFFFF">
                <a:alpha val="24000"/>
              </a:srgbClr>
            </a:solidFill>
            <a:prstDash val="solid"/>
          </a:ln>
        </p:spPr>
      </p:sp>
      <p:sp>
        <p:nvSpPr>
          <p:cNvPr id="6" name="Shape 3"/>
          <p:cNvSpPr/>
          <p:nvPr/>
        </p:nvSpPr>
        <p:spPr>
          <a:xfrm>
            <a:off x="2192893" y="2383869"/>
            <a:ext cx="10244614" cy="1310878"/>
          </a:xfrm>
          <a:prstGeom prst="rect">
            <a:avLst/>
          </a:prstGeom>
          <a:solidFill>
            <a:srgbClr val="FFFFFF">
              <a:alpha val="4000"/>
            </a:srgbClr>
          </a:solidFill>
          <a:ln/>
        </p:spPr>
      </p:sp>
      <p:sp>
        <p:nvSpPr>
          <p:cNvPr id="7" name="Text 4"/>
          <p:cNvSpPr/>
          <p:nvPr/>
        </p:nvSpPr>
        <p:spPr>
          <a:xfrm>
            <a:off x="2408873" y="2521029"/>
            <a:ext cx="4686538" cy="345519"/>
          </a:xfrm>
          <a:prstGeom prst="rect">
            <a:avLst/>
          </a:prstGeom>
          <a:noFill/>
          <a:ln/>
        </p:spPr>
        <p:txBody>
          <a:bodyPr wrap="none" rtlCol="0" anchor="t"/>
          <a:lstStyle/>
          <a:p>
            <a:pPr marL="0" indent="0">
              <a:lnSpc>
                <a:spcPts val="2721"/>
              </a:lnSpc>
              <a:buNone/>
            </a:pPr>
            <a:r>
              <a:rPr lang="en-US" sz="1701" dirty="0">
                <a:solidFill>
                  <a:srgbClr val="A1A2A6"/>
                </a:solidFill>
                <a:latin typeface="Instrument Sans" pitchFamily="34" charset="0"/>
                <a:ea typeface="Instrument Sans" pitchFamily="34" charset="-122"/>
                <a:cs typeface="Instrument Sans" pitchFamily="34" charset="-120"/>
              </a:rPr>
              <a:t>Encryption</a:t>
            </a:r>
            <a:endParaRPr lang="en-US" sz="1701" dirty="0">
              <a:solidFill>
                <a:srgbClr val="A1A2A6"/>
              </a:solidFill>
            </a:endParaRPr>
          </a:p>
        </p:txBody>
      </p:sp>
      <p:sp>
        <p:nvSpPr>
          <p:cNvPr id="8" name="Text 5"/>
          <p:cNvSpPr/>
          <p:nvPr/>
        </p:nvSpPr>
        <p:spPr>
          <a:xfrm>
            <a:off x="7534989" y="2521029"/>
            <a:ext cx="4686538" cy="1036558"/>
          </a:xfrm>
          <a:prstGeom prst="rect">
            <a:avLst/>
          </a:prstGeom>
          <a:noFill/>
          <a:ln/>
        </p:spPr>
        <p:txBody>
          <a:bodyPr wrap="square" rtlCol="0" anchor="t"/>
          <a:lstStyle/>
          <a:p>
            <a:pPr marL="0" indent="0">
              <a:lnSpc>
                <a:spcPts val="2721"/>
              </a:lnSpc>
              <a:buNone/>
            </a:pPr>
            <a:r>
              <a:rPr lang="en-US" sz="1701" dirty="0">
                <a:solidFill>
                  <a:srgbClr val="CFD0D8"/>
                </a:solidFill>
                <a:latin typeface="Instrument Sans" pitchFamily="34" charset="0"/>
                <a:ea typeface="Instrument Sans" pitchFamily="34" charset="-122"/>
                <a:cs typeface="Instrument Sans" pitchFamily="34" charset="-120"/>
              </a:rPr>
              <a:t>Hashed passwords should be stored in an encrypted database to prevent unauthorized access even if the system is breached.</a:t>
            </a:r>
            <a:endParaRPr lang="en-US" sz="1701" dirty="0"/>
          </a:p>
        </p:txBody>
      </p:sp>
      <p:sp>
        <p:nvSpPr>
          <p:cNvPr id="9" name="Shape 6"/>
          <p:cNvSpPr/>
          <p:nvPr/>
        </p:nvSpPr>
        <p:spPr>
          <a:xfrm>
            <a:off x="2192893" y="3694748"/>
            <a:ext cx="10244614" cy="1310878"/>
          </a:xfrm>
          <a:prstGeom prst="rect">
            <a:avLst/>
          </a:prstGeom>
          <a:solidFill>
            <a:srgbClr val="000000">
              <a:alpha val="4000"/>
            </a:srgbClr>
          </a:solidFill>
          <a:ln/>
        </p:spPr>
      </p:sp>
      <p:sp>
        <p:nvSpPr>
          <p:cNvPr id="10" name="Text 7"/>
          <p:cNvSpPr/>
          <p:nvPr/>
        </p:nvSpPr>
        <p:spPr>
          <a:xfrm>
            <a:off x="2408873" y="3831908"/>
            <a:ext cx="4686538" cy="345519"/>
          </a:xfrm>
          <a:prstGeom prst="rect">
            <a:avLst/>
          </a:prstGeom>
          <a:noFill/>
          <a:ln/>
        </p:spPr>
        <p:txBody>
          <a:bodyPr wrap="none" rtlCol="0" anchor="t"/>
          <a:lstStyle/>
          <a:p>
            <a:pPr marL="0" indent="0">
              <a:lnSpc>
                <a:spcPts val="2721"/>
              </a:lnSpc>
              <a:buNone/>
            </a:pPr>
            <a:r>
              <a:rPr lang="en-US" sz="1701" dirty="0">
                <a:solidFill>
                  <a:srgbClr val="CFD0D8"/>
                </a:solidFill>
                <a:latin typeface="Instrument Sans" pitchFamily="34" charset="0"/>
                <a:ea typeface="Instrument Sans" pitchFamily="34" charset="-122"/>
                <a:cs typeface="Instrument Sans" pitchFamily="34" charset="-120"/>
              </a:rPr>
              <a:t>Isolation</a:t>
            </a:r>
            <a:endParaRPr lang="en-US" sz="1701" dirty="0"/>
          </a:p>
        </p:txBody>
      </p:sp>
      <p:sp>
        <p:nvSpPr>
          <p:cNvPr id="11" name="Text 8"/>
          <p:cNvSpPr/>
          <p:nvPr/>
        </p:nvSpPr>
        <p:spPr>
          <a:xfrm>
            <a:off x="7534989" y="3831908"/>
            <a:ext cx="4686538" cy="1036558"/>
          </a:xfrm>
          <a:prstGeom prst="rect">
            <a:avLst/>
          </a:prstGeom>
          <a:noFill/>
          <a:ln/>
        </p:spPr>
        <p:txBody>
          <a:bodyPr wrap="square" rtlCol="0" anchor="t"/>
          <a:lstStyle/>
          <a:p>
            <a:pPr marL="0" indent="0">
              <a:lnSpc>
                <a:spcPts val="2721"/>
              </a:lnSpc>
              <a:buNone/>
            </a:pPr>
            <a:r>
              <a:rPr lang="en-US" sz="1701" dirty="0">
                <a:solidFill>
                  <a:srgbClr val="CFD0D8"/>
                </a:solidFill>
                <a:latin typeface="Instrument Sans" pitchFamily="34" charset="0"/>
                <a:ea typeface="Instrument Sans" pitchFamily="34" charset="-122"/>
                <a:cs typeface="Instrument Sans" pitchFamily="34" charset="-120"/>
              </a:rPr>
              <a:t>Password hashes should be isolated from other sensitive data, limiting the potential impact of a data breach.</a:t>
            </a:r>
            <a:endParaRPr lang="en-US" sz="1701" dirty="0"/>
          </a:p>
        </p:txBody>
      </p:sp>
      <p:sp>
        <p:nvSpPr>
          <p:cNvPr id="12" name="Shape 9"/>
          <p:cNvSpPr/>
          <p:nvPr/>
        </p:nvSpPr>
        <p:spPr>
          <a:xfrm>
            <a:off x="2208133" y="4970026"/>
            <a:ext cx="10244614" cy="1310878"/>
          </a:xfrm>
          <a:prstGeom prst="rect">
            <a:avLst/>
          </a:prstGeom>
          <a:solidFill>
            <a:srgbClr val="FFFFFF">
              <a:alpha val="4000"/>
            </a:srgbClr>
          </a:solidFill>
          <a:ln/>
        </p:spPr>
      </p:sp>
      <p:sp>
        <p:nvSpPr>
          <p:cNvPr id="13" name="Text 10"/>
          <p:cNvSpPr/>
          <p:nvPr/>
        </p:nvSpPr>
        <p:spPr>
          <a:xfrm>
            <a:off x="2408873" y="5142786"/>
            <a:ext cx="4686538" cy="345519"/>
          </a:xfrm>
          <a:prstGeom prst="rect">
            <a:avLst/>
          </a:prstGeom>
          <a:noFill/>
          <a:ln/>
        </p:spPr>
        <p:txBody>
          <a:bodyPr wrap="none" rtlCol="0" anchor="t"/>
          <a:lstStyle/>
          <a:p>
            <a:pPr marL="0" indent="0">
              <a:lnSpc>
                <a:spcPts val="2721"/>
              </a:lnSpc>
              <a:buNone/>
            </a:pPr>
            <a:r>
              <a:rPr lang="en-US" sz="1701" dirty="0">
                <a:solidFill>
                  <a:srgbClr val="CFD0D8"/>
                </a:solidFill>
                <a:latin typeface="Instrument Sans" pitchFamily="34" charset="0"/>
                <a:ea typeface="Instrument Sans" pitchFamily="34" charset="-122"/>
                <a:cs typeface="Instrument Sans" pitchFamily="34" charset="-120"/>
              </a:rPr>
              <a:t>Access Control</a:t>
            </a:r>
            <a:endParaRPr lang="en-US" sz="1701" dirty="0"/>
          </a:p>
        </p:txBody>
      </p:sp>
      <p:sp>
        <p:nvSpPr>
          <p:cNvPr id="14" name="Text 11"/>
          <p:cNvSpPr/>
          <p:nvPr/>
        </p:nvSpPr>
        <p:spPr>
          <a:xfrm>
            <a:off x="7534989" y="5142786"/>
            <a:ext cx="4686538" cy="1036558"/>
          </a:xfrm>
          <a:prstGeom prst="rect">
            <a:avLst/>
          </a:prstGeom>
          <a:noFill/>
          <a:ln/>
        </p:spPr>
        <p:txBody>
          <a:bodyPr wrap="square" rtlCol="0" anchor="t"/>
          <a:lstStyle/>
          <a:p>
            <a:pPr marL="0" indent="0">
              <a:lnSpc>
                <a:spcPts val="2721"/>
              </a:lnSpc>
              <a:buNone/>
            </a:pPr>
            <a:r>
              <a:rPr lang="en-US" sz="1701" dirty="0">
                <a:solidFill>
                  <a:srgbClr val="CFD0D8"/>
                </a:solidFill>
                <a:latin typeface="Instrument Sans" pitchFamily="34" charset="0"/>
                <a:ea typeface="Instrument Sans" pitchFamily="34" charset="-122"/>
                <a:cs typeface="Instrument Sans" pitchFamily="34" charset="-120"/>
              </a:rPr>
              <a:t>Strict access controls should be implemented, ensuring that only authorized personnel can access the password hashes.</a:t>
            </a:r>
            <a:endParaRPr lang="en-US" sz="1701" dirty="0"/>
          </a:p>
        </p:txBody>
      </p:sp>
      <p:sp>
        <p:nvSpPr>
          <p:cNvPr id="15" name="Shape 12"/>
          <p:cNvSpPr/>
          <p:nvPr/>
        </p:nvSpPr>
        <p:spPr>
          <a:xfrm>
            <a:off x="2192893" y="6316504"/>
            <a:ext cx="10244614" cy="1310878"/>
          </a:xfrm>
          <a:prstGeom prst="rect">
            <a:avLst/>
          </a:prstGeom>
          <a:solidFill>
            <a:srgbClr val="000000">
              <a:alpha val="4000"/>
            </a:srgbClr>
          </a:solidFill>
          <a:ln/>
        </p:spPr>
      </p:sp>
      <p:sp>
        <p:nvSpPr>
          <p:cNvPr id="16" name="Text 13"/>
          <p:cNvSpPr/>
          <p:nvPr/>
        </p:nvSpPr>
        <p:spPr>
          <a:xfrm>
            <a:off x="2408873" y="6453664"/>
            <a:ext cx="4686538" cy="345519"/>
          </a:xfrm>
          <a:prstGeom prst="rect">
            <a:avLst/>
          </a:prstGeom>
          <a:noFill/>
          <a:ln/>
        </p:spPr>
        <p:txBody>
          <a:bodyPr wrap="none" rtlCol="0" anchor="t"/>
          <a:lstStyle/>
          <a:p>
            <a:pPr marL="0" indent="0">
              <a:lnSpc>
                <a:spcPts val="2721"/>
              </a:lnSpc>
              <a:buNone/>
            </a:pPr>
            <a:r>
              <a:rPr lang="en-US" sz="1701" dirty="0">
                <a:solidFill>
                  <a:srgbClr val="CFD0D8"/>
                </a:solidFill>
                <a:latin typeface="Instrument Sans" pitchFamily="34" charset="0"/>
                <a:ea typeface="Instrument Sans" pitchFamily="34" charset="-122"/>
                <a:cs typeface="Instrument Sans" pitchFamily="34" charset="-120"/>
              </a:rPr>
              <a:t>Monitoring</a:t>
            </a:r>
            <a:endParaRPr lang="en-US" sz="1701" dirty="0"/>
          </a:p>
        </p:txBody>
      </p:sp>
      <p:sp>
        <p:nvSpPr>
          <p:cNvPr id="17" name="Text 14"/>
          <p:cNvSpPr/>
          <p:nvPr/>
        </p:nvSpPr>
        <p:spPr>
          <a:xfrm>
            <a:off x="7534989" y="6453664"/>
            <a:ext cx="4686538" cy="1036558"/>
          </a:xfrm>
          <a:prstGeom prst="rect">
            <a:avLst/>
          </a:prstGeom>
          <a:noFill/>
          <a:ln/>
        </p:spPr>
        <p:txBody>
          <a:bodyPr wrap="square" rtlCol="0" anchor="t"/>
          <a:lstStyle/>
          <a:p>
            <a:pPr marL="0" indent="0">
              <a:lnSpc>
                <a:spcPts val="2721"/>
              </a:lnSpc>
              <a:buNone/>
            </a:pPr>
            <a:r>
              <a:rPr lang="en-US" sz="1701" dirty="0">
                <a:solidFill>
                  <a:srgbClr val="CFD0D8"/>
                </a:solidFill>
                <a:latin typeface="Instrument Sans" pitchFamily="34" charset="0"/>
                <a:ea typeface="Instrument Sans" pitchFamily="34" charset="-122"/>
                <a:cs typeface="Instrument Sans" pitchFamily="34" charset="-120"/>
              </a:rPr>
              <a:t>Continuous monitoring and logging of access to the hashed password database can help detect and prevent unauthorized activities.</a:t>
            </a:r>
            <a:endParaRPr lang="en-US" sz="170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pic>
        <p:nvPicPr>
          <p:cNvPr id="5" name="Picture 4">
            <a:extLst>
              <a:ext uri="{FF2B5EF4-FFF2-40B4-BE49-F238E27FC236}">
                <a16:creationId xmlns:a16="http://schemas.microsoft.com/office/drawing/2014/main" id="{6CDC01A8-6708-68E0-4C7E-39743DFE5199}"/>
              </a:ext>
            </a:extLst>
          </p:cNvPr>
          <p:cNvPicPr>
            <a:picLocks noChangeAspect="1"/>
          </p:cNvPicPr>
          <p:nvPr/>
        </p:nvPicPr>
        <p:blipFill>
          <a:blip r:embed="rId4"/>
          <a:stretch>
            <a:fillRect/>
          </a:stretch>
        </p:blipFill>
        <p:spPr>
          <a:xfrm>
            <a:off x="0" y="0"/>
            <a:ext cx="14630400" cy="8229600"/>
          </a:xfrm>
          <a:prstGeom prst="rect">
            <a:avLst/>
          </a:prstGeom>
        </p:spPr>
      </p:pic>
    </p:spTree>
    <p:extLst>
      <p:ext uri="{BB962C8B-B14F-4D97-AF65-F5344CB8AC3E}">
        <p14:creationId xmlns:p14="http://schemas.microsoft.com/office/powerpoint/2010/main" val="2458848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sp>
        <p:nvSpPr>
          <p:cNvPr id="20" name="TextBox 19">
            <a:extLst>
              <a:ext uri="{FF2B5EF4-FFF2-40B4-BE49-F238E27FC236}">
                <a16:creationId xmlns:a16="http://schemas.microsoft.com/office/drawing/2014/main" id="{E30B2D46-EF13-9993-0785-1830B0D8BFCE}"/>
              </a:ext>
            </a:extLst>
          </p:cNvPr>
          <p:cNvSpPr txBox="1"/>
          <p:nvPr/>
        </p:nvSpPr>
        <p:spPr>
          <a:xfrm>
            <a:off x="6611" y="774568"/>
            <a:ext cx="14463131" cy="3247043"/>
          </a:xfrm>
          <a:prstGeom prst="rect">
            <a:avLst/>
          </a:prstGeom>
          <a:noFill/>
        </p:spPr>
        <p:txBody>
          <a:bodyPr wrap="square" rtlCol="0">
            <a:spAutoFit/>
          </a:bodyPr>
          <a:lstStyle/>
          <a:p>
            <a:r>
              <a:rPr lang="en-US" sz="2000" b="1" dirty="0">
                <a:solidFill>
                  <a:srgbClr val="A1A2A6"/>
                </a:solidFill>
                <a:latin typeface="Instrument Sans"/>
              </a:rPr>
              <a:t>Performance</a:t>
            </a:r>
            <a:r>
              <a:rPr lang="en-US" sz="1750" dirty="0">
                <a:solidFill>
                  <a:srgbClr val="A1A2A6"/>
                </a:solidFill>
                <a:latin typeface="Instrument Sans"/>
              </a:rPr>
              <a:t>: MD5 is fast and efficient, making it suitable for applications where performance is a priority. However, its speed comes at the cost of security.</a:t>
            </a:r>
          </a:p>
          <a:p>
            <a:endParaRPr lang="en-IN" sz="1750" dirty="0">
              <a:solidFill>
                <a:srgbClr val="A1A2A6"/>
              </a:solidFill>
              <a:latin typeface="Instrument Sans"/>
            </a:endParaRPr>
          </a:p>
          <a:p>
            <a:r>
              <a:rPr lang="en-IN" sz="2000" b="1" dirty="0">
                <a:solidFill>
                  <a:srgbClr val="A1A2A6"/>
                </a:solidFill>
                <a:latin typeface="Instrument Sans"/>
              </a:rPr>
              <a:t>Strengths</a:t>
            </a:r>
            <a:r>
              <a:rPr lang="en-IN" sz="1750" dirty="0">
                <a:solidFill>
                  <a:srgbClr val="A1A2A6"/>
                </a:solidFill>
                <a:latin typeface="Instrument Sans"/>
              </a:rPr>
              <a:t>: MD5 is fast and straightforward to implement. </a:t>
            </a:r>
          </a:p>
          <a:p>
            <a:endParaRPr lang="en-IN" sz="1750" dirty="0">
              <a:solidFill>
                <a:srgbClr val="A1A2A6"/>
              </a:solidFill>
              <a:latin typeface="Instrument Sans"/>
            </a:endParaRPr>
          </a:p>
          <a:p>
            <a:r>
              <a:rPr lang="en-IN" sz="2000" b="1" dirty="0">
                <a:solidFill>
                  <a:srgbClr val="A1A2A6"/>
                </a:solidFill>
                <a:latin typeface="Instrument Sans"/>
              </a:rPr>
              <a:t>Weaknesses</a:t>
            </a:r>
            <a:r>
              <a:rPr lang="en-IN" sz="1750" dirty="0">
                <a:solidFill>
                  <a:srgbClr val="A1A2A6"/>
                </a:solidFill>
                <a:latin typeface="Instrument Sans"/>
              </a:rPr>
              <a:t>: Vulnerable to collision attacks and brute-force attacks due to its fast computation speed and cryptographic weaknesses. </a:t>
            </a:r>
          </a:p>
          <a:p>
            <a:endParaRPr lang="en-IN" sz="1750" dirty="0">
              <a:solidFill>
                <a:srgbClr val="A1A2A6"/>
              </a:solidFill>
              <a:latin typeface="Instrument Sans"/>
            </a:endParaRPr>
          </a:p>
          <a:p>
            <a:r>
              <a:rPr lang="en-US" sz="2000" b="1" dirty="0">
                <a:solidFill>
                  <a:srgbClr val="A1A2A6"/>
                </a:solidFill>
                <a:latin typeface="Instrument Sans"/>
              </a:rPr>
              <a:t>Security</a:t>
            </a:r>
            <a:r>
              <a:rPr lang="en-US" sz="1750" dirty="0">
                <a:solidFill>
                  <a:srgbClr val="A1A2A6"/>
                </a:solidFill>
                <a:latin typeface="Instrument Sans"/>
              </a:rPr>
              <a:t>: MD5 is considered weak and vulnerable to collision attacks, making it unsuitable for cryptographic purposes. It should not be used for security-sensitive applications.</a:t>
            </a:r>
          </a:p>
          <a:p>
            <a:endParaRPr lang="en-US" sz="1750" dirty="0">
              <a:solidFill>
                <a:srgbClr val="A1A2A6"/>
              </a:solidFill>
              <a:latin typeface="Instrument Sans"/>
            </a:endParaRPr>
          </a:p>
          <a:p>
            <a:r>
              <a:rPr lang="en-US" sz="2000" b="1" dirty="0">
                <a:solidFill>
                  <a:srgbClr val="A1A2A6"/>
                </a:solidFill>
                <a:latin typeface="Instrument Sans"/>
              </a:rPr>
              <a:t>Suitability</a:t>
            </a:r>
            <a:r>
              <a:rPr lang="en-US" sz="1750" dirty="0">
                <a:solidFill>
                  <a:srgbClr val="A1A2A6"/>
                </a:solidFill>
                <a:latin typeface="Instrument Sans"/>
              </a:rPr>
              <a:t>: Not recommended for new applications due to its known vulnerabilities. It may still be used in legacy systems or non-security-critical applications where speed is prioritized over security.</a:t>
            </a:r>
            <a:endParaRPr lang="en-IN" sz="1750" dirty="0">
              <a:solidFill>
                <a:srgbClr val="A1A2A6"/>
              </a:solidFill>
              <a:latin typeface="Instrument Sans"/>
            </a:endParaRPr>
          </a:p>
        </p:txBody>
      </p:sp>
      <p:pic>
        <p:nvPicPr>
          <p:cNvPr id="22" name="Picture 21">
            <a:extLst>
              <a:ext uri="{FF2B5EF4-FFF2-40B4-BE49-F238E27FC236}">
                <a16:creationId xmlns:a16="http://schemas.microsoft.com/office/drawing/2014/main" id="{110ED1AB-BDA5-4093-BA82-D9369E784FA8}"/>
              </a:ext>
            </a:extLst>
          </p:cNvPr>
          <p:cNvPicPr>
            <a:picLocks noChangeAspect="1"/>
          </p:cNvPicPr>
          <p:nvPr/>
        </p:nvPicPr>
        <p:blipFill>
          <a:blip r:embed="rId4"/>
          <a:stretch>
            <a:fillRect/>
          </a:stretch>
        </p:blipFill>
        <p:spPr>
          <a:xfrm>
            <a:off x="3947532" y="4021611"/>
            <a:ext cx="6142252" cy="4054191"/>
          </a:xfrm>
          <a:prstGeom prst="rect">
            <a:avLst/>
          </a:prstGeom>
        </p:spPr>
      </p:pic>
      <p:sp>
        <p:nvSpPr>
          <p:cNvPr id="23" name="TextBox 22">
            <a:extLst>
              <a:ext uri="{FF2B5EF4-FFF2-40B4-BE49-F238E27FC236}">
                <a16:creationId xmlns:a16="http://schemas.microsoft.com/office/drawing/2014/main" id="{7EC3A309-6344-6C58-E6A9-5E154B68F6EA}"/>
              </a:ext>
            </a:extLst>
          </p:cNvPr>
          <p:cNvSpPr txBox="1"/>
          <p:nvPr/>
        </p:nvSpPr>
        <p:spPr>
          <a:xfrm>
            <a:off x="6611" y="148220"/>
            <a:ext cx="7337502" cy="646331"/>
          </a:xfrm>
          <a:prstGeom prst="rect">
            <a:avLst/>
          </a:prstGeom>
          <a:noFill/>
        </p:spPr>
        <p:txBody>
          <a:bodyPr wrap="square" rtlCol="0">
            <a:spAutoFit/>
          </a:bodyPr>
          <a:lstStyle/>
          <a:p>
            <a:r>
              <a:rPr lang="en-IN" sz="3600" b="1" dirty="0">
                <a:solidFill>
                  <a:schemeClr val="bg1"/>
                </a:solidFill>
                <a:latin typeface="Instrument Sans"/>
              </a:rPr>
              <a:t>MD5 (Message Digest Algorithm 5):</a:t>
            </a:r>
          </a:p>
        </p:txBody>
      </p:sp>
    </p:spTree>
    <p:extLst>
      <p:ext uri="{BB962C8B-B14F-4D97-AF65-F5344CB8AC3E}">
        <p14:creationId xmlns:p14="http://schemas.microsoft.com/office/powerpoint/2010/main" val="2397509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sp>
        <p:nvSpPr>
          <p:cNvPr id="4" name="TextBox 3">
            <a:extLst>
              <a:ext uri="{FF2B5EF4-FFF2-40B4-BE49-F238E27FC236}">
                <a16:creationId xmlns:a16="http://schemas.microsoft.com/office/drawing/2014/main" id="{2DB7794E-59D7-1314-AF1E-1A3924A9E97C}"/>
              </a:ext>
            </a:extLst>
          </p:cNvPr>
          <p:cNvSpPr txBox="1"/>
          <p:nvPr/>
        </p:nvSpPr>
        <p:spPr>
          <a:xfrm>
            <a:off x="100361" y="804457"/>
            <a:ext cx="14630400" cy="2400657"/>
          </a:xfrm>
          <a:prstGeom prst="rect">
            <a:avLst/>
          </a:prstGeom>
          <a:noFill/>
        </p:spPr>
        <p:txBody>
          <a:bodyPr wrap="square" rtlCol="0">
            <a:spAutoFit/>
          </a:bodyPr>
          <a:lstStyle/>
          <a:p>
            <a:r>
              <a:rPr lang="en-US" sz="2000" b="1" dirty="0">
                <a:solidFill>
                  <a:srgbClr val="A1A2A6"/>
                </a:solidFill>
              </a:rPr>
              <a:t>Performance</a:t>
            </a:r>
            <a:r>
              <a:rPr lang="en-US" dirty="0">
                <a:solidFill>
                  <a:srgbClr val="A1A2A6"/>
                </a:solidFill>
              </a:rPr>
              <a:t>: SHA-512 is computationally intensive due to its larger digest size (512 bits), which may result in slower hashing compared to SHA-256. However, it offers a higher level of security.</a:t>
            </a:r>
          </a:p>
          <a:p>
            <a:endParaRPr lang="en-US" dirty="0">
              <a:solidFill>
                <a:srgbClr val="A1A2A6"/>
              </a:solidFill>
            </a:endParaRPr>
          </a:p>
          <a:p>
            <a:r>
              <a:rPr lang="en-US" sz="2000" b="1" dirty="0">
                <a:solidFill>
                  <a:srgbClr val="A1A2A6"/>
                </a:solidFill>
              </a:rPr>
              <a:t>Strengths</a:t>
            </a:r>
            <a:r>
              <a:rPr lang="en-US" dirty="0">
                <a:solidFill>
                  <a:srgbClr val="A1A2A6"/>
                </a:solidFill>
              </a:rPr>
              <a:t>: Provides a higher level of security with a larger hash size compared to SHA-256.</a:t>
            </a:r>
          </a:p>
          <a:p>
            <a:endParaRPr lang="en-US" dirty="0">
              <a:solidFill>
                <a:srgbClr val="A1A2A6"/>
              </a:solidFill>
            </a:endParaRPr>
          </a:p>
          <a:p>
            <a:r>
              <a:rPr lang="en-US" sz="2000" b="1" dirty="0">
                <a:solidFill>
                  <a:srgbClr val="A1A2A6"/>
                </a:solidFill>
              </a:rPr>
              <a:t>Weaknesses</a:t>
            </a:r>
            <a:r>
              <a:rPr lang="en-US" dirty="0">
                <a:solidFill>
                  <a:srgbClr val="A1A2A6"/>
                </a:solidFill>
              </a:rPr>
              <a:t>: While more secure than SHA-256, it may still be susceptible to brute-force attacks in certain scenarios.</a:t>
            </a:r>
          </a:p>
          <a:p>
            <a:endParaRPr lang="en-US" dirty="0">
              <a:solidFill>
                <a:srgbClr val="A1A2A6"/>
              </a:solidFill>
            </a:endParaRPr>
          </a:p>
          <a:p>
            <a:endParaRPr lang="en-US" dirty="0">
              <a:solidFill>
                <a:srgbClr val="A1A2A6"/>
              </a:solidFill>
            </a:endParaRPr>
          </a:p>
        </p:txBody>
      </p:sp>
      <p:pic>
        <p:nvPicPr>
          <p:cNvPr id="8" name="Picture 7">
            <a:extLst>
              <a:ext uri="{FF2B5EF4-FFF2-40B4-BE49-F238E27FC236}">
                <a16:creationId xmlns:a16="http://schemas.microsoft.com/office/drawing/2014/main" id="{767B5C99-F073-C308-3475-58803EDBAD5E}"/>
              </a:ext>
            </a:extLst>
          </p:cNvPr>
          <p:cNvPicPr>
            <a:picLocks noChangeAspect="1"/>
          </p:cNvPicPr>
          <p:nvPr/>
        </p:nvPicPr>
        <p:blipFill>
          <a:blip r:embed="rId4"/>
          <a:stretch>
            <a:fillRect/>
          </a:stretch>
        </p:blipFill>
        <p:spPr>
          <a:xfrm>
            <a:off x="6941375" y="2840126"/>
            <a:ext cx="7713375" cy="5389474"/>
          </a:xfrm>
          <a:prstGeom prst="rect">
            <a:avLst/>
          </a:prstGeom>
        </p:spPr>
      </p:pic>
      <p:sp>
        <p:nvSpPr>
          <p:cNvPr id="9" name="TextBox 8">
            <a:extLst>
              <a:ext uri="{FF2B5EF4-FFF2-40B4-BE49-F238E27FC236}">
                <a16:creationId xmlns:a16="http://schemas.microsoft.com/office/drawing/2014/main" id="{692C03A3-BCE3-AA20-27EA-7F08376E4455}"/>
              </a:ext>
            </a:extLst>
          </p:cNvPr>
          <p:cNvSpPr txBox="1"/>
          <p:nvPr/>
        </p:nvSpPr>
        <p:spPr>
          <a:xfrm>
            <a:off x="100361" y="122664"/>
            <a:ext cx="8497229" cy="923330"/>
          </a:xfrm>
          <a:prstGeom prst="rect">
            <a:avLst/>
          </a:prstGeom>
          <a:noFill/>
        </p:spPr>
        <p:txBody>
          <a:bodyPr wrap="square" rtlCol="0">
            <a:spAutoFit/>
          </a:bodyPr>
          <a:lstStyle/>
          <a:p>
            <a:r>
              <a:rPr lang="en-US" sz="3600" b="1" dirty="0">
                <a:solidFill>
                  <a:schemeClr val="bg1"/>
                </a:solidFill>
              </a:rPr>
              <a:t>SHA-512 (Secure Hash Algorithm 512-bit):</a:t>
            </a:r>
          </a:p>
          <a:p>
            <a:endParaRPr lang="en-IN" dirty="0"/>
          </a:p>
        </p:txBody>
      </p:sp>
      <p:sp>
        <p:nvSpPr>
          <p:cNvPr id="10" name="TextBox 9">
            <a:extLst>
              <a:ext uri="{FF2B5EF4-FFF2-40B4-BE49-F238E27FC236}">
                <a16:creationId xmlns:a16="http://schemas.microsoft.com/office/drawing/2014/main" id="{0813A950-EB40-811F-FA16-82DBAC527432}"/>
              </a:ext>
            </a:extLst>
          </p:cNvPr>
          <p:cNvSpPr txBox="1"/>
          <p:nvPr/>
        </p:nvSpPr>
        <p:spPr>
          <a:xfrm>
            <a:off x="124711" y="2717462"/>
            <a:ext cx="6724185" cy="2369880"/>
          </a:xfrm>
          <a:prstGeom prst="rect">
            <a:avLst/>
          </a:prstGeom>
          <a:noFill/>
        </p:spPr>
        <p:txBody>
          <a:bodyPr wrap="square" rtlCol="0">
            <a:spAutoFit/>
          </a:bodyPr>
          <a:lstStyle/>
          <a:p>
            <a:r>
              <a:rPr lang="en-US" sz="2000" b="1" dirty="0">
                <a:solidFill>
                  <a:srgbClr val="A1A2A6"/>
                </a:solidFill>
              </a:rPr>
              <a:t>Security</a:t>
            </a:r>
            <a:r>
              <a:rPr lang="en-US" dirty="0">
                <a:solidFill>
                  <a:srgbClr val="A1A2A6"/>
                </a:solidFill>
              </a:rPr>
              <a:t>: SHA-512 provides a high level of security with a larger digest size and resistance against various cryptographic attacks. It's suitable for applications requiring strong cryptographic security.</a:t>
            </a:r>
          </a:p>
          <a:p>
            <a:endParaRPr lang="en-US" dirty="0">
              <a:solidFill>
                <a:srgbClr val="A1A2A6"/>
              </a:solidFill>
            </a:endParaRPr>
          </a:p>
          <a:p>
            <a:r>
              <a:rPr lang="en-US" sz="2000" b="1" dirty="0">
                <a:solidFill>
                  <a:srgbClr val="A1A2A6"/>
                </a:solidFill>
              </a:rPr>
              <a:t>Suitability</a:t>
            </a:r>
            <a:r>
              <a:rPr lang="en-US" dirty="0">
                <a:solidFill>
                  <a:srgbClr val="A1A2A6"/>
                </a:solidFill>
              </a:rPr>
              <a:t>: Recommended for applications where security is paramount and performance considerations allow for slightly slower hashing operations. Suitable for password hashing, digital signatures, and data integrity verification.</a:t>
            </a:r>
            <a:endParaRPr lang="en-IN" dirty="0">
              <a:solidFill>
                <a:srgbClr val="A1A2A6"/>
              </a:solidFill>
            </a:endParaRPr>
          </a:p>
        </p:txBody>
      </p:sp>
    </p:spTree>
    <p:extLst>
      <p:ext uri="{BB962C8B-B14F-4D97-AF65-F5344CB8AC3E}">
        <p14:creationId xmlns:p14="http://schemas.microsoft.com/office/powerpoint/2010/main" val="182755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sp>
        <p:nvSpPr>
          <p:cNvPr id="5" name="TextBox 4">
            <a:extLst>
              <a:ext uri="{FF2B5EF4-FFF2-40B4-BE49-F238E27FC236}">
                <a16:creationId xmlns:a16="http://schemas.microsoft.com/office/drawing/2014/main" id="{DB562F83-E3EF-9BE3-F3E6-8342A12032D1}"/>
              </a:ext>
            </a:extLst>
          </p:cNvPr>
          <p:cNvSpPr txBox="1"/>
          <p:nvPr/>
        </p:nvSpPr>
        <p:spPr>
          <a:xfrm>
            <a:off x="126304" y="1012346"/>
            <a:ext cx="14630399" cy="1569660"/>
          </a:xfrm>
          <a:prstGeom prst="rect">
            <a:avLst/>
          </a:prstGeom>
          <a:noFill/>
        </p:spPr>
        <p:txBody>
          <a:bodyPr wrap="square" rtlCol="0">
            <a:spAutoFit/>
          </a:bodyPr>
          <a:lstStyle/>
          <a:p>
            <a:r>
              <a:rPr lang="en-US" sz="2000" b="1" dirty="0">
                <a:solidFill>
                  <a:srgbClr val="A1A2A6"/>
                </a:solidFill>
              </a:rPr>
              <a:t>Performance</a:t>
            </a:r>
            <a:r>
              <a:rPr lang="en-US" dirty="0">
                <a:solidFill>
                  <a:srgbClr val="A1A2A6"/>
                </a:solidFill>
              </a:rPr>
              <a:t>: SHA-256 is faster than SHA-512 due to its smaller digest size (256 bits), making it suitable for applications where performance is a priority.</a:t>
            </a:r>
          </a:p>
          <a:p>
            <a:endParaRPr lang="en-US" dirty="0">
              <a:solidFill>
                <a:srgbClr val="A1A2A6"/>
              </a:solidFill>
            </a:endParaRPr>
          </a:p>
          <a:p>
            <a:r>
              <a:rPr lang="en-US" sz="2000" b="1" dirty="0">
                <a:solidFill>
                  <a:srgbClr val="A1A2A6"/>
                </a:solidFill>
              </a:rPr>
              <a:t>Strengths</a:t>
            </a:r>
            <a:r>
              <a:rPr lang="en-US" dirty="0">
                <a:solidFill>
                  <a:srgbClr val="A1A2A6"/>
                </a:solidFill>
              </a:rPr>
              <a:t>: Provides a higher level of security than MD5 and SHA-1 with a 256-bit hash size.</a:t>
            </a:r>
          </a:p>
          <a:p>
            <a:endParaRPr lang="en-US" dirty="0">
              <a:solidFill>
                <a:srgbClr val="A1A2A6"/>
              </a:solidFill>
            </a:endParaRPr>
          </a:p>
          <a:p>
            <a:r>
              <a:rPr lang="en-US" sz="2000" b="1" dirty="0">
                <a:solidFill>
                  <a:srgbClr val="A1A2A6"/>
                </a:solidFill>
              </a:rPr>
              <a:t>Weaknesses</a:t>
            </a:r>
            <a:r>
              <a:rPr lang="en-US" dirty="0">
                <a:solidFill>
                  <a:srgbClr val="A1A2A6"/>
                </a:solidFill>
              </a:rPr>
              <a:t>: Vulnerable to brute-force attacks in certain scenarios, although significantly more secure than MD5 and SHA-1.</a:t>
            </a:r>
          </a:p>
        </p:txBody>
      </p:sp>
      <p:pic>
        <p:nvPicPr>
          <p:cNvPr id="7" name="Picture 6">
            <a:extLst>
              <a:ext uri="{FF2B5EF4-FFF2-40B4-BE49-F238E27FC236}">
                <a16:creationId xmlns:a16="http://schemas.microsoft.com/office/drawing/2014/main" id="{E0216E92-FEED-BF6F-9927-860352257FE6}"/>
              </a:ext>
            </a:extLst>
          </p:cNvPr>
          <p:cNvPicPr>
            <a:picLocks noChangeAspect="1"/>
          </p:cNvPicPr>
          <p:nvPr/>
        </p:nvPicPr>
        <p:blipFill>
          <a:blip r:embed="rId4"/>
          <a:stretch>
            <a:fillRect/>
          </a:stretch>
        </p:blipFill>
        <p:spPr>
          <a:xfrm>
            <a:off x="0" y="2874774"/>
            <a:ext cx="8047365" cy="5354826"/>
          </a:xfrm>
          <a:prstGeom prst="rect">
            <a:avLst/>
          </a:prstGeom>
        </p:spPr>
      </p:pic>
      <p:sp>
        <p:nvSpPr>
          <p:cNvPr id="8" name="TextBox 7">
            <a:extLst>
              <a:ext uri="{FF2B5EF4-FFF2-40B4-BE49-F238E27FC236}">
                <a16:creationId xmlns:a16="http://schemas.microsoft.com/office/drawing/2014/main" id="{6EC3510A-6C4B-9467-9F1E-E36E14E78766}"/>
              </a:ext>
            </a:extLst>
          </p:cNvPr>
          <p:cNvSpPr txBox="1"/>
          <p:nvPr/>
        </p:nvSpPr>
        <p:spPr>
          <a:xfrm>
            <a:off x="126304" y="183008"/>
            <a:ext cx="8296506" cy="646331"/>
          </a:xfrm>
          <a:prstGeom prst="rect">
            <a:avLst/>
          </a:prstGeom>
          <a:noFill/>
        </p:spPr>
        <p:txBody>
          <a:bodyPr wrap="square" rtlCol="0">
            <a:spAutoFit/>
          </a:bodyPr>
          <a:lstStyle/>
          <a:p>
            <a:r>
              <a:rPr lang="en-US" sz="3600" b="1" dirty="0">
                <a:solidFill>
                  <a:schemeClr val="bg1"/>
                </a:solidFill>
              </a:rPr>
              <a:t>SHA-256 (Secure Hash Algorithm 256-bit):</a:t>
            </a:r>
          </a:p>
        </p:txBody>
      </p:sp>
      <p:sp>
        <p:nvSpPr>
          <p:cNvPr id="9" name="TextBox 8">
            <a:extLst>
              <a:ext uri="{FF2B5EF4-FFF2-40B4-BE49-F238E27FC236}">
                <a16:creationId xmlns:a16="http://schemas.microsoft.com/office/drawing/2014/main" id="{29179347-DCF6-9A68-461D-549ADBC19AEA}"/>
              </a:ext>
            </a:extLst>
          </p:cNvPr>
          <p:cNvSpPr txBox="1"/>
          <p:nvPr/>
        </p:nvSpPr>
        <p:spPr>
          <a:xfrm>
            <a:off x="8155209" y="2874774"/>
            <a:ext cx="6367346" cy="2092881"/>
          </a:xfrm>
          <a:prstGeom prst="rect">
            <a:avLst/>
          </a:prstGeom>
          <a:noFill/>
        </p:spPr>
        <p:txBody>
          <a:bodyPr wrap="square" rtlCol="0">
            <a:spAutoFit/>
          </a:bodyPr>
          <a:lstStyle/>
          <a:p>
            <a:r>
              <a:rPr lang="en-US" sz="2000" b="1" dirty="0">
                <a:solidFill>
                  <a:srgbClr val="A1A2A6"/>
                </a:solidFill>
              </a:rPr>
              <a:t>Security</a:t>
            </a:r>
            <a:r>
              <a:rPr lang="en-US" dirty="0">
                <a:solidFill>
                  <a:srgbClr val="A1A2A6"/>
                </a:solidFill>
              </a:rPr>
              <a:t>: While SHA-256 is secure and widely used, its smaller digest size may be susceptible to brute-force attacks in the future. However, it's still considered secure for many applications.</a:t>
            </a:r>
          </a:p>
          <a:p>
            <a:endParaRPr lang="en-US" dirty="0">
              <a:solidFill>
                <a:srgbClr val="A1A2A6"/>
              </a:solidFill>
            </a:endParaRPr>
          </a:p>
          <a:p>
            <a:r>
              <a:rPr lang="en-US" sz="2000" b="1" dirty="0">
                <a:solidFill>
                  <a:srgbClr val="A1A2A6"/>
                </a:solidFill>
              </a:rPr>
              <a:t>Suitability</a:t>
            </a:r>
            <a:r>
              <a:rPr lang="en-US" dirty="0">
                <a:solidFill>
                  <a:srgbClr val="A1A2A6"/>
                </a:solidFill>
              </a:rPr>
              <a:t>: Ideal for applications where a balance between security and performance is required. Commonly used for password hashing, digital signatures, and blockchain technologies.</a:t>
            </a:r>
            <a:endParaRPr lang="en-IN" dirty="0">
              <a:solidFill>
                <a:srgbClr val="A1A2A6"/>
              </a:solidFill>
            </a:endParaRPr>
          </a:p>
        </p:txBody>
      </p:sp>
    </p:spTree>
    <p:extLst>
      <p:ext uri="{BB962C8B-B14F-4D97-AF65-F5344CB8AC3E}">
        <p14:creationId xmlns:p14="http://schemas.microsoft.com/office/powerpoint/2010/main" val="1300494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sp>
        <p:nvSpPr>
          <p:cNvPr id="4" name="TextBox 3">
            <a:extLst>
              <a:ext uri="{FF2B5EF4-FFF2-40B4-BE49-F238E27FC236}">
                <a16:creationId xmlns:a16="http://schemas.microsoft.com/office/drawing/2014/main" id="{512C1844-CC22-3514-1C12-5FB8FB5B4906}"/>
              </a:ext>
            </a:extLst>
          </p:cNvPr>
          <p:cNvSpPr txBox="1"/>
          <p:nvPr/>
        </p:nvSpPr>
        <p:spPr>
          <a:xfrm>
            <a:off x="245328" y="1016921"/>
            <a:ext cx="7460166" cy="4924425"/>
          </a:xfrm>
          <a:prstGeom prst="rect">
            <a:avLst/>
          </a:prstGeom>
          <a:noFill/>
        </p:spPr>
        <p:txBody>
          <a:bodyPr wrap="square" rtlCol="0">
            <a:spAutoFit/>
          </a:bodyPr>
          <a:lstStyle/>
          <a:p>
            <a:r>
              <a:rPr lang="en-US" sz="2000" b="1" dirty="0">
                <a:solidFill>
                  <a:srgbClr val="A1A2A6"/>
                </a:solidFill>
              </a:rPr>
              <a:t>Performance</a:t>
            </a:r>
            <a:r>
              <a:rPr lang="en-US" dirty="0">
                <a:solidFill>
                  <a:srgbClr val="A1A2A6"/>
                </a:solidFill>
              </a:rPr>
              <a:t>: Double hashing involves performing two hashing operations sequentially, resulting in slower performance compared to single hashing operations.</a:t>
            </a:r>
          </a:p>
          <a:p>
            <a:endParaRPr lang="en-US" dirty="0">
              <a:solidFill>
                <a:srgbClr val="A1A2A6"/>
              </a:solidFill>
            </a:endParaRPr>
          </a:p>
          <a:p>
            <a:r>
              <a:rPr lang="en-US" sz="2000" b="1" dirty="0">
                <a:solidFill>
                  <a:srgbClr val="A1A2A6"/>
                </a:solidFill>
              </a:rPr>
              <a:t>Security</a:t>
            </a:r>
            <a:r>
              <a:rPr lang="en-US" dirty="0">
                <a:solidFill>
                  <a:srgbClr val="A1A2A6"/>
                </a:solidFill>
              </a:rPr>
              <a:t>: Offers a higher level of security by combining the strengths of SHA-512 and SHA-256, making it resistant to various attacks.</a:t>
            </a:r>
          </a:p>
          <a:p>
            <a:endParaRPr lang="en-US" dirty="0">
              <a:solidFill>
                <a:srgbClr val="A1A2A6"/>
              </a:solidFill>
            </a:endParaRPr>
          </a:p>
          <a:p>
            <a:r>
              <a:rPr lang="en-US" sz="2000" b="1" dirty="0">
                <a:solidFill>
                  <a:srgbClr val="A1A2A6"/>
                </a:solidFill>
              </a:rPr>
              <a:t>Strengths</a:t>
            </a:r>
            <a:r>
              <a:rPr lang="en-US" dirty="0">
                <a:solidFill>
                  <a:srgbClr val="A1A2A6"/>
                </a:solidFill>
              </a:rPr>
              <a:t>: Combines the strengths of both SHA-256 and SHA-512 hashing algorithms, providing a more robust hash.</a:t>
            </a:r>
          </a:p>
          <a:p>
            <a:endParaRPr lang="en-US" dirty="0">
              <a:solidFill>
                <a:srgbClr val="A1A2A6"/>
              </a:solidFill>
            </a:endParaRPr>
          </a:p>
          <a:p>
            <a:r>
              <a:rPr lang="en-US" sz="2000" b="1" dirty="0">
                <a:solidFill>
                  <a:srgbClr val="A1A2A6"/>
                </a:solidFill>
              </a:rPr>
              <a:t>Weaknesses</a:t>
            </a:r>
            <a:r>
              <a:rPr lang="en-US" dirty="0">
                <a:solidFill>
                  <a:srgbClr val="A1A2A6"/>
                </a:solidFill>
              </a:rPr>
              <a:t>: While offering additional security, it may introduce complexity and performance overhead.</a:t>
            </a:r>
          </a:p>
          <a:p>
            <a:endParaRPr lang="en-US" dirty="0">
              <a:solidFill>
                <a:srgbClr val="A1A2A6"/>
              </a:solidFill>
            </a:endParaRPr>
          </a:p>
          <a:p>
            <a:r>
              <a:rPr lang="en-US" sz="2000" b="1" dirty="0">
                <a:solidFill>
                  <a:srgbClr val="A1A2A6"/>
                </a:solidFill>
              </a:rPr>
              <a:t>Suitability</a:t>
            </a:r>
            <a:r>
              <a:rPr lang="en-US" dirty="0">
                <a:solidFill>
                  <a:srgbClr val="A1A2A6"/>
                </a:solidFill>
              </a:rPr>
              <a:t>: Suitable for applications where an additional layer of security is required or where compatibility with both SHA-512 and SHA-256 is desired. However, the performance overhead should be considered for performance-sensitive applications.</a:t>
            </a:r>
            <a:endParaRPr lang="en-IN" dirty="0">
              <a:solidFill>
                <a:srgbClr val="A1A2A6"/>
              </a:solidFill>
            </a:endParaRPr>
          </a:p>
        </p:txBody>
      </p:sp>
      <p:pic>
        <p:nvPicPr>
          <p:cNvPr id="6" name="Picture 5">
            <a:extLst>
              <a:ext uri="{FF2B5EF4-FFF2-40B4-BE49-F238E27FC236}">
                <a16:creationId xmlns:a16="http://schemas.microsoft.com/office/drawing/2014/main" id="{A8FD5845-42BE-E689-1C71-8FAC245DC9AB}"/>
              </a:ext>
            </a:extLst>
          </p:cNvPr>
          <p:cNvPicPr>
            <a:picLocks noChangeAspect="1"/>
          </p:cNvPicPr>
          <p:nvPr/>
        </p:nvPicPr>
        <p:blipFill>
          <a:blip r:embed="rId4"/>
          <a:stretch>
            <a:fillRect/>
          </a:stretch>
        </p:blipFill>
        <p:spPr>
          <a:xfrm>
            <a:off x="7950822" y="782745"/>
            <a:ext cx="8585494" cy="6064103"/>
          </a:xfrm>
          <a:prstGeom prst="rect">
            <a:avLst/>
          </a:prstGeom>
        </p:spPr>
      </p:pic>
      <p:sp>
        <p:nvSpPr>
          <p:cNvPr id="5" name="TextBox 4">
            <a:extLst>
              <a:ext uri="{FF2B5EF4-FFF2-40B4-BE49-F238E27FC236}">
                <a16:creationId xmlns:a16="http://schemas.microsoft.com/office/drawing/2014/main" id="{FB07D966-158D-1A85-1D50-6A6765EEBF85}"/>
              </a:ext>
            </a:extLst>
          </p:cNvPr>
          <p:cNvSpPr txBox="1"/>
          <p:nvPr/>
        </p:nvSpPr>
        <p:spPr>
          <a:xfrm>
            <a:off x="245328" y="136415"/>
            <a:ext cx="9132848" cy="646331"/>
          </a:xfrm>
          <a:prstGeom prst="rect">
            <a:avLst/>
          </a:prstGeom>
          <a:noFill/>
        </p:spPr>
        <p:txBody>
          <a:bodyPr wrap="square" rtlCol="0">
            <a:spAutoFit/>
          </a:bodyPr>
          <a:lstStyle/>
          <a:p>
            <a:r>
              <a:rPr lang="en-US" sz="3600" b="1" dirty="0">
                <a:solidFill>
                  <a:schemeClr val="bg1"/>
                </a:solidFill>
              </a:rPr>
              <a:t>Double Hashing (SHA-512 over SHA-256):</a:t>
            </a:r>
          </a:p>
        </p:txBody>
      </p:sp>
    </p:spTree>
    <p:extLst>
      <p:ext uri="{BB962C8B-B14F-4D97-AF65-F5344CB8AC3E}">
        <p14:creationId xmlns:p14="http://schemas.microsoft.com/office/powerpoint/2010/main" val="3804326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sp>
        <p:nvSpPr>
          <p:cNvPr id="4" name="TextBox 3">
            <a:extLst>
              <a:ext uri="{FF2B5EF4-FFF2-40B4-BE49-F238E27FC236}">
                <a16:creationId xmlns:a16="http://schemas.microsoft.com/office/drawing/2014/main" id="{40351747-F891-B26B-742D-80B1D5FFC093}"/>
              </a:ext>
            </a:extLst>
          </p:cNvPr>
          <p:cNvSpPr txBox="1"/>
          <p:nvPr/>
        </p:nvSpPr>
        <p:spPr>
          <a:xfrm>
            <a:off x="156117" y="925111"/>
            <a:ext cx="6295450" cy="5232202"/>
          </a:xfrm>
          <a:prstGeom prst="rect">
            <a:avLst/>
          </a:prstGeom>
          <a:noFill/>
        </p:spPr>
        <p:txBody>
          <a:bodyPr wrap="square" rtlCol="0">
            <a:spAutoFit/>
          </a:bodyPr>
          <a:lstStyle/>
          <a:p>
            <a:r>
              <a:rPr lang="en-US" sz="2000" b="1" dirty="0">
                <a:solidFill>
                  <a:srgbClr val="A1A2A6"/>
                </a:solidFill>
              </a:rPr>
              <a:t>Performance</a:t>
            </a:r>
            <a:r>
              <a:rPr lang="en-US" dirty="0">
                <a:solidFill>
                  <a:srgbClr val="A1A2A6"/>
                </a:solidFill>
              </a:rPr>
              <a:t>: Similar to SHA-512, SHA3-512 is computationally intensive due to its larger digest size (512 bits), resulting in slower hashing compared to SHA-256.</a:t>
            </a:r>
          </a:p>
          <a:p>
            <a:endParaRPr lang="en-US" dirty="0">
              <a:solidFill>
                <a:srgbClr val="A1A2A6"/>
              </a:solidFill>
            </a:endParaRPr>
          </a:p>
          <a:p>
            <a:r>
              <a:rPr lang="en-US" sz="2000" b="1" dirty="0">
                <a:solidFill>
                  <a:srgbClr val="A1A2A6"/>
                </a:solidFill>
              </a:rPr>
              <a:t>Strengths</a:t>
            </a:r>
            <a:r>
              <a:rPr lang="en-US" dirty="0">
                <a:solidFill>
                  <a:srgbClr val="A1A2A6"/>
                </a:solidFill>
              </a:rPr>
              <a:t>: Part of the SHA-3 family, offering a high level of security and resistance to various attacks.</a:t>
            </a:r>
          </a:p>
          <a:p>
            <a:endParaRPr lang="en-US" dirty="0">
              <a:solidFill>
                <a:srgbClr val="A1A2A6"/>
              </a:solidFill>
            </a:endParaRPr>
          </a:p>
          <a:p>
            <a:r>
              <a:rPr lang="en-US" sz="2000" b="1" dirty="0">
                <a:solidFill>
                  <a:srgbClr val="A1A2A6"/>
                </a:solidFill>
              </a:rPr>
              <a:t>Weaknesses</a:t>
            </a:r>
            <a:r>
              <a:rPr lang="en-US" dirty="0">
                <a:solidFill>
                  <a:srgbClr val="A1A2A6"/>
                </a:solidFill>
              </a:rPr>
              <a:t>: While highly secure, it may not provide significant advantages over other hashing algorithms for password hashing.</a:t>
            </a:r>
          </a:p>
          <a:p>
            <a:endParaRPr lang="en-US" dirty="0">
              <a:solidFill>
                <a:srgbClr val="A1A2A6"/>
              </a:solidFill>
            </a:endParaRPr>
          </a:p>
          <a:p>
            <a:r>
              <a:rPr lang="en-US" sz="2000" b="1" dirty="0">
                <a:solidFill>
                  <a:srgbClr val="A1A2A6"/>
                </a:solidFill>
              </a:rPr>
              <a:t>Security</a:t>
            </a:r>
            <a:r>
              <a:rPr lang="en-US" dirty="0">
                <a:solidFill>
                  <a:srgbClr val="A1A2A6"/>
                </a:solidFill>
              </a:rPr>
              <a:t>: SHA3-512 is part of the SHA-3 family, offering a high level of security and resistance to various attacks. It's suitable for applications requiring strong cryptographic security.</a:t>
            </a:r>
          </a:p>
          <a:p>
            <a:endParaRPr lang="en-US" dirty="0">
              <a:solidFill>
                <a:srgbClr val="A1A2A6"/>
              </a:solidFill>
            </a:endParaRPr>
          </a:p>
          <a:p>
            <a:r>
              <a:rPr lang="en-US" sz="2000" b="1" dirty="0">
                <a:solidFill>
                  <a:srgbClr val="A1A2A6"/>
                </a:solidFill>
              </a:rPr>
              <a:t>Suitability</a:t>
            </a:r>
            <a:r>
              <a:rPr lang="en-US" dirty="0">
                <a:solidFill>
                  <a:srgbClr val="A1A2A6"/>
                </a:solidFill>
              </a:rPr>
              <a:t>: Recommended for applications where compatibility with SHA-3 family algorithms is desired or where SHA-3 is mandated. Suitable for password hashing, digital signatures, and data integrity verification.</a:t>
            </a:r>
            <a:endParaRPr lang="en-IN" dirty="0">
              <a:solidFill>
                <a:srgbClr val="A1A2A6"/>
              </a:solidFill>
            </a:endParaRPr>
          </a:p>
        </p:txBody>
      </p:sp>
      <p:pic>
        <p:nvPicPr>
          <p:cNvPr id="7" name="Picture 6">
            <a:extLst>
              <a:ext uri="{FF2B5EF4-FFF2-40B4-BE49-F238E27FC236}">
                <a16:creationId xmlns:a16="http://schemas.microsoft.com/office/drawing/2014/main" id="{CF63130B-9EBE-E06E-B1D8-02B9A3551873}"/>
              </a:ext>
            </a:extLst>
          </p:cNvPr>
          <p:cNvPicPr>
            <a:picLocks noChangeAspect="1"/>
          </p:cNvPicPr>
          <p:nvPr/>
        </p:nvPicPr>
        <p:blipFill>
          <a:blip r:embed="rId4"/>
          <a:stretch>
            <a:fillRect/>
          </a:stretch>
        </p:blipFill>
        <p:spPr>
          <a:xfrm>
            <a:off x="7125629" y="925111"/>
            <a:ext cx="8063058" cy="5532684"/>
          </a:xfrm>
          <a:prstGeom prst="rect">
            <a:avLst/>
          </a:prstGeom>
        </p:spPr>
      </p:pic>
      <p:sp>
        <p:nvSpPr>
          <p:cNvPr id="5" name="TextBox 4">
            <a:extLst>
              <a:ext uri="{FF2B5EF4-FFF2-40B4-BE49-F238E27FC236}">
                <a16:creationId xmlns:a16="http://schemas.microsoft.com/office/drawing/2014/main" id="{E75EFC40-5D0A-54D2-9650-7998DC558F23}"/>
              </a:ext>
            </a:extLst>
          </p:cNvPr>
          <p:cNvSpPr txBox="1"/>
          <p:nvPr/>
        </p:nvSpPr>
        <p:spPr>
          <a:xfrm>
            <a:off x="156117" y="234395"/>
            <a:ext cx="9065941" cy="646331"/>
          </a:xfrm>
          <a:prstGeom prst="rect">
            <a:avLst/>
          </a:prstGeom>
          <a:noFill/>
        </p:spPr>
        <p:txBody>
          <a:bodyPr wrap="square" rtlCol="0">
            <a:spAutoFit/>
          </a:bodyPr>
          <a:lstStyle/>
          <a:p>
            <a:r>
              <a:rPr lang="en-US" sz="3600" b="1" dirty="0">
                <a:solidFill>
                  <a:schemeClr val="bg1"/>
                </a:solidFill>
              </a:rPr>
              <a:t>SHA3-512 (Secure Hash Algorithm 3, 512-bit):</a:t>
            </a:r>
          </a:p>
        </p:txBody>
      </p:sp>
    </p:spTree>
    <p:extLst>
      <p:ext uri="{BB962C8B-B14F-4D97-AF65-F5344CB8AC3E}">
        <p14:creationId xmlns:p14="http://schemas.microsoft.com/office/powerpoint/2010/main" val="2886343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sp>
        <p:nvSpPr>
          <p:cNvPr id="4" name="Text 1"/>
          <p:cNvSpPr/>
          <p:nvPr/>
        </p:nvSpPr>
        <p:spPr>
          <a:xfrm>
            <a:off x="2037993" y="1683663"/>
            <a:ext cx="10089356" cy="694373"/>
          </a:xfrm>
          <a:prstGeom prst="rect">
            <a:avLst/>
          </a:prstGeom>
          <a:noFill/>
          <a:ln/>
        </p:spPr>
        <p:txBody>
          <a:bodyPr wrap="non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Components of a Secure Login System</a:t>
            </a:r>
            <a:endParaRPr lang="en-US" sz="4374" dirty="0"/>
          </a:p>
        </p:txBody>
      </p:sp>
      <p:sp>
        <p:nvSpPr>
          <p:cNvPr id="5" name="Text 2"/>
          <p:cNvSpPr/>
          <p:nvPr/>
        </p:nvSpPr>
        <p:spPr>
          <a:xfrm>
            <a:off x="2037993" y="2933462"/>
            <a:ext cx="2923223" cy="347186"/>
          </a:xfrm>
          <a:prstGeom prst="rect">
            <a:avLst/>
          </a:prstGeom>
          <a:noFill/>
          <a:ln/>
        </p:spPr>
        <p:txBody>
          <a:bodyPr wrap="none" rtlCol="0" anchor="t"/>
          <a:lstStyle/>
          <a:p>
            <a:pPr marL="0" indent="0">
              <a:lnSpc>
                <a:spcPts val="2734"/>
              </a:lnSpc>
              <a:buNone/>
            </a:pPr>
            <a:r>
              <a:rPr lang="en-US" sz="2187" b="1" dirty="0">
                <a:solidFill>
                  <a:srgbClr val="FFFFFF"/>
                </a:solidFill>
                <a:latin typeface="Instrument Sans" pitchFamily="34" charset="0"/>
                <a:ea typeface="Instrument Sans" pitchFamily="34" charset="-122"/>
                <a:cs typeface="Instrument Sans" pitchFamily="34" charset="-120"/>
              </a:rPr>
              <a:t>Strong Authentication</a:t>
            </a:r>
            <a:endParaRPr lang="en-US" sz="2187" dirty="0"/>
          </a:p>
        </p:txBody>
      </p:sp>
      <p:sp>
        <p:nvSpPr>
          <p:cNvPr id="6" name="Text 3"/>
          <p:cNvSpPr/>
          <p:nvPr/>
        </p:nvSpPr>
        <p:spPr>
          <a:xfrm>
            <a:off x="2037993" y="3502819"/>
            <a:ext cx="3156347" cy="2843213"/>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Robust authentication mechanisms, such as password policies, biometrics, and multi-factor authentication, are essential for verifying user identities and preventing unauthorized access.</a:t>
            </a:r>
            <a:endParaRPr lang="en-US" sz="1750" dirty="0"/>
          </a:p>
        </p:txBody>
      </p:sp>
      <p:sp>
        <p:nvSpPr>
          <p:cNvPr id="7" name="Text 4"/>
          <p:cNvSpPr/>
          <p:nvPr/>
        </p:nvSpPr>
        <p:spPr>
          <a:xfrm>
            <a:off x="5743932" y="2933462"/>
            <a:ext cx="3156347" cy="694373"/>
          </a:xfrm>
          <a:prstGeom prst="rect">
            <a:avLst/>
          </a:prstGeom>
          <a:noFill/>
          <a:ln/>
        </p:spPr>
        <p:txBody>
          <a:bodyPr wrap="square" rtlCol="0" anchor="t"/>
          <a:lstStyle/>
          <a:p>
            <a:pPr marL="0" indent="0">
              <a:lnSpc>
                <a:spcPts val="2734"/>
              </a:lnSpc>
              <a:buNone/>
            </a:pPr>
            <a:r>
              <a:rPr lang="en-US" sz="2187" b="1" dirty="0">
                <a:solidFill>
                  <a:srgbClr val="FFFFFF"/>
                </a:solidFill>
                <a:latin typeface="Instrument Sans" pitchFamily="34" charset="0"/>
                <a:ea typeface="Instrument Sans" pitchFamily="34" charset="-122"/>
                <a:cs typeface="Instrument Sans" pitchFamily="34" charset="-120"/>
              </a:rPr>
              <a:t>Secure Session Management</a:t>
            </a:r>
            <a:endParaRPr lang="en-US" sz="2187" dirty="0"/>
          </a:p>
        </p:txBody>
      </p:sp>
      <p:sp>
        <p:nvSpPr>
          <p:cNvPr id="8" name="Text 5"/>
          <p:cNvSpPr/>
          <p:nvPr/>
        </p:nvSpPr>
        <p:spPr>
          <a:xfrm>
            <a:off x="5743932" y="3850005"/>
            <a:ext cx="3156347" cy="2487811"/>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Proper session handling, including session timeouts, session invalidation, and secure cookies, helps maintain the integrity of user sessions and mitigate session-based attacks.</a:t>
            </a:r>
            <a:endParaRPr lang="en-US" sz="1750" dirty="0"/>
          </a:p>
        </p:txBody>
      </p:sp>
      <p:sp>
        <p:nvSpPr>
          <p:cNvPr id="9" name="Text 6"/>
          <p:cNvSpPr/>
          <p:nvPr/>
        </p:nvSpPr>
        <p:spPr>
          <a:xfrm>
            <a:off x="9449872" y="2933462"/>
            <a:ext cx="3156347" cy="694373"/>
          </a:xfrm>
          <a:prstGeom prst="rect">
            <a:avLst/>
          </a:prstGeom>
          <a:noFill/>
          <a:ln/>
        </p:spPr>
        <p:txBody>
          <a:bodyPr wrap="square" rtlCol="0" anchor="t"/>
          <a:lstStyle/>
          <a:p>
            <a:pPr marL="0" indent="0">
              <a:lnSpc>
                <a:spcPts val="2734"/>
              </a:lnSpc>
              <a:buNone/>
            </a:pPr>
            <a:r>
              <a:rPr lang="en-US" sz="2187" b="1" dirty="0">
                <a:solidFill>
                  <a:srgbClr val="FFFFFF"/>
                </a:solidFill>
                <a:latin typeface="Instrument Sans" pitchFamily="34" charset="0"/>
                <a:ea typeface="Instrument Sans" pitchFamily="34" charset="-122"/>
                <a:cs typeface="Instrument Sans" pitchFamily="34" charset="-120"/>
              </a:rPr>
              <a:t>Encryption and Data Protection</a:t>
            </a:r>
            <a:endParaRPr lang="en-US" sz="2187" dirty="0"/>
          </a:p>
        </p:txBody>
      </p:sp>
      <p:sp>
        <p:nvSpPr>
          <p:cNvPr id="10" name="Text 7"/>
          <p:cNvSpPr/>
          <p:nvPr/>
        </p:nvSpPr>
        <p:spPr>
          <a:xfrm>
            <a:off x="9449872" y="3850005"/>
            <a:ext cx="3156347" cy="2487811"/>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Encryption of login credentials and other sensitive data during transmission and storage is crucial for safeguarding against eavesdropping and data breaches.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1693307"/>
            <a:ext cx="5988129" cy="694373"/>
          </a:xfrm>
          <a:prstGeom prst="rect">
            <a:avLst/>
          </a:prstGeom>
          <a:noFill/>
          <a:ln/>
        </p:spPr>
        <p:txBody>
          <a:bodyPr wrap="non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Authentication Factors</a:t>
            </a:r>
            <a:endParaRPr lang="en-US" sz="4374" dirty="0"/>
          </a:p>
        </p:txBody>
      </p:sp>
      <p:sp>
        <p:nvSpPr>
          <p:cNvPr id="6" name="Shape 2"/>
          <p:cNvSpPr/>
          <p:nvPr/>
        </p:nvSpPr>
        <p:spPr>
          <a:xfrm>
            <a:off x="4490799" y="2894528"/>
            <a:ext cx="499943" cy="499943"/>
          </a:xfrm>
          <a:prstGeom prst="roundRect">
            <a:avLst>
              <a:gd name="adj" fmla="val 20000"/>
            </a:avLst>
          </a:prstGeom>
          <a:noFill/>
          <a:ln w="7620">
            <a:solidFill>
              <a:srgbClr val="55555C"/>
            </a:solidFill>
            <a:prstDash val="solid"/>
          </a:ln>
        </p:spPr>
      </p:sp>
      <p:sp>
        <p:nvSpPr>
          <p:cNvPr id="7" name="Text 3"/>
          <p:cNvSpPr/>
          <p:nvPr/>
        </p:nvSpPr>
        <p:spPr>
          <a:xfrm>
            <a:off x="4676180" y="2936200"/>
            <a:ext cx="129064" cy="416481"/>
          </a:xfrm>
          <a:prstGeom prst="rect">
            <a:avLst/>
          </a:prstGeom>
          <a:noFill/>
          <a:ln/>
        </p:spPr>
        <p:txBody>
          <a:bodyPr wrap="none" rtlCol="0" anchor="t"/>
          <a:lstStyle/>
          <a:p>
            <a:pPr marL="0" indent="0" algn="ctr">
              <a:lnSpc>
                <a:spcPts val="3281"/>
              </a:lnSpc>
              <a:buNone/>
            </a:pPr>
            <a:r>
              <a:rPr lang="en-US" sz="2624" b="1" dirty="0">
                <a:solidFill>
                  <a:srgbClr val="CFD0D8"/>
                </a:solidFill>
                <a:latin typeface="Instrument Sans" pitchFamily="34" charset="0"/>
                <a:ea typeface="Instrument Sans" pitchFamily="34" charset="-122"/>
                <a:cs typeface="Instrument Sans" pitchFamily="34" charset="-120"/>
              </a:rPr>
              <a:t>1</a:t>
            </a:r>
            <a:endParaRPr lang="en-US" sz="2624" dirty="0"/>
          </a:p>
        </p:txBody>
      </p:sp>
      <p:sp>
        <p:nvSpPr>
          <p:cNvPr id="8" name="Text 4"/>
          <p:cNvSpPr/>
          <p:nvPr/>
        </p:nvSpPr>
        <p:spPr>
          <a:xfrm>
            <a:off x="5212913" y="2970848"/>
            <a:ext cx="2777490" cy="347186"/>
          </a:xfrm>
          <a:prstGeom prst="rect">
            <a:avLst/>
          </a:prstGeom>
          <a:noFill/>
          <a:ln/>
        </p:spPr>
        <p:txBody>
          <a:bodyPr wrap="none" rtlCol="0" anchor="t"/>
          <a:lstStyle/>
          <a:p>
            <a:pPr marL="0" indent="0">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Knowledge Factors</a:t>
            </a:r>
            <a:endParaRPr lang="en-US" sz="2187" dirty="0"/>
          </a:p>
        </p:txBody>
      </p:sp>
      <p:sp>
        <p:nvSpPr>
          <p:cNvPr id="9" name="Text 5"/>
          <p:cNvSpPr/>
          <p:nvPr/>
        </p:nvSpPr>
        <p:spPr>
          <a:xfrm>
            <a:off x="5212913" y="3451265"/>
            <a:ext cx="3820001" cy="1421606"/>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Passwords, PINs, and other information that the user knows and can provide to authenticate their identity.</a:t>
            </a:r>
            <a:endParaRPr lang="en-US" sz="1750" dirty="0"/>
          </a:p>
        </p:txBody>
      </p:sp>
      <p:sp>
        <p:nvSpPr>
          <p:cNvPr id="10" name="Shape 6"/>
          <p:cNvSpPr/>
          <p:nvPr/>
        </p:nvSpPr>
        <p:spPr>
          <a:xfrm>
            <a:off x="9255085" y="2894528"/>
            <a:ext cx="499943" cy="499943"/>
          </a:xfrm>
          <a:prstGeom prst="roundRect">
            <a:avLst>
              <a:gd name="adj" fmla="val 20000"/>
            </a:avLst>
          </a:prstGeom>
          <a:noFill/>
          <a:ln w="7620">
            <a:solidFill>
              <a:srgbClr val="55555C"/>
            </a:solidFill>
            <a:prstDash val="solid"/>
          </a:ln>
        </p:spPr>
      </p:sp>
      <p:sp>
        <p:nvSpPr>
          <p:cNvPr id="11" name="Text 7"/>
          <p:cNvSpPr/>
          <p:nvPr/>
        </p:nvSpPr>
        <p:spPr>
          <a:xfrm>
            <a:off x="9412129" y="2936200"/>
            <a:ext cx="185738" cy="416481"/>
          </a:xfrm>
          <a:prstGeom prst="rect">
            <a:avLst/>
          </a:prstGeom>
          <a:noFill/>
          <a:ln/>
        </p:spPr>
        <p:txBody>
          <a:bodyPr wrap="none" rtlCol="0" anchor="t"/>
          <a:lstStyle/>
          <a:p>
            <a:pPr marL="0" indent="0" algn="ctr">
              <a:lnSpc>
                <a:spcPts val="3281"/>
              </a:lnSpc>
              <a:buNone/>
            </a:pPr>
            <a:r>
              <a:rPr lang="en-US" sz="2624" b="1" dirty="0">
                <a:solidFill>
                  <a:srgbClr val="CFD0D8"/>
                </a:solidFill>
                <a:latin typeface="Instrument Sans" pitchFamily="34" charset="0"/>
                <a:ea typeface="Instrument Sans" pitchFamily="34" charset="-122"/>
                <a:cs typeface="Instrument Sans" pitchFamily="34" charset="-120"/>
              </a:rPr>
              <a:t>2</a:t>
            </a:r>
            <a:endParaRPr lang="en-US" sz="2624" dirty="0"/>
          </a:p>
        </p:txBody>
      </p:sp>
      <p:sp>
        <p:nvSpPr>
          <p:cNvPr id="12" name="Text 8"/>
          <p:cNvSpPr/>
          <p:nvPr/>
        </p:nvSpPr>
        <p:spPr>
          <a:xfrm>
            <a:off x="9977199" y="2970848"/>
            <a:ext cx="2777490" cy="347186"/>
          </a:xfrm>
          <a:prstGeom prst="rect">
            <a:avLst/>
          </a:prstGeom>
          <a:noFill/>
          <a:ln/>
        </p:spPr>
        <p:txBody>
          <a:bodyPr wrap="none" rtlCol="0" anchor="t"/>
          <a:lstStyle/>
          <a:p>
            <a:pPr marL="0" indent="0">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Possession Factors</a:t>
            </a:r>
            <a:endParaRPr lang="en-US" sz="2187" dirty="0"/>
          </a:p>
        </p:txBody>
      </p:sp>
      <p:sp>
        <p:nvSpPr>
          <p:cNvPr id="13" name="Text 9"/>
          <p:cNvSpPr/>
          <p:nvPr/>
        </p:nvSpPr>
        <p:spPr>
          <a:xfrm>
            <a:off x="9977199" y="3451265"/>
            <a:ext cx="3820001" cy="1421606"/>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Physical devices or tokens, such as security keys or mobile phones, that the user has in their possession to authenticate their identity.</a:t>
            </a:r>
            <a:endParaRPr lang="en-US" sz="1750" dirty="0"/>
          </a:p>
        </p:txBody>
      </p:sp>
      <p:sp>
        <p:nvSpPr>
          <p:cNvPr id="14" name="Shape 10"/>
          <p:cNvSpPr/>
          <p:nvPr/>
        </p:nvSpPr>
        <p:spPr>
          <a:xfrm>
            <a:off x="4490799" y="5268635"/>
            <a:ext cx="499943" cy="499943"/>
          </a:xfrm>
          <a:prstGeom prst="roundRect">
            <a:avLst>
              <a:gd name="adj" fmla="val 20000"/>
            </a:avLst>
          </a:prstGeom>
          <a:noFill/>
          <a:ln w="7620">
            <a:solidFill>
              <a:srgbClr val="55555C"/>
            </a:solidFill>
            <a:prstDash val="solid"/>
          </a:ln>
        </p:spPr>
      </p:sp>
      <p:sp>
        <p:nvSpPr>
          <p:cNvPr id="15" name="Text 11"/>
          <p:cNvSpPr/>
          <p:nvPr/>
        </p:nvSpPr>
        <p:spPr>
          <a:xfrm>
            <a:off x="4644271" y="5310307"/>
            <a:ext cx="193000" cy="416481"/>
          </a:xfrm>
          <a:prstGeom prst="rect">
            <a:avLst/>
          </a:prstGeom>
          <a:noFill/>
          <a:ln/>
        </p:spPr>
        <p:txBody>
          <a:bodyPr wrap="none" rtlCol="0" anchor="t"/>
          <a:lstStyle/>
          <a:p>
            <a:pPr marL="0" indent="0" algn="ctr">
              <a:lnSpc>
                <a:spcPts val="3281"/>
              </a:lnSpc>
              <a:buNone/>
            </a:pPr>
            <a:r>
              <a:rPr lang="en-US" sz="2624" b="1" dirty="0">
                <a:solidFill>
                  <a:srgbClr val="CFD0D8"/>
                </a:solidFill>
                <a:latin typeface="Instrument Sans" pitchFamily="34" charset="0"/>
                <a:ea typeface="Instrument Sans" pitchFamily="34" charset="-122"/>
                <a:cs typeface="Instrument Sans" pitchFamily="34" charset="-120"/>
              </a:rPr>
              <a:t>3</a:t>
            </a:r>
            <a:endParaRPr lang="en-US" sz="2624" dirty="0"/>
          </a:p>
        </p:txBody>
      </p:sp>
      <p:sp>
        <p:nvSpPr>
          <p:cNvPr id="16" name="Text 12"/>
          <p:cNvSpPr/>
          <p:nvPr/>
        </p:nvSpPr>
        <p:spPr>
          <a:xfrm>
            <a:off x="5212913" y="5344954"/>
            <a:ext cx="2777490" cy="347186"/>
          </a:xfrm>
          <a:prstGeom prst="rect">
            <a:avLst/>
          </a:prstGeom>
          <a:noFill/>
          <a:ln/>
        </p:spPr>
        <p:txBody>
          <a:bodyPr wrap="none" rtlCol="0" anchor="t"/>
          <a:lstStyle/>
          <a:p>
            <a:pPr marL="0" indent="0">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Inherence Factors</a:t>
            </a:r>
            <a:endParaRPr lang="en-US" sz="2187" dirty="0"/>
          </a:p>
        </p:txBody>
      </p:sp>
      <p:sp>
        <p:nvSpPr>
          <p:cNvPr id="17" name="Text 13"/>
          <p:cNvSpPr/>
          <p:nvPr/>
        </p:nvSpPr>
        <p:spPr>
          <a:xfrm>
            <a:off x="5212913" y="5825371"/>
            <a:ext cx="8584287" cy="710803"/>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Biometric characteristics, like fingerprints, iris scans, or facial recognition, that are unique to the user and can be used for authentication.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sp>
        <p:nvSpPr>
          <p:cNvPr id="4" name="Text 1"/>
          <p:cNvSpPr/>
          <p:nvPr/>
        </p:nvSpPr>
        <p:spPr>
          <a:xfrm>
            <a:off x="2037993" y="1428155"/>
            <a:ext cx="8670846" cy="694373"/>
          </a:xfrm>
          <a:prstGeom prst="rect">
            <a:avLst/>
          </a:prstGeom>
          <a:noFill/>
          <a:ln/>
        </p:spPr>
        <p:txBody>
          <a:bodyPr wrap="non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Password Security Best Practices</a:t>
            </a:r>
            <a:endParaRPr lang="en-US" sz="4374" dirty="0"/>
          </a:p>
        </p:txBody>
      </p:sp>
      <p:sp>
        <p:nvSpPr>
          <p:cNvPr id="5" name="Shape 2"/>
          <p:cNvSpPr/>
          <p:nvPr/>
        </p:nvSpPr>
        <p:spPr>
          <a:xfrm>
            <a:off x="2037993" y="2566868"/>
            <a:ext cx="5166122" cy="2006203"/>
          </a:xfrm>
          <a:prstGeom prst="roundRect">
            <a:avLst>
              <a:gd name="adj" fmla="val 4984"/>
            </a:avLst>
          </a:prstGeom>
          <a:noFill/>
          <a:ln w="7620">
            <a:solidFill>
              <a:srgbClr val="55555C"/>
            </a:solidFill>
            <a:prstDash val="solid"/>
          </a:ln>
        </p:spPr>
      </p:sp>
      <p:sp>
        <p:nvSpPr>
          <p:cNvPr id="6" name="Text 3"/>
          <p:cNvSpPr/>
          <p:nvPr/>
        </p:nvSpPr>
        <p:spPr>
          <a:xfrm>
            <a:off x="2267783" y="2796659"/>
            <a:ext cx="2777490" cy="347186"/>
          </a:xfrm>
          <a:prstGeom prst="rect">
            <a:avLst/>
          </a:prstGeom>
          <a:noFill/>
          <a:ln/>
        </p:spPr>
        <p:txBody>
          <a:bodyPr wrap="none" rtlCol="0" anchor="t"/>
          <a:lstStyle/>
          <a:p>
            <a:pPr marL="0" indent="0">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Complex Passwords</a:t>
            </a:r>
            <a:endParaRPr lang="en-US" sz="2187" dirty="0"/>
          </a:p>
        </p:txBody>
      </p:sp>
      <p:sp>
        <p:nvSpPr>
          <p:cNvPr id="7" name="Text 4"/>
          <p:cNvSpPr/>
          <p:nvPr/>
        </p:nvSpPr>
        <p:spPr>
          <a:xfrm>
            <a:off x="2267783" y="3277076"/>
            <a:ext cx="4706541" cy="1066205"/>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Encourage users to create long, complex passwords that combine upper and lower case letters, numbers, and special characters.</a:t>
            </a:r>
            <a:endParaRPr lang="en-US" sz="1750" dirty="0"/>
          </a:p>
        </p:txBody>
      </p:sp>
      <p:sp>
        <p:nvSpPr>
          <p:cNvPr id="8" name="Shape 5"/>
          <p:cNvSpPr/>
          <p:nvPr/>
        </p:nvSpPr>
        <p:spPr>
          <a:xfrm>
            <a:off x="7426285" y="2566868"/>
            <a:ext cx="5166122" cy="2006203"/>
          </a:xfrm>
          <a:prstGeom prst="roundRect">
            <a:avLst>
              <a:gd name="adj" fmla="val 4984"/>
            </a:avLst>
          </a:prstGeom>
          <a:noFill/>
          <a:ln w="7620">
            <a:solidFill>
              <a:srgbClr val="55555C"/>
            </a:solidFill>
            <a:prstDash val="solid"/>
          </a:ln>
        </p:spPr>
      </p:sp>
      <p:sp>
        <p:nvSpPr>
          <p:cNvPr id="9" name="Text 6"/>
          <p:cNvSpPr/>
          <p:nvPr/>
        </p:nvSpPr>
        <p:spPr>
          <a:xfrm>
            <a:off x="7656076" y="2796659"/>
            <a:ext cx="3071693" cy="347186"/>
          </a:xfrm>
          <a:prstGeom prst="rect">
            <a:avLst/>
          </a:prstGeom>
          <a:noFill/>
          <a:ln/>
        </p:spPr>
        <p:txBody>
          <a:bodyPr wrap="none" rtlCol="0" anchor="t"/>
          <a:lstStyle/>
          <a:p>
            <a:pPr marL="0" indent="0">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Password Management</a:t>
            </a:r>
            <a:endParaRPr lang="en-US" sz="2187" dirty="0"/>
          </a:p>
        </p:txBody>
      </p:sp>
      <p:sp>
        <p:nvSpPr>
          <p:cNvPr id="10" name="Text 7"/>
          <p:cNvSpPr/>
          <p:nvPr/>
        </p:nvSpPr>
        <p:spPr>
          <a:xfrm>
            <a:off x="7656076" y="3277076"/>
            <a:ext cx="4706541" cy="1066205"/>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Recommend the use of password managers to securely store and generate strong, unique passwords for each account.</a:t>
            </a:r>
            <a:endParaRPr lang="en-US" sz="1750" dirty="0"/>
          </a:p>
        </p:txBody>
      </p:sp>
      <p:sp>
        <p:nvSpPr>
          <p:cNvPr id="11" name="Shape 8"/>
          <p:cNvSpPr/>
          <p:nvPr/>
        </p:nvSpPr>
        <p:spPr>
          <a:xfrm>
            <a:off x="2037993" y="4795242"/>
            <a:ext cx="5166122" cy="2006203"/>
          </a:xfrm>
          <a:prstGeom prst="roundRect">
            <a:avLst>
              <a:gd name="adj" fmla="val 4984"/>
            </a:avLst>
          </a:prstGeom>
          <a:noFill/>
          <a:ln w="7620">
            <a:solidFill>
              <a:srgbClr val="55555C"/>
            </a:solidFill>
            <a:prstDash val="solid"/>
          </a:ln>
        </p:spPr>
      </p:sp>
      <p:sp>
        <p:nvSpPr>
          <p:cNvPr id="12" name="Text 9"/>
          <p:cNvSpPr/>
          <p:nvPr/>
        </p:nvSpPr>
        <p:spPr>
          <a:xfrm>
            <a:off x="2267783" y="5025033"/>
            <a:ext cx="2777490" cy="347186"/>
          </a:xfrm>
          <a:prstGeom prst="rect">
            <a:avLst/>
          </a:prstGeom>
          <a:noFill/>
          <a:ln/>
        </p:spPr>
        <p:txBody>
          <a:bodyPr wrap="none" rtlCol="0" anchor="t"/>
          <a:lstStyle/>
          <a:p>
            <a:pPr marL="0" indent="0">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Regular Updates</a:t>
            </a:r>
            <a:endParaRPr lang="en-US" sz="2187" dirty="0"/>
          </a:p>
        </p:txBody>
      </p:sp>
      <p:sp>
        <p:nvSpPr>
          <p:cNvPr id="13" name="Text 10"/>
          <p:cNvSpPr/>
          <p:nvPr/>
        </p:nvSpPr>
        <p:spPr>
          <a:xfrm>
            <a:off x="2267783" y="5505450"/>
            <a:ext cx="4706541" cy="1066205"/>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Enforce periodic password updates to reduce the risk of compromised credentials and limit their exposure.</a:t>
            </a:r>
            <a:endParaRPr lang="en-US" sz="1750" dirty="0"/>
          </a:p>
        </p:txBody>
      </p:sp>
      <p:sp>
        <p:nvSpPr>
          <p:cNvPr id="14" name="Shape 11"/>
          <p:cNvSpPr/>
          <p:nvPr/>
        </p:nvSpPr>
        <p:spPr>
          <a:xfrm>
            <a:off x="7426285" y="4795242"/>
            <a:ext cx="5166122" cy="2006203"/>
          </a:xfrm>
          <a:prstGeom prst="roundRect">
            <a:avLst>
              <a:gd name="adj" fmla="val 4984"/>
            </a:avLst>
          </a:prstGeom>
          <a:noFill/>
          <a:ln w="7620">
            <a:solidFill>
              <a:srgbClr val="55555C"/>
            </a:solidFill>
            <a:prstDash val="solid"/>
          </a:ln>
        </p:spPr>
      </p:sp>
      <p:sp>
        <p:nvSpPr>
          <p:cNvPr id="15" name="Text 12"/>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Password Policies</a:t>
            </a:r>
            <a:endParaRPr lang="en-US" sz="2187" dirty="0"/>
          </a:p>
        </p:txBody>
      </p:sp>
      <p:sp>
        <p:nvSpPr>
          <p:cNvPr id="16" name="Text 13"/>
          <p:cNvSpPr/>
          <p:nvPr/>
        </p:nvSpPr>
        <p:spPr>
          <a:xfrm>
            <a:off x="7656076" y="5505450"/>
            <a:ext cx="4706541" cy="1066205"/>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Implement robust password policies that align with industry best practices and regulatory requirements.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2302"/>
            <a:ext cx="14630400" cy="8229600"/>
          </a:xfrm>
          <a:prstGeom prst="rect">
            <a:avLst/>
          </a:prstGeom>
          <a:solidFill>
            <a:srgbClr val="2A2A2D">
              <a:alpha val="75000"/>
            </a:srgbClr>
          </a:solidFill>
          <a:ln/>
        </p:spPr>
      </p:sp>
      <p:sp>
        <p:nvSpPr>
          <p:cNvPr id="4" name="Text 1"/>
          <p:cNvSpPr/>
          <p:nvPr/>
        </p:nvSpPr>
        <p:spPr>
          <a:xfrm>
            <a:off x="2037993" y="2205633"/>
            <a:ext cx="7316152" cy="694373"/>
          </a:xfrm>
          <a:prstGeom prst="rect">
            <a:avLst/>
          </a:prstGeom>
          <a:noFill/>
          <a:ln/>
        </p:spPr>
        <p:txBody>
          <a:bodyPr wrap="non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Multi-Factor Authentication</a:t>
            </a:r>
            <a:endParaRPr lang="en-US" sz="4374" dirty="0"/>
          </a:p>
        </p:txBody>
      </p:sp>
      <p:pic>
        <p:nvPicPr>
          <p:cNvPr id="5" name="Image 1" descr="preencoded.png"/>
          <p:cNvPicPr>
            <a:picLocks noChangeAspect="1"/>
          </p:cNvPicPr>
          <p:nvPr/>
        </p:nvPicPr>
        <p:blipFill>
          <a:blip r:embed="rId4"/>
          <a:stretch>
            <a:fillRect/>
          </a:stretch>
        </p:blipFill>
        <p:spPr>
          <a:xfrm>
            <a:off x="2037993" y="3344347"/>
            <a:ext cx="555427" cy="555427"/>
          </a:xfrm>
          <a:prstGeom prst="rect">
            <a:avLst/>
          </a:prstGeom>
        </p:spPr>
      </p:pic>
      <p:sp>
        <p:nvSpPr>
          <p:cNvPr id="6" name="Text 2"/>
          <p:cNvSpPr/>
          <p:nvPr/>
        </p:nvSpPr>
        <p:spPr>
          <a:xfrm>
            <a:off x="2037993" y="4121944"/>
            <a:ext cx="2388632" cy="347186"/>
          </a:xfrm>
          <a:prstGeom prst="rect">
            <a:avLst/>
          </a:prstGeom>
          <a:noFill/>
          <a:ln/>
        </p:spPr>
        <p:txBody>
          <a:bodyPr wrap="none" rtlCol="0" anchor="t"/>
          <a:lstStyle/>
          <a:p>
            <a:pPr marL="0" indent="0" algn="l">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Biometrics</a:t>
            </a:r>
            <a:endParaRPr lang="en-US" sz="2187" dirty="0"/>
          </a:p>
        </p:txBody>
      </p:sp>
      <p:sp>
        <p:nvSpPr>
          <p:cNvPr id="7" name="Text 3"/>
          <p:cNvSpPr/>
          <p:nvPr/>
        </p:nvSpPr>
        <p:spPr>
          <a:xfrm>
            <a:off x="2037993" y="4602361"/>
            <a:ext cx="2388632" cy="1066205"/>
          </a:xfrm>
          <a:prstGeom prst="rect">
            <a:avLst/>
          </a:prstGeom>
          <a:noFill/>
          <a:ln/>
        </p:spPr>
        <p:txBody>
          <a:bodyPr wrap="square" rtlCol="0" anchor="t"/>
          <a:lstStyle/>
          <a:p>
            <a:pPr marL="0" indent="0" algn="l">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Fingerprint, iris, or facial recognition to verify user identity.</a:t>
            </a:r>
            <a:endParaRPr lang="en-US" sz="1750" dirty="0"/>
          </a:p>
        </p:txBody>
      </p:sp>
      <p:pic>
        <p:nvPicPr>
          <p:cNvPr id="8" name="Image 2" descr="preencoded.png"/>
          <p:cNvPicPr>
            <a:picLocks noChangeAspect="1"/>
          </p:cNvPicPr>
          <p:nvPr/>
        </p:nvPicPr>
        <p:blipFill>
          <a:blip r:embed="rId5"/>
          <a:stretch>
            <a:fillRect/>
          </a:stretch>
        </p:blipFill>
        <p:spPr>
          <a:xfrm>
            <a:off x="4759881" y="3344347"/>
            <a:ext cx="555427" cy="555427"/>
          </a:xfrm>
          <a:prstGeom prst="rect">
            <a:avLst/>
          </a:prstGeom>
        </p:spPr>
      </p:pic>
      <p:sp>
        <p:nvSpPr>
          <p:cNvPr id="9" name="Text 4"/>
          <p:cNvSpPr/>
          <p:nvPr/>
        </p:nvSpPr>
        <p:spPr>
          <a:xfrm>
            <a:off x="4759881" y="4121944"/>
            <a:ext cx="2388632" cy="694373"/>
          </a:xfrm>
          <a:prstGeom prst="rect">
            <a:avLst/>
          </a:prstGeom>
          <a:noFill/>
          <a:ln/>
        </p:spPr>
        <p:txBody>
          <a:bodyPr wrap="square" rtlCol="0" anchor="t"/>
          <a:lstStyle/>
          <a:p>
            <a:pPr marL="0" indent="0" algn="l">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One-Time Passwords</a:t>
            </a:r>
            <a:endParaRPr lang="en-US" sz="2187" dirty="0"/>
          </a:p>
        </p:txBody>
      </p:sp>
      <p:sp>
        <p:nvSpPr>
          <p:cNvPr id="10" name="Text 5"/>
          <p:cNvSpPr/>
          <p:nvPr/>
        </p:nvSpPr>
        <p:spPr>
          <a:xfrm>
            <a:off x="4759881" y="4949547"/>
            <a:ext cx="2388632" cy="1066205"/>
          </a:xfrm>
          <a:prstGeom prst="rect">
            <a:avLst/>
          </a:prstGeom>
          <a:noFill/>
          <a:ln/>
        </p:spPr>
        <p:txBody>
          <a:bodyPr wrap="square" rtlCol="0" anchor="t"/>
          <a:lstStyle/>
          <a:p>
            <a:pPr marL="0" indent="0" algn="l">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Codes sent to the user's registered mobile device or email.</a:t>
            </a:r>
            <a:endParaRPr lang="en-US" sz="1750" dirty="0"/>
          </a:p>
        </p:txBody>
      </p:sp>
      <p:pic>
        <p:nvPicPr>
          <p:cNvPr id="11" name="Image 3" descr="preencoded.png"/>
          <p:cNvPicPr>
            <a:picLocks noChangeAspect="1"/>
          </p:cNvPicPr>
          <p:nvPr/>
        </p:nvPicPr>
        <p:blipFill>
          <a:blip r:embed="rId6"/>
          <a:stretch>
            <a:fillRect/>
          </a:stretch>
        </p:blipFill>
        <p:spPr>
          <a:xfrm>
            <a:off x="7481768" y="3344347"/>
            <a:ext cx="555427" cy="555427"/>
          </a:xfrm>
          <a:prstGeom prst="rect">
            <a:avLst/>
          </a:prstGeom>
        </p:spPr>
      </p:pic>
      <p:sp>
        <p:nvSpPr>
          <p:cNvPr id="12" name="Text 6"/>
          <p:cNvSpPr/>
          <p:nvPr/>
        </p:nvSpPr>
        <p:spPr>
          <a:xfrm>
            <a:off x="7481768" y="4121944"/>
            <a:ext cx="2388632" cy="347186"/>
          </a:xfrm>
          <a:prstGeom prst="rect">
            <a:avLst/>
          </a:prstGeom>
          <a:noFill/>
          <a:ln/>
        </p:spPr>
        <p:txBody>
          <a:bodyPr wrap="none" rtlCol="0" anchor="t"/>
          <a:lstStyle/>
          <a:p>
            <a:pPr marL="0" indent="0" algn="l">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Hardware Tokens</a:t>
            </a:r>
            <a:endParaRPr lang="en-US" sz="2187" dirty="0"/>
          </a:p>
        </p:txBody>
      </p:sp>
      <p:sp>
        <p:nvSpPr>
          <p:cNvPr id="13" name="Text 7"/>
          <p:cNvSpPr/>
          <p:nvPr/>
        </p:nvSpPr>
        <p:spPr>
          <a:xfrm>
            <a:off x="7481768" y="4602361"/>
            <a:ext cx="2388632" cy="1066205"/>
          </a:xfrm>
          <a:prstGeom prst="rect">
            <a:avLst/>
          </a:prstGeom>
          <a:noFill/>
          <a:ln/>
        </p:spPr>
        <p:txBody>
          <a:bodyPr wrap="square" rtlCol="0" anchor="t"/>
          <a:lstStyle/>
          <a:p>
            <a:pPr marL="0" indent="0" algn="l">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Physical security keys that generate one-time codes.</a:t>
            </a:r>
            <a:endParaRPr lang="en-US" sz="1750" dirty="0"/>
          </a:p>
        </p:txBody>
      </p:sp>
      <p:pic>
        <p:nvPicPr>
          <p:cNvPr id="14" name="Image 4" descr="preencoded.png"/>
          <p:cNvPicPr>
            <a:picLocks noChangeAspect="1"/>
          </p:cNvPicPr>
          <p:nvPr/>
        </p:nvPicPr>
        <p:blipFill>
          <a:blip r:embed="rId7"/>
          <a:stretch>
            <a:fillRect/>
          </a:stretch>
        </p:blipFill>
        <p:spPr>
          <a:xfrm>
            <a:off x="10203656" y="3344347"/>
            <a:ext cx="555427" cy="555427"/>
          </a:xfrm>
          <a:prstGeom prst="rect">
            <a:avLst/>
          </a:prstGeom>
        </p:spPr>
      </p:pic>
      <p:sp>
        <p:nvSpPr>
          <p:cNvPr id="15" name="Text 8"/>
          <p:cNvSpPr/>
          <p:nvPr/>
        </p:nvSpPr>
        <p:spPr>
          <a:xfrm>
            <a:off x="10203656" y="4121944"/>
            <a:ext cx="2388751" cy="347186"/>
          </a:xfrm>
          <a:prstGeom prst="rect">
            <a:avLst/>
          </a:prstGeom>
          <a:noFill/>
          <a:ln/>
        </p:spPr>
        <p:txBody>
          <a:bodyPr wrap="none" rtlCol="0" anchor="t"/>
          <a:lstStyle/>
          <a:p>
            <a:pPr marL="0" indent="0" algn="l">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Geolocation</a:t>
            </a:r>
            <a:endParaRPr lang="en-US" sz="2187" dirty="0"/>
          </a:p>
        </p:txBody>
      </p:sp>
      <p:sp>
        <p:nvSpPr>
          <p:cNvPr id="16" name="Text 9"/>
          <p:cNvSpPr/>
          <p:nvPr/>
        </p:nvSpPr>
        <p:spPr>
          <a:xfrm>
            <a:off x="10203656" y="4602361"/>
            <a:ext cx="2388751" cy="1421606"/>
          </a:xfrm>
          <a:prstGeom prst="rect">
            <a:avLst/>
          </a:prstGeom>
          <a:noFill/>
          <a:ln/>
        </p:spPr>
        <p:txBody>
          <a:bodyPr wrap="square" rtlCol="0" anchor="t"/>
          <a:lstStyle/>
          <a:p>
            <a:pPr marL="0" indent="0" algn="l">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Verifying the user's location to detect suspicious login attempts.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934760"/>
            <a:ext cx="7599402" cy="694373"/>
          </a:xfrm>
          <a:prstGeom prst="rect">
            <a:avLst/>
          </a:prstGeom>
          <a:noFill/>
          <a:ln/>
        </p:spPr>
        <p:txBody>
          <a:bodyPr wrap="non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Secure Session Management</a:t>
            </a:r>
            <a:endParaRPr lang="en-US" sz="4374" dirty="0"/>
          </a:p>
        </p:txBody>
      </p:sp>
      <p:pic>
        <p:nvPicPr>
          <p:cNvPr id="6" name="Image 2" descr="preencoded.png"/>
          <p:cNvPicPr>
            <a:picLocks noChangeAspect="1"/>
          </p:cNvPicPr>
          <p:nvPr/>
        </p:nvPicPr>
        <p:blipFill>
          <a:blip r:embed="rId5"/>
          <a:stretch>
            <a:fillRect/>
          </a:stretch>
        </p:blipFill>
        <p:spPr>
          <a:xfrm>
            <a:off x="4490799" y="1962388"/>
            <a:ext cx="1110972" cy="1777484"/>
          </a:xfrm>
          <a:prstGeom prst="rect">
            <a:avLst/>
          </a:prstGeom>
        </p:spPr>
      </p:pic>
      <p:sp>
        <p:nvSpPr>
          <p:cNvPr id="7" name="Text 2"/>
          <p:cNvSpPr/>
          <p:nvPr/>
        </p:nvSpPr>
        <p:spPr>
          <a:xfrm>
            <a:off x="5935028" y="2184559"/>
            <a:ext cx="2777490" cy="347186"/>
          </a:xfrm>
          <a:prstGeom prst="rect">
            <a:avLst/>
          </a:prstGeom>
          <a:noFill/>
          <a:ln/>
        </p:spPr>
        <p:txBody>
          <a:bodyPr wrap="none" rtlCol="0" anchor="t"/>
          <a:lstStyle/>
          <a:p>
            <a:pPr marL="0" indent="0" algn="l">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Session Initiation</a:t>
            </a:r>
            <a:endParaRPr lang="en-US" sz="2187" dirty="0"/>
          </a:p>
        </p:txBody>
      </p:sp>
      <p:sp>
        <p:nvSpPr>
          <p:cNvPr id="8" name="Text 3"/>
          <p:cNvSpPr/>
          <p:nvPr/>
        </p:nvSpPr>
        <p:spPr>
          <a:xfrm>
            <a:off x="5935028" y="2664976"/>
            <a:ext cx="7862173" cy="355402"/>
          </a:xfrm>
          <a:prstGeom prst="rect">
            <a:avLst/>
          </a:prstGeom>
          <a:noFill/>
          <a:ln/>
        </p:spPr>
        <p:txBody>
          <a:bodyPr wrap="none" rtlCol="0" anchor="t"/>
          <a:lstStyle/>
          <a:p>
            <a:pPr marL="0" indent="0" algn="l">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Secure the initial login process and generate a unique session ID.</a:t>
            </a:r>
            <a:endParaRPr lang="en-US" sz="1750" dirty="0"/>
          </a:p>
        </p:txBody>
      </p:sp>
      <p:pic>
        <p:nvPicPr>
          <p:cNvPr id="9" name="Image 3" descr="preencoded.png"/>
          <p:cNvPicPr>
            <a:picLocks noChangeAspect="1"/>
          </p:cNvPicPr>
          <p:nvPr/>
        </p:nvPicPr>
        <p:blipFill>
          <a:blip r:embed="rId6"/>
          <a:stretch>
            <a:fillRect/>
          </a:stretch>
        </p:blipFill>
        <p:spPr>
          <a:xfrm>
            <a:off x="4490799" y="3739872"/>
            <a:ext cx="1110972" cy="1777484"/>
          </a:xfrm>
          <a:prstGeom prst="rect">
            <a:avLst/>
          </a:prstGeom>
        </p:spPr>
      </p:pic>
      <p:sp>
        <p:nvSpPr>
          <p:cNvPr id="10" name="Text 4"/>
          <p:cNvSpPr/>
          <p:nvPr/>
        </p:nvSpPr>
        <p:spPr>
          <a:xfrm>
            <a:off x="5935028" y="3962043"/>
            <a:ext cx="2777490" cy="347186"/>
          </a:xfrm>
          <a:prstGeom prst="rect">
            <a:avLst/>
          </a:prstGeom>
          <a:noFill/>
          <a:ln/>
        </p:spPr>
        <p:txBody>
          <a:bodyPr wrap="none" rtlCol="0" anchor="t"/>
          <a:lstStyle/>
          <a:p>
            <a:pPr marL="0" indent="0" algn="l">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Session Verification</a:t>
            </a:r>
            <a:endParaRPr lang="en-US" sz="2187" dirty="0"/>
          </a:p>
        </p:txBody>
      </p:sp>
      <p:sp>
        <p:nvSpPr>
          <p:cNvPr id="11" name="Text 5"/>
          <p:cNvSpPr/>
          <p:nvPr/>
        </p:nvSpPr>
        <p:spPr>
          <a:xfrm>
            <a:off x="5935028" y="4442460"/>
            <a:ext cx="7862173" cy="355402"/>
          </a:xfrm>
          <a:prstGeom prst="rect">
            <a:avLst/>
          </a:prstGeom>
          <a:noFill/>
          <a:ln/>
        </p:spPr>
        <p:txBody>
          <a:bodyPr wrap="none" rtlCol="0" anchor="t"/>
          <a:lstStyle/>
          <a:p>
            <a:pPr marL="0" indent="0" algn="l">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Continuously validate the session to ensure it belongs to the legitimate user.</a:t>
            </a:r>
            <a:endParaRPr lang="en-US" sz="1750" dirty="0"/>
          </a:p>
        </p:txBody>
      </p:sp>
      <p:pic>
        <p:nvPicPr>
          <p:cNvPr id="12" name="Image 4" descr="preencoded.png"/>
          <p:cNvPicPr>
            <a:picLocks noChangeAspect="1"/>
          </p:cNvPicPr>
          <p:nvPr/>
        </p:nvPicPr>
        <p:blipFill>
          <a:blip r:embed="rId7"/>
          <a:stretch>
            <a:fillRect/>
          </a:stretch>
        </p:blipFill>
        <p:spPr>
          <a:xfrm>
            <a:off x="4490799" y="5517356"/>
            <a:ext cx="1110972" cy="1777484"/>
          </a:xfrm>
          <a:prstGeom prst="rect">
            <a:avLst/>
          </a:prstGeom>
        </p:spPr>
      </p:pic>
      <p:sp>
        <p:nvSpPr>
          <p:cNvPr id="13" name="Text 6"/>
          <p:cNvSpPr/>
          <p:nvPr/>
        </p:nvSpPr>
        <p:spPr>
          <a:xfrm>
            <a:off x="5935028" y="5739527"/>
            <a:ext cx="2777490" cy="347186"/>
          </a:xfrm>
          <a:prstGeom prst="rect">
            <a:avLst/>
          </a:prstGeom>
          <a:noFill/>
          <a:ln/>
        </p:spPr>
        <p:txBody>
          <a:bodyPr wrap="none" rtlCol="0" anchor="t"/>
          <a:lstStyle/>
          <a:p>
            <a:pPr marL="0" indent="0" algn="l">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Session Termination</a:t>
            </a:r>
            <a:endParaRPr lang="en-US" sz="2187" dirty="0"/>
          </a:p>
        </p:txBody>
      </p:sp>
      <p:sp>
        <p:nvSpPr>
          <p:cNvPr id="14" name="Text 7"/>
          <p:cNvSpPr/>
          <p:nvPr/>
        </p:nvSpPr>
        <p:spPr>
          <a:xfrm>
            <a:off x="5935028" y="6219944"/>
            <a:ext cx="7862173" cy="710803"/>
          </a:xfrm>
          <a:prstGeom prst="rect">
            <a:avLst/>
          </a:prstGeom>
          <a:noFill/>
          <a:ln/>
        </p:spPr>
        <p:txBody>
          <a:bodyPr wrap="square" rtlCol="0" anchor="t"/>
          <a:lstStyle/>
          <a:p>
            <a:pPr marL="0" indent="0" algn="l">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Properly terminate the session when the user logs out or after a set timeout period.</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pic>
        <p:nvPicPr>
          <p:cNvPr id="4" name="Image 1" descr="preencoded.png"/>
          <p:cNvPicPr>
            <a:picLocks noChangeAspect="1"/>
          </p:cNvPicPr>
          <p:nvPr/>
        </p:nvPicPr>
        <p:blipFill>
          <a:blip r:embed="rId4"/>
          <a:stretch>
            <a:fillRect/>
          </a:stretch>
        </p:blipFill>
        <p:spPr>
          <a:xfrm>
            <a:off x="0" y="0"/>
            <a:ext cx="14630400" cy="2458760"/>
          </a:xfrm>
          <a:prstGeom prst="rect">
            <a:avLst/>
          </a:prstGeom>
        </p:spPr>
      </p:pic>
      <p:sp>
        <p:nvSpPr>
          <p:cNvPr id="5" name="Text 1"/>
          <p:cNvSpPr/>
          <p:nvPr/>
        </p:nvSpPr>
        <p:spPr>
          <a:xfrm>
            <a:off x="2643545" y="3000018"/>
            <a:ext cx="9343192" cy="1229201"/>
          </a:xfrm>
          <a:prstGeom prst="rect">
            <a:avLst/>
          </a:prstGeom>
          <a:noFill/>
          <a:ln/>
        </p:spPr>
        <p:txBody>
          <a:bodyPr wrap="square" rtlCol="0" anchor="t"/>
          <a:lstStyle/>
          <a:p>
            <a:pPr marL="0" indent="0">
              <a:lnSpc>
                <a:spcPts val="4840"/>
              </a:lnSpc>
              <a:buNone/>
            </a:pPr>
            <a:r>
              <a:rPr lang="en-US" sz="3872" b="1" dirty="0">
                <a:solidFill>
                  <a:srgbClr val="FFFFFF"/>
                </a:solidFill>
                <a:latin typeface="Instrument Sans" pitchFamily="34" charset="0"/>
                <a:ea typeface="Instrument Sans" pitchFamily="34" charset="-122"/>
                <a:cs typeface="Instrument Sans" pitchFamily="34" charset="-120"/>
              </a:rPr>
              <a:t>One-Way Function: Irreversible Transformation</a:t>
            </a:r>
            <a:endParaRPr lang="en-US" sz="3872" dirty="0"/>
          </a:p>
        </p:txBody>
      </p:sp>
      <p:sp>
        <p:nvSpPr>
          <p:cNvPr id="6" name="Shape 2"/>
          <p:cNvSpPr/>
          <p:nvPr/>
        </p:nvSpPr>
        <p:spPr>
          <a:xfrm>
            <a:off x="2643545" y="4677847"/>
            <a:ext cx="442555" cy="442555"/>
          </a:xfrm>
          <a:prstGeom prst="roundRect">
            <a:avLst>
              <a:gd name="adj" fmla="val 20001"/>
            </a:avLst>
          </a:prstGeom>
          <a:noFill/>
          <a:ln w="7620">
            <a:solidFill>
              <a:srgbClr val="55555C"/>
            </a:solidFill>
            <a:prstDash val="solid"/>
          </a:ln>
        </p:spPr>
      </p:sp>
      <p:sp>
        <p:nvSpPr>
          <p:cNvPr id="7" name="Text 3"/>
          <p:cNvSpPr/>
          <p:nvPr/>
        </p:nvSpPr>
        <p:spPr>
          <a:xfrm>
            <a:off x="2807732" y="4714756"/>
            <a:ext cx="114181" cy="368737"/>
          </a:xfrm>
          <a:prstGeom prst="rect">
            <a:avLst/>
          </a:prstGeom>
          <a:noFill/>
          <a:ln/>
        </p:spPr>
        <p:txBody>
          <a:bodyPr wrap="none" rtlCol="0" anchor="t"/>
          <a:lstStyle/>
          <a:p>
            <a:pPr marL="0" indent="0" algn="ctr">
              <a:lnSpc>
                <a:spcPts val="2904"/>
              </a:lnSpc>
              <a:buNone/>
            </a:pPr>
            <a:r>
              <a:rPr lang="en-US" sz="2323" b="1" dirty="0">
                <a:solidFill>
                  <a:srgbClr val="CFD0D8"/>
                </a:solidFill>
                <a:latin typeface="Instrument Sans" pitchFamily="34" charset="0"/>
                <a:ea typeface="Instrument Sans" pitchFamily="34" charset="-122"/>
                <a:cs typeface="Instrument Sans" pitchFamily="34" charset="-120"/>
              </a:rPr>
              <a:t>1</a:t>
            </a:r>
            <a:endParaRPr lang="en-US" sz="2323" dirty="0"/>
          </a:p>
        </p:txBody>
      </p:sp>
      <p:sp>
        <p:nvSpPr>
          <p:cNvPr id="8" name="Text 4"/>
          <p:cNvSpPr/>
          <p:nvPr/>
        </p:nvSpPr>
        <p:spPr>
          <a:xfrm>
            <a:off x="3282791" y="4745474"/>
            <a:ext cx="2343983" cy="307300"/>
          </a:xfrm>
          <a:prstGeom prst="rect">
            <a:avLst/>
          </a:prstGeom>
          <a:noFill/>
          <a:ln/>
        </p:spPr>
        <p:txBody>
          <a:bodyPr wrap="none" rtlCol="0" anchor="t"/>
          <a:lstStyle/>
          <a:p>
            <a:pPr marL="0" indent="0">
              <a:lnSpc>
                <a:spcPts val="2420"/>
              </a:lnSpc>
              <a:buNone/>
            </a:pPr>
            <a:r>
              <a:rPr lang="en-US" sz="1936" b="1" dirty="0">
                <a:solidFill>
                  <a:srgbClr val="CFD0D8"/>
                </a:solidFill>
                <a:latin typeface="Instrument Sans" pitchFamily="34" charset="0"/>
                <a:ea typeface="Instrument Sans" pitchFamily="34" charset="-122"/>
                <a:cs typeface="Instrument Sans" pitchFamily="34" charset="-120"/>
              </a:rPr>
              <a:t>Irreversible Process</a:t>
            </a:r>
            <a:endParaRPr lang="en-US" sz="1936" dirty="0"/>
          </a:p>
        </p:txBody>
      </p:sp>
      <p:sp>
        <p:nvSpPr>
          <p:cNvPr id="9" name="Text 5"/>
          <p:cNvSpPr/>
          <p:nvPr/>
        </p:nvSpPr>
        <p:spPr>
          <a:xfrm>
            <a:off x="3282791" y="5170765"/>
            <a:ext cx="2343983" cy="2517458"/>
          </a:xfrm>
          <a:prstGeom prst="rect">
            <a:avLst/>
          </a:prstGeom>
          <a:noFill/>
          <a:ln/>
        </p:spPr>
        <p:txBody>
          <a:bodyPr wrap="square" rtlCol="0" anchor="t"/>
          <a:lstStyle/>
          <a:p>
            <a:pPr marL="0" indent="0">
              <a:lnSpc>
                <a:spcPts val="2478"/>
              </a:lnSpc>
              <a:buNone/>
            </a:pPr>
            <a:r>
              <a:rPr lang="en-US" sz="1549" dirty="0">
                <a:solidFill>
                  <a:srgbClr val="CFD0D8"/>
                </a:solidFill>
                <a:latin typeface="Instrument Sans" pitchFamily="34" charset="0"/>
                <a:ea typeface="Instrument Sans" pitchFamily="34" charset="-122"/>
                <a:cs typeface="Instrument Sans" pitchFamily="34" charset="-120"/>
              </a:rPr>
              <a:t>Hash functions are designed to be one-way, meaning it's computationally infeasible to reverse the hashing process and obtain the original password.</a:t>
            </a:r>
            <a:endParaRPr lang="en-US" sz="1549" dirty="0"/>
          </a:p>
        </p:txBody>
      </p:sp>
      <p:sp>
        <p:nvSpPr>
          <p:cNvPr id="10" name="Shape 6"/>
          <p:cNvSpPr/>
          <p:nvPr/>
        </p:nvSpPr>
        <p:spPr>
          <a:xfrm>
            <a:off x="5823466" y="4677847"/>
            <a:ext cx="442555" cy="442555"/>
          </a:xfrm>
          <a:prstGeom prst="roundRect">
            <a:avLst>
              <a:gd name="adj" fmla="val 20001"/>
            </a:avLst>
          </a:prstGeom>
          <a:noFill/>
          <a:ln w="7620">
            <a:solidFill>
              <a:srgbClr val="55555C"/>
            </a:solidFill>
            <a:prstDash val="solid"/>
          </a:ln>
        </p:spPr>
      </p:sp>
      <p:sp>
        <p:nvSpPr>
          <p:cNvPr id="11" name="Text 7"/>
          <p:cNvSpPr/>
          <p:nvPr/>
        </p:nvSpPr>
        <p:spPr>
          <a:xfrm>
            <a:off x="5962531" y="4714756"/>
            <a:ext cx="164425" cy="368737"/>
          </a:xfrm>
          <a:prstGeom prst="rect">
            <a:avLst/>
          </a:prstGeom>
          <a:noFill/>
          <a:ln/>
        </p:spPr>
        <p:txBody>
          <a:bodyPr wrap="none" rtlCol="0" anchor="t"/>
          <a:lstStyle/>
          <a:p>
            <a:pPr marL="0" indent="0" algn="ctr">
              <a:lnSpc>
                <a:spcPts val="2904"/>
              </a:lnSpc>
              <a:buNone/>
            </a:pPr>
            <a:r>
              <a:rPr lang="en-US" sz="2323" b="1" dirty="0">
                <a:solidFill>
                  <a:srgbClr val="CFD0D8"/>
                </a:solidFill>
                <a:latin typeface="Instrument Sans" pitchFamily="34" charset="0"/>
                <a:ea typeface="Instrument Sans" pitchFamily="34" charset="-122"/>
                <a:cs typeface="Instrument Sans" pitchFamily="34" charset="-120"/>
              </a:rPr>
              <a:t>2</a:t>
            </a:r>
            <a:endParaRPr lang="en-US" sz="2323" dirty="0"/>
          </a:p>
        </p:txBody>
      </p:sp>
      <p:sp>
        <p:nvSpPr>
          <p:cNvPr id="12" name="Text 8"/>
          <p:cNvSpPr/>
          <p:nvPr/>
        </p:nvSpPr>
        <p:spPr>
          <a:xfrm>
            <a:off x="6462713" y="4745474"/>
            <a:ext cx="2343983" cy="307300"/>
          </a:xfrm>
          <a:prstGeom prst="rect">
            <a:avLst/>
          </a:prstGeom>
          <a:noFill/>
          <a:ln/>
        </p:spPr>
        <p:txBody>
          <a:bodyPr wrap="none" rtlCol="0" anchor="t"/>
          <a:lstStyle/>
          <a:p>
            <a:pPr marL="0" indent="0">
              <a:lnSpc>
                <a:spcPts val="2420"/>
              </a:lnSpc>
              <a:buNone/>
            </a:pPr>
            <a:r>
              <a:rPr lang="en-US" sz="1936" b="1" dirty="0">
                <a:solidFill>
                  <a:srgbClr val="CFD0D8"/>
                </a:solidFill>
                <a:latin typeface="Instrument Sans" pitchFamily="34" charset="0"/>
                <a:ea typeface="Instrument Sans" pitchFamily="34" charset="-122"/>
                <a:cs typeface="Instrument Sans" pitchFamily="34" charset="-120"/>
              </a:rPr>
              <a:t>Secure Storage</a:t>
            </a:r>
            <a:endParaRPr lang="en-US" sz="1936" dirty="0"/>
          </a:p>
        </p:txBody>
      </p:sp>
      <p:sp>
        <p:nvSpPr>
          <p:cNvPr id="13" name="Text 9"/>
          <p:cNvSpPr/>
          <p:nvPr/>
        </p:nvSpPr>
        <p:spPr>
          <a:xfrm>
            <a:off x="6462713" y="5170765"/>
            <a:ext cx="2343983" cy="1888093"/>
          </a:xfrm>
          <a:prstGeom prst="rect">
            <a:avLst/>
          </a:prstGeom>
          <a:noFill/>
          <a:ln/>
        </p:spPr>
        <p:txBody>
          <a:bodyPr wrap="square" rtlCol="0" anchor="t"/>
          <a:lstStyle/>
          <a:p>
            <a:pPr marL="0" indent="0">
              <a:lnSpc>
                <a:spcPts val="2478"/>
              </a:lnSpc>
              <a:buNone/>
            </a:pPr>
            <a:r>
              <a:rPr lang="en-US" sz="1549" dirty="0">
                <a:solidFill>
                  <a:srgbClr val="CFD0D8"/>
                </a:solidFill>
                <a:latin typeface="Instrument Sans" pitchFamily="34" charset="0"/>
                <a:ea typeface="Instrument Sans" pitchFamily="34" charset="-122"/>
                <a:cs typeface="Instrument Sans" pitchFamily="34" charset="-120"/>
              </a:rPr>
              <a:t>Even if a hash value is exposed, attackers cannot easily derive the original password, ensuring the security of user credentials.</a:t>
            </a:r>
            <a:endParaRPr lang="en-US" sz="1549" dirty="0"/>
          </a:p>
        </p:txBody>
      </p:sp>
      <p:sp>
        <p:nvSpPr>
          <p:cNvPr id="14" name="Shape 10"/>
          <p:cNvSpPr/>
          <p:nvPr/>
        </p:nvSpPr>
        <p:spPr>
          <a:xfrm>
            <a:off x="9003387" y="4677847"/>
            <a:ext cx="442555" cy="442555"/>
          </a:xfrm>
          <a:prstGeom prst="roundRect">
            <a:avLst>
              <a:gd name="adj" fmla="val 20001"/>
            </a:avLst>
          </a:prstGeom>
          <a:noFill/>
          <a:ln w="7620">
            <a:solidFill>
              <a:srgbClr val="55555C"/>
            </a:solidFill>
            <a:prstDash val="solid"/>
          </a:ln>
        </p:spPr>
      </p:sp>
      <p:sp>
        <p:nvSpPr>
          <p:cNvPr id="15" name="Text 11"/>
          <p:cNvSpPr/>
          <p:nvPr/>
        </p:nvSpPr>
        <p:spPr>
          <a:xfrm>
            <a:off x="9139238" y="4714756"/>
            <a:ext cx="170855" cy="368737"/>
          </a:xfrm>
          <a:prstGeom prst="rect">
            <a:avLst/>
          </a:prstGeom>
          <a:noFill/>
          <a:ln/>
        </p:spPr>
        <p:txBody>
          <a:bodyPr wrap="none" rtlCol="0" anchor="t"/>
          <a:lstStyle/>
          <a:p>
            <a:pPr marL="0" indent="0" algn="ctr">
              <a:lnSpc>
                <a:spcPts val="2904"/>
              </a:lnSpc>
              <a:buNone/>
            </a:pPr>
            <a:r>
              <a:rPr lang="en-US" sz="2323" b="1" dirty="0">
                <a:solidFill>
                  <a:srgbClr val="CFD0D8"/>
                </a:solidFill>
                <a:latin typeface="Instrument Sans" pitchFamily="34" charset="0"/>
                <a:ea typeface="Instrument Sans" pitchFamily="34" charset="-122"/>
                <a:cs typeface="Instrument Sans" pitchFamily="34" charset="-120"/>
              </a:rPr>
              <a:t>3</a:t>
            </a:r>
            <a:endParaRPr lang="en-US" sz="2323" dirty="0"/>
          </a:p>
        </p:txBody>
      </p:sp>
      <p:sp>
        <p:nvSpPr>
          <p:cNvPr id="16" name="Text 12"/>
          <p:cNvSpPr/>
          <p:nvPr/>
        </p:nvSpPr>
        <p:spPr>
          <a:xfrm>
            <a:off x="9642634" y="4745474"/>
            <a:ext cx="2343983" cy="307300"/>
          </a:xfrm>
          <a:prstGeom prst="rect">
            <a:avLst/>
          </a:prstGeom>
          <a:noFill/>
          <a:ln/>
        </p:spPr>
        <p:txBody>
          <a:bodyPr wrap="none" rtlCol="0" anchor="t"/>
          <a:lstStyle/>
          <a:p>
            <a:pPr marL="0" indent="0">
              <a:lnSpc>
                <a:spcPts val="2420"/>
              </a:lnSpc>
              <a:buNone/>
            </a:pPr>
            <a:r>
              <a:rPr lang="en-US" sz="1936" b="1" dirty="0">
                <a:solidFill>
                  <a:srgbClr val="CFD0D8"/>
                </a:solidFill>
                <a:latin typeface="Instrument Sans" pitchFamily="34" charset="0"/>
                <a:ea typeface="Instrument Sans" pitchFamily="34" charset="-122"/>
                <a:cs typeface="Instrument Sans" pitchFamily="34" charset="-120"/>
              </a:rPr>
              <a:t>Protecting Data</a:t>
            </a:r>
            <a:endParaRPr lang="en-US" sz="1936" dirty="0"/>
          </a:p>
        </p:txBody>
      </p:sp>
      <p:sp>
        <p:nvSpPr>
          <p:cNvPr id="17" name="Text 13"/>
          <p:cNvSpPr/>
          <p:nvPr/>
        </p:nvSpPr>
        <p:spPr>
          <a:xfrm>
            <a:off x="9642634" y="5170765"/>
            <a:ext cx="2343983" cy="2202775"/>
          </a:xfrm>
          <a:prstGeom prst="rect">
            <a:avLst/>
          </a:prstGeom>
          <a:noFill/>
          <a:ln/>
        </p:spPr>
        <p:txBody>
          <a:bodyPr wrap="square" rtlCol="0" anchor="t"/>
          <a:lstStyle/>
          <a:p>
            <a:pPr marL="0" indent="0">
              <a:lnSpc>
                <a:spcPts val="2478"/>
              </a:lnSpc>
              <a:buNone/>
            </a:pPr>
            <a:r>
              <a:rPr lang="en-US" sz="1549" dirty="0">
                <a:solidFill>
                  <a:srgbClr val="CFD0D8"/>
                </a:solidFill>
                <a:latin typeface="Instrument Sans" pitchFamily="34" charset="0"/>
                <a:ea typeface="Instrument Sans" pitchFamily="34" charset="-122"/>
                <a:cs typeface="Instrument Sans" pitchFamily="34" charset="-120"/>
              </a:rPr>
              <a:t>One-way hashing is a crucial security measure for safeguarding sensitive information like passwords, protecting users from potential breaches.</a:t>
            </a:r>
            <a:endParaRPr lang="en-US" sz="1549"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sp>
        <p:nvSpPr>
          <p:cNvPr id="4" name="Text 1"/>
          <p:cNvSpPr/>
          <p:nvPr/>
        </p:nvSpPr>
        <p:spPr>
          <a:xfrm>
            <a:off x="2037993" y="1072753"/>
            <a:ext cx="10347127" cy="694373"/>
          </a:xfrm>
          <a:prstGeom prst="rect">
            <a:avLst/>
          </a:prstGeom>
          <a:noFill/>
          <a:ln/>
        </p:spPr>
        <p:txBody>
          <a:bodyPr wrap="non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Salt: Defending Against Rainbow Tables</a:t>
            </a:r>
            <a:endParaRPr lang="en-US" sz="4374" dirty="0"/>
          </a:p>
        </p:txBody>
      </p:sp>
      <p:sp>
        <p:nvSpPr>
          <p:cNvPr id="5" name="Shape 2"/>
          <p:cNvSpPr/>
          <p:nvPr/>
        </p:nvSpPr>
        <p:spPr>
          <a:xfrm>
            <a:off x="2037993" y="2211467"/>
            <a:ext cx="5166122" cy="2361605"/>
          </a:xfrm>
          <a:prstGeom prst="roundRect">
            <a:avLst>
              <a:gd name="adj" fmla="val 4234"/>
            </a:avLst>
          </a:prstGeom>
          <a:noFill/>
          <a:ln w="7620">
            <a:solidFill>
              <a:srgbClr val="55555C"/>
            </a:solidFill>
            <a:prstDash val="solid"/>
          </a:ln>
        </p:spPr>
      </p:sp>
      <p:sp>
        <p:nvSpPr>
          <p:cNvPr id="6" name="Text 3"/>
          <p:cNvSpPr/>
          <p:nvPr/>
        </p:nvSpPr>
        <p:spPr>
          <a:xfrm>
            <a:off x="2267783" y="2441258"/>
            <a:ext cx="2777490" cy="347186"/>
          </a:xfrm>
          <a:prstGeom prst="rect">
            <a:avLst/>
          </a:prstGeom>
          <a:noFill/>
          <a:ln/>
        </p:spPr>
        <p:txBody>
          <a:bodyPr wrap="none" rtlCol="0" anchor="t"/>
          <a:lstStyle/>
          <a:p>
            <a:pPr marL="0" indent="0">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Randomized Input</a:t>
            </a:r>
            <a:endParaRPr lang="en-US" sz="2187" dirty="0"/>
          </a:p>
        </p:txBody>
      </p:sp>
      <p:sp>
        <p:nvSpPr>
          <p:cNvPr id="7" name="Text 4"/>
          <p:cNvSpPr/>
          <p:nvPr/>
        </p:nvSpPr>
        <p:spPr>
          <a:xfrm>
            <a:off x="2267783" y="2921675"/>
            <a:ext cx="4706541" cy="1421606"/>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Salting adds a unique, random value to each password before hashing, making each hash unique and resistant to pre-computed attacks like rainbow tables.</a:t>
            </a:r>
            <a:endParaRPr lang="en-US" sz="1750" dirty="0"/>
          </a:p>
        </p:txBody>
      </p:sp>
      <p:sp>
        <p:nvSpPr>
          <p:cNvPr id="8" name="Shape 5"/>
          <p:cNvSpPr/>
          <p:nvPr/>
        </p:nvSpPr>
        <p:spPr>
          <a:xfrm>
            <a:off x="7426285" y="2211467"/>
            <a:ext cx="5166122" cy="2361605"/>
          </a:xfrm>
          <a:prstGeom prst="roundRect">
            <a:avLst>
              <a:gd name="adj" fmla="val 4234"/>
            </a:avLst>
          </a:prstGeom>
          <a:noFill/>
          <a:ln w="7620">
            <a:solidFill>
              <a:srgbClr val="55555C"/>
            </a:solidFill>
            <a:prstDash val="solid"/>
          </a:ln>
        </p:spPr>
      </p:sp>
      <p:sp>
        <p:nvSpPr>
          <p:cNvPr id="9" name="Text 6"/>
          <p:cNvSpPr/>
          <p:nvPr/>
        </p:nvSpPr>
        <p:spPr>
          <a:xfrm>
            <a:off x="7656076" y="2441258"/>
            <a:ext cx="2851309" cy="347186"/>
          </a:xfrm>
          <a:prstGeom prst="rect">
            <a:avLst/>
          </a:prstGeom>
          <a:noFill/>
          <a:ln/>
        </p:spPr>
        <p:txBody>
          <a:bodyPr wrap="none" rtlCol="0" anchor="t"/>
          <a:lstStyle/>
          <a:p>
            <a:pPr marL="0" indent="0">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Increased Complexity</a:t>
            </a:r>
            <a:endParaRPr lang="en-US" sz="2187" dirty="0"/>
          </a:p>
        </p:txBody>
      </p:sp>
      <p:sp>
        <p:nvSpPr>
          <p:cNvPr id="10" name="Text 7"/>
          <p:cNvSpPr/>
          <p:nvPr/>
        </p:nvSpPr>
        <p:spPr>
          <a:xfrm>
            <a:off x="7656076" y="2921675"/>
            <a:ext cx="4706541" cy="1421606"/>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The combination of the password and the salt creates a more complex input, significantly increasing the time and resources required for brute-force attacks.</a:t>
            </a:r>
            <a:endParaRPr lang="en-US" sz="1750" dirty="0"/>
          </a:p>
        </p:txBody>
      </p:sp>
      <p:sp>
        <p:nvSpPr>
          <p:cNvPr id="11" name="Shape 8"/>
          <p:cNvSpPr/>
          <p:nvPr/>
        </p:nvSpPr>
        <p:spPr>
          <a:xfrm>
            <a:off x="2037993" y="4795242"/>
            <a:ext cx="5166122" cy="2361605"/>
          </a:xfrm>
          <a:prstGeom prst="roundRect">
            <a:avLst>
              <a:gd name="adj" fmla="val 4234"/>
            </a:avLst>
          </a:prstGeom>
          <a:noFill/>
          <a:ln w="7620">
            <a:solidFill>
              <a:srgbClr val="55555C"/>
            </a:solidFill>
            <a:prstDash val="solid"/>
          </a:ln>
        </p:spPr>
      </p:sp>
      <p:sp>
        <p:nvSpPr>
          <p:cNvPr id="12" name="Text 9"/>
          <p:cNvSpPr/>
          <p:nvPr/>
        </p:nvSpPr>
        <p:spPr>
          <a:xfrm>
            <a:off x="2267783" y="5025033"/>
            <a:ext cx="2777490" cy="347186"/>
          </a:xfrm>
          <a:prstGeom prst="rect">
            <a:avLst/>
          </a:prstGeom>
          <a:noFill/>
          <a:ln/>
        </p:spPr>
        <p:txBody>
          <a:bodyPr wrap="none" rtlCol="0" anchor="t"/>
          <a:lstStyle/>
          <a:p>
            <a:pPr marL="0" indent="0">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Mitigating Threats</a:t>
            </a:r>
            <a:endParaRPr lang="en-US" sz="2187" dirty="0"/>
          </a:p>
        </p:txBody>
      </p:sp>
      <p:sp>
        <p:nvSpPr>
          <p:cNvPr id="13" name="Text 10"/>
          <p:cNvSpPr/>
          <p:nvPr/>
        </p:nvSpPr>
        <p:spPr>
          <a:xfrm>
            <a:off x="2267783" y="5505450"/>
            <a:ext cx="4706541" cy="1421606"/>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Salting is a crucial security measure that helps protect against common password cracking techniques, safeguarding user credentials.</a:t>
            </a:r>
            <a:endParaRPr lang="en-US" sz="1750" dirty="0"/>
          </a:p>
        </p:txBody>
      </p:sp>
      <p:sp>
        <p:nvSpPr>
          <p:cNvPr id="14" name="Shape 11"/>
          <p:cNvSpPr/>
          <p:nvPr/>
        </p:nvSpPr>
        <p:spPr>
          <a:xfrm>
            <a:off x="7426285" y="4795242"/>
            <a:ext cx="5166122" cy="2361605"/>
          </a:xfrm>
          <a:prstGeom prst="roundRect">
            <a:avLst>
              <a:gd name="adj" fmla="val 4234"/>
            </a:avLst>
          </a:prstGeom>
          <a:noFill/>
          <a:ln w="7620">
            <a:solidFill>
              <a:srgbClr val="55555C"/>
            </a:solidFill>
            <a:prstDash val="solid"/>
          </a:ln>
        </p:spPr>
      </p:sp>
      <p:sp>
        <p:nvSpPr>
          <p:cNvPr id="15" name="Text 12"/>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Secure Storage</a:t>
            </a:r>
            <a:endParaRPr lang="en-US" sz="2187" dirty="0"/>
          </a:p>
        </p:txBody>
      </p:sp>
      <p:sp>
        <p:nvSpPr>
          <p:cNvPr id="16" name="Text 13"/>
          <p:cNvSpPr/>
          <p:nvPr/>
        </p:nvSpPr>
        <p:spPr>
          <a:xfrm>
            <a:off x="7656076" y="5505450"/>
            <a:ext cx="4706541" cy="1066205"/>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The salt value is typically stored alongside the hash, ensuring that the hashing process can be replicated during password verification.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2A2A2D">
              <a:alpha val="75000"/>
            </a:srgbClr>
          </a:solidFill>
          <a:ln/>
        </p:spPr>
      </p:sp>
      <p:pic>
        <p:nvPicPr>
          <p:cNvPr id="4" name="Image 1" descr="preencoded.png"/>
          <p:cNvPicPr>
            <a:picLocks noChangeAspect="1"/>
          </p:cNvPicPr>
          <p:nvPr/>
        </p:nvPicPr>
        <p:blipFill>
          <a:blip r:embed="rId4"/>
          <a:stretch>
            <a:fillRect/>
          </a:stretch>
        </p:blipFill>
        <p:spPr>
          <a:xfrm>
            <a:off x="-7620" y="0"/>
            <a:ext cx="3657600" cy="8230791"/>
          </a:xfrm>
          <a:prstGeom prst="rect">
            <a:avLst/>
          </a:prstGeom>
        </p:spPr>
      </p:pic>
      <p:sp>
        <p:nvSpPr>
          <p:cNvPr id="5" name="Text 1"/>
          <p:cNvSpPr/>
          <p:nvPr/>
        </p:nvSpPr>
        <p:spPr>
          <a:xfrm>
            <a:off x="4486156" y="607576"/>
            <a:ext cx="9315688" cy="1381125"/>
          </a:xfrm>
          <a:prstGeom prst="rect">
            <a:avLst/>
          </a:prstGeom>
          <a:noFill/>
          <a:ln/>
        </p:spPr>
        <p:txBody>
          <a:bodyPr wrap="square" rtlCol="0" anchor="t"/>
          <a:lstStyle/>
          <a:p>
            <a:pPr marL="0" indent="0">
              <a:lnSpc>
                <a:spcPts val="5437"/>
              </a:lnSpc>
              <a:buNone/>
            </a:pPr>
            <a:r>
              <a:rPr lang="en-US" sz="4350" b="1" dirty="0">
                <a:solidFill>
                  <a:srgbClr val="FFFFFF"/>
                </a:solidFill>
                <a:latin typeface="Instrument Sans" pitchFamily="34" charset="0"/>
                <a:ea typeface="Instrument Sans" pitchFamily="34" charset="-122"/>
                <a:cs typeface="Instrument Sans" pitchFamily="34" charset="-120"/>
              </a:rPr>
              <a:t>Pepper: An Additional Layer of Security</a:t>
            </a:r>
            <a:endParaRPr lang="en-US" sz="4350" dirty="0"/>
          </a:p>
        </p:txBody>
      </p:sp>
      <p:pic>
        <p:nvPicPr>
          <p:cNvPr id="6" name="Image 2" descr="preencoded.png"/>
          <p:cNvPicPr>
            <a:picLocks noChangeAspect="1"/>
          </p:cNvPicPr>
          <p:nvPr/>
        </p:nvPicPr>
        <p:blipFill>
          <a:blip r:embed="rId5"/>
          <a:stretch>
            <a:fillRect/>
          </a:stretch>
        </p:blipFill>
        <p:spPr>
          <a:xfrm>
            <a:off x="4486156" y="2320052"/>
            <a:ext cx="1104781" cy="1767721"/>
          </a:xfrm>
          <a:prstGeom prst="rect">
            <a:avLst/>
          </a:prstGeom>
        </p:spPr>
      </p:pic>
      <p:sp>
        <p:nvSpPr>
          <p:cNvPr id="7" name="Text 2"/>
          <p:cNvSpPr/>
          <p:nvPr/>
        </p:nvSpPr>
        <p:spPr>
          <a:xfrm>
            <a:off x="5922288" y="2540913"/>
            <a:ext cx="2762131" cy="345281"/>
          </a:xfrm>
          <a:prstGeom prst="rect">
            <a:avLst/>
          </a:prstGeom>
          <a:noFill/>
          <a:ln/>
        </p:spPr>
        <p:txBody>
          <a:bodyPr wrap="none" rtlCol="0" anchor="t"/>
          <a:lstStyle/>
          <a:p>
            <a:pPr marL="0" indent="0" algn="l">
              <a:lnSpc>
                <a:spcPts val="2719"/>
              </a:lnSpc>
              <a:buNone/>
            </a:pPr>
            <a:r>
              <a:rPr lang="en-US" sz="2175" b="1" dirty="0">
                <a:solidFill>
                  <a:srgbClr val="CFD0D8"/>
                </a:solidFill>
                <a:latin typeface="Instrument Sans" pitchFamily="34" charset="0"/>
                <a:ea typeface="Instrument Sans" pitchFamily="34" charset="-122"/>
                <a:cs typeface="Instrument Sans" pitchFamily="34" charset="-120"/>
              </a:rPr>
              <a:t>Secret Ingredient</a:t>
            </a:r>
            <a:endParaRPr lang="en-US" sz="2175" dirty="0"/>
          </a:p>
        </p:txBody>
      </p:sp>
      <p:sp>
        <p:nvSpPr>
          <p:cNvPr id="8" name="Text 3"/>
          <p:cNvSpPr/>
          <p:nvPr/>
        </p:nvSpPr>
        <p:spPr>
          <a:xfrm>
            <a:off x="5922288" y="3018711"/>
            <a:ext cx="7879556" cy="706993"/>
          </a:xfrm>
          <a:prstGeom prst="rect">
            <a:avLst/>
          </a:prstGeom>
          <a:noFill/>
          <a:ln/>
        </p:spPr>
        <p:txBody>
          <a:bodyPr wrap="square" rtlCol="0" anchor="t"/>
          <a:lstStyle/>
          <a:p>
            <a:pPr marL="0" indent="0" algn="l">
              <a:lnSpc>
                <a:spcPts val="2784"/>
              </a:lnSpc>
              <a:buNone/>
            </a:pPr>
            <a:r>
              <a:rPr lang="en-US" sz="1740" dirty="0">
                <a:solidFill>
                  <a:srgbClr val="CFD0D8"/>
                </a:solidFill>
                <a:latin typeface="Instrument Sans" pitchFamily="34" charset="0"/>
                <a:ea typeface="Instrument Sans" pitchFamily="34" charset="-122"/>
                <a:cs typeface="Instrument Sans" pitchFamily="34" charset="-120"/>
              </a:rPr>
              <a:t>Pepper is an additional secret value added to the password before hashing, providing an extra layer of security beyond just salting.</a:t>
            </a:r>
            <a:endParaRPr lang="en-US" sz="1740" dirty="0"/>
          </a:p>
        </p:txBody>
      </p:sp>
      <p:pic>
        <p:nvPicPr>
          <p:cNvPr id="9" name="Image 3" descr="preencoded.png"/>
          <p:cNvPicPr>
            <a:picLocks noChangeAspect="1"/>
          </p:cNvPicPr>
          <p:nvPr/>
        </p:nvPicPr>
        <p:blipFill>
          <a:blip r:embed="rId6"/>
          <a:stretch>
            <a:fillRect/>
          </a:stretch>
        </p:blipFill>
        <p:spPr>
          <a:xfrm>
            <a:off x="4486156" y="4087773"/>
            <a:ext cx="1104781" cy="1767721"/>
          </a:xfrm>
          <a:prstGeom prst="rect">
            <a:avLst/>
          </a:prstGeom>
        </p:spPr>
      </p:pic>
      <p:sp>
        <p:nvSpPr>
          <p:cNvPr id="10" name="Text 4"/>
          <p:cNvSpPr/>
          <p:nvPr/>
        </p:nvSpPr>
        <p:spPr>
          <a:xfrm>
            <a:off x="5922288" y="4308634"/>
            <a:ext cx="2835354" cy="345281"/>
          </a:xfrm>
          <a:prstGeom prst="rect">
            <a:avLst/>
          </a:prstGeom>
          <a:noFill/>
          <a:ln/>
        </p:spPr>
        <p:txBody>
          <a:bodyPr wrap="none" rtlCol="0" anchor="t"/>
          <a:lstStyle/>
          <a:p>
            <a:pPr marL="0" indent="0" algn="l">
              <a:lnSpc>
                <a:spcPts val="2719"/>
              </a:lnSpc>
              <a:buNone/>
            </a:pPr>
            <a:r>
              <a:rPr lang="en-US" sz="2175" b="1" dirty="0">
                <a:solidFill>
                  <a:srgbClr val="CFD0D8"/>
                </a:solidFill>
                <a:latin typeface="Instrument Sans" pitchFamily="34" charset="0"/>
                <a:ea typeface="Instrument Sans" pitchFamily="34" charset="-122"/>
                <a:cs typeface="Instrument Sans" pitchFamily="34" charset="-120"/>
              </a:rPr>
              <a:t>Increased Complexity</a:t>
            </a:r>
            <a:endParaRPr lang="en-US" sz="2175" dirty="0"/>
          </a:p>
        </p:txBody>
      </p:sp>
      <p:sp>
        <p:nvSpPr>
          <p:cNvPr id="11" name="Text 5"/>
          <p:cNvSpPr/>
          <p:nvPr/>
        </p:nvSpPr>
        <p:spPr>
          <a:xfrm>
            <a:off x="5922288" y="4786432"/>
            <a:ext cx="7879556" cy="706993"/>
          </a:xfrm>
          <a:prstGeom prst="rect">
            <a:avLst/>
          </a:prstGeom>
          <a:noFill/>
          <a:ln/>
        </p:spPr>
        <p:txBody>
          <a:bodyPr wrap="square" rtlCol="0" anchor="t"/>
          <a:lstStyle/>
          <a:p>
            <a:pPr marL="0" indent="0" algn="l">
              <a:lnSpc>
                <a:spcPts val="2784"/>
              </a:lnSpc>
              <a:buNone/>
            </a:pPr>
            <a:r>
              <a:rPr lang="en-US" sz="1740" dirty="0">
                <a:solidFill>
                  <a:srgbClr val="CFD0D8"/>
                </a:solidFill>
                <a:latin typeface="Instrument Sans" pitchFamily="34" charset="0"/>
                <a:ea typeface="Instrument Sans" pitchFamily="34" charset="-122"/>
                <a:cs typeface="Instrument Sans" pitchFamily="34" charset="-120"/>
              </a:rPr>
              <a:t>The combination of the password, salt, and pepper creates a highly complex input, making it exponentially more difficult for attackers to crack.</a:t>
            </a:r>
            <a:endParaRPr lang="en-US" sz="1740" dirty="0"/>
          </a:p>
        </p:txBody>
      </p:sp>
      <p:pic>
        <p:nvPicPr>
          <p:cNvPr id="12" name="Image 4" descr="preencoded.png"/>
          <p:cNvPicPr>
            <a:picLocks noChangeAspect="1"/>
          </p:cNvPicPr>
          <p:nvPr/>
        </p:nvPicPr>
        <p:blipFill>
          <a:blip r:embed="rId7"/>
          <a:stretch>
            <a:fillRect/>
          </a:stretch>
        </p:blipFill>
        <p:spPr>
          <a:xfrm>
            <a:off x="4486156" y="5855494"/>
            <a:ext cx="1104781" cy="1767721"/>
          </a:xfrm>
          <a:prstGeom prst="rect">
            <a:avLst/>
          </a:prstGeom>
        </p:spPr>
      </p:pic>
      <p:sp>
        <p:nvSpPr>
          <p:cNvPr id="13" name="Text 6"/>
          <p:cNvSpPr/>
          <p:nvPr/>
        </p:nvSpPr>
        <p:spPr>
          <a:xfrm>
            <a:off x="5922288" y="6076355"/>
            <a:ext cx="2762131" cy="345281"/>
          </a:xfrm>
          <a:prstGeom prst="rect">
            <a:avLst/>
          </a:prstGeom>
          <a:noFill/>
          <a:ln/>
        </p:spPr>
        <p:txBody>
          <a:bodyPr wrap="none" rtlCol="0" anchor="t"/>
          <a:lstStyle/>
          <a:p>
            <a:pPr marL="0" indent="0" algn="l">
              <a:lnSpc>
                <a:spcPts val="2719"/>
              </a:lnSpc>
              <a:buNone/>
            </a:pPr>
            <a:r>
              <a:rPr lang="en-US" sz="2175" b="1" dirty="0">
                <a:solidFill>
                  <a:srgbClr val="CFD0D8"/>
                </a:solidFill>
                <a:latin typeface="Instrument Sans" pitchFamily="34" charset="0"/>
                <a:ea typeface="Instrument Sans" pitchFamily="34" charset="-122"/>
                <a:cs typeface="Instrument Sans" pitchFamily="34" charset="-120"/>
              </a:rPr>
              <a:t>Resilience to Attacks</a:t>
            </a:r>
            <a:endParaRPr lang="en-US" sz="2175" dirty="0"/>
          </a:p>
        </p:txBody>
      </p:sp>
      <p:sp>
        <p:nvSpPr>
          <p:cNvPr id="14" name="Text 7"/>
          <p:cNvSpPr/>
          <p:nvPr/>
        </p:nvSpPr>
        <p:spPr>
          <a:xfrm>
            <a:off x="5922288" y="6554153"/>
            <a:ext cx="7879556" cy="706993"/>
          </a:xfrm>
          <a:prstGeom prst="rect">
            <a:avLst/>
          </a:prstGeom>
          <a:noFill/>
          <a:ln/>
        </p:spPr>
        <p:txBody>
          <a:bodyPr wrap="square" rtlCol="0" anchor="t"/>
          <a:lstStyle/>
          <a:p>
            <a:pPr marL="0" indent="0" algn="l">
              <a:lnSpc>
                <a:spcPts val="2784"/>
              </a:lnSpc>
              <a:buNone/>
            </a:pPr>
            <a:r>
              <a:rPr lang="en-US" sz="1740" dirty="0">
                <a:solidFill>
                  <a:srgbClr val="CFD0D8"/>
                </a:solidFill>
                <a:latin typeface="Instrument Sans" pitchFamily="34" charset="0"/>
                <a:ea typeface="Instrument Sans" pitchFamily="34" charset="-122"/>
                <a:cs typeface="Instrument Sans" pitchFamily="34" charset="-120"/>
              </a:rPr>
              <a:t>Pepper helps protect against advanced password cracking techniques, such as rainbow tables and GPU-accelerated brute-force attacks.</a:t>
            </a:r>
            <a:endParaRPr lang="en-US" sz="174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BE9A958B68E8489A7DE2E2C6F3B7DF" ma:contentTypeVersion="10" ma:contentTypeDescription="Create a new document." ma:contentTypeScope="" ma:versionID="a7f4f7cdcbcc010b34ccabf09ec9615c">
  <xsd:schema xmlns:xsd="http://www.w3.org/2001/XMLSchema" xmlns:xs="http://www.w3.org/2001/XMLSchema" xmlns:p="http://schemas.microsoft.com/office/2006/metadata/properties" xmlns:ns3="179e15dd-9e21-4f54-a0a5-8a85887c3b82" targetNamespace="http://schemas.microsoft.com/office/2006/metadata/properties" ma:root="true" ma:fieldsID="c9db04d09c63820c90e1c060374dc4da" ns3:_="">
    <xsd:import namespace="179e15dd-9e21-4f54-a0a5-8a85887c3b82"/>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3:MediaServiceSearchProperties" minOccurs="0"/>
                <xsd:element ref="ns3:MediaServiceSystem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9e15dd-9e21-4f54-a0a5-8a85887c3b8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79e15dd-9e21-4f54-a0a5-8a85887c3b82" xsi:nil="true"/>
  </documentManagement>
</p:properties>
</file>

<file path=customXml/itemProps1.xml><?xml version="1.0" encoding="utf-8"?>
<ds:datastoreItem xmlns:ds="http://schemas.openxmlformats.org/officeDocument/2006/customXml" ds:itemID="{883ABC7A-801B-423C-AF3A-C381AC633E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9e15dd-9e21-4f54-a0a5-8a85887c3b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873987-5006-4938-9C51-C8856F513103}">
  <ds:schemaRefs>
    <ds:schemaRef ds:uri="http://schemas.microsoft.com/sharepoint/v3/contenttype/forms"/>
  </ds:schemaRefs>
</ds:datastoreItem>
</file>

<file path=customXml/itemProps3.xml><?xml version="1.0" encoding="utf-8"?>
<ds:datastoreItem xmlns:ds="http://schemas.openxmlformats.org/officeDocument/2006/customXml" ds:itemID="{1315733A-14A5-4F66-A90F-F1F34A5B8E84}">
  <ds:schemaRefs>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179e15dd-9e21-4f54-a0a5-8a85887c3b82"/>
    <ds:schemaRef ds:uri="http://purl.org/dc/dcmitype/"/>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95</TotalTime>
  <Words>1519</Words>
  <Application>Microsoft Office PowerPoint</Application>
  <PresentationFormat>Custom</PresentationFormat>
  <Paragraphs>151</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Instrument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Pinnemcharla Sai Vivek Reddy-[CH.SC.U4CYS23034]</cp:lastModifiedBy>
  <cp:revision>4</cp:revision>
  <dcterms:created xsi:type="dcterms:W3CDTF">2024-04-29T02:10:39Z</dcterms:created>
  <dcterms:modified xsi:type="dcterms:W3CDTF">2024-04-29T04:00:26Z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0x01010059BE9A958B68E8489A7DE2E2C6F3B7DF</vt:lpwstr>
  </property>
</Properties>
</file>