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7" r:id="rId4"/>
    <p:sldId id="269" r:id="rId5"/>
    <p:sldId id="281" r:id="rId6"/>
    <p:sldId id="271" r:id="rId7"/>
    <p:sldId id="272" r:id="rId8"/>
    <p:sldId id="273" r:id="rId9"/>
    <p:sldId id="274" r:id="rId10"/>
    <p:sldId id="275" r:id="rId11"/>
    <p:sldId id="277" r:id="rId12"/>
    <p:sldId id="278" r:id="rId13"/>
    <p:sldId id="279" r:id="rId14"/>
    <p:sldId id="276" r:id="rId15"/>
    <p:sldId id="283" r:id="rId16"/>
    <p:sldId id="282" r:id="rId17"/>
    <p:sldId id="280" r:id="rId18"/>
    <p:sldId id="285" r:id="rId19"/>
    <p:sldId id="268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706" autoAdjust="0"/>
  </p:normalViewPr>
  <p:slideViewPr>
    <p:cSldViewPr>
      <p:cViewPr>
        <p:scale>
          <a:sx n="100" d="100"/>
          <a:sy n="100" d="100"/>
        </p:scale>
        <p:origin x="1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2A40B-A69A-4D8E-B775-4D4573B3C16C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A417BA-7AE6-487F-854F-7451FF27712D}">
      <dgm:prSet phldrT="[Text]" custT="1"/>
      <dgm:spPr/>
      <dgm:t>
        <a:bodyPr/>
        <a:lstStyle/>
        <a:p>
          <a:r>
            <a:rPr lang="en-US" sz="2400" dirty="0"/>
            <a:t>Data Extraction</a:t>
          </a:r>
          <a:endParaRPr lang="en-US" sz="2400" dirty="0"/>
        </a:p>
      </dgm:t>
    </dgm:pt>
    <dgm:pt modelId="{0B15B114-D210-43A1-A2AD-87CE3B79B535}" type="parTrans" cxnId="{8EE766DE-9EBC-4053-BE90-BE74138700FC}">
      <dgm:prSet/>
      <dgm:spPr/>
      <dgm:t>
        <a:bodyPr/>
        <a:lstStyle/>
        <a:p>
          <a:endParaRPr lang="en-US" sz="2800"/>
        </a:p>
      </dgm:t>
    </dgm:pt>
    <dgm:pt modelId="{D707BB7A-9DA2-4F74-8C0F-2324F58CC559}" type="sibTrans" cxnId="{8EE766DE-9EBC-4053-BE90-BE74138700FC}">
      <dgm:prSet/>
      <dgm:spPr/>
      <dgm:t>
        <a:bodyPr/>
        <a:lstStyle/>
        <a:p>
          <a:endParaRPr lang="en-US" sz="2800"/>
        </a:p>
      </dgm:t>
    </dgm:pt>
    <dgm:pt modelId="{AFCC878D-8648-4BA0-B2A4-F340453FCE8A}">
      <dgm:prSet custT="1"/>
      <dgm:spPr/>
      <dgm:t>
        <a:bodyPr/>
        <a:lstStyle/>
        <a:p>
          <a:r>
            <a:rPr lang="en-US" sz="2400" dirty="0"/>
            <a:t>Instance Matching</a:t>
          </a:r>
        </a:p>
      </dgm:t>
    </dgm:pt>
    <dgm:pt modelId="{E0FAAC0C-22A2-41DE-83C3-07DAAE8C4305}" type="parTrans" cxnId="{2140200D-4893-4FC1-A18C-A686BB5D736B}">
      <dgm:prSet/>
      <dgm:spPr/>
      <dgm:t>
        <a:bodyPr/>
        <a:lstStyle/>
        <a:p>
          <a:endParaRPr lang="en-US" sz="2800"/>
        </a:p>
      </dgm:t>
    </dgm:pt>
    <dgm:pt modelId="{71BBECDE-C7E7-4689-80B2-D085EAFBB277}" type="sibTrans" cxnId="{2140200D-4893-4FC1-A18C-A686BB5D736B}">
      <dgm:prSet/>
      <dgm:spPr/>
      <dgm:t>
        <a:bodyPr/>
        <a:lstStyle/>
        <a:p>
          <a:endParaRPr lang="en-US" sz="2800"/>
        </a:p>
      </dgm:t>
    </dgm:pt>
    <dgm:pt modelId="{B3E76BDA-4232-4702-B910-EB2DDD61E11D}">
      <dgm:prSet custT="1"/>
      <dgm:spPr/>
      <dgm:t>
        <a:bodyPr/>
        <a:lstStyle/>
        <a:p>
          <a:r>
            <a:rPr lang="en-US" sz="2400" dirty="0"/>
            <a:t>Match Database</a:t>
          </a:r>
        </a:p>
      </dgm:t>
    </dgm:pt>
    <dgm:pt modelId="{A7D3DFF3-18C4-494B-A0C6-35768F1CD644}" type="parTrans" cxnId="{482663E9-71CC-4B11-8A5E-5D58FA620B57}">
      <dgm:prSet/>
      <dgm:spPr/>
      <dgm:t>
        <a:bodyPr/>
        <a:lstStyle/>
        <a:p>
          <a:endParaRPr lang="en-US" sz="2800"/>
        </a:p>
      </dgm:t>
    </dgm:pt>
    <dgm:pt modelId="{224A5CCA-84F8-4DF9-8BA8-205788D0D166}" type="sibTrans" cxnId="{482663E9-71CC-4B11-8A5E-5D58FA620B57}">
      <dgm:prSet/>
      <dgm:spPr/>
      <dgm:t>
        <a:bodyPr/>
        <a:lstStyle/>
        <a:p>
          <a:endParaRPr lang="en-US" sz="2800"/>
        </a:p>
      </dgm:t>
    </dgm:pt>
    <dgm:pt modelId="{55738A08-F637-4EC5-9152-32BA2E7398F8}">
      <dgm:prSet custT="1"/>
      <dgm:spPr/>
      <dgm:t>
        <a:bodyPr/>
        <a:lstStyle/>
        <a:p>
          <a:r>
            <a:rPr lang="en-US" sz="2400" dirty="0"/>
            <a:t>Web Service/API</a:t>
          </a:r>
        </a:p>
      </dgm:t>
    </dgm:pt>
    <dgm:pt modelId="{F6046004-D85A-41C7-925D-3510B41CFB70}" type="parTrans" cxnId="{1F7BE56F-5B39-4EC8-BB73-2EEC7211D942}">
      <dgm:prSet/>
      <dgm:spPr/>
      <dgm:t>
        <a:bodyPr/>
        <a:lstStyle/>
        <a:p>
          <a:endParaRPr lang="en-US" sz="2800"/>
        </a:p>
      </dgm:t>
    </dgm:pt>
    <dgm:pt modelId="{F5D55BC4-5579-4B9B-8297-AB0C7BF7403D}" type="sibTrans" cxnId="{1F7BE56F-5B39-4EC8-BB73-2EEC7211D942}">
      <dgm:prSet/>
      <dgm:spPr/>
      <dgm:t>
        <a:bodyPr/>
        <a:lstStyle/>
        <a:p>
          <a:endParaRPr lang="en-US" sz="2800"/>
        </a:p>
      </dgm:t>
    </dgm:pt>
    <dgm:pt modelId="{64C60EF6-C755-45B0-A860-DA3ACBC5C5E3}" type="pres">
      <dgm:prSet presAssocID="{A4C2A40B-A69A-4D8E-B775-4D4573B3C16C}" presName="Name0" presStyleCnt="0">
        <dgm:presLayoutVars>
          <dgm:dir/>
          <dgm:animOne val="branch"/>
          <dgm:animLvl val="lvl"/>
        </dgm:presLayoutVars>
      </dgm:prSet>
      <dgm:spPr/>
    </dgm:pt>
    <dgm:pt modelId="{4DC618BB-1445-4052-99DB-08891C996DC3}" type="pres">
      <dgm:prSet presAssocID="{E8A417BA-7AE6-487F-854F-7451FF27712D}" presName="chaos" presStyleCnt="0"/>
      <dgm:spPr/>
    </dgm:pt>
    <dgm:pt modelId="{2FF1A203-F2DF-4448-9265-B9116AEA7BD5}" type="pres">
      <dgm:prSet presAssocID="{E8A417BA-7AE6-487F-854F-7451FF27712D}" presName="parTx1" presStyleLbl="revTx" presStyleIdx="0" presStyleCnt="3"/>
      <dgm:spPr/>
    </dgm:pt>
    <dgm:pt modelId="{250EDB83-3347-4D72-B65D-E30FB6405470}" type="pres">
      <dgm:prSet presAssocID="{E8A417BA-7AE6-487F-854F-7451FF27712D}" presName="c1" presStyleLbl="node1" presStyleIdx="0" presStyleCnt="19"/>
      <dgm:spPr/>
    </dgm:pt>
    <dgm:pt modelId="{F4356829-5E4B-4ADD-AFA3-5C82210DA56A}" type="pres">
      <dgm:prSet presAssocID="{E8A417BA-7AE6-487F-854F-7451FF27712D}" presName="c2" presStyleLbl="node1" presStyleIdx="1" presStyleCnt="19"/>
      <dgm:spPr/>
    </dgm:pt>
    <dgm:pt modelId="{215BFCC3-3DBC-40BC-B284-6CA23FE01727}" type="pres">
      <dgm:prSet presAssocID="{E8A417BA-7AE6-487F-854F-7451FF27712D}" presName="c3" presStyleLbl="node1" presStyleIdx="2" presStyleCnt="19"/>
      <dgm:spPr/>
    </dgm:pt>
    <dgm:pt modelId="{E7CCC78E-1B6B-4F4C-AA74-3270117BDF3E}" type="pres">
      <dgm:prSet presAssocID="{E8A417BA-7AE6-487F-854F-7451FF27712D}" presName="c4" presStyleLbl="node1" presStyleIdx="3" presStyleCnt="19"/>
      <dgm:spPr/>
    </dgm:pt>
    <dgm:pt modelId="{74C3716A-F0B2-4027-990E-37CAA929342C}" type="pres">
      <dgm:prSet presAssocID="{E8A417BA-7AE6-487F-854F-7451FF27712D}" presName="c5" presStyleLbl="node1" presStyleIdx="4" presStyleCnt="19"/>
      <dgm:spPr/>
    </dgm:pt>
    <dgm:pt modelId="{3E1E341E-2C14-4A99-9282-5BEEDD689CE4}" type="pres">
      <dgm:prSet presAssocID="{E8A417BA-7AE6-487F-854F-7451FF27712D}" presName="c6" presStyleLbl="node1" presStyleIdx="5" presStyleCnt="19"/>
      <dgm:spPr/>
    </dgm:pt>
    <dgm:pt modelId="{9CF46955-4D8B-478A-B42B-B7A088318486}" type="pres">
      <dgm:prSet presAssocID="{E8A417BA-7AE6-487F-854F-7451FF27712D}" presName="c7" presStyleLbl="node1" presStyleIdx="6" presStyleCnt="19"/>
      <dgm:spPr/>
    </dgm:pt>
    <dgm:pt modelId="{9349414A-2153-4F71-ADAF-E2773BC5E94B}" type="pres">
      <dgm:prSet presAssocID="{E8A417BA-7AE6-487F-854F-7451FF27712D}" presName="c8" presStyleLbl="node1" presStyleIdx="7" presStyleCnt="19"/>
      <dgm:spPr/>
    </dgm:pt>
    <dgm:pt modelId="{B5CE9D81-79E1-4506-9814-9297F6F1B42F}" type="pres">
      <dgm:prSet presAssocID="{E8A417BA-7AE6-487F-854F-7451FF27712D}" presName="c9" presStyleLbl="node1" presStyleIdx="8" presStyleCnt="19"/>
      <dgm:spPr/>
    </dgm:pt>
    <dgm:pt modelId="{F66CC364-D518-4886-BFDA-26DA64B74271}" type="pres">
      <dgm:prSet presAssocID="{E8A417BA-7AE6-487F-854F-7451FF27712D}" presName="c10" presStyleLbl="node1" presStyleIdx="9" presStyleCnt="19"/>
      <dgm:spPr/>
    </dgm:pt>
    <dgm:pt modelId="{28EA6021-26B9-479D-9670-51296B32F0D2}" type="pres">
      <dgm:prSet presAssocID="{E8A417BA-7AE6-487F-854F-7451FF27712D}" presName="c11" presStyleLbl="node1" presStyleIdx="10" presStyleCnt="19"/>
      <dgm:spPr/>
    </dgm:pt>
    <dgm:pt modelId="{43BD31C0-7035-4EBA-AB9E-E0DEC718B9C9}" type="pres">
      <dgm:prSet presAssocID="{E8A417BA-7AE6-487F-854F-7451FF27712D}" presName="c12" presStyleLbl="node1" presStyleIdx="11" presStyleCnt="19"/>
      <dgm:spPr/>
    </dgm:pt>
    <dgm:pt modelId="{406B1FA9-182E-4692-9110-7119ADEA291D}" type="pres">
      <dgm:prSet presAssocID="{E8A417BA-7AE6-487F-854F-7451FF27712D}" presName="c13" presStyleLbl="node1" presStyleIdx="12" presStyleCnt="19"/>
      <dgm:spPr/>
    </dgm:pt>
    <dgm:pt modelId="{249CBC75-05FF-4CC3-8D44-EA6C1E167DD9}" type="pres">
      <dgm:prSet presAssocID="{E8A417BA-7AE6-487F-854F-7451FF27712D}" presName="c14" presStyleLbl="node1" presStyleIdx="13" presStyleCnt="19"/>
      <dgm:spPr/>
    </dgm:pt>
    <dgm:pt modelId="{67533F71-513F-4A7D-B7DB-A94D79D2AD34}" type="pres">
      <dgm:prSet presAssocID="{E8A417BA-7AE6-487F-854F-7451FF27712D}" presName="c15" presStyleLbl="node1" presStyleIdx="14" presStyleCnt="19"/>
      <dgm:spPr/>
    </dgm:pt>
    <dgm:pt modelId="{0CD30CE5-B775-4C0C-A3B7-9E0432AA59AB}" type="pres">
      <dgm:prSet presAssocID="{E8A417BA-7AE6-487F-854F-7451FF27712D}" presName="c16" presStyleLbl="node1" presStyleIdx="15" presStyleCnt="19"/>
      <dgm:spPr/>
    </dgm:pt>
    <dgm:pt modelId="{2247FF75-A907-44A1-84FC-2A7D244CE750}" type="pres">
      <dgm:prSet presAssocID="{E8A417BA-7AE6-487F-854F-7451FF27712D}" presName="c17" presStyleLbl="node1" presStyleIdx="16" presStyleCnt="19"/>
      <dgm:spPr/>
    </dgm:pt>
    <dgm:pt modelId="{C37D37A0-123E-4D07-9E28-5893F3F461B6}" type="pres">
      <dgm:prSet presAssocID="{E8A417BA-7AE6-487F-854F-7451FF27712D}" presName="c18" presStyleLbl="node1" presStyleIdx="17" presStyleCnt="19"/>
      <dgm:spPr/>
    </dgm:pt>
    <dgm:pt modelId="{8E47C1FE-3D3E-422B-8337-E7FAA8C654DA}" type="pres">
      <dgm:prSet presAssocID="{D707BB7A-9DA2-4F74-8C0F-2324F58CC559}" presName="chevronComposite1" presStyleCnt="0"/>
      <dgm:spPr/>
    </dgm:pt>
    <dgm:pt modelId="{B9428164-DCCE-4A7E-ADAE-F6C2EDFF2FBC}" type="pres">
      <dgm:prSet presAssocID="{D707BB7A-9DA2-4F74-8C0F-2324F58CC559}" presName="chevron1" presStyleLbl="sibTrans2D1" presStyleIdx="0" presStyleCnt="3"/>
      <dgm:spPr/>
    </dgm:pt>
    <dgm:pt modelId="{77D76E62-FC46-4980-B54D-C3B95F419BB6}" type="pres">
      <dgm:prSet presAssocID="{D707BB7A-9DA2-4F74-8C0F-2324F58CC559}" presName="spChevron1" presStyleCnt="0"/>
      <dgm:spPr/>
    </dgm:pt>
    <dgm:pt modelId="{2A34FCEA-2100-42A3-80C8-56E4F290938C}" type="pres">
      <dgm:prSet presAssocID="{AFCC878D-8648-4BA0-B2A4-F340453FCE8A}" presName="middle" presStyleCnt="0"/>
      <dgm:spPr/>
    </dgm:pt>
    <dgm:pt modelId="{04A1BF1D-C46E-44C6-ADC5-FEB5BCD9F180}" type="pres">
      <dgm:prSet presAssocID="{AFCC878D-8648-4BA0-B2A4-F340453FCE8A}" presName="parTxMid" presStyleLbl="revTx" presStyleIdx="1" presStyleCnt="3"/>
      <dgm:spPr/>
    </dgm:pt>
    <dgm:pt modelId="{B9DE2E06-EFD4-45BB-AB7F-343AF796F4D7}" type="pres">
      <dgm:prSet presAssocID="{AFCC878D-8648-4BA0-B2A4-F340453FCE8A}" presName="spMid" presStyleCnt="0"/>
      <dgm:spPr/>
    </dgm:pt>
    <dgm:pt modelId="{11915CEB-29F1-4C84-8689-35664FDDC4CB}" type="pres">
      <dgm:prSet presAssocID="{71BBECDE-C7E7-4689-80B2-D085EAFBB277}" presName="chevronComposite1" presStyleCnt="0"/>
      <dgm:spPr/>
    </dgm:pt>
    <dgm:pt modelId="{6BC60CF5-6A67-48A6-BFF8-4AA2C0EAEC03}" type="pres">
      <dgm:prSet presAssocID="{71BBECDE-C7E7-4689-80B2-D085EAFBB277}" presName="chevron1" presStyleLbl="sibTrans2D1" presStyleIdx="1" presStyleCnt="3"/>
      <dgm:spPr/>
    </dgm:pt>
    <dgm:pt modelId="{65A8F79C-9424-4458-9C1C-3DC459ECFBB6}" type="pres">
      <dgm:prSet presAssocID="{71BBECDE-C7E7-4689-80B2-D085EAFBB277}" presName="spChevron1" presStyleCnt="0"/>
      <dgm:spPr/>
    </dgm:pt>
    <dgm:pt modelId="{E5D1BA4C-A7F5-42AB-935D-C1FDAECCA37A}" type="pres">
      <dgm:prSet presAssocID="{B3E76BDA-4232-4702-B910-EB2DDD61E11D}" presName="middle" presStyleCnt="0"/>
      <dgm:spPr/>
    </dgm:pt>
    <dgm:pt modelId="{5EB3D798-1CD4-4795-B74D-EBDAED1438CB}" type="pres">
      <dgm:prSet presAssocID="{B3E76BDA-4232-4702-B910-EB2DDD61E11D}" presName="parTxMid" presStyleLbl="revTx" presStyleIdx="2" presStyleCnt="3"/>
      <dgm:spPr/>
    </dgm:pt>
    <dgm:pt modelId="{56A264A6-667D-4C92-AB3E-D5D7EF19B118}" type="pres">
      <dgm:prSet presAssocID="{B3E76BDA-4232-4702-B910-EB2DDD61E11D}" presName="spMid" presStyleCnt="0"/>
      <dgm:spPr/>
    </dgm:pt>
    <dgm:pt modelId="{7D47314D-4F71-437C-932B-50B314489338}" type="pres">
      <dgm:prSet presAssocID="{224A5CCA-84F8-4DF9-8BA8-205788D0D166}" presName="chevronComposite1" presStyleCnt="0"/>
      <dgm:spPr/>
    </dgm:pt>
    <dgm:pt modelId="{96D079C0-E3CB-47E0-ABF5-A4C2AAB5E0B3}" type="pres">
      <dgm:prSet presAssocID="{224A5CCA-84F8-4DF9-8BA8-205788D0D166}" presName="chevron1" presStyleLbl="sibTrans2D1" presStyleIdx="2" presStyleCnt="3"/>
      <dgm:spPr/>
    </dgm:pt>
    <dgm:pt modelId="{8267336A-2E06-403C-A0D9-E3456D9C594F}" type="pres">
      <dgm:prSet presAssocID="{224A5CCA-84F8-4DF9-8BA8-205788D0D166}" presName="spChevron1" presStyleCnt="0"/>
      <dgm:spPr/>
    </dgm:pt>
    <dgm:pt modelId="{0043C941-65F3-4B95-A3A5-E6DBC365377B}" type="pres">
      <dgm:prSet presAssocID="{55738A08-F637-4EC5-9152-32BA2E7398F8}" presName="last" presStyleCnt="0"/>
      <dgm:spPr/>
    </dgm:pt>
    <dgm:pt modelId="{30F09FDB-D453-4356-A54A-2D258C077FC8}" type="pres">
      <dgm:prSet presAssocID="{55738A08-F637-4EC5-9152-32BA2E7398F8}" presName="circleTx" presStyleLbl="node1" presStyleIdx="18" presStyleCnt="19"/>
      <dgm:spPr/>
    </dgm:pt>
    <dgm:pt modelId="{821BA530-A6BA-41B3-9987-B0AD9E1AA254}" type="pres">
      <dgm:prSet presAssocID="{55738A08-F637-4EC5-9152-32BA2E7398F8}" presName="spN" presStyleCnt="0"/>
      <dgm:spPr/>
    </dgm:pt>
  </dgm:ptLst>
  <dgm:cxnLst>
    <dgm:cxn modelId="{1F7BE56F-5B39-4EC8-BB73-2EEC7211D942}" srcId="{A4C2A40B-A69A-4D8E-B775-4D4573B3C16C}" destId="{55738A08-F637-4EC5-9152-32BA2E7398F8}" srcOrd="3" destOrd="0" parTransId="{F6046004-D85A-41C7-925D-3510B41CFB70}" sibTransId="{F5D55BC4-5579-4B9B-8297-AB0C7BF7403D}"/>
    <dgm:cxn modelId="{166C65FD-C090-4305-A820-ED08EFC2FFC4}" type="presOf" srcId="{B3E76BDA-4232-4702-B910-EB2DDD61E11D}" destId="{5EB3D798-1CD4-4795-B74D-EBDAED1438CB}" srcOrd="0" destOrd="0" presId="urn:microsoft.com/office/officeart/2009/3/layout/RandomtoResultProcess"/>
    <dgm:cxn modelId="{1CEC835C-1E2D-47D7-9D11-A5B2B2D6C5D0}" type="presOf" srcId="{E8A417BA-7AE6-487F-854F-7451FF27712D}" destId="{2FF1A203-F2DF-4448-9265-B9116AEA7BD5}" srcOrd="0" destOrd="0" presId="urn:microsoft.com/office/officeart/2009/3/layout/RandomtoResultProcess"/>
    <dgm:cxn modelId="{2140200D-4893-4FC1-A18C-A686BB5D736B}" srcId="{A4C2A40B-A69A-4D8E-B775-4D4573B3C16C}" destId="{AFCC878D-8648-4BA0-B2A4-F340453FCE8A}" srcOrd="1" destOrd="0" parTransId="{E0FAAC0C-22A2-41DE-83C3-07DAAE8C4305}" sibTransId="{71BBECDE-C7E7-4689-80B2-D085EAFBB277}"/>
    <dgm:cxn modelId="{D56CEB63-16CF-4FF7-B5A7-ED5FF6E1060C}" type="presOf" srcId="{AFCC878D-8648-4BA0-B2A4-F340453FCE8A}" destId="{04A1BF1D-C46E-44C6-ADC5-FEB5BCD9F180}" srcOrd="0" destOrd="0" presId="urn:microsoft.com/office/officeart/2009/3/layout/RandomtoResultProcess"/>
    <dgm:cxn modelId="{482663E9-71CC-4B11-8A5E-5D58FA620B57}" srcId="{A4C2A40B-A69A-4D8E-B775-4D4573B3C16C}" destId="{B3E76BDA-4232-4702-B910-EB2DDD61E11D}" srcOrd="2" destOrd="0" parTransId="{A7D3DFF3-18C4-494B-A0C6-35768F1CD644}" sibTransId="{224A5CCA-84F8-4DF9-8BA8-205788D0D166}"/>
    <dgm:cxn modelId="{7C4496E6-7693-4F39-B498-3D9032522C33}" type="presOf" srcId="{55738A08-F637-4EC5-9152-32BA2E7398F8}" destId="{30F09FDB-D453-4356-A54A-2D258C077FC8}" srcOrd="0" destOrd="0" presId="urn:microsoft.com/office/officeart/2009/3/layout/RandomtoResultProcess"/>
    <dgm:cxn modelId="{8EE766DE-9EBC-4053-BE90-BE74138700FC}" srcId="{A4C2A40B-A69A-4D8E-B775-4D4573B3C16C}" destId="{E8A417BA-7AE6-487F-854F-7451FF27712D}" srcOrd="0" destOrd="0" parTransId="{0B15B114-D210-43A1-A2AD-87CE3B79B535}" sibTransId="{D707BB7A-9DA2-4F74-8C0F-2324F58CC559}"/>
    <dgm:cxn modelId="{6F961B7E-46AE-40B9-B25D-DF11CAFBE5EC}" type="presOf" srcId="{A4C2A40B-A69A-4D8E-B775-4D4573B3C16C}" destId="{64C60EF6-C755-45B0-A860-DA3ACBC5C5E3}" srcOrd="0" destOrd="0" presId="urn:microsoft.com/office/officeart/2009/3/layout/RandomtoResultProcess"/>
    <dgm:cxn modelId="{FC8E1672-EAD7-4777-A437-5012D96B26EE}" type="presParOf" srcId="{64C60EF6-C755-45B0-A860-DA3ACBC5C5E3}" destId="{4DC618BB-1445-4052-99DB-08891C996DC3}" srcOrd="0" destOrd="0" presId="urn:microsoft.com/office/officeart/2009/3/layout/RandomtoResultProcess"/>
    <dgm:cxn modelId="{AAB6C96A-6E21-49FE-85FB-22570F0ADB04}" type="presParOf" srcId="{4DC618BB-1445-4052-99DB-08891C996DC3}" destId="{2FF1A203-F2DF-4448-9265-B9116AEA7BD5}" srcOrd="0" destOrd="0" presId="urn:microsoft.com/office/officeart/2009/3/layout/RandomtoResultProcess"/>
    <dgm:cxn modelId="{F21AF021-54D1-4251-AF81-5AFEAEE05E0B}" type="presParOf" srcId="{4DC618BB-1445-4052-99DB-08891C996DC3}" destId="{250EDB83-3347-4D72-B65D-E30FB6405470}" srcOrd="1" destOrd="0" presId="urn:microsoft.com/office/officeart/2009/3/layout/RandomtoResultProcess"/>
    <dgm:cxn modelId="{A0FF24F0-E522-4BE8-B29A-AC1B8D8BF2DA}" type="presParOf" srcId="{4DC618BB-1445-4052-99DB-08891C996DC3}" destId="{F4356829-5E4B-4ADD-AFA3-5C82210DA56A}" srcOrd="2" destOrd="0" presId="urn:microsoft.com/office/officeart/2009/3/layout/RandomtoResultProcess"/>
    <dgm:cxn modelId="{F9CD88A4-9972-4D15-9E93-6BDF686889AD}" type="presParOf" srcId="{4DC618BB-1445-4052-99DB-08891C996DC3}" destId="{215BFCC3-3DBC-40BC-B284-6CA23FE01727}" srcOrd="3" destOrd="0" presId="urn:microsoft.com/office/officeart/2009/3/layout/RandomtoResultProcess"/>
    <dgm:cxn modelId="{A41EC50C-3DEC-4108-B2C6-AC55293E8EB6}" type="presParOf" srcId="{4DC618BB-1445-4052-99DB-08891C996DC3}" destId="{E7CCC78E-1B6B-4F4C-AA74-3270117BDF3E}" srcOrd="4" destOrd="0" presId="urn:microsoft.com/office/officeart/2009/3/layout/RandomtoResultProcess"/>
    <dgm:cxn modelId="{457BA39C-D3FE-4EA4-B7E2-66EC61DB246B}" type="presParOf" srcId="{4DC618BB-1445-4052-99DB-08891C996DC3}" destId="{74C3716A-F0B2-4027-990E-37CAA929342C}" srcOrd="5" destOrd="0" presId="urn:microsoft.com/office/officeart/2009/3/layout/RandomtoResultProcess"/>
    <dgm:cxn modelId="{FC1EB056-12D1-40F4-8783-9CCDD22A9A15}" type="presParOf" srcId="{4DC618BB-1445-4052-99DB-08891C996DC3}" destId="{3E1E341E-2C14-4A99-9282-5BEEDD689CE4}" srcOrd="6" destOrd="0" presId="urn:microsoft.com/office/officeart/2009/3/layout/RandomtoResultProcess"/>
    <dgm:cxn modelId="{407537C4-478D-4296-A601-2FE66E9D2478}" type="presParOf" srcId="{4DC618BB-1445-4052-99DB-08891C996DC3}" destId="{9CF46955-4D8B-478A-B42B-B7A088318486}" srcOrd="7" destOrd="0" presId="urn:microsoft.com/office/officeart/2009/3/layout/RandomtoResultProcess"/>
    <dgm:cxn modelId="{2C4D0765-0428-4591-BBF1-876818D907BA}" type="presParOf" srcId="{4DC618BB-1445-4052-99DB-08891C996DC3}" destId="{9349414A-2153-4F71-ADAF-E2773BC5E94B}" srcOrd="8" destOrd="0" presId="urn:microsoft.com/office/officeart/2009/3/layout/RandomtoResultProcess"/>
    <dgm:cxn modelId="{2AFDA786-8707-4DA6-861A-24C7520F8D33}" type="presParOf" srcId="{4DC618BB-1445-4052-99DB-08891C996DC3}" destId="{B5CE9D81-79E1-4506-9814-9297F6F1B42F}" srcOrd="9" destOrd="0" presId="urn:microsoft.com/office/officeart/2009/3/layout/RandomtoResultProcess"/>
    <dgm:cxn modelId="{4286D810-F6F1-4C03-AE9C-188723E0C705}" type="presParOf" srcId="{4DC618BB-1445-4052-99DB-08891C996DC3}" destId="{F66CC364-D518-4886-BFDA-26DA64B74271}" srcOrd="10" destOrd="0" presId="urn:microsoft.com/office/officeart/2009/3/layout/RandomtoResultProcess"/>
    <dgm:cxn modelId="{0ABECB53-A64F-406F-998A-88DA33DF999D}" type="presParOf" srcId="{4DC618BB-1445-4052-99DB-08891C996DC3}" destId="{28EA6021-26B9-479D-9670-51296B32F0D2}" srcOrd="11" destOrd="0" presId="urn:microsoft.com/office/officeart/2009/3/layout/RandomtoResultProcess"/>
    <dgm:cxn modelId="{EBF3284B-C663-4283-8930-FBCB6B2FAB1B}" type="presParOf" srcId="{4DC618BB-1445-4052-99DB-08891C996DC3}" destId="{43BD31C0-7035-4EBA-AB9E-E0DEC718B9C9}" srcOrd="12" destOrd="0" presId="urn:microsoft.com/office/officeart/2009/3/layout/RandomtoResultProcess"/>
    <dgm:cxn modelId="{8296DA30-9A91-4857-9B76-78842B0AC15C}" type="presParOf" srcId="{4DC618BB-1445-4052-99DB-08891C996DC3}" destId="{406B1FA9-182E-4692-9110-7119ADEA291D}" srcOrd="13" destOrd="0" presId="urn:microsoft.com/office/officeart/2009/3/layout/RandomtoResultProcess"/>
    <dgm:cxn modelId="{8815FBDC-AC78-4F5B-AA90-F608D405D75B}" type="presParOf" srcId="{4DC618BB-1445-4052-99DB-08891C996DC3}" destId="{249CBC75-05FF-4CC3-8D44-EA6C1E167DD9}" srcOrd="14" destOrd="0" presId="urn:microsoft.com/office/officeart/2009/3/layout/RandomtoResultProcess"/>
    <dgm:cxn modelId="{D6A8733C-0836-4097-AD11-DF47EDE8264F}" type="presParOf" srcId="{4DC618BB-1445-4052-99DB-08891C996DC3}" destId="{67533F71-513F-4A7D-B7DB-A94D79D2AD34}" srcOrd="15" destOrd="0" presId="urn:microsoft.com/office/officeart/2009/3/layout/RandomtoResultProcess"/>
    <dgm:cxn modelId="{02328CA5-4F25-419A-B13E-2CC870C1E90C}" type="presParOf" srcId="{4DC618BB-1445-4052-99DB-08891C996DC3}" destId="{0CD30CE5-B775-4C0C-A3B7-9E0432AA59AB}" srcOrd="16" destOrd="0" presId="urn:microsoft.com/office/officeart/2009/3/layout/RandomtoResultProcess"/>
    <dgm:cxn modelId="{3FEF1910-292F-493B-A16B-C8161FFE0175}" type="presParOf" srcId="{4DC618BB-1445-4052-99DB-08891C996DC3}" destId="{2247FF75-A907-44A1-84FC-2A7D244CE750}" srcOrd="17" destOrd="0" presId="urn:microsoft.com/office/officeart/2009/3/layout/RandomtoResultProcess"/>
    <dgm:cxn modelId="{3FC417E1-610F-4C75-A443-BFAEE450500A}" type="presParOf" srcId="{4DC618BB-1445-4052-99DB-08891C996DC3}" destId="{C37D37A0-123E-4D07-9E28-5893F3F461B6}" srcOrd="18" destOrd="0" presId="urn:microsoft.com/office/officeart/2009/3/layout/RandomtoResultProcess"/>
    <dgm:cxn modelId="{A0489E47-6F9E-4457-B368-0AADB1D09DAA}" type="presParOf" srcId="{64C60EF6-C755-45B0-A860-DA3ACBC5C5E3}" destId="{8E47C1FE-3D3E-422B-8337-E7FAA8C654DA}" srcOrd="1" destOrd="0" presId="urn:microsoft.com/office/officeart/2009/3/layout/RandomtoResultProcess"/>
    <dgm:cxn modelId="{6C7C0962-BF7D-4FA1-A007-67A61621419B}" type="presParOf" srcId="{8E47C1FE-3D3E-422B-8337-E7FAA8C654DA}" destId="{B9428164-DCCE-4A7E-ADAE-F6C2EDFF2FBC}" srcOrd="0" destOrd="0" presId="urn:microsoft.com/office/officeart/2009/3/layout/RandomtoResultProcess"/>
    <dgm:cxn modelId="{AA5197BB-EE84-4EBC-8B40-1F702BFB0719}" type="presParOf" srcId="{8E47C1FE-3D3E-422B-8337-E7FAA8C654DA}" destId="{77D76E62-FC46-4980-B54D-C3B95F419BB6}" srcOrd="1" destOrd="0" presId="urn:microsoft.com/office/officeart/2009/3/layout/RandomtoResultProcess"/>
    <dgm:cxn modelId="{F4ABD6F5-6C15-4D1C-BD0C-C7E55D223A85}" type="presParOf" srcId="{64C60EF6-C755-45B0-A860-DA3ACBC5C5E3}" destId="{2A34FCEA-2100-42A3-80C8-56E4F290938C}" srcOrd="2" destOrd="0" presId="urn:microsoft.com/office/officeart/2009/3/layout/RandomtoResultProcess"/>
    <dgm:cxn modelId="{11E109B7-73F3-4BE3-83C1-7400BBCDCC21}" type="presParOf" srcId="{2A34FCEA-2100-42A3-80C8-56E4F290938C}" destId="{04A1BF1D-C46E-44C6-ADC5-FEB5BCD9F180}" srcOrd="0" destOrd="0" presId="urn:microsoft.com/office/officeart/2009/3/layout/RandomtoResultProcess"/>
    <dgm:cxn modelId="{03075210-EE63-437F-AD03-AA7330FD1FFC}" type="presParOf" srcId="{2A34FCEA-2100-42A3-80C8-56E4F290938C}" destId="{B9DE2E06-EFD4-45BB-AB7F-343AF796F4D7}" srcOrd="1" destOrd="0" presId="urn:microsoft.com/office/officeart/2009/3/layout/RandomtoResultProcess"/>
    <dgm:cxn modelId="{0246C08D-D71D-487B-A7C8-A6932F4EF5F5}" type="presParOf" srcId="{64C60EF6-C755-45B0-A860-DA3ACBC5C5E3}" destId="{11915CEB-29F1-4C84-8689-35664FDDC4CB}" srcOrd="3" destOrd="0" presId="urn:microsoft.com/office/officeart/2009/3/layout/RandomtoResultProcess"/>
    <dgm:cxn modelId="{EB9976F6-C042-417F-9FA0-FCE0F4EDF1F6}" type="presParOf" srcId="{11915CEB-29F1-4C84-8689-35664FDDC4CB}" destId="{6BC60CF5-6A67-48A6-BFF8-4AA2C0EAEC03}" srcOrd="0" destOrd="0" presId="urn:microsoft.com/office/officeart/2009/3/layout/RandomtoResultProcess"/>
    <dgm:cxn modelId="{1CDF2042-7C22-493F-BDEA-8E00732ABB48}" type="presParOf" srcId="{11915CEB-29F1-4C84-8689-35664FDDC4CB}" destId="{65A8F79C-9424-4458-9C1C-3DC459ECFBB6}" srcOrd="1" destOrd="0" presId="urn:microsoft.com/office/officeart/2009/3/layout/RandomtoResultProcess"/>
    <dgm:cxn modelId="{56A674BE-4272-4AA8-86BB-2E9806F22E7B}" type="presParOf" srcId="{64C60EF6-C755-45B0-A860-DA3ACBC5C5E3}" destId="{E5D1BA4C-A7F5-42AB-935D-C1FDAECCA37A}" srcOrd="4" destOrd="0" presId="urn:microsoft.com/office/officeart/2009/3/layout/RandomtoResultProcess"/>
    <dgm:cxn modelId="{278CFD08-AD27-43BF-8E96-BD998707AC72}" type="presParOf" srcId="{E5D1BA4C-A7F5-42AB-935D-C1FDAECCA37A}" destId="{5EB3D798-1CD4-4795-B74D-EBDAED1438CB}" srcOrd="0" destOrd="0" presId="urn:microsoft.com/office/officeart/2009/3/layout/RandomtoResultProcess"/>
    <dgm:cxn modelId="{2DD59C8A-C78E-4166-80B6-6145F5F631D0}" type="presParOf" srcId="{E5D1BA4C-A7F5-42AB-935D-C1FDAECCA37A}" destId="{56A264A6-667D-4C92-AB3E-D5D7EF19B118}" srcOrd="1" destOrd="0" presId="urn:microsoft.com/office/officeart/2009/3/layout/RandomtoResultProcess"/>
    <dgm:cxn modelId="{5EFC89CA-98B8-4B3A-B135-08B34E5DE53A}" type="presParOf" srcId="{64C60EF6-C755-45B0-A860-DA3ACBC5C5E3}" destId="{7D47314D-4F71-437C-932B-50B314489338}" srcOrd="5" destOrd="0" presId="urn:microsoft.com/office/officeart/2009/3/layout/RandomtoResultProcess"/>
    <dgm:cxn modelId="{E8883686-AE41-4601-9823-13AB7684F07B}" type="presParOf" srcId="{7D47314D-4F71-437C-932B-50B314489338}" destId="{96D079C0-E3CB-47E0-ABF5-A4C2AAB5E0B3}" srcOrd="0" destOrd="0" presId="urn:microsoft.com/office/officeart/2009/3/layout/RandomtoResultProcess"/>
    <dgm:cxn modelId="{F875461D-59EB-4014-B57F-45E60EF43CCD}" type="presParOf" srcId="{7D47314D-4F71-437C-932B-50B314489338}" destId="{8267336A-2E06-403C-A0D9-E3456D9C594F}" srcOrd="1" destOrd="0" presId="urn:microsoft.com/office/officeart/2009/3/layout/RandomtoResultProcess"/>
    <dgm:cxn modelId="{56ECB0F8-B35F-4E58-8FFA-9D7A22C75686}" type="presParOf" srcId="{64C60EF6-C755-45B0-A860-DA3ACBC5C5E3}" destId="{0043C941-65F3-4B95-A3A5-E6DBC365377B}" srcOrd="6" destOrd="0" presId="urn:microsoft.com/office/officeart/2009/3/layout/RandomtoResultProcess"/>
    <dgm:cxn modelId="{396BB4B0-999C-422B-93EC-8DD4AC480B64}" type="presParOf" srcId="{0043C941-65F3-4B95-A3A5-E6DBC365377B}" destId="{30F09FDB-D453-4356-A54A-2D258C077FC8}" srcOrd="0" destOrd="0" presId="urn:microsoft.com/office/officeart/2009/3/layout/RandomtoResultProcess"/>
    <dgm:cxn modelId="{A7AD8A46-853F-4166-AE47-372F2BF8EBAD}" type="presParOf" srcId="{0043C941-65F3-4B95-A3A5-E6DBC365377B}" destId="{821BA530-A6BA-41B3-9987-B0AD9E1AA254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2A40B-A69A-4D8E-B775-4D4573B3C16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A417BA-7AE6-487F-854F-7451FF27712D}">
      <dgm:prSet phldrT="[Text]" custT="1"/>
      <dgm:spPr/>
      <dgm:t>
        <a:bodyPr/>
        <a:lstStyle/>
        <a:p>
          <a:r>
            <a:rPr lang="en-US" sz="2000" dirty="0"/>
            <a:t>Data Extraction</a:t>
          </a:r>
          <a:endParaRPr lang="en-US" sz="2000" dirty="0"/>
        </a:p>
      </dgm:t>
    </dgm:pt>
    <dgm:pt modelId="{0B15B114-D210-43A1-A2AD-87CE3B79B535}" type="parTrans" cxnId="{8EE766DE-9EBC-4053-BE90-BE74138700FC}">
      <dgm:prSet/>
      <dgm:spPr/>
      <dgm:t>
        <a:bodyPr/>
        <a:lstStyle/>
        <a:p>
          <a:endParaRPr lang="en-US" sz="2400"/>
        </a:p>
      </dgm:t>
    </dgm:pt>
    <dgm:pt modelId="{D707BB7A-9DA2-4F74-8C0F-2324F58CC559}" type="sibTrans" cxnId="{8EE766DE-9EBC-4053-BE90-BE74138700FC}">
      <dgm:prSet/>
      <dgm:spPr/>
      <dgm:t>
        <a:bodyPr/>
        <a:lstStyle/>
        <a:p>
          <a:endParaRPr lang="en-US" sz="2400"/>
        </a:p>
      </dgm:t>
    </dgm:pt>
    <dgm:pt modelId="{AFCC878D-8648-4BA0-B2A4-F340453FCE8A}">
      <dgm:prSet custT="1"/>
      <dgm:spPr/>
      <dgm:t>
        <a:bodyPr/>
        <a:lstStyle/>
        <a:p>
          <a:r>
            <a:rPr lang="en-US" sz="2000" dirty="0"/>
            <a:t>Instance Matching</a:t>
          </a:r>
        </a:p>
      </dgm:t>
    </dgm:pt>
    <dgm:pt modelId="{E0FAAC0C-22A2-41DE-83C3-07DAAE8C4305}" type="parTrans" cxnId="{2140200D-4893-4FC1-A18C-A686BB5D736B}">
      <dgm:prSet/>
      <dgm:spPr/>
      <dgm:t>
        <a:bodyPr/>
        <a:lstStyle/>
        <a:p>
          <a:endParaRPr lang="en-US" sz="2400"/>
        </a:p>
      </dgm:t>
    </dgm:pt>
    <dgm:pt modelId="{71BBECDE-C7E7-4689-80B2-D085EAFBB277}" type="sibTrans" cxnId="{2140200D-4893-4FC1-A18C-A686BB5D736B}">
      <dgm:prSet/>
      <dgm:spPr/>
      <dgm:t>
        <a:bodyPr/>
        <a:lstStyle/>
        <a:p>
          <a:endParaRPr lang="en-US" sz="2400"/>
        </a:p>
      </dgm:t>
    </dgm:pt>
    <dgm:pt modelId="{B3E76BDA-4232-4702-B910-EB2DDD61E11D}">
      <dgm:prSet custT="1"/>
      <dgm:spPr/>
      <dgm:t>
        <a:bodyPr/>
        <a:lstStyle/>
        <a:p>
          <a:r>
            <a:rPr lang="en-US" sz="2000" dirty="0"/>
            <a:t>Match Database</a:t>
          </a:r>
        </a:p>
      </dgm:t>
    </dgm:pt>
    <dgm:pt modelId="{A7D3DFF3-18C4-494B-A0C6-35768F1CD644}" type="parTrans" cxnId="{482663E9-71CC-4B11-8A5E-5D58FA620B57}">
      <dgm:prSet/>
      <dgm:spPr/>
      <dgm:t>
        <a:bodyPr/>
        <a:lstStyle/>
        <a:p>
          <a:endParaRPr lang="en-US" sz="2400"/>
        </a:p>
      </dgm:t>
    </dgm:pt>
    <dgm:pt modelId="{224A5CCA-84F8-4DF9-8BA8-205788D0D166}" type="sibTrans" cxnId="{482663E9-71CC-4B11-8A5E-5D58FA620B57}">
      <dgm:prSet/>
      <dgm:spPr/>
      <dgm:t>
        <a:bodyPr/>
        <a:lstStyle/>
        <a:p>
          <a:endParaRPr lang="en-US" sz="2400"/>
        </a:p>
      </dgm:t>
    </dgm:pt>
    <dgm:pt modelId="{55738A08-F637-4EC5-9152-32BA2E7398F8}">
      <dgm:prSet custT="1"/>
      <dgm:spPr/>
      <dgm:t>
        <a:bodyPr/>
        <a:lstStyle/>
        <a:p>
          <a:r>
            <a:rPr lang="en-US" sz="2000" dirty="0"/>
            <a:t>Web Service/API</a:t>
          </a:r>
        </a:p>
      </dgm:t>
    </dgm:pt>
    <dgm:pt modelId="{F6046004-D85A-41C7-925D-3510B41CFB70}" type="parTrans" cxnId="{1F7BE56F-5B39-4EC8-BB73-2EEC7211D942}">
      <dgm:prSet/>
      <dgm:spPr/>
      <dgm:t>
        <a:bodyPr/>
        <a:lstStyle/>
        <a:p>
          <a:endParaRPr lang="en-US" sz="2400"/>
        </a:p>
      </dgm:t>
    </dgm:pt>
    <dgm:pt modelId="{F5D55BC4-5579-4B9B-8297-AB0C7BF7403D}" type="sibTrans" cxnId="{1F7BE56F-5B39-4EC8-BB73-2EEC7211D942}">
      <dgm:prSet/>
      <dgm:spPr/>
      <dgm:t>
        <a:bodyPr/>
        <a:lstStyle/>
        <a:p>
          <a:endParaRPr lang="en-US" sz="2400"/>
        </a:p>
      </dgm:t>
    </dgm:pt>
    <dgm:pt modelId="{04CE7FD7-DA5E-48EF-8A08-EA1AD3BED285}">
      <dgm:prSet phldrT="[Text]" custT="1"/>
      <dgm:spPr/>
      <dgm:t>
        <a:bodyPr/>
        <a:lstStyle/>
        <a:p>
          <a:r>
            <a:rPr lang="en-US" sz="2000" dirty="0"/>
            <a:t>Business Licenses and Food Inspection – both in csv format. Other datasets very sparse.</a:t>
          </a:r>
        </a:p>
      </dgm:t>
    </dgm:pt>
    <dgm:pt modelId="{4499159C-E467-4AAF-8E9F-F04C29E1BBF7}" type="parTrans" cxnId="{06188ED8-0BA0-4AD9-A72B-C8EFB9686A6F}">
      <dgm:prSet/>
      <dgm:spPr/>
      <dgm:t>
        <a:bodyPr/>
        <a:lstStyle/>
        <a:p>
          <a:endParaRPr lang="en-US" sz="1600"/>
        </a:p>
      </dgm:t>
    </dgm:pt>
    <dgm:pt modelId="{5BF28ABA-DDDE-4964-9E74-F1B777B8D543}" type="sibTrans" cxnId="{06188ED8-0BA0-4AD9-A72B-C8EFB9686A6F}">
      <dgm:prSet/>
      <dgm:spPr/>
      <dgm:t>
        <a:bodyPr/>
        <a:lstStyle/>
        <a:p>
          <a:endParaRPr lang="en-US" sz="1600"/>
        </a:p>
      </dgm:t>
    </dgm:pt>
    <dgm:pt modelId="{D30AAFEC-F65F-4930-877E-92DE4F216E52}">
      <dgm:prSet custT="1"/>
      <dgm:spPr/>
      <dgm:t>
        <a:bodyPr/>
        <a:lstStyle/>
        <a:p>
          <a:r>
            <a:rPr lang="en-US" sz="2000" dirty="0"/>
            <a:t>Name Matching used for all features, using a max value of 4 similarity measures. </a:t>
          </a:r>
          <a:r>
            <a:rPr lang="en-US" sz="1400" dirty="0"/>
            <a:t>(next slide)</a:t>
          </a:r>
          <a:endParaRPr lang="en-US" sz="2000" dirty="0"/>
        </a:p>
      </dgm:t>
    </dgm:pt>
    <dgm:pt modelId="{D4804805-11F0-46BB-A29C-77D4D1FCFCEB}" type="parTrans" cxnId="{AE660ACD-345A-4975-9D43-6623468D42CF}">
      <dgm:prSet/>
      <dgm:spPr/>
      <dgm:t>
        <a:bodyPr/>
        <a:lstStyle/>
        <a:p>
          <a:endParaRPr lang="en-US"/>
        </a:p>
      </dgm:t>
    </dgm:pt>
    <dgm:pt modelId="{BDA79B92-00CB-453D-B6FC-3FA97BCF1A33}" type="sibTrans" cxnId="{AE660ACD-345A-4975-9D43-6623468D42CF}">
      <dgm:prSet/>
      <dgm:spPr/>
      <dgm:t>
        <a:bodyPr/>
        <a:lstStyle/>
        <a:p>
          <a:endParaRPr lang="en-US"/>
        </a:p>
      </dgm:t>
    </dgm:pt>
    <dgm:pt modelId="{BE0432B0-C15F-4E93-8C60-E132FFB88F56}">
      <dgm:prSet custT="1"/>
      <dgm:spPr/>
      <dgm:t>
        <a:bodyPr/>
        <a:lstStyle/>
        <a:p>
          <a:r>
            <a:rPr lang="en-US" sz="2000" dirty="0"/>
            <a:t>Derby database deployed for source datasets and match results.</a:t>
          </a:r>
        </a:p>
      </dgm:t>
    </dgm:pt>
    <dgm:pt modelId="{8547DF26-A27D-4967-9161-CA2F25279D04}" type="parTrans" cxnId="{86D3D320-0302-4EFB-9B97-90C22A1960BA}">
      <dgm:prSet/>
      <dgm:spPr/>
      <dgm:t>
        <a:bodyPr/>
        <a:lstStyle/>
        <a:p>
          <a:endParaRPr lang="en-US"/>
        </a:p>
      </dgm:t>
    </dgm:pt>
    <dgm:pt modelId="{D6626C21-A4AC-4C7C-A205-248306C51143}" type="sibTrans" cxnId="{86D3D320-0302-4EFB-9B97-90C22A1960BA}">
      <dgm:prSet/>
      <dgm:spPr/>
      <dgm:t>
        <a:bodyPr/>
        <a:lstStyle/>
        <a:p>
          <a:endParaRPr lang="en-US"/>
        </a:p>
      </dgm:t>
    </dgm:pt>
    <dgm:pt modelId="{C0A0D45D-6DD4-4B35-B693-640C6531311C}">
      <dgm:prSet custT="1"/>
      <dgm:spPr/>
      <dgm:t>
        <a:bodyPr/>
        <a:lstStyle/>
        <a:p>
          <a:r>
            <a:rPr lang="en-US" sz="2000" dirty="0"/>
            <a:t>Offline service that takes name prefix parameters implemented; REST API pending.</a:t>
          </a:r>
        </a:p>
      </dgm:t>
    </dgm:pt>
    <dgm:pt modelId="{AAA7C03F-A1C6-4879-8AF6-06E961BD035A}" type="parTrans" cxnId="{D8195B21-442F-41C8-A533-3938ECB3380F}">
      <dgm:prSet/>
      <dgm:spPr/>
      <dgm:t>
        <a:bodyPr/>
        <a:lstStyle/>
        <a:p>
          <a:endParaRPr lang="en-US"/>
        </a:p>
      </dgm:t>
    </dgm:pt>
    <dgm:pt modelId="{AD8DD139-616E-4BDA-8250-E1C45D57AA2C}" type="sibTrans" cxnId="{D8195B21-442F-41C8-A533-3938ECB3380F}">
      <dgm:prSet/>
      <dgm:spPr/>
      <dgm:t>
        <a:bodyPr/>
        <a:lstStyle/>
        <a:p>
          <a:endParaRPr lang="en-US"/>
        </a:p>
      </dgm:t>
    </dgm:pt>
    <dgm:pt modelId="{865E79B9-2628-445F-99A8-9A250317FF38}" type="pres">
      <dgm:prSet presAssocID="{A4C2A40B-A69A-4D8E-B775-4D4573B3C16C}" presName="Name0" presStyleCnt="0">
        <dgm:presLayoutVars>
          <dgm:dir/>
          <dgm:animLvl val="lvl"/>
          <dgm:resizeHandles val="exact"/>
        </dgm:presLayoutVars>
      </dgm:prSet>
      <dgm:spPr/>
    </dgm:pt>
    <dgm:pt modelId="{B46D806E-AC61-435A-9032-930B7428632B}" type="pres">
      <dgm:prSet presAssocID="{E8A417BA-7AE6-487F-854F-7451FF27712D}" presName="linNode" presStyleCnt="0"/>
      <dgm:spPr/>
    </dgm:pt>
    <dgm:pt modelId="{E8C926A5-8236-4BC6-9B2C-3EA369E44829}" type="pres">
      <dgm:prSet presAssocID="{E8A417BA-7AE6-487F-854F-7451FF27712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8766D1B-DCCB-4A87-9535-0FD5773DB7FD}" type="pres">
      <dgm:prSet presAssocID="{E8A417BA-7AE6-487F-854F-7451FF27712D}" presName="descendantText" presStyleLbl="alignAccFollowNode1" presStyleIdx="0" presStyleCnt="4">
        <dgm:presLayoutVars>
          <dgm:bulletEnabled val="1"/>
        </dgm:presLayoutVars>
      </dgm:prSet>
      <dgm:spPr/>
    </dgm:pt>
    <dgm:pt modelId="{366E244D-0D92-429D-8439-6C19A1E65507}" type="pres">
      <dgm:prSet presAssocID="{D707BB7A-9DA2-4F74-8C0F-2324F58CC559}" presName="sp" presStyleCnt="0"/>
      <dgm:spPr/>
    </dgm:pt>
    <dgm:pt modelId="{059CF5C8-A355-4D9C-8B47-28C992B4E6CD}" type="pres">
      <dgm:prSet presAssocID="{AFCC878D-8648-4BA0-B2A4-F340453FCE8A}" presName="linNode" presStyleCnt="0"/>
      <dgm:spPr/>
    </dgm:pt>
    <dgm:pt modelId="{A58A87F4-C02E-4112-A2B9-3D2CFD667B0E}" type="pres">
      <dgm:prSet presAssocID="{AFCC878D-8648-4BA0-B2A4-F340453FCE8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5CFAAA1-F235-40EA-AD8A-9EECA540FB5C}" type="pres">
      <dgm:prSet presAssocID="{AFCC878D-8648-4BA0-B2A4-F340453FCE8A}" presName="descendantText" presStyleLbl="alignAccFollowNode1" presStyleIdx="1" presStyleCnt="4">
        <dgm:presLayoutVars>
          <dgm:bulletEnabled val="1"/>
        </dgm:presLayoutVars>
      </dgm:prSet>
      <dgm:spPr/>
    </dgm:pt>
    <dgm:pt modelId="{3997C608-8EB7-46BA-AC9B-8BB03791DDA1}" type="pres">
      <dgm:prSet presAssocID="{71BBECDE-C7E7-4689-80B2-D085EAFBB277}" presName="sp" presStyleCnt="0"/>
      <dgm:spPr/>
    </dgm:pt>
    <dgm:pt modelId="{509A2662-D432-4463-83F5-DB8DF6E0C456}" type="pres">
      <dgm:prSet presAssocID="{B3E76BDA-4232-4702-B910-EB2DDD61E11D}" presName="linNode" presStyleCnt="0"/>
      <dgm:spPr/>
    </dgm:pt>
    <dgm:pt modelId="{3823E04B-D068-42A9-8B55-AFAAF95F4D59}" type="pres">
      <dgm:prSet presAssocID="{B3E76BDA-4232-4702-B910-EB2DDD61E11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461EE61-4E87-4282-B0E9-00CA0546CBB8}" type="pres">
      <dgm:prSet presAssocID="{B3E76BDA-4232-4702-B910-EB2DDD61E11D}" presName="descendantText" presStyleLbl="alignAccFollowNode1" presStyleIdx="2" presStyleCnt="4">
        <dgm:presLayoutVars>
          <dgm:bulletEnabled val="1"/>
        </dgm:presLayoutVars>
      </dgm:prSet>
      <dgm:spPr/>
    </dgm:pt>
    <dgm:pt modelId="{D15834DF-D2A2-43B8-87D4-5070E4FAE1EF}" type="pres">
      <dgm:prSet presAssocID="{224A5CCA-84F8-4DF9-8BA8-205788D0D166}" presName="sp" presStyleCnt="0"/>
      <dgm:spPr/>
    </dgm:pt>
    <dgm:pt modelId="{7164E8B3-9E4C-46AE-9423-DC46F04DF7F4}" type="pres">
      <dgm:prSet presAssocID="{55738A08-F637-4EC5-9152-32BA2E7398F8}" presName="linNode" presStyleCnt="0"/>
      <dgm:spPr/>
    </dgm:pt>
    <dgm:pt modelId="{0AF98B7F-EF72-449E-8F05-CC6E28E74202}" type="pres">
      <dgm:prSet presAssocID="{55738A08-F637-4EC5-9152-32BA2E7398F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02E16CD-5CCC-4D26-879E-08F06B1A6DC6}" type="pres">
      <dgm:prSet presAssocID="{55738A08-F637-4EC5-9152-32BA2E7398F8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0F707A62-055F-46A8-8F98-87155ABEF354}" type="presOf" srcId="{B3E76BDA-4232-4702-B910-EB2DDD61E11D}" destId="{3823E04B-D068-42A9-8B55-AFAAF95F4D59}" srcOrd="0" destOrd="0" presId="urn:microsoft.com/office/officeart/2005/8/layout/vList5"/>
    <dgm:cxn modelId="{1E86A999-8B21-4056-8A3E-739951C0EAF7}" type="presOf" srcId="{A4C2A40B-A69A-4D8E-B775-4D4573B3C16C}" destId="{865E79B9-2628-445F-99A8-9A250317FF38}" srcOrd="0" destOrd="0" presId="urn:microsoft.com/office/officeart/2005/8/layout/vList5"/>
    <dgm:cxn modelId="{F3CA4852-3B17-4872-B692-76246E93E84E}" type="presOf" srcId="{C0A0D45D-6DD4-4B35-B693-640C6531311C}" destId="{302E16CD-5CCC-4D26-879E-08F06B1A6DC6}" srcOrd="0" destOrd="0" presId="urn:microsoft.com/office/officeart/2005/8/layout/vList5"/>
    <dgm:cxn modelId="{2140200D-4893-4FC1-A18C-A686BB5D736B}" srcId="{A4C2A40B-A69A-4D8E-B775-4D4573B3C16C}" destId="{AFCC878D-8648-4BA0-B2A4-F340453FCE8A}" srcOrd="1" destOrd="0" parTransId="{E0FAAC0C-22A2-41DE-83C3-07DAAE8C4305}" sibTransId="{71BBECDE-C7E7-4689-80B2-D085EAFBB277}"/>
    <dgm:cxn modelId="{8EE766DE-9EBC-4053-BE90-BE74138700FC}" srcId="{A4C2A40B-A69A-4D8E-B775-4D4573B3C16C}" destId="{E8A417BA-7AE6-487F-854F-7451FF27712D}" srcOrd="0" destOrd="0" parTransId="{0B15B114-D210-43A1-A2AD-87CE3B79B535}" sibTransId="{D707BB7A-9DA2-4F74-8C0F-2324F58CC559}"/>
    <dgm:cxn modelId="{86D3D320-0302-4EFB-9B97-90C22A1960BA}" srcId="{B3E76BDA-4232-4702-B910-EB2DDD61E11D}" destId="{BE0432B0-C15F-4E93-8C60-E132FFB88F56}" srcOrd="0" destOrd="0" parTransId="{8547DF26-A27D-4967-9161-CA2F25279D04}" sibTransId="{D6626C21-A4AC-4C7C-A205-248306C51143}"/>
    <dgm:cxn modelId="{F1607EBF-F5F5-4015-976A-5498AABE4467}" type="presOf" srcId="{D30AAFEC-F65F-4930-877E-92DE4F216E52}" destId="{E5CFAAA1-F235-40EA-AD8A-9EECA540FB5C}" srcOrd="0" destOrd="0" presId="urn:microsoft.com/office/officeart/2005/8/layout/vList5"/>
    <dgm:cxn modelId="{CB83CF14-9570-4658-9D06-119CB5288A5D}" type="presOf" srcId="{BE0432B0-C15F-4E93-8C60-E132FFB88F56}" destId="{C461EE61-4E87-4282-B0E9-00CA0546CBB8}" srcOrd="0" destOrd="0" presId="urn:microsoft.com/office/officeart/2005/8/layout/vList5"/>
    <dgm:cxn modelId="{AE660ACD-345A-4975-9D43-6623468D42CF}" srcId="{AFCC878D-8648-4BA0-B2A4-F340453FCE8A}" destId="{D30AAFEC-F65F-4930-877E-92DE4F216E52}" srcOrd="0" destOrd="0" parTransId="{D4804805-11F0-46BB-A29C-77D4D1FCFCEB}" sibTransId="{BDA79B92-00CB-453D-B6FC-3FA97BCF1A33}"/>
    <dgm:cxn modelId="{1F7BE56F-5B39-4EC8-BB73-2EEC7211D942}" srcId="{A4C2A40B-A69A-4D8E-B775-4D4573B3C16C}" destId="{55738A08-F637-4EC5-9152-32BA2E7398F8}" srcOrd="3" destOrd="0" parTransId="{F6046004-D85A-41C7-925D-3510B41CFB70}" sibTransId="{F5D55BC4-5579-4B9B-8297-AB0C7BF7403D}"/>
    <dgm:cxn modelId="{E5C530D7-9AE9-49DD-B1BF-A7D6AEE344BD}" type="presOf" srcId="{55738A08-F637-4EC5-9152-32BA2E7398F8}" destId="{0AF98B7F-EF72-449E-8F05-CC6E28E74202}" srcOrd="0" destOrd="0" presId="urn:microsoft.com/office/officeart/2005/8/layout/vList5"/>
    <dgm:cxn modelId="{06188ED8-0BA0-4AD9-A72B-C8EFB9686A6F}" srcId="{E8A417BA-7AE6-487F-854F-7451FF27712D}" destId="{04CE7FD7-DA5E-48EF-8A08-EA1AD3BED285}" srcOrd="0" destOrd="0" parTransId="{4499159C-E467-4AAF-8E9F-F04C29E1BBF7}" sibTransId="{5BF28ABA-DDDE-4964-9E74-F1B777B8D543}"/>
    <dgm:cxn modelId="{076BB12E-0CFB-47EE-9CA0-146B666A2126}" type="presOf" srcId="{04CE7FD7-DA5E-48EF-8A08-EA1AD3BED285}" destId="{18766D1B-DCCB-4A87-9535-0FD5773DB7FD}" srcOrd="0" destOrd="0" presId="urn:microsoft.com/office/officeart/2005/8/layout/vList5"/>
    <dgm:cxn modelId="{7FD77486-AE21-42B7-A9F0-54A0910C3665}" type="presOf" srcId="{AFCC878D-8648-4BA0-B2A4-F340453FCE8A}" destId="{A58A87F4-C02E-4112-A2B9-3D2CFD667B0E}" srcOrd="0" destOrd="0" presId="urn:microsoft.com/office/officeart/2005/8/layout/vList5"/>
    <dgm:cxn modelId="{482663E9-71CC-4B11-8A5E-5D58FA620B57}" srcId="{A4C2A40B-A69A-4D8E-B775-4D4573B3C16C}" destId="{B3E76BDA-4232-4702-B910-EB2DDD61E11D}" srcOrd="2" destOrd="0" parTransId="{A7D3DFF3-18C4-494B-A0C6-35768F1CD644}" sibTransId="{224A5CCA-84F8-4DF9-8BA8-205788D0D166}"/>
    <dgm:cxn modelId="{D8195B21-442F-41C8-A533-3938ECB3380F}" srcId="{55738A08-F637-4EC5-9152-32BA2E7398F8}" destId="{C0A0D45D-6DD4-4B35-B693-640C6531311C}" srcOrd="0" destOrd="0" parTransId="{AAA7C03F-A1C6-4879-8AF6-06E961BD035A}" sibTransId="{AD8DD139-616E-4BDA-8250-E1C45D57AA2C}"/>
    <dgm:cxn modelId="{5171B16D-C08C-4F8D-83A0-E0662D88B361}" type="presOf" srcId="{E8A417BA-7AE6-487F-854F-7451FF27712D}" destId="{E8C926A5-8236-4BC6-9B2C-3EA369E44829}" srcOrd="0" destOrd="0" presId="urn:microsoft.com/office/officeart/2005/8/layout/vList5"/>
    <dgm:cxn modelId="{175001D0-C519-4EC1-937E-9FB30039D15F}" type="presParOf" srcId="{865E79B9-2628-445F-99A8-9A250317FF38}" destId="{B46D806E-AC61-435A-9032-930B7428632B}" srcOrd="0" destOrd="0" presId="urn:microsoft.com/office/officeart/2005/8/layout/vList5"/>
    <dgm:cxn modelId="{0A8C8095-2A24-467A-ACFE-BFB9FCF27DC1}" type="presParOf" srcId="{B46D806E-AC61-435A-9032-930B7428632B}" destId="{E8C926A5-8236-4BC6-9B2C-3EA369E44829}" srcOrd="0" destOrd="0" presId="urn:microsoft.com/office/officeart/2005/8/layout/vList5"/>
    <dgm:cxn modelId="{ED144990-B6D2-43EA-90B4-AC5D33D5AB92}" type="presParOf" srcId="{B46D806E-AC61-435A-9032-930B7428632B}" destId="{18766D1B-DCCB-4A87-9535-0FD5773DB7FD}" srcOrd="1" destOrd="0" presId="urn:microsoft.com/office/officeart/2005/8/layout/vList5"/>
    <dgm:cxn modelId="{0F54D601-FA5E-442B-BB81-8748840D419B}" type="presParOf" srcId="{865E79B9-2628-445F-99A8-9A250317FF38}" destId="{366E244D-0D92-429D-8439-6C19A1E65507}" srcOrd="1" destOrd="0" presId="urn:microsoft.com/office/officeart/2005/8/layout/vList5"/>
    <dgm:cxn modelId="{F8A4834B-5764-45D6-BD3D-7BBFF988A403}" type="presParOf" srcId="{865E79B9-2628-445F-99A8-9A250317FF38}" destId="{059CF5C8-A355-4D9C-8B47-28C992B4E6CD}" srcOrd="2" destOrd="0" presId="urn:microsoft.com/office/officeart/2005/8/layout/vList5"/>
    <dgm:cxn modelId="{9F4490A3-B584-417D-9EBC-85EDC9E2A62B}" type="presParOf" srcId="{059CF5C8-A355-4D9C-8B47-28C992B4E6CD}" destId="{A58A87F4-C02E-4112-A2B9-3D2CFD667B0E}" srcOrd="0" destOrd="0" presId="urn:microsoft.com/office/officeart/2005/8/layout/vList5"/>
    <dgm:cxn modelId="{261FE2D5-804A-489F-A018-6DB495A0E70A}" type="presParOf" srcId="{059CF5C8-A355-4D9C-8B47-28C992B4E6CD}" destId="{E5CFAAA1-F235-40EA-AD8A-9EECA540FB5C}" srcOrd="1" destOrd="0" presId="urn:microsoft.com/office/officeart/2005/8/layout/vList5"/>
    <dgm:cxn modelId="{CF742CCB-E7C6-4251-ABE8-AB5E37CBA970}" type="presParOf" srcId="{865E79B9-2628-445F-99A8-9A250317FF38}" destId="{3997C608-8EB7-46BA-AC9B-8BB03791DDA1}" srcOrd="3" destOrd="0" presId="urn:microsoft.com/office/officeart/2005/8/layout/vList5"/>
    <dgm:cxn modelId="{91697F3B-B82C-4307-93AD-9805A72AB780}" type="presParOf" srcId="{865E79B9-2628-445F-99A8-9A250317FF38}" destId="{509A2662-D432-4463-83F5-DB8DF6E0C456}" srcOrd="4" destOrd="0" presId="urn:microsoft.com/office/officeart/2005/8/layout/vList5"/>
    <dgm:cxn modelId="{AAB01397-D52C-4D0A-B422-982AD84F7DB7}" type="presParOf" srcId="{509A2662-D432-4463-83F5-DB8DF6E0C456}" destId="{3823E04B-D068-42A9-8B55-AFAAF95F4D59}" srcOrd="0" destOrd="0" presId="urn:microsoft.com/office/officeart/2005/8/layout/vList5"/>
    <dgm:cxn modelId="{1FC15964-8232-4DA7-9DA3-02891B8A48A7}" type="presParOf" srcId="{509A2662-D432-4463-83F5-DB8DF6E0C456}" destId="{C461EE61-4E87-4282-B0E9-00CA0546CBB8}" srcOrd="1" destOrd="0" presId="urn:microsoft.com/office/officeart/2005/8/layout/vList5"/>
    <dgm:cxn modelId="{09E8DD1B-F89C-48AD-B625-5C1DF4FC1EDA}" type="presParOf" srcId="{865E79B9-2628-445F-99A8-9A250317FF38}" destId="{D15834DF-D2A2-43B8-87D4-5070E4FAE1EF}" srcOrd="5" destOrd="0" presId="urn:microsoft.com/office/officeart/2005/8/layout/vList5"/>
    <dgm:cxn modelId="{454025A2-769C-4440-B691-8B879AEFC58B}" type="presParOf" srcId="{865E79B9-2628-445F-99A8-9A250317FF38}" destId="{7164E8B3-9E4C-46AE-9423-DC46F04DF7F4}" srcOrd="6" destOrd="0" presId="urn:microsoft.com/office/officeart/2005/8/layout/vList5"/>
    <dgm:cxn modelId="{17DF6005-F2BA-4AE1-B04B-A791CB635F19}" type="presParOf" srcId="{7164E8B3-9E4C-46AE-9423-DC46F04DF7F4}" destId="{0AF98B7F-EF72-449E-8F05-CC6E28E74202}" srcOrd="0" destOrd="0" presId="urn:microsoft.com/office/officeart/2005/8/layout/vList5"/>
    <dgm:cxn modelId="{312BB817-0C7A-48A9-A76F-5AAFBF7EE925}" type="presParOf" srcId="{7164E8B3-9E4C-46AE-9423-DC46F04DF7F4}" destId="{302E16CD-5CCC-4D26-879E-08F06B1A6D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1A203-F2DF-4448-9265-B9116AEA7BD5}">
      <dsp:nvSpPr>
        <dsp:cNvPr id="0" name=""/>
        <dsp:cNvSpPr/>
      </dsp:nvSpPr>
      <dsp:spPr>
        <a:xfrm>
          <a:off x="136574" y="1889742"/>
          <a:ext cx="2042335" cy="67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Extraction</a:t>
          </a:r>
          <a:endParaRPr lang="en-US" sz="2400" kern="1200" dirty="0"/>
        </a:p>
      </dsp:txBody>
      <dsp:txXfrm>
        <a:off x="136574" y="1889742"/>
        <a:ext cx="2042335" cy="673042"/>
      </dsp:txXfrm>
    </dsp:sp>
    <dsp:sp modelId="{250EDB83-3347-4D72-B65D-E30FB6405470}">
      <dsp:nvSpPr>
        <dsp:cNvPr id="0" name=""/>
        <dsp:cNvSpPr/>
      </dsp:nvSpPr>
      <dsp:spPr>
        <a:xfrm>
          <a:off x="134253" y="1685044"/>
          <a:ext cx="162458" cy="1624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56829-5E4B-4ADD-AFA3-5C82210DA56A}">
      <dsp:nvSpPr>
        <dsp:cNvPr id="0" name=""/>
        <dsp:cNvSpPr/>
      </dsp:nvSpPr>
      <dsp:spPr>
        <a:xfrm>
          <a:off x="247974" y="1457602"/>
          <a:ext cx="162458" cy="162458"/>
        </a:xfrm>
        <a:prstGeom prst="ellipse">
          <a:avLst/>
        </a:prstGeom>
        <a:solidFill>
          <a:schemeClr val="accent2">
            <a:hueOff val="-437123"/>
            <a:satOff val="-78"/>
            <a:lumOff val="-7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BFCC3-3DBC-40BC-B284-6CA23FE01727}">
      <dsp:nvSpPr>
        <dsp:cNvPr id="0" name=""/>
        <dsp:cNvSpPr/>
      </dsp:nvSpPr>
      <dsp:spPr>
        <a:xfrm>
          <a:off x="520904" y="1503090"/>
          <a:ext cx="255291" cy="255291"/>
        </a:xfrm>
        <a:prstGeom prst="ellipse">
          <a:avLst/>
        </a:prstGeom>
        <a:solidFill>
          <a:schemeClr val="accent2">
            <a:hueOff val="-874247"/>
            <a:satOff val="-156"/>
            <a:lumOff val="-14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CC78E-1B6B-4F4C-AA74-3270117BDF3E}">
      <dsp:nvSpPr>
        <dsp:cNvPr id="0" name=""/>
        <dsp:cNvSpPr/>
      </dsp:nvSpPr>
      <dsp:spPr>
        <a:xfrm>
          <a:off x="748346" y="1252904"/>
          <a:ext cx="162458" cy="162458"/>
        </a:xfrm>
        <a:prstGeom prst="ellipse">
          <a:avLst/>
        </a:prstGeom>
        <a:solidFill>
          <a:schemeClr val="accent2">
            <a:hueOff val="-1311370"/>
            <a:satOff val="-233"/>
            <a:lumOff val="-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3716A-F0B2-4027-990E-37CAA929342C}">
      <dsp:nvSpPr>
        <dsp:cNvPr id="0" name=""/>
        <dsp:cNvSpPr/>
      </dsp:nvSpPr>
      <dsp:spPr>
        <a:xfrm>
          <a:off x="1044020" y="1161928"/>
          <a:ext cx="162458" cy="162458"/>
        </a:xfrm>
        <a:prstGeom prst="ellipse">
          <a:avLst/>
        </a:prstGeom>
        <a:solidFill>
          <a:schemeClr val="accent2">
            <a:hueOff val="-1748493"/>
            <a:satOff val="-311"/>
            <a:lumOff val="-29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E341E-2C14-4A99-9282-5BEEDD689CE4}">
      <dsp:nvSpPr>
        <dsp:cNvPr id="0" name=""/>
        <dsp:cNvSpPr/>
      </dsp:nvSpPr>
      <dsp:spPr>
        <a:xfrm>
          <a:off x="1407927" y="1321137"/>
          <a:ext cx="162458" cy="162458"/>
        </a:xfrm>
        <a:prstGeom prst="ellipse">
          <a:avLst/>
        </a:prstGeom>
        <a:solidFill>
          <a:schemeClr val="accent2">
            <a:hueOff val="-2185616"/>
            <a:satOff val="-389"/>
            <a:lumOff val="-37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46955-4D8B-478A-B42B-B7A088318486}">
      <dsp:nvSpPr>
        <dsp:cNvPr id="0" name=""/>
        <dsp:cNvSpPr/>
      </dsp:nvSpPr>
      <dsp:spPr>
        <a:xfrm>
          <a:off x="1635369" y="1434858"/>
          <a:ext cx="255291" cy="255291"/>
        </a:xfrm>
        <a:prstGeom prst="ellipse">
          <a:avLst/>
        </a:prstGeom>
        <a:solidFill>
          <a:schemeClr val="accent2">
            <a:hueOff val="-2622740"/>
            <a:satOff val="-467"/>
            <a:lumOff val="-44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9414A-2153-4F71-ADAF-E2773BC5E94B}">
      <dsp:nvSpPr>
        <dsp:cNvPr id="0" name=""/>
        <dsp:cNvSpPr/>
      </dsp:nvSpPr>
      <dsp:spPr>
        <a:xfrm>
          <a:off x="1953788" y="1685044"/>
          <a:ext cx="162458" cy="162458"/>
        </a:xfrm>
        <a:prstGeom prst="ellipse">
          <a:avLst/>
        </a:prstGeom>
        <a:solidFill>
          <a:schemeClr val="accent2">
            <a:hueOff val="-3059863"/>
            <a:satOff val="-544"/>
            <a:lumOff val="-51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E9D81-79E1-4506-9814-9297F6F1B42F}">
      <dsp:nvSpPr>
        <dsp:cNvPr id="0" name=""/>
        <dsp:cNvSpPr/>
      </dsp:nvSpPr>
      <dsp:spPr>
        <a:xfrm>
          <a:off x="2090253" y="1935230"/>
          <a:ext cx="162458" cy="162458"/>
        </a:xfrm>
        <a:prstGeom prst="ellipse">
          <a:avLst/>
        </a:prstGeom>
        <a:solidFill>
          <a:schemeClr val="accent2">
            <a:hueOff val="-3496986"/>
            <a:satOff val="-622"/>
            <a:lumOff val="-59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CC364-D518-4886-BFDA-26DA64B74271}">
      <dsp:nvSpPr>
        <dsp:cNvPr id="0" name=""/>
        <dsp:cNvSpPr/>
      </dsp:nvSpPr>
      <dsp:spPr>
        <a:xfrm>
          <a:off x="907555" y="1457602"/>
          <a:ext cx="417750" cy="417750"/>
        </a:xfrm>
        <a:prstGeom prst="ellipse">
          <a:avLst/>
        </a:prstGeom>
        <a:solidFill>
          <a:schemeClr val="accent2">
            <a:hueOff val="-3934109"/>
            <a:satOff val="-700"/>
            <a:lumOff val="-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A6021-26B9-479D-9670-51296B32F0D2}">
      <dsp:nvSpPr>
        <dsp:cNvPr id="0" name=""/>
        <dsp:cNvSpPr/>
      </dsp:nvSpPr>
      <dsp:spPr>
        <a:xfrm>
          <a:off x="20532" y="2321881"/>
          <a:ext cx="162458" cy="162458"/>
        </a:xfrm>
        <a:prstGeom prst="ellipse">
          <a:avLst/>
        </a:prstGeom>
        <a:solidFill>
          <a:schemeClr val="accent2">
            <a:hueOff val="-4371233"/>
            <a:satOff val="-778"/>
            <a:lumOff val="-74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D31C0-7035-4EBA-AB9E-E0DEC718B9C9}">
      <dsp:nvSpPr>
        <dsp:cNvPr id="0" name=""/>
        <dsp:cNvSpPr/>
      </dsp:nvSpPr>
      <dsp:spPr>
        <a:xfrm>
          <a:off x="156997" y="2526579"/>
          <a:ext cx="255291" cy="255291"/>
        </a:xfrm>
        <a:prstGeom prst="ellipse">
          <a:avLst/>
        </a:prstGeom>
        <a:solidFill>
          <a:schemeClr val="accent2">
            <a:hueOff val="-4808356"/>
            <a:satOff val="-856"/>
            <a:lumOff val="-81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B1FA9-182E-4692-9110-7119ADEA291D}">
      <dsp:nvSpPr>
        <dsp:cNvPr id="0" name=""/>
        <dsp:cNvSpPr/>
      </dsp:nvSpPr>
      <dsp:spPr>
        <a:xfrm>
          <a:off x="498160" y="2708532"/>
          <a:ext cx="371333" cy="371333"/>
        </a:xfrm>
        <a:prstGeom prst="ellipse">
          <a:avLst/>
        </a:prstGeom>
        <a:solidFill>
          <a:schemeClr val="accent2">
            <a:hueOff val="-5245479"/>
            <a:satOff val="-933"/>
            <a:lumOff val="-88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CBC75-05FF-4CC3-8D44-EA6C1E167DD9}">
      <dsp:nvSpPr>
        <dsp:cNvPr id="0" name=""/>
        <dsp:cNvSpPr/>
      </dsp:nvSpPr>
      <dsp:spPr>
        <a:xfrm>
          <a:off x="975788" y="3004207"/>
          <a:ext cx="162458" cy="162458"/>
        </a:xfrm>
        <a:prstGeom prst="ellipse">
          <a:avLst/>
        </a:prstGeom>
        <a:solidFill>
          <a:schemeClr val="accent2">
            <a:hueOff val="-5682602"/>
            <a:satOff val="-1011"/>
            <a:lumOff val="-96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33F71-513F-4A7D-B7DB-A94D79D2AD34}">
      <dsp:nvSpPr>
        <dsp:cNvPr id="0" name=""/>
        <dsp:cNvSpPr/>
      </dsp:nvSpPr>
      <dsp:spPr>
        <a:xfrm>
          <a:off x="1066764" y="2708532"/>
          <a:ext cx="255291" cy="255291"/>
        </a:xfrm>
        <a:prstGeom prst="ellipse">
          <a:avLst/>
        </a:prstGeom>
        <a:solidFill>
          <a:schemeClr val="accent2">
            <a:hueOff val="-6119726"/>
            <a:satOff val="-1089"/>
            <a:lumOff val="-103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30CE5-B775-4C0C-A3B7-9E0432AA59AB}">
      <dsp:nvSpPr>
        <dsp:cNvPr id="0" name=""/>
        <dsp:cNvSpPr/>
      </dsp:nvSpPr>
      <dsp:spPr>
        <a:xfrm>
          <a:off x="1294206" y="3026951"/>
          <a:ext cx="162458" cy="162458"/>
        </a:xfrm>
        <a:prstGeom prst="ellipse">
          <a:avLst/>
        </a:prstGeom>
        <a:solidFill>
          <a:schemeClr val="accent2">
            <a:hueOff val="-6556849"/>
            <a:satOff val="-1167"/>
            <a:lumOff val="-111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7FF75-A907-44A1-84FC-2A7D244CE750}">
      <dsp:nvSpPr>
        <dsp:cNvPr id="0" name=""/>
        <dsp:cNvSpPr/>
      </dsp:nvSpPr>
      <dsp:spPr>
        <a:xfrm>
          <a:off x="1498904" y="2663044"/>
          <a:ext cx="371333" cy="371333"/>
        </a:xfrm>
        <a:prstGeom prst="ellipse">
          <a:avLst/>
        </a:prstGeom>
        <a:solidFill>
          <a:schemeClr val="accent2">
            <a:hueOff val="-6993972"/>
            <a:satOff val="-1244"/>
            <a:lumOff val="-118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D37A0-123E-4D07-9E28-5893F3F461B6}">
      <dsp:nvSpPr>
        <dsp:cNvPr id="0" name=""/>
        <dsp:cNvSpPr/>
      </dsp:nvSpPr>
      <dsp:spPr>
        <a:xfrm>
          <a:off x="1999276" y="2572067"/>
          <a:ext cx="255291" cy="255291"/>
        </a:xfrm>
        <a:prstGeom prst="ellipse">
          <a:avLst/>
        </a:prstGeom>
        <a:solidFill>
          <a:schemeClr val="accent2">
            <a:hueOff val="-7431095"/>
            <a:satOff val="-1322"/>
            <a:lumOff val="-125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28164-DCCE-4A7E-ADAE-F6C2EDFF2FBC}">
      <dsp:nvSpPr>
        <dsp:cNvPr id="0" name=""/>
        <dsp:cNvSpPr/>
      </dsp:nvSpPr>
      <dsp:spPr>
        <a:xfrm>
          <a:off x="2254568" y="1502712"/>
          <a:ext cx="749755" cy="1431365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1BF1D-C46E-44C6-ADC5-FEB5BCD9F180}">
      <dsp:nvSpPr>
        <dsp:cNvPr id="0" name=""/>
        <dsp:cNvSpPr/>
      </dsp:nvSpPr>
      <dsp:spPr>
        <a:xfrm>
          <a:off x="3004324" y="1503407"/>
          <a:ext cx="2044788" cy="1431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Instance Matching</a:t>
          </a:r>
        </a:p>
      </dsp:txBody>
      <dsp:txXfrm>
        <a:off x="3004324" y="1503407"/>
        <a:ext cx="2044788" cy="1431352"/>
      </dsp:txXfrm>
    </dsp:sp>
    <dsp:sp modelId="{6BC60CF5-6A67-48A6-BFF8-4AA2C0EAEC03}">
      <dsp:nvSpPr>
        <dsp:cNvPr id="0" name=""/>
        <dsp:cNvSpPr/>
      </dsp:nvSpPr>
      <dsp:spPr>
        <a:xfrm>
          <a:off x="5049113" y="1502712"/>
          <a:ext cx="749755" cy="1431365"/>
        </a:xfrm>
        <a:prstGeom prst="chevron">
          <a:avLst>
            <a:gd name="adj" fmla="val 62310"/>
          </a:avLst>
        </a:prstGeom>
        <a:solidFill>
          <a:schemeClr val="accent2">
            <a:hueOff val="-3934109"/>
            <a:satOff val="-700"/>
            <a:lumOff val="-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3D798-1CD4-4795-B74D-EBDAED1438CB}">
      <dsp:nvSpPr>
        <dsp:cNvPr id="0" name=""/>
        <dsp:cNvSpPr/>
      </dsp:nvSpPr>
      <dsp:spPr>
        <a:xfrm>
          <a:off x="5798869" y="1503407"/>
          <a:ext cx="2044788" cy="1431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Match Database</a:t>
          </a:r>
        </a:p>
      </dsp:txBody>
      <dsp:txXfrm>
        <a:off x="5798869" y="1503407"/>
        <a:ext cx="2044788" cy="1431352"/>
      </dsp:txXfrm>
    </dsp:sp>
    <dsp:sp modelId="{96D079C0-E3CB-47E0-ABF5-A4C2AAB5E0B3}">
      <dsp:nvSpPr>
        <dsp:cNvPr id="0" name=""/>
        <dsp:cNvSpPr/>
      </dsp:nvSpPr>
      <dsp:spPr>
        <a:xfrm>
          <a:off x="7843658" y="1502712"/>
          <a:ext cx="749755" cy="1431365"/>
        </a:xfrm>
        <a:prstGeom prst="chevron">
          <a:avLst>
            <a:gd name="adj" fmla="val 62310"/>
          </a:avLst>
        </a:prstGeom>
        <a:solidFill>
          <a:schemeClr val="accent2">
            <a:hueOff val="-7868219"/>
            <a:satOff val="-1400"/>
            <a:lumOff val="-13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09FDB-D453-4356-A54A-2D258C077FC8}">
      <dsp:nvSpPr>
        <dsp:cNvPr id="0" name=""/>
        <dsp:cNvSpPr/>
      </dsp:nvSpPr>
      <dsp:spPr>
        <a:xfrm>
          <a:off x="8675205" y="1384421"/>
          <a:ext cx="1738070" cy="1738070"/>
        </a:xfrm>
        <a:prstGeom prst="ellipse">
          <a:avLst/>
        </a:prstGeom>
        <a:solidFill>
          <a:schemeClr val="accent2">
            <a:hueOff val="-7868219"/>
            <a:satOff val="-1400"/>
            <a:lumOff val="-1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Web Service/API</a:t>
          </a:r>
        </a:p>
      </dsp:txBody>
      <dsp:txXfrm>
        <a:off x="8929739" y="1638955"/>
        <a:ext cx="1229002" cy="1229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66D1B-DCCB-4A87-9535-0FD5773DB7FD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Business Licenses and Food Inspection – both in csv format. Other datasets very sparse.</a:t>
          </a:r>
        </a:p>
      </dsp:txBody>
      <dsp:txXfrm rot="-5400000">
        <a:off x="3785615" y="147831"/>
        <a:ext cx="6689078" cy="756160"/>
      </dsp:txXfrm>
    </dsp:sp>
    <dsp:sp modelId="{E8C926A5-8236-4BC6-9B2C-3EA369E44829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Extraction</a:t>
          </a:r>
          <a:endParaRPr lang="en-US" sz="2000" kern="1200" dirty="0"/>
        </a:p>
      </dsp:txBody>
      <dsp:txXfrm>
        <a:off x="51133" y="53310"/>
        <a:ext cx="3683350" cy="945199"/>
      </dsp:txXfrm>
    </dsp:sp>
    <dsp:sp modelId="{E5CFAAA1-F235-40EA-AD8A-9EECA540FB5C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2">
            <a:tint val="40000"/>
            <a:alpha val="90000"/>
            <a:hueOff val="-2610426"/>
            <a:satOff val="-1420"/>
            <a:lumOff val="-98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610426"/>
              <a:satOff val="-1420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Name Matching used for all features, using a max value of 4 similarity measures. </a:t>
          </a:r>
          <a:r>
            <a:rPr lang="en-US" sz="1400" kern="1200" dirty="0"/>
            <a:t>(next slide)</a:t>
          </a:r>
          <a:endParaRPr lang="en-US" sz="2000" kern="1200" dirty="0"/>
        </a:p>
      </dsp:txBody>
      <dsp:txXfrm rot="-5400000">
        <a:off x="3785615" y="1247670"/>
        <a:ext cx="6689078" cy="756160"/>
      </dsp:txXfrm>
    </dsp:sp>
    <dsp:sp modelId="{A58A87F4-C02E-4112-A2B9-3D2CFD667B0E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2">
            <a:hueOff val="-2622740"/>
            <a:satOff val="-467"/>
            <a:lumOff val="-44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Instance Matching</a:t>
          </a:r>
        </a:p>
      </dsp:txBody>
      <dsp:txXfrm>
        <a:off x="51133" y="1153149"/>
        <a:ext cx="3683350" cy="945199"/>
      </dsp:txXfrm>
    </dsp:sp>
    <dsp:sp modelId="{C461EE61-4E87-4282-B0E9-00CA0546CBB8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2">
            <a:tint val="40000"/>
            <a:alpha val="90000"/>
            <a:hueOff val="-5220852"/>
            <a:satOff val="-2840"/>
            <a:lumOff val="-19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220852"/>
              <a:satOff val="-284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Derby database deployed for source datasets and match results.</a:t>
          </a:r>
        </a:p>
      </dsp:txBody>
      <dsp:txXfrm rot="-5400000">
        <a:off x="3785615" y="2347509"/>
        <a:ext cx="6689078" cy="756160"/>
      </dsp:txXfrm>
    </dsp:sp>
    <dsp:sp modelId="{3823E04B-D068-42A9-8B55-AFAAF95F4D59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2">
            <a:hueOff val="-5245479"/>
            <a:satOff val="-933"/>
            <a:lumOff val="-88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Match Database</a:t>
          </a:r>
        </a:p>
      </dsp:txBody>
      <dsp:txXfrm>
        <a:off x="51133" y="2252988"/>
        <a:ext cx="3683350" cy="945199"/>
      </dsp:txXfrm>
    </dsp:sp>
    <dsp:sp modelId="{302E16CD-5CCC-4D26-879E-08F06B1A6DC6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2">
            <a:tint val="40000"/>
            <a:alpha val="90000"/>
            <a:hueOff val="-7831278"/>
            <a:satOff val="-4260"/>
            <a:lumOff val="-29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831278"/>
              <a:satOff val="-4260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Offline service that takes name prefix parameters implemented; REST API pending.</a:t>
          </a:r>
        </a:p>
      </dsp:txBody>
      <dsp:txXfrm rot="-5400000">
        <a:off x="3785615" y="3447347"/>
        <a:ext cx="6689078" cy="756160"/>
      </dsp:txXfrm>
    </dsp:sp>
    <dsp:sp modelId="{0AF98B7F-EF72-449E-8F05-CC6E28E74202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2">
            <a:hueOff val="-7868219"/>
            <a:satOff val="-1400"/>
            <a:lumOff val="-1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 Service/API</a:t>
          </a:r>
        </a:p>
      </dsp:txBody>
      <dsp:txXfrm>
        <a:off x="51133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78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14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886200"/>
            <a:ext cx="12192000" cy="2153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15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15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15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grid.io/" TargetMode="External"/><Relationship Id="rId2" Type="http://schemas.openxmlformats.org/officeDocument/2006/relationships/hyperlink" Target="https://data.cityofchicag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ivekrs.com/DataScience/OntologyBasedInstanceMatchin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Business Data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4400" y="5181600"/>
            <a:ext cx="9601200" cy="475488"/>
          </a:xfrm>
        </p:spPr>
        <p:txBody>
          <a:bodyPr>
            <a:noAutofit/>
          </a:bodyPr>
          <a:lstStyle/>
          <a:p>
            <a:r>
              <a:rPr lang="en-US" dirty="0"/>
              <a:t>for the City of Chicago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35532" y="5638800"/>
            <a:ext cx="4656468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/>
              <a:t>Presented by: </a:t>
            </a:r>
            <a:r>
              <a:rPr lang="en-US" b="1" dirty="0"/>
              <a:t>Vivek R. Shivaprabhu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Advisor: </a:t>
            </a:r>
            <a:r>
              <a:rPr lang="en-US" b="1" dirty="0"/>
              <a:t>Prof. Isabel Cruz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4129592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CS 586: </a:t>
            </a:r>
            <a:r>
              <a:rPr lang="en-US" dirty="0"/>
              <a:t>Data and Web Semantics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Final Project Report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616319" cy="16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</a:rPr>
              <a:t>Web Services / API</a:t>
            </a:r>
          </a:p>
          <a:p>
            <a:r>
              <a:rPr lang="en-US" dirty="0"/>
              <a:t>Functions to extract all related information for a user-specified business.</a:t>
            </a:r>
          </a:p>
          <a:p>
            <a:r>
              <a:rPr lang="en-US" dirty="0"/>
              <a:t>Deployed as a RESTful API to be called/integrated by any consumer.</a:t>
            </a:r>
          </a:p>
          <a:p>
            <a:pPr lvl="1"/>
            <a:r>
              <a:rPr lang="en-US" dirty="0"/>
              <a:t>Including OpenGrid, Plenar.io, other citizen projects, etc.</a:t>
            </a:r>
          </a:p>
          <a:p>
            <a:r>
              <a:rPr lang="en-US" dirty="0"/>
              <a:t>Simple query infrastructure to find businesses by name, location, etc.</a:t>
            </a:r>
          </a:p>
        </p:txBody>
      </p:sp>
    </p:spTree>
    <p:extLst>
      <p:ext uri="{BB962C8B-B14F-4D97-AF65-F5344CB8AC3E}">
        <p14:creationId xmlns:p14="http://schemas.microsoft.com/office/powerpoint/2010/main" val="374105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2767" y="1989429"/>
            <a:ext cx="11127747" cy="4823333"/>
            <a:chOff x="592767" y="1989429"/>
            <a:chExt cx="11127747" cy="4823333"/>
          </a:xfrm>
        </p:grpSpPr>
        <p:sp>
          <p:nvSpPr>
            <p:cNvPr id="98" name="Shape 98"/>
            <p:cNvSpPr/>
            <p:nvPr/>
          </p:nvSpPr>
          <p:spPr>
            <a:xfrm>
              <a:off x="6238067" y="1989429"/>
              <a:ext cx="2357200" cy="4641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8424967" y="4774729"/>
              <a:ext cx="332800" cy="354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92767" y="1998161"/>
              <a:ext cx="5447600" cy="4633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000">
                <a:solidFill>
                  <a:schemeClr val="bg1"/>
                </a:solidFill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1588933" y="3132162"/>
              <a:ext cx="214000" cy="354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711300" y="4622712"/>
              <a:ext cx="1182800" cy="658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bg1"/>
                  </a:solidFill>
                </a:rPr>
                <a:t>Stream</a:t>
              </a:r>
              <a:endParaRPr lang="en" sz="2000" dirty="0">
                <a:solidFill>
                  <a:schemeClr val="bg1"/>
                </a:solidFill>
              </a:endParaRPr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6001767" y="2481762"/>
              <a:ext cx="41200" cy="412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6457632" y="1998162"/>
              <a:ext cx="1771967" cy="5248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2400" dirty="0"/>
                <a:t>Matchers</a:t>
              </a:r>
            </a:p>
          </p:txBody>
        </p:sp>
        <p:sp>
          <p:nvSpPr>
            <p:cNvPr id="108" name="Shape 108"/>
            <p:cNvSpPr/>
            <p:nvPr/>
          </p:nvSpPr>
          <p:spPr>
            <a:xfrm rot="16200000">
              <a:off x="-486200" y="4729596"/>
              <a:ext cx="2915200" cy="44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bg1"/>
                  </a:solidFill>
                </a:rPr>
                <a:t>I Business Model Factory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1193600" y="5437662"/>
              <a:ext cx="1539600" cy="97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chemeClr val="bg1"/>
                  </a:solidFill>
                </a:rPr>
                <a:t>Business Licenses Factory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1193600" y="4465929"/>
              <a:ext cx="1539600" cy="97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chemeClr val="bg1"/>
                  </a:solidFill>
                </a:rPr>
                <a:t>Food Inspections Factory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1193600" y="3494196"/>
              <a:ext cx="1539600" cy="97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chemeClr val="bg1"/>
                  </a:solidFill>
                </a:rPr>
                <a:t>Other Data Model Factories...</a:t>
              </a:r>
            </a:p>
          </p:txBody>
        </p:sp>
        <p:sp>
          <p:nvSpPr>
            <p:cNvPr id="112" name="Shape 112"/>
            <p:cNvSpPr/>
            <p:nvPr/>
          </p:nvSpPr>
          <p:spPr>
            <a:xfrm rot="-5400000">
              <a:off x="2647567" y="4729462"/>
              <a:ext cx="2915200" cy="44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/>
              <a:r>
                <a:rPr lang="en" sz="1600">
                  <a:solidFill>
                    <a:schemeClr val="bg1"/>
                  </a:solidFill>
                </a:rPr>
                <a:t>I Business Model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4327367" y="5437596"/>
              <a:ext cx="1539600" cy="97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chemeClr val="bg1"/>
                  </a:solidFill>
                </a:rPr>
                <a:t>Business Licenses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4327367" y="4465862"/>
              <a:ext cx="1539600" cy="97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chemeClr val="bg1"/>
                  </a:solidFill>
                </a:rPr>
                <a:t>Food Inspections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4327367" y="3494129"/>
              <a:ext cx="1539600" cy="97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chemeClr val="bg1"/>
                  </a:solidFill>
                </a:rPr>
                <a:t>Other Data Models...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749197" y="2086629"/>
              <a:ext cx="1983960" cy="1144296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chemeClr val="bg1"/>
                  </a:solidFill>
                </a:rPr>
                <a:t>Text, XML, OWL, SQL</a:t>
              </a: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3657600" y="1989429"/>
              <a:ext cx="2209367" cy="5248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2400" dirty="0"/>
                <a:t>Data Models</a:t>
              </a:r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5222233" y="4729462"/>
              <a:ext cx="2915200" cy="44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/>
              <a:r>
                <a:rPr lang="en" sz="1600">
                  <a:solidFill>
                    <a:schemeClr val="bg1"/>
                  </a:solidFill>
                </a:rPr>
                <a:t>I Matcher / Similarity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6902033" y="5429562"/>
              <a:ext cx="1539600" cy="97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chemeClr val="bg1"/>
                  </a:solidFill>
                </a:rPr>
                <a:t>Business Name(s) similarity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6902033" y="4465862"/>
              <a:ext cx="1539600" cy="97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chemeClr val="bg1"/>
                  </a:solidFill>
                </a:rPr>
                <a:t>Address similarity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6902033" y="3494129"/>
              <a:ext cx="1539600" cy="97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chemeClr val="bg1"/>
                  </a:solidFill>
                </a:rPr>
                <a:t>Other similarity vectors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8757793" y="3486045"/>
              <a:ext cx="2962721" cy="3145251"/>
              <a:chOff x="8757793" y="3194216"/>
              <a:chExt cx="2962721" cy="3145251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8891533" y="3317867"/>
                <a:ext cx="2790800" cy="3021600"/>
              </a:xfrm>
              <a:prstGeom prst="foldedCorner">
                <a:avLst>
                  <a:gd name="adj" fmla="val 16667"/>
                </a:avLst>
              </a:prstGeom>
              <a:solidFill>
                <a:schemeClr val="accent1">
                  <a:lumMod val="75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8757793" y="3194216"/>
                <a:ext cx="2818933" cy="3056429"/>
              </a:xfrm>
              <a:prstGeom prst="foldedCorner">
                <a:avLst>
                  <a:gd name="adj" fmla="val 16667"/>
                </a:avLst>
              </a:prstGeom>
              <a:solidFill>
                <a:schemeClr val="accent1">
                  <a:lumMod val="5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1067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Shape 124"/>
              <p:cNvSpPr txBox="1"/>
              <p:nvPr/>
            </p:nvSpPr>
            <p:spPr>
              <a:xfrm>
                <a:off x="8862037" y="3269640"/>
                <a:ext cx="2858477" cy="305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21900" tIns="121900" rIns="121900" bIns="121900" anchor="t" anchorCtr="0">
                <a:noAutofit/>
              </a:bodyPr>
              <a:lstStyle/>
              <a:p>
                <a:r>
                  <a:rPr lang="en" sz="1067" dirty="0"/>
                  <a:t>Acme Corporation</a:t>
                </a: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8964245" y="3657566"/>
                <a:ext cx="1095630" cy="532794"/>
              </a:xfrm>
              <a:prstGeom prst="flowChartMultidocument">
                <a:avLst/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r>
                  <a:rPr lang="en" sz="1067" dirty="0">
                    <a:solidFill>
                      <a:schemeClr val="bg1"/>
                    </a:solidFill>
                  </a:rPr>
                  <a:t>Business Licenses</a:t>
                </a: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10296658" y="3657566"/>
                <a:ext cx="1095629" cy="532794"/>
              </a:xfrm>
              <a:prstGeom prst="flowChartMultidocument">
                <a:avLst/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r>
                  <a:rPr lang="en" sz="1067">
                    <a:solidFill>
                      <a:schemeClr val="bg1"/>
                    </a:solidFill>
                  </a:rPr>
                  <a:t>Food Inspections</a:t>
                </a:r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8942239" y="4348260"/>
                <a:ext cx="1095630" cy="532794"/>
              </a:xfrm>
              <a:prstGeom prst="flowChartMultidocument">
                <a:avLst/>
              </a:prstGeom>
              <a:solidFill>
                <a:srgbClr val="FFD96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r>
                  <a:rPr lang="en" sz="1067">
                    <a:solidFill>
                      <a:schemeClr val="bg1"/>
                    </a:solidFill>
                  </a:rPr>
                  <a:t>Building Permits</a:t>
                </a: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10274654" y="4348260"/>
                <a:ext cx="1095629" cy="532794"/>
              </a:xfrm>
              <a:prstGeom prst="flowChartMultidocument">
                <a:avLst/>
              </a:prstGeom>
              <a:solidFill>
                <a:srgbClr val="FFD96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r>
                  <a:rPr lang="en" sz="1067">
                    <a:solidFill>
                      <a:schemeClr val="bg1"/>
                    </a:solidFill>
                  </a:rPr>
                  <a:t>Business Owners</a:t>
                </a: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8942239" y="5307633"/>
                <a:ext cx="1095630" cy="532794"/>
              </a:xfrm>
              <a:prstGeom prst="flowChartMultidocumen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r>
                  <a:rPr lang="en" sz="1067">
                    <a:solidFill>
                      <a:schemeClr val="bg1"/>
                    </a:solidFill>
                  </a:rPr>
                  <a:t>Google places</a:t>
                </a: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10274654" y="5307633"/>
                <a:ext cx="1095629" cy="532794"/>
              </a:xfrm>
              <a:prstGeom prst="flowChartMultidocumen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r>
                  <a:rPr lang="en" sz="1067">
                    <a:solidFill>
                      <a:schemeClr val="bg1"/>
                    </a:solidFill>
                  </a:rPr>
                  <a:t>Yelp ratings &amp; reviews</a:t>
                </a:r>
              </a:p>
            </p:txBody>
          </p:sp>
          <p:sp>
            <p:nvSpPr>
              <p:cNvPr id="131" name="Shape 131"/>
              <p:cNvSpPr txBox="1"/>
              <p:nvPr/>
            </p:nvSpPr>
            <p:spPr>
              <a:xfrm>
                <a:off x="9909121" y="4795532"/>
                <a:ext cx="373977" cy="305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1067" dirty="0"/>
                  <a:t>...</a:t>
                </a:r>
              </a:p>
            </p:txBody>
          </p:sp>
          <p:sp>
            <p:nvSpPr>
              <p:cNvPr id="132" name="Shape 132"/>
              <p:cNvSpPr txBox="1"/>
              <p:nvPr/>
            </p:nvSpPr>
            <p:spPr>
              <a:xfrm>
                <a:off x="9909121" y="5762866"/>
                <a:ext cx="373977" cy="305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1067"/>
                  <a:t>...</a:t>
                </a:r>
              </a:p>
            </p:txBody>
          </p:sp>
        </p:grpSp>
        <p:sp>
          <p:nvSpPr>
            <p:cNvPr id="133" name="Shape 133"/>
            <p:cNvSpPr/>
            <p:nvPr/>
          </p:nvSpPr>
          <p:spPr>
            <a:xfrm>
              <a:off x="5866967" y="4010329"/>
              <a:ext cx="585200" cy="354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5866933" y="4837262"/>
              <a:ext cx="585200" cy="354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866933" y="5738362"/>
              <a:ext cx="585200" cy="354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4732900" y="6401162"/>
              <a:ext cx="485600" cy="411600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4873867" y="5346829"/>
              <a:ext cx="188400" cy="246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733200" y="5586362"/>
              <a:ext cx="1149600" cy="658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bg1"/>
                  </a:solidFill>
                </a:rPr>
                <a:t>Load</a:t>
              </a:r>
              <a:endParaRPr lang="en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Shape 107"/>
          <p:cNvSpPr txBox="1"/>
          <p:nvPr/>
        </p:nvSpPr>
        <p:spPr>
          <a:xfrm>
            <a:off x="10268250" y="2933606"/>
            <a:ext cx="1771967" cy="524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/>
              <a:t>Web API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8670936" y="2799034"/>
            <a:ext cx="1082664" cy="791305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Completed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409227"/>
              </p:ext>
            </p:extLst>
          </p:nvPr>
        </p:nvGraphicFramePr>
        <p:xfrm>
          <a:off x="838200" y="17446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71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Similarity Measures</a:t>
            </a:r>
            <a:endParaRPr lang="en-US" dirty="0"/>
          </a:p>
        </p:txBody>
      </p:sp>
      <p:sp>
        <p:nvSpPr>
          <p:cNvPr id="165" name="Shape 16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rmAutofit fontScale="70000" lnSpcReduction="20000"/>
          </a:bodyPr>
          <a:lstStyle/>
          <a:p>
            <a:pPr>
              <a:buNone/>
            </a:pPr>
            <a:r>
              <a:rPr lang="en" dirty="0"/>
              <a:t>The following similarity measures are calculated for Legal and DBA Names from the two data sets:</a:t>
            </a:r>
          </a:p>
          <a:p>
            <a:pPr marL="609585" indent="-304792">
              <a:lnSpc>
                <a:spcPct val="120000"/>
              </a:lnSpc>
            </a:pPr>
            <a:r>
              <a:rPr lang="en" dirty="0"/>
              <a:t>String.equals</a:t>
            </a:r>
          </a:p>
          <a:p>
            <a:pPr marL="609585" indent="-304792">
              <a:lnSpc>
                <a:spcPct val="120000"/>
              </a:lnSpc>
            </a:pPr>
            <a:r>
              <a:rPr lang="en" dirty="0"/>
              <a:t>aml.ISub.similarity on the original legal and dba names</a:t>
            </a:r>
          </a:p>
          <a:p>
            <a:pPr marL="1219170" lvl="1" indent="-304792">
              <a:lnSpc>
                <a:spcPct val="120000"/>
              </a:lnSpc>
            </a:pPr>
            <a:r>
              <a:rPr lang="en" dirty="0"/>
              <a:t>similar to the Levenshtein distance. This method is based on the length of common substrings</a:t>
            </a:r>
          </a:p>
          <a:p>
            <a:pPr marL="609585" indent="-304792">
              <a:lnSpc>
                <a:spcPct val="120000"/>
              </a:lnSpc>
            </a:pPr>
            <a:r>
              <a:rPr lang="en" dirty="0"/>
              <a:t>ISub similarity on 'cleaned' versions (remove all special characters) from names</a:t>
            </a:r>
          </a:p>
          <a:p>
            <a:pPr marL="609585" indent="-304792">
              <a:lnSpc>
                <a:spcPct val="120000"/>
              </a:lnSpc>
            </a:pPr>
            <a:r>
              <a:rPr lang="en" dirty="0"/>
              <a:t>aml.weighted Jaccard, where words are weighted by length</a:t>
            </a:r>
          </a:p>
          <a:p>
            <a:pPr marL="1219170" lvl="1" indent="-304792">
              <a:lnSpc>
                <a:spcPct val="120000"/>
              </a:lnSpc>
            </a:pPr>
            <a:r>
              <a:rPr lang="en" dirty="0"/>
              <a:t>measure of the overlap that two strings A and B share with their component word parts</a:t>
            </a:r>
          </a:p>
          <a:p>
            <a:pPr marL="609585" indent="-304792">
              <a:lnSpc>
                <a:spcPct val="120000"/>
              </a:lnSpc>
            </a:pPr>
            <a:r>
              <a:rPr lang="en" dirty="0"/>
              <a:t>Stop words elimination is implemented, but not used</a:t>
            </a:r>
          </a:p>
          <a:p>
            <a:pPr marL="609585" indent="-304792">
              <a:lnSpc>
                <a:spcPct val="120000"/>
              </a:lnSpc>
            </a:pPr>
            <a:r>
              <a:rPr lang="en" dirty="0"/>
              <a:t>Acronym comparison is implemented, but not used due to too many false positives</a:t>
            </a:r>
          </a:p>
          <a:p>
            <a:pPr>
              <a:buNone/>
            </a:pPr>
            <a:r>
              <a:rPr lang="en" dirty="0"/>
              <a:t>Final similarity value = max value of these measures</a:t>
            </a:r>
          </a:p>
        </p:txBody>
      </p:sp>
    </p:spTree>
    <p:extLst>
      <p:ext uri="{BB962C8B-B14F-4D97-AF65-F5344CB8AC3E}">
        <p14:creationId xmlns:p14="http://schemas.microsoft.com/office/powerpoint/2010/main" val="23820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Alignment is created using data from the candidate keys – such as License Number – from the source and target datasets.</a:t>
            </a:r>
          </a:p>
          <a:p>
            <a:r>
              <a:rPr lang="en-US" dirty="0"/>
              <a:t>Third party sources (such as Google Places or Yelp data) will not contain data for the candidate key attributes.</a:t>
            </a:r>
          </a:p>
          <a:p>
            <a:r>
              <a:rPr lang="en-US" dirty="0"/>
              <a:t>Sample data from match results verified by hand, and found to be accurate.</a:t>
            </a:r>
          </a:p>
          <a:p>
            <a:pPr lvl="1"/>
            <a:r>
              <a:rPr lang="en-US" dirty="0"/>
              <a:t>This measures precision (at a sample level), but not recall.</a:t>
            </a:r>
          </a:p>
          <a:p>
            <a:r>
              <a:rPr lang="en-US" dirty="0"/>
              <a:t>Outstanding: obtain accurate values for precision and recall.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4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Match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16985721"/>
              </p:ext>
            </p:extLst>
          </p:nvPr>
        </p:nvGraphicFramePr>
        <p:xfrm>
          <a:off x="914400" y="1676400"/>
          <a:ext cx="10515599" cy="4697513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987676509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428803084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1417273353"/>
                    </a:ext>
                  </a:extLst>
                </a:gridCol>
              </a:tblGrid>
              <a:tr h="5895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Food Inspections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Business Licenses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Similarity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1655"/>
                  </a:ext>
                </a:extLst>
              </a:tr>
              <a:tr h="5868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KIDSLIFE DAYCARE CENTER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KIDSLIFE DAYCARE </a:t>
                      </a:r>
                      <a:r>
                        <a:rPr lang="en-US" sz="1400" b="1" dirty="0"/>
                        <a:t>CENTER</a:t>
                      </a:r>
                      <a:r>
                        <a:rPr lang="en-US" sz="1400" dirty="0"/>
                        <a:t> INC.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0.9411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530488"/>
                  </a:ext>
                </a:extLst>
              </a:tr>
              <a:tr h="5868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NEW </a:t>
                      </a:r>
                      <a:r>
                        <a:rPr lang="en-US" sz="1400" b="1" dirty="0"/>
                        <a:t>CITY</a:t>
                      </a:r>
                      <a:r>
                        <a:rPr lang="en-US" sz="1400" dirty="0"/>
                        <a:t> DAYCARE INC.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NEW </a:t>
                      </a:r>
                      <a:r>
                        <a:rPr lang="en-US" sz="1400" b="1" dirty="0"/>
                        <a:t>BEGINNING</a:t>
                      </a:r>
                      <a:r>
                        <a:rPr lang="en-US" sz="1400" dirty="0"/>
                        <a:t> DAY CARE </a:t>
                      </a:r>
                      <a:r>
                        <a:rPr lang="en-US" sz="1400" b="1" dirty="0"/>
                        <a:t>CENTER</a:t>
                      </a:r>
                      <a:r>
                        <a:rPr lang="en-US" sz="1400" dirty="0"/>
                        <a:t> INC.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0.6572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497216"/>
                  </a:ext>
                </a:extLst>
              </a:tr>
              <a:tr h="5868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NEW CITY DAYCARE INC.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NEW CITY DAYCARE INC.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1.0000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281954"/>
                  </a:ext>
                </a:extLst>
              </a:tr>
              <a:tr h="5868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VIREVA </a:t>
                      </a:r>
                      <a:r>
                        <a:rPr lang="en-US" sz="1400" b="1" dirty="0"/>
                        <a:t>NURSEY</a:t>
                      </a:r>
                      <a:r>
                        <a:rPr lang="en-US" sz="1400" dirty="0"/>
                        <a:t> SCHOOL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VIREVA </a:t>
                      </a:r>
                      <a:r>
                        <a:rPr lang="en-US" sz="1400" b="1" dirty="0"/>
                        <a:t>NURSERY</a:t>
                      </a:r>
                      <a:r>
                        <a:rPr lang="en-US" sz="1400" dirty="0"/>
                        <a:t> SCHOOL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0.9853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59387"/>
                  </a:ext>
                </a:extLst>
              </a:tr>
              <a:tr h="5868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SMART START DEVELOPMENT CENTER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SMART START DEVELOPMENT CENTER, </a:t>
                      </a:r>
                      <a:r>
                        <a:rPr lang="en-US" sz="1400" b="1" dirty="0"/>
                        <a:t>INC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0.9454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456074"/>
                  </a:ext>
                </a:extLst>
              </a:tr>
              <a:tr h="5868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CITY GARDEN </a:t>
                      </a:r>
                      <a:r>
                        <a:rPr lang="en-US" sz="1400" dirty="0"/>
                        <a:t>EARLY CHILDHOOD CENTER, </a:t>
                      </a:r>
                      <a:r>
                        <a:rPr lang="en-US" sz="1400" b="1" dirty="0"/>
                        <a:t>INC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EARLY CHILDHOOD </a:t>
                      </a:r>
                      <a:r>
                        <a:rPr lang="en-US" sz="1400" b="1" dirty="0"/>
                        <a:t>EDUCARE</a:t>
                      </a:r>
                      <a:r>
                        <a:rPr lang="en-US" sz="1400" dirty="0"/>
                        <a:t> CENTER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0.5367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780813"/>
                  </a:ext>
                </a:extLst>
              </a:tr>
              <a:tr h="5868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WINTHROP CHILDREN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WINTHROP CHILDREN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1.0000</a:t>
                      </a:r>
                    </a:p>
                  </a:txBody>
                  <a:tcPr marL="81425" marR="81425" marT="81425" marB="8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61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4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Results - JSON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dirty="0"/>
              <a:t>{"</a:t>
            </a:r>
            <a:r>
              <a:rPr lang="en-US" dirty="0" err="1"/>
              <a:t>businessLicenses</a:t>
            </a:r>
            <a:r>
              <a:rPr lang="en-US" dirty="0"/>
              <a:t>":[</a:t>
            </a:r>
          </a:p>
          <a:p>
            <a:pPr marL="228600" lvl="1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dirty="0"/>
              <a:t>{"address":"180 N FRANKLIN ST","id":"1816848-20080916","state":"IL","licenseId":"1919829","names":["SALEM ENTERPRISES, INC.","7-ELEVEN"], "sourceName":"BusinessLicense","zipCode":"60606","city":"CHICAGO","legalName":"SALEM ENTERPRISES, INC.","doingBusinessAsName":"7-ELEVEN"},</a:t>
            </a:r>
          </a:p>
          <a:p>
            <a:pPr marL="228600" lvl="1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dirty="0"/>
              <a:t>{"address":"180 N FRANKLIN ST","id":"1518759-20041201","state":"IL","licenseId":"1518759","names":["FUTURE PANTRIES, INC.","7-ELEVEN"], "sourceName":"BusinessLicense","zipCode":"60606","city":"CHICAGO","legalName":"FUTURE PANTRIES, INC.","doingBusinessAsName":"7-ELEVEN"},</a:t>
            </a:r>
          </a:p>
          <a:p>
            <a:pPr marL="228600" lvl="1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dirty="0"/>
              <a:t>{"address":"180 N FRANKLIN ST","id":"1816846-20160916","state":"IL","licenseId":"2480436","names":["SALEM ENTERPRISES, INC.","7-ELEVEN"], "sourceName":"BusinessLicense","zipCode":"60606","city":"CHICAGO","legalName":"SALEM ENTERPRISES, INC.","doingBusinessAsName":"7-ELEVEN"},</a:t>
            </a:r>
          </a:p>
          <a:p>
            <a:pPr marL="228600" lvl="1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dirty="0"/>
              <a:t>{"address":"180 N FRANKLIN ST","id":"1518767-20041115","state":"IL","licenseId":"1518767","names":["FUTURE PANTRIES, INC.","7-ELEVEN"], "sourceName":"BusinessLicense","zipCode":"60606","city":"CHICAGO","legalName":"FUTURE PANTRIES, INC.","doingBusinessAsName":"7-ELEVEN"},</a:t>
            </a: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dirty="0"/>
              <a:t>… 8 more],"</a:t>
            </a:r>
            <a:r>
              <a:rPr lang="en-US" dirty="0" err="1"/>
              <a:t>foodInspections</a:t>
            </a:r>
            <a:r>
              <a:rPr lang="en-US" dirty="0"/>
              <a:t>":[</a:t>
            </a:r>
          </a:p>
          <a:p>
            <a:pPr marL="228600" lvl="1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dirty="0"/>
              <a:t>{"address":"180 N FRANKLIN ST ","id":"1419073","state":"IL","names":["7-ELEVEN","7-ELEVEN"],"sourceName":"FoodInspection","zipCode":"60606", "city":"CHICAGO","legalName":"7-ELEVEN","inspectionID":"1419073","doingBusinessAsName":"7-ELEVEN"},</a:t>
            </a:r>
          </a:p>
          <a:p>
            <a:pPr marL="228600" lvl="1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dirty="0"/>
              <a:t>{"address":"180 N FRANKLIN ST ","id":"1214553","state":"IL","names":["7-ELEVEN","7-ELEVEN"],"sourceName":"FoodInspection","zipCode":"60606", "city":"CHICAGO","legalName":"7-ELEVEN","inspectionID":"1214553","doingBusinessAsName":"7-ELEVEN"},</a:t>
            </a:r>
          </a:p>
          <a:p>
            <a:pPr marL="228600" lvl="1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dirty="0"/>
              <a:t>{"address":"180 N FRANKLIN ST ","id":"229519","state":"IL","names":["7-ELEVEN","7-ELEVEN"],"sourceName":"FoodInspection","zipCode":"60606", "city":"CHICAGO","legalName":"7-ELEVEN","inspectionID":"229519","doingBusinessAsName":"7-ELEVEN"}</a:t>
            </a: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dirty="0"/>
              <a:t>]},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2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During Extraction, using owl formats is prohibitive.</a:t>
            </a:r>
          </a:p>
          <a:p>
            <a:pPr lvl="1"/>
            <a:r>
              <a:rPr lang="en-US" dirty="0"/>
              <a:t>Entire datasets cannot be read and held in memory.</a:t>
            </a:r>
          </a:p>
          <a:p>
            <a:r>
              <a:rPr lang="en-US" dirty="0"/>
              <a:t>The large number of records makes testing slow and time consuming.</a:t>
            </a:r>
          </a:p>
          <a:p>
            <a:pPr lvl="1"/>
            <a:r>
              <a:rPr lang="en-US" dirty="0"/>
              <a:t>Sometimes, the process breaks because of an unprecedented edge case, and we have to restart the matching exercise from scratch.</a:t>
            </a:r>
          </a:p>
          <a:p>
            <a:r>
              <a:rPr lang="en-US" dirty="0"/>
              <a:t>RESTful Web API is not supporting JSON</a:t>
            </a:r>
          </a:p>
          <a:p>
            <a:pPr lvl="1"/>
            <a:r>
              <a:rPr lang="en-US" dirty="0"/>
              <a:t>Tried Jersey and </a:t>
            </a:r>
            <a:r>
              <a:rPr lang="en-US" dirty="0" err="1"/>
              <a:t>RestEasy</a:t>
            </a:r>
            <a:r>
              <a:rPr lang="en-US" dirty="0"/>
              <a:t>. Both of them support XML, but they are throwing errors with JSON. This is a matter of configuration/development - will be resolved in time.</a:t>
            </a:r>
          </a:p>
        </p:txBody>
      </p:sp>
    </p:spTree>
    <p:extLst>
      <p:ext uri="{BB962C8B-B14F-4D97-AF65-F5344CB8AC3E}">
        <p14:creationId xmlns:p14="http://schemas.microsoft.com/office/powerpoint/2010/main" val="27279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RESTful Web API</a:t>
            </a:r>
          </a:p>
          <a:p>
            <a:r>
              <a:rPr lang="en-US" dirty="0"/>
              <a:t>Complete evaluation metrics</a:t>
            </a:r>
          </a:p>
          <a:p>
            <a:r>
              <a:rPr lang="en-US" dirty="0"/>
              <a:t>Blocking to prevent combinatorial explosion</a:t>
            </a:r>
          </a:p>
          <a:p>
            <a:r>
              <a:rPr lang="en-US" dirty="0"/>
              <a:t>Integrate work from other team members</a:t>
            </a:r>
          </a:p>
          <a:p>
            <a:pPr lvl="1"/>
            <a:r>
              <a:rPr lang="en-US" dirty="0"/>
              <a:t>Google Places API – </a:t>
            </a:r>
            <a:r>
              <a:rPr lang="en-US" dirty="0" err="1"/>
              <a:t>Surbhi</a:t>
            </a:r>
            <a:r>
              <a:rPr lang="en-US" dirty="0"/>
              <a:t> Aurora</a:t>
            </a:r>
          </a:p>
          <a:p>
            <a:pPr lvl="1"/>
            <a:r>
              <a:rPr lang="en-US" dirty="0"/>
              <a:t>Yelp API – “Ellen” Zhu Wang</a:t>
            </a:r>
          </a:p>
          <a:p>
            <a:pPr lvl="1"/>
            <a:r>
              <a:rPr lang="en-US" dirty="0"/>
              <a:t>Address manipulation – Booma S. </a:t>
            </a:r>
            <a:r>
              <a:rPr lang="en-US" dirty="0" err="1"/>
              <a:t>Balasubramani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7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Cruz, I. F., Ganesh, V. R., Caletti, C., &amp; Reddy, P. (2013, November). GIVA: a semantic framework for geospatial and temporal data integration, visualization, and analytics. In </a:t>
            </a:r>
            <a:r>
              <a:rPr lang="en-US" i="1"/>
              <a:t>Proceedings of the 21st ACM SIGSPATIAL International Conference on Advances in Geographic Information Systems</a:t>
            </a:r>
            <a:r>
              <a:rPr lang="en-US"/>
              <a:t>(pp. 544-547). ACM.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Faria, Daniel, Catia Pesquita, Emanuel Santos, Isabel F. Cruz, and Francisco M. Couto. "AgreementMakerLight: a scalable automated ontology matching system." In </a:t>
            </a:r>
            <a:r>
              <a:rPr lang="en-US" i="1"/>
              <a:t>Proceedings of the 10th International Conference on Data Integration in the Life Sciences (DILS 2014)</a:t>
            </a:r>
            <a:r>
              <a:rPr lang="en-US"/>
              <a:t>, pp. 29-32. 2014. Castano, Silvana, et al. "Ontology and instance matching." Knowledge-driven multimedia information extraction and ontology evolution. Springer Berlin Heidelberg, 2011. 167-195.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Castano, Silvana, Alfio Ferrara, Stefano Montanelli, and Gaia Varese. "Ontology and instance matching, Knowledge-driven multimedia information extraction and ontology evolution: bridging the semantic gap." (2011).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Euzenat, Jérôme, and Pavel Shvaiko. "Ontology matching, vol. 18." (2007).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alpha val="66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Project outline</a:t>
            </a:r>
          </a:p>
          <a:p>
            <a:r>
              <a:rPr lang="en-US" dirty="0"/>
              <a:t>Proposed approach</a:t>
            </a:r>
          </a:p>
          <a:p>
            <a:r>
              <a:rPr lang="en-US" dirty="0"/>
              <a:t>Steps completed</a:t>
            </a:r>
          </a:p>
          <a:p>
            <a:r>
              <a:rPr lang="en-US" dirty="0"/>
              <a:t>Experimental evaluation</a:t>
            </a:r>
          </a:p>
          <a:p>
            <a:r>
              <a:rPr lang="en-US" dirty="0"/>
              <a:t>Major challenges</a:t>
            </a:r>
          </a:p>
          <a:p>
            <a:r>
              <a:rPr lang="en-US" dirty="0"/>
              <a:t>Bibliography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7289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Spatio</a:t>
            </a:r>
            <a:r>
              <a:rPr lang="en-US" dirty="0"/>
              <a:t>-temporal data is a primary resource for a variety of applications.</a:t>
            </a:r>
          </a:p>
          <a:p>
            <a:pPr lvl="1"/>
            <a:r>
              <a:rPr lang="en-US" dirty="0"/>
              <a:t>Ex: public administration, transportation networks, environmental studies, etc.</a:t>
            </a:r>
            <a:endParaRPr lang="en-US" dirty="0"/>
          </a:p>
          <a:p>
            <a:r>
              <a:rPr lang="en-US" dirty="0"/>
              <a:t>GIVA - </a:t>
            </a:r>
            <a:r>
              <a:rPr lang="en-US" dirty="0"/>
              <a:t>A semantic framework for Geospatial and temporal data Integration, Visualization, and Analytics. [1]</a:t>
            </a:r>
          </a:p>
          <a:p>
            <a:pPr lvl="1"/>
            <a:r>
              <a:rPr lang="en-US" dirty="0"/>
              <a:t>Using this framework, users can select regions in a map, specify time intervals, and select datasets to produce reports where values pertaining to diﬀerent datasets are compared, analyzed, and visualized.</a:t>
            </a:r>
          </a:p>
        </p:txBody>
      </p:sp>
    </p:spTree>
    <p:extLst>
      <p:ext uri="{BB962C8B-B14F-4D97-AF65-F5344CB8AC3E}">
        <p14:creationId xmlns:p14="http://schemas.microsoft.com/office/powerpoint/2010/main" val="147937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Open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City of Chicago’s Data Portal</a:t>
            </a:r>
            <a:r>
              <a:rPr lang="en-US" dirty="0"/>
              <a:t> makes city data available to anyone. </a:t>
            </a:r>
            <a:r>
              <a:rPr lang="en-US" dirty="0">
                <a:hlinkClick r:id="rId3"/>
              </a:rPr>
              <a:t>OpenGrid</a:t>
            </a:r>
            <a:r>
              <a:rPr lang="en-US" dirty="0"/>
              <a:t> is the next step in making open data easily accessible to anyone via a Web UI.</a:t>
            </a:r>
          </a:p>
          <a:p>
            <a:r>
              <a:rPr lang="en-US" dirty="0"/>
              <a:t>One of the biggest challenges cities face with opening up data is making it usable, accessible, and relevant in the lives of their citizens.</a:t>
            </a:r>
          </a:p>
          <a:p>
            <a:r>
              <a:rPr lang="en-US" dirty="0"/>
              <a:t>City of Chicago now wants to perform </a:t>
            </a:r>
            <a:r>
              <a:rPr lang="en-US" b="1" dirty="0">
                <a:hlinkClick r:id="rId4"/>
              </a:rPr>
              <a:t>instance matching</a:t>
            </a:r>
            <a:r>
              <a:rPr lang="en-US" dirty="0"/>
              <a:t> for business data from </a:t>
            </a:r>
            <a:r>
              <a:rPr lang="en-US" b="1" dirty="0"/>
              <a:t>myriad sources </a:t>
            </a:r>
            <a:r>
              <a:rPr lang="en-US" dirty="0"/>
              <a:t>into a unified model for integration into OpenGrid.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5712619"/>
            <a:ext cx="11734800" cy="78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/>
              <a:t>OpenGrid is made possible by the support of Bloomberg Philanthropies' Mayors Challenge, an ideas competition that encourages cities to generate innovative ideas that solve major challenges and improve city life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192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Agreement Maker 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AgreementMaker</a:t>
            </a:r>
            <a:r>
              <a:rPr lang="en-US" dirty="0"/>
              <a:t> is a system for matching real world schemas and ontologies, which may consist of hundreds or even thousands of concepts.</a:t>
            </a:r>
          </a:p>
          <a:p>
            <a:r>
              <a:rPr lang="en-US" dirty="0"/>
              <a:t>We are interested in the large choice of matching methods on different features considered in the comparison.</a:t>
            </a:r>
          </a:p>
          <a:p>
            <a:r>
              <a:rPr lang="en-US" dirty="0" err="1"/>
              <a:t>AgreementMakerLight</a:t>
            </a:r>
            <a:r>
              <a:rPr lang="en-US" dirty="0"/>
              <a:t> (AML) is a light-weight version that offers improved performance – accuracy (precision, recall, F-measure) and efficiency (execution time). [2]</a:t>
            </a:r>
          </a:p>
          <a:p>
            <a:pPr lvl="1"/>
            <a:r>
              <a:rPr lang="en-US" dirty="0"/>
              <a:t>AML obtained the highest F-measure in 6 of the 8 ontology matching tracks at OAEI 2014</a:t>
            </a:r>
          </a:p>
          <a:p>
            <a:r>
              <a:rPr lang="en-US" dirty="0"/>
              <a:t>This project uses the </a:t>
            </a:r>
            <a:r>
              <a:rPr lang="en-US" dirty="0" err="1"/>
              <a:t>ISub</a:t>
            </a:r>
            <a:r>
              <a:rPr lang="en-US" dirty="0"/>
              <a:t> similarity functions from AML.</a:t>
            </a:r>
          </a:p>
        </p:txBody>
      </p:sp>
    </p:spTree>
    <p:extLst>
      <p:ext uri="{BB962C8B-B14F-4D97-AF65-F5344CB8AC3E}">
        <p14:creationId xmlns:p14="http://schemas.microsoft.com/office/powerpoint/2010/main" val="219043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646391"/>
              </p:ext>
            </p:extLst>
          </p:nvPr>
        </p:nvGraphicFramePr>
        <p:xfrm>
          <a:off x="838200" y="12954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2" descr="Image result for matchi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21569">
            <a:off x="3663911" y="3867714"/>
            <a:ext cx="22288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tabas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188954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527175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3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</a:rPr>
              <a:t>Data Extraction</a:t>
            </a:r>
          </a:p>
          <a:p>
            <a:pPr lvl="1"/>
            <a:r>
              <a:rPr lang="en-US" dirty="0"/>
              <a:t>Build a parser interface and implementations to extract relevant features.</a:t>
            </a:r>
          </a:p>
          <a:p>
            <a:pPr lvl="1"/>
            <a:r>
              <a:rPr lang="en-US" dirty="0"/>
              <a:t>Support for a variety of source formats such as csv, xml, owl, etc.</a:t>
            </a:r>
          </a:p>
          <a:p>
            <a:pPr lvl="1"/>
            <a:r>
              <a:rPr lang="en-US" dirty="0"/>
              <a:t>We are specifically interested in Business Names and Address Information.</a:t>
            </a:r>
          </a:p>
          <a:p>
            <a:pPr lvl="1"/>
            <a:r>
              <a:rPr lang="en-US" dirty="0"/>
              <a:t>Convert to a standardized format – supported by a Java Interface – for downstream consumption, i.e., instance matching.</a:t>
            </a:r>
          </a:p>
          <a:p>
            <a:pPr lvl="1"/>
            <a:r>
              <a:rPr lang="en-US" dirty="0"/>
              <a:t>Store additional information in database.</a:t>
            </a:r>
          </a:p>
        </p:txBody>
      </p:sp>
    </p:spTree>
    <p:extLst>
      <p:ext uri="{BB962C8B-B14F-4D97-AF65-F5344CB8AC3E}">
        <p14:creationId xmlns:p14="http://schemas.microsoft.com/office/powerpoint/2010/main" val="401095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</a:rPr>
              <a:t>Instance Matching</a:t>
            </a:r>
          </a:p>
          <a:p>
            <a:pPr lvl="1"/>
            <a:r>
              <a:rPr lang="en-US" dirty="0"/>
              <a:t>Analyze datasets to identify unique real world entities – businesses.</a:t>
            </a:r>
          </a:p>
          <a:p>
            <a:pPr lvl="1"/>
            <a:r>
              <a:rPr lang="en-US" dirty="0"/>
              <a:t>Each business consists of zero or more records from each source.</a:t>
            </a:r>
          </a:p>
          <a:p>
            <a:pPr lvl="1"/>
            <a:r>
              <a:rPr lang="en-US" dirty="0"/>
              <a:t>Business Names, Food Inspection, Building Permits, Debarred Firms and Individuals, Condom Distribution Sites, Grocery Stores, Contracts, etc.</a:t>
            </a:r>
          </a:p>
          <a:p>
            <a:pPr lvl="1"/>
            <a:r>
              <a:rPr lang="en-US" dirty="0"/>
              <a:t>Third party sources such as Google Places, Yelp, etc.</a:t>
            </a:r>
          </a:p>
        </p:txBody>
      </p:sp>
    </p:spTree>
    <p:extLst>
      <p:ext uri="{BB962C8B-B14F-4D97-AF65-F5344CB8AC3E}">
        <p14:creationId xmlns:p14="http://schemas.microsoft.com/office/powerpoint/2010/main" val="18985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7924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</a:rPr>
              <a:t>Match Database</a:t>
            </a:r>
          </a:p>
          <a:p>
            <a:pPr lvl="1"/>
            <a:r>
              <a:rPr lang="en-US" dirty="0"/>
              <a:t>Match results are stored in a database.</a:t>
            </a:r>
          </a:p>
          <a:p>
            <a:pPr lvl="1"/>
            <a:r>
              <a:rPr lang="en-US" dirty="0"/>
              <a:t>Database schema supports current as well as future sources.</a:t>
            </a:r>
          </a:p>
          <a:p>
            <a:pPr lvl="1"/>
            <a:r>
              <a:rPr lang="en-US" dirty="0"/>
              <a:t>Start with Derby for Rapid Prototyping, and migrate to a more robust infrastructure when deploying to a production environment.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39200" y="2209800"/>
            <a:ext cx="2829320" cy="372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189</TotalTime>
  <Words>1580</Words>
  <Application>Microsoft Office PowerPoint</Application>
  <PresentationFormat>Widescreen</PresentationFormat>
  <Paragraphs>172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Schoolbook</vt:lpstr>
      <vt:lpstr>Consolas</vt:lpstr>
      <vt:lpstr>Verdana</vt:lpstr>
      <vt:lpstr>CITY SKETCH 16X9</vt:lpstr>
      <vt:lpstr>Business Data Integration</vt:lpstr>
      <vt:lpstr>Agenda</vt:lpstr>
      <vt:lpstr>Motivation</vt:lpstr>
      <vt:lpstr>Motivation – Open Grid</vt:lpstr>
      <vt:lpstr>Motivation – Agreement Maker Light</vt:lpstr>
      <vt:lpstr>Project Outline</vt:lpstr>
      <vt:lpstr>Proposed Approach</vt:lpstr>
      <vt:lpstr>Proposed Approach</vt:lpstr>
      <vt:lpstr>Proposed Approach</vt:lpstr>
      <vt:lpstr>Proposed Approach</vt:lpstr>
      <vt:lpstr>System Architecture</vt:lpstr>
      <vt:lpstr>Steps Completed</vt:lpstr>
      <vt:lpstr>Similarity Measures</vt:lpstr>
      <vt:lpstr>Evaluation</vt:lpstr>
      <vt:lpstr>Sample Match Results</vt:lpstr>
      <vt:lpstr>Sample Results - JSON</vt:lpstr>
      <vt:lpstr>Challenges</vt:lpstr>
      <vt:lpstr>Next Steps</vt:lpstr>
      <vt:lpstr>References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Names</dc:title>
  <dc:creator>Vivek Shivaprabhu</dc:creator>
  <cp:lastModifiedBy>Vivek Shivaprabhu</cp:lastModifiedBy>
  <cp:revision>30</cp:revision>
  <dcterms:created xsi:type="dcterms:W3CDTF">2016-12-01T02:13:38Z</dcterms:created>
  <dcterms:modified xsi:type="dcterms:W3CDTF">2016-12-01T05:23:17Z</dcterms:modified>
</cp:coreProperties>
</file>