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PV9uX2YfXiYcOZYzGSW5HyHa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37259abf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537259ab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a6525ba85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9a6525ba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984a8dc43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984a8dc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 txBox="1"/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3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ight" type="blank">
  <p:cSld name="BLANK">
    <p:bg>
      <p:bgPr>
        <a:solidFill>
          <a:schemeClr val="accent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4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5" name="Google Shape;25;p25"/>
          <p:cNvSpPr txBox="1"/>
          <p:nvPr>
            <p:ph idx="2" type="body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6" name="Google Shape;26;p25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3" name="Google Shape;33;p26"/>
          <p:cNvSpPr txBox="1"/>
          <p:nvPr>
            <p:ph idx="3" type="body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" name="Google Shape;34;p26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/>
          <p:nvPr/>
        </p:nvSpPr>
        <p:spPr>
          <a:xfrm>
            <a:off x="662350" y="2122875"/>
            <a:ext cx="7819200" cy="8976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7"/>
          <p:cNvSpPr txBox="1"/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7"/>
          <p:cNvSpPr txBox="1"/>
          <p:nvPr>
            <p:ph idx="1" type="subTitle"/>
          </p:nvPr>
        </p:nvSpPr>
        <p:spPr>
          <a:xfrm>
            <a:off x="685800" y="3147610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Infrared" TargetMode="External"/><Relationship Id="rId4" Type="http://schemas.openxmlformats.org/officeDocument/2006/relationships/hyperlink" Target="https://en.wikipedia.org/wiki/Matter" TargetMode="External"/><Relationship Id="rId10" Type="http://schemas.openxmlformats.org/officeDocument/2006/relationships/image" Target="../media/image15.gif"/><Relationship Id="rId9" Type="http://schemas.openxmlformats.org/officeDocument/2006/relationships/hyperlink" Target="https://en.wikipedia.org/wiki/Functional_group" TargetMode="External"/><Relationship Id="rId5" Type="http://schemas.openxmlformats.org/officeDocument/2006/relationships/hyperlink" Target="https://en.wikipedia.org/wiki/Absorption_spectroscopy" TargetMode="External"/><Relationship Id="rId6" Type="http://schemas.openxmlformats.org/officeDocument/2006/relationships/hyperlink" Target="https://en.wikipedia.org/wiki/Emission_spectrum" TargetMode="External"/><Relationship Id="rId7" Type="http://schemas.openxmlformats.org/officeDocument/2006/relationships/hyperlink" Target="https://en.wikipedia.org/wiki/Reflection_(physics)" TargetMode="External"/><Relationship Id="rId8" Type="http://schemas.openxmlformats.org/officeDocument/2006/relationships/hyperlink" Target="https://en.wikipedia.org/wiki/Chemical_substan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5548744" y="3387436"/>
            <a:ext cx="3469215" cy="1628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Batch : C1</a:t>
            </a:r>
            <a:b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1.Abhijit Pokharkar:12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2.Prashant Rathod:20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3.Nagesh Reure:22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4.Vivek Rugale:24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5.Pranjali Sagar:25</a:t>
            </a:r>
            <a:br>
              <a:rPr lang="en-US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/>
          </a:p>
        </p:txBody>
      </p:sp>
      <p:sp>
        <p:nvSpPr>
          <p:cNvPr id="47" name="Google Shape;47;p1"/>
          <p:cNvSpPr txBox="1"/>
          <p:nvPr/>
        </p:nvSpPr>
        <p:spPr>
          <a:xfrm>
            <a:off x="1672260" y="363682"/>
            <a:ext cx="5694895" cy="30237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</a:pPr>
            <a:r>
              <a:rPr b="1" i="0" lang="en-US" sz="4400" u="none" cap="none" strike="noStrike">
                <a:solidFill>
                  <a:srgbClr val="424242"/>
                </a:solidFill>
                <a:latin typeface="Merriweather"/>
                <a:ea typeface="Merriweather"/>
                <a:cs typeface="Merriweather"/>
                <a:sym typeface="Merriweather"/>
              </a:rPr>
              <a:t>MEASUREMENT SYSTEMS</a:t>
            </a:r>
            <a:br>
              <a:rPr b="1" i="0" lang="en-US" sz="3600" u="none" cap="none" strike="noStrike">
                <a:solidFill>
                  <a:srgbClr val="42424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b="1" i="0" lang="en-US" sz="3600" u="none" cap="none" strike="noStrike">
                <a:solidFill>
                  <a:srgbClr val="42424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1" i="0" lang="en-US" sz="3600" u="none" cap="none" strike="noStrike">
                <a:solidFill>
                  <a:srgbClr val="424242"/>
                </a:solidFill>
                <a:latin typeface="Merriweather"/>
                <a:ea typeface="Merriweather"/>
                <a:cs typeface="Merriweather"/>
                <a:sym typeface="Merriweather"/>
              </a:rPr>
              <a:t>AY 2020-21</a:t>
            </a:r>
            <a:endParaRPr b="1" i="0" sz="3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You can also split your content</a:t>
            </a:r>
            <a:endParaRPr/>
          </a:p>
        </p:txBody>
      </p:sp>
      <p:sp>
        <p:nvSpPr>
          <p:cNvPr id="150" name="Google Shape;150;p10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Graph of IR Spectrum</a:t>
            </a:r>
            <a:endParaRPr sz="2800"/>
          </a:p>
        </p:txBody>
      </p:sp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2" name="Google Shape;152;p10"/>
          <p:cNvCxnSpPr/>
          <p:nvPr/>
        </p:nvCxnSpPr>
        <p:spPr>
          <a:xfrm flipH="1">
            <a:off x="187036" y="0"/>
            <a:ext cx="10391" cy="5143500"/>
          </a:xfrm>
          <a:prstGeom prst="straightConnector1">
            <a:avLst/>
          </a:prstGeom>
          <a:noFill/>
          <a:ln cap="flat" cmpd="sng" w="76200">
            <a:solidFill>
              <a:srgbClr val="A70D2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3" name="Google Shape;15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50" y="1284625"/>
            <a:ext cx="6250100" cy="3316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In two or three columns</a:t>
            </a:r>
            <a:endParaRPr/>
          </a:p>
        </p:txBody>
      </p:sp>
      <p:sp>
        <p:nvSpPr>
          <p:cNvPr id="159" name="Google Shape;159;p11"/>
          <p:cNvSpPr txBox="1"/>
          <p:nvPr>
            <p:ph idx="2" type="body"/>
          </p:nvPr>
        </p:nvSpPr>
        <p:spPr>
          <a:xfrm>
            <a:off x="737850" y="1150325"/>
            <a:ext cx="36663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1.Classical Spectrophotometers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Dispersive IR spectrometer: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→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Radiations 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→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Sample/Reference paths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→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→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Entrance slit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→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Detector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 txBox="1"/>
          <p:nvPr>
            <p:ph idx="3" type="body"/>
          </p:nvPr>
        </p:nvSpPr>
        <p:spPr>
          <a:xfrm>
            <a:off x="4657050" y="1150325"/>
            <a:ext cx="42975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2. Fourier Transform Spectrophotometers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→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Radiation 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→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Interferometer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→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1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Techniques of Infrared Spectroscopy </a:t>
            </a:r>
            <a:endParaRPr sz="2800"/>
          </a:p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700" y="2578325"/>
            <a:ext cx="4108199" cy="2565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4" name="Google Shape;164;p11"/>
          <p:cNvCxnSpPr/>
          <p:nvPr/>
        </p:nvCxnSpPr>
        <p:spPr>
          <a:xfrm>
            <a:off x="4526100" y="1235549"/>
            <a:ext cx="9000" cy="3529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709575" y="1235725"/>
            <a:ext cx="37452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rgbClr val="A8122A"/>
                </a:solidFill>
              </a:rPr>
              <a:t>Advantages</a:t>
            </a:r>
            <a:endParaRPr b="1">
              <a:solidFill>
                <a:srgbClr val="A8122A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en-US" sz="1600">
                <a:solidFill>
                  <a:srgbClr val="434343"/>
                </a:solidFill>
              </a:rPr>
              <a:t>solids , liquids, gases, </a:t>
            </a:r>
            <a:r>
              <a:rPr b="1" lang="en-US" sz="1600">
                <a:solidFill>
                  <a:srgbClr val="434343"/>
                </a:solidFill>
              </a:rPr>
              <a:t>powders</a:t>
            </a:r>
            <a:r>
              <a:rPr b="1" lang="en-US" sz="1600">
                <a:solidFill>
                  <a:srgbClr val="434343"/>
                </a:solidFill>
              </a:rPr>
              <a:t> and polymers are all analyzed.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en-US" sz="1600">
                <a:solidFill>
                  <a:srgbClr val="434343"/>
                </a:solidFill>
              </a:rPr>
              <a:t>The peak positions , intensities widths and shapes all provide useful information.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en-US" sz="1600">
                <a:solidFill>
                  <a:srgbClr val="434343"/>
                </a:solidFill>
              </a:rPr>
              <a:t>fast and easy technique.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600">
              <a:solidFill>
                <a:srgbClr val="B7B7B7"/>
              </a:solidFill>
            </a:endParaRPr>
          </a:p>
        </p:txBody>
      </p:sp>
      <p:sp>
        <p:nvSpPr>
          <p:cNvPr id="170" name="Google Shape;170;p12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Advantages and disadvantages of IR spectroscopy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 txBox="1"/>
          <p:nvPr>
            <p:ph idx="12" type="sldNum"/>
          </p:nvPr>
        </p:nvSpPr>
        <p:spPr>
          <a:xfrm>
            <a:off x="4297650" y="4764037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12</a:t>
            </a:r>
            <a:endParaRPr sz="1400"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4606325" y="1235725"/>
            <a:ext cx="38811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rgbClr val="A8122A"/>
                </a:solidFill>
              </a:rPr>
              <a:t>Disadvantages</a:t>
            </a:r>
            <a:endParaRPr b="1">
              <a:solidFill>
                <a:srgbClr val="A8122A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en-US" sz="1600">
                <a:solidFill>
                  <a:srgbClr val="434343"/>
                </a:solidFill>
              </a:rPr>
              <a:t>Atoms or monatomic ions do not have infrared spectra.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en-US" sz="1600">
                <a:solidFill>
                  <a:srgbClr val="434343"/>
                </a:solidFill>
              </a:rPr>
              <a:t>Homonuclear diatomic molecules do not </a:t>
            </a:r>
            <a:r>
              <a:rPr b="1" lang="en-US" sz="1600">
                <a:solidFill>
                  <a:srgbClr val="434343"/>
                </a:solidFill>
              </a:rPr>
              <a:t>possess</a:t>
            </a:r>
            <a:r>
              <a:rPr b="1" lang="en-US" sz="1600">
                <a:solidFill>
                  <a:srgbClr val="434343"/>
                </a:solidFill>
              </a:rPr>
              <a:t> infrared spectra.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b="1" lang="en-US" sz="1600">
                <a:solidFill>
                  <a:srgbClr val="434343"/>
                </a:solidFill>
              </a:rPr>
              <a:t>complex mixture and aqueous solutions are difficult to analyze infrared </a:t>
            </a:r>
            <a:r>
              <a:rPr b="1" lang="en-US" sz="1600">
                <a:solidFill>
                  <a:srgbClr val="434343"/>
                </a:solidFill>
              </a:rPr>
              <a:t>spectroscopy</a:t>
            </a:r>
            <a:r>
              <a:rPr b="1" lang="en-US" sz="1600">
                <a:solidFill>
                  <a:srgbClr val="434343"/>
                </a:solidFill>
              </a:rPr>
              <a:t>.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173" name="Google Shape;173;p12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Advantages and disadvantages</a:t>
            </a:r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4526100" y="1235549"/>
            <a:ext cx="9000" cy="3529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685575" y="2371475"/>
            <a:ext cx="40266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Key points:</a:t>
            </a:r>
            <a:endParaRPr b="1" sz="2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Technique used: FTIR spectroscopy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measurements performed in: mid-IR region 4000-400 cm-1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 of using this technique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You can also split your content</a:t>
            </a:r>
            <a:endParaRPr/>
          </a:p>
        </p:txBody>
      </p:sp>
      <p:sp>
        <p:nvSpPr>
          <p:cNvPr id="187" name="Google Shape;187;p14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/>
              <a:t>APPLICATION 1</a:t>
            </a:r>
            <a:endParaRPr sz="2800"/>
          </a:p>
        </p:txBody>
      </p:sp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9" name="Google Shape;189;p14"/>
          <p:cNvCxnSpPr/>
          <p:nvPr/>
        </p:nvCxnSpPr>
        <p:spPr>
          <a:xfrm flipH="1">
            <a:off x="187036" y="0"/>
            <a:ext cx="10391" cy="5143500"/>
          </a:xfrm>
          <a:prstGeom prst="straightConnector1">
            <a:avLst/>
          </a:prstGeom>
          <a:noFill/>
          <a:ln cap="flat" cmpd="sng" w="76200">
            <a:solidFill>
              <a:srgbClr val="A70D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14"/>
          <p:cNvSpPr txBox="1"/>
          <p:nvPr/>
        </p:nvSpPr>
        <p:spPr>
          <a:xfrm>
            <a:off x="1168375" y="1181800"/>
            <a:ext cx="7050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Analysis of artists’ pigments</a:t>
            </a:r>
            <a:endParaRPr b="1" sz="22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685575" y="1650275"/>
            <a:ext cx="81384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chemical identity of material used in art pieces is of key importance for their authentication and preservation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750" y="2414903"/>
            <a:ext cx="3732875" cy="238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37259abf3_0_9"/>
          <p:cNvSpPr txBox="1"/>
          <p:nvPr>
            <p:ph idx="1" type="body"/>
          </p:nvPr>
        </p:nvSpPr>
        <p:spPr>
          <a:xfrm>
            <a:off x="685575" y="2371475"/>
            <a:ext cx="40266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8" name="Google Shape;198;g537259abf3_0_9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You can also split your content</a:t>
            </a:r>
            <a:endParaRPr/>
          </a:p>
        </p:txBody>
      </p:sp>
      <p:sp>
        <p:nvSpPr>
          <p:cNvPr id="199" name="Google Shape;199;g537259abf3_0_9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/>
              <a:t>APPLICATION 1</a:t>
            </a:r>
            <a:endParaRPr sz="2800"/>
          </a:p>
        </p:txBody>
      </p:sp>
      <p:sp>
        <p:nvSpPr>
          <p:cNvPr id="200" name="Google Shape;200;g537259abf3_0_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cxnSp>
        <p:nvCxnSpPr>
          <p:cNvPr id="201" name="Google Shape;201;g537259abf3_0_9"/>
          <p:cNvCxnSpPr/>
          <p:nvPr/>
        </p:nvCxnSpPr>
        <p:spPr>
          <a:xfrm flipH="1">
            <a:off x="186927" y="0"/>
            <a:ext cx="10500" cy="5143500"/>
          </a:xfrm>
          <a:prstGeom prst="straightConnector1">
            <a:avLst/>
          </a:prstGeom>
          <a:noFill/>
          <a:ln cap="flat" cmpd="sng" w="76200">
            <a:solidFill>
              <a:srgbClr val="A70D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g537259abf3_0_9"/>
          <p:cNvSpPr txBox="1"/>
          <p:nvPr/>
        </p:nvSpPr>
        <p:spPr>
          <a:xfrm>
            <a:off x="1168375" y="1181800"/>
            <a:ext cx="7050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Analysis of artists’ pigments: </a:t>
            </a:r>
            <a:r>
              <a:rPr b="1"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Result and output</a:t>
            </a:r>
            <a:endParaRPr b="1" sz="2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537259abf3_0_9"/>
          <p:cNvSpPr txBox="1"/>
          <p:nvPr>
            <p:ph idx="1" type="body"/>
          </p:nvPr>
        </p:nvSpPr>
        <p:spPr>
          <a:xfrm>
            <a:off x="423425" y="1732299"/>
            <a:ext cx="2592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rgbClr val="000000"/>
                </a:solidFill>
              </a:rPr>
              <a:t>Art piece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204" name="Google Shape;204;g537259abf3_0_9"/>
          <p:cNvPicPr preferRelativeResize="0"/>
          <p:nvPr/>
        </p:nvPicPr>
        <p:blipFill rotWithShape="1">
          <a:blip r:embed="rId3">
            <a:alphaModFix/>
          </a:blip>
          <a:srcRect b="58654" l="0" r="0" t="15569"/>
          <a:stretch/>
        </p:blipFill>
        <p:spPr>
          <a:xfrm>
            <a:off x="6103525" y="2371475"/>
            <a:ext cx="2941350" cy="2109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g537259abf3_0_9"/>
          <p:cNvPicPr preferRelativeResize="0"/>
          <p:nvPr/>
        </p:nvPicPr>
        <p:blipFill rotWithShape="1">
          <a:blip r:embed="rId4">
            <a:alphaModFix/>
          </a:blip>
          <a:srcRect b="20225" l="0" r="0" t="47604"/>
          <a:stretch/>
        </p:blipFill>
        <p:spPr>
          <a:xfrm>
            <a:off x="3241688" y="2371476"/>
            <a:ext cx="2679425" cy="21098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g537259abf3_0_9"/>
          <p:cNvPicPr preferRelativeResize="0"/>
          <p:nvPr/>
        </p:nvPicPr>
        <p:blipFill rotWithShape="1">
          <a:blip r:embed="rId5">
            <a:alphaModFix/>
          </a:blip>
          <a:srcRect b="45808" l="0" r="0" t="34578"/>
          <a:stretch/>
        </p:blipFill>
        <p:spPr>
          <a:xfrm>
            <a:off x="379850" y="2391513"/>
            <a:ext cx="2679425" cy="21098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g537259abf3_0_9"/>
          <p:cNvSpPr txBox="1"/>
          <p:nvPr>
            <p:ph idx="1" type="body"/>
          </p:nvPr>
        </p:nvSpPr>
        <p:spPr>
          <a:xfrm>
            <a:off x="3241725" y="1610211"/>
            <a:ext cx="2592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rgbClr val="000000"/>
                </a:solidFill>
              </a:rPr>
              <a:t>Yellow pigment identification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208" name="Google Shape;208;g537259abf3_0_9"/>
          <p:cNvSpPr txBox="1"/>
          <p:nvPr>
            <p:ph idx="1" type="body"/>
          </p:nvPr>
        </p:nvSpPr>
        <p:spPr>
          <a:xfrm>
            <a:off x="6278050" y="1610199"/>
            <a:ext cx="2592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rgbClr val="000000"/>
                </a:solidFill>
              </a:rPr>
              <a:t>Red pigments identification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209" name="Google Shape;209;g537259abf3_0_9"/>
          <p:cNvSpPr txBox="1"/>
          <p:nvPr/>
        </p:nvSpPr>
        <p:spPr>
          <a:xfrm>
            <a:off x="2054125" y="4501400"/>
            <a:ext cx="52791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This will help to detect fake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masterpieces.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idx="1" type="body"/>
          </p:nvPr>
        </p:nvSpPr>
        <p:spPr>
          <a:xfrm>
            <a:off x="656775" y="1089688"/>
            <a:ext cx="81177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u="sng">
                <a:solidFill>
                  <a:srgbClr val="A8122A"/>
                </a:solidFill>
              </a:rPr>
              <a:t>Detection of Impurities in organic and inorganic compounds</a:t>
            </a:r>
            <a:endParaRPr b="1" u="sng">
              <a:solidFill>
                <a:srgbClr val="A8122A"/>
              </a:solidFill>
            </a:endParaRPr>
          </a:p>
        </p:txBody>
      </p:sp>
      <p:sp>
        <p:nvSpPr>
          <p:cNvPr id="215" name="Google Shape;215;p15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You can also split your content</a:t>
            </a:r>
            <a:endParaRPr/>
          </a:p>
        </p:txBody>
      </p:sp>
      <p:sp>
        <p:nvSpPr>
          <p:cNvPr id="216" name="Google Shape;216;p15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800"/>
              <a:t>APPLICATION 2</a:t>
            </a:r>
            <a:endParaRPr sz="2800"/>
          </a:p>
        </p:txBody>
      </p:sp>
      <p:sp>
        <p:nvSpPr>
          <p:cNvPr id="217" name="Google Shape;217;p1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8" name="Google Shape;218;p15"/>
          <p:cNvCxnSpPr/>
          <p:nvPr/>
        </p:nvCxnSpPr>
        <p:spPr>
          <a:xfrm flipH="1">
            <a:off x="187036" y="0"/>
            <a:ext cx="10391" cy="5143500"/>
          </a:xfrm>
          <a:prstGeom prst="straightConnector1">
            <a:avLst/>
          </a:prstGeom>
          <a:noFill/>
          <a:ln cap="flat" cmpd="sng" w="76200">
            <a:solidFill>
              <a:srgbClr val="A70D2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9" name="Google Shape;2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700" y="1695051"/>
            <a:ext cx="3810750" cy="337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" name="Google Shape;220;p15"/>
          <p:cNvSpPr txBox="1"/>
          <p:nvPr/>
        </p:nvSpPr>
        <p:spPr>
          <a:xfrm>
            <a:off x="778175" y="1701025"/>
            <a:ext cx="40629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Near and Mid IR spectroscopy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Impurities cause deviation in the spectrum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Computer-aided comparison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FT-IR Spectrometer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[Ref: Fayaz Kondagula1 Karl Molt1 1 Fakultt fr Chemie, Universitt Duisburg-Essen, Duisburg, Germany - Infrared Spectrometric Purity Control of Organic Liquids and Water]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idx="1" type="body"/>
          </p:nvPr>
        </p:nvSpPr>
        <p:spPr>
          <a:xfrm>
            <a:off x="465363" y="1796850"/>
            <a:ext cx="3921900" cy="29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-US" sz="1600">
                <a:solidFill>
                  <a:srgbClr val="000000"/>
                </a:solidFill>
              </a:rPr>
              <a:t>Intermolecular hydrogen bond: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(hydrogen bond formed between two molecules)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-US" sz="1600">
                <a:solidFill>
                  <a:srgbClr val="000000"/>
                </a:solidFill>
              </a:rPr>
              <a:t>intramolecular hydrogen bond :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 (hydrogen bond formed between two different atoms in the same molecular)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226" name="Google Shape;226;p16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You can also split your content</a:t>
            </a:r>
            <a:endParaRPr/>
          </a:p>
        </p:txBody>
      </p:sp>
      <p:sp>
        <p:nvSpPr>
          <p:cNvPr id="227" name="Google Shape;227;p16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/>
              <a:t>APPLICATION 3</a:t>
            </a:r>
            <a:endParaRPr sz="2800"/>
          </a:p>
        </p:txBody>
      </p:sp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16"/>
          <p:cNvSpPr txBox="1"/>
          <p:nvPr>
            <p:ph idx="2" type="body"/>
          </p:nvPr>
        </p:nvSpPr>
        <p:spPr>
          <a:xfrm>
            <a:off x="4393400" y="2871800"/>
            <a:ext cx="429360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cxnSp>
        <p:nvCxnSpPr>
          <p:cNvPr id="230" name="Google Shape;230;p16"/>
          <p:cNvCxnSpPr/>
          <p:nvPr/>
        </p:nvCxnSpPr>
        <p:spPr>
          <a:xfrm flipH="1">
            <a:off x="187036" y="0"/>
            <a:ext cx="10391" cy="5143500"/>
          </a:xfrm>
          <a:prstGeom prst="straightConnector1">
            <a:avLst/>
          </a:prstGeom>
          <a:noFill/>
          <a:ln cap="flat" cmpd="sng" w="76200">
            <a:solidFill>
              <a:srgbClr val="A70D2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1" name="Google Shape;2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200" y="2102525"/>
            <a:ext cx="4293600" cy="19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p16"/>
          <p:cNvSpPr txBox="1"/>
          <p:nvPr/>
        </p:nvSpPr>
        <p:spPr>
          <a:xfrm>
            <a:off x="1281750" y="980350"/>
            <a:ext cx="6580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Detection Of hydrogen Bonding</a:t>
            </a:r>
            <a:r>
              <a:rPr b="1"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idx="1" type="body"/>
          </p:nvPr>
        </p:nvSpPr>
        <p:spPr>
          <a:xfrm>
            <a:off x="617400" y="1733100"/>
            <a:ext cx="3766200" cy="3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Near IR-spectroscopy is used across the ear lobe to measure glucose.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Amount of near Infrared light passing through the ear lobe depends upon Amount of blood glucose in that regi</a:t>
            </a:r>
            <a:r>
              <a:rPr lang="en-US">
                <a:solidFill>
                  <a:srgbClr val="000000"/>
                </a:solidFill>
              </a:rPr>
              <a:t>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8" name="Google Shape;238;p17"/>
          <p:cNvSpPr txBox="1"/>
          <p:nvPr>
            <p:ph idx="4294967295" type="title"/>
          </p:nvPr>
        </p:nvSpPr>
        <p:spPr>
          <a:xfrm>
            <a:off x="1235500" y="1161300"/>
            <a:ext cx="6098400" cy="47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 sz="2000" u="sng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Non-Invasive Blood Glucose Monitoring </a:t>
            </a:r>
            <a:endParaRPr u="sng"/>
          </a:p>
        </p:txBody>
      </p:sp>
      <p:sp>
        <p:nvSpPr>
          <p:cNvPr id="239" name="Google Shape;239;p17"/>
          <p:cNvSpPr txBox="1"/>
          <p:nvPr>
            <p:ph type="title"/>
          </p:nvPr>
        </p:nvSpPr>
        <p:spPr>
          <a:xfrm>
            <a:off x="1810200" y="589488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/>
              <a:t>APPLICATION 4</a:t>
            </a:r>
            <a:endParaRPr sz="2800"/>
          </a:p>
        </p:txBody>
      </p:sp>
      <p:sp>
        <p:nvSpPr>
          <p:cNvPr id="240" name="Google Shape;240;p1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1" name="Google Shape;241;p17"/>
          <p:cNvCxnSpPr/>
          <p:nvPr/>
        </p:nvCxnSpPr>
        <p:spPr>
          <a:xfrm flipH="1">
            <a:off x="187036" y="0"/>
            <a:ext cx="10391" cy="5143500"/>
          </a:xfrm>
          <a:prstGeom prst="straightConnector1">
            <a:avLst/>
          </a:prstGeom>
          <a:noFill/>
          <a:ln cap="flat" cmpd="sng" w="76200">
            <a:solidFill>
              <a:srgbClr val="A70D2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2" name="Google Shape;242;p17"/>
          <p:cNvPicPr preferRelativeResize="0"/>
          <p:nvPr/>
        </p:nvPicPr>
        <p:blipFill rotWithShape="1">
          <a:blip r:embed="rId3">
            <a:alphaModFix/>
          </a:blip>
          <a:srcRect b="2160" l="0" r="0" t="-2160"/>
          <a:stretch/>
        </p:blipFill>
        <p:spPr>
          <a:xfrm>
            <a:off x="4901275" y="1639200"/>
            <a:ext cx="29337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You can also split your content</a:t>
            </a:r>
            <a:endParaRPr/>
          </a:p>
        </p:txBody>
      </p:sp>
      <p:sp>
        <p:nvSpPr>
          <p:cNvPr id="248" name="Google Shape;248;p18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/>
              <a:t>APPLICATION 5</a:t>
            </a:r>
            <a:endParaRPr sz="2800"/>
          </a:p>
        </p:txBody>
      </p:sp>
      <p:sp>
        <p:nvSpPr>
          <p:cNvPr id="249" name="Google Shape;249;p1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0" name="Google Shape;250;p18"/>
          <p:cNvCxnSpPr/>
          <p:nvPr/>
        </p:nvCxnSpPr>
        <p:spPr>
          <a:xfrm flipH="1">
            <a:off x="187036" y="0"/>
            <a:ext cx="10391" cy="5143500"/>
          </a:xfrm>
          <a:prstGeom prst="straightConnector1">
            <a:avLst/>
          </a:prstGeom>
          <a:noFill/>
          <a:ln cap="flat" cmpd="sng" w="76200">
            <a:solidFill>
              <a:srgbClr val="A70D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656775" y="1035425"/>
            <a:ext cx="8117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A8122A"/>
                </a:solidFill>
              </a:rPr>
              <a:t>Forensic Sciences</a:t>
            </a:r>
            <a:endParaRPr b="1" u="sng">
              <a:solidFill>
                <a:srgbClr val="A8122A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u="sng">
              <a:solidFill>
                <a:srgbClr val="A8122A"/>
              </a:solidFill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1151325" y="1768325"/>
            <a:ext cx="2274300" cy="114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Analysis of O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rganic Compounds at the Crime Scene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722175" y="1768325"/>
            <a:ext cx="2274300" cy="114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Identification of Forged or Altered Documents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722175" y="3619350"/>
            <a:ext cx="2274300" cy="114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Examination of Sweat Prints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1151325" y="3647363"/>
            <a:ext cx="2274300" cy="114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Detection of Explosives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55" y="384465"/>
            <a:ext cx="8343900" cy="438028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"/>
          <p:cNvSpPr txBox="1"/>
          <p:nvPr/>
        </p:nvSpPr>
        <p:spPr>
          <a:xfrm>
            <a:off x="1922319" y="820883"/>
            <a:ext cx="6816436" cy="3117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CFCFC"/>
                </a:solidFill>
                <a:latin typeface="Arial"/>
                <a:ea typeface="Arial"/>
                <a:cs typeface="Arial"/>
                <a:sym typeface="Arial"/>
              </a:rPr>
              <a:t>INFRARED SPECTROSCOPY AND ITS APPLICATIONS</a:t>
            </a:r>
            <a:br>
              <a:rPr b="0" i="0" lang="en-US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a6525ba85_0_4"/>
          <p:cNvSpPr txBox="1"/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61" name="Google Shape;261;g9a6525ba85_0_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g9a6525ba85_0_4"/>
          <p:cNvSpPr/>
          <p:nvPr/>
        </p:nvSpPr>
        <p:spPr>
          <a:xfrm>
            <a:off x="338800" y="3249325"/>
            <a:ext cx="2232900" cy="70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rgbClr val="000000"/>
              </a:gs>
            </a:gsLst>
            <a:lin ang="10800025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Analysis of artist’s pigments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3" name="Google Shape;263;g9a6525ba85_0_4"/>
          <p:cNvSpPr/>
          <p:nvPr/>
        </p:nvSpPr>
        <p:spPr>
          <a:xfrm>
            <a:off x="5034125" y="4202500"/>
            <a:ext cx="2232900" cy="70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rgbClr val="000000"/>
              </a:gs>
            </a:gsLst>
            <a:lin ang="18900044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Medical applications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4" name="Google Shape;264;g9a6525ba85_0_4"/>
          <p:cNvSpPr/>
          <p:nvPr/>
        </p:nvSpPr>
        <p:spPr>
          <a:xfrm>
            <a:off x="3600350" y="3245500"/>
            <a:ext cx="2232900" cy="70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Detection of impurities in inorganic and organic substances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5" name="Google Shape;265;g9a6525ba85_0_4"/>
          <p:cNvSpPr/>
          <p:nvPr/>
        </p:nvSpPr>
        <p:spPr>
          <a:xfrm>
            <a:off x="6724875" y="3182925"/>
            <a:ext cx="2232900" cy="70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rgbClr val="000000"/>
              </a:gs>
            </a:gsLst>
            <a:lin ang="18900044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Non invasive glucose blood monitoring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6" name="Google Shape;266;g9a6525ba85_0_4"/>
          <p:cNvSpPr/>
          <p:nvPr/>
        </p:nvSpPr>
        <p:spPr>
          <a:xfrm>
            <a:off x="1998800" y="4210125"/>
            <a:ext cx="2232900" cy="70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rgbClr val="000000"/>
              </a:gs>
            </a:gsLst>
            <a:lin ang="10800025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Industrial applications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7" name="Google Shape;267;g9a6525ba85_0_4"/>
          <p:cNvSpPr/>
          <p:nvPr/>
        </p:nvSpPr>
        <p:spPr>
          <a:xfrm>
            <a:off x="338800" y="1185825"/>
            <a:ext cx="2232900" cy="70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rgbClr val="000000"/>
              </a:gs>
            </a:gsLst>
            <a:lin ang="10800025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IR spectrum and its range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8" name="Google Shape;268;g9a6525ba85_0_4"/>
          <p:cNvSpPr/>
          <p:nvPr/>
        </p:nvSpPr>
        <p:spPr>
          <a:xfrm>
            <a:off x="3455550" y="1189650"/>
            <a:ext cx="2232900" cy="70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Principle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9" name="Google Shape;269;g9a6525ba85_0_4"/>
          <p:cNvSpPr/>
          <p:nvPr/>
        </p:nvSpPr>
        <p:spPr>
          <a:xfrm>
            <a:off x="6572300" y="1185825"/>
            <a:ext cx="2232900" cy="70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rgbClr val="000000"/>
              </a:gs>
            </a:gsLst>
            <a:lin ang="18900044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Advantages and limitations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0" name="Google Shape;270;g9a6525ba85_0_4"/>
          <p:cNvSpPr/>
          <p:nvPr/>
        </p:nvSpPr>
        <p:spPr>
          <a:xfrm>
            <a:off x="1687600" y="130600"/>
            <a:ext cx="2232900" cy="70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rgbClr val="000000"/>
              </a:gs>
            </a:gsLst>
            <a:lin ang="10800025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IR spectroscopy vibration modes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1" name="Google Shape;271;g9a6525ba85_0_4"/>
          <p:cNvSpPr/>
          <p:nvPr/>
        </p:nvSpPr>
        <p:spPr>
          <a:xfrm>
            <a:off x="5034125" y="130600"/>
            <a:ext cx="2232900" cy="70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rgbClr val="000000"/>
              </a:gs>
            </a:gsLst>
            <a:lin ang="18900044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Types of IR spectrometer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idx="4294967295" type="subTitle"/>
          </p:nvPr>
        </p:nvSpPr>
        <p:spPr>
          <a:xfrm>
            <a:off x="1275150" y="1468463"/>
            <a:ext cx="7162268" cy="1077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 b="1" i="0" sz="6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7" name="Google Shape;277;p1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8" name="Google Shape;278;p19"/>
          <p:cNvGrpSpPr/>
          <p:nvPr/>
        </p:nvGrpSpPr>
        <p:grpSpPr>
          <a:xfrm>
            <a:off x="2961409" y="2545773"/>
            <a:ext cx="2961572" cy="211717"/>
            <a:chOff x="3927600" y="2539800"/>
            <a:chExt cx="1288800" cy="63900"/>
          </a:xfrm>
        </p:grpSpPr>
        <p:cxnSp>
          <p:nvCxnSpPr>
            <p:cNvPr id="279" name="Google Shape;279;p19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0" name="Google Shape;280;p19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426" y="330777"/>
            <a:ext cx="6452755" cy="4573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idx="4294967295" type="body"/>
          </p:nvPr>
        </p:nvSpPr>
        <p:spPr>
          <a:xfrm>
            <a:off x="602671" y="989302"/>
            <a:ext cx="8021782" cy="35216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What is IR spectroscopy and its region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Samples in IR spectroscopy</a:t>
            </a:r>
            <a:endParaRPr sz="2300"/>
          </a:p>
          <a:p>
            <a:pPr indent="-16510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Vibrational modes</a:t>
            </a:r>
            <a:endParaRPr sz="2300"/>
          </a:p>
          <a:p>
            <a:pPr indent="-16510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Principle of IR spectroscopy</a:t>
            </a:r>
            <a:endParaRPr sz="2300"/>
          </a:p>
          <a:p>
            <a:pPr indent="-16510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IR spectroscopy instrumentation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Graph of IR spectrum</a:t>
            </a:r>
            <a:endParaRPr sz="2300"/>
          </a:p>
          <a:p>
            <a:pPr indent="-16510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Techniques used for measurement of spectroscopy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	1.Classical spectrophotometers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	2.Fourier Transform spectrophotometers</a:t>
            </a:r>
            <a:endParaRPr sz="2300"/>
          </a:p>
          <a:p>
            <a:pPr indent="-16510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Advantages &amp; disadvantages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of IR spectroscopy</a:t>
            </a:r>
            <a:endParaRPr sz="2300"/>
          </a:p>
          <a:p>
            <a:pPr indent="-16510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</p:txBody>
      </p:sp>
      <p:sp>
        <p:nvSpPr>
          <p:cNvPr id="60" name="Google Shape;60;p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852054" y="405140"/>
            <a:ext cx="7689274" cy="545516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872836" y="474405"/>
            <a:ext cx="7481453" cy="41683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181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"/>
          <p:cNvGrpSpPr/>
          <p:nvPr/>
        </p:nvGrpSpPr>
        <p:grpSpPr>
          <a:xfrm>
            <a:off x="3969162" y="987971"/>
            <a:ext cx="1288800" cy="63900"/>
            <a:chOff x="3927600" y="2539800"/>
            <a:chExt cx="1288800" cy="63900"/>
          </a:xfrm>
        </p:grpSpPr>
        <p:cxnSp>
          <p:nvCxnSpPr>
            <p:cNvPr id="64" name="Google Shape;64;p3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cap="flat" cmpd="sng" w="952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" name="Google Shape;65;p3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About this template</a:t>
            </a:r>
            <a:endParaRPr/>
          </a:p>
        </p:txBody>
      </p:sp>
      <p:sp>
        <p:nvSpPr>
          <p:cNvPr id="71" name="Google Shape;71;p4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is IR Spectroscopy</a:t>
            </a:r>
            <a:endParaRPr sz="2400"/>
          </a:p>
        </p:txBody>
      </p:sp>
      <p:sp>
        <p:nvSpPr>
          <p:cNvPr id="72" name="Google Shape;72;p4"/>
          <p:cNvSpPr txBox="1"/>
          <p:nvPr/>
        </p:nvSpPr>
        <p:spPr>
          <a:xfrm>
            <a:off x="457200" y="1278850"/>
            <a:ext cx="83391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alibri"/>
              <a:buChar char="❖"/>
            </a:pPr>
            <a:r>
              <a:rPr b="1" lang="en-US" sz="1600">
                <a:solidFill>
                  <a:schemeClr val="accen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Infrared spectroscopy: </a:t>
            </a:r>
            <a:r>
              <a:rPr b="1"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is the measurement of the interaction of </a:t>
            </a:r>
            <a:r>
              <a:rPr b="1" lang="en-US" sz="1600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infrared</a:t>
            </a:r>
            <a:r>
              <a:rPr b="1"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radiation with </a:t>
            </a:r>
            <a:r>
              <a:rPr b="1" lang="en-US" sz="1600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matter</a:t>
            </a:r>
            <a:r>
              <a:rPr b="1"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b="1" lang="en-US" sz="1600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absorption</a:t>
            </a:r>
            <a:r>
              <a:rPr b="1"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1600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/>
              </a:rPr>
              <a:t>emission</a:t>
            </a:r>
            <a:r>
              <a:rPr b="1"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b="1" lang="en-US" sz="1600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/>
              </a:rPr>
              <a:t>reflection</a:t>
            </a:r>
            <a:endParaRPr b="1" sz="13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alibri"/>
              <a:buChar char="❖"/>
            </a:pPr>
            <a:r>
              <a:rPr b="1" lang="en-US" sz="1600">
                <a:solidFill>
                  <a:schemeClr val="accen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Use: </a:t>
            </a:r>
            <a:r>
              <a:rPr b="1"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study and identify </a:t>
            </a:r>
            <a:r>
              <a:rPr b="1" lang="en-US" sz="1600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/>
              </a:rPr>
              <a:t>chemical substances</a:t>
            </a:r>
            <a:r>
              <a:rPr b="1"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-US" sz="1600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9"/>
              </a:rPr>
              <a:t>functional groups</a:t>
            </a:r>
            <a:r>
              <a:rPr b="1"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solid, liquid, or gaseous forms </a:t>
            </a:r>
            <a:endParaRPr b="1"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3927600" y="1165602"/>
            <a:ext cx="1288800" cy="63900"/>
            <a:chOff x="3927600" y="2539800"/>
            <a:chExt cx="1288800" cy="63900"/>
          </a:xfrm>
        </p:grpSpPr>
        <p:cxnSp>
          <p:nvCxnSpPr>
            <p:cNvPr id="75" name="Google Shape;75;p4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cap="flat" cmpd="sng" w="952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4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7" name="Google Shape;77;p4"/>
          <p:cNvCxnSpPr/>
          <p:nvPr/>
        </p:nvCxnSpPr>
        <p:spPr>
          <a:xfrm flipH="1">
            <a:off x="187036" y="0"/>
            <a:ext cx="10391" cy="5143500"/>
          </a:xfrm>
          <a:prstGeom prst="straightConnector1">
            <a:avLst/>
          </a:prstGeom>
          <a:noFill/>
          <a:ln cap="flat" cmpd="sng" w="76200">
            <a:solidFill>
              <a:srgbClr val="A70D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4"/>
          <p:cNvSpPr txBox="1"/>
          <p:nvPr/>
        </p:nvSpPr>
        <p:spPr>
          <a:xfrm>
            <a:off x="691200" y="2829100"/>
            <a:ext cx="37944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900">
                <a:solidFill>
                  <a:schemeClr val="accen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Basics of IR spectroscopy:</a:t>
            </a:r>
            <a:endParaRPr b="1" sz="1900">
              <a:solidFill>
                <a:schemeClr val="accent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6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IR spectrum is produced</a:t>
            </a:r>
            <a:endParaRPr sz="17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IR spectrum</a:t>
            </a:r>
            <a:endParaRPr sz="17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Unit of IR spectra</a:t>
            </a:r>
            <a:endParaRPr sz="17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Instrument for measurement of IR spectrum</a:t>
            </a:r>
            <a:endParaRPr sz="17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7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16400" y="2694950"/>
            <a:ext cx="3248664" cy="1833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About this template</a:t>
            </a:r>
            <a:endParaRPr/>
          </a:p>
        </p:txBody>
      </p:sp>
      <p:sp>
        <p:nvSpPr>
          <p:cNvPr id="85" name="Google Shape;85;p5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Region of IR Spectroscopy</a:t>
            </a:r>
            <a:endParaRPr sz="2400"/>
          </a:p>
        </p:txBody>
      </p:sp>
      <p:sp>
        <p:nvSpPr>
          <p:cNvPr id="86" name="Google Shape;86;p5"/>
          <p:cNvSpPr txBox="1"/>
          <p:nvPr/>
        </p:nvSpPr>
        <p:spPr>
          <a:xfrm>
            <a:off x="607925" y="2925675"/>
            <a:ext cx="81231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Frequency range : 300 Ghz - 400 Thz</a:t>
            </a:r>
            <a:endParaRPr sz="17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Near IR : 0.8 - 2.5 um</a:t>
            </a:r>
            <a:endParaRPr sz="17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Mid IR : 2.5 - 25 um</a:t>
            </a:r>
            <a:endParaRPr sz="17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Far IR : 25 - 1000 um</a:t>
            </a:r>
            <a:endParaRPr sz="17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3927600" y="1165602"/>
            <a:ext cx="1288800" cy="63900"/>
            <a:chOff x="3927600" y="2539800"/>
            <a:chExt cx="1288800" cy="63900"/>
          </a:xfrm>
        </p:grpSpPr>
        <p:cxnSp>
          <p:nvCxnSpPr>
            <p:cNvPr id="89" name="Google Shape;89;p5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cap="flat" cmpd="sng" w="952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" name="Google Shape;90;p5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5"/>
          <p:cNvCxnSpPr/>
          <p:nvPr/>
        </p:nvCxnSpPr>
        <p:spPr>
          <a:xfrm flipH="1">
            <a:off x="187036" y="0"/>
            <a:ext cx="10391" cy="5143500"/>
          </a:xfrm>
          <a:prstGeom prst="straightConnector1">
            <a:avLst/>
          </a:prstGeom>
          <a:noFill/>
          <a:ln cap="flat" cmpd="sng" w="76200">
            <a:solidFill>
              <a:srgbClr val="A70D2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64095" l="2044" r="2398" t="5103"/>
          <a:stretch/>
        </p:blipFill>
        <p:spPr>
          <a:xfrm>
            <a:off x="607925" y="1606113"/>
            <a:ext cx="7928350" cy="117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About this template</a:t>
            </a:r>
            <a:endParaRPr/>
          </a:p>
        </p:txBody>
      </p:sp>
      <p:sp>
        <p:nvSpPr>
          <p:cNvPr id="98" name="Google Shape;98;p6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Samples in IR spectroscopy</a:t>
            </a:r>
            <a:endParaRPr sz="2400"/>
          </a:p>
        </p:txBody>
      </p:sp>
      <p:sp>
        <p:nvSpPr>
          <p:cNvPr id="99" name="Google Shape;99;p6"/>
          <p:cNvSpPr txBox="1"/>
          <p:nvPr/>
        </p:nvSpPr>
        <p:spPr>
          <a:xfrm>
            <a:off x="457199" y="1278862"/>
            <a:ext cx="8052955" cy="32515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Generally 4 techniques are employed for preparing Solid samples: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Solids run in solution.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Solid Films.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Mull technique.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Pressed pellet technique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1" name="Google Shape;101;p6"/>
          <p:cNvGrpSpPr/>
          <p:nvPr/>
        </p:nvGrpSpPr>
        <p:grpSpPr>
          <a:xfrm>
            <a:off x="3927600" y="1165602"/>
            <a:ext cx="1288800" cy="63900"/>
            <a:chOff x="3927600" y="2539800"/>
            <a:chExt cx="1288800" cy="63900"/>
          </a:xfrm>
        </p:grpSpPr>
        <p:cxnSp>
          <p:nvCxnSpPr>
            <p:cNvPr id="102" name="Google Shape;102;p6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cap="flat" cmpd="sng" w="952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" name="Google Shape;103;p6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" name="Google Shape;104;p6"/>
          <p:cNvCxnSpPr/>
          <p:nvPr/>
        </p:nvCxnSpPr>
        <p:spPr>
          <a:xfrm flipH="1">
            <a:off x="187036" y="0"/>
            <a:ext cx="10391" cy="5143500"/>
          </a:xfrm>
          <a:prstGeom prst="straightConnector1">
            <a:avLst/>
          </a:prstGeom>
          <a:noFill/>
          <a:ln cap="flat" cmpd="sng" w="76200">
            <a:solidFill>
              <a:srgbClr val="A70D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984a8dc43_0_7"/>
          <p:cNvSpPr txBox="1"/>
          <p:nvPr>
            <p:ph idx="1" type="body"/>
          </p:nvPr>
        </p:nvSpPr>
        <p:spPr>
          <a:xfrm>
            <a:off x="457200" y="1397375"/>
            <a:ext cx="35775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AutoNum type="alphaUcPeriod"/>
            </a:pP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Stretching</a:t>
            </a: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Vibrations   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1. Symmetrical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2. Asymmetrical  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AutoNum type="alphaUcPeriod"/>
            </a:pP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Bending Vibrations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1. Scissoring    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2. Wagging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Twisting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Rocking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984a8dc43_0_7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Vibrational Modes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9984a8dc43_0_7"/>
          <p:cNvSpPr txBox="1"/>
          <p:nvPr>
            <p:ph idx="12" type="sldNum"/>
          </p:nvPr>
        </p:nvSpPr>
        <p:spPr>
          <a:xfrm>
            <a:off x="4297650" y="4855575"/>
            <a:ext cx="541200" cy="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pic>
        <p:nvPicPr>
          <p:cNvPr id="112" name="Google Shape;112;g9984a8dc4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050" y="1347238"/>
            <a:ext cx="5590100" cy="33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9984a8dc43_0_7"/>
          <p:cNvSpPr txBox="1"/>
          <p:nvPr/>
        </p:nvSpPr>
        <p:spPr>
          <a:xfrm>
            <a:off x="3274050" y="2789150"/>
            <a:ext cx="1788300" cy="37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Symmetric Stretch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g9984a8dc43_0_7"/>
          <p:cNvSpPr txBox="1"/>
          <p:nvPr/>
        </p:nvSpPr>
        <p:spPr>
          <a:xfrm>
            <a:off x="5183675" y="2789150"/>
            <a:ext cx="1968900" cy="37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As</a:t>
            </a: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ymmetric Stretch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g9984a8dc43_0_7"/>
          <p:cNvSpPr txBox="1"/>
          <p:nvPr/>
        </p:nvSpPr>
        <p:spPr>
          <a:xfrm>
            <a:off x="7075850" y="2789150"/>
            <a:ext cx="1788300" cy="37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Scissoring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g9984a8dc43_0_7"/>
          <p:cNvSpPr txBox="1"/>
          <p:nvPr/>
        </p:nvSpPr>
        <p:spPr>
          <a:xfrm>
            <a:off x="3274050" y="4550375"/>
            <a:ext cx="1788300" cy="37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Wagging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g9984a8dc43_0_7"/>
          <p:cNvSpPr txBox="1"/>
          <p:nvPr/>
        </p:nvSpPr>
        <p:spPr>
          <a:xfrm>
            <a:off x="5118650" y="4480275"/>
            <a:ext cx="1844700" cy="44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Twisting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g9984a8dc43_0_7"/>
          <p:cNvSpPr txBox="1"/>
          <p:nvPr/>
        </p:nvSpPr>
        <p:spPr>
          <a:xfrm>
            <a:off x="6963250" y="4550375"/>
            <a:ext cx="1788300" cy="37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Rocking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g9984a8dc43_0_7"/>
          <p:cNvSpPr/>
          <p:nvPr/>
        </p:nvSpPr>
        <p:spPr>
          <a:xfrm>
            <a:off x="3932250" y="2501150"/>
            <a:ext cx="365400" cy="28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984a8dc43_0_7"/>
          <p:cNvSpPr/>
          <p:nvPr/>
        </p:nvSpPr>
        <p:spPr>
          <a:xfrm>
            <a:off x="5812550" y="2501150"/>
            <a:ext cx="365400" cy="28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9984a8dc43_0_7"/>
          <p:cNvSpPr/>
          <p:nvPr/>
        </p:nvSpPr>
        <p:spPr>
          <a:xfrm>
            <a:off x="7833475" y="2501150"/>
            <a:ext cx="365400" cy="28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9984a8dc43_0_7"/>
          <p:cNvSpPr/>
          <p:nvPr/>
        </p:nvSpPr>
        <p:spPr>
          <a:xfrm>
            <a:off x="3932250" y="4023225"/>
            <a:ext cx="365400" cy="28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9984a8dc43_0_7"/>
          <p:cNvSpPr/>
          <p:nvPr/>
        </p:nvSpPr>
        <p:spPr>
          <a:xfrm>
            <a:off x="5923300" y="4023225"/>
            <a:ext cx="291600" cy="28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9984a8dc43_0_7"/>
          <p:cNvSpPr/>
          <p:nvPr/>
        </p:nvSpPr>
        <p:spPr>
          <a:xfrm>
            <a:off x="7861100" y="4023225"/>
            <a:ext cx="205800" cy="2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You can also split your content</a:t>
            </a:r>
            <a:endParaRPr/>
          </a:p>
        </p:txBody>
      </p:sp>
      <p:sp>
        <p:nvSpPr>
          <p:cNvPr id="130" name="Google Shape;130;p8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Principle of IR spectroscopy</a:t>
            </a:r>
            <a:endParaRPr sz="2800"/>
          </a:p>
        </p:txBody>
      </p:sp>
      <p:sp>
        <p:nvSpPr>
          <p:cNvPr id="131" name="Google Shape;131;p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8"/>
          <p:cNvCxnSpPr/>
          <p:nvPr/>
        </p:nvCxnSpPr>
        <p:spPr>
          <a:xfrm flipH="1">
            <a:off x="187036" y="0"/>
            <a:ext cx="10391" cy="5143500"/>
          </a:xfrm>
          <a:prstGeom prst="straightConnector1">
            <a:avLst/>
          </a:prstGeom>
          <a:noFill/>
          <a:ln cap="flat" cmpd="sng" w="76200">
            <a:solidFill>
              <a:srgbClr val="A70D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8"/>
          <p:cNvSpPr txBox="1"/>
          <p:nvPr>
            <p:ph idx="2" type="body"/>
          </p:nvPr>
        </p:nvSpPr>
        <p:spPr>
          <a:xfrm>
            <a:off x="821151" y="1424225"/>
            <a:ext cx="73686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1.Molecules are made up of the atoms linked by chemical bonds. The chemical bonds look like spring and balls (vibration).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2.This characteristic vibration are called natural frequency of vibration.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3. Applied infrared frequency = Natural frequency of Vibration.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4.change in dipole moment is required.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277200" y="1397375"/>
            <a:ext cx="21405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rgbClr val="A8122A"/>
                </a:solidFill>
                <a:latin typeface="Calibri"/>
                <a:ea typeface="Calibri"/>
                <a:cs typeface="Calibri"/>
                <a:sym typeface="Calibri"/>
              </a:rPr>
              <a:t>Optical Components:</a:t>
            </a:r>
            <a:endParaRPr b="1">
              <a:solidFill>
                <a:srgbClr val="A8122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1"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Light source</a:t>
            </a:r>
            <a:endParaRPr b="1"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1"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holder</a:t>
            </a:r>
            <a:endParaRPr b="1"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1"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splitter</a:t>
            </a:r>
            <a:endParaRPr b="1"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1"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Diffraction grating</a:t>
            </a:r>
            <a:endParaRPr b="1"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1"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Detector</a:t>
            </a:r>
            <a:endParaRPr b="1"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1"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Amplifier</a:t>
            </a:r>
            <a:endParaRPr b="1"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1"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Recorder</a:t>
            </a:r>
            <a:endParaRPr b="1"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You can also split your content</a:t>
            </a:r>
            <a:endParaRPr/>
          </a:p>
        </p:txBody>
      </p:sp>
      <p:sp>
        <p:nvSpPr>
          <p:cNvPr id="140" name="Google Shape;140;p9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IR spectroscopy instrumentation</a:t>
            </a:r>
            <a:endParaRPr sz="2800"/>
          </a:p>
        </p:txBody>
      </p:sp>
      <p:sp>
        <p:nvSpPr>
          <p:cNvPr id="141" name="Google Shape;141;p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p9"/>
          <p:cNvCxnSpPr/>
          <p:nvPr/>
        </p:nvCxnSpPr>
        <p:spPr>
          <a:xfrm flipH="1">
            <a:off x="187036" y="0"/>
            <a:ext cx="10391" cy="5143500"/>
          </a:xfrm>
          <a:prstGeom prst="straightConnector1">
            <a:avLst/>
          </a:prstGeom>
          <a:noFill/>
          <a:ln cap="flat" cmpd="sng" w="76200">
            <a:solidFill>
              <a:srgbClr val="A70D2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7506" l="0" r="6664" t="3762"/>
          <a:stretch/>
        </p:blipFill>
        <p:spPr>
          <a:xfrm>
            <a:off x="2417700" y="1185775"/>
            <a:ext cx="6591124" cy="38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/>
          <p:nvPr/>
        </p:nvSpPr>
        <p:spPr>
          <a:xfrm>
            <a:off x="2769975" y="1185775"/>
            <a:ext cx="1016400" cy="816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222222"/>
      </a:dk1>
      <a:lt1>
        <a:srgbClr val="FFFFFF"/>
      </a:lt1>
      <a:dk2>
        <a:srgbClr val="222222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</cp:coreProperties>
</file>