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3" r:id="rId3"/>
    <p:sldId id="274" r:id="rId4"/>
    <p:sldId id="257" r:id="rId5"/>
    <p:sldId id="268" r:id="rId6"/>
    <p:sldId id="269" r:id="rId7"/>
    <p:sldId id="258" r:id="rId8"/>
    <p:sldId id="260" r:id="rId9"/>
    <p:sldId id="261" r:id="rId10"/>
    <p:sldId id="262" r:id="rId11"/>
    <p:sldId id="263" r:id="rId12"/>
    <p:sldId id="264" r:id="rId13"/>
    <p:sldId id="265" r:id="rId14"/>
    <p:sldId id="266" r:id="rId15"/>
    <p:sldId id="267" r:id="rId16"/>
    <p:sldId id="278" r:id="rId17"/>
    <p:sldId id="277" r:id="rId18"/>
    <p:sldId id="276"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68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8445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82435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66758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351562-2C78-46E7-ABE1-4443292BC0E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90824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351562-2C78-46E7-ABE1-4443292BC0E9}"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275213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351562-2C78-46E7-ABE1-4443292BC0E9}"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73256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351562-2C78-46E7-ABE1-4443292BC0E9}"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300837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351562-2C78-46E7-ABE1-4443292BC0E9}"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114146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51562-2C78-46E7-ABE1-4443292BC0E9}"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5015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2363462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351562-2C78-46E7-ABE1-4443292BC0E9}"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710266-75FF-4154-AC0C-11C4211D0D0C}" type="slidenum">
              <a:rPr lang="en-US" smtClean="0"/>
              <a:t>‹#›</a:t>
            </a:fld>
            <a:endParaRPr lang="en-US"/>
          </a:p>
        </p:txBody>
      </p:sp>
    </p:spTree>
    <p:extLst>
      <p:ext uri="{BB962C8B-B14F-4D97-AF65-F5344CB8AC3E}">
        <p14:creationId xmlns:p14="http://schemas.microsoft.com/office/powerpoint/2010/main" val="404758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51562-2C78-46E7-ABE1-4443292BC0E9}" type="datetimeFigureOut">
              <a:rPr lang="en-US" smtClean="0"/>
              <a:t>8/17/2020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10266-75FF-4154-AC0C-11C4211D0D0C}" type="slidenum">
              <a:rPr lang="en-US" smtClean="0"/>
              <a:t>‹#›</a:t>
            </a:fld>
            <a:endParaRPr lang="en-US"/>
          </a:p>
        </p:txBody>
      </p:sp>
    </p:spTree>
    <p:extLst>
      <p:ext uri="{BB962C8B-B14F-4D97-AF65-F5344CB8AC3E}">
        <p14:creationId xmlns:p14="http://schemas.microsoft.com/office/powerpoint/2010/main" val="310334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amazon.in/s/ref=dp_byline_sr_ebooks_1?ie=UTF8&amp;field-author=ANANDA++R.+NATARAJAN&amp;text=ANANDA++R.+NATARAJAN&amp;sort=relevancerank&amp;search-alias=digital-tex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4972" y="985962"/>
            <a:ext cx="9144000" cy="1653873"/>
          </a:xfrm>
        </p:spPr>
        <p:txBody>
          <a:bodyPr>
            <a:normAutofit fontScale="90000"/>
          </a:bodyPr>
          <a:lstStyle/>
          <a:p>
            <a:r>
              <a:rPr lang="en-US" sz="4400" b="1" u="sng" dirty="0" smtClean="0">
                <a:latin typeface="+mn-lt"/>
              </a:rPr>
              <a:t> Electronic Instrumentation</a:t>
            </a:r>
            <a:r>
              <a:rPr lang="en-US" sz="4400" b="1" dirty="0" smtClean="0">
                <a:latin typeface="+mn-lt"/>
              </a:rPr>
              <a:t> </a:t>
            </a:r>
            <a:br>
              <a:rPr lang="en-US" sz="4400" b="1" dirty="0" smtClean="0">
                <a:latin typeface="+mn-lt"/>
              </a:rPr>
            </a:br>
            <a:r>
              <a:rPr lang="en-US" sz="4400" b="1" dirty="0" smtClean="0"/>
              <a:t/>
            </a:r>
            <a:br>
              <a:rPr lang="en-US" sz="4400" b="1" dirty="0" smtClean="0"/>
            </a:br>
            <a:r>
              <a:rPr lang="en-US" sz="3600" b="1" i="1" dirty="0" smtClean="0">
                <a:latin typeface="+mn-lt"/>
              </a:rPr>
              <a:t>Section-1, Ppt-1</a:t>
            </a:r>
            <a:endParaRPr lang="en-US" sz="3600" b="1" i="1" dirty="0">
              <a:latin typeface="+mn-lt"/>
            </a:endParaRPr>
          </a:p>
        </p:txBody>
      </p:sp>
      <p:sp>
        <p:nvSpPr>
          <p:cNvPr id="3" name="Subtitle 2"/>
          <p:cNvSpPr>
            <a:spLocks noGrp="1"/>
          </p:cNvSpPr>
          <p:nvPr>
            <p:ph type="subTitle" idx="1"/>
          </p:nvPr>
        </p:nvSpPr>
        <p:spPr>
          <a:xfrm>
            <a:off x="728869" y="3737209"/>
            <a:ext cx="10864132" cy="1655762"/>
          </a:xfrm>
        </p:spPr>
        <p:txBody>
          <a:bodyPr>
            <a:normAutofit/>
          </a:bodyPr>
          <a:lstStyle/>
          <a:p>
            <a:r>
              <a:rPr lang="en-US" sz="4400" i="1" dirty="0" smtClean="0">
                <a:solidFill>
                  <a:srgbClr val="7030A0"/>
                </a:solidFill>
              </a:rPr>
              <a:t>Course Syllabus and assessment Scheme</a:t>
            </a:r>
            <a:endParaRPr lang="en-US" sz="4400" i="1" dirty="0">
              <a:solidFill>
                <a:srgbClr val="7030A0"/>
              </a:solidFill>
            </a:endParaRPr>
          </a:p>
        </p:txBody>
      </p:sp>
    </p:spTree>
    <p:extLst>
      <p:ext uri="{BB962C8B-B14F-4D97-AF65-F5344CB8AC3E}">
        <p14:creationId xmlns:p14="http://schemas.microsoft.com/office/powerpoint/2010/main" val="309978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372" y="513539"/>
            <a:ext cx="8974372" cy="5262979"/>
          </a:xfrm>
          <a:prstGeom prst="rect">
            <a:avLst/>
          </a:prstGeom>
        </p:spPr>
        <p:txBody>
          <a:bodyPr wrap="square">
            <a:spAutoFit/>
          </a:bodyPr>
          <a:lstStyle/>
          <a:p>
            <a:pPr algn="ctr"/>
            <a:r>
              <a:rPr lang="en-US" sz="2400" b="1" u="sng" dirty="0">
                <a:solidFill>
                  <a:srgbClr val="000000"/>
                </a:solidFill>
                <a:latin typeface="Times New Roman" panose="02020603050405020304" pitchFamily="18" charset="0"/>
                <a:cs typeface="Times New Roman" panose="02020603050405020304" pitchFamily="18" charset="0"/>
              </a:rPr>
              <a:t>List of Projects</a:t>
            </a:r>
            <a:r>
              <a:rPr lang="en-US" sz="2400" b="1" u="sng" dirty="0" smtClean="0">
                <a:solidFill>
                  <a:srgbClr val="000000"/>
                </a:solidFill>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a voltmeter or an ammeter using a galvanometer</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 digital voltmeter or ammeter</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 temperature measurement system</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pressure measurement system</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humidity measurement system</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 simple capacitance meter</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PCB </a:t>
            </a:r>
            <a:r>
              <a:rPr lang="en-US" sz="2400" dirty="0">
                <a:solidFill>
                  <a:srgbClr val="000000"/>
                </a:solidFill>
                <a:latin typeface="Times New Roman" panose="02020603050405020304" pitchFamily="18" charset="0"/>
                <a:cs typeface="Times New Roman" panose="02020603050405020304" pitchFamily="18" charset="0"/>
              </a:rPr>
              <a:t>design for a given circuit</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 frequency counter</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an instrument for a given parameter measurement</a:t>
            </a: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Body </a:t>
            </a:r>
            <a:r>
              <a:rPr lang="en-US" sz="2400" dirty="0">
                <a:solidFill>
                  <a:srgbClr val="222222"/>
                </a:solidFill>
                <a:latin typeface="Times New Roman" panose="02020603050405020304" pitchFamily="18" charset="0"/>
                <a:cs typeface="Times New Roman" panose="02020603050405020304" pitchFamily="18" charset="0"/>
              </a:rPr>
              <a:t>temperature measurement system</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PH </a:t>
            </a:r>
            <a:r>
              <a:rPr lang="en-US" sz="2400" dirty="0">
                <a:solidFill>
                  <a:srgbClr val="222222"/>
                </a:solidFill>
                <a:latin typeface="Times New Roman" panose="02020603050405020304" pitchFamily="18" charset="0"/>
                <a:cs typeface="Times New Roman" panose="02020603050405020304" pitchFamily="18" charset="0"/>
              </a:rPr>
              <a:t>measurement system </a:t>
            </a: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Measurement </a:t>
            </a:r>
            <a:r>
              <a:rPr lang="en-US" sz="2400" dirty="0">
                <a:solidFill>
                  <a:srgbClr val="222222"/>
                </a:solidFill>
                <a:latin typeface="Times New Roman" panose="02020603050405020304" pitchFamily="18" charset="0"/>
                <a:cs typeface="Times New Roman" panose="02020603050405020304" pitchFamily="18" charset="0"/>
              </a:rPr>
              <a:t>system for magnetic field strength measurement</a:t>
            </a:r>
            <a:endParaRPr lang="en-US" sz="2400" b="0" i="0" u="none" strike="noStrike"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40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0477" y="524818"/>
            <a:ext cx="7240988" cy="5262979"/>
          </a:xfrm>
          <a:prstGeom prst="rect">
            <a:avLst/>
          </a:prstGeom>
        </p:spPr>
        <p:txBody>
          <a:bodyPr wrap="square">
            <a:spAutoFit/>
          </a:bodyPr>
          <a:lstStyle/>
          <a:p>
            <a:pPr algn="ctr"/>
            <a:r>
              <a:rPr lang="en-US" sz="2400" b="1" u="sng" dirty="0">
                <a:solidFill>
                  <a:srgbClr val="000000"/>
                </a:solidFill>
                <a:latin typeface="Times New Roman" panose="02020603050405020304" pitchFamily="18" charset="0"/>
                <a:cs typeface="Times New Roman" panose="02020603050405020304" pitchFamily="18" charset="0"/>
              </a:rPr>
              <a:t>List of Course Seminar Topics</a:t>
            </a:r>
            <a:r>
              <a:rPr lang="en-US" sz="2400" b="1" u="sng" dirty="0" smtClean="0">
                <a:solidFill>
                  <a:srgbClr val="000000"/>
                </a:solidFill>
                <a:latin typeface="Times New Roman" panose="02020603050405020304" pitchFamily="18" charset="0"/>
                <a:cs typeface="Times New Roman" panose="02020603050405020304" pitchFamily="18" charset="0"/>
              </a:rPr>
              <a:t>:</a:t>
            </a:r>
          </a:p>
          <a:p>
            <a:pPr algn="ctr"/>
            <a:endParaRPr lang="en-US" sz="2400" dirty="0">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Applications </a:t>
            </a:r>
            <a:r>
              <a:rPr lang="en-US" sz="2400" dirty="0">
                <a:solidFill>
                  <a:srgbClr val="000000"/>
                </a:solidFill>
                <a:latin typeface="Times New Roman" panose="02020603050405020304" pitchFamily="18" charset="0"/>
                <a:cs typeface="Times New Roman" panose="02020603050405020304" pitchFamily="18" charset="0"/>
              </a:rPr>
              <a:t>of automatic test </a:t>
            </a:r>
            <a:r>
              <a:rPr lang="en-US" sz="2400" dirty="0" err="1">
                <a:solidFill>
                  <a:srgbClr val="000000"/>
                </a:solidFill>
                <a:latin typeface="Times New Roman" panose="02020603050405020304" pitchFamily="18" charset="0"/>
                <a:cs typeface="Times New Roman" panose="02020603050405020304" pitchFamily="18" charset="0"/>
              </a:rPr>
              <a:t>equipments</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Redundancy </a:t>
            </a:r>
            <a:r>
              <a:rPr lang="en-US" sz="2400" dirty="0">
                <a:solidFill>
                  <a:srgbClr val="000000"/>
                </a:solidFill>
                <a:latin typeface="Times New Roman" panose="02020603050405020304" pitchFamily="18" charset="0"/>
                <a:cs typeface="Times New Roman" panose="02020603050405020304" pitchFamily="18" charset="0"/>
              </a:rPr>
              <a:t>techniques in various </a:t>
            </a:r>
            <a:r>
              <a:rPr lang="en-US" sz="2400" dirty="0" err="1">
                <a:solidFill>
                  <a:srgbClr val="000000"/>
                </a:solidFill>
                <a:latin typeface="Times New Roman" panose="02020603050405020304" pitchFamily="18" charset="0"/>
                <a:cs typeface="Times New Roman" panose="02020603050405020304" pitchFamily="18" charset="0"/>
              </a:rPr>
              <a:t>equipments</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Calculation </a:t>
            </a:r>
            <a:r>
              <a:rPr lang="en-US" sz="2400" dirty="0">
                <a:solidFill>
                  <a:srgbClr val="000000"/>
                </a:solidFill>
                <a:latin typeface="Times New Roman" panose="02020603050405020304" pitchFamily="18" charset="0"/>
                <a:cs typeface="Times New Roman" panose="02020603050405020304" pitchFamily="18" charset="0"/>
              </a:rPr>
              <a:t>of MTTF and MTBF of a system.</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DSO </a:t>
            </a:r>
            <a:r>
              <a:rPr lang="en-US" sz="2400" dirty="0">
                <a:solidFill>
                  <a:srgbClr val="000000"/>
                </a:solidFill>
                <a:latin typeface="Times New Roman" panose="02020603050405020304" pitchFamily="18" charset="0"/>
                <a:cs typeface="Times New Roman" panose="02020603050405020304" pitchFamily="18" charset="0"/>
              </a:rPr>
              <a:t>specifications and selection</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Virtual </a:t>
            </a:r>
            <a:r>
              <a:rPr lang="en-US" sz="2400" dirty="0">
                <a:solidFill>
                  <a:srgbClr val="000000"/>
                </a:solidFill>
                <a:latin typeface="Times New Roman" panose="02020603050405020304" pitchFamily="18" charset="0"/>
                <a:cs typeface="Times New Roman" panose="02020603050405020304" pitchFamily="18" charset="0"/>
              </a:rPr>
              <a:t>instruments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PCB </a:t>
            </a:r>
            <a:r>
              <a:rPr lang="en-US" sz="2400" dirty="0">
                <a:solidFill>
                  <a:srgbClr val="000000"/>
                </a:solidFill>
                <a:latin typeface="Times New Roman" panose="02020603050405020304" pitchFamily="18" charset="0"/>
                <a:cs typeface="Times New Roman" panose="02020603050405020304" pitchFamily="18" charset="0"/>
              </a:rPr>
              <a:t>making process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EMI </a:t>
            </a:r>
            <a:r>
              <a:rPr lang="en-US" sz="2400" dirty="0">
                <a:solidFill>
                  <a:srgbClr val="000000"/>
                </a:solidFill>
                <a:latin typeface="Times New Roman" panose="02020603050405020304" pitchFamily="18" charset="0"/>
                <a:cs typeface="Times New Roman" panose="02020603050405020304" pitchFamily="18" charset="0"/>
              </a:rPr>
              <a:t>testing techniques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Shielding </a:t>
            </a:r>
            <a:r>
              <a:rPr lang="en-US" sz="2400" dirty="0">
                <a:solidFill>
                  <a:srgbClr val="000000"/>
                </a:solidFill>
                <a:latin typeface="Times New Roman" panose="02020603050405020304" pitchFamily="18" charset="0"/>
                <a:cs typeface="Times New Roman" panose="02020603050405020304" pitchFamily="18" charset="0"/>
              </a:rPr>
              <a:t>and grounding techniques.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Surface </a:t>
            </a:r>
            <a:r>
              <a:rPr lang="en-US" sz="2400" dirty="0">
                <a:solidFill>
                  <a:srgbClr val="000000"/>
                </a:solidFill>
                <a:latin typeface="Times New Roman" panose="02020603050405020304" pitchFamily="18" charset="0"/>
                <a:cs typeface="Times New Roman" panose="02020603050405020304" pitchFamily="18" charset="0"/>
              </a:rPr>
              <a:t>mount devices SMD</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Smart </a:t>
            </a:r>
            <a:r>
              <a:rPr lang="en-US" sz="2400" dirty="0">
                <a:solidFill>
                  <a:srgbClr val="000000"/>
                </a:solidFill>
                <a:latin typeface="Times New Roman" panose="02020603050405020304" pitchFamily="18" charset="0"/>
                <a:cs typeface="Times New Roman" panose="02020603050405020304" pitchFamily="18" charset="0"/>
              </a:rPr>
              <a:t>energy meter</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Lux </a:t>
            </a:r>
            <a:r>
              <a:rPr lang="en-US" sz="2400" dirty="0">
                <a:solidFill>
                  <a:srgbClr val="000000"/>
                </a:solidFill>
                <a:latin typeface="Times New Roman" panose="02020603050405020304" pitchFamily="18" charset="0"/>
                <a:cs typeface="Times New Roman" panose="02020603050405020304" pitchFamily="18" charset="0"/>
              </a:rPr>
              <a:t>meter</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Gauss </a:t>
            </a:r>
            <a:r>
              <a:rPr lang="en-US" sz="2400" dirty="0">
                <a:solidFill>
                  <a:srgbClr val="000000"/>
                </a:solidFill>
                <a:latin typeface="Times New Roman" panose="02020603050405020304" pitchFamily="18" charset="0"/>
                <a:cs typeface="Times New Roman" panose="02020603050405020304" pitchFamily="18" charset="0"/>
              </a:rPr>
              <a:t>meter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04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352" y="1111159"/>
            <a:ext cx="8990275" cy="4308872"/>
          </a:xfrm>
          <a:prstGeom prst="rect">
            <a:avLst/>
          </a:prstGeom>
        </p:spPr>
        <p:txBody>
          <a:bodyPr wrap="square">
            <a:spAutoFit/>
          </a:bodyPr>
          <a:lstStyle/>
          <a:p>
            <a:pPr algn="ctr"/>
            <a:r>
              <a:rPr lang="en-US" sz="2400" b="1" u="sng" dirty="0">
                <a:solidFill>
                  <a:srgbClr val="000000"/>
                </a:solidFill>
                <a:latin typeface="Times New Roman" panose="02020603050405020304" pitchFamily="18" charset="0"/>
                <a:cs typeface="Times New Roman" panose="02020603050405020304" pitchFamily="18" charset="0"/>
              </a:rPr>
              <a:t>List of Course Group Discussion Topics:</a:t>
            </a:r>
            <a:endParaRPr lang="en-US" sz="2400" u="sng" dirty="0">
              <a:latin typeface="Times New Roman" panose="02020603050405020304" pitchFamily="18" charset="0"/>
              <a:cs typeface="Times New Roman" panose="02020603050405020304" pitchFamily="18" charset="0"/>
            </a:endParaRPr>
          </a:p>
          <a:p>
            <a:pPr algn="just" fontAlgn="base">
              <a:spcBef>
                <a:spcPts val="1200"/>
              </a:spcBef>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Selection </a:t>
            </a:r>
            <a:r>
              <a:rPr lang="en-US" sz="2400" dirty="0">
                <a:solidFill>
                  <a:srgbClr val="222222"/>
                </a:solidFill>
                <a:latin typeface="Times New Roman" panose="02020603050405020304" pitchFamily="18" charset="0"/>
                <a:cs typeface="Times New Roman" panose="02020603050405020304" pitchFamily="18" charset="0"/>
              </a:rPr>
              <a:t>of electronic instruments for waveform analysis </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an analog to digital converter </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an analog to digital converter </a:t>
            </a: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Problems </a:t>
            </a:r>
            <a:r>
              <a:rPr lang="en-US" sz="2400" dirty="0">
                <a:solidFill>
                  <a:srgbClr val="222222"/>
                </a:solidFill>
                <a:latin typeface="Times New Roman" panose="02020603050405020304" pitchFamily="18" charset="0"/>
                <a:cs typeface="Times New Roman" panose="02020603050405020304" pitchFamily="18" charset="0"/>
              </a:rPr>
              <a:t>in healthcare system and implementation</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IOT </a:t>
            </a:r>
            <a:r>
              <a:rPr lang="en-US" sz="2400" dirty="0">
                <a:solidFill>
                  <a:srgbClr val="222222"/>
                </a:solidFill>
                <a:latin typeface="Times New Roman" panose="02020603050405020304" pitchFamily="18" charset="0"/>
                <a:cs typeface="Times New Roman" panose="02020603050405020304" pitchFamily="18" charset="0"/>
              </a:rPr>
              <a:t>implementation in biomedical system</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Virtual </a:t>
            </a:r>
            <a:r>
              <a:rPr lang="en-US" sz="2400" dirty="0">
                <a:solidFill>
                  <a:srgbClr val="222222"/>
                </a:solidFill>
                <a:latin typeface="Times New Roman" panose="02020603050405020304" pitchFamily="18" charset="0"/>
                <a:cs typeface="Times New Roman" panose="02020603050405020304" pitchFamily="18" charset="0"/>
              </a:rPr>
              <a:t>training in Biomedical systems</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222222"/>
                </a:solidFill>
                <a:latin typeface="Times New Roman" panose="02020603050405020304" pitchFamily="18" charset="0"/>
                <a:cs typeface="Times New Roman" panose="02020603050405020304" pitchFamily="18" charset="0"/>
              </a:rPr>
              <a:t> Opportunities </a:t>
            </a:r>
            <a:r>
              <a:rPr lang="en-US" sz="2400" dirty="0">
                <a:solidFill>
                  <a:srgbClr val="222222"/>
                </a:solidFill>
                <a:latin typeface="Times New Roman" panose="02020603050405020304" pitchFamily="18" charset="0"/>
                <a:cs typeface="Times New Roman" panose="02020603050405020304" pitchFamily="18" charset="0"/>
              </a:rPr>
              <a:t>in biomedical system</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Milliohm </a:t>
            </a:r>
            <a:r>
              <a:rPr lang="en-US" sz="2400" dirty="0">
                <a:solidFill>
                  <a:srgbClr val="000000"/>
                </a:solidFill>
                <a:latin typeface="Times New Roman" panose="02020603050405020304" pitchFamily="18" charset="0"/>
                <a:cs typeface="Times New Roman" panose="02020603050405020304" pitchFamily="18" charset="0"/>
              </a:rPr>
              <a:t>and micro ohm measurement </a:t>
            </a:r>
            <a:r>
              <a:rPr lang="en-US" sz="2400" dirty="0" smtClean="0">
                <a:solidFill>
                  <a:srgbClr val="000000"/>
                </a:solidFill>
                <a:latin typeface="Times New Roman" panose="02020603050405020304" pitchFamily="18" charset="0"/>
                <a:cs typeface="Times New Roman" panose="02020603050405020304" pitchFamily="18" charset="0"/>
              </a:rPr>
              <a:t>techniques</a:t>
            </a:r>
            <a:endParaRPr lang="en-US" sz="2400" dirty="0">
              <a:solidFill>
                <a:srgbClr val="000000"/>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Weather </a:t>
            </a:r>
            <a:r>
              <a:rPr lang="en-US" sz="2400" dirty="0">
                <a:solidFill>
                  <a:srgbClr val="000000"/>
                </a:solidFill>
                <a:latin typeface="Times New Roman" panose="02020603050405020304" pitchFamily="18" charset="0"/>
                <a:cs typeface="Times New Roman" panose="02020603050405020304" pitchFamily="18" charset="0"/>
              </a:rPr>
              <a:t>parameter measurement and monitoring</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 Selection of electronic instruments for various electrical parameters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7182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0748" y="619328"/>
            <a:ext cx="9883471" cy="6740307"/>
          </a:xfrm>
          <a:prstGeom prst="rect">
            <a:avLst/>
          </a:prstGeom>
        </p:spPr>
        <p:txBody>
          <a:bodyPr wrap="square">
            <a:spAutoFit/>
          </a:bodyPr>
          <a:lstStyle/>
          <a:p>
            <a:pPr algn="ctr"/>
            <a:r>
              <a:rPr lang="en-US" sz="2400" b="1" dirty="0">
                <a:solidFill>
                  <a:srgbClr val="000000"/>
                </a:solidFill>
                <a:latin typeface="Times New Roman" panose="02020603050405020304" pitchFamily="18" charset="0"/>
                <a:cs typeface="Times New Roman" panose="02020603050405020304" pitchFamily="18" charset="0"/>
              </a:rPr>
              <a:t>List of Home Assignments</a:t>
            </a:r>
            <a:r>
              <a:rPr lang="en-US" sz="2400" b="1" dirty="0" smtClean="0">
                <a:solidFill>
                  <a:srgbClr val="000000"/>
                </a:solidFill>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Design:</a:t>
            </a:r>
            <a:endParaRPr lang="en-US" sz="2400" dirty="0">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 DMM circuit.</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IOT </a:t>
            </a:r>
            <a:r>
              <a:rPr lang="en-US" sz="2400" dirty="0">
                <a:solidFill>
                  <a:srgbClr val="000000"/>
                </a:solidFill>
                <a:latin typeface="Times New Roman" panose="02020603050405020304" pitchFamily="18" charset="0"/>
                <a:cs typeface="Times New Roman" panose="02020603050405020304" pitchFamily="18" charset="0"/>
              </a:rPr>
              <a:t>in measurement systems.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Various </a:t>
            </a:r>
            <a:r>
              <a:rPr lang="en-US" sz="2400" dirty="0">
                <a:solidFill>
                  <a:srgbClr val="000000"/>
                </a:solidFill>
                <a:latin typeface="Times New Roman" panose="02020603050405020304" pitchFamily="18" charset="0"/>
                <a:cs typeface="Times New Roman" panose="02020603050405020304" pitchFamily="18" charset="0"/>
              </a:rPr>
              <a:t>static and dynamic characteristics of measuring instruments.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Atomic </a:t>
            </a:r>
            <a:r>
              <a:rPr lang="en-US" sz="2400" dirty="0">
                <a:solidFill>
                  <a:srgbClr val="000000"/>
                </a:solidFill>
                <a:latin typeface="Times New Roman" panose="02020603050405020304" pitchFamily="18" charset="0"/>
                <a:cs typeface="Times New Roman" panose="02020603050405020304" pitchFamily="18" charset="0"/>
              </a:rPr>
              <a:t>absorption spectroscopy and applications</a:t>
            </a:r>
          </a:p>
          <a:p>
            <a:pPr algn="just" fontAlgn="base">
              <a:buFont typeface="+mj-lt"/>
              <a:buAutoNum type="arabicPeriod"/>
            </a:pPr>
            <a:r>
              <a:rPr lang="en-US" sz="2400" dirty="0" smtClean="0">
                <a:solidFill>
                  <a:srgbClr val="000000"/>
                </a:solidFill>
                <a:latin typeface="Times New Roman" panose="02020603050405020304" pitchFamily="18" charset="0"/>
                <a:cs typeface="Times New Roman" panose="02020603050405020304" pitchFamily="18" charset="0"/>
              </a:rPr>
              <a:t> Design </a:t>
            </a:r>
            <a:r>
              <a:rPr lang="en-US" sz="2400" dirty="0">
                <a:solidFill>
                  <a:srgbClr val="000000"/>
                </a:solidFill>
                <a:latin typeface="Times New Roman" panose="02020603050405020304" pitchFamily="18" charset="0"/>
                <a:cs typeface="Times New Roman" panose="02020603050405020304" pitchFamily="18" charset="0"/>
              </a:rPr>
              <a:t>of a measurement system for a given parameter</a:t>
            </a:r>
          </a:p>
          <a:p>
            <a:pPr algn="just"/>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Case Study:</a:t>
            </a:r>
            <a:endParaRPr lang="en-US" sz="2400" dirty="0">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Testing of SMPS for electromagnetic interference</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IOT for biomedical applications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Applications of a spectrophotometer in a pathology lab.</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Vehicle pollution measurement technique</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Instruments in flight</a:t>
            </a:r>
          </a:p>
          <a:p>
            <a:pPr algn="just"/>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00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3701" y="1041653"/>
            <a:ext cx="6096000" cy="4893647"/>
          </a:xfrm>
          <a:prstGeom prst="rect">
            <a:avLst/>
          </a:prstGeom>
        </p:spPr>
        <p:txBody>
          <a:bodyPr>
            <a:spAutoFit/>
          </a:bodyPr>
          <a:lstStyle/>
          <a:p>
            <a:pPr algn="just"/>
            <a:r>
              <a:rPr lang="en-US" sz="2400" b="1" dirty="0" smtClean="0">
                <a:solidFill>
                  <a:srgbClr val="000000"/>
                </a:solidFill>
                <a:latin typeface="Times New Roman" panose="02020603050405020304" pitchFamily="18" charset="0"/>
                <a:cs typeface="Times New Roman" panose="02020603050405020304" pitchFamily="18" charset="0"/>
              </a:rPr>
              <a:t>Blog:</a:t>
            </a:r>
            <a:endParaRPr lang="en-US" sz="2400" dirty="0">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Analog to digital converter techniques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Digital to analog converter techniques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True RMS </a:t>
            </a:r>
            <a:r>
              <a:rPr lang="en-US" sz="2400" dirty="0" err="1">
                <a:solidFill>
                  <a:srgbClr val="000000"/>
                </a:solidFill>
                <a:latin typeface="Times New Roman" panose="02020603050405020304" pitchFamily="18" charset="0"/>
                <a:cs typeface="Times New Roman" panose="02020603050405020304" pitchFamily="18" charset="0"/>
              </a:rPr>
              <a:t>multimeters</a:t>
            </a:r>
            <a:r>
              <a:rPr lang="en-US" sz="2400" dirty="0">
                <a:solidFill>
                  <a:srgbClr val="000000"/>
                </a:solidFill>
                <a:latin typeface="Times New Roman" panose="02020603050405020304" pitchFamily="18" charset="0"/>
                <a:cs typeface="Times New Roman" panose="02020603050405020304" pitchFamily="18" charset="0"/>
              </a:rPr>
              <a:t> </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Flame photometer and applications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Spirometer</a:t>
            </a:r>
          </a:p>
          <a:p>
            <a:pPr algn="just"/>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smtClean="0">
                <a:solidFill>
                  <a:srgbClr val="000000"/>
                </a:solidFill>
                <a:latin typeface="Times New Roman" panose="02020603050405020304" pitchFamily="18" charset="0"/>
                <a:cs typeface="Times New Roman" panose="02020603050405020304" pitchFamily="18" charset="0"/>
              </a:rPr>
              <a:t>Survey:</a:t>
            </a:r>
            <a:endParaRPr lang="en-US" sz="2400" dirty="0">
              <a:latin typeface="Times New Roman" panose="02020603050405020304" pitchFamily="18" charset="0"/>
              <a:cs typeface="Times New Roman" panose="02020603050405020304" pitchFamily="18" charset="0"/>
            </a:endParaRP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IOT based measuring instruments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Various applications of a spectrophotometer</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Types of oscilloscopes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ATE application in electronic industries</a:t>
            </a:r>
          </a:p>
          <a:p>
            <a:pPr algn="just" fontAlgn="base">
              <a:buFont typeface="+mj-lt"/>
              <a:buAutoNum type="arabicPeriod"/>
            </a:pPr>
            <a:r>
              <a:rPr lang="en-US" sz="2400" dirty="0">
                <a:solidFill>
                  <a:srgbClr val="000000"/>
                </a:solidFill>
                <a:latin typeface="Times New Roman" panose="02020603050405020304" pitchFamily="18" charset="0"/>
                <a:cs typeface="Times New Roman" panose="02020603050405020304" pitchFamily="18" charset="0"/>
              </a:rPr>
              <a:t>Virtual instruments</a:t>
            </a:r>
          </a:p>
        </p:txBody>
      </p:sp>
    </p:spTree>
    <p:extLst>
      <p:ext uri="{BB962C8B-B14F-4D97-AF65-F5344CB8AC3E}">
        <p14:creationId xmlns:p14="http://schemas.microsoft.com/office/powerpoint/2010/main" val="3197838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29723"/>
            <a:ext cx="12483548" cy="5386090"/>
          </a:xfrm>
          <a:prstGeom prst="rect">
            <a:avLst/>
          </a:prstGeom>
        </p:spPr>
        <p:txBody>
          <a:bodyPr wrap="square">
            <a:spAutoFit/>
          </a:bodyPr>
          <a:lstStyle/>
          <a:p>
            <a:pPr marR="50800" algn="ctr"/>
            <a:r>
              <a:rPr lang="en-US" sz="2400" b="1" u="sng" dirty="0">
                <a:solidFill>
                  <a:srgbClr val="000000"/>
                </a:solidFill>
                <a:latin typeface="Times New Roman" panose="02020603050405020304" pitchFamily="18" charset="0"/>
                <a:cs typeface="Times New Roman" panose="02020603050405020304" pitchFamily="18" charset="0"/>
              </a:rPr>
              <a:t>Assessment Scheme: </a:t>
            </a:r>
            <a:r>
              <a:rPr lang="en-US" sz="2400" u="sng" dirty="0">
                <a:solidFill>
                  <a:srgbClr val="000000"/>
                </a:solidFill>
                <a:latin typeface="Times New Roman" panose="02020603050405020304" pitchFamily="18" charset="0"/>
                <a:cs typeface="Times New Roman" panose="02020603050405020304" pitchFamily="18" charset="0"/>
              </a:rPr>
              <a:t>Course Assessment:   </a:t>
            </a:r>
            <a:r>
              <a:rPr lang="en-US" sz="2400" b="1" u="sng" dirty="0">
                <a:solidFill>
                  <a:srgbClr val="000000"/>
                </a:solidFill>
                <a:latin typeface="Times New Roman" panose="02020603050405020304" pitchFamily="18" charset="0"/>
                <a:cs typeface="Times New Roman" panose="02020603050405020304" pitchFamily="18" charset="0"/>
              </a:rPr>
              <a:t>Total : 100 </a:t>
            </a:r>
            <a:r>
              <a:rPr lang="en-US" sz="2400" b="1" u="sng" dirty="0" smtClean="0">
                <a:solidFill>
                  <a:srgbClr val="000000"/>
                </a:solidFill>
                <a:latin typeface="Times New Roman" panose="02020603050405020304" pitchFamily="18" charset="0"/>
                <a:cs typeface="Times New Roman" panose="02020603050405020304" pitchFamily="18" charset="0"/>
              </a:rPr>
              <a:t>marks</a:t>
            </a:r>
          </a:p>
          <a:p>
            <a:pPr marR="50800" algn="just"/>
            <a:endParaRPr lang="en-US" sz="2000" dirty="0">
              <a:latin typeface="Times New Roman" panose="02020603050405020304" pitchFamily="18" charset="0"/>
              <a:cs typeface="Times New Roman" panose="02020603050405020304" pitchFamily="18" charset="0"/>
            </a:endParaRPr>
          </a:p>
          <a:p>
            <a:pPr marL="57150" marR="50800" algn="just"/>
            <a:r>
              <a:rPr lang="en-US" sz="2000" dirty="0">
                <a:solidFill>
                  <a:srgbClr val="000000"/>
                </a:solidFill>
                <a:latin typeface="Times New Roman" panose="02020603050405020304" pitchFamily="18" charset="0"/>
                <a:cs typeface="Times New Roman" panose="02020603050405020304" pitchFamily="18" charset="0"/>
              </a:rPr>
              <a:t>1.  Mid Semester </a:t>
            </a:r>
            <a:r>
              <a:rPr lang="en-US" sz="2000" dirty="0" smtClean="0">
                <a:solidFill>
                  <a:srgbClr val="000000"/>
                </a:solidFill>
                <a:latin typeface="Times New Roman" panose="02020603050405020304" pitchFamily="18" charset="0"/>
                <a:cs typeface="Times New Roman" panose="02020603050405020304" pitchFamily="18" charset="0"/>
              </a:rPr>
              <a:t>Examination: </a:t>
            </a:r>
            <a:r>
              <a:rPr lang="en-US" sz="2000" dirty="0">
                <a:solidFill>
                  <a:srgbClr val="000000"/>
                </a:solidFill>
                <a:latin typeface="Times New Roman" panose="02020603050405020304" pitchFamily="18" charset="0"/>
                <a:cs typeface="Times New Roman" panose="02020603050405020304" pitchFamily="18" charset="0"/>
              </a:rPr>
              <a:t>15 marks (</a:t>
            </a:r>
            <a:r>
              <a:rPr lang="en-US" sz="2000" dirty="0" smtClean="0">
                <a:solidFill>
                  <a:srgbClr val="000000"/>
                </a:solidFill>
                <a:latin typeface="Times New Roman" panose="02020603050405020304" pitchFamily="18" charset="0"/>
                <a:cs typeface="Times New Roman" panose="02020603050405020304" pitchFamily="18" charset="0"/>
              </a:rPr>
              <a:t>Total: </a:t>
            </a:r>
            <a:r>
              <a:rPr lang="en-US" sz="2000" dirty="0">
                <a:solidFill>
                  <a:srgbClr val="000000"/>
                </a:solidFill>
                <a:latin typeface="Times New Roman" panose="02020603050405020304" pitchFamily="18" charset="0"/>
                <a:cs typeface="Times New Roman" panose="02020603050405020304" pitchFamily="18" charset="0"/>
              </a:rPr>
              <a:t>30 marks based on Section I</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cs typeface="Times New Roman" panose="02020603050405020304" pitchFamily="18" charset="0"/>
              </a:rPr>
              <a:t>30 marks converted to </a:t>
            </a:r>
            <a:r>
              <a:rPr lang="en-US" sz="2000" i="1" dirty="0" smtClean="0">
                <a:solidFill>
                  <a:srgbClr val="000000"/>
                </a:solidFill>
                <a:latin typeface="Times New Roman" panose="02020603050405020304" pitchFamily="18" charset="0"/>
                <a:cs typeface="Times New Roman" panose="02020603050405020304" pitchFamily="18" charset="0"/>
              </a:rPr>
              <a:t>15</a:t>
            </a:r>
          </a:p>
          <a:p>
            <a:pPr marL="57150" marR="50800" algn="just"/>
            <a:endParaRPr lang="en-US" sz="2000" dirty="0">
              <a:latin typeface="Times New Roman" panose="02020603050405020304" pitchFamily="18" charset="0"/>
              <a:cs typeface="Times New Roman" panose="02020603050405020304" pitchFamily="18" charset="0"/>
            </a:endParaRPr>
          </a:p>
          <a:p>
            <a:pPr marL="57150" marR="50800" algn="just"/>
            <a:r>
              <a:rPr lang="en-US" sz="2000" dirty="0">
                <a:solidFill>
                  <a:srgbClr val="000000"/>
                </a:solidFill>
                <a:latin typeface="Times New Roman" panose="02020603050405020304" pitchFamily="18" charset="0"/>
                <a:cs typeface="Times New Roman" panose="02020603050405020304" pitchFamily="18" charset="0"/>
              </a:rPr>
              <a:t>2. End Semester Examination: 15 marks (</a:t>
            </a:r>
            <a:r>
              <a:rPr lang="en-US" sz="2000" dirty="0" smtClean="0">
                <a:solidFill>
                  <a:srgbClr val="000000"/>
                </a:solidFill>
                <a:latin typeface="Times New Roman" panose="02020603050405020304" pitchFamily="18" charset="0"/>
                <a:cs typeface="Times New Roman" panose="02020603050405020304" pitchFamily="18" charset="0"/>
              </a:rPr>
              <a:t>Total: </a:t>
            </a:r>
            <a:r>
              <a:rPr lang="en-US" sz="2000" dirty="0">
                <a:solidFill>
                  <a:srgbClr val="000000"/>
                </a:solidFill>
                <a:latin typeface="Times New Roman" panose="02020603050405020304" pitchFamily="18" charset="0"/>
                <a:cs typeface="Times New Roman" panose="02020603050405020304" pitchFamily="18" charset="0"/>
              </a:rPr>
              <a:t>30 marks based on </a:t>
            </a:r>
            <a:r>
              <a:rPr lang="en-US" sz="2000" dirty="0" err="1">
                <a:solidFill>
                  <a:srgbClr val="000000"/>
                </a:solidFill>
                <a:latin typeface="Times New Roman" panose="02020603050405020304" pitchFamily="18" charset="0"/>
                <a:cs typeface="Times New Roman" panose="02020603050405020304" pitchFamily="18" charset="0"/>
              </a:rPr>
              <a:t>on</a:t>
            </a:r>
            <a:r>
              <a:rPr lang="en-US" sz="2000" dirty="0">
                <a:solidFill>
                  <a:srgbClr val="000000"/>
                </a:solidFill>
                <a:latin typeface="Times New Roman" panose="02020603050405020304" pitchFamily="18" charset="0"/>
                <a:cs typeface="Times New Roman" panose="02020603050405020304" pitchFamily="18" charset="0"/>
              </a:rPr>
              <a:t> Section II</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cs typeface="Times New Roman" panose="02020603050405020304" pitchFamily="18" charset="0"/>
              </a:rPr>
              <a:t>30 marks converted to </a:t>
            </a:r>
            <a:r>
              <a:rPr lang="en-US" sz="2000" i="1" dirty="0" smtClean="0">
                <a:solidFill>
                  <a:srgbClr val="000000"/>
                </a:solidFill>
                <a:latin typeface="Times New Roman" panose="02020603050405020304" pitchFamily="18" charset="0"/>
                <a:cs typeface="Times New Roman" panose="02020603050405020304" pitchFamily="18" charset="0"/>
              </a:rPr>
              <a:t>15</a:t>
            </a:r>
          </a:p>
          <a:p>
            <a:pPr marL="57150" marR="50800" algn="just"/>
            <a:endParaRPr lang="en-US" sz="2000" dirty="0">
              <a:latin typeface="Times New Roman" panose="02020603050405020304" pitchFamily="18" charset="0"/>
              <a:cs typeface="Times New Roman" panose="02020603050405020304" pitchFamily="18" charset="0"/>
            </a:endParaRPr>
          </a:p>
          <a:p>
            <a:pPr marL="57150" marR="50800" algn="just"/>
            <a:r>
              <a:rPr lang="en-US" sz="2000" dirty="0">
                <a:solidFill>
                  <a:srgbClr val="000000"/>
                </a:solidFill>
                <a:latin typeface="Times New Roman" panose="02020603050405020304" pitchFamily="18" charset="0"/>
                <a:cs typeface="Times New Roman" panose="02020603050405020304" pitchFamily="18" charset="0"/>
              </a:rPr>
              <a:t>3. Lab Assessment: Lab </a:t>
            </a:r>
            <a:r>
              <a:rPr lang="en-US" sz="2000" dirty="0" smtClean="0">
                <a:solidFill>
                  <a:srgbClr val="000000"/>
                </a:solidFill>
                <a:latin typeface="Times New Roman" panose="02020603050405020304" pitchFamily="18" charset="0"/>
                <a:cs typeface="Times New Roman" panose="02020603050405020304" pitchFamily="18" charset="0"/>
              </a:rPr>
              <a:t>Assignments: </a:t>
            </a:r>
            <a:r>
              <a:rPr lang="en-US" sz="2000" dirty="0">
                <a:solidFill>
                  <a:srgbClr val="000000"/>
                </a:solidFill>
                <a:latin typeface="Times New Roman" panose="02020603050405020304" pitchFamily="18" charset="0"/>
                <a:cs typeface="Times New Roman" panose="02020603050405020304" pitchFamily="18" charset="0"/>
              </a:rPr>
              <a:t>10 marks (6 </a:t>
            </a:r>
            <a:r>
              <a:rPr lang="en-US" sz="2000" dirty="0" smtClean="0">
                <a:solidFill>
                  <a:srgbClr val="000000"/>
                </a:solidFill>
                <a:latin typeface="Times New Roman" panose="02020603050405020304" pitchFamily="18" charset="0"/>
                <a:cs typeface="Times New Roman" panose="02020603050405020304" pitchFamily="18" charset="0"/>
              </a:rPr>
              <a:t>assignments; 10 </a:t>
            </a:r>
            <a:r>
              <a:rPr lang="en-US" sz="2000" dirty="0">
                <a:solidFill>
                  <a:srgbClr val="000000"/>
                </a:solidFill>
                <a:latin typeface="Times New Roman" panose="02020603050405020304" pitchFamily="18" charset="0"/>
                <a:cs typeface="Times New Roman" panose="02020603050405020304" pitchFamily="18" charset="0"/>
              </a:rPr>
              <a:t>marks each</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cs typeface="Times New Roman" panose="02020603050405020304" pitchFamily="18" charset="0"/>
              </a:rPr>
              <a:t>60 marks converted to 12</a:t>
            </a:r>
            <a:r>
              <a:rPr lang="en-US" sz="2000" i="1" dirty="0" smtClean="0">
                <a:solidFill>
                  <a:srgbClr val="000000"/>
                </a:solidFill>
                <a:latin typeface="Times New Roman" panose="02020603050405020304" pitchFamily="18" charset="0"/>
                <a:cs typeface="Times New Roman" panose="02020603050405020304" pitchFamily="18" charset="0"/>
              </a:rPr>
              <a:t>)</a:t>
            </a:r>
          </a:p>
          <a:p>
            <a:pPr marL="57150" marR="50800" algn="just"/>
            <a:endParaRPr lang="en-US" sz="2000" dirty="0">
              <a:latin typeface="Times New Roman" panose="02020603050405020304" pitchFamily="18" charset="0"/>
              <a:cs typeface="Times New Roman" panose="02020603050405020304" pitchFamily="18" charset="0"/>
            </a:endParaRPr>
          </a:p>
          <a:p>
            <a:pPr marL="57150" marR="50800" algn="just"/>
            <a:r>
              <a:rPr lang="en-US" sz="2000" dirty="0">
                <a:solidFill>
                  <a:srgbClr val="000000"/>
                </a:solidFill>
                <a:latin typeface="Times New Roman" panose="02020603050405020304" pitchFamily="18" charset="0"/>
                <a:cs typeface="Times New Roman" panose="02020603050405020304" pitchFamily="18" charset="0"/>
              </a:rPr>
              <a:t>4. Course </a:t>
            </a:r>
            <a:r>
              <a:rPr lang="en-US" sz="2000" dirty="0" smtClean="0">
                <a:solidFill>
                  <a:srgbClr val="000000"/>
                </a:solidFill>
                <a:latin typeface="Times New Roman" panose="02020603050405020304" pitchFamily="18" charset="0"/>
                <a:cs typeface="Times New Roman" panose="02020603050405020304" pitchFamily="18" charset="0"/>
              </a:rPr>
              <a:t>Project: </a:t>
            </a:r>
            <a:r>
              <a:rPr lang="en-US" sz="2000" dirty="0">
                <a:solidFill>
                  <a:srgbClr val="000000"/>
                </a:solidFill>
                <a:latin typeface="Times New Roman" panose="02020603050405020304" pitchFamily="18" charset="0"/>
                <a:cs typeface="Times New Roman" panose="02020603050405020304" pitchFamily="18" charset="0"/>
              </a:rPr>
              <a:t>10 marks (</a:t>
            </a:r>
            <a:r>
              <a:rPr lang="en-US" sz="2000" i="1" dirty="0">
                <a:solidFill>
                  <a:srgbClr val="000000"/>
                </a:solidFill>
                <a:latin typeface="Times New Roman" panose="02020603050405020304" pitchFamily="18" charset="0"/>
                <a:cs typeface="Times New Roman" panose="02020603050405020304" pitchFamily="18" charset="0"/>
              </a:rPr>
              <a:t>40 marks converted to 8</a:t>
            </a:r>
            <a:r>
              <a:rPr lang="en-US" sz="2000" i="1" dirty="0" smtClean="0">
                <a:solidFill>
                  <a:srgbClr val="000000"/>
                </a:solidFill>
                <a:latin typeface="Times New Roman" panose="02020603050405020304" pitchFamily="18" charset="0"/>
                <a:cs typeface="Times New Roman" panose="02020603050405020304" pitchFamily="18" charset="0"/>
              </a:rPr>
              <a:t>)</a:t>
            </a:r>
          </a:p>
          <a:p>
            <a:pPr marL="57150" marR="50800" algn="just"/>
            <a:endParaRPr lang="en-US" sz="2000" dirty="0">
              <a:latin typeface="Times New Roman" panose="02020603050405020304" pitchFamily="18" charset="0"/>
              <a:cs typeface="Times New Roman" panose="02020603050405020304" pitchFamily="18" charset="0"/>
            </a:endParaRPr>
          </a:p>
          <a:p>
            <a:pPr marL="57150" marR="50800" algn="just"/>
            <a:r>
              <a:rPr lang="en-US" sz="2000" dirty="0">
                <a:solidFill>
                  <a:srgbClr val="000000"/>
                </a:solidFill>
                <a:latin typeface="Times New Roman" panose="02020603050405020304" pitchFamily="18" charset="0"/>
                <a:cs typeface="Times New Roman" panose="02020603050405020304" pitchFamily="18" charset="0"/>
              </a:rPr>
              <a:t>5.  Home </a:t>
            </a:r>
            <a:r>
              <a:rPr lang="en-US" sz="2000" dirty="0" smtClean="0">
                <a:solidFill>
                  <a:srgbClr val="000000"/>
                </a:solidFill>
                <a:latin typeface="Times New Roman" panose="02020603050405020304" pitchFamily="18" charset="0"/>
                <a:cs typeface="Times New Roman" panose="02020603050405020304" pitchFamily="18" charset="0"/>
              </a:rPr>
              <a:t>Assignment: </a:t>
            </a:r>
            <a:r>
              <a:rPr lang="en-US" sz="2000" dirty="0">
                <a:solidFill>
                  <a:srgbClr val="000000"/>
                </a:solidFill>
                <a:latin typeface="Times New Roman" panose="02020603050405020304" pitchFamily="18" charset="0"/>
                <a:cs typeface="Times New Roman" panose="02020603050405020304" pitchFamily="18" charset="0"/>
              </a:rPr>
              <a:t>10 </a:t>
            </a:r>
            <a:r>
              <a:rPr lang="en-US" sz="2000" dirty="0" err="1">
                <a:solidFill>
                  <a:srgbClr val="000000"/>
                </a:solidFill>
                <a:latin typeface="Times New Roman" panose="02020603050405020304" pitchFamily="18" charset="0"/>
                <a:cs typeface="Times New Roman" panose="02020603050405020304" pitchFamily="18" charset="0"/>
              </a:rPr>
              <a:t>mks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Total: </a:t>
            </a:r>
            <a:r>
              <a:rPr lang="en-US" sz="2000" dirty="0">
                <a:solidFill>
                  <a:srgbClr val="000000"/>
                </a:solidFill>
                <a:latin typeface="Times New Roman" panose="02020603050405020304" pitchFamily="18" charset="0"/>
                <a:cs typeface="Times New Roman" panose="02020603050405020304" pitchFamily="18" charset="0"/>
              </a:rPr>
              <a:t>100 marks: Case study, Design work, Survey, Blog</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i="1" dirty="0" smtClean="0">
                <a:solidFill>
                  <a:srgbClr val="000000"/>
                </a:solidFill>
                <a:latin typeface="Times New Roman" panose="02020603050405020304" pitchFamily="18" charset="0"/>
                <a:cs typeface="Times New Roman" panose="02020603050405020304" pitchFamily="18" charset="0"/>
              </a:rPr>
              <a:t>100 </a:t>
            </a:r>
            <a:r>
              <a:rPr lang="en-US" sz="2000" i="1" dirty="0">
                <a:solidFill>
                  <a:srgbClr val="000000"/>
                </a:solidFill>
                <a:latin typeface="Times New Roman" panose="02020603050405020304" pitchFamily="18" charset="0"/>
                <a:cs typeface="Times New Roman" panose="02020603050405020304" pitchFamily="18" charset="0"/>
              </a:rPr>
              <a:t>marks converted to </a:t>
            </a:r>
            <a:r>
              <a:rPr lang="en-US" sz="2000" i="1" dirty="0" smtClean="0">
                <a:solidFill>
                  <a:srgbClr val="000000"/>
                </a:solidFill>
                <a:latin typeface="Times New Roman" panose="02020603050405020304" pitchFamily="18" charset="0"/>
                <a:cs typeface="Times New Roman" panose="02020603050405020304" pitchFamily="18" charset="0"/>
              </a:rPr>
              <a:t>10</a:t>
            </a:r>
            <a:endParaRPr lang="en-US" sz="2000" dirty="0" smtClean="0">
              <a:latin typeface="Times New Roman" panose="02020603050405020304" pitchFamily="18" charset="0"/>
              <a:cs typeface="Times New Roman" panose="02020603050405020304" pitchFamily="18" charset="0"/>
            </a:endParaRPr>
          </a:p>
          <a:p>
            <a:pPr marL="57150" marR="50800" algn="just"/>
            <a:endParaRPr lang="en-US" sz="2000" dirty="0" smtClean="0">
              <a:latin typeface="Times New Roman" panose="02020603050405020304" pitchFamily="18" charset="0"/>
              <a:cs typeface="Times New Roman" panose="02020603050405020304" pitchFamily="18" charset="0"/>
            </a:endParaRPr>
          </a:p>
          <a:p>
            <a:pPr marL="57150" marR="50800" algn="just"/>
            <a:r>
              <a:rPr lang="en-US" sz="2000" dirty="0" smtClean="0">
                <a:solidFill>
                  <a:srgbClr val="000000"/>
                </a:solidFill>
                <a:latin typeface="Times New Roman" panose="02020603050405020304" pitchFamily="18" charset="0"/>
                <a:cs typeface="Times New Roman" panose="02020603050405020304" pitchFamily="18" charset="0"/>
              </a:rPr>
              <a:t>6. Viva: 20 marks (</a:t>
            </a:r>
            <a:r>
              <a:rPr lang="en-US" sz="2000" dirty="0">
                <a:solidFill>
                  <a:srgbClr val="000000"/>
                </a:solidFill>
                <a:latin typeface="Times New Roman" panose="02020603050405020304" pitchFamily="18" charset="0"/>
                <a:cs typeface="Times New Roman" panose="02020603050405020304" pitchFamily="18" charset="0"/>
              </a:rPr>
              <a:t>Total: 100 </a:t>
            </a:r>
            <a:r>
              <a:rPr lang="en-US" sz="2000" dirty="0" smtClean="0">
                <a:solidFill>
                  <a:srgbClr val="000000"/>
                </a:solidFill>
                <a:latin typeface="Times New Roman" panose="02020603050405020304" pitchFamily="18" charset="0"/>
                <a:cs typeface="Times New Roman" panose="02020603050405020304" pitchFamily="18" charset="0"/>
              </a:rPr>
              <a:t>marks. Conducted at the end of the semester); </a:t>
            </a:r>
            <a:r>
              <a:rPr lang="en-US" sz="2000" i="1" dirty="0" smtClean="0">
                <a:solidFill>
                  <a:srgbClr val="000000"/>
                </a:solidFill>
                <a:latin typeface="Times New Roman" panose="02020603050405020304" pitchFamily="18" charset="0"/>
                <a:cs typeface="Times New Roman" panose="02020603050405020304" pitchFamily="18" charset="0"/>
              </a:rPr>
              <a:t>100 marks converted to 20</a:t>
            </a:r>
          </a:p>
          <a:p>
            <a:pPr marL="57150" marR="50800" algn="just"/>
            <a:endParaRPr lang="en-US" sz="2000" dirty="0" smtClean="0">
              <a:latin typeface="Times New Roman" panose="02020603050405020304" pitchFamily="18" charset="0"/>
              <a:cs typeface="Times New Roman" panose="02020603050405020304" pitchFamily="18" charset="0"/>
            </a:endParaRPr>
          </a:p>
          <a:p>
            <a:pPr marL="57150" marR="50800" algn="just"/>
            <a:r>
              <a:rPr lang="en-US" sz="2000" dirty="0" smtClean="0">
                <a:solidFill>
                  <a:srgbClr val="000000"/>
                </a:solidFill>
                <a:latin typeface="Times New Roman" panose="02020603050405020304" pitchFamily="18" charset="0"/>
                <a:cs typeface="Times New Roman" panose="02020603050405020304" pitchFamily="18" charset="0"/>
              </a:rPr>
              <a:t>7</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Seminar: </a:t>
            </a:r>
            <a:r>
              <a:rPr lang="en-US" sz="2000" dirty="0">
                <a:solidFill>
                  <a:srgbClr val="000000"/>
                </a:solidFill>
                <a:latin typeface="Times New Roman" panose="02020603050405020304" pitchFamily="18" charset="0"/>
                <a:cs typeface="Times New Roman" panose="02020603050405020304" pitchFamily="18" charset="0"/>
              </a:rPr>
              <a:t>10 </a:t>
            </a:r>
            <a:r>
              <a:rPr lang="en-US" sz="2000" dirty="0" smtClean="0">
                <a:solidFill>
                  <a:srgbClr val="000000"/>
                </a:solidFill>
                <a:latin typeface="Times New Roman" panose="02020603050405020304" pitchFamily="18" charset="0"/>
                <a:cs typeface="Times New Roman" panose="02020603050405020304" pitchFamily="18" charset="0"/>
              </a:rPr>
              <a:t>marks (</a:t>
            </a:r>
            <a:r>
              <a:rPr lang="en-US" sz="2000" dirty="0">
                <a:solidFill>
                  <a:srgbClr val="000000"/>
                </a:solidFill>
                <a:latin typeface="Times New Roman" panose="02020603050405020304" pitchFamily="18" charset="0"/>
                <a:cs typeface="Times New Roman" panose="02020603050405020304" pitchFamily="18" charset="0"/>
              </a:rPr>
              <a:t>Total: 100 marks. Conducted at the end of the semester</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i="1" dirty="0">
                <a:solidFill>
                  <a:srgbClr val="000000"/>
                </a:solidFill>
                <a:latin typeface="Times New Roman" panose="02020603050405020304" pitchFamily="18" charset="0"/>
                <a:cs typeface="Times New Roman" panose="02020603050405020304" pitchFamily="18" charset="0"/>
              </a:rPr>
              <a:t>100 marks converted to </a:t>
            </a:r>
            <a:r>
              <a:rPr lang="en-US" sz="2000" i="1" dirty="0" smtClean="0">
                <a:solidFill>
                  <a:srgbClr val="000000"/>
                </a:solidFill>
                <a:latin typeface="Times New Roman" panose="02020603050405020304" pitchFamily="18" charset="0"/>
                <a:cs typeface="Times New Roman" panose="02020603050405020304" pitchFamily="18" charset="0"/>
              </a:rPr>
              <a:t>10</a:t>
            </a:r>
          </a:p>
          <a:p>
            <a:pPr marL="57150" marR="50800" algn="just"/>
            <a:endParaRPr lang="en-US" sz="2000" dirty="0">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 8</a:t>
            </a:r>
            <a:r>
              <a:rPr lang="en-US" sz="2000" dirty="0">
                <a:solidFill>
                  <a:srgbClr val="000000"/>
                </a:solidFill>
                <a:latin typeface="Times New Roman" panose="02020603050405020304" pitchFamily="18" charset="0"/>
                <a:cs typeface="Times New Roman" panose="02020603050405020304" pitchFamily="18" charset="0"/>
              </a:rPr>
              <a:t>. Group Discussion: 10 </a:t>
            </a:r>
            <a:r>
              <a:rPr lang="en-US" sz="2000" dirty="0" smtClean="0">
                <a:solidFill>
                  <a:srgbClr val="000000"/>
                </a:solidFill>
                <a:latin typeface="Times New Roman" panose="02020603050405020304" pitchFamily="18" charset="0"/>
                <a:cs typeface="Times New Roman" panose="02020603050405020304" pitchFamily="18" charset="0"/>
              </a:rPr>
              <a:t>marks (</a:t>
            </a:r>
            <a:r>
              <a:rPr lang="en-US" sz="2000" dirty="0">
                <a:solidFill>
                  <a:srgbClr val="000000"/>
                </a:solidFill>
                <a:latin typeface="Times New Roman" panose="02020603050405020304" pitchFamily="18" charset="0"/>
                <a:cs typeface="Times New Roman" panose="02020603050405020304" pitchFamily="18" charset="0"/>
              </a:rPr>
              <a:t>Total: 100 marks. Conducted </a:t>
            </a:r>
            <a:r>
              <a:rPr lang="en-US" sz="2000" dirty="0" smtClean="0">
                <a:solidFill>
                  <a:srgbClr val="000000"/>
                </a:solidFill>
                <a:latin typeface="Times New Roman" panose="02020603050405020304" pitchFamily="18" charset="0"/>
                <a:cs typeface="Times New Roman" panose="02020603050405020304" pitchFamily="18" charset="0"/>
              </a:rPr>
              <a:t>at </a:t>
            </a:r>
            <a:r>
              <a:rPr lang="en-US" sz="2000" dirty="0">
                <a:solidFill>
                  <a:srgbClr val="000000"/>
                </a:solidFill>
                <a:latin typeface="Times New Roman" panose="02020603050405020304" pitchFamily="18" charset="0"/>
                <a:cs typeface="Times New Roman" panose="02020603050405020304" pitchFamily="18" charset="0"/>
              </a:rPr>
              <a:t>the Mid of semester); </a:t>
            </a:r>
            <a:r>
              <a:rPr lang="en-US" sz="2000" i="1" dirty="0">
                <a:solidFill>
                  <a:srgbClr val="000000"/>
                </a:solidFill>
                <a:latin typeface="Times New Roman" panose="02020603050405020304" pitchFamily="18" charset="0"/>
                <a:cs typeface="Times New Roman" panose="02020603050405020304" pitchFamily="18" charset="0"/>
              </a:rPr>
              <a:t>100 marks converted to 10</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694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83531" y="2995454"/>
          <a:ext cx="9024938" cy="2011680"/>
        </p:xfrm>
        <a:graphic>
          <a:graphicData uri="http://schemas.openxmlformats.org/drawingml/2006/table">
            <a:tbl>
              <a:tblPr/>
              <a:tblGrid>
                <a:gridCol w="4512469"/>
                <a:gridCol w="4512469"/>
              </a:tblGrid>
              <a:tr h="0">
                <a:tc>
                  <a:txBody>
                    <a:bodyPr/>
                    <a:lstStyle/>
                    <a:p>
                      <a:pPr algn="ctr" fontAlgn="t"/>
                      <a:r>
                        <a:rPr lang="en-IN" b="1" dirty="0">
                          <a:solidFill>
                            <a:srgbClr val="FFFFFF"/>
                          </a:solidFill>
                          <a:effectLst/>
                        </a:rPr>
                        <a:t>Section </a:t>
                      </a:r>
                      <a:endParaRPr lang="en-IN" dirty="0">
                        <a:solidFill>
                          <a:srgbClr val="FFFFFF"/>
                        </a:solidFill>
                        <a:effectLst/>
                      </a:endParaRPr>
                    </a:p>
                  </a:txBody>
                  <a:tcPr marL="114300" marR="114300" marT="114300" marB="114300">
                    <a:lnL>
                      <a:noFill/>
                    </a:lnL>
                    <a:lnR>
                      <a:noFill/>
                    </a:lnR>
                    <a:lnT>
                      <a:noFill/>
                    </a:lnT>
                    <a:lnB>
                      <a:noFill/>
                    </a:lnB>
                    <a:solidFill>
                      <a:srgbClr val="8BBDC4"/>
                    </a:solidFill>
                  </a:tcPr>
                </a:tc>
                <a:tc>
                  <a:txBody>
                    <a:bodyPr/>
                    <a:lstStyle/>
                    <a:p>
                      <a:pPr algn="ctr" fontAlgn="t"/>
                      <a:r>
                        <a:rPr lang="en-IN" b="1">
                          <a:solidFill>
                            <a:srgbClr val="FFFFFF"/>
                          </a:solidFill>
                          <a:effectLst/>
                        </a:rPr>
                        <a:t>  Total Marks</a:t>
                      </a:r>
                      <a:endParaRPr lang="en-IN">
                        <a:solidFill>
                          <a:srgbClr val="FFFFFF"/>
                        </a:solidFill>
                        <a:effectLst/>
                      </a:endParaRPr>
                    </a:p>
                  </a:txBody>
                  <a:tcPr marL="114300" marR="114300" marT="114300" marB="114300">
                    <a:lnL>
                      <a:noFill/>
                    </a:lnL>
                    <a:lnR>
                      <a:noFill/>
                    </a:lnR>
                    <a:lnT>
                      <a:noFill/>
                    </a:lnT>
                    <a:lnB>
                      <a:noFill/>
                    </a:lnB>
                    <a:solidFill>
                      <a:srgbClr val="7C9CAB"/>
                    </a:solidFill>
                  </a:tcPr>
                </a:tc>
              </a:tr>
              <a:tr h="0">
                <a:tc>
                  <a:txBody>
                    <a:bodyPr/>
                    <a:lstStyle/>
                    <a:p>
                      <a:pPr fontAlgn="ctr"/>
                      <a:r>
                        <a:rPr lang="en-IN">
                          <a:effectLst/>
                        </a:rPr>
                        <a:t>General Aptitude</a:t>
                      </a:r>
                    </a:p>
                  </a:txBody>
                  <a:tcPr marL="114300" marR="114300" marT="114300" marB="114300" anchor="ctr">
                    <a:lnL>
                      <a:noFill/>
                    </a:lnL>
                    <a:lnR>
                      <a:noFill/>
                    </a:lnR>
                    <a:lnT>
                      <a:noFill/>
                    </a:lnT>
                    <a:lnB>
                      <a:noFill/>
                    </a:lnB>
                    <a:solidFill>
                      <a:srgbClr val="FFFFFF"/>
                    </a:solidFill>
                  </a:tcPr>
                </a:tc>
                <a:tc>
                  <a:txBody>
                    <a:bodyPr/>
                    <a:lstStyle/>
                    <a:p>
                      <a:pPr fontAlgn="ctr"/>
                      <a:r>
                        <a:rPr lang="en-US">
                          <a:effectLst/>
                        </a:rPr>
                        <a:t>15% of the total marks</a:t>
                      </a:r>
                    </a:p>
                  </a:txBody>
                  <a:tcPr marL="114300" marR="114300" marT="114300" marB="114300" anchor="ctr">
                    <a:lnL>
                      <a:noFill/>
                    </a:lnL>
                    <a:lnR>
                      <a:noFill/>
                    </a:lnR>
                    <a:lnT>
                      <a:noFill/>
                    </a:lnT>
                    <a:lnB>
                      <a:noFill/>
                    </a:lnB>
                    <a:solidFill>
                      <a:srgbClr val="FFFFFF"/>
                    </a:solidFill>
                  </a:tcPr>
                </a:tc>
              </a:tr>
              <a:tr h="0">
                <a:tc>
                  <a:txBody>
                    <a:bodyPr/>
                    <a:lstStyle/>
                    <a:p>
                      <a:pPr fontAlgn="ctr"/>
                      <a:r>
                        <a:rPr lang="en-IN">
                          <a:effectLst/>
                        </a:rPr>
                        <a:t>Engineering Mathematics</a:t>
                      </a:r>
                    </a:p>
                  </a:txBody>
                  <a:tcPr marL="114300" marR="114300" marT="114300" marB="114300" anchor="ctr">
                    <a:lnL>
                      <a:noFill/>
                    </a:lnL>
                    <a:lnR>
                      <a:noFill/>
                    </a:lnR>
                    <a:lnT>
                      <a:noFill/>
                    </a:lnT>
                    <a:lnB>
                      <a:noFill/>
                    </a:lnB>
                    <a:solidFill>
                      <a:srgbClr val="F9F9F9"/>
                    </a:solidFill>
                  </a:tcPr>
                </a:tc>
                <a:tc>
                  <a:txBody>
                    <a:bodyPr/>
                    <a:lstStyle/>
                    <a:p>
                      <a:pPr fontAlgn="ctr"/>
                      <a:r>
                        <a:rPr lang="en-US">
                          <a:effectLst/>
                        </a:rPr>
                        <a:t>15% of the total marks</a:t>
                      </a:r>
                    </a:p>
                  </a:txBody>
                  <a:tcPr marL="114300" marR="114300" marT="114300" marB="114300" anchor="ctr">
                    <a:lnL>
                      <a:noFill/>
                    </a:lnL>
                    <a:lnR>
                      <a:noFill/>
                    </a:lnR>
                    <a:lnT>
                      <a:noFill/>
                    </a:lnT>
                    <a:lnB>
                      <a:noFill/>
                    </a:lnB>
                    <a:solidFill>
                      <a:srgbClr val="F9F9F9"/>
                    </a:solidFill>
                  </a:tcPr>
                </a:tc>
              </a:tr>
              <a:tr h="0">
                <a:tc>
                  <a:txBody>
                    <a:bodyPr/>
                    <a:lstStyle/>
                    <a:p>
                      <a:pPr fontAlgn="ctr"/>
                      <a:r>
                        <a:rPr lang="en-IN">
                          <a:effectLst/>
                        </a:rPr>
                        <a:t>Subject-Based (IN)</a:t>
                      </a:r>
                    </a:p>
                  </a:txBody>
                  <a:tcPr marL="114300" marR="114300" marT="114300" marB="114300" anchor="ctr">
                    <a:lnL>
                      <a:noFill/>
                    </a:lnL>
                    <a:lnR>
                      <a:noFill/>
                    </a:lnR>
                    <a:lnT>
                      <a:noFill/>
                    </a:lnT>
                    <a:lnB>
                      <a:noFill/>
                    </a:lnB>
                    <a:solidFill>
                      <a:srgbClr val="FFFFFF"/>
                    </a:solidFill>
                  </a:tcPr>
                </a:tc>
                <a:tc>
                  <a:txBody>
                    <a:bodyPr/>
                    <a:lstStyle/>
                    <a:p>
                      <a:pPr fontAlgn="ctr"/>
                      <a:r>
                        <a:rPr lang="en-US" dirty="0">
                          <a:effectLst/>
                        </a:rPr>
                        <a:t>70% of the total marks</a:t>
                      </a:r>
                    </a:p>
                  </a:txBody>
                  <a:tcPr marL="114300" marR="114300" marT="114300" marB="114300" anchor="ctr">
                    <a:lnL>
                      <a:noFill/>
                    </a:lnL>
                    <a:lnR>
                      <a:noFill/>
                    </a:lnR>
                    <a:lnT>
                      <a:noFill/>
                    </a:lnT>
                    <a:lnB>
                      <a:noFill/>
                    </a:lnB>
                    <a:solidFill>
                      <a:srgbClr val="FFFFFF"/>
                    </a:solidFill>
                  </a:tcPr>
                </a:tc>
              </a:tr>
            </a:tbl>
          </a:graphicData>
        </a:graphic>
      </p:graphicFrame>
      <p:sp>
        <p:nvSpPr>
          <p:cNvPr id="5" name="Title 4"/>
          <p:cNvSpPr>
            <a:spLocks noGrp="1"/>
          </p:cNvSpPr>
          <p:nvPr>
            <p:ph type="title"/>
          </p:nvPr>
        </p:nvSpPr>
        <p:spPr/>
        <p:txBody>
          <a:bodyPr/>
          <a:lstStyle/>
          <a:p>
            <a:r>
              <a:rPr lang="en-IN" dirty="0" smtClean="0"/>
              <a:t>Gate -2021</a:t>
            </a:r>
            <a:endParaRPr lang="en-IN" dirty="0"/>
          </a:p>
        </p:txBody>
      </p:sp>
      <p:sp>
        <p:nvSpPr>
          <p:cNvPr id="6" name="Content Placeholder 5"/>
          <p:cNvSpPr>
            <a:spLocks noGrp="1"/>
          </p:cNvSpPr>
          <p:nvPr>
            <p:ph idx="1"/>
          </p:nvPr>
        </p:nvSpPr>
        <p:spPr/>
        <p:txBody>
          <a:bodyPr/>
          <a:lstStyle/>
          <a:p>
            <a:endParaRPr lang="en-IN"/>
          </a:p>
        </p:txBody>
      </p:sp>
    </p:spTree>
    <p:extLst>
      <p:ext uri="{BB962C8B-B14F-4D97-AF65-F5344CB8AC3E}">
        <p14:creationId xmlns:p14="http://schemas.microsoft.com/office/powerpoint/2010/main" val="3538071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337187229"/>
              </p:ext>
            </p:extLst>
          </p:nvPr>
        </p:nvGraphicFramePr>
        <p:xfrm>
          <a:off x="1436912" y="1339395"/>
          <a:ext cx="6473372" cy="5320760"/>
        </p:xfrm>
        <a:graphic>
          <a:graphicData uri="http://schemas.openxmlformats.org/drawingml/2006/table">
            <a:tbl>
              <a:tblPr/>
              <a:tblGrid>
                <a:gridCol w="1618343"/>
                <a:gridCol w="1618343"/>
                <a:gridCol w="1618343"/>
                <a:gridCol w="1618343"/>
              </a:tblGrid>
              <a:tr h="304227">
                <a:tc>
                  <a:txBody>
                    <a:bodyPr/>
                    <a:lstStyle/>
                    <a:p>
                      <a:pPr algn="ctr" fontAlgn="t"/>
                      <a:r>
                        <a:rPr lang="en-IN" sz="1400" dirty="0">
                          <a:solidFill>
                            <a:srgbClr val="FFFFFF"/>
                          </a:solidFill>
                          <a:effectLst/>
                        </a:rPr>
                        <a:t>Topic</a:t>
                      </a:r>
                    </a:p>
                  </a:txBody>
                  <a:tcPr marL="65140" marR="65140" marT="65140" marB="65140">
                    <a:lnL>
                      <a:noFill/>
                    </a:lnL>
                    <a:lnR>
                      <a:noFill/>
                    </a:lnR>
                    <a:lnT>
                      <a:noFill/>
                    </a:lnT>
                    <a:lnB>
                      <a:noFill/>
                    </a:lnB>
                    <a:solidFill>
                      <a:srgbClr val="8BBDC4"/>
                    </a:solidFill>
                  </a:tcPr>
                </a:tc>
                <a:tc>
                  <a:txBody>
                    <a:bodyPr/>
                    <a:lstStyle/>
                    <a:p>
                      <a:pPr algn="ctr" fontAlgn="t"/>
                      <a:r>
                        <a:rPr lang="en-IN" sz="1400">
                          <a:solidFill>
                            <a:srgbClr val="FFFFFF"/>
                          </a:solidFill>
                          <a:effectLst/>
                        </a:rPr>
                        <a:t>Number of Question</a:t>
                      </a:r>
                    </a:p>
                  </a:txBody>
                  <a:tcPr marL="65140" marR="65140" marT="65140" marB="65140">
                    <a:lnL>
                      <a:noFill/>
                    </a:lnL>
                    <a:lnR>
                      <a:noFill/>
                    </a:lnR>
                    <a:lnT>
                      <a:noFill/>
                    </a:lnT>
                    <a:lnB>
                      <a:noFill/>
                    </a:lnB>
                    <a:solidFill>
                      <a:srgbClr val="7C9CAB"/>
                    </a:solidFill>
                  </a:tcPr>
                </a:tc>
                <a:tc>
                  <a:txBody>
                    <a:bodyPr/>
                    <a:lstStyle/>
                    <a:p>
                      <a:pPr algn="ctr" fontAlgn="t"/>
                      <a:r>
                        <a:rPr lang="en-IN" sz="1400">
                          <a:solidFill>
                            <a:srgbClr val="FFFFFF"/>
                          </a:solidFill>
                          <a:effectLst/>
                        </a:rPr>
                        <a:t>Marks</a:t>
                      </a:r>
                    </a:p>
                  </a:txBody>
                  <a:tcPr marL="65140" marR="65140" marT="65140" marB="65140">
                    <a:lnL>
                      <a:noFill/>
                    </a:lnL>
                    <a:lnR>
                      <a:noFill/>
                    </a:lnR>
                    <a:lnT>
                      <a:noFill/>
                    </a:lnT>
                    <a:lnB>
                      <a:noFill/>
                    </a:lnB>
                    <a:solidFill>
                      <a:srgbClr val="6A8795"/>
                    </a:solidFill>
                  </a:tcPr>
                </a:tc>
                <a:tc>
                  <a:txBody>
                    <a:bodyPr/>
                    <a:lstStyle/>
                    <a:p>
                      <a:pPr algn="ctr" fontAlgn="t"/>
                      <a:r>
                        <a:rPr lang="en-IN" sz="1400">
                          <a:solidFill>
                            <a:srgbClr val="FFFFFF"/>
                          </a:solidFill>
                          <a:effectLst/>
                        </a:rPr>
                        <a:t>Difficulty Level</a:t>
                      </a:r>
                    </a:p>
                  </a:txBody>
                  <a:tcPr marL="65140" marR="65140" marT="65140" marB="65140">
                    <a:lnL>
                      <a:noFill/>
                    </a:lnL>
                    <a:lnR>
                      <a:noFill/>
                    </a:lnR>
                    <a:lnT>
                      <a:noFill/>
                    </a:lnT>
                    <a:lnB>
                      <a:noFill/>
                    </a:lnB>
                    <a:solidFill>
                      <a:srgbClr val="4C6C7B"/>
                    </a:solidFill>
                  </a:tcPr>
                </a:tc>
              </a:tr>
              <a:tr h="304227">
                <a:tc>
                  <a:txBody>
                    <a:bodyPr/>
                    <a:lstStyle/>
                    <a:p>
                      <a:pPr fontAlgn="ctr"/>
                      <a:r>
                        <a:rPr lang="en-IN" sz="1400" dirty="0">
                          <a:effectLst/>
                        </a:rPr>
                        <a:t>Networks</a:t>
                      </a:r>
                    </a:p>
                  </a:txBody>
                  <a:tcPr marL="65140" marR="65140" marT="65140" marB="65140" anchor="ctr">
                    <a:lnL>
                      <a:noFill/>
                    </a:lnL>
                    <a:lnR>
                      <a:noFill/>
                    </a:lnR>
                    <a:lnT>
                      <a:noFill/>
                    </a:lnT>
                    <a:lnB>
                      <a:noFill/>
                    </a:lnB>
                  </a:tcPr>
                </a:tc>
                <a:tc>
                  <a:txBody>
                    <a:bodyPr/>
                    <a:lstStyle/>
                    <a:p>
                      <a:pPr fontAlgn="ctr"/>
                      <a:r>
                        <a:rPr lang="en-IN" sz="1400">
                          <a:effectLst/>
                        </a:rPr>
                        <a:t>7</a:t>
                      </a:r>
                    </a:p>
                  </a:txBody>
                  <a:tcPr marL="65140" marR="65140" marT="65140" marB="65140" anchor="ctr">
                    <a:lnL>
                      <a:noFill/>
                    </a:lnL>
                    <a:lnR>
                      <a:noFill/>
                    </a:lnR>
                    <a:lnT>
                      <a:noFill/>
                    </a:lnT>
                    <a:lnB>
                      <a:noFill/>
                    </a:lnB>
                  </a:tcPr>
                </a:tc>
                <a:tc>
                  <a:txBody>
                    <a:bodyPr/>
                    <a:lstStyle/>
                    <a:p>
                      <a:pPr fontAlgn="ctr"/>
                      <a:r>
                        <a:rPr lang="en-IN" sz="1400">
                          <a:effectLst/>
                        </a:rPr>
                        <a:t>10</a:t>
                      </a:r>
                    </a:p>
                  </a:txBody>
                  <a:tcPr marL="65140" marR="65140" marT="65140" marB="65140" anchor="ctr">
                    <a:lnL>
                      <a:noFill/>
                    </a:lnL>
                    <a:lnR>
                      <a:noFill/>
                    </a:lnR>
                    <a:lnT>
                      <a:noFill/>
                    </a:lnT>
                    <a:lnB>
                      <a:noFill/>
                    </a:lnB>
                  </a:tcPr>
                </a:tc>
                <a:tc>
                  <a:txBody>
                    <a:bodyPr/>
                    <a:lstStyle/>
                    <a:p>
                      <a:pPr fontAlgn="ctr"/>
                      <a:r>
                        <a:rPr lang="en-IN" sz="1400">
                          <a:effectLst/>
                        </a:rPr>
                        <a:t>Easy</a:t>
                      </a:r>
                    </a:p>
                  </a:txBody>
                  <a:tcPr marL="65140" marR="65140" marT="65140" marB="65140" anchor="ctr">
                    <a:lnL>
                      <a:noFill/>
                    </a:lnL>
                    <a:lnR>
                      <a:noFill/>
                    </a:lnR>
                    <a:lnT>
                      <a:noFill/>
                    </a:lnT>
                    <a:lnB>
                      <a:noFill/>
                    </a:lnB>
                  </a:tcPr>
                </a:tc>
              </a:tr>
              <a:tr h="304227">
                <a:tc>
                  <a:txBody>
                    <a:bodyPr/>
                    <a:lstStyle/>
                    <a:p>
                      <a:pPr fontAlgn="ctr"/>
                      <a:r>
                        <a:rPr lang="en-IN" sz="1400">
                          <a:effectLst/>
                        </a:rPr>
                        <a:t>Control Systems</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4</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7</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Easy</a:t>
                      </a:r>
                    </a:p>
                  </a:txBody>
                  <a:tcPr marL="65140" marR="65140" marT="65140" marB="65140" anchor="ctr">
                    <a:lnL>
                      <a:noFill/>
                    </a:lnL>
                    <a:lnR>
                      <a:noFill/>
                    </a:lnR>
                    <a:lnT>
                      <a:noFill/>
                    </a:lnT>
                    <a:lnB>
                      <a:noFill/>
                    </a:lnB>
                    <a:solidFill>
                      <a:srgbClr val="F9F9F9"/>
                    </a:solidFill>
                  </a:tcPr>
                </a:tc>
              </a:tr>
              <a:tr h="304227">
                <a:tc>
                  <a:txBody>
                    <a:bodyPr/>
                    <a:lstStyle/>
                    <a:p>
                      <a:pPr fontAlgn="ctr"/>
                      <a:r>
                        <a:rPr lang="en-IN" sz="1400">
                          <a:effectLst/>
                        </a:rPr>
                        <a:t>Signal And Systems</a:t>
                      </a:r>
                    </a:p>
                  </a:txBody>
                  <a:tcPr marL="65140" marR="65140" marT="65140" marB="65140" anchor="ctr">
                    <a:lnL>
                      <a:noFill/>
                    </a:lnL>
                    <a:lnR>
                      <a:noFill/>
                    </a:lnR>
                    <a:lnT>
                      <a:noFill/>
                    </a:lnT>
                    <a:lnB>
                      <a:noFill/>
                    </a:lnB>
                  </a:tcPr>
                </a:tc>
                <a:tc>
                  <a:txBody>
                    <a:bodyPr/>
                    <a:lstStyle/>
                    <a:p>
                      <a:pPr fontAlgn="ctr"/>
                      <a:r>
                        <a:rPr lang="en-IN" sz="1400" dirty="0">
                          <a:effectLst/>
                        </a:rPr>
                        <a:t>5</a:t>
                      </a:r>
                    </a:p>
                  </a:txBody>
                  <a:tcPr marL="65140" marR="65140" marT="65140" marB="65140" anchor="ctr">
                    <a:lnL>
                      <a:noFill/>
                    </a:lnL>
                    <a:lnR>
                      <a:noFill/>
                    </a:lnR>
                    <a:lnT>
                      <a:noFill/>
                    </a:lnT>
                    <a:lnB>
                      <a:noFill/>
                    </a:lnB>
                  </a:tcPr>
                </a:tc>
                <a:tc>
                  <a:txBody>
                    <a:bodyPr/>
                    <a:lstStyle/>
                    <a:p>
                      <a:pPr fontAlgn="ctr"/>
                      <a:r>
                        <a:rPr lang="en-IN" sz="1400">
                          <a:effectLst/>
                        </a:rPr>
                        <a:t>8</a:t>
                      </a:r>
                    </a:p>
                  </a:txBody>
                  <a:tcPr marL="65140" marR="65140" marT="65140" marB="65140" anchor="ctr">
                    <a:lnL>
                      <a:noFill/>
                    </a:lnL>
                    <a:lnR>
                      <a:noFill/>
                    </a:lnR>
                    <a:lnT>
                      <a:noFill/>
                    </a:lnT>
                    <a:lnB>
                      <a:noFill/>
                    </a:lnB>
                  </a:tcPr>
                </a:tc>
                <a:tc>
                  <a:txBody>
                    <a:bodyPr/>
                    <a:lstStyle/>
                    <a:p>
                      <a:pPr fontAlgn="ctr"/>
                      <a:r>
                        <a:rPr lang="en-IN" sz="1400">
                          <a:effectLst/>
                        </a:rPr>
                        <a:t>Easy</a:t>
                      </a:r>
                    </a:p>
                  </a:txBody>
                  <a:tcPr marL="65140" marR="65140" marT="65140" marB="65140" anchor="ctr">
                    <a:lnL>
                      <a:noFill/>
                    </a:lnL>
                    <a:lnR>
                      <a:noFill/>
                    </a:lnR>
                    <a:lnT>
                      <a:noFill/>
                    </a:lnT>
                    <a:lnB>
                      <a:noFill/>
                    </a:lnB>
                  </a:tcPr>
                </a:tc>
              </a:tr>
              <a:tr h="470169">
                <a:tc>
                  <a:txBody>
                    <a:bodyPr/>
                    <a:lstStyle/>
                    <a:p>
                      <a:pPr fontAlgn="ctr"/>
                      <a:r>
                        <a:rPr lang="en-IN" sz="1400">
                          <a:effectLst/>
                        </a:rPr>
                        <a:t>Digital and Micro Processor</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7</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11</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Moderate</a:t>
                      </a:r>
                    </a:p>
                  </a:txBody>
                  <a:tcPr marL="65140" marR="65140" marT="65140" marB="65140" anchor="ctr">
                    <a:lnL>
                      <a:noFill/>
                    </a:lnL>
                    <a:lnR>
                      <a:noFill/>
                    </a:lnR>
                    <a:lnT>
                      <a:noFill/>
                    </a:lnT>
                    <a:lnB>
                      <a:noFill/>
                    </a:lnB>
                    <a:solidFill>
                      <a:srgbClr val="F9F9F9"/>
                    </a:solidFill>
                  </a:tcPr>
                </a:tc>
              </a:tr>
              <a:tr h="304227">
                <a:tc>
                  <a:txBody>
                    <a:bodyPr/>
                    <a:lstStyle/>
                    <a:p>
                      <a:pPr fontAlgn="ctr"/>
                      <a:r>
                        <a:rPr lang="en-IN" sz="1400">
                          <a:effectLst/>
                        </a:rPr>
                        <a:t>Analog Circuits</a:t>
                      </a:r>
                    </a:p>
                  </a:txBody>
                  <a:tcPr marL="65140" marR="65140" marT="65140" marB="65140" anchor="ctr">
                    <a:lnL>
                      <a:noFill/>
                    </a:lnL>
                    <a:lnR>
                      <a:noFill/>
                    </a:lnR>
                    <a:lnT>
                      <a:noFill/>
                    </a:lnT>
                    <a:lnB>
                      <a:noFill/>
                    </a:lnB>
                  </a:tcPr>
                </a:tc>
                <a:tc>
                  <a:txBody>
                    <a:bodyPr/>
                    <a:lstStyle/>
                    <a:p>
                      <a:pPr fontAlgn="ctr"/>
                      <a:r>
                        <a:rPr lang="en-IN" sz="1400">
                          <a:effectLst/>
                        </a:rPr>
                        <a:t>6</a:t>
                      </a:r>
                    </a:p>
                  </a:txBody>
                  <a:tcPr marL="65140" marR="65140" marT="65140" marB="65140" anchor="ctr">
                    <a:lnL>
                      <a:noFill/>
                    </a:lnL>
                    <a:lnR>
                      <a:noFill/>
                    </a:lnR>
                    <a:lnT>
                      <a:noFill/>
                    </a:lnT>
                    <a:lnB>
                      <a:noFill/>
                    </a:lnB>
                  </a:tcPr>
                </a:tc>
                <a:tc>
                  <a:txBody>
                    <a:bodyPr/>
                    <a:lstStyle/>
                    <a:p>
                      <a:pPr fontAlgn="ctr"/>
                      <a:r>
                        <a:rPr lang="en-IN" sz="1400">
                          <a:effectLst/>
                        </a:rPr>
                        <a:t>10</a:t>
                      </a:r>
                    </a:p>
                  </a:txBody>
                  <a:tcPr marL="65140" marR="65140" marT="65140" marB="65140" anchor="ctr">
                    <a:lnL>
                      <a:noFill/>
                    </a:lnL>
                    <a:lnR>
                      <a:noFill/>
                    </a:lnR>
                    <a:lnT>
                      <a:noFill/>
                    </a:lnT>
                    <a:lnB>
                      <a:noFill/>
                    </a:lnB>
                  </a:tcPr>
                </a:tc>
                <a:tc>
                  <a:txBody>
                    <a:bodyPr/>
                    <a:lstStyle/>
                    <a:p>
                      <a:pPr fontAlgn="ctr"/>
                      <a:r>
                        <a:rPr lang="en-IN" sz="1400">
                          <a:effectLst/>
                        </a:rPr>
                        <a:t>Tough</a:t>
                      </a:r>
                    </a:p>
                  </a:txBody>
                  <a:tcPr marL="65140" marR="65140" marT="65140" marB="65140" anchor="ctr">
                    <a:lnL>
                      <a:noFill/>
                    </a:lnL>
                    <a:lnR>
                      <a:noFill/>
                    </a:lnR>
                    <a:lnT>
                      <a:noFill/>
                    </a:lnT>
                    <a:lnB>
                      <a:noFill/>
                    </a:lnB>
                  </a:tcPr>
                </a:tc>
              </a:tr>
              <a:tr h="470169">
                <a:tc>
                  <a:txBody>
                    <a:bodyPr/>
                    <a:lstStyle/>
                    <a:p>
                      <a:pPr fontAlgn="ctr"/>
                      <a:r>
                        <a:rPr lang="en-IN" sz="1400">
                          <a:effectLst/>
                        </a:rPr>
                        <a:t>Communication Systems</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4</a:t>
                      </a:r>
                    </a:p>
                  </a:txBody>
                  <a:tcPr marL="65140" marR="65140" marT="65140" marB="65140" anchor="ctr">
                    <a:lnL>
                      <a:noFill/>
                    </a:lnL>
                    <a:lnR>
                      <a:noFill/>
                    </a:lnR>
                    <a:lnT>
                      <a:noFill/>
                    </a:lnT>
                    <a:lnB>
                      <a:noFill/>
                    </a:lnB>
                    <a:solidFill>
                      <a:srgbClr val="F9F9F9"/>
                    </a:solidFill>
                  </a:tcPr>
                </a:tc>
                <a:tc>
                  <a:txBody>
                    <a:bodyPr/>
                    <a:lstStyle/>
                    <a:p>
                      <a:pPr fontAlgn="ctr"/>
                      <a:r>
                        <a:rPr lang="en-IN" sz="1400" dirty="0">
                          <a:effectLst/>
                        </a:rPr>
                        <a:t>6</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Tough</a:t>
                      </a:r>
                    </a:p>
                  </a:txBody>
                  <a:tcPr marL="65140" marR="65140" marT="65140" marB="65140" anchor="ctr">
                    <a:lnL>
                      <a:noFill/>
                    </a:lnL>
                    <a:lnR>
                      <a:noFill/>
                    </a:lnR>
                    <a:lnT>
                      <a:noFill/>
                    </a:lnT>
                    <a:lnB>
                      <a:noFill/>
                    </a:lnB>
                    <a:solidFill>
                      <a:srgbClr val="F9F9F9"/>
                    </a:solidFill>
                  </a:tcPr>
                </a:tc>
              </a:tr>
              <a:tr h="304227">
                <a:tc>
                  <a:txBody>
                    <a:bodyPr/>
                    <a:lstStyle/>
                    <a:p>
                      <a:pPr fontAlgn="ctr"/>
                      <a:r>
                        <a:rPr lang="en-IN" sz="1400">
                          <a:effectLst/>
                        </a:rPr>
                        <a:t>Transducer</a:t>
                      </a:r>
                    </a:p>
                  </a:txBody>
                  <a:tcPr marL="65140" marR="65140" marT="65140" marB="65140" anchor="ctr">
                    <a:lnL>
                      <a:noFill/>
                    </a:lnL>
                    <a:lnR>
                      <a:noFill/>
                    </a:lnR>
                    <a:lnT>
                      <a:noFill/>
                    </a:lnT>
                    <a:lnB>
                      <a:noFill/>
                    </a:lnB>
                  </a:tcPr>
                </a:tc>
                <a:tc>
                  <a:txBody>
                    <a:bodyPr/>
                    <a:lstStyle/>
                    <a:p>
                      <a:pPr fontAlgn="ctr"/>
                      <a:r>
                        <a:rPr lang="en-IN" sz="1400">
                          <a:effectLst/>
                        </a:rPr>
                        <a:t>5</a:t>
                      </a:r>
                    </a:p>
                  </a:txBody>
                  <a:tcPr marL="65140" marR="65140" marT="65140" marB="65140" anchor="ctr">
                    <a:lnL>
                      <a:noFill/>
                    </a:lnL>
                    <a:lnR>
                      <a:noFill/>
                    </a:lnR>
                    <a:lnT>
                      <a:noFill/>
                    </a:lnT>
                    <a:lnB>
                      <a:noFill/>
                    </a:lnB>
                  </a:tcPr>
                </a:tc>
                <a:tc>
                  <a:txBody>
                    <a:bodyPr/>
                    <a:lstStyle/>
                    <a:p>
                      <a:pPr fontAlgn="ctr"/>
                      <a:r>
                        <a:rPr lang="en-IN" sz="1400" dirty="0">
                          <a:effectLst/>
                        </a:rPr>
                        <a:t>7</a:t>
                      </a:r>
                    </a:p>
                  </a:txBody>
                  <a:tcPr marL="65140" marR="65140" marT="65140" marB="65140" anchor="ctr">
                    <a:lnL>
                      <a:noFill/>
                    </a:lnL>
                    <a:lnR>
                      <a:noFill/>
                    </a:lnR>
                    <a:lnT>
                      <a:noFill/>
                    </a:lnT>
                    <a:lnB>
                      <a:noFill/>
                    </a:lnB>
                  </a:tcPr>
                </a:tc>
                <a:tc>
                  <a:txBody>
                    <a:bodyPr/>
                    <a:lstStyle/>
                    <a:p>
                      <a:pPr fontAlgn="ctr"/>
                      <a:r>
                        <a:rPr lang="en-IN" sz="1400">
                          <a:effectLst/>
                        </a:rPr>
                        <a:t>Moderate</a:t>
                      </a:r>
                    </a:p>
                  </a:txBody>
                  <a:tcPr marL="65140" marR="65140" marT="65140" marB="65140" anchor="ctr">
                    <a:lnL>
                      <a:noFill/>
                    </a:lnL>
                    <a:lnR>
                      <a:noFill/>
                    </a:lnR>
                    <a:lnT>
                      <a:noFill/>
                    </a:lnT>
                    <a:lnB>
                      <a:noFill/>
                    </a:lnB>
                  </a:tcPr>
                </a:tc>
              </a:tr>
              <a:tr h="304227">
                <a:tc>
                  <a:txBody>
                    <a:bodyPr/>
                    <a:lstStyle/>
                    <a:p>
                      <a:pPr fontAlgn="ctr"/>
                      <a:r>
                        <a:rPr lang="en-IN" sz="1400">
                          <a:effectLst/>
                        </a:rPr>
                        <a:t>Measurements</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5</a:t>
                      </a:r>
                    </a:p>
                  </a:txBody>
                  <a:tcPr marL="65140" marR="65140" marT="65140" marB="65140" anchor="ctr">
                    <a:lnL>
                      <a:noFill/>
                    </a:lnL>
                    <a:lnR>
                      <a:noFill/>
                    </a:lnR>
                    <a:lnT>
                      <a:noFill/>
                    </a:lnT>
                    <a:lnB>
                      <a:noFill/>
                    </a:lnB>
                    <a:solidFill>
                      <a:srgbClr val="F9F9F9"/>
                    </a:solidFill>
                  </a:tcPr>
                </a:tc>
                <a:tc>
                  <a:txBody>
                    <a:bodyPr/>
                    <a:lstStyle/>
                    <a:p>
                      <a:pPr fontAlgn="ctr"/>
                      <a:r>
                        <a:rPr lang="en-IN" sz="1400" dirty="0">
                          <a:effectLst/>
                        </a:rPr>
                        <a:t>8</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Moderate</a:t>
                      </a:r>
                    </a:p>
                  </a:txBody>
                  <a:tcPr marL="65140" marR="65140" marT="65140" marB="65140" anchor="ctr">
                    <a:lnL>
                      <a:noFill/>
                    </a:lnL>
                    <a:lnR>
                      <a:noFill/>
                    </a:lnR>
                    <a:lnT>
                      <a:noFill/>
                    </a:lnT>
                    <a:lnB>
                      <a:noFill/>
                    </a:lnB>
                    <a:solidFill>
                      <a:srgbClr val="F9F9F9"/>
                    </a:solidFill>
                  </a:tcPr>
                </a:tc>
              </a:tr>
              <a:tr h="470169">
                <a:tc>
                  <a:txBody>
                    <a:bodyPr/>
                    <a:lstStyle/>
                    <a:p>
                      <a:pPr fontAlgn="ctr"/>
                      <a:r>
                        <a:rPr lang="en-IN" sz="1400">
                          <a:effectLst/>
                        </a:rPr>
                        <a:t>Optical Instrumentation</a:t>
                      </a:r>
                    </a:p>
                  </a:txBody>
                  <a:tcPr marL="65140" marR="65140" marT="65140" marB="65140" anchor="ctr">
                    <a:lnL>
                      <a:noFill/>
                    </a:lnL>
                    <a:lnR>
                      <a:noFill/>
                    </a:lnR>
                    <a:lnT>
                      <a:noFill/>
                    </a:lnT>
                    <a:lnB>
                      <a:noFill/>
                    </a:lnB>
                  </a:tcPr>
                </a:tc>
                <a:tc>
                  <a:txBody>
                    <a:bodyPr/>
                    <a:lstStyle/>
                    <a:p>
                      <a:pPr fontAlgn="ctr"/>
                      <a:r>
                        <a:rPr lang="en-IN" sz="1400">
                          <a:effectLst/>
                        </a:rPr>
                        <a:t>4</a:t>
                      </a:r>
                    </a:p>
                  </a:txBody>
                  <a:tcPr marL="65140" marR="65140" marT="65140" marB="65140" anchor="ctr">
                    <a:lnL>
                      <a:noFill/>
                    </a:lnL>
                    <a:lnR>
                      <a:noFill/>
                    </a:lnR>
                    <a:lnT>
                      <a:noFill/>
                    </a:lnT>
                    <a:lnB>
                      <a:noFill/>
                    </a:lnB>
                  </a:tcPr>
                </a:tc>
                <a:tc>
                  <a:txBody>
                    <a:bodyPr/>
                    <a:lstStyle/>
                    <a:p>
                      <a:pPr fontAlgn="ctr"/>
                      <a:r>
                        <a:rPr lang="en-IN" sz="1400" dirty="0">
                          <a:effectLst/>
                        </a:rPr>
                        <a:t>6</a:t>
                      </a:r>
                    </a:p>
                  </a:txBody>
                  <a:tcPr marL="65140" marR="65140" marT="65140" marB="65140" anchor="ctr">
                    <a:lnL>
                      <a:noFill/>
                    </a:lnL>
                    <a:lnR>
                      <a:noFill/>
                    </a:lnR>
                    <a:lnT>
                      <a:noFill/>
                    </a:lnT>
                    <a:lnB>
                      <a:noFill/>
                    </a:lnB>
                  </a:tcPr>
                </a:tc>
                <a:tc>
                  <a:txBody>
                    <a:bodyPr/>
                    <a:lstStyle/>
                    <a:p>
                      <a:pPr fontAlgn="ctr"/>
                      <a:r>
                        <a:rPr lang="en-IN" sz="1400" dirty="0">
                          <a:effectLst/>
                        </a:rPr>
                        <a:t>Moderate</a:t>
                      </a:r>
                    </a:p>
                  </a:txBody>
                  <a:tcPr marL="65140" marR="65140" marT="65140" marB="65140" anchor="ctr">
                    <a:lnL>
                      <a:noFill/>
                    </a:lnL>
                    <a:lnR>
                      <a:noFill/>
                    </a:lnR>
                    <a:lnT>
                      <a:noFill/>
                    </a:lnT>
                    <a:lnB>
                      <a:noFill/>
                    </a:lnB>
                  </a:tcPr>
                </a:tc>
              </a:tr>
              <a:tr h="470169">
                <a:tc>
                  <a:txBody>
                    <a:bodyPr/>
                    <a:lstStyle/>
                    <a:p>
                      <a:pPr fontAlgn="ctr"/>
                      <a:r>
                        <a:rPr lang="en-IN" sz="1400">
                          <a:effectLst/>
                        </a:rPr>
                        <a:t>Engineering Mathematics</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8</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12</a:t>
                      </a:r>
                    </a:p>
                  </a:txBody>
                  <a:tcPr marL="65140" marR="65140" marT="65140" marB="65140" anchor="ctr">
                    <a:lnL>
                      <a:noFill/>
                    </a:lnL>
                    <a:lnR>
                      <a:noFill/>
                    </a:lnR>
                    <a:lnT>
                      <a:noFill/>
                    </a:lnT>
                    <a:lnB>
                      <a:noFill/>
                    </a:lnB>
                    <a:solidFill>
                      <a:srgbClr val="F9F9F9"/>
                    </a:solidFill>
                  </a:tcPr>
                </a:tc>
                <a:tc>
                  <a:txBody>
                    <a:bodyPr/>
                    <a:lstStyle/>
                    <a:p>
                      <a:pPr fontAlgn="ctr"/>
                      <a:r>
                        <a:rPr lang="en-IN" sz="1400" dirty="0">
                          <a:effectLst/>
                        </a:rPr>
                        <a:t>Moderate</a:t>
                      </a:r>
                    </a:p>
                  </a:txBody>
                  <a:tcPr marL="65140" marR="65140" marT="65140" marB="65140" anchor="ctr">
                    <a:lnL>
                      <a:noFill/>
                    </a:lnL>
                    <a:lnR>
                      <a:noFill/>
                    </a:lnR>
                    <a:lnT>
                      <a:noFill/>
                    </a:lnT>
                    <a:lnB>
                      <a:noFill/>
                    </a:lnB>
                    <a:solidFill>
                      <a:srgbClr val="F9F9F9"/>
                    </a:solidFill>
                  </a:tcPr>
                </a:tc>
              </a:tr>
              <a:tr h="304227">
                <a:tc>
                  <a:txBody>
                    <a:bodyPr/>
                    <a:lstStyle/>
                    <a:p>
                      <a:pPr fontAlgn="ctr"/>
                      <a:r>
                        <a:rPr lang="en-IN" sz="1400">
                          <a:effectLst/>
                        </a:rPr>
                        <a:t>General Awareness</a:t>
                      </a:r>
                    </a:p>
                  </a:txBody>
                  <a:tcPr marL="65140" marR="65140" marT="65140" marB="65140" anchor="ctr">
                    <a:lnL>
                      <a:noFill/>
                    </a:lnL>
                    <a:lnR>
                      <a:noFill/>
                    </a:lnR>
                    <a:lnT>
                      <a:noFill/>
                    </a:lnT>
                    <a:lnB>
                      <a:noFill/>
                    </a:lnB>
                  </a:tcPr>
                </a:tc>
                <a:tc>
                  <a:txBody>
                    <a:bodyPr/>
                    <a:lstStyle/>
                    <a:p>
                      <a:pPr fontAlgn="ctr"/>
                      <a:r>
                        <a:rPr lang="en-IN" sz="1400">
                          <a:effectLst/>
                        </a:rPr>
                        <a:t>10</a:t>
                      </a:r>
                    </a:p>
                  </a:txBody>
                  <a:tcPr marL="65140" marR="65140" marT="65140" marB="65140" anchor="ctr">
                    <a:lnL>
                      <a:noFill/>
                    </a:lnL>
                    <a:lnR>
                      <a:noFill/>
                    </a:lnR>
                    <a:lnT>
                      <a:noFill/>
                    </a:lnT>
                    <a:lnB>
                      <a:noFill/>
                    </a:lnB>
                  </a:tcPr>
                </a:tc>
                <a:tc>
                  <a:txBody>
                    <a:bodyPr/>
                    <a:lstStyle/>
                    <a:p>
                      <a:pPr fontAlgn="ctr"/>
                      <a:r>
                        <a:rPr lang="en-IN" sz="1400">
                          <a:effectLst/>
                        </a:rPr>
                        <a:t>15</a:t>
                      </a:r>
                    </a:p>
                  </a:txBody>
                  <a:tcPr marL="65140" marR="65140" marT="65140" marB="65140" anchor="ctr">
                    <a:lnL>
                      <a:noFill/>
                    </a:lnL>
                    <a:lnR>
                      <a:noFill/>
                    </a:lnR>
                    <a:lnT>
                      <a:noFill/>
                    </a:lnT>
                    <a:lnB>
                      <a:noFill/>
                    </a:lnB>
                  </a:tcPr>
                </a:tc>
                <a:tc>
                  <a:txBody>
                    <a:bodyPr/>
                    <a:lstStyle/>
                    <a:p>
                      <a:pPr fontAlgn="ctr"/>
                      <a:r>
                        <a:rPr lang="en-IN" sz="1400" dirty="0">
                          <a:effectLst/>
                        </a:rPr>
                        <a:t>Easy</a:t>
                      </a:r>
                    </a:p>
                  </a:txBody>
                  <a:tcPr marL="65140" marR="65140" marT="65140" marB="65140" anchor="ctr">
                    <a:lnL>
                      <a:noFill/>
                    </a:lnL>
                    <a:lnR>
                      <a:noFill/>
                    </a:lnR>
                    <a:lnT>
                      <a:noFill/>
                    </a:lnT>
                    <a:lnB>
                      <a:noFill/>
                    </a:lnB>
                  </a:tcPr>
                </a:tc>
              </a:tr>
              <a:tr h="304227">
                <a:tc>
                  <a:txBody>
                    <a:bodyPr/>
                    <a:lstStyle/>
                    <a:p>
                      <a:pPr fontAlgn="ctr"/>
                      <a:r>
                        <a:rPr lang="en-IN" sz="1400">
                          <a:effectLst/>
                        </a:rPr>
                        <a:t>Total</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65</a:t>
                      </a:r>
                    </a:p>
                  </a:txBody>
                  <a:tcPr marL="65140" marR="65140" marT="65140" marB="65140" anchor="ctr">
                    <a:lnL>
                      <a:noFill/>
                    </a:lnL>
                    <a:lnR>
                      <a:noFill/>
                    </a:lnR>
                    <a:lnT>
                      <a:noFill/>
                    </a:lnT>
                    <a:lnB>
                      <a:noFill/>
                    </a:lnB>
                    <a:solidFill>
                      <a:srgbClr val="F9F9F9"/>
                    </a:solidFill>
                  </a:tcPr>
                </a:tc>
                <a:tc>
                  <a:txBody>
                    <a:bodyPr/>
                    <a:lstStyle/>
                    <a:p>
                      <a:pPr fontAlgn="ctr"/>
                      <a:r>
                        <a:rPr lang="en-IN" sz="1400">
                          <a:effectLst/>
                        </a:rPr>
                        <a:t>100</a:t>
                      </a:r>
                    </a:p>
                  </a:txBody>
                  <a:tcPr marL="65140" marR="65140" marT="65140" marB="65140" anchor="ctr">
                    <a:lnL>
                      <a:noFill/>
                    </a:lnL>
                    <a:lnR>
                      <a:noFill/>
                    </a:lnR>
                    <a:lnT>
                      <a:noFill/>
                    </a:lnT>
                    <a:lnB>
                      <a:noFill/>
                    </a:lnB>
                    <a:solidFill>
                      <a:srgbClr val="F9F9F9"/>
                    </a:solidFill>
                  </a:tcPr>
                </a:tc>
                <a:tc>
                  <a:txBody>
                    <a:bodyPr/>
                    <a:lstStyle/>
                    <a:p>
                      <a:pPr fontAlgn="ctr"/>
                      <a:r>
                        <a:rPr lang="en-IN" sz="1400" dirty="0">
                          <a:effectLst/>
                        </a:rPr>
                        <a:t>Moderate</a:t>
                      </a:r>
                    </a:p>
                  </a:txBody>
                  <a:tcPr marL="65140" marR="65140" marT="65140" marB="65140" anchor="ctr">
                    <a:lnL>
                      <a:noFill/>
                    </a:lnL>
                    <a:lnR>
                      <a:noFill/>
                    </a:lnR>
                    <a:lnT>
                      <a:noFill/>
                    </a:lnT>
                    <a:lnB>
                      <a:noFill/>
                    </a:lnB>
                    <a:solidFill>
                      <a:srgbClr val="F9F9F9"/>
                    </a:solidFill>
                  </a:tcPr>
                </a:tc>
              </a:tr>
            </a:tbl>
          </a:graphicData>
        </a:graphic>
      </p:graphicFrame>
      <p:sp>
        <p:nvSpPr>
          <p:cNvPr id="6" name="Rectangle 1"/>
          <p:cNvSpPr>
            <a:spLocks noChangeArrowheads="1"/>
          </p:cNvSpPr>
          <p:nvPr/>
        </p:nvSpPr>
        <p:spPr bwMode="auto">
          <a:xfrm>
            <a:off x="838200" y="790688"/>
            <a:ext cx="15344800" cy="8248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677EB0"/>
                </a:solidFill>
                <a:effectLst/>
                <a:latin typeface="din"/>
              </a:rPr>
              <a:t>Weightage of Topics/Sections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677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US" b="1" dirty="0"/>
              <a:t>Section 8: Measurements</a:t>
            </a:r>
          </a:p>
          <a:p>
            <a:r>
              <a:rPr lang="en-US" dirty="0"/>
              <a:t>SI units, systematic and random errors in measurement, expression of uncertainty - accuracy and precision index, propagation of errors. PMMC, MI and dynamometer type instruments; dc potentiometer; bridges for measurement of R, L and C, Q-meter. Measurement of voltage, current and power in single and three phase circuits; ac and dc current probes; true </a:t>
            </a:r>
            <a:r>
              <a:rPr lang="en-US" dirty="0" err="1"/>
              <a:t>rms</a:t>
            </a:r>
            <a:r>
              <a:rPr lang="en-US" dirty="0"/>
              <a:t> meters, voltage and current scaling, instrument transformers, timer/counter, time, phase and frequency measurements, digital voltmeter, digital </a:t>
            </a:r>
            <a:r>
              <a:rPr lang="en-US" dirty="0" err="1"/>
              <a:t>multimeter</a:t>
            </a:r>
            <a:r>
              <a:rPr lang="en-US" dirty="0"/>
              <a:t>; oscilloscope, shielding and grounding.</a:t>
            </a:r>
          </a:p>
          <a:p>
            <a:endParaRPr lang="en-IN" dirty="0"/>
          </a:p>
        </p:txBody>
      </p:sp>
    </p:spTree>
    <p:extLst>
      <p:ext uri="{BB962C8B-B14F-4D97-AF65-F5344CB8AC3E}">
        <p14:creationId xmlns:p14="http://schemas.microsoft.com/office/powerpoint/2010/main" val="36659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6039" y="2695493"/>
            <a:ext cx="3975652" cy="923330"/>
          </a:xfrm>
          <a:prstGeom prst="rect">
            <a:avLst/>
          </a:prstGeom>
        </p:spPr>
        <p:txBody>
          <a:bodyPr wrap="square">
            <a:spAutoFit/>
          </a:bodyPr>
          <a:lstStyle/>
          <a:p>
            <a:pPr algn="ctr"/>
            <a:r>
              <a:rPr lang="en-US" sz="5400" b="1" dirty="0">
                <a:ln/>
                <a:solidFill>
                  <a:srgbClr val="EE68EE"/>
                </a:solidFill>
                <a:cs typeface="Times New Roman" panose="02020603050405020304" pitchFamily="18" charset="0"/>
              </a:rPr>
              <a:t>Thank you</a:t>
            </a:r>
          </a:p>
        </p:txBody>
      </p:sp>
    </p:spTree>
    <p:extLst>
      <p:ext uri="{BB962C8B-B14F-4D97-AF65-F5344CB8AC3E}">
        <p14:creationId xmlns:p14="http://schemas.microsoft.com/office/powerpoint/2010/main" val="154189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EE68EE"/>
                </a:solidFill>
              </a:rPr>
              <a:t>Course Objectives: </a:t>
            </a:r>
            <a:r>
              <a:rPr lang="en-US" dirty="0">
                <a:solidFill>
                  <a:srgbClr val="EE68EE"/>
                </a:solidFill>
              </a:rPr>
              <a:t/>
            </a:r>
            <a:br>
              <a:rPr lang="en-US" dirty="0">
                <a:solidFill>
                  <a:srgbClr val="EE68EE"/>
                </a:solidFill>
              </a:rPr>
            </a:br>
            <a:endParaRPr lang="en-IN" dirty="0">
              <a:solidFill>
                <a:srgbClr val="EE68EE"/>
              </a:solidFill>
            </a:endParaRPr>
          </a:p>
        </p:txBody>
      </p:sp>
      <p:sp>
        <p:nvSpPr>
          <p:cNvPr id="3" name="Content Placeholder 2"/>
          <p:cNvSpPr>
            <a:spLocks noGrp="1"/>
          </p:cNvSpPr>
          <p:nvPr>
            <p:ph idx="1"/>
          </p:nvPr>
        </p:nvSpPr>
        <p:spPr/>
        <p:txBody>
          <a:bodyPr>
            <a:normAutofit lnSpcReduction="10000"/>
          </a:bodyPr>
          <a:lstStyle/>
          <a:p>
            <a:pPr fontAlgn="base"/>
            <a:r>
              <a:rPr lang="en-US" dirty="0" smtClean="0">
                <a:solidFill>
                  <a:srgbClr val="002060"/>
                </a:solidFill>
              </a:rPr>
              <a:t>To </a:t>
            </a:r>
            <a:r>
              <a:rPr lang="en-US" dirty="0">
                <a:solidFill>
                  <a:srgbClr val="002060"/>
                </a:solidFill>
              </a:rPr>
              <a:t>get knowledge of various electrical and electronic instruments and their applications</a:t>
            </a:r>
          </a:p>
          <a:p>
            <a:pPr fontAlgn="base"/>
            <a:r>
              <a:rPr lang="en-US" dirty="0">
                <a:solidFill>
                  <a:srgbClr val="002060"/>
                </a:solidFill>
              </a:rPr>
              <a:t>To understand various type electromagnetic interferences and their reduction techniques </a:t>
            </a:r>
          </a:p>
          <a:p>
            <a:pPr fontAlgn="base"/>
            <a:r>
              <a:rPr lang="en-US" dirty="0">
                <a:solidFill>
                  <a:srgbClr val="002060"/>
                </a:solidFill>
              </a:rPr>
              <a:t>To  understand the concepts of reliability and methods to improve a system  reliability</a:t>
            </a:r>
          </a:p>
          <a:p>
            <a:pPr fontAlgn="base"/>
            <a:r>
              <a:rPr lang="en-US" dirty="0">
                <a:solidFill>
                  <a:srgbClr val="002060"/>
                </a:solidFill>
              </a:rPr>
              <a:t>To understand various analytical instruments and their measurement techniques</a:t>
            </a:r>
          </a:p>
          <a:p>
            <a:pPr fontAlgn="base"/>
            <a:r>
              <a:rPr lang="en-US" dirty="0">
                <a:solidFill>
                  <a:srgbClr val="002060"/>
                </a:solidFill>
              </a:rPr>
              <a:t>To understand the operation and applications of various biomedical instruments </a:t>
            </a:r>
          </a:p>
          <a:p>
            <a:endParaRPr lang="en-IN" dirty="0">
              <a:solidFill>
                <a:srgbClr val="002060"/>
              </a:solidFill>
            </a:endParaRPr>
          </a:p>
        </p:txBody>
      </p:sp>
    </p:spTree>
    <p:extLst>
      <p:ext uri="{BB962C8B-B14F-4D97-AF65-F5344CB8AC3E}">
        <p14:creationId xmlns:p14="http://schemas.microsoft.com/office/powerpoint/2010/main" val="403460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rgbClr val="002060"/>
                </a:solidFill>
              </a:rPr>
              <a:t>Company</a:t>
            </a:r>
            <a:endParaRPr lang="en-IN" sz="2400" b="1" dirty="0">
              <a:solidFill>
                <a:srgbClr val="002060"/>
              </a:solidFill>
            </a:endParaRPr>
          </a:p>
        </p:txBody>
      </p:sp>
      <p:sp>
        <p:nvSpPr>
          <p:cNvPr id="3" name="Content Placeholder 2"/>
          <p:cNvSpPr>
            <a:spLocks noGrp="1"/>
          </p:cNvSpPr>
          <p:nvPr>
            <p:ph idx="1"/>
          </p:nvPr>
        </p:nvSpPr>
        <p:spPr>
          <a:xfrm>
            <a:off x="533400" y="1330470"/>
            <a:ext cx="10515600" cy="4351338"/>
          </a:xfrm>
        </p:spPr>
        <p:txBody>
          <a:bodyPr>
            <a:noAutofit/>
          </a:bodyPr>
          <a:lstStyle/>
          <a:p>
            <a:pPr>
              <a:buFont typeface="Wingdings" panose="05000000000000000000" pitchFamily="2" charset="2"/>
              <a:buChar char="§"/>
            </a:pPr>
            <a:r>
              <a:rPr lang="en-IN" sz="1800" dirty="0" smtClean="0"/>
              <a:t>Agilent Technologies.                                                            </a:t>
            </a:r>
            <a:r>
              <a:rPr lang="en-IN" sz="1800" dirty="0" smtClean="0">
                <a:solidFill>
                  <a:srgbClr val="FF0000"/>
                </a:solidFill>
              </a:rPr>
              <a:t>Philips </a:t>
            </a:r>
            <a:r>
              <a:rPr lang="en-IN" sz="1800" dirty="0">
                <a:solidFill>
                  <a:srgbClr val="FF0000"/>
                </a:solidFill>
              </a:rPr>
              <a:t>Electronics Ltd.- Medical Division</a:t>
            </a:r>
            <a:endParaRPr lang="en-IN" sz="1800" dirty="0" smtClean="0">
              <a:solidFill>
                <a:srgbClr val="FF0000"/>
              </a:solidFill>
            </a:endParaRPr>
          </a:p>
          <a:p>
            <a:pPr>
              <a:buFont typeface="Wingdings" panose="05000000000000000000" pitchFamily="2" charset="2"/>
              <a:buChar char="§"/>
            </a:pPr>
            <a:r>
              <a:rPr lang="en-IN" sz="1800" dirty="0"/>
              <a:t> </a:t>
            </a:r>
            <a:r>
              <a:rPr lang="en-IN" sz="1800" b="1" dirty="0" err="1"/>
              <a:t>Mastech</a:t>
            </a:r>
            <a:r>
              <a:rPr lang="en-IN" sz="1800" dirty="0"/>
              <a:t>.</a:t>
            </a:r>
          </a:p>
          <a:p>
            <a:pPr>
              <a:buFont typeface="Wingdings" panose="05000000000000000000" pitchFamily="2" charset="2"/>
              <a:buChar char="§"/>
            </a:pPr>
            <a:r>
              <a:rPr lang="en-IN" sz="1800" dirty="0" smtClean="0"/>
              <a:t> </a:t>
            </a:r>
            <a:r>
              <a:rPr lang="en-IN" sz="1800" dirty="0" err="1" smtClean="0"/>
              <a:t>Innova</a:t>
            </a:r>
            <a:r>
              <a:rPr lang="en-IN" sz="1800" dirty="0" smtClean="0"/>
              <a:t> Corporation.                                                                </a:t>
            </a:r>
            <a:r>
              <a:rPr lang="en-US" sz="1800" dirty="0">
                <a:solidFill>
                  <a:srgbClr val="FF0000"/>
                </a:solidFill>
              </a:rPr>
              <a:t>(Toshiba) </a:t>
            </a:r>
            <a:r>
              <a:rPr lang="en-US" sz="1800" dirty="0" err="1">
                <a:solidFill>
                  <a:srgbClr val="FF0000"/>
                </a:solidFill>
              </a:rPr>
              <a:t>Erbis</a:t>
            </a:r>
            <a:r>
              <a:rPr lang="en-US" sz="1800" dirty="0">
                <a:solidFill>
                  <a:srgbClr val="FF0000"/>
                </a:solidFill>
              </a:rPr>
              <a:t> Engineering Co. Ltd.</a:t>
            </a:r>
            <a:endParaRPr lang="en-IN" sz="1800" dirty="0" smtClean="0">
              <a:solidFill>
                <a:srgbClr val="FF0000"/>
              </a:solidFill>
            </a:endParaRPr>
          </a:p>
          <a:p>
            <a:pPr>
              <a:buFont typeface="Wingdings" panose="05000000000000000000" pitchFamily="2" charset="2"/>
              <a:buChar char="§"/>
            </a:pPr>
            <a:r>
              <a:rPr lang="en-IN" sz="1800" dirty="0" smtClean="0"/>
              <a:t> </a:t>
            </a:r>
            <a:r>
              <a:rPr lang="en-IN" sz="1800" b="1" dirty="0" err="1" smtClean="0"/>
              <a:t>Extech</a:t>
            </a:r>
            <a:r>
              <a:rPr lang="en-IN" sz="1800" b="1" dirty="0" smtClean="0"/>
              <a:t> </a:t>
            </a:r>
            <a:r>
              <a:rPr lang="en-IN" sz="1800" b="1" dirty="0"/>
              <a:t>Instruments</a:t>
            </a:r>
            <a:r>
              <a:rPr lang="en-IN" sz="1800" dirty="0"/>
              <a:t> Corporation.</a:t>
            </a:r>
          </a:p>
          <a:p>
            <a:pPr>
              <a:buFont typeface="Wingdings" panose="05000000000000000000" pitchFamily="2" charset="2"/>
              <a:buChar char="§"/>
            </a:pPr>
            <a:r>
              <a:rPr lang="en-IN" sz="1800" dirty="0" err="1" smtClean="0"/>
              <a:t>cotmac</a:t>
            </a:r>
            <a:r>
              <a:rPr lang="en-IN" sz="1800" dirty="0" smtClean="0"/>
              <a:t> </a:t>
            </a:r>
            <a:r>
              <a:rPr lang="en-IN" sz="1800" dirty="0"/>
              <a:t>electronics </a:t>
            </a:r>
            <a:r>
              <a:rPr lang="en-IN" sz="1800" dirty="0" err="1"/>
              <a:t>pvt</a:t>
            </a:r>
            <a:r>
              <a:rPr lang="en-IN" sz="1800" dirty="0"/>
              <a:t> </a:t>
            </a:r>
            <a:r>
              <a:rPr lang="en-IN" sz="1800" dirty="0" smtClean="0"/>
              <a:t>ltd</a:t>
            </a:r>
          </a:p>
          <a:p>
            <a:pPr>
              <a:buFont typeface="Wingdings" panose="05000000000000000000" pitchFamily="2" charset="2"/>
              <a:buChar char="§"/>
            </a:pPr>
            <a:r>
              <a:rPr lang="en-IN" sz="1800" dirty="0" err="1" smtClean="0">
                <a:solidFill>
                  <a:srgbClr val="0070C0"/>
                </a:solidFill>
              </a:rPr>
              <a:t>Bruker</a:t>
            </a:r>
            <a:endParaRPr lang="en-IN" sz="1800" dirty="0" smtClean="0">
              <a:solidFill>
                <a:srgbClr val="0070C0"/>
              </a:solidFill>
            </a:endParaRPr>
          </a:p>
          <a:p>
            <a:pPr>
              <a:buFont typeface="Wingdings" panose="05000000000000000000" pitchFamily="2" charset="2"/>
              <a:buChar char="§"/>
            </a:pPr>
            <a:r>
              <a:rPr lang="en-IN" sz="1800" dirty="0" err="1">
                <a:solidFill>
                  <a:srgbClr val="0070C0"/>
                </a:solidFill>
              </a:rPr>
              <a:t>Mettler</a:t>
            </a:r>
            <a:r>
              <a:rPr lang="en-IN" sz="1800" dirty="0">
                <a:solidFill>
                  <a:srgbClr val="0070C0"/>
                </a:solidFill>
              </a:rPr>
              <a:t>-Toledo </a:t>
            </a:r>
            <a:r>
              <a:rPr lang="en-IN" sz="1800" dirty="0" smtClean="0">
                <a:solidFill>
                  <a:srgbClr val="0070C0"/>
                </a:solidFill>
              </a:rPr>
              <a:t>International</a:t>
            </a:r>
          </a:p>
          <a:p>
            <a:pPr>
              <a:buFont typeface="Wingdings" panose="05000000000000000000" pitchFamily="2" charset="2"/>
              <a:buChar char="§"/>
            </a:pPr>
            <a:r>
              <a:rPr lang="en-IN" sz="1800" dirty="0">
                <a:solidFill>
                  <a:srgbClr val="0070C0"/>
                </a:solidFill>
              </a:rPr>
              <a:t> </a:t>
            </a:r>
            <a:r>
              <a:rPr lang="en-IN" sz="1800" dirty="0" smtClean="0">
                <a:solidFill>
                  <a:srgbClr val="0070C0"/>
                </a:solidFill>
              </a:rPr>
              <a:t>PerkinElmer</a:t>
            </a:r>
          </a:p>
          <a:p>
            <a:pPr>
              <a:buFont typeface="Wingdings" panose="05000000000000000000" pitchFamily="2" charset="2"/>
              <a:buChar char="§"/>
            </a:pPr>
            <a:r>
              <a:rPr lang="en-IN" sz="1800" dirty="0">
                <a:solidFill>
                  <a:srgbClr val="0070C0"/>
                </a:solidFill>
              </a:rPr>
              <a:t>Thermo Fisher </a:t>
            </a:r>
            <a:r>
              <a:rPr lang="en-IN" sz="1800" dirty="0" smtClean="0">
                <a:solidFill>
                  <a:srgbClr val="0070C0"/>
                </a:solidFill>
              </a:rPr>
              <a:t>Scientific</a:t>
            </a:r>
          </a:p>
          <a:p>
            <a:pPr>
              <a:buFont typeface="Wingdings" panose="05000000000000000000" pitchFamily="2" charset="2"/>
              <a:buChar char="§"/>
            </a:pPr>
            <a:r>
              <a:rPr lang="en-IN" sz="1800" dirty="0" err="1">
                <a:solidFill>
                  <a:srgbClr val="0070C0"/>
                </a:solidFill>
              </a:rPr>
              <a:t>Spectris</a:t>
            </a:r>
            <a:endParaRPr lang="en-IN" sz="1800" dirty="0">
              <a:solidFill>
                <a:srgbClr val="0070C0"/>
              </a:solidFill>
            </a:endParaRPr>
          </a:p>
          <a:p>
            <a:pPr>
              <a:buFont typeface="Wingdings" panose="05000000000000000000" pitchFamily="2" charset="2"/>
              <a:buChar char="§"/>
            </a:pPr>
            <a:r>
              <a:rPr lang="en-IN" sz="1800" b="1" dirty="0">
                <a:solidFill>
                  <a:srgbClr val="FF0000"/>
                </a:solidFill>
              </a:rPr>
              <a:t>Wipro</a:t>
            </a:r>
            <a:r>
              <a:rPr lang="en-IN" sz="1800" dirty="0">
                <a:solidFill>
                  <a:srgbClr val="FF0000"/>
                </a:solidFill>
              </a:rPr>
              <a:t> GE Medical </a:t>
            </a:r>
            <a:r>
              <a:rPr lang="en-IN" sz="1800" dirty="0" smtClean="0">
                <a:solidFill>
                  <a:srgbClr val="FF0000"/>
                </a:solidFill>
              </a:rPr>
              <a:t>System</a:t>
            </a:r>
          </a:p>
          <a:p>
            <a:pPr>
              <a:buFont typeface="Wingdings" panose="05000000000000000000" pitchFamily="2" charset="2"/>
              <a:buChar char="§"/>
            </a:pPr>
            <a:r>
              <a:rPr lang="en-IN" sz="1800" dirty="0">
                <a:solidFill>
                  <a:srgbClr val="FF0000"/>
                </a:solidFill>
              </a:rPr>
              <a:t>L &amp; </a:t>
            </a:r>
            <a:r>
              <a:rPr lang="en-IN" sz="1800" dirty="0" smtClean="0">
                <a:solidFill>
                  <a:srgbClr val="FF0000"/>
                </a:solidFill>
              </a:rPr>
              <a:t>T</a:t>
            </a:r>
          </a:p>
          <a:p>
            <a:pPr>
              <a:buFont typeface="Wingdings" panose="05000000000000000000" pitchFamily="2" charset="2"/>
              <a:buChar char="§"/>
            </a:pPr>
            <a:r>
              <a:rPr lang="en-IN" sz="1800" dirty="0" err="1">
                <a:solidFill>
                  <a:srgbClr val="FF0000"/>
                </a:solidFill>
              </a:rPr>
              <a:t>P.K.Morgan</a:t>
            </a:r>
            <a:r>
              <a:rPr lang="en-IN" sz="1800" dirty="0">
                <a:solidFill>
                  <a:srgbClr val="FF0000"/>
                </a:solidFill>
              </a:rPr>
              <a:t> (India) </a:t>
            </a:r>
            <a:r>
              <a:rPr lang="en-IN" sz="1800" dirty="0" err="1">
                <a:solidFill>
                  <a:srgbClr val="FF0000"/>
                </a:solidFill>
              </a:rPr>
              <a:t>Pvt.Ltd</a:t>
            </a:r>
            <a:r>
              <a:rPr lang="en-IN" sz="1800" dirty="0" smtClean="0">
                <a:solidFill>
                  <a:srgbClr val="FF0000"/>
                </a:solidFill>
              </a:rPr>
              <a:t>.</a:t>
            </a:r>
          </a:p>
          <a:p>
            <a:pPr>
              <a:buFont typeface="Wingdings" panose="05000000000000000000" pitchFamily="2" charset="2"/>
              <a:buChar char="§"/>
            </a:pPr>
            <a:r>
              <a:rPr lang="en-IN" sz="1800" dirty="0">
                <a:solidFill>
                  <a:srgbClr val="FF0000"/>
                </a:solidFill>
              </a:rPr>
              <a:t>Siemens</a:t>
            </a:r>
            <a:endParaRPr lang="en-IN" sz="1800" dirty="0">
              <a:solidFill>
                <a:srgbClr val="FF0000"/>
              </a:solidFill>
            </a:endParaRPr>
          </a:p>
        </p:txBody>
      </p:sp>
    </p:spTree>
    <p:extLst>
      <p:ext uri="{BB962C8B-B14F-4D97-AF65-F5344CB8AC3E}">
        <p14:creationId xmlns:p14="http://schemas.microsoft.com/office/powerpoint/2010/main" val="37690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78009" y="143206"/>
            <a:ext cx="9819861" cy="6042873"/>
          </a:xfrm>
          <a:prstGeom prst="rect">
            <a:avLst/>
          </a:prstGeom>
        </p:spPr>
        <p:txBody>
          <a:bodyPr wrap="square">
            <a:spAutoFit/>
          </a:bodyPr>
          <a:lstStyle/>
          <a:p>
            <a:pPr algn="ctr">
              <a:lnSpc>
                <a:spcPct val="107000"/>
              </a:lnSpc>
            </a:pPr>
            <a:r>
              <a:rPr lang="en-US" sz="2400" b="1" u="sng"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Section-1</a:t>
            </a:r>
          </a:p>
          <a:p>
            <a:pPr algn="just">
              <a:lnSpc>
                <a:spcPct val="107000"/>
              </a:lnSpc>
            </a:pPr>
            <a:endPar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pPr>
            <a:r>
              <a:rPr lang="en-US" sz="2000" b="1" dirty="0" smtClean="0">
                <a:latin typeface="Arial" panose="020B0604020202020204" pitchFamily="34" charset="0"/>
                <a:ea typeface="Times New Roman" panose="02020603050405020304" pitchFamily="18" charset="0"/>
                <a:cs typeface="Arial" panose="020B0604020202020204" pitchFamily="34" charset="0"/>
              </a:rPr>
              <a:t>Electrical </a:t>
            </a:r>
            <a:r>
              <a:rPr lang="en-US" sz="2000" b="1" dirty="0">
                <a:latin typeface="Arial" panose="020B0604020202020204" pitchFamily="34" charset="0"/>
                <a:ea typeface="Times New Roman" panose="02020603050405020304" pitchFamily="18" charset="0"/>
                <a:cs typeface="Arial" panose="020B0604020202020204" pitchFamily="34" charset="0"/>
              </a:rPr>
              <a:t>and Electronic Measuring Instruments: </a:t>
            </a:r>
            <a:r>
              <a:rPr lang="en-US" sz="2000" dirty="0">
                <a:latin typeface="Arial" panose="020B0604020202020204" pitchFamily="34" charset="0"/>
                <a:ea typeface="Times New Roman" panose="02020603050405020304" pitchFamily="18" charset="0"/>
                <a:cs typeface="Arial" panose="020B0604020202020204" pitchFamily="34" charset="0"/>
              </a:rPr>
              <a:t>Analog instruments such as PMMC and moving iron type AC / DC voltmeter and ammeter. Digital </a:t>
            </a:r>
            <a:r>
              <a:rPr lang="en-US" sz="2000" dirty="0" err="1">
                <a:latin typeface="Arial" panose="020B0604020202020204" pitchFamily="34" charset="0"/>
                <a:ea typeface="Times New Roman" panose="02020603050405020304" pitchFamily="18" charset="0"/>
                <a:cs typeface="Arial" panose="020B0604020202020204" pitchFamily="34" charset="0"/>
              </a:rPr>
              <a:t>multimeter</a:t>
            </a:r>
            <a:r>
              <a:rPr lang="en-US" sz="2000" dirty="0">
                <a:latin typeface="Arial" panose="020B0604020202020204" pitchFamily="34" charset="0"/>
                <a:ea typeface="Times New Roman" panose="02020603050405020304" pitchFamily="18" charset="0"/>
                <a:cs typeface="Arial" panose="020B0604020202020204" pitchFamily="34" charset="0"/>
              </a:rPr>
              <a:t> (DMM) construction, measurement techniques, specifications and applications. Introduction to cathode ray oscilloscope CRO, digital storage oscilloscope (DSO), operating modes, sampling techniques, specifications and applications. Instruments for waveform analysis such as distortion meter and spectrum analyzer. Insulation testers and LCR meters. Timers / counters techniques, operating modes, specifications and applications. ATE types, testing techniques and applications. </a:t>
            </a:r>
            <a:endParaRPr lang="en-US" sz="2000" dirty="0" smtClean="0">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pP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pPr>
            <a:r>
              <a:rPr lang="en-US" sz="2000" b="1" dirty="0">
                <a:latin typeface="Arial" panose="020B0604020202020204" pitchFamily="34" charset="0"/>
                <a:ea typeface="Times New Roman" panose="02020603050405020304" pitchFamily="18" charset="0"/>
                <a:cs typeface="Arial" panose="020B0604020202020204" pitchFamily="34" charset="0"/>
              </a:rPr>
              <a:t>Electromagnetic Interference and Electromagnetic Compatibility:</a:t>
            </a:r>
            <a:r>
              <a:rPr lang="en-US" sz="2000" dirty="0">
                <a:latin typeface="Arial" panose="020B0604020202020204" pitchFamily="34" charset="0"/>
                <a:ea typeface="Times New Roman" panose="02020603050405020304" pitchFamily="18" charset="0"/>
                <a:cs typeface="Arial" panose="020B0604020202020204" pitchFamily="34" charset="0"/>
              </a:rPr>
              <a:t> EMI/EMC, intrinsic and extrinsic noise, effects on instruments and minimization technique. ESD, causes, Human ESD model, minimization techniques H/W and S/W protection against ESD</a:t>
            </a:r>
            <a:r>
              <a:rPr lang="en-US" sz="2000" dirty="0" smtClean="0">
                <a:latin typeface="Arial" panose="020B0604020202020204" pitchFamily="34" charset="0"/>
                <a:ea typeface="Times New Roman" panose="02020603050405020304" pitchFamily="18" charset="0"/>
                <a:cs typeface="Arial" panose="020B0604020202020204" pitchFamily="34" charset="0"/>
              </a:rPr>
              <a:t>.</a:t>
            </a:r>
          </a:p>
          <a:p>
            <a:pPr algn="just">
              <a:lnSpc>
                <a:spcPct val="107000"/>
              </a:lnSpc>
            </a:pPr>
            <a:endParaRPr lang="en-US" sz="2000" dirty="0">
              <a:latin typeface="Arial" panose="020B0604020202020204" pitchFamily="34" charset="0"/>
              <a:ea typeface="Calibri" panose="020F0502020204030204" pitchFamily="34" charset="0"/>
              <a:cs typeface="Arial" panose="020B0604020202020204" pitchFamily="34" charset="0"/>
            </a:endParaRPr>
          </a:p>
          <a:p>
            <a:r>
              <a:rPr lang="en-US" sz="2000" b="1" dirty="0">
                <a:latin typeface="Arial" panose="020B0604020202020204" pitchFamily="34" charset="0"/>
                <a:ea typeface="Times New Roman" panose="02020603050405020304" pitchFamily="18" charset="0"/>
                <a:cs typeface="Arial" panose="020B0604020202020204" pitchFamily="34" charset="0"/>
              </a:rPr>
              <a:t>Reliability Engineering:</a:t>
            </a:r>
            <a:r>
              <a:rPr lang="en-US" sz="2000" dirty="0">
                <a:latin typeface="Arial" panose="020B0604020202020204" pitchFamily="34" charset="0"/>
                <a:ea typeface="Times New Roman" panose="02020603050405020304" pitchFamily="18" charset="0"/>
                <a:cs typeface="Arial" panose="020B0604020202020204" pitchFamily="34" charset="0"/>
              </a:rPr>
              <a:t> Introduction to reliability of systems. Bathtub curve.  Various causes of failure. Techniques for improvement of reliability. Redundancy techniques.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19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889" y="1065475"/>
            <a:ext cx="10273086" cy="3785652"/>
          </a:xfrm>
          <a:prstGeom prst="rect">
            <a:avLst/>
          </a:prstGeom>
        </p:spPr>
        <p:txBody>
          <a:bodyPr wrap="square">
            <a:spAutoFit/>
          </a:bodyPr>
          <a:lstStyle/>
          <a:p>
            <a:pPr algn="ctr"/>
            <a:r>
              <a:rPr lang="en-US" sz="2400" b="1" u="sng" dirty="0" smtClean="0">
                <a:solidFill>
                  <a:srgbClr val="000000"/>
                </a:solidFill>
                <a:latin typeface="Times New Roman" panose="02020603050405020304" pitchFamily="18" charset="0"/>
                <a:cs typeface="Times New Roman" panose="02020603050405020304" pitchFamily="18" charset="0"/>
              </a:rPr>
              <a:t>Reference books for Section - 1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7030A0"/>
                </a:solidFill>
                <a:latin typeface="Times New Roman" panose="02020603050405020304" pitchFamily="18" charset="0"/>
                <a:cs typeface="Times New Roman" panose="02020603050405020304" pitchFamily="18" charset="0"/>
              </a:rPr>
              <a:t>1</a:t>
            </a:r>
            <a:r>
              <a:rPr lang="en-US" sz="2400" dirty="0">
                <a:solidFill>
                  <a:srgbClr val="7030A0"/>
                </a:solidFill>
                <a:latin typeface="Times New Roman" panose="02020603050405020304" pitchFamily="18" charset="0"/>
                <a:cs typeface="Times New Roman" panose="02020603050405020304" pitchFamily="18" charset="0"/>
              </a:rPr>
              <a:t>.  </a:t>
            </a:r>
            <a:r>
              <a:rPr lang="en-US" sz="2400" dirty="0" smtClean="0">
                <a:solidFill>
                  <a:srgbClr val="7030A0"/>
                </a:solidFill>
                <a:latin typeface="Times New Roman" panose="02020603050405020304" pitchFamily="18" charset="0"/>
                <a:cs typeface="Times New Roman" panose="02020603050405020304" pitchFamily="18" charset="0"/>
              </a:rPr>
              <a:t>Kalsi H S; Electronic </a:t>
            </a:r>
            <a:r>
              <a:rPr lang="en-US" sz="2400" dirty="0">
                <a:solidFill>
                  <a:srgbClr val="7030A0"/>
                </a:solidFill>
                <a:latin typeface="Times New Roman" panose="02020603050405020304" pitchFamily="18" charset="0"/>
                <a:cs typeface="Times New Roman" panose="02020603050405020304" pitchFamily="18" charset="0"/>
              </a:rPr>
              <a:t>Instrumentation; Tata McGraw-Hill.  </a:t>
            </a:r>
            <a:endParaRPr lang="en-US" sz="2400" dirty="0" smtClean="0">
              <a:solidFill>
                <a:srgbClr val="7030A0"/>
              </a:solidFill>
              <a:latin typeface="Times New Roman" panose="02020603050405020304" pitchFamily="18" charset="0"/>
              <a:cs typeface="Times New Roman" panose="02020603050405020304" pitchFamily="18" charset="0"/>
            </a:endParaRPr>
          </a:p>
          <a:p>
            <a:pPr algn="just"/>
            <a:endParaRPr lang="en-US" sz="2400" dirty="0">
              <a:solidFill>
                <a:srgbClr val="7030A0"/>
              </a:solidFill>
              <a:latin typeface="Times New Roman" panose="02020603050405020304" pitchFamily="18" charset="0"/>
              <a:cs typeface="Times New Roman" panose="02020603050405020304" pitchFamily="18" charset="0"/>
            </a:endParaRPr>
          </a:p>
          <a:p>
            <a:pPr algn="just"/>
            <a:r>
              <a:rPr lang="en-US" sz="2400" dirty="0">
                <a:solidFill>
                  <a:srgbClr val="7030A0"/>
                </a:solidFill>
                <a:latin typeface="Times New Roman" panose="02020603050405020304" pitchFamily="18" charset="0"/>
                <a:cs typeface="Times New Roman" panose="02020603050405020304" pitchFamily="18" charset="0"/>
              </a:rPr>
              <a:t>2.  A. J. Bowens; Digital Instrumentation; Tata McGraw-Hill.   </a:t>
            </a:r>
            <a:endParaRPr lang="en-US" sz="2400" dirty="0" smtClean="0">
              <a:solidFill>
                <a:srgbClr val="7030A0"/>
              </a:solidFill>
              <a:latin typeface="Times New Roman" panose="02020603050405020304" pitchFamily="18" charset="0"/>
              <a:cs typeface="Times New Roman" panose="02020603050405020304" pitchFamily="18" charset="0"/>
            </a:endParaRPr>
          </a:p>
          <a:p>
            <a:pPr algn="just"/>
            <a:r>
              <a:rPr lang="en-US" sz="2400" dirty="0">
                <a:solidFill>
                  <a:srgbClr val="7030A0"/>
                </a:solidFill>
                <a:latin typeface="Times New Roman" panose="02020603050405020304" pitchFamily="18" charset="0"/>
                <a:cs typeface="Times New Roman" panose="02020603050405020304" pitchFamily="18" charset="0"/>
              </a:rPr>
              <a:t> </a:t>
            </a:r>
          </a:p>
          <a:p>
            <a:r>
              <a:rPr lang="en-US" sz="2400" dirty="0" smtClean="0">
                <a:solidFill>
                  <a:srgbClr val="7030A0"/>
                </a:solidFill>
                <a:latin typeface="Times New Roman" panose="02020603050405020304" pitchFamily="18" charset="0"/>
                <a:cs typeface="Times New Roman" panose="02020603050405020304" pitchFamily="18" charset="0"/>
              </a:rPr>
              <a:t>3. </a:t>
            </a:r>
            <a:r>
              <a:rPr lang="en-US" sz="2400" dirty="0" err="1" smtClean="0">
                <a:solidFill>
                  <a:srgbClr val="7030A0"/>
                </a:solidFill>
                <a:latin typeface="Times New Roman" panose="02020603050405020304" pitchFamily="18" charset="0"/>
                <a:cs typeface="Times New Roman" panose="02020603050405020304" pitchFamily="18" charset="0"/>
              </a:rPr>
              <a:t>Sawhney</a:t>
            </a:r>
            <a:r>
              <a:rPr lang="en-US" sz="2400" dirty="0">
                <a:solidFill>
                  <a:srgbClr val="7030A0"/>
                </a:solidFill>
                <a:latin typeface="Times New Roman" panose="02020603050405020304" pitchFamily="18" charset="0"/>
                <a:cs typeface="Times New Roman" panose="02020603050405020304" pitchFamily="18" charset="0"/>
              </a:rPr>
              <a:t>, A. K;  Electrical and electronic Measurements and </a:t>
            </a:r>
            <a:r>
              <a:rPr lang="en-US" sz="2400" dirty="0" smtClean="0">
                <a:solidFill>
                  <a:srgbClr val="7030A0"/>
                </a:solidFill>
                <a:latin typeface="Times New Roman" panose="02020603050405020304" pitchFamily="18" charset="0"/>
                <a:cs typeface="Times New Roman" panose="02020603050405020304" pitchFamily="18" charset="0"/>
              </a:rPr>
              <a:t>Instrumentation.</a:t>
            </a:r>
          </a:p>
          <a:p>
            <a:r>
              <a:rPr lang="en-US" sz="2400" dirty="0">
                <a:solidFill>
                  <a:srgbClr val="7030A0"/>
                </a:solidFill>
                <a:latin typeface="Times New Roman" panose="02020603050405020304" pitchFamily="18" charset="0"/>
                <a:cs typeface="Times New Roman" panose="02020603050405020304" pitchFamily="18" charset="0"/>
              </a:rPr>
              <a:t> </a:t>
            </a:r>
            <a:r>
              <a:rPr lang="en-US" sz="2400" dirty="0" smtClean="0">
                <a:solidFill>
                  <a:srgbClr val="7030A0"/>
                </a:solidFill>
                <a:latin typeface="Times New Roman" panose="02020603050405020304" pitchFamily="18" charset="0"/>
                <a:cs typeface="Times New Roman" panose="02020603050405020304" pitchFamily="18" charset="0"/>
              </a:rPr>
              <a:t>   </a:t>
            </a:r>
            <a:r>
              <a:rPr lang="en-US" sz="2400" dirty="0" err="1" smtClean="0">
                <a:solidFill>
                  <a:srgbClr val="7030A0"/>
                </a:solidFill>
                <a:latin typeface="Times New Roman" panose="02020603050405020304" pitchFamily="18" charset="0"/>
                <a:cs typeface="Times New Roman" panose="02020603050405020304" pitchFamily="18" charset="0"/>
              </a:rPr>
              <a:t>Dhanpar</a:t>
            </a:r>
            <a:r>
              <a:rPr lang="en-US" sz="2400" dirty="0" smtClean="0">
                <a:solidFill>
                  <a:srgbClr val="7030A0"/>
                </a:solidFill>
                <a:latin typeface="Times New Roman" panose="02020603050405020304" pitchFamily="18" charset="0"/>
                <a:cs typeface="Times New Roman" panose="02020603050405020304" pitchFamily="18" charset="0"/>
              </a:rPr>
              <a:t> </a:t>
            </a:r>
            <a:r>
              <a:rPr lang="en-US" sz="2400" dirty="0">
                <a:solidFill>
                  <a:srgbClr val="7030A0"/>
                </a:solidFill>
                <a:latin typeface="Times New Roman" panose="02020603050405020304" pitchFamily="18" charset="0"/>
                <a:cs typeface="Times New Roman" panose="02020603050405020304" pitchFamily="18" charset="0"/>
              </a:rPr>
              <a:t>Rai and  Sons. </a:t>
            </a:r>
            <a:endParaRPr lang="en-US" sz="2400" dirty="0" smtClean="0">
              <a:solidFill>
                <a:srgbClr val="7030A0"/>
              </a:solidFill>
              <a:latin typeface="Times New Roman" panose="02020603050405020304" pitchFamily="18" charset="0"/>
              <a:cs typeface="Times New Roman" panose="02020603050405020304" pitchFamily="18" charset="0"/>
            </a:endParaRPr>
          </a:p>
          <a:p>
            <a:endParaRPr lang="en-US" sz="2400" dirty="0" smtClean="0">
              <a:solidFill>
                <a:srgbClr val="7030A0"/>
              </a:solidFill>
              <a:latin typeface="Times New Roman" panose="02020603050405020304" pitchFamily="18" charset="0"/>
              <a:cs typeface="Times New Roman" panose="02020603050405020304" pitchFamily="18" charset="0"/>
            </a:endParaRPr>
          </a:p>
          <a:p>
            <a:r>
              <a:rPr lang="en-US" sz="2400" dirty="0" smtClean="0">
                <a:solidFill>
                  <a:srgbClr val="7030A0"/>
                </a:solidFill>
                <a:latin typeface="Times New Roman" panose="02020603050405020304" pitchFamily="18" charset="0"/>
                <a:cs typeface="Times New Roman" panose="02020603050405020304" pitchFamily="18" charset="0"/>
              </a:rPr>
              <a:t>4. E</a:t>
            </a:r>
            <a:r>
              <a:rPr lang="en-US" sz="2400" dirty="0">
                <a:solidFill>
                  <a:srgbClr val="7030A0"/>
                </a:solidFill>
                <a:latin typeface="Times New Roman" panose="02020603050405020304" pitchFamily="18" charset="0"/>
                <a:cs typeface="Times New Roman" panose="02020603050405020304" pitchFamily="18" charset="0"/>
              </a:rPr>
              <a:t>. </a:t>
            </a:r>
            <a:r>
              <a:rPr lang="en-US" sz="2400" dirty="0" err="1" smtClean="0">
                <a:solidFill>
                  <a:srgbClr val="7030A0"/>
                </a:solidFill>
                <a:latin typeface="Times New Roman" panose="02020603050405020304" pitchFamily="18" charset="0"/>
                <a:cs typeface="Times New Roman" panose="02020603050405020304" pitchFamily="18" charset="0"/>
              </a:rPr>
              <a:t>Balagurusamy</a:t>
            </a:r>
            <a:r>
              <a:rPr lang="en-US" sz="2400" dirty="0" smtClean="0">
                <a:solidFill>
                  <a:srgbClr val="7030A0"/>
                </a:solidFill>
                <a:latin typeface="Times New Roman" panose="02020603050405020304" pitchFamily="18" charset="0"/>
                <a:cs typeface="Times New Roman" panose="02020603050405020304" pitchFamily="18" charset="0"/>
              </a:rPr>
              <a:t>; </a:t>
            </a:r>
            <a:r>
              <a:rPr lang="en-US" sz="2400" dirty="0">
                <a:solidFill>
                  <a:srgbClr val="7030A0"/>
                </a:solidFill>
                <a:latin typeface="Times New Roman" panose="02020603050405020304" pitchFamily="18" charset="0"/>
                <a:cs typeface="Times New Roman" panose="02020603050405020304" pitchFamily="18" charset="0"/>
              </a:rPr>
              <a:t>Reliability </a:t>
            </a:r>
            <a:r>
              <a:rPr lang="en-US" sz="2400" dirty="0" smtClean="0">
                <a:solidFill>
                  <a:srgbClr val="7030A0"/>
                </a:solidFill>
                <a:latin typeface="Times New Roman" panose="02020603050405020304" pitchFamily="18" charset="0"/>
                <a:cs typeface="Times New Roman" panose="02020603050405020304" pitchFamily="18" charset="0"/>
              </a:rPr>
              <a:t>Engineering;</a:t>
            </a:r>
            <a:r>
              <a:rPr lang="en-US" sz="2400" dirty="0">
                <a:solidFill>
                  <a:srgbClr val="7030A0"/>
                </a:solidFill>
                <a:latin typeface="Times New Roman" panose="02020603050405020304" pitchFamily="18" charset="0"/>
                <a:cs typeface="Times New Roman" panose="02020603050405020304" pitchFamily="18" charset="0"/>
              </a:rPr>
              <a:t> Tata McGraw-Hill, 1984</a:t>
            </a:r>
            <a:r>
              <a:rPr lang="en-U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7887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60" y="974885"/>
            <a:ext cx="11433975" cy="5447645"/>
          </a:xfrm>
          <a:prstGeom prst="rect">
            <a:avLst/>
          </a:prstGeom>
        </p:spPr>
        <p:txBody>
          <a:bodyPr wrap="square">
            <a:spAutoFit/>
          </a:bodyPr>
          <a:lstStyle/>
          <a:p>
            <a:pPr algn="ctr"/>
            <a:r>
              <a:rPr lang="en-US" sz="2400" b="1" u="sng" dirty="0">
                <a:solidFill>
                  <a:srgbClr val="000000"/>
                </a:solidFill>
                <a:latin typeface="Times New Roman" panose="02020603050405020304" pitchFamily="18" charset="0"/>
                <a:cs typeface="Times New Roman" panose="02020603050405020304" pitchFamily="18" charset="0"/>
              </a:rPr>
              <a:t>Reference books for Section </a:t>
            </a:r>
            <a:r>
              <a:rPr lang="en-US" sz="2400" b="1" u="sng" dirty="0" smtClean="0">
                <a:solidFill>
                  <a:srgbClr val="000000"/>
                </a:solidFill>
                <a:latin typeface="Times New Roman" panose="02020603050405020304" pitchFamily="18" charset="0"/>
                <a:cs typeface="Times New Roman" panose="02020603050405020304" pitchFamily="18" charset="0"/>
              </a:rPr>
              <a:t>- 2 </a:t>
            </a:r>
            <a:endParaRPr lang="en-US" sz="2400" b="1" u="sng" dirty="0">
              <a:solidFill>
                <a:srgbClr val="000000"/>
              </a:solidFill>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solidFill>
                  <a:srgbClr val="7030A0"/>
                </a:solidFill>
                <a:latin typeface="Times New Roman" panose="02020603050405020304" pitchFamily="18" charset="0"/>
                <a:cs typeface="Times New Roman" panose="02020603050405020304" pitchFamily="18" charset="0"/>
              </a:rPr>
              <a:t>R </a:t>
            </a:r>
            <a:r>
              <a:rPr lang="en-US" sz="2400" dirty="0">
                <a:solidFill>
                  <a:srgbClr val="7030A0"/>
                </a:solidFill>
                <a:latin typeface="Times New Roman" panose="02020603050405020304" pitchFamily="18" charset="0"/>
                <a:cs typeface="Times New Roman" panose="02020603050405020304" pitchFamily="18" charset="0"/>
              </a:rPr>
              <a:t>S </a:t>
            </a:r>
            <a:r>
              <a:rPr lang="en-US" sz="2400" dirty="0" err="1">
                <a:solidFill>
                  <a:srgbClr val="7030A0"/>
                </a:solidFill>
                <a:latin typeface="Times New Roman" panose="02020603050405020304" pitchFamily="18" charset="0"/>
                <a:cs typeface="Times New Roman" panose="02020603050405020304" pitchFamily="18" charset="0"/>
              </a:rPr>
              <a:t>Khandpur</a:t>
            </a:r>
            <a:r>
              <a:rPr lang="en-US" sz="2400" dirty="0">
                <a:solidFill>
                  <a:srgbClr val="7030A0"/>
                </a:solidFill>
                <a:latin typeface="Times New Roman" panose="02020603050405020304" pitchFamily="18" charset="0"/>
                <a:cs typeface="Times New Roman" panose="02020603050405020304" pitchFamily="18" charset="0"/>
              </a:rPr>
              <a:t>; Handbook of Analytical Instruments; McGraw Hill Education; 2 </a:t>
            </a:r>
            <a:r>
              <a:rPr lang="en-US" sz="2400" dirty="0" smtClean="0">
                <a:solidFill>
                  <a:srgbClr val="7030A0"/>
                </a:solidFill>
                <a:latin typeface="Times New Roman" panose="02020603050405020304" pitchFamily="18" charset="0"/>
                <a:cs typeface="Times New Roman" panose="02020603050405020304" pitchFamily="18" charset="0"/>
              </a:rPr>
              <a:t>edition</a:t>
            </a:r>
          </a:p>
          <a:p>
            <a:r>
              <a:rPr lang="en-US" sz="2400" dirty="0" smtClean="0">
                <a:solidFill>
                  <a:srgbClr val="7030A0"/>
                </a:solidFill>
                <a:latin typeface="Times New Roman" panose="02020603050405020304" pitchFamily="18" charset="0"/>
                <a:cs typeface="Times New Roman" panose="02020603050405020304" pitchFamily="18" charset="0"/>
              </a:rPr>
              <a:t>      Ananda </a:t>
            </a:r>
            <a:r>
              <a:rPr lang="en-US" sz="2400" dirty="0">
                <a:solidFill>
                  <a:srgbClr val="7030A0"/>
                </a:solidFill>
                <a:latin typeface="Times New Roman" panose="02020603050405020304" pitchFamily="18" charset="0"/>
                <a:cs typeface="Times New Roman" panose="02020603050405020304" pitchFamily="18" charset="0"/>
              </a:rPr>
              <a:t>R </a:t>
            </a:r>
            <a:r>
              <a:rPr lang="en-US" sz="2400" dirty="0" smtClean="0">
                <a:solidFill>
                  <a:srgbClr val="7030A0"/>
                </a:solidFill>
                <a:latin typeface="Times New Roman" panose="02020603050405020304" pitchFamily="18" charset="0"/>
                <a:cs typeface="Times New Roman" panose="02020603050405020304" pitchFamily="18" charset="0"/>
              </a:rPr>
              <a:t>Natarajan; </a:t>
            </a:r>
            <a:r>
              <a:rPr lang="en-US" sz="2400" dirty="0">
                <a:solidFill>
                  <a:srgbClr val="7030A0"/>
                </a:solidFill>
                <a:latin typeface="Times New Roman" panose="02020603050405020304" pitchFamily="18" charset="0"/>
                <a:cs typeface="Times New Roman" panose="02020603050405020304" pitchFamily="18" charset="0"/>
              </a:rPr>
              <a:t>Biomedical Instrumentation and Measurements;  PHI Learning. </a:t>
            </a:r>
          </a:p>
          <a:p>
            <a:endParaRPr lang="en-US" sz="2400" dirty="0" smtClean="0">
              <a:solidFill>
                <a:srgbClr val="7030A0"/>
              </a:solidFill>
              <a:latin typeface="Times New Roman" panose="02020603050405020304" pitchFamily="18" charset="0"/>
              <a:hlinkClick r:id="rId2"/>
            </a:endParaRPr>
          </a:p>
          <a:p>
            <a:r>
              <a:rPr lang="en-US" sz="2400" dirty="0" smtClean="0">
                <a:solidFill>
                  <a:srgbClr val="7030A0"/>
                </a:solidFill>
                <a:latin typeface="Times New Roman" panose="02020603050405020304" pitchFamily="18" charset="0"/>
                <a:cs typeface="Times New Roman" panose="02020603050405020304" pitchFamily="18" charset="0"/>
              </a:rPr>
              <a:t>2. Willard</a:t>
            </a:r>
            <a:r>
              <a:rPr lang="en-US" sz="2400" dirty="0">
                <a:solidFill>
                  <a:srgbClr val="7030A0"/>
                </a:solidFill>
                <a:latin typeface="Times New Roman" panose="02020603050405020304" pitchFamily="18" charset="0"/>
                <a:cs typeface="Times New Roman" panose="02020603050405020304" pitchFamily="18" charset="0"/>
              </a:rPr>
              <a:t>, H. H., Merritt Jr, L. L., Dean, J. A., &amp; Settle Jr, F. A.  Instrumental methods </a:t>
            </a:r>
            <a:r>
              <a:rPr lang="en-US" sz="2400" dirty="0" smtClean="0">
                <a:solidFill>
                  <a:srgbClr val="7030A0"/>
                </a:solidFill>
                <a:latin typeface="Times New Roman" panose="02020603050405020304" pitchFamily="18" charset="0"/>
                <a:cs typeface="Times New Roman" panose="02020603050405020304" pitchFamily="18" charset="0"/>
              </a:rPr>
              <a:t>of</a:t>
            </a:r>
          </a:p>
          <a:p>
            <a:r>
              <a:rPr lang="en-US" sz="2400" dirty="0">
                <a:solidFill>
                  <a:srgbClr val="7030A0"/>
                </a:solidFill>
                <a:latin typeface="Times New Roman" panose="02020603050405020304" pitchFamily="18" charset="0"/>
                <a:cs typeface="Times New Roman" panose="02020603050405020304" pitchFamily="18" charset="0"/>
              </a:rPr>
              <a:t> </a:t>
            </a:r>
            <a:r>
              <a:rPr lang="en-US" sz="2400" dirty="0" smtClean="0">
                <a:solidFill>
                  <a:srgbClr val="7030A0"/>
                </a:solidFill>
                <a:latin typeface="Times New Roman" panose="02020603050405020304" pitchFamily="18" charset="0"/>
                <a:cs typeface="Times New Roman" panose="02020603050405020304" pitchFamily="18" charset="0"/>
              </a:rPr>
              <a:t>   </a:t>
            </a:r>
            <a:r>
              <a:rPr lang="en-US" sz="2400" dirty="0">
                <a:solidFill>
                  <a:srgbClr val="7030A0"/>
                </a:solidFill>
                <a:latin typeface="Times New Roman" panose="02020603050405020304" pitchFamily="18" charset="0"/>
                <a:cs typeface="Times New Roman" panose="02020603050405020304" pitchFamily="18" charset="0"/>
              </a:rPr>
              <a:t>analysis. 7th edition. CBS Publishers &amp; Distributors. </a:t>
            </a:r>
            <a:endParaRPr lang="en-US" sz="2400" dirty="0" smtClean="0">
              <a:solidFill>
                <a:srgbClr val="7030A0"/>
              </a:solidFill>
              <a:latin typeface="Times New Roman" panose="02020603050405020304" pitchFamily="18" charset="0"/>
              <a:cs typeface="Times New Roman" panose="02020603050405020304" pitchFamily="18" charset="0"/>
            </a:endParaRPr>
          </a:p>
          <a:p>
            <a:endParaRPr lang="en-US" sz="2400" dirty="0" smtClean="0">
              <a:solidFill>
                <a:srgbClr val="7030A0"/>
              </a:solidFill>
              <a:latin typeface="Times New Roman" panose="02020603050405020304" pitchFamily="18" charset="0"/>
              <a:cs typeface="Times New Roman" panose="02020603050405020304" pitchFamily="18" charset="0"/>
            </a:endParaRPr>
          </a:p>
          <a:p>
            <a:r>
              <a:rPr lang="en-US" sz="2400" dirty="0" smtClean="0">
                <a:solidFill>
                  <a:srgbClr val="7030A0"/>
                </a:solidFill>
                <a:latin typeface="Times New Roman" panose="02020603050405020304" pitchFamily="18" charset="0"/>
                <a:cs typeface="Times New Roman" panose="02020603050405020304" pitchFamily="18" charset="0"/>
              </a:rPr>
              <a:t>3. Ananda </a:t>
            </a:r>
            <a:r>
              <a:rPr lang="en-US" sz="2400" dirty="0">
                <a:solidFill>
                  <a:srgbClr val="7030A0"/>
                </a:solidFill>
                <a:latin typeface="Times New Roman" panose="02020603050405020304" pitchFamily="18" charset="0"/>
                <a:cs typeface="Times New Roman" panose="02020603050405020304" pitchFamily="18" charset="0"/>
              </a:rPr>
              <a:t>R Natarajan; Biomedical Instrumentation and Measurements;  PHI Learning. </a:t>
            </a:r>
            <a:endParaRPr lang="en-US" sz="2400" dirty="0" smtClean="0">
              <a:solidFill>
                <a:srgbClr val="7030A0"/>
              </a:solidFill>
              <a:latin typeface="Times New Roman" panose="02020603050405020304" pitchFamily="18" charset="0"/>
              <a:cs typeface="Times New Roman" panose="02020603050405020304" pitchFamily="18" charset="0"/>
            </a:endParaRPr>
          </a:p>
          <a:p>
            <a:endParaRPr lang="en-US" sz="2400" dirty="0" smtClean="0">
              <a:solidFill>
                <a:srgbClr val="7030A0"/>
              </a:solidFill>
              <a:latin typeface="Times New Roman" panose="02020603050405020304" pitchFamily="18" charset="0"/>
              <a:cs typeface="Times New Roman" panose="02020603050405020304" pitchFamily="18" charset="0"/>
            </a:endParaRPr>
          </a:p>
          <a:p>
            <a:r>
              <a:rPr lang="en-US" sz="2400" dirty="0" smtClean="0">
                <a:solidFill>
                  <a:srgbClr val="7030A0"/>
                </a:solidFill>
                <a:latin typeface="Times New Roman" panose="02020603050405020304" pitchFamily="18" charset="0"/>
                <a:cs typeface="Times New Roman" panose="02020603050405020304" pitchFamily="18" charset="0"/>
              </a:rPr>
              <a:t>4. R </a:t>
            </a:r>
            <a:r>
              <a:rPr lang="en-US" sz="2400" dirty="0">
                <a:solidFill>
                  <a:srgbClr val="7030A0"/>
                </a:solidFill>
                <a:latin typeface="Times New Roman" panose="02020603050405020304" pitchFamily="18" charset="0"/>
                <a:cs typeface="Times New Roman" panose="02020603050405020304" pitchFamily="18" charset="0"/>
              </a:rPr>
              <a:t>S </a:t>
            </a:r>
            <a:r>
              <a:rPr lang="en-US" sz="2400" dirty="0" err="1">
                <a:solidFill>
                  <a:srgbClr val="7030A0"/>
                </a:solidFill>
                <a:latin typeface="Times New Roman" panose="02020603050405020304" pitchFamily="18" charset="0"/>
                <a:cs typeface="Times New Roman" panose="02020603050405020304" pitchFamily="18" charset="0"/>
              </a:rPr>
              <a:t>Khandpur</a:t>
            </a:r>
            <a:r>
              <a:rPr lang="en-US" sz="2400" dirty="0">
                <a:solidFill>
                  <a:srgbClr val="7030A0"/>
                </a:solidFill>
                <a:latin typeface="Times New Roman" panose="02020603050405020304" pitchFamily="18" charset="0"/>
                <a:cs typeface="Times New Roman" panose="02020603050405020304" pitchFamily="18" charset="0"/>
              </a:rPr>
              <a:t> Handbook of Biomedical Instrumentation; Third Edition; 2014, McGraw </a:t>
            </a:r>
            <a:endParaRPr lang="en-US" sz="2400" dirty="0" smtClean="0">
              <a:solidFill>
                <a:srgbClr val="7030A0"/>
              </a:solidFill>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 </a:t>
            </a:r>
            <a:r>
              <a:rPr lang="en-US" sz="2400" dirty="0" smtClean="0">
                <a:solidFill>
                  <a:srgbClr val="7030A0"/>
                </a:solidFill>
                <a:latin typeface="Times New Roman" panose="02020603050405020304" pitchFamily="18" charset="0"/>
                <a:cs typeface="Times New Roman" panose="02020603050405020304" pitchFamily="18" charset="0"/>
              </a:rPr>
              <a:t>   Hill </a:t>
            </a:r>
            <a:r>
              <a:rPr lang="en-US" sz="2400" dirty="0">
                <a:solidFill>
                  <a:srgbClr val="7030A0"/>
                </a:solidFill>
                <a:latin typeface="Times New Roman" panose="02020603050405020304" pitchFamily="18" charset="0"/>
                <a:cs typeface="Times New Roman" panose="02020603050405020304" pitchFamily="18" charset="0"/>
              </a:rPr>
              <a:t>Education (India) Private Limited</a:t>
            </a:r>
            <a:r>
              <a:rPr lang="en-US" sz="2400" dirty="0" smtClean="0">
                <a:solidFill>
                  <a:srgbClr val="7030A0"/>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16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468346"/>
            <a:ext cx="10281038" cy="4931543"/>
          </a:xfrm>
          <a:prstGeom prst="rect">
            <a:avLst/>
          </a:prstGeom>
        </p:spPr>
        <p:txBody>
          <a:bodyPr wrap="square">
            <a:spAutoFit/>
          </a:bodyPr>
          <a:lstStyle/>
          <a:p>
            <a:pPr algn="ctr">
              <a:lnSpc>
                <a:spcPct val="107000"/>
              </a:lnSpc>
            </a:pPr>
            <a:r>
              <a:rPr lang="en-US" sz="2400" b="1" u="sng"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Section-2</a:t>
            </a:r>
          </a:p>
          <a:p>
            <a:pPr algn="ctr">
              <a:lnSpc>
                <a:spcPct val="107000"/>
              </a:lnSpc>
            </a:pPr>
            <a:endParaRPr lang="en-US" sz="2000" b="1" u="sng"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pPr>
            <a:r>
              <a:rPr lang="en-US" sz="2000" b="1"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Analytical </a:t>
            </a: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Instruments and Measurement: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Introduction and classification of analytical instruments, qualitative and quantitative analysis.</a:t>
            </a: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Electromagnetic spectrum, beer lamberts law, optical filters and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monochromators</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Filter photometer, colorimeter and spectrophotometers. Gas analyzers. Gas and liquid chromatography instruments. Measurement of PH, viscosity, conductivity, humidity and turbidity. </a:t>
            </a:r>
            <a:endParaRPr 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a:lnSpc>
                <a:spcPct val="107000"/>
              </a:lnSpc>
              <a:spcBef>
                <a:spcPts val="1200"/>
              </a:spcBef>
            </a:pPr>
            <a:endParaRPr lang="en-US" sz="20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Biomedical Instrumentation: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Introduction to human physiology,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Biopotential</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generation, sensors used for physiological measurement Cardiovascular system and related </a:t>
            </a:r>
            <a:r>
              <a:rPr 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instrument </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(Blood pressure measurement, ECG recorder, Blood flow measurement, blood volume measurement). Life saving devices like pacemaker, defibrillator, heart lung system. Brain system and EEG recorder. Respiratory system and </a:t>
            </a:r>
            <a:r>
              <a:rPr lang="en-US" sz="20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spirometers,</a:t>
            </a: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  IOT in Biomedical system.</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4693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0719" y="438926"/>
            <a:ext cx="7892995" cy="5383461"/>
          </a:xfrm>
          <a:prstGeom prst="rect">
            <a:avLst/>
          </a:prstGeom>
        </p:spPr>
        <p:txBody>
          <a:bodyPr wrap="square">
            <a:spAutoFit/>
          </a:bodyPr>
          <a:lstStyle/>
          <a:p>
            <a:pPr algn="ctr">
              <a:lnSpc>
                <a:spcPct val="107000"/>
              </a:lnSpc>
            </a:pPr>
            <a:r>
              <a:rPr lang="en-US"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 of Tutorials: (Any Three</a:t>
            </a:r>
            <a:r>
              <a:rPr lang="en-US"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ctr">
              <a:lnSpc>
                <a:spcPct val="107000"/>
              </a:lnSpc>
            </a:pPr>
            <a:endParaRPr lang="en-US" sz="2400" u="sng"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120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Digital </a:t>
            </a:r>
            <a:r>
              <a:rPr lang="en-US" sz="2400" dirty="0" err="1">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multimeter</a:t>
            </a: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circuits </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Extension of analog voltmeter and ammeter ranges</a:t>
            </a:r>
            <a:endPar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Measurement of intrinsic noise in electronic components.</a:t>
            </a:r>
            <a:endPar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Testing using ATE systems </a:t>
            </a:r>
            <a:endPar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Calculation of reliability of a system. </a:t>
            </a:r>
            <a:endPar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Measurement of concentration using a filter photometer.</a:t>
            </a:r>
            <a:endPar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Sensors requirement for physiological measurement</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Cardiovascular signal processing techniques</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Spirometer measurement techniques</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Font typeface="+mj-lt"/>
              <a:buAutoNum type="arabicPeriod"/>
              <a:tabLst>
                <a:tab pos="457200" algn="l"/>
              </a:tabLst>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IOT in healthcare system</a:t>
            </a: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4469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0991" y="540830"/>
            <a:ext cx="9939130" cy="4919488"/>
          </a:xfrm>
          <a:prstGeom prst="rect">
            <a:avLst/>
          </a:prstGeom>
        </p:spPr>
        <p:txBody>
          <a:bodyPr wrap="square">
            <a:spAutoFit/>
          </a:bodyPr>
          <a:lstStyle/>
          <a:p>
            <a:pPr algn="ctr"/>
            <a:r>
              <a:rPr lang="en-US"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List of </a:t>
            </a:r>
            <a:r>
              <a:rPr lang="en-US"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Practical: </a:t>
            </a:r>
            <a:r>
              <a:rPr lang="en-US" sz="2400"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(Any Six</a:t>
            </a:r>
            <a:r>
              <a:rPr lang="en-US" sz="2400" b="1" u="sng"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ct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Conversion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a galvanometer into a voltmeter and ammeter</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Electronics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components testing using a DMM</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Demonstration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the operation of a digital storage oscilloscope.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Measurement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 waveform distortion using a distortion meter</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Insulation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measurement using an insulation tester.</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6. Frequency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time period measurement using an universal counter.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 Quantitative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analysis using a filter photometer or a spectrophotometer.</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8. Blood </a:t>
            </a: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pressure measurement using VI lab</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9. ECG </a:t>
            </a: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and EEG amplifier design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fontAlgn="base">
              <a:spcBef>
                <a:spcPts val="0"/>
              </a:spcBef>
              <a:spcAft>
                <a:spcPts val="0"/>
              </a:spcAft>
              <a:tabLst>
                <a:tab pos="457200" algn="l"/>
              </a:tabLst>
            </a:pPr>
            <a:r>
              <a:rPr lang="en-US" sz="2400" dirty="0" smtClean="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10. ECG and EEG filter design using</a:t>
            </a:r>
            <a:endParaRPr lang="en-US"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69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653</Words>
  <Application>Microsoft Office PowerPoint</Application>
  <PresentationFormat>Widescreen</PresentationFormat>
  <Paragraphs>233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din</vt:lpstr>
      <vt:lpstr>Times New Roman</vt:lpstr>
      <vt:lpstr>Wingdings</vt:lpstr>
      <vt:lpstr>Office Theme</vt:lpstr>
      <vt:lpstr> Electronic Instrumentation   Section-1, Ppt-1</vt:lpstr>
      <vt:lpstr>Course Objectives:  </vt:lpstr>
      <vt:lpstr>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Gate -2021</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qwerty</dc:creator>
  <cp:lastModifiedBy>Windows User</cp:lastModifiedBy>
  <cp:revision>18</cp:revision>
  <dcterms:created xsi:type="dcterms:W3CDTF">2020-07-17T18:06:12Z</dcterms:created>
  <dcterms:modified xsi:type="dcterms:W3CDTF">2020-08-17T04:20:17Z</dcterms:modified>
</cp:coreProperties>
</file>