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67" r:id="rId3"/>
    <p:sldId id="394" r:id="rId4"/>
    <p:sldId id="389" r:id="rId5"/>
    <p:sldId id="390" r:id="rId6"/>
    <p:sldId id="391" r:id="rId7"/>
    <p:sldId id="392" r:id="rId8"/>
    <p:sldId id="397" r:id="rId9"/>
    <p:sldId id="405" r:id="rId10"/>
    <p:sldId id="406" r:id="rId11"/>
    <p:sldId id="407" r:id="rId12"/>
    <p:sldId id="408" r:id="rId13"/>
    <p:sldId id="409" r:id="rId14"/>
    <p:sldId id="411" r:id="rId15"/>
    <p:sldId id="412" r:id="rId16"/>
    <p:sldId id="413" r:id="rId17"/>
    <p:sldId id="414" r:id="rId18"/>
    <p:sldId id="415" r:id="rId19"/>
    <p:sldId id="416" r:id="rId20"/>
    <p:sldId id="41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0AD4"/>
    <a:srgbClr val="FF0066"/>
    <a:srgbClr val="FF3399"/>
    <a:srgbClr val="FF33CC"/>
    <a:srgbClr val="6717A9"/>
    <a:srgbClr val="1B0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1562-2C78-46E7-ABE1-4443292BC0E9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266-75FF-4154-AC0C-11C4211D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5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1562-2C78-46E7-ABE1-4443292BC0E9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266-75FF-4154-AC0C-11C4211D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5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1562-2C78-46E7-ABE1-4443292BC0E9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266-75FF-4154-AC0C-11C4211D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8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1562-2C78-46E7-ABE1-4443292BC0E9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266-75FF-4154-AC0C-11C4211D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2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1562-2C78-46E7-ABE1-4443292BC0E9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266-75FF-4154-AC0C-11C4211D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1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1562-2C78-46E7-ABE1-4443292BC0E9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266-75FF-4154-AC0C-11C4211D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6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1562-2C78-46E7-ABE1-4443292BC0E9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266-75FF-4154-AC0C-11C4211D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1562-2C78-46E7-ABE1-4443292BC0E9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266-75FF-4154-AC0C-11C4211D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6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1562-2C78-46E7-ABE1-4443292BC0E9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266-75FF-4154-AC0C-11C4211D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8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1562-2C78-46E7-ABE1-4443292BC0E9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266-75FF-4154-AC0C-11C4211D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6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1562-2C78-46E7-ABE1-4443292BC0E9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0266-75FF-4154-AC0C-11C4211D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8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51562-2C78-46E7-ABE1-4443292BC0E9}" type="datetimeFigureOut">
              <a:rPr lang="en-US" smtClean="0"/>
              <a:t>03-Nov-20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10266-75FF-4154-AC0C-11C4211D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534" y="2582942"/>
            <a:ext cx="9144000" cy="1653873"/>
          </a:xfrm>
        </p:spPr>
        <p:txBody>
          <a:bodyPr>
            <a:normAutofit fontScale="90000"/>
          </a:bodyPr>
          <a:lstStyle/>
          <a:p>
            <a:r>
              <a:rPr lang="en-US" sz="4400" b="1" u="sng" dirty="0" smtClean="0">
                <a:latin typeface="+mn-lt"/>
              </a:rPr>
              <a:t> Electronic Instrumentation</a:t>
            </a:r>
            <a:r>
              <a:rPr lang="en-US" sz="4400" b="1" dirty="0" smtClean="0">
                <a:latin typeface="+mn-lt"/>
              </a:rPr>
              <a:t> </a:t>
            </a:r>
            <a:br>
              <a:rPr lang="en-US" sz="4400" b="1" dirty="0" smtClean="0">
                <a:latin typeface="+mn-lt"/>
              </a:rPr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3600" b="1" i="1" dirty="0" smtClean="0">
                <a:latin typeface="+mn-lt"/>
              </a:rPr>
              <a:t>Section-1, Ppt-10</a:t>
            </a:r>
            <a:endParaRPr lang="en-US" sz="3600" b="1" i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2508836" y="3065059"/>
            <a:ext cx="707139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09090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9" y="0"/>
            <a:ext cx="10917381" cy="66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73" y="404812"/>
            <a:ext cx="8007061" cy="559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95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-297873"/>
            <a:ext cx="9266093" cy="696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58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394854"/>
            <a:ext cx="7887132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2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72" y="-221672"/>
            <a:ext cx="9989127" cy="707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62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00AD4"/>
                </a:solidFill>
              </a:rPr>
              <a:t>Advantages</a:t>
            </a:r>
            <a:r>
              <a:rPr lang="en-US" dirty="0" smtClean="0">
                <a:solidFill>
                  <a:srgbClr val="300AD4"/>
                </a:solidFill>
              </a:rPr>
              <a:t>:</a:t>
            </a:r>
          </a:p>
          <a:p>
            <a:r>
              <a:rPr lang="en-US" dirty="0" smtClean="0">
                <a:solidFill>
                  <a:srgbClr val="300AD4"/>
                </a:solidFill>
              </a:rPr>
              <a:t>1.it </a:t>
            </a:r>
            <a:r>
              <a:rPr lang="en-US" dirty="0">
                <a:solidFill>
                  <a:srgbClr val="300AD4"/>
                </a:solidFill>
              </a:rPr>
              <a:t>provides better resolution</a:t>
            </a:r>
            <a:r>
              <a:rPr lang="en-US" dirty="0" smtClean="0">
                <a:solidFill>
                  <a:srgbClr val="300AD4"/>
                </a:solidFill>
              </a:rPr>
              <a:t>,</a:t>
            </a:r>
          </a:p>
          <a:p>
            <a:r>
              <a:rPr lang="en-US" dirty="0" smtClean="0">
                <a:solidFill>
                  <a:srgbClr val="300AD4"/>
                </a:solidFill>
              </a:rPr>
              <a:t>2.it provides </a:t>
            </a:r>
            <a:r>
              <a:rPr lang="en-US" dirty="0">
                <a:solidFill>
                  <a:srgbClr val="300AD4"/>
                </a:solidFill>
              </a:rPr>
              <a:t>better frequency coverage</a:t>
            </a:r>
            <a:r>
              <a:rPr lang="en-US" dirty="0" smtClean="0">
                <a:solidFill>
                  <a:srgbClr val="300AD4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00AD4"/>
                </a:solidFill>
              </a:rPr>
              <a:t>Limitation</a:t>
            </a:r>
          </a:p>
          <a:p>
            <a:r>
              <a:rPr lang="en-US" dirty="0" smtClean="0">
                <a:solidFill>
                  <a:srgbClr val="300AD4"/>
                </a:solidFill>
              </a:rPr>
              <a:t>:</a:t>
            </a:r>
            <a:r>
              <a:rPr lang="en-US" dirty="0">
                <a:solidFill>
                  <a:srgbClr val="300AD4"/>
                </a:solidFill>
              </a:rPr>
              <a:t>1.it is more complex than other types of analyzers</a:t>
            </a:r>
            <a:endParaRPr lang="en-IN" dirty="0">
              <a:solidFill>
                <a:srgbClr val="300A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462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66"/>
                </a:solidFill>
              </a:rPr>
              <a:t>Application</a:t>
            </a:r>
            <a:endParaRPr lang="en-IN" sz="3600" b="1" dirty="0">
              <a:solidFill>
                <a:srgbClr val="FF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300AD4"/>
                </a:solidFill>
              </a:rPr>
              <a:t>The </a:t>
            </a:r>
            <a:r>
              <a:rPr lang="en-IN" dirty="0">
                <a:solidFill>
                  <a:srgbClr val="300AD4"/>
                </a:solidFill>
              </a:rPr>
              <a:t>manufacture and maintenance of microwave communications links, radar, telecommunications equipment, </a:t>
            </a:r>
            <a:endParaRPr lang="en-IN" dirty="0" smtClean="0">
              <a:solidFill>
                <a:srgbClr val="300AD4"/>
              </a:solidFill>
            </a:endParaRPr>
          </a:p>
          <a:p>
            <a:r>
              <a:rPr lang="en-IN" dirty="0" err="1" smtClean="0">
                <a:solidFill>
                  <a:srgbClr val="300AD4"/>
                </a:solidFill>
              </a:rPr>
              <a:t>ii.cable</a:t>
            </a:r>
            <a:r>
              <a:rPr lang="en-IN" dirty="0" smtClean="0">
                <a:solidFill>
                  <a:srgbClr val="300AD4"/>
                </a:solidFill>
              </a:rPr>
              <a:t> </a:t>
            </a:r>
            <a:r>
              <a:rPr lang="en-IN" dirty="0">
                <a:solidFill>
                  <a:srgbClr val="300AD4"/>
                </a:solidFill>
              </a:rPr>
              <a:t>TV systems, and broadcast equipment</a:t>
            </a:r>
            <a:r>
              <a:rPr lang="en-IN" dirty="0" smtClean="0">
                <a:solidFill>
                  <a:srgbClr val="300AD4"/>
                </a:solidFill>
              </a:rPr>
              <a:t>;</a:t>
            </a:r>
          </a:p>
          <a:p>
            <a:r>
              <a:rPr lang="en-IN" dirty="0" smtClean="0">
                <a:solidFill>
                  <a:srgbClr val="300AD4"/>
                </a:solidFill>
              </a:rPr>
              <a:t> </a:t>
            </a:r>
            <a:r>
              <a:rPr lang="en-IN" dirty="0" err="1">
                <a:solidFill>
                  <a:srgbClr val="300AD4"/>
                </a:solidFill>
              </a:rPr>
              <a:t>iii.mobile</a:t>
            </a:r>
            <a:r>
              <a:rPr lang="en-IN" dirty="0">
                <a:solidFill>
                  <a:srgbClr val="300AD4"/>
                </a:solidFill>
              </a:rPr>
              <a:t> communication systems</a:t>
            </a:r>
            <a:r>
              <a:rPr lang="en-IN" dirty="0" smtClean="0">
                <a:solidFill>
                  <a:srgbClr val="300AD4"/>
                </a:solidFill>
              </a:rPr>
              <a:t>;</a:t>
            </a:r>
          </a:p>
          <a:p>
            <a:r>
              <a:rPr lang="en-IN" dirty="0" smtClean="0">
                <a:solidFill>
                  <a:srgbClr val="300AD4"/>
                </a:solidFill>
              </a:rPr>
              <a:t> </a:t>
            </a:r>
            <a:r>
              <a:rPr lang="en-IN" dirty="0" err="1">
                <a:solidFill>
                  <a:srgbClr val="300AD4"/>
                </a:solidFill>
              </a:rPr>
              <a:t>iv.EMI</a:t>
            </a:r>
            <a:r>
              <a:rPr lang="en-IN" dirty="0">
                <a:solidFill>
                  <a:srgbClr val="300AD4"/>
                </a:solidFill>
              </a:rPr>
              <a:t> diagnostic testing; </a:t>
            </a:r>
            <a:endParaRPr lang="en-IN" dirty="0" smtClean="0">
              <a:solidFill>
                <a:srgbClr val="300AD4"/>
              </a:solidFill>
            </a:endParaRPr>
          </a:p>
          <a:p>
            <a:r>
              <a:rPr lang="en-IN" dirty="0" err="1" smtClean="0">
                <a:solidFill>
                  <a:srgbClr val="300AD4"/>
                </a:solidFill>
              </a:rPr>
              <a:t>v.component</a:t>
            </a:r>
            <a:r>
              <a:rPr lang="en-IN" dirty="0" smtClean="0">
                <a:solidFill>
                  <a:srgbClr val="300AD4"/>
                </a:solidFill>
              </a:rPr>
              <a:t> </a:t>
            </a:r>
            <a:r>
              <a:rPr lang="en-IN" dirty="0">
                <a:solidFill>
                  <a:srgbClr val="300AD4"/>
                </a:solidFill>
              </a:rPr>
              <a:t>testing; and </a:t>
            </a:r>
            <a:endParaRPr lang="en-IN" dirty="0" smtClean="0">
              <a:solidFill>
                <a:srgbClr val="300AD4"/>
              </a:solidFill>
            </a:endParaRPr>
          </a:p>
          <a:p>
            <a:r>
              <a:rPr lang="en-IN" dirty="0" err="1" smtClean="0">
                <a:solidFill>
                  <a:srgbClr val="300AD4"/>
                </a:solidFill>
              </a:rPr>
              <a:t>vi.Signal</a:t>
            </a:r>
            <a:r>
              <a:rPr lang="en-IN" dirty="0" smtClean="0">
                <a:solidFill>
                  <a:srgbClr val="300AD4"/>
                </a:solidFill>
              </a:rPr>
              <a:t> </a:t>
            </a:r>
            <a:r>
              <a:rPr lang="en-IN" dirty="0">
                <a:solidFill>
                  <a:srgbClr val="300AD4"/>
                </a:solidFill>
              </a:rPr>
              <a:t>surveillance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1556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band limited signal with a maximum frequency of 5 KHz to be sampled. According to the sampling theorem, the sampling frequency which is not valid is:</a:t>
            </a:r>
            <a:br>
              <a:rPr lang="en-US" dirty="0"/>
            </a:br>
            <a:r>
              <a:rPr lang="en-US" dirty="0"/>
              <a:t>a) 5 KHz</a:t>
            </a:r>
            <a:br>
              <a:rPr lang="en-US" dirty="0"/>
            </a:br>
            <a:r>
              <a:rPr lang="en-US" dirty="0"/>
              <a:t>b) 12 KHz</a:t>
            </a:r>
            <a:br>
              <a:rPr lang="en-US" dirty="0"/>
            </a:br>
            <a:r>
              <a:rPr lang="en-US" dirty="0"/>
              <a:t>c) 15 KHz</a:t>
            </a:r>
            <a:br>
              <a:rPr lang="en-US" dirty="0"/>
            </a:br>
            <a:r>
              <a:rPr lang="en-US" dirty="0"/>
              <a:t>d) 20 KHz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546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011382" y="2177718"/>
            <a:ext cx="953192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Spectrum analyzer is</a:t>
            </a:r>
          </a:p>
          <a:p>
            <a:r>
              <a:rPr lang="en-US" sz="3200" dirty="0"/>
              <a:t>A. a real-time analyzer</a:t>
            </a:r>
          </a:p>
          <a:p>
            <a:r>
              <a:rPr lang="en-US" sz="3200" dirty="0"/>
              <a:t>B. a non-real time analyzer</a:t>
            </a:r>
          </a:p>
          <a:p>
            <a:r>
              <a:rPr lang="en-US" sz="3200" dirty="0"/>
              <a:t>C. the same as a wave analyzer in all aspects</a:t>
            </a:r>
          </a:p>
          <a:p>
            <a:r>
              <a:rPr lang="en-US" sz="3200" dirty="0"/>
              <a:t>D. an instrument not dependent on frequency</a:t>
            </a:r>
          </a:p>
        </p:txBody>
      </p:sp>
    </p:spTree>
    <p:extLst>
      <p:ext uri="{BB962C8B-B14F-4D97-AF65-F5344CB8AC3E}">
        <p14:creationId xmlns:p14="http://schemas.microsoft.com/office/powerpoint/2010/main" val="661774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Indications of spectrum analyzer is presented by means of</a:t>
            </a:r>
          </a:p>
          <a:p>
            <a:r>
              <a:rPr lang="en-US" dirty="0"/>
              <a:t>A. a moving meter</a:t>
            </a:r>
          </a:p>
          <a:p>
            <a:r>
              <a:rPr lang="en-US" dirty="0"/>
              <a:t>B. an iron vane</a:t>
            </a:r>
          </a:p>
          <a:p>
            <a:r>
              <a:rPr lang="en-US" dirty="0"/>
              <a:t>C. a CRT</a:t>
            </a:r>
          </a:p>
          <a:p>
            <a:r>
              <a:rPr lang="en-US" dirty="0"/>
              <a:t>D. a LED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72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300A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Spectrum Analyzers</a:t>
            </a:r>
          </a:p>
        </p:txBody>
      </p:sp>
    </p:spTree>
    <p:extLst>
      <p:ext uri="{BB962C8B-B14F-4D97-AF65-F5344CB8AC3E}">
        <p14:creationId xmlns:p14="http://schemas.microsoft.com/office/powerpoint/2010/main" val="365330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instrument that is capable of displaying waveforms by means of fluorescence in a CRT.</a:t>
            </a:r>
          </a:p>
          <a:p>
            <a:r>
              <a:rPr lang="en-US" dirty="0"/>
              <a:t>A. oscilloscope</a:t>
            </a:r>
          </a:p>
          <a:p>
            <a:r>
              <a:rPr lang="en-US" dirty="0"/>
              <a:t>B. wave analyzer</a:t>
            </a:r>
          </a:p>
          <a:p>
            <a:r>
              <a:rPr lang="en-US" dirty="0"/>
              <a:t>C. spectrum analyzer</a:t>
            </a:r>
          </a:p>
          <a:p>
            <a:r>
              <a:rPr lang="en-US" dirty="0"/>
              <a:t>D. distortion analyzer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66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00A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Spectrum Analyzers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00AD4"/>
                </a:solidFill>
              </a:rPr>
              <a:t>A </a:t>
            </a:r>
            <a:r>
              <a:rPr lang="en-US" b="1" dirty="0">
                <a:solidFill>
                  <a:srgbClr val="300AD4"/>
                </a:solidFill>
              </a:rPr>
              <a:t>spectrum analyzer</a:t>
            </a:r>
            <a:r>
              <a:rPr lang="en-US" dirty="0">
                <a:solidFill>
                  <a:srgbClr val="300AD4"/>
                </a:solidFill>
              </a:rPr>
              <a:t> measures the magnitude of an input signal versus frequency within the full frequency range of the instrument.</a:t>
            </a:r>
            <a:endParaRPr lang="en-IN" dirty="0">
              <a:solidFill>
                <a:srgbClr val="300AD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9" y="2784764"/>
            <a:ext cx="3676073" cy="323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1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0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0219" y="365125"/>
            <a:ext cx="10210800" cy="6368184"/>
          </a:xfrm>
          <a:noFill/>
        </p:spPr>
      </p:pic>
    </p:spTree>
    <p:extLst>
      <p:ext uri="{BB962C8B-B14F-4D97-AF65-F5344CB8AC3E}">
        <p14:creationId xmlns:p14="http://schemas.microsoft.com/office/powerpoint/2010/main" val="424915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981200" y="1"/>
            <a:ext cx="8229600" cy="715963"/>
          </a:xfrm>
        </p:spPr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981200" y="685801"/>
            <a:ext cx="8229600" cy="5440363"/>
          </a:xfrm>
        </p:spPr>
        <p:txBody>
          <a:bodyPr/>
          <a:lstStyle/>
          <a:p>
            <a:pPr algn="just" eaLnBrk="1" hangingPunct="1"/>
            <a:r>
              <a:rPr lang="en-US" smtClean="0"/>
              <a:t>By analyzing the spectra of electrical signals dominant frequency, power, distortion, harmonics, bandwidth, and other spectral components of a signal can be observed that are not easily detectable in time domain waveforms. </a:t>
            </a:r>
          </a:p>
          <a:p>
            <a:pPr algn="just" eaLnBrk="1" hangingPunct="1"/>
            <a:r>
              <a:rPr lang="en-US" smtClean="0"/>
              <a:t>These parameters are useful in the designing and characterization of electronic devices, such as wireless transmitters.</a:t>
            </a:r>
          </a:p>
          <a:p>
            <a:pPr algn="just" eaLnBrk="1" hangingPunct="1"/>
            <a:r>
              <a:rPr lang="en-US" smtClean="0"/>
              <a:t>The display of a spectrum analyzer has frequency on the horizontal axis and the amplitude displayed on the vertical axis.</a:t>
            </a:r>
          </a:p>
          <a:p>
            <a:pPr algn="just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97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1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1" y="166255"/>
            <a:ext cx="9712036" cy="6553200"/>
          </a:xfrm>
          <a:noFill/>
        </p:spPr>
      </p:pic>
    </p:spTree>
    <p:extLst>
      <p:ext uri="{BB962C8B-B14F-4D97-AF65-F5344CB8AC3E}">
        <p14:creationId xmlns:p14="http://schemas.microsoft.com/office/powerpoint/2010/main" val="182778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81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609600"/>
            <a:ext cx="7620000" cy="6019800"/>
          </a:xfrm>
          <a:noFill/>
        </p:spPr>
      </p:pic>
    </p:spTree>
    <p:extLst>
      <p:ext uri="{BB962C8B-B14F-4D97-AF65-F5344CB8AC3E}">
        <p14:creationId xmlns:p14="http://schemas.microsoft.com/office/powerpoint/2010/main" val="304409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765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0255" y="644236"/>
            <a:ext cx="7848600" cy="6019800"/>
          </a:xfrm>
          <a:noFill/>
        </p:spPr>
      </p:pic>
    </p:spTree>
    <p:extLst>
      <p:ext uri="{BB962C8B-B14F-4D97-AF65-F5344CB8AC3E}">
        <p14:creationId xmlns:p14="http://schemas.microsoft.com/office/powerpoint/2010/main" val="111516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83" y="225570"/>
            <a:ext cx="9448800" cy="57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2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218</Words>
  <Application>Microsoft Office PowerPoint</Application>
  <PresentationFormat>Widescreen</PresentationFormat>
  <Paragraphs>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 Electronic Instrumentation   Section-1, Ppt-10</vt:lpstr>
      <vt:lpstr>Spectrum Analyzers</vt:lpstr>
      <vt:lpstr>Spectrum Analyzers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qwerty</dc:creator>
  <cp:lastModifiedBy>VIVEK RUGLE</cp:lastModifiedBy>
  <cp:revision>154</cp:revision>
  <dcterms:created xsi:type="dcterms:W3CDTF">2020-07-17T18:06:12Z</dcterms:created>
  <dcterms:modified xsi:type="dcterms:W3CDTF">2020-11-03T07:58:32Z</dcterms:modified>
</cp:coreProperties>
</file>