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92" r:id="rId4"/>
    <p:sldId id="293" r:id="rId5"/>
    <p:sldId id="304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306" r:id="rId18"/>
    <p:sldId id="307" r:id="rId19"/>
    <p:sldId id="309" r:id="rId20"/>
    <p:sldId id="310" r:id="rId21"/>
    <p:sldId id="311" r:id="rId22"/>
    <p:sldId id="312" r:id="rId23"/>
    <p:sldId id="313" r:id="rId24"/>
    <p:sldId id="31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7134-0B18-4A06-84C0-7F994BC23FAA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ort_circuit" TargetMode="External"/><Relationship Id="rId2" Type="http://schemas.openxmlformats.org/officeDocument/2006/relationships/hyperlink" Target="https://en.wikipedia.org/wiki/Electric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ielectric_breakdow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401" y="2794457"/>
            <a:ext cx="6858000" cy="1240405"/>
          </a:xfrm>
        </p:spPr>
        <p:txBody>
          <a:bodyPr>
            <a:normAutofit fontScale="90000"/>
          </a:bodyPr>
          <a:lstStyle/>
          <a:p>
            <a:r>
              <a:rPr lang="en-US" sz="3300" b="1" u="sng" dirty="0">
                <a:latin typeface="+mn-lt"/>
              </a:rPr>
              <a:t> Electronic Instrumentation</a:t>
            </a:r>
            <a:r>
              <a:rPr lang="en-US" sz="3300" b="1" dirty="0">
                <a:latin typeface="+mn-lt"/>
              </a:rPr>
              <a:t> </a:t>
            </a:r>
            <a:br>
              <a:rPr lang="en-US" sz="3300" b="1" dirty="0">
                <a:latin typeface="+mn-lt"/>
              </a:rPr>
            </a:br>
            <a:r>
              <a:rPr lang="en-US" sz="3300" b="1" dirty="0"/>
              <a:t/>
            </a:r>
            <a:br>
              <a:rPr lang="en-US" sz="3300" b="1" dirty="0"/>
            </a:br>
            <a:r>
              <a:rPr lang="en-US" sz="2700" b="1" i="1" dirty="0">
                <a:latin typeface="+mn-lt"/>
              </a:rPr>
              <a:t>Section-1, </a:t>
            </a:r>
            <a:r>
              <a:rPr lang="en-US" sz="2700" b="1" i="1" dirty="0" smtClean="0">
                <a:latin typeface="+mn-lt"/>
              </a:rPr>
              <a:t>Ppt-13</a:t>
            </a:r>
            <a:endParaRPr lang="en-US" sz="2700" b="1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881627" y="3156044"/>
            <a:ext cx="5303547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300" b="1" dirty="0"/>
          </a:p>
        </p:txBody>
      </p:sp>
    </p:spTree>
    <p:extLst>
      <p:ext uri="{BB962C8B-B14F-4D97-AF65-F5344CB8AC3E}">
        <p14:creationId xmlns:p14="http://schemas.microsoft.com/office/powerpoint/2010/main" val="38705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7127"/>
            <a:ext cx="6715125" cy="45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838950" cy="49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19200"/>
            <a:ext cx="8077200" cy="46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57200"/>
            <a:ext cx="8001000" cy="591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624012"/>
            <a:ext cx="58102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399"/>
            <a:ext cx="8229600" cy="55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ESD Simulations</a:t>
            </a:r>
            <a:endParaRPr lang="en-US" sz="2800" dirty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rgbClr val="000099"/>
                </a:solidFill>
              </a:rPr>
              <a:t>There are three models for assessing the survivability/susceptibility of electronic devices to ESD: </a:t>
            </a:r>
          </a:p>
          <a:p>
            <a:pPr algn="just"/>
            <a:r>
              <a:rPr lang="en-US" sz="2800" dirty="0" smtClean="0">
                <a:solidFill>
                  <a:srgbClr val="000099"/>
                </a:solidFill>
              </a:rPr>
              <a:t>1)Human Body Model, HBM </a:t>
            </a:r>
          </a:p>
          <a:p>
            <a:pPr algn="just"/>
            <a:r>
              <a:rPr lang="en-US" sz="2800" dirty="0" smtClean="0">
                <a:solidFill>
                  <a:srgbClr val="000099"/>
                </a:solidFill>
              </a:rPr>
              <a:t>2)Machine Model, MM </a:t>
            </a:r>
          </a:p>
          <a:p>
            <a:pPr algn="just"/>
            <a:r>
              <a:rPr lang="en-US" sz="2800" dirty="0" smtClean="0">
                <a:solidFill>
                  <a:srgbClr val="000099"/>
                </a:solidFill>
              </a:rPr>
              <a:t>3)Charged Device Model, CDM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077199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5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human-body model</a:t>
            </a:r>
            <a:r>
              <a:rPr lang="en-US" sz="24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HBM</a:t>
            </a:r>
            <a:r>
              <a:rPr lang="en-US" sz="24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the most commonly used model for characterizing the susceptibility of an electronic device to damage from electrostatic discharge (ESD)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model is a simulation of the discharge which might occur when a human touches an electronic device.</a:t>
            </a:r>
            <a:endParaRPr lang="en-US" sz="24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3399"/>
                </a:solidFill>
              </a:rPr>
              <a:t>Human Body Model</a:t>
            </a:r>
            <a:endParaRPr lang="en-US" sz="2800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876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HBM (Human Body Model) test circuit simulates ESD from human contact and consists of 100pF and 1.5KΩ to simulate the equivalent capacitance and resistance of a human body. </a:t>
            </a:r>
          </a:p>
          <a:p>
            <a:pPr algn="just"/>
            <a:r>
              <a:rPr lang="en-US" sz="2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capacitor is charged to a predetermined high voltage from an external source, and then suddenly discharged through the resistor into an electrical terminal of the device under test (DUT)</a:t>
            </a:r>
          </a:p>
          <a:p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057400"/>
            <a:ext cx="3657600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23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99"/>
                </a:solidFill>
              </a:rPr>
              <a:t>Electrostatic discharge</a:t>
            </a:r>
            <a:r>
              <a:rPr lang="en-US" sz="4000" dirty="0">
                <a:solidFill>
                  <a:srgbClr val="000099"/>
                </a:solidFill>
              </a:rPr>
              <a:t> (</a:t>
            </a:r>
            <a:r>
              <a:rPr lang="en-US" sz="4000" b="1" dirty="0">
                <a:solidFill>
                  <a:srgbClr val="000099"/>
                </a:solidFill>
              </a:rPr>
              <a:t>ESD</a:t>
            </a:r>
            <a:r>
              <a:rPr lang="en-US" sz="4000" dirty="0">
                <a:solidFill>
                  <a:srgbClr val="000099"/>
                </a:solidFill>
              </a:rPr>
              <a:t>)</a:t>
            </a:r>
            <a:endParaRPr lang="en-US" sz="4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Body Model</a:t>
            </a:r>
            <a:endParaRPr lang="en-US" sz="2800" dirty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Simulates ESD from human contact. </a:t>
            </a:r>
          </a:p>
          <a:p>
            <a:pPr algn="just"/>
            <a:r>
              <a:rPr lang="en-US" sz="24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person accumulates static electricity from walking or moving and discharges the static through the IC. The leads become the conductive path to a grounded surface due to contact</a:t>
            </a:r>
          </a:p>
          <a:p>
            <a:pPr algn="just"/>
            <a:endParaRPr lang="en-US" sz="24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39145" y="1295400"/>
            <a:ext cx="40005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16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153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59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Model</a:t>
            </a:r>
            <a:endParaRPr lang="en-US" sz="2400" dirty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648200" cy="4876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Model - MM This simulates the discharge of static electricity accumulated from machines and equipment (i.e. moving mechanical arms, test probes, etc.). </a:t>
            </a:r>
          </a:p>
          <a:p>
            <a:pPr algn="just"/>
            <a:endParaRPr lang="en-US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test circuit consists of charging a 200pF capacitor to a predetermined high voltage from an external source, and then suddenly discharging the DUT through an electrical terminal. </a:t>
            </a:r>
            <a:endParaRPr lang="en-US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99832"/>
            <a:ext cx="3859190" cy="260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484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Charged Device Model – CDM</a:t>
            </a:r>
            <a:endParaRPr lang="en-US" sz="28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CDM test simulates how the device acts when the device itself has an electrostatic charge and the effects of the discharge when it comes in contact with a metallic surface. 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type of discharge is the most common type of ESD in electronic devices and is the main cause of ESD damage during the manufacturing process. 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CDM discharge depends mainly on parasitic parameters of the discharge and is strongly dependent on the size and type of component package.</a:t>
            </a:r>
            <a:endParaRPr lang="en-US" sz="24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>
                <a:solidFill>
                  <a:srgbClr val="000099"/>
                </a:solidFill>
              </a:rPr>
              <a:t>Simulates ESD in a charged device at 150pF and 330Ω. The capacitor is charged to a specific high voltage from an external source, and then suddenly discharged through the resistor into an electrical terminal of the device under test (DUT).</a:t>
            </a: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524000"/>
            <a:ext cx="40386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40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Electrostatic discharge</a:t>
            </a:r>
            <a:r>
              <a:rPr lang="en-US" dirty="0"/>
              <a:t> (</a:t>
            </a:r>
            <a:r>
              <a:rPr lang="en-US" b="1" dirty="0"/>
              <a:t>ESD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Electrostatic discharge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ESD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is the sudden flow 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 tooltip="Electricity"/>
              </a:rPr>
              <a:t>electricity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between two electrically charged objects caused by contact, an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 tooltip="Short circuit"/>
              </a:rPr>
              <a:t>electrical short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 tooltip="Dielectric breakdown"/>
              </a:rPr>
              <a:t>dielectric breakdown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38200"/>
            <a:ext cx="7291387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ESD</a:t>
            </a:r>
            <a:endParaRPr lang="en-IN" sz="2800" dirty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rgbClr val="000099"/>
              </a:solidFill>
            </a:endParaRPr>
          </a:p>
          <a:p>
            <a:r>
              <a:rPr lang="en-US" sz="2400" dirty="0" smtClean="0">
                <a:solidFill>
                  <a:srgbClr val="000099"/>
                </a:solidFill>
              </a:rPr>
              <a:t>Sparks </a:t>
            </a:r>
            <a:r>
              <a:rPr lang="en-US" sz="2400" dirty="0">
                <a:solidFill>
                  <a:srgbClr val="000099"/>
                </a:solidFill>
              </a:rPr>
              <a:t>– A spark is triggered when the electric field strength exceeds approximately 4-30kV/cm. This may cause a very rapid increase of free electrons and ions in the air, temporarily causing the air to abruptly become an electrical conductor. </a:t>
            </a:r>
            <a:r>
              <a:rPr lang="en-US" sz="2400" dirty="0" err="1">
                <a:solidFill>
                  <a:srgbClr val="000099"/>
                </a:solidFill>
              </a:rPr>
              <a:t>eg</a:t>
            </a:r>
            <a:r>
              <a:rPr lang="en-US" sz="2400" dirty="0">
                <a:solidFill>
                  <a:srgbClr val="000099"/>
                </a:solidFill>
              </a:rPr>
              <a:t>, lightning</a:t>
            </a:r>
            <a:r>
              <a:rPr lang="en-US" sz="2400" dirty="0" smtClean="0">
                <a:solidFill>
                  <a:srgbClr val="000099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33400"/>
            <a:ext cx="7024687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71247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7777162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124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417</Words>
  <Application>Microsoft Office PowerPoint</Application>
  <PresentationFormat>On-screen Show (4:3)</PresentationFormat>
  <Paragraphs>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 Electronic Instrumentation   Section-1, Ppt-13</vt:lpstr>
      <vt:lpstr>Electrostatic discharge (ESD)</vt:lpstr>
      <vt:lpstr>Electrostatic discharge (ESD)</vt:lpstr>
      <vt:lpstr>PowerPoint Presentation</vt:lpstr>
      <vt:lpstr>ESD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ESD Simulations</vt:lpstr>
      <vt:lpstr>PowerPoint Presentation</vt:lpstr>
      <vt:lpstr>PowerPoint Presentation</vt:lpstr>
      <vt:lpstr>Human Body Model</vt:lpstr>
      <vt:lpstr>Human Body Model</vt:lpstr>
      <vt:lpstr>PowerPoint Presentation</vt:lpstr>
      <vt:lpstr>Machine Model</vt:lpstr>
      <vt:lpstr>Charged Device Model – CDM</vt:lpstr>
      <vt:lpstr>PowerPoint Presentation</vt:lpstr>
    </vt:vector>
  </TitlesOfParts>
  <Company>XYZ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EMI/EMC</dc:title>
  <dc:creator>ADMIN</dc:creator>
  <cp:lastModifiedBy>VIVEK RUGLE</cp:lastModifiedBy>
  <cp:revision>48</cp:revision>
  <dcterms:created xsi:type="dcterms:W3CDTF">2020-09-15T00:27:19Z</dcterms:created>
  <dcterms:modified xsi:type="dcterms:W3CDTF">2020-11-03T12:07:33Z</dcterms:modified>
</cp:coreProperties>
</file>