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9" r:id="rId3"/>
    <p:sldId id="256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35" r:id="rId13"/>
    <p:sldId id="336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1" r:id="rId23"/>
    <p:sldId id="332" r:id="rId24"/>
    <p:sldId id="333" r:id="rId25"/>
    <p:sldId id="337" r:id="rId26"/>
    <p:sldId id="338" r:id="rId27"/>
    <p:sldId id="339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60" b="1" i="0" u="none" strike="noStrike" kern="1200" baseline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817757009345795"/>
          <c:y val="0.0495495495495495"/>
          <c:w val="0.897196261682242"/>
          <c:h val="0.810810810810812"/>
        </c:manualLayout>
      </c:layout>
      <c:scatterChart>
        <c:scatterStyle val="lineMarker"/>
        <c:varyColors val="0"/>
        <c:ser>
          <c:idx val="4"/>
          <c:order val="0"/>
          <c:tx>
            <c:strRef>
              <c:f>Sheet1!$A$4</c:f>
              <c:strCache>
                <c:ptCount val="1"/>
                <c:pt idx="0">
                  <c:v/>
                </c:pt>
              </c:strCache>
            </c:strRef>
          </c:tx>
          <c:spPr>
            <a:ln w="60432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Sheet1!$B$1:$L$1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Sheet1!$B$7:$L$7</c:f>
              <c:numCache>
                <c:formatCode>General</c:formatCode>
                <c:ptCount val="11"/>
                <c:pt idx="0">
                  <c:v>60</c:v>
                </c:pt>
                <c:pt idx="1">
                  <c:v>35</c:v>
                </c:pt>
                <c:pt idx="2">
                  <c:v>25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  <c:pt idx="7">
                  <c:v>23.64</c:v>
                </c:pt>
                <c:pt idx="8" c:formatCode="d\/mmm">
                  <c:v>24.05</c:v>
                </c:pt>
                <c:pt idx="9">
                  <c:v>35</c:v>
                </c:pt>
                <c:pt idx="10">
                  <c:v>60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19502448"/>
        <c:axId val="-1019501904"/>
      </c:scatterChart>
      <c:valAx>
        <c:axId val="-1019502448"/>
        <c:scaling>
          <c:orientation val="minMax"/>
        </c:scaling>
        <c:delete val="1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62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fi-FI"/>
                  <a:t>Time</a:t>
                </a:r>
                <a:endParaRPr lang="fi-FI"/>
              </a:p>
            </c:rich>
          </c:tx>
          <c:layout>
            <c:manualLayout>
              <c:xMode val="edge"/>
              <c:yMode val="edge"/>
              <c:x val="0.485981248768219"/>
              <c:y val="0.855855742088844"/>
            </c:manualLayout>
          </c:layout>
          <c:overlay val="0"/>
          <c:spPr>
            <a:noFill/>
            <a:ln w="40288">
              <a:noFill/>
            </a:ln>
          </c:spPr>
        </c:title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55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</a:p>
        </c:txPr>
        <c:crossAx val="-1019501904"/>
        <c:crossesAt val="0"/>
        <c:crossBetween val="midCat"/>
      </c:valAx>
      <c:valAx>
        <c:axId val="-1019501904"/>
        <c:scaling>
          <c:orientation val="minMax"/>
          <c:max val="70"/>
          <c:min val="0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62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fi-FI"/>
                  <a:t>Failure Rate</a:t>
                </a:r>
                <a:endParaRPr lang="fi-FI"/>
              </a:p>
            </c:rich>
          </c:tx>
          <c:layout>
            <c:manualLayout>
              <c:xMode val="edge"/>
              <c:yMode val="edge"/>
              <c:x val="0.0233645228196297"/>
              <c:y val="0.252252265636607"/>
            </c:manualLayout>
          </c:layout>
          <c:overlay val="0"/>
          <c:spPr>
            <a:noFill/>
            <a:ln w="40288">
              <a:noFill/>
            </a:ln>
          </c:spPr>
        </c:title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55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</a:p>
        </c:txPr>
        <c:crossAx val="-1019502448"/>
        <c:crosses val="autoZero"/>
        <c:crossBetween val="midCat"/>
        <c:majorUnit val="10"/>
        <c:minorUnit val="2"/>
      </c:valAx>
      <c:spPr>
        <a:solidFill>
          <a:schemeClr val="accent6">
            <a:lumMod val="20000"/>
            <a:lumOff val="80000"/>
          </a:schemeClr>
        </a:solidFill>
        <a:ln w="5036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lang="en-US" sz="1550" b="1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0.19533</cdr:x>
      <cdr:y>0.2856</cdr:y>
    </cdr:from>
    <cdr:to>
      <cdr:x>0.30327</cdr:x>
      <cdr:y>0.2856</cdr:y>
    </cdr:to>
    <cdr:sp>
      <cdr:nvSpPr>
        <cdr:cNvPr id="2" name="Straight Arrow Connector 1"/>
        <cdr:cNvSpPr/>
      </cdr:nvSpPr>
      <cdr:spPr xmlns:a="http://schemas.openxmlformats.org/drawingml/2006/main">
        <a:xfrm xmlns:a="http://schemas.openxmlformats.org/drawingml/2006/main">
          <a:off x="1433290" y="1152128"/>
          <a:ext cx="792088" cy="0"/>
        </a:xfrm>
        <a:prstGeom xmlns:a="http://schemas.openxmlformats.org/drawingml/2006/main" prst="straightConnector1">
          <a:avLst/>
        </a:pr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/>
      </cdr:spPr>
      <cdr:txBody xmlns:a="http://schemas.openxmlformats.org/drawingml/2006/main">
        <a:bodyPr vertOverflow="clip" vert="horz" wrap="square" lIns="91440" tIns="45720" rIns="91440" bIns="45720" numCol="1" anchor="t" anchorCtr="0" compatLnSpc="1">
          <a:normAutofit/>
        </a:bodyPr>
        <a:lstStyle/>
        <a:p>
          <a:endParaRPr lang="fi-FI"/>
        </a:p>
      </cdr:txBody>
    </cdr:sp>
  </cdr:relSizeAnchor>
  <cdr:relSizeAnchor xmlns:cdr="http://schemas.openxmlformats.org/drawingml/2006/chartDrawing">
    <cdr:from>
      <cdr:x>0.30657</cdr:x>
      <cdr:y>0.2856</cdr:y>
    </cdr:from>
    <cdr:to>
      <cdr:x>0.73937</cdr:x>
      <cdr:y>0.2856</cdr:y>
    </cdr:to>
    <cdr:sp>
      <cdr:nvSpPr>
        <cdr:cNvPr id="3" name="Straight Arrow Connector 2"/>
        <cdr:cNvSpPr/>
      </cdr:nvSpPr>
      <cdr:spPr xmlns:a="http://schemas.openxmlformats.org/drawingml/2006/main">
        <a:xfrm xmlns:a="http://schemas.openxmlformats.org/drawingml/2006/main">
          <a:off x="2448272" y="1152128"/>
          <a:ext cx="3456384" cy="0"/>
        </a:xfrm>
        <a:prstGeom xmlns:a="http://schemas.openxmlformats.org/drawingml/2006/main" prst="straightConnector1">
          <a:avLst/>
        </a:pr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/>
      </cdr:spPr>
      <cdr:txBody xmlns:a="http://schemas.openxmlformats.org/drawingml/2006/main">
        <a:bodyPr vertOverflow="clip" vert="horz" wrap="square" lIns="91440" tIns="45720" rIns="91440" bIns="45720" numCol="1" anchor="t" anchorCtr="0" compatLnSpc="1">
          <a:normAutofit/>
        </a:bodyPr>
        <a:lstStyle/>
        <a:p>
          <a:endParaRPr lang="fi-FI"/>
        </a:p>
      </cdr:txBody>
    </cdr:sp>
  </cdr:relSizeAnchor>
  <cdr:relSizeAnchor xmlns:cdr="http://schemas.openxmlformats.org/drawingml/2006/chartDrawing">
    <cdr:from>
      <cdr:x>0.73937</cdr:x>
      <cdr:y>0.2856</cdr:y>
    </cdr:from>
    <cdr:to>
      <cdr:x>0.86561</cdr:x>
      <cdr:y>0.2856</cdr:y>
    </cdr:to>
    <cdr:sp>
      <cdr:nvSpPr>
        <cdr:cNvPr id="4" name="Straight Arrow Connector 3"/>
        <cdr:cNvSpPr/>
      </cdr:nvSpPr>
      <cdr:spPr xmlns:a="http://schemas.openxmlformats.org/drawingml/2006/main">
        <a:xfrm xmlns:a="http://schemas.openxmlformats.org/drawingml/2006/main">
          <a:off x="5904656" y="1152128"/>
          <a:ext cx="1008112" cy="0"/>
        </a:xfrm>
        <a:prstGeom xmlns:a="http://schemas.openxmlformats.org/drawingml/2006/main" prst="straightConnector1">
          <a:avLst/>
        </a:pr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/>
      </cdr:spPr>
      <cdr:txBody xmlns:a="http://schemas.openxmlformats.org/drawingml/2006/main">
        <a:bodyPr vertOverflow="clip" vert="horz" wrap="square" lIns="91440" tIns="45720" rIns="91440" bIns="45720" numCol="1" anchor="t" anchorCtr="0" compatLnSpc="1">
          <a:normAutofit/>
        </a:bodyPr>
        <a:lstStyle/>
        <a:p>
          <a:endParaRPr lang="fi-FI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070-BD90-4DA8-93E8-DDEC1FFDF16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82-B9B6-4CC6-AE2D-8F1E9260F3C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 userDrawn="1"/>
        </p:nvSpPr>
        <p:spPr bwMode="auto">
          <a:xfrm>
            <a:off x="34925" y="6453188"/>
            <a:ext cx="3040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ea typeface="MS PGothic" panose="020B0600070205080204" charset="-128"/>
              </a:rPr>
              <a:t>Introduction to Reliability Engineering</a:t>
            </a:r>
            <a:endParaRPr lang="en-US" sz="1000" b="1" dirty="0">
              <a:solidFill>
                <a:schemeClr val="bg1"/>
              </a:solidFill>
              <a:latin typeface="+mn-lt"/>
              <a:ea typeface="MS PGothic" panose="020B0600070205080204" charset="-128"/>
            </a:endParaRPr>
          </a:p>
        </p:txBody>
      </p:sp>
      <p:sp>
        <p:nvSpPr>
          <p:cNvPr id="6" name="Footer Placeholder 3"/>
          <p:cNvSpPr txBox="1"/>
          <p:nvPr userDrawn="1"/>
        </p:nvSpPr>
        <p:spPr bwMode="auto">
          <a:xfrm>
            <a:off x="6792913" y="6437313"/>
            <a:ext cx="18113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defRPr/>
            </a:pPr>
            <a:r>
              <a:rPr lang="fi-FI" sz="1100" b="1" dirty="0">
                <a:solidFill>
                  <a:schemeClr val="bg1"/>
                </a:solidFill>
                <a:latin typeface="+mn-lt"/>
                <a:ea typeface="MS PGothic" panose="020B0600070205080204" charset="-128"/>
              </a:rPr>
              <a:t>e-Learning course.</a:t>
            </a:r>
            <a:endParaRPr lang="fi-FI" sz="18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6019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676400"/>
            <a:ext cx="3962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76400"/>
            <a:ext cx="3962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F004A-3A73-4A33-8D30-E036D1BCF52E}" type="slidenum">
              <a:rPr lang="fi-FI"/>
            </a:fld>
            <a:endParaRPr lang="fi-FI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GIF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9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 dirty="0">
                <a:latin typeface="+mn-lt"/>
              </a:rPr>
              <a:t> Electronic Instrumentation</a:t>
            </a:r>
            <a:r>
              <a:rPr lang="en-US" sz="3300" b="1" dirty="0">
                <a:latin typeface="+mn-lt"/>
              </a:rPr>
              <a:t> </a:t>
            </a:r>
            <a:br>
              <a:rPr lang="en-US" sz="3300" b="1" dirty="0">
                <a:latin typeface="+mn-lt"/>
              </a:rPr>
            </a:br>
            <a:br>
              <a:rPr lang="en-US" sz="3300" b="1" dirty="0"/>
            </a:br>
            <a:r>
              <a:rPr lang="en-US" sz="2700" b="1" i="1" dirty="0">
                <a:latin typeface="+mn-lt"/>
              </a:rPr>
              <a:t>Section-1, </a:t>
            </a:r>
            <a:r>
              <a:rPr lang="en-US" sz="2700" b="1" i="1" dirty="0" smtClean="0">
                <a:latin typeface="+mn-lt"/>
              </a:rPr>
              <a:t>Ppt-14</a:t>
            </a:r>
            <a:endParaRPr lang="en-US" sz="2700" b="1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0" y="381000"/>
            <a:ext cx="91440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61288" cy="504825"/>
          </a:xfrm>
        </p:spPr>
        <p:txBody>
          <a:bodyPr>
            <a:normAutofit fontScale="90000"/>
          </a:bodyPr>
          <a:lstStyle/>
          <a:p>
            <a:r>
              <a:rPr lang="en-IE" smtClean="0">
                <a:solidFill>
                  <a:srgbClr val="009DE3"/>
                </a:solidFill>
              </a:rPr>
              <a:t>Failure rate over the life of a product</a:t>
            </a:r>
            <a:endParaRPr lang="en-GB" smtClean="0">
              <a:solidFill>
                <a:srgbClr val="009DE3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7699375" cy="1108075"/>
          </a:xfrm>
        </p:spPr>
        <p:txBody>
          <a:bodyPr/>
          <a:lstStyle/>
          <a:p>
            <a:pPr marL="0" indent="0"/>
            <a:r>
              <a:rPr lang="en-IE" dirty="0" smtClean="0"/>
              <a:t>The failure rate is expected to vary over the life of a product – </a:t>
            </a:r>
            <a:r>
              <a:rPr lang="en-IE" b="1" dirty="0" smtClean="0"/>
              <a:t>‘Bathtub Curve’</a:t>
            </a:r>
            <a:endParaRPr lang="en-IE" b="1" dirty="0" smtClean="0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fi-FI"/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fi-FI"/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468313" y="2060575"/>
          <a:ext cx="7985125" cy="403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1619250" y="2997200"/>
            <a:ext cx="4206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/>
              <a:t>A</a:t>
            </a:r>
            <a:endParaRPr lang="en-GB" dirty="0"/>
          </a:p>
        </p:txBody>
      </p:sp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5867400" y="4508500"/>
            <a:ext cx="4206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/>
              <a:t>C</a:t>
            </a:r>
            <a:endParaRPr lang="en-GB" dirty="0"/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7667625" y="2708275"/>
            <a:ext cx="4206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/>
              <a:t>D</a:t>
            </a:r>
            <a:endParaRPr lang="en-GB" dirty="0"/>
          </a:p>
        </p:txBody>
      </p:sp>
      <p:sp>
        <p:nvSpPr>
          <p:cNvPr id="2058" name="Text Box 12"/>
          <p:cNvSpPr txBox="1">
            <a:spLocks noChangeArrowheads="1"/>
          </p:cNvSpPr>
          <p:nvPr/>
        </p:nvSpPr>
        <p:spPr bwMode="auto">
          <a:xfrm>
            <a:off x="2987675" y="4508500"/>
            <a:ext cx="4206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B</a:t>
            </a:r>
            <a:endParaRPr lang="en-GB"/>
          </a:p>
        </p:txBody>
      </p:sp>
      <p:cxnSp>
        <p:nvCxnSpPr>
          <p:cNvPr id="2059" name="Straight Connector 12"/>
          <p:cNvCxnSpPr>
            <a:cxnSpLocks noChangeShapeType="1"/>
          </p:cNvCxnSpPr>
          <p:nvPr/>
        </p:nvCxnSpPr>
        <p:spPr bwMode="auto">
          <a:xfrm flipV="1">
            <a:off x="2916238" y="2924175"/>
            <a:ext cx="0" cy="18732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</a:ln>
        </p:spPr>
      </p:cxnSp>
      <p:cxnSp>
        <p:nvCxnSpPr>
          <p:cNvPr id="2060" name="Straight Connector 15"/>
          <p:cNvCxnSpPr>
            <a:cxnSpLocks noChangeShapeType="1"/>
          </p:cNvCxnSpPr>
          <p:nvPr/>
        </p:nvCxnSpPr>
        <p:spPr bwMode="auto">
          <a:xfrm flipV="1">
            <a:off x="6372225" y="2924175"/>
            <a:ext cx="0" cy="18732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</a:ln>
        </p:spPr>
      </p:cxnSp>
      <p:sp>
        <p:nvSpPr>
          <p:cNvPr id="2061" name="Text Box 9"/>
          <p:cNvSpPr txBox="1">
            <a:spLocks noChangeArrowheads="1"/>
          </p:cNvSpPr>
          <p:nvPr/>
        </p:nvSpPr>
        <p:spPr bwMode="auto">
          <a:xfrm>
            <a:off x="1547813" y="2420938"/>
            <a:ext cx="1531937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600"/>
              <a:t>Infant Mortality</a:t>
            </a:r>
            <a:endParaRPr lang="en-US" sz="1600"/>
          </a:p>
        </p:txBody>
      </p:sp>
      <p:sp>
        <p:nvSpPr>
          <p:cNvPr id="2062" name="Text Box 10"/>
          <p:cNvSpPr txBox="1">
            <a:spLocks noChangeArrowheads="1"/>
          </p:cNvSpPr>
          <p:nvPr/>
        </p:nvSpPr>
        <p:spPr bwMode="auto">
          <a:xfrm>
            <a:off x="3348038" y="2492375"/>
            <a:ext cx="267493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     </a:t>
            </a:r>
            <a:r>
              <a:rPr lang="en-US" sz="2000" dirty="0"/>
              <a:t>Useful Life   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sp>
        <p:nvSpPr>
          <p:cNvPr id="2063" name="Text Box 11"/>
          <p:cNvSpPr txBox="1">
            <a:spLocks noChangeArrowheads="1"/>
          </p:cNvSpPr>
          <p:nvPr/>
        </p:nvSpPr>
        <p:spPr bwMode="auto">
          <a:xfrm>
            <a:off x="6588125" y="2443163"/>
            <a:ext cx="957263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Wearout</a:t>
            </a:r>
            <a:endParaRPr lang="en-US" sz="1600" dirty="0"/>
          </a:p>
        </p:txBody>
      </p:sp>
      <p:sp>
        <p:nvSpPr>
          <p:cNvPr id="18" name="Footer Placeholder 3"/>
          <p:cNvSpPr txBox="1"/>
          <p:nvPr/>
        </p:nvSpPr>
        <p:spPr bwMode="auto">
          <a:xfrm>
            <a:off x="6792913" y="6437313"/>
            <a:ext cx="18113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defRPr/>
            </a:pPr>
            <a:r>
              <a:rPr lang="fi-FI" sz="1100" b="1" dirty="0">
                <a:solidFill>
                  <a:schemeClr val="bg1"/>
                </a:solidFill>
                <a:latin typeface="+mn-lt"/>
                <a:ea typeface="MS PGothic" panose="020B0600070205080204" charset="-128"/>
              </a:rPr>
              <a:t>e-Learning course.</a:t>
            </a:r>
            <a:endParaRPr lang="fi-FI" sz="18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925" y="6453188"/>
            <a:ext cx="3040063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Reliability Engineering</a:t>
            </a:r>
            <a:endParaRPr lang="en-US" dirty="0"/>
          </a:p>
        </p:txBody>
      </p:sp>
      <p:pic>
        <p:nvPicPr>
          <p:cNvPr id="21" name="Picture 10" descr="https://www.euro-fusion.org/wpcms/wp-content/uploads/2011/11/CER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6381328"/>
            <a:ext cx="432048" cy="432048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772400" y="323850"/>
            <a:ext cx="762000" cy="304800"/>
          </a:xfrm>
        </p:spPr>
        <p:txBody>
          <a:bodyPr/>
          <a:lstStyle/>
          <a:p>
            <a:pPr>
              <a:defRPr/>
            </a:pPr>
            <a:fld id="{E0EB0E4C-E813-4146-9EC3-D855BC8CC63D}" type="slidenum">
              <a:rPr lang="fi-FI"/>
            </a:fld>
            <a:endParaRPr lang="fi-FI" sz="1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15975" y="274638"/>
            <a:ext cx="7300913" cy="504825"/>
          </a:xfrm>
        </p:spPr>
        <p:txBody>
          <a:bodyPr>
            <a:normAutofit fontScale="90000"/>
          </a:bodyPr>
          <a:lstStyle/>
          <a:p>
            <a:r>
              <a:rPr lang="en-IE" sz="3200" dirty="0" smtClean="0">
                <a:solidFill>
                  <a:srgbClr val="009DE3"/>
                </a:solidFill>
              </a:rPr>
              <a:t>Bathtub Curve.</a:t>
            </a:r>
            <a:endParaRPr lang="en-GB" sz="3200" dirty="0" smtClean="0">
              <a:solidFill>
                <a:srgbClr val="009DE3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575" y="966788"/>
            <a:ext cx="8229600" cy="54721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A-B Early Failure / Infant mortality / Debugging / Break-in</a:t>
            </a:r>
            <a:endParaRPr lang="en-GB" dirty="0" smtClean="0"/>
          </a:p>
          <a:p>
            <a:pPr>
              <a:buFontTx/>
              <a:buChar char="•"/>
            </a:pPr>
            <a:r>
              <a:rPr lang="en-GB" dirty="0" smtClean="0"/>
              <a:t>‘</a:t>
            </a:r>
            <a:r>
              <a:rPr lang="en-GB" sz="1800" i="0" dirty="0" smtClean="0"/>
              <a:t>Teething’ problems. Caused by design/material flaws</a:t>
            </a:r>
            <a:endParaRPr lang="en-GB" dirty="0"/>
          </a:p>
          <a:p>
            <a:pPr>
              <a:buFontTx/>
              <a:buChar char="•"/>
            </a:pPr>
            <a:r>
              <a:rPr lang="en-GB" sz="1600" dirty="0" smtClean="0"/>
              <a:t>		</a:t>
            </a:r>
            <a:r>
              <a:rPr lang="en-GB" sz="1600" dirty="0" err="1" smtClean="0"/>
              <a:t>Eg</a:t>
            </a:r>
            <a:r>
              <a:rPr lang="en-GB" sz="1600" dirty="0" smtClean="0"/>
              <a:t>: </a:t>
            </a:r>
            <a:r>
              <a:rPr lang="en-US" sz="1600" dirty="0" smtClean="0">
                <a:solidFill>
                  <a:srgbClr val="C41508"/>
                </a:solidFill>
              </a:rPr>
              <a:t>Joints, Welds, Contamination, Misuse, </a:t>
            </a:r>
            <a:r>
              <a:rPr lang="en-US" sz="1600" dirty="0" err="1" smtClean="0">
                <a:solidFill>
                  <a:srgbClr val="C41508"/>
                </a:solidFill>
              </a:rPr>
              <a:t>Misassembly</a:t>
            </a:r>
            <a:endParaRPr lang="en-US" sz="1600" dirty="0" smtClean="0">
              <a:solidFill>
                <a:srgbClr val="C41508"/>
              </a:solidFill>
            </a:endParaRPr>
          </a:p>
          <a:p>
            <a:r>
              <a:rPr lang="en-US" sz="1600" dirty="0" smtClean="0">
                <a:solidFill>
                  <a:srgbClr val="C41508"/>
                </a:solidFill>
              </a:rPr>
              <a:t>		</a:t>
            </a:r>
            <a:endParaRPr lang="en-US" sz="1600" dirty="0" smtClean="0">
              <a:solidFill>
                <a:srgbClr val="C41508"/>
              </a:solidFill>
            </a:endParaRPr>
          </a:p>
          <a:p>
            <a:pPr>
              <a:buFontTx/>
              <a:buChar char="•"/>
            </a:pPr>
            <a:endParaRPr lang="en-GB" sz="1000" dirty="0" smtClean="0"/>
          </a:p>
          <a:p>
            <a:pPr>
              <a:lnSpc>
                <a:spcPct val="150000"/>
              </a:lnSpc>
            </a:pPr>
            <a:r>
              <a:rPr lang="en-IE" dirty="0" smtClean="0"/>
              <a:t>B-C Constant Failure / Useful life.</a:t>
            </a:r>
            <a:endParaRPr lang="en-IE" dirty="0" smtClean="0"/>
          </a:p>
          <a:p>
            <a:pPr>
              <a:buFontTx/>
              <a:buChar char="•"/>
            </a:pPr>
            <a:r>
              <a:rPr lang="en-IE" sz="1800" i="0" dirty="0" smtClean="0"/>
              <a:t>Lower than initial failure rate and more or less constant until end of life</a:t>
            </a:r>
            <a:endParaRPr lang="en-IE" sz="1800" i="0" dirty="0" smtClean="0"/>
          </a:p>
          <a:p>
            <a:pPr>
              <a:buFontTx/>
              <a:buChar char="•"/>
            </a:pPr>
            <a:endParaRPr lang="en-IE" sz="1000" dirty="0" smtClean="0"/>
          </a:p>
          <a:p>
            <a:pPr>
              <a:buFontTx/>
              <a:buChar char="•"/>
            </a:pPr>
            <a:endParaRPr lang="en-IE" sz="1000" dirty="0" smtClean="0"/>
          </a:p>
          <a:p>
            <a:pPr>
              <a:lnSpc>
                <a:spcPct val="150000"/>
              </a:lnSpc>
            </a:pPr>
            <a:r>
              <a:rPr lang="en-IE" dirty="0" smtClean="0"/>
              <a:t>C-D End of life failure / Wear out phase.</a:t>
            </a:r>
            <a:endParaRPr lang="en-IE" dirty="0" smtClean="0"/>
          </a:p>
          <a:p>
            <a:pPr>
              <a:buFontTx/>
              <a:buChar char="•"/>
            </a:pPr>
            <a:r>
              <a:rPr lang="en-IE" sz="1800" i="0" dirty="0" smtClean="0"/>
              <a:t>Failure rate rises again due to components reaching end of life</a:t>
            </a:r>
            <a:endParaRPr lang="en-IE" sz="1800" i="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Eg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C41508"/>
                </a:solidFill>
              </a:rPr>
              <a:t>Corrosion, Cracking, Wear, Friction, Fatigue, Erosion, Lack of PM</a:t>
            </a:r>
            <a:endParaRPr lang="en-US" sz="1600" dirty="0" smtClean="0">
              <a:solidFill>
                <a:srgbClr val="C41508"/>
              </a:solidFill>
            </a:endParaRPr>
          </a:p>
          <a:p>
            <a:endParaRPr lang="en-US" sz="1600" dirty="0" smtClean="0">
              <a:solidFill>
                <a:srgbClr val="C41508"/>
              </a:solidFill>
            </a:endParaRPr>
          </a:p>
          <a:p>
            <a:pPr>
              <a:buFontTx/>
              <a:buChar char="•"/>
            </a:pPr>
            <a:endParaRPr lang="en-GB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925" y="6453188"/>
            <a:ext cx="3040063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Reliability Engineering</a:t>
            </a:r>
            <a:endParaRPr lang="en-US" dirty="0"/>
          </a:p>
        </p:txBody>
      </p:sp>
      <p:sp>
        <p:nvSpPr>
          <p:cNvPr id="5" name="Footer Placeholder 3"/>
          <p:cNvSpPr txBox="1"/>
          <p:nvPr/>
        </p:nvSpPr>
        <p:spPr bwMode="auto">
          <a:xfrm>
            <a:off x="6792913" y="6437313"/>
            <a:ext cx="18113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defRPr/>
            </a:pPr>
            <a:r>
              <a:rPr lang="fi-FI" sz="1100" b="1" dirty="0">
                <a:solidFill>
                  <a:schemeClr val="bg1"/>
                </a:solidFill>
                <a:latin typeface="+mn-lt"/>
                <a:ea typeface="MS PGothic" panose="020B0600070205080204" charset="-128"/>
              </a:rPr>
              <a:t>e-Learning course.</a:t>
            </a:r>
            <a:endParaRPr lang="fi-FI" sz="18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pic>
        <p:nvPicPr>
          <p:cNvPr id="6" name="Picture 10" descr="https://www.euro-fusion.org/wpcms/wp-content/uploads/2011/11/CERN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3968" y="6381328"/>
            <a:ext cx="432048" cy="432048"/>
          </a:xfrm>
          <a:prstGeom prst="rect">
            <a:avLst/>
          </a:prstGeom>
          <a:noFill/>
        </p:spPr>
      </p:pic>
      <p:sp>
        <p:nvSpPr>
          <p:cNvPr id="7" name="Slide Number Placeholder 4"/>
          <p:cNvSpPr txBox="1"/>
          <p:nvPr/>
        </p:nvSpPr>
        <p:spPr bwMode="auto">
          <a:xfrm>
            <a:off x="7772400" y="323850"/>
            <a:ext cx="7620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EB0E4C-E813-4146-9EC3-D855BC8CC63D}" type="slidenum">
              <a:rPr kumimoji="0" lang="fi-FI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+mn-cs"/>
              </a:rPr>
            </a:fld>
            <a:endParaRPr kumimoji="0" lang="fi-FI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66800"/>
            <a:ext cx="8001000" cy="5170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219200"/>
            <a:ext cx="7119938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76400"/>
            <a:ext cx="7091362" cy="4605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762000"/>
            <a:ext cx="8153400" cy="515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914400"/>
            <a:ext cx="7296150" cy="4922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86000"/>
            <a:ext cx="8277225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47800"/>
            <a:ext cx="653415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00099"/>
                </a:solidFill>
              </a:rPr>
              <a:t>Reliability </a:t>
            </a:r>
            <a:r>
              <a:rPr lang="en-IN" sz="4000" dirty="0">
                <a:solidFill>
                  <a:srgbClr val="000099"/>
                </a:solidFill>
              </a:rPr>
              <a:t>of systems</a:t>
            </a:r>
            <a:endParaRPr lang="en-US" sz="4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066800"/>
            <a:ext cx="745807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2057400"/>
            <a:ext cx="756285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866920"/>
            <a:ext cx="7862887" cy="570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81000" y="1052513"/>
            <a:ext cx="8077200" cy="4972050"/>
          </a:xfrm>
        </p:spPr>
        <p:txBody>
          <a:bodyPr>
            <a:normAutofit/>
          </a:bodyPr>
          <a:lstStyle/>
          <a:p>
            <a:r>
              <a:rPr lang="fi-FI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MTBF</a:t>
            </a:r>
            <a:r>
              <a:rPr lang="fi-FI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fi-FI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Total time   Total Number of failures</a:t>
            </a:r>
            <a:endParaRPr lang="fi-FI" sz="240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fi-FI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Average Failure Rate </a:t>
            </a:r>
            <a:r>
              <a:rPr lang="fi-FI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 = 1 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fi-FI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fi-FI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i-FI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θ</a:t>
            </a:r>
            <a:r>
              <a:rPr lang="fi-FI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</a:t>
            </a:r>
            <a:endParaRPr lang="fi-FI" sz="240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fi-FI" sz="2400" b="1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Example: </a:t>
            </a:r>
            <a:endParaRPr lang="fi-FI" sz="2400" b="1" i="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fi-FI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300 cars have accumulated 45000 hours, 10 failures are observed. What is the MTBF? What is the failure rate?</a:t>
            </a:r>
            <a:endParaRPr lang="fi-FI" sz="2400" i="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fi-FI" sz="2400" b="1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Note: </a:t>
            </a:r>
            <a:r>
              <a:rPr lang="fi-FI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considering Car as repairable system, Use MTBF</a:t>
            </a:r>
            <a:endParaRPr lang="fi-FI" sz="2400" i="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fi-FI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MTBF = 45000/10 = 4500 hours.</a:t>
            </a:r>
            <a:endParaRPr lang="fi-FI" sz="2400" i="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fi-FI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Average Failure rate  = 10/45000 = 0.00022 per hour.</a:t>
            </a:r>
            <a:endParaRPr lang="fi-FI" sz="2400" i="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fi-FI" sz="2400" i="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55F7B17-991A-4E39-9E62-E3B0F708EB61}" type="slidenum">
              <a:rPr lang="fi-FI" smtClean="0"/>
            </a:fld>
            <a:endParaRPr lang="fi-FI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6792913" y="6437313"/>
            <a:ext cx="18113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defRPr/>
            </a:pPr>
            <a:r>
              <a:rPr lang="fi-FI" sz="1100" b="1" dirty="0">
                <a:solidFill>
                  <a:schemeClr val="bg1"/>
                </a:solidFill>
                <a:latin typeface="+mn-lt"/>
                <a:ea typeface="MS PGothic" panose="020B0600070205080204" charset="-128"/>
              </a:rPr>
              <a:t>e-Learning course.</a:t>
            </a:r>
            <a:endParaRPr lang="fi-FI" sz="18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925" y="6453188"/>
            <a:ext cx="3040063" cy="304800"/>
          </a:xfrm>
        </p:spPr>
        <p:txBody>
          <a:bodyPr/>
          <a:lstStyle/>
          <a:p>
            <a:pPr>
              <a:defRPr/>
            </a:pPr>
            <a:r>
              <a:rPr lang="en-US"/>
              <a:t>Introduction to Reliability Engineering</a:t>
            </a:r>
            <a:endParaRPr lang="en-US"/>
          </a:p>
        </p:txBody>
      </p:sp>
      <p:pic>
        <p:nvPicPr>
          <p:cNvPr id="8" name="Picture 10" descr="https://www.euro-fusion.org/wpcms/wp-content/uploads/2011/11/CERN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3968" y="6381328"/>
            <a:ext cx="432048" cy="432048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5288" y="527050"/>
            <a:ext cx="7143750" cy="381000"/>
          </a:xfrm>
        </p:spPr>
        <p:txBody>
          <a:bodyPr>
            <a:normAutofit fontScale="90000"/>
          </a:bodyPr>
          <a:lstStyle/>
          <a:p>
            <a:r>
              <a:rPr lang="fi-FI" b="0" dirty="0" smtClean="0">
                <a:solidFill>
                  <a:srgbClr val="009DE3"/>
                </a:solidFill>
              </a:rPr>
              <a:t>Example</a:t>
            </a:r>
            <a:endParaRPr lang="fi-FI" b="0" dirty="0" smtClean="0">
              <a:solidFill>
                <a:srgbClr val="009DE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765175"/>
            <a:ext cx="8229600" cy="5745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charset="-128"/>
              </a:rPr>
              <a:t>10 components were tested. The components (not repairable) failed as follows: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charset="-128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charset="-128"/>
              </a:rPr>
              <a:t>Component 1,2,3,4,5 failed after 75,125, 130, 325, 525 hours. Find the failure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charset="-128"/>
              </a:rPr>
              <a:t>rate and mean time till failure..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charset="-128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en-US" sz="1800" dirty="0">
              <a:ea typeface="MS PGothic" panose="020B0600070205080204" charset="-128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1800" b="1" dirty="0">
                <a:ea typeface="MS PGothic" panose="020B0600070205080204" charset="-128"/>
              </a:rPr>
              <a:t>Solution: </a:t>
            </a:r>
            <a:endParaRPr lang="en-US" sz="1800" b="1" dirty="0">
              <a:ea typeface="MS PGothic" panose="020B0600070205080204" charset="-128"/>
            </a:endParaRP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1800" dirty="0">
                <a:ea typeface="MS PGothic" panose="020B0600070205080204" charset="-128"/>
              </a:rPr>
              <a:t>No. of failures = 5</a:t>
            </a:r>
            <a:endParaRPr lang="en-US" sz="1800" dirty="0">
              <a:ea typeface="MS PGothic" panose="020B0600070205080204" charset="-128"/>
            </a:endParaRP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1800" dirty="0">
                <a:ea typeface="MS PGothic" panose="020B0600070205080204" charset="-128"/>
              </a:rPr>
              <a:t>Total operating time = </a:t>
            </a:r>
            <a:r>
              <a:rPr lang="en-US" sz="1800" dirty="0" smtClean="0">
                <a:ea typeface="MS PGothic" panose="020B0600070205080204" charset="-128"/>
              </a:rPr>
              <a:t>75 + 125 + 130 + 325 + 525 + 5*525 = 3805</a:t>
            </a:r>
            <a:endParaRPr lang="en-US" sz="1800" dirty="0">
              <a:ea typeface="MS PGothic" panose="020B0600070205080204" charset="-128"/>
            </a:endParaRP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1800" b="1" i="1" dirty="0">
                <a:ea typeface="MS PGothic" panose="020B0600070205080204" charset="-128"/>
              </a:rPr>
              <a:t>Failure rate </a:t>
            </a:r>
            <a:r>
              <a:rPr lang="en-US" sz="1800" dirty="0">
                <a:ea typeface="MS PGothic" panose="020B0600070205080204" charset="-128"/>
                <a:sym typeface="Symbol" panose="05050102010706020507" pitchFamily="18" charset="2"/>
              </a:rPr>
              <a:t> = 5 / 3805 = </a:t>
            </a:r>
            <a:r>
              <a:rPr lang="en-US" sz="1800" dirty="0" smtClean="0">
                <a:ea typeface="MS PGothic" panose="020B0600070205080204" charset="-128"/>
                <a:sym typeface="Symbol" panose="05050102010706020507" pitchFamily="18" charset="2"/>
              </a:rPr>
              <a:t>0.001314</a:t>
            </a:r>
            <a:endParaRPr lang="en-US" sz="1800" dirty="0" smtClean="0">
              <a:ea typeface="MS PGothic" panose="020B0600070205080204" charset="-128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1800" b="1" i="1" dirty="0" smtClean="0">
                <a:ea typeface="MS PGothic" panose="020B0600070205080204" charset="-128"/>
              </a:rPr>
              <a:t>Mean time till failure </a:t>
            </a:r>
            <a:r>
              <a:rPr lang="en-US" sz="1800" i="1" dirty="0" smtClean="0">
                <a:ea typeface="MS PGothic" panose="020B0600070205080204" charset="-128"/>
              </a:rPr>
              <a:t>= 1/</a:t>
            </a:r>
            <a:r>
              <a:rPr lang="en-US" sz="1800" dirty="0" smtClean="0">
                <a:ea typeface="MS PGothic" panose="020B0600070205080204" charset="-128"/>
                <a:sym typeface="Symbol" panose="05050102010706020507" pitchFamily="18" charset="2"/>
              </a:rPr>
              <a:t></a:t>
            </a:r>
            <a:endParaRPr lang="en-US" sz="1800" dirty="0" smtClean="0">
              <a:ea typeface="MS PGothic" panose="020B0600070205080204" charset="-128"/>
              <a:sym typeface="Symbol" panose="05050102010706020507" pitchFamily="18" charset="2"/>
            </a:endParaRPr>
          </a:p>
          <a:p>
            <a:pPr algn="just" eaLnBrk="1" hangingPunct="1">
              <a:buClr>
                <a:schemeClr val="tx1"/>
              </a:buClr>
              <a:defRPr/>
            </a:pPr>
            <a:r>
              <a:rPr lang="en-US" sz="1800" dirty="0">
                <a:ea typeface="MS PGothic" panose="020B0600070205080204" charset="-128"/>
                <a:sym typeface="Symbol" panose="05050102010706020507" pitchFamily="18" charset="2"/>
              </a:rPr>
              <a:t>	</a:t>
            </a:r>
            <a:r>
              <a:rPr lang="en-US" sz="1800" dirty="0" smtClean="0">
                <a:ea typeface="MS PGothic" panose="020B0600070205080204" charset="-128"/>
                <a:sym typeface="Symbol" panose="05050102010706020507" pitchFamily="18" charset="2"/>
              </a:rPr>
              <a:t>=1/0.001314</a:t>
            </a:r>
            <a:endParaRPr lang="en-US" sz="1800" dirty="0" smtClean="0">
              <a:ea typeface="MS PGothic" panose="020B0600070205080204" charset="-128"/>
              <a:sym typeface="Symbol" panose="05050102010706020507" pitchFamily="18" charset="2"/>
            </a:endParaRPr>
          </a:p>
          <a:p>
            <a:pPr algn="just" eaLnBrk="1" hangingPunct="1">
              <a:buClr>
                <a:schemeClr val="tx1"/>
              </a:buClr>
              <a:defRPr/>
            </a:pPr>
            <a:r>
              <a:rPr lang="en-US" sz="1800" dirty="0">
                <a:ea typeface="MS PGothic" panose="020B0600070205080204" charset="-128"/>
                <a:sym typeface="Symbol" panose="05050102010706020507" pitchFamily="18" charset="2"/>
              </a:rPr>
              <a:t> </a:t>
            </a:r>
            <a:r>
              <a:rPr lang="en-US" sz="1800" dirty="0" smtClean="0">
                <a:ea typeface="MS PGothic" panose="020B0600070205080204" charset="-128"/>
                <a:sym typeface="Symbol" panose="05050102010706020507" pitchFamily="18" charset="2"/>
              </a:rPr>
              <a:t>         = 761.04 hours.</a:t>
            </a:r>
            <a:endParaRPr lang="en-US" sz="1800" dirty="0" smtClean="0">
              <a:ea typeface="MS PGothic" panose="020B0600070205080204" charset="-128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defRPr/>
            </a:pPr>
            <a:endParaRPr lang="en-US" sz="1800" dirty="0">
              <a:ea typeface="MS PGothic" panose="020B0600070205080204" charset="-128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en-US" sz="1800" dirty="0">
              <a:ea typeface="MS PGothic" panose="020B0600070205080204" charset="-128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en-US" sz="1800" dirty="0">
              <a:ea typeface="MS PGothic" panose="020B0600070205080204" charset="-128"/>
            </a:endParaRPr>
          </a:p>
          <a:p>
            <a:pPr algn="just">
              <a:spcBef>
                <a:spcPct val="20000"/>
              </a:spcBef>
              <a:tabLst>
                <a:tab pos="953770" algn="l"/>
              </a:tabLst>
              <a:defRPr/>
            </a:pPr>
            <a:endParaRPr lang="en-GB" sz="2000" i="1" kern="0" dirty="0">
              <a:latin typeface="+mn-lt"/>
              <a:ea typeface="+mn-ea"/>
            </a:endParaRPr>
          </a:p>
          <a:p>
            <a:pPr algn="just">
              <a:spcBef>
                <a:spcPct val="20000"/>
              </a:spcBef>
              <a:tabLst>
                <a:tab pos="953770" algn="l"/>
              </a:tabLst>
              <a:defRPr/>
            </a:pPr>
            <a:r>
              <a:rPr lang="en-GB" sz="20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		</a:t>
            </a:r>
            <a:endParaRPr lang="en-GB" sz="2000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143750" cy="381000"/>
          </a:xfrm>
        </p:spPr>
        <p:txBody>
          <a:bodyPr>
            <a:normAutofit fontScale="90000"/>
          </a:bodyPr>
          <a:lstStyle/>
          <a:p>
            <a:r>
              <a:rPr lang="fi-FI" b="0" dirty="0" smtClean="0">
                <a:solidFill>
                  <a:srgbClr val="009DE3"/>
                </a:solidFill>
              </a:rPr>
              <a:t>Example</a:t>
            </a:r>
            <a:endParaRPr lang="fi-FI" b="0" dirty="0" smtClean="0">
              <a:solidFill>
                <a:srgbClr val="009DE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FB2D0BC-8763-45EC-B5F0-3893AE0D5207}" type="slidenum">
              <a:rPr lang="fi-FI" smtClean="0"/>
            </a:fld>
            <a:endParaRPr lang="fi-FI" sz="1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2428875" y="6083300"/>
            <a:ext cx="64643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</p:spPr>
        <p:txBody>
          <a:bodyPr/>
          <a:lstStyle/>
          <a:p>
            <a:endParaRPr lang="fi-FI"/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 flipV="1">
            <a:off x="2428875" y="5321300"/>
            <a:ext cx="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</p:spPr>
        <p:txBody>
          <a:bodyPr/>
          <a:lstStyle/>
          <a:p>
            <a:endParaRPr lang="fi-FI"/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2124075" y="4916488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75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7352" name="Line 7"/>
          <p:cNvSpPr>
            <a:spLocks noChangeShapeType="1"/>
          </p:cNvSpPr>
          <p:nvPr/>
        </p:nvSpPr>
        <p:spPr bwMode="auto">
          <a:xfrm flipV="1">
            <a:off x="3114675" y="5016500"/>
            <a:ext cx="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</p:spPr>
        <p:txBody>
          <a:bodyPr/>
          <a:lstStyle/>
          <a:p>
            <a:endParaRPr lang="fi-FI"/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3038475" y="4559300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fi-FI">
              <a:latin typeface="Times New Roman" panose="02020603050405020304" pitchFamily="18" charset="0"/>
            </a:endParaRPr>
          </a:p>
        </p:txBody>
      </p:sp>
      <p:sp>
        <p:nvSpPr>
          <p:cNvPr id="57354" name="Text Box 9"/>
          <p:cNvSpPr txBox="1">
            <a:spLocks noChangeArrowheads="1"/>
          </p:cNvSpPr>
          <p:nvPr/>
        </p:nvSpPr>
        <p:spPr bwMode="auto">
          <a:xfrm>
            <a:off x="2809875" y="4559300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125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 flipV="1">
            <a:off x="3800475" y="4635500"/>
            <a:ext cx="0" cy="1447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</p:spPr>
        <p:txBody>
          <a:bodyPr/>
          <a:lstStyle/>
          <a:p>
            <a:endParaRPr lang="fi-FI"/>
          </a:p>
        </p:txBody>
      </p:sp>
      <p:sp>
        <p:nvSpPr>
          <p:cNvPr id="57356" name="Text Box 11"/>
          <p:cNvSpPr txBox="1">
            <a:spLocks noChangeArrowheads="1"/>
          </p:cNvSpPr>
          <p:nvPr/>
        </p:nvSpPr>
        <p:spPr bwMode="auto">
          <a:xfrm>
            <a:off x="3495675" y="4254500"/>
            <a:ext cx="685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130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 flipV="1">
            <a:off x="4486275" y="4254500"/>
            <a:ext cx="0" cy="1828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</p:spPr>
        <p:txBody>
          <a:bodyPr/>
          <a:lstStyle/>
          <a:p>
            <a:endParaRPr lang="fi-FI"/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4105275" y="3873500"/>
            <a:ext cx="685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325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 flipV="1">
            <a:off x="5172075" y="4025900"/>
            <a:ext cx="0" cy="2057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</p:spPr>
        <p:txBody>
          <a:bodyPr/>
          <a:lstStyle/>
          <a:p>
            <a:endParaRPr lang="fi-FI"/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4791075" y="3644900"/>
            <a:ext cx="685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525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934075" y="3797300"/>
            <a:ext cx="1981200" cy="228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fi-FI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6238875" y="46355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5 x 525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" name="Footer Placeholder 4"/>
          <p:cNvSpPr txBox="1"/>
          <p:nvPr/>
        </p:nvSpPr>
        <p:spPr bwMode="auto">
          <a:xfrm>
            <a:off x="34925" y="6453188"/>
            <a:ext cx="3040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ea typeface="MS PGothic" panose="020B0600070205080204" charset="-128"/>
              </a:rPr>
              <a:t>Introduction to Reliability Engineering</a:t>
            </a:r>
            <a:endParaRPr lang="en-US" sz="1000" b="1" dirty="0">
              <a:solidFill>
                <a:schemeClr val="bg1"/>
              </a:solidFill>
              <a:latin typeface="+mn-lt"/>
              <a:ea typeface="MS PGothic" panose="020B0600070205080204" charset="-128"/>
            </a:endParaRPr>
          </a:p>
        </p:txBody>
      </p:sp>
      <p:sp>
        <p:nvSpPr>
          <p:cNvPr id="21" name="Footer Placeholder 3"/>
          <p:cNvSpPr txBox="1"/>
          <p:nvPr/>
        </p:nvSpPr>
        <p:spPr bwMode="auto">
          <a:xfrm>
            <a:off x="6792913" y="6437313"/>
            <a:ext cx="18113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defRPr/>
            </a:pPr>
            <a:r>
              <a:rPr lang="fi-FI" sz="1100" b="1" dirty="0">
                <a:solidFill>
                  <a:schemeClr val="bg1"/>
                </a:solidFill>
                <a:latin typeface="+mn-lt"/>
                <a:ea typeface="MS PGothic" panose="020B0600070205080204" charset="-128"/>
              </a:rPr>
              <a:t>e-Learning course.</a:t>
            </a:r>
            <a:endParaRPr lang="fi-FI" sz="18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pic>
        <p:nvPicPr>
          <p:cNvPr id="22" name="Picture 10" descr="https://www.euro-fusion.org/wpcms/wp-content/uploads/2011/11/CERN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3968" y="6381328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95288" y="333375"/>
            <a:ext cx="7488237" cy="1938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GB" sz="2000" b="1" i="1">
                <a:solidFill>
                  <a:srgbClr val="009DE3"/>
                </a:solidFill>
              </a:rPr>
              <a:t>Example:</a:t>
            </a:r>
            <a:r>
              <a:rPr lang="en-GB" sz="2000">
                <a:solidFill>
                  <a:srgbClr val="009DE3"/>
                </a:solidFill>
              </a:rPr>
              <a:t> </a:t>
            </a:r>
            <a:endParaRPr lang="en-GB" sz="2000">
              <a:solidFill>
                <a:srgbClr val="009DE3"/>
              </a:solidFill>
            </a:endParaRPr>
          </a:p>
          <a:p>
            <a:pPr algn="l"/>
            <a:r>
              <a:rPr lang="en-GB" sz="2000"/>
              <a:t>50 components are tested for two weeks. 20 of them fail in this time, with an average failure time of 1.2 weeks. </a:t>
            </a:r>
            <a:endParaRPr lang="en-GB" sz="2000"/>
          </a:p>
          <a:p>
            <a:pPr algn="l"/>
            <a:endParaRPr lang="en-GB" sz="2000"/>
          </a:p>
          <a:p>
            <a:pPr algn="l"/>
            <a:r>
              <a:rPr lang="en-GB" sz="2000"/>
              <a:t>What is the mean time till failure assuming a constant failure rate?</a:t>
            </a:r>
            <a:endParaRPr lang="en-GB" sz="200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7363" y="2708275"/>
            <a:ext cx="8188325" cy="3294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GB" i="1" dirty="0">
                <a:solidFill>
                  <a:srgbClr val="FF0000"/>
                </a:solidFill>
              </a:rPr>
              <a:t>Answer:</a:t>
            </a:r>
            <a:endParaRPr lang="en-GB" i="1" dirty="0">
              <a:solidFill>
                <a:srgbClr val="FF0000"/>
              </a:solidFill>
            </a:endParaRPr>
          </a:p>
          <a:p>
            <a:pPr algn="l"/>
            <a:endParaRPr lang="en-GB" i="1" dirty="0"/>
          </a:p>
          <a:p>
            <a:pPr algn="l"/>
            <a:r>
              <a:rPr lang="en-GB" sz="2000" dirty="0"/>
              <a:t>No. Of failures = 20</a:t>
            </a:r>
            <a:endParaRPr lang="en-GB" sz="2000" dirty="0"/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Total time = 20*1.2 + 30*2 = 84 weeks</a:t>
            </a:r>
            <a:endParaRPr lang="en-GB" sz="2000" dirty="0"/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Failure rate = 20/84 = 0.238/week</a:t>
            </a:r>
            <a:endParaRPr lang="en-GB" sz="2000" dirty="0"/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Mean time till failure is estimated to be = (1/failure rate)</a:t>
            </a:r>
            <a:endParaRPr lang="en-GB" sz="2000" dirty="0"/>
          </a:p>
          <a:p>
            <a:pPr algn="l"/>
            <a:r>
              <a:rPr lang="en-GB" sz="2000" dirty="0"/>
              <a:t>				= 1/0.238 = 4.2 weeks.</a:t>
            </a:r>
            <a:endParaRPr lang="en-GB" sz="2000" dirty="0"/>
          </a:p>
        </p:txBody>
      </p:sp>
      <p:sp>
        <p:nvSpPr>
          <p:cNvPr id="4" name="Footer Placeholder 3"/>
          <p:cNvSpPr txBox="1"/>
          <p:nvPr/>
        </p:nvSpPr>
        <p:spPr bwMode="auto">
          <a:xfrm>
            <a:off x="6792913" y="6437313"/>
            <a:ext cx="18113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defRPr/>
            </a:pPr>
            <a:r>
              <a:rPr lang="fi-FI" sz="1100" b="1" dirty="0">
                <a:solidFill>
                  <a:schemeClr val="bg1"/>
                </a:solidFill>
                <a:latin typeface="+mn-lt"/>
                <a:ea typeface="MS PGothic" panose="020B0600070205080204" charset="-128"/>
              </a:rPr>
              <a:t>e-Learning course.</a:t>
            </a:r>
            <a:endParaRPr lang="fi-FI" sz="18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5" name="Footer Placeholder 4"/>
          <p:cNvSpPr txBox="1"/>
          <p:nvPr/>
        </p:nvSpPr>
        <p:spPr bwMode="auto">
          <a:xfrm>
            <a:off x="34925" y="6453188"/>
            <a:ext cx="3040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ea typeface="MS PGothic" panose="020B0600070205080204" charset="-128"/>
              </a:rPr>
              <a:t>Introduction to Reliability Engineering</a:t>
            </a:r>
            <a:endParaRPr lang="en-US" sz="1000" b="1" dirty="0">
              <a:solidFill>
                <a:schemeClr val="bg1"/>
              </a:solidFill>
              <a:latin typeface="+mn-lt"/>
              <a:ea typeface="MS PGothic" panose="020B0600070205080204" charset="-128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772400" y="323850"/>
            <a:ext cx="7620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B2D0BC-8763-45EC-B5F0-3893AE0D5207}" type="slidenum">
              <a:rPr kumimoji="0" lang="fi-FI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+mn-cs"/>
              </a:rPr>
            </a:fld>
            <a:endParaRPr kumimoji="0" lang="fi-FI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8" name="Picture 10" descr="https://www.euro-fusion.org/wpcms/wp-content/uploads/2011/11/CERN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3968" y="6381328"/>
            <a:ext cx="432048" cy="432048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400" i="1" dirty="0" smtClean="0">
                <a:solidFill>
                  <a:srgbClr val="FF3399"/>
                </a:solidFill>
              </a:rPr>
              <a:t>                      Thank you</a:t>
            </a:r>
            <a:endParaRPr lang="en-IN" sz="4400" i="1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762000"/>
            <a:ext cx="7258050" cy="501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600200"/>
            <a:ext cx="6929437" cy="4633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990600"/>
            <a:ext cx="8067675" cy="5406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066800"/>
            <a:ext cx="7424737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33537"/>
            <a:ext cx="6834187" cy="4995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371600"/>
            <a:ext cx="7010400" cy="474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43000"/>
            <a:ext cx="6648450" cy="4024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2161</Words>
  <Application>WPS Presentation</Application>
  <PresentationFormat>On-screen Show (4:3)</PresentationFormat>
  <Paragraphs>129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MS PGothic</vt:lpstr>
      <vt:lpstr>Calibri</vt:lpstr>
      <vt:lpstr>Microsoft YaHei</vt:lpstr>
      <vt:lpstr>Arial Unicode MS</vt:lpstr>
      <vt:lpstr>Arial</vt:lpstr>
      <vt:lpstr>Symbol</vt:lpstr>
      <vt:lpstr>Times New Roman</vt:lpstr>
      <vt:lpstr>Office Theme</vt:lpstr>
      <vt:lpstr> Electronic Instrumentation   Section-1, Ppt-14</vt:lpstr>
      <vt:lpstr>Reliability of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Failure rate over the life of a product</vt:lpstr>
      <vt:lpstr>Bathtub Curve.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</vt:lpstr>
      <vt:lpstr>Example</vt:lpstr>
      <vt:lpstr>PowerPoint 演示文稿</vt:lpstr>
      <vt:lpstr>PowerPoint 演示文稿</vt:lpstr>
    </vt:vector>
  </TitlesOfParts>
  <Company>XYZ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VIVEK RUGLE</cp:lastModifiedBy>
  <cp:revision>66</cp:revision>
  <dcterms:created xsi:type="dcterms:W3CDTF">2020-09-15T00:27:00Z</dcterms:created>
  <dcterms:modified xsi:type="dcterms:W3CDTF">2021-01-05T11:04:16Z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