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6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7" r:id="rId14"/>
    <p:sldId id="378" r:id="rId15"/>
    <p:sldId id="379" r:id="rId16"/>
    <p:sldId id="370" r:id="rId17"/>
    <p:sldId id="371" r:id="rId18"/>
    <p:sldId id="372" r:id="rId19"/>
    <p:sldId id="373" r:id="rId20"/>
    <p:sldId id="374" r:id="rId21"/>
    <p:sldId id="375" r:id="rId22"/>
    <p:sldId id="33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Electronic Instrumentation</a:t>
            </a:r>
            <a:r>
              <a:rPr lang="en-US" sz="3300" b="1" dirty="0">
                <a:latin typeface="+mn-lt"/>
              </a:rPr>
              <a:t> </a:t>
            </a:r>
            <a:br>
              <a:rPr lang="en-US" sz="3300" b="1" dirty="0">
                <a:latin typeface="+mn-lt"/>
              </a:rPr>
            </a:br>
            <a:r>
              <a:rPr lang="en-US" sz="3300" b="1" dirty="0"/>
              <a:t/>
            </a:r>
            <a:br>
              <a:rPr lang="en-US" sz="3300" b="1" dirty="0"/>
            </a:br>
            <a:r>
              <a:rPr lang="en-US" sz="2700" b="1" i="1" dirty="0">
                <a:latin typeface="+mn-lt"/>
              </a:rPr>
              <a:t>Section-1, </a:t>
            </a:r>
            <a:r>
              <a:rPr lang="en-US" sz="2700" b="1" i="1" dirty="0" smtClean="0">
                <a:latin typeface="+mn-lt"/>
              </a:rPr>
              <a:t>Ppt-17</a:t>
            </a:r>
            <a:endParaRPr lang="en-US" sz="2700" b="1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3870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1000"/>
            <a:ext cx="90678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1607"/>
            <a:ext cx="4791075" cy="552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71600"/>
            <a:ext cx="74009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1565"/>
            <a:ext cx="8763000" cy="63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redundancy?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Redundancy comes in many forms depending on the application, however for all situations it is about providing reliability and a process alternative to a failing condition.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3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redundancy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Cold </a:t>
            </a:r>
            <a:r>
              <a:rPr lang="en-IN" b="1" i="1" dirty="0" smtClean="0"/>
              <a:t>redundancy:</a:t>
            </a:r>
          </a:p>
          <a:p>
            <a:pPr marL="0" indent="0">
              <a:buNone/>
            </a:pPr>
            <a:r>
              <a:rPr lang="en-US" dirty="0"/>
              <a:t>Cold redundancy is best suited to non-critical processes where down time is not a big concern and human intervention is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6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Warm redundancy:</a:t>
            </a:r>
          </a:p>
          <a:p>
            <a:pPr marL="0" indent="0">
              <a:buNone/>
            </a:pPr>
            <a:r>
              <a:rPr lang="en-US" dirty="0"/>
              <a:t>Warm redundancy design is suited to processes where time and response are important but a momentary outage is still acceptable.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6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not a phase of “bathtub curve” of hardware reliability?</a:t>
            </a:r>
            <a:br>
              <a:rPr lang="en-US" dirty="0"/>
            </a:br>
            <a:r>
              <a:rPr lang="en-US" dirty="0"/>
              <a:t>a) Useful Life</a:t>
            </a:r>
            <a:br>
              <a:rPr lang="en-US" dirty="0"/>
            </a:br>
            <a:r>
              <a:rPr lang="en-US" dirty="0"/>
              <a:t>b) Burn-in</a:t>
            </a:r>
            <a:br>
              <a:rPr lang="en-US" dirty="0"/>
            </a:br>
            <a:r>
              <a:rPr lang="en-US" dirty="0"/>
              <a:t>c) Wear-out</a:t>
            </a:r>
            <a:br>
              <a:rPr lang="en-US" dirty="0"/>
            </a:br>
            <a:r>
              <a:rPr lang="en-US" dirty="0"/>
              <a:t>d)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2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reliability and failure intensity related to each other?</a:t>
            </a:r>
            <a:br>
              <a:rPr lang="en-US" dirty="0"/>
            </a:br>
            <a:r>
              <a:rPr lang="en-US" dirty="0"/>
              <a:t>a) direct relation</a:t>
            </a:r>
            <a:br>
              <a:rPr lang="en-US" dirty="0"/>
            </a:br>
            <a:r>
              <a:rPr lang="en-US" dirty="0"/>
              <a:t>b) inverse relation</a:t>
            </a:r>
            <a:br>
              <a:rPr lang="en-US" dirty="0"/>
            </a:br>
            <a:r>
              <a:rPr lang="en-US" dirty="0"/>
              <a:t>c) no relation</a:t>
            </a:r>
            <a:br>
              <a:rPr lang="en-US" dirty="0"/>
            </a:br>
            <a:r>
              <a:rPr lang="en-US" dirty="0"/>
              <a:t>d) none of the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1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MTTF ?</a:t>
            </a:r>
            <a:br>
              <a:rPr lang="en-US" dirty="0"/>
            </a:br>
            <a:r>
              <a:rPr lang="en-US" dirty="0"/>
              <a:t>a) Maximum time to failure</a:t>
            </a:r>
            <a:br>
              <a:rPr lang="en-US" dirty="0"/>
            </a:br>
            <a:r>
              <a:rPr lang="en-US" dirty="0"/>
              <a:t>b) Mean time to failure</a:t>
            </a:r>
            <a:br>
              <a:rPr lang="en-US" dirty="0"/>
            </a:br>
            <a:r>
              <a:rPr lang="en-US" dirty="0"/>
              <a:t>c) Minimum time to failure</a:t>
            </a:r>
            <a:br>
              <a:rPr lang="en-US" dirty="0"/>
            </a:br>
            <a:r>
              <a:rPr lang="en-US" dirty="0"/>
              <a:t>d) None of the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among the below mentioned types of redundancy exhibits maximum failure rate?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Cold standby</a:t>
            </a:r>
            <a:br>
              <a:rPr lang="en-US" dirty="0"/>
            </a:br>
            <a:r>
              <a:rPr lang="en-US" b="1" dirty="0"/>
              <a:t>b.</a:t>
            </a:r>
            <a:r>
              <a:rPr lang="en-US" dirty="0"/>
              <a:t> Warm or Tepid</a:t>
            </a:r>
            <a:br>
              <a:rPr lang="en-US" dirty="0"/>
            </a:br>
            <a:r>
              <a:rPr lang="en-US" b="1" dirty="0"/>
              <a:t>c.</a:t>
            </a:r>
            <a:r>
              <a:rPr lang="en-US" dirty="0"/>
              <a:t> Hot or Active</a:t>
            </a:r>
            <a:br>
              <a:rPr lang="en-US" dirty="0"/>
            </a:br>
            <a:r>
              <a:rPr lang="en-US" b="1" dirty="0"/>
              <a:t>d.</a:t>
            </a:r>
            <a:r>
              <a:rPr lang="en-US" dirty="0"/>
              <a:t> All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1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0099"/>
                </a:solidFill>
              </a:rPr>
              <a:t>Reliability </a:t>
            </a:r>
            <a:r>
              <a:rPr lang="en-IN" sz="4000" dirty="0">
                <a:solidFill>
                  <a:srgbClr val="000099"/>
                </a:solidFill>
              </a:rPr>
              <a:t>of systems</a:t>
            </a:r>
            <a:endParaRPr lang="en-US" sz="4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would happen, if an equipment possesses reliability and maintainability to the maximum extent in accordance to MTTR?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Failure rate is higher &amp; downtime is longer</a:t>
            </a:r>
            <a:br>
              <a:rPr lang="en-US" dirty="0"/>
            </a:br>
            <a:r>
              <a:rPr lang="en-US" b="1" dirty="0"/>
              <a:t>b.</a:t>
            </a:r>
            <a:r>
              <a:rPr lang="en-US" dirty="0"/>
              <a:t> Failure rate is lower &amp; downtime is longer</a:t>
            </a:r>
            <a:br>
              <a:rPr lang="en-US" dirty="0"/>
            </a:br>
            <a:r>
              <a:rPr lang="en-US" b="1" dirty="0"/>
              <a:t>c.</a:t>
            </a:r>
            <a:r>
              <a:rPr lang="en-US" dirty="0"/>
              <a:t> Failure rate is higher &amp; downtime is shorter</a:t>
            </a:r>
            <a:br>
              <a:rPr lang="en-US" dirty="0"/>
            </a:br>
            <a:r>
              <a:rPr lang="en-US" b="1" dirty="0"/>
              <a:t>d.</a:t>
            </a:r>
            <a:r>
              <a:rPr lang="en-US" dirty="0"/>
              <a:t> Failure rate is lower &amp; downtime is shorter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On which factors does the down-time of an equipment at the maintainability phase, depend?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/>
              <a:t>a.</a:t>
            </a:r>
            <a:r>
              <a:rPr lang="en-US" sz="2800" dirty="0"/>
              <a:t> Design</a:t>
            </a:r>
            <a:br>
              <a:rPr lang="en-US" sz="2800" dirty="0"/>
            </a:br>
            <a:r>
              <a:rPr lang="en-US" sz="2800" b="1" dirty="0"/>
              <a:t>b.</a:t>
            </a:r>
            <a:r>
              <a:rPr lang="en-US" sz="2800" dirty="0"/>
              <a:t> Installation</a:t>
            </a:r>
            <a:br>
              <a:rPr lang="en-US" sz="2800" dirty="0"/>
            </a:br>
            <a:r>
              <a:rPr lang="en-US" sz="2800" b="1" dirty="0"/>
              <a:t>c.</a:t>
            </a:r>
            <a:r>
              <a:rPr lang="en-US" sz="2800" dirty="0"/>
              <a:t> Both a and b</a:t>
            </a:r>
            <a:br>
              <a:rPr lang="en-US" sz="2800" dirty="0"/>
            </a:br>
            <a:r>
              <a:rPr lang="en-US" sz="2800" b="1" dirty="0"/>
              <a:t>d.</a:t>
            </a:r>
            <a:r>
              <a:rPr lang="en-US" sz="2800" dirty="0"/>
              <a:t> None of the above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969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399"/>
            <a:ext cx="7829550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8589"/>
            <a:ext cx="8534400" cy="58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066800"/>
            <a:ext cx="8486775" cy="54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3" y="274638"/>
            <a:ext cx="8691093" cy="60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5" y="312201"/>
            <a:ext cx="85344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68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174</Words>
  <Application>Microsoft Office PowerPoint</Application>
  <PresentationFormat>On-screen Show (4:3)</PresentationFormat>
  <Paragraphs>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 Electronic Instrumentation   Section-1, Ppt-17</vt:lpstr>
      <vt:lpstr>Reliability of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of redundancy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VIVEK RUGLE</cp:lastModifiedBy>
  <cp:revision>97</cp:revision>
  <dcterms:created xsi:type="dcterms:W3CDTF">2020-09-15T00:27:19Z</dcterms:created>
  <dcterms:modified xsi:type="dcterms:W3CDTF">2020-11-03T12:31:50Z</dcterms:modified>
</cp:coreProperties>
</file>