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8" r:id="rId3"/>
    <p:sldId id="266" r:id="rId4"/>
    <p:sldId id="260" r:id="rId5"/>
    <p:sldId id="257" r:id="rId6"/>
    <p:sldId id="265" r:id="rId7"/>
    <p:sldId id="268" r:id="rId8"/>
    <p:sldId id="269" r:id="rId9"/>
    <p:sldId id="270" r:id="rId10"/>
    <p:sldId id="271" r:id="rId11"/>
    <p:sldId id="262"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351562-2C78-46E7-ABE1-4443292BC0E9}" type="datetimeFigureOut">
              <a:rPr lang="en-US" smtClean="0"/>
              <a:t>01-Nov-20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24877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51562-2C78-46E7-ABE1-4443292BC0E9}" type="datetimeFigureOut">
              <a:rPr lang="en-US" smtClean="0"/>
              <a:t>01-Nov-20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38914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51562-2C78-46E7-ABE1-4443292BC0E9}" type="datetimeFigureOut">
              <a:rPr lang="en-US" smtClean="0"/>
              <a:t>01-Nov-20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8976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51562-2C78-46E7-ABE1-4443292BC0E9}" type="datetimeFigureOut">
              <a:rPr lang="en-US" smtClean="0"/>
              <a:t>01-Nov-20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58283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51562-2C78-46E7-ABE1-4443292BC0E9}" type="datetimeFigureOut">
              <a:rPr lang="en-US" smtClean="0"/>
              <a:t>01-Nov-20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81981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351562-2C78-46E7-ABE1-4443292BC0E9}" type="datetimeFigureOut">
              <a:rPr lang="en-US" smtClean="0"/>
              <a:t>01-Nov-20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45143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351562-2C78-46E7-ABE1-4443292BC0E9}" type="datetimeFigureOut">
              <a:rPr lang="en-US" smtClean="0"/>
              <a:t>01-Nov-20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81251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351562-2C78-46E7-ABE1-4443292BC0E9}" type="datetimeFigureOut">
              <a:rPr lang="en-US" smtClean="0"/>
              <a:t>01-Nov-20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27313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51562-2C78-46E7-ABE1-4443292BC0E9}" type="datetimeFigureOut">
              <a:rPr lang="en-US" smtClean="0"/>
              <a:t>01-Nov-20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11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01-Nov-20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1419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01-Nov-20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61798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562-2C78-46E7-ABE1-4443292BC0E9}" type="datetimeFigureOut">
              <a:rPr lang="en-US" smtClean="0"/>
              <a:t>01-Nov-20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0266-75FF-4154-AC0C-11C4211D0D0C}" type="slidenum">
              <a:rPr lang="en-US" smtClean="0"/>
              <a:t>‹#›</a:t>
            </a:fld>
            <a:endParaRPr lang="en-US"/>
          </a:p>
        </p:txBody>
      </p:sp>
    </p:spTree>
    <p:extLst>
      <p:ext uri="{BB962C8B-B14F-4D97-AF65-F5344CB8AC3E}">
        <p14:creationId xmlns:p14="http://schemas.microsoft.com/office/powerpoint/2010/main" val="3234331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ircuitglobe.com/wp-content/uploads/2017/06/galvanometer-4.jpg" TargetMode="External"/><Relationship Id="rId3" Type="http://schemas.openxmlformats.org/officeDocument/2006/relationships/hyperlink" Target="https://circuitglobe.com/wp-content/uploads/2017/06/galvanometer-equation-1.jpg" TargetMode="External"/><Relationship Id="rId7" Type="http://schemas.openxmlformats.org/officeDocument/2006/relationships/image" Target="../media/image10.jpeg"/><Relationship Id="rId12" Type="http://schemas.openxmlformats.org/officeDocument/2006/relationships/image" Target="../media/image13.jpeg"/><Relationship Id="rId2" Type="http://schemas.openxmlformats.org/officeDocument/2006/relationships/hyperlink" Target="https://circuitglobe.com/wp-content/uploads/2017/06/galvanometer-5.jpg" TargetMode="External"/><Relationship Id="rId1" Type="http://schemas.openxmlformats.org/officeDocument/2006/relationships/slideLayout" Target="../slideLayouts/slideLayout2.xml"/><Relationship Id="rId6" Type="http://schemas.openxmlformats.org/officeDocument/2006/relationships/hyperlink" Target="https://circuitglobe.com/wp-content/uploads/2017/06/galvanometer-equation-3.jpg" TargetMode="External"/><Relationship Id="rId11" Type="http://schemas.openxmlformats.org/officeDocument/2006/relationships/image" Target="../media/image12.jpeg"/><Relationship Id="rId5" Type="http://schemas.openxmlformats.org/officeDocument/2006/relationships/image" Target="../media/image9.jpeg"/><Relationship Id="rId10" Type="http://schemas.openxmlformats.org/officeDocument/2006/relationships/hyperlink" Target="https://circuitglobe.com/wp-content/uploads/2017/06/galvanometer-equation-5.jpg" TargetMode="External"/><Relationship Id="rId4" Type="http://schemas.openxmlformats.org/officeDocument/2006/relationships/image" Target="../media/image8.jpe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72" y="985962"/>
            <a:ext cx="9144000" cy="1653873"/>
          </a:xfrm>
        </p:spPr>
        <p:txBody>
          <a:bodyPr>
            <a:normAutofit fontScale="90000"/>
          </a:bodyPr>
          <a:lstStyle/>
          <a:p>
            <a:r>
              <a:rPr lang="en-US" sz="4400" b="1" u="sng" dirty="0" smtClean="0">
                <a:latin typeface="+mn-lt"/>
              </a:rPr>
              <a:t> Electronic Instrumentation</a:t>
            </a:r>
            <a:r>
              <a:rPr lang="en-US" sz="4400" b="1" dirty="0" smtClean="0">
                <a:latin typeface="+mn-lt"/>
              </a:rPr>
              <a:t> </a:t>
            </a:r>
            <a:br>
              <a:rPr lang="en-US" sz="4400" b="1" dirty="0" smtClean="0">
                <a:latin typeface="+mn-lt"/>
              </a:rPr>
            </a:br>
            <a:r>
              <a:rPr lang="en-US" sz="4400" b="1" dirty="0" smtClean="0"/>
              <a:t/>
            </a:r>
            <a:br>
              <a:rPr lang="en-US" sz="4400" b="1" dirty="0" smtClean="0"/>
            </a:br>
            <a:r>
              <a:rPr lang="en-US" sz="3600" b="1" i="1" dirty="0" smtClean="0">
                <a:latin typeface="+mn-lt"/>
              </a:rPr>
              <a:t>Section-1, Ppt-2</a:t>
            </a:r>
            <a:endParaRPr lang="en-US" sz="3600" b="1" i="1" dirty="0">
              <a:latin typeface="+mn-lt"/>
            </a:endParaRPr>
          </a:p>
        </p:txBody>
      </p:sp>
      <p:sp>
        <p:nvSpPr>
          <p:cNvPr id="3" name="Subtitle 2"/>
          <p:cNvSpPr>
            <a:spLocks noGrp="1"/>
          </p:cNvSpPr>
          <p:nvPr>
            <p:ph type="subTitle" idx="1"/>
          </p:nvPr>
        </p:nvSpPr>
        <p:spPr>
          <a:xfrm>
            <a:off x="689112" y="3252180"/>
            <a:ext cx="10864132" cy="1655762"/>
          </a:xfrm>
        </p:spPr>
        <p:txBody>
          <a:bodyPr>
            <a:normAutofit/>
          </a:bodyPr>
          <a:lstStyle/>
          <a:p>
            <a:r>
              <a:rPr lang="en-US" sz="4400" i="1" dirty="0" smtClean="0">
                <a:solidFill>
                  <a:srgbClr val="7030A0"/>
                </a:solidFill>
              </a:rPr>
              <a:t>Analogue Instruments</a:t>
            </a:r>
            <a:endParaRPr lang="en-US" sz="4400" i="1" dirty="0">
              <a:solidFill>
                <a:srgbClr val="7030A0"/>
              </a:solidFill>
            </a:endParaRPr>
          </a:p>
        </p:txBody>
      </p:sp>
    </p:spTree>
    <p:extLst>
      <p:ext uri="{BB962C8B-B14F-4D97-AF65-F5344CB8AC3E}">
        <p14:creationId xmlns:p14="http://schemas.microsoft.com/office/powerpoint/2010/main" val="177745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3827" y="2327071"/>
            <a:ext cx="10515600" cy="6035264"/>
          </a:xfrm>
        </p:spPr>
        <p:txBody>
          <a:bodyPr/>
          <a:lstStyle/>
          <a:p>
            <a:endParaRPr lang="en-IN" dirty="0" smtClean="0"/>
          </a:p>
          <a:p>
            <a:endParaRPr lang="en-IN" dirty="0"/>
          </a:p>
          <a:p>
            <a:endParaRPr lang="en-IN" dirty="0"/>
          </a:p>
        </p:txBody>
      </p:sp>
      <p:sp>
        <p:nvSpPr>
          <p:cNvPr id="6" name="Rectangle 16"/>
          <p:cNvSpPr>
            <a:spLocks noChangeArrowheads="1"/>
          </p:cNvSpPr>
          <p:nvPr/>
        </p:nvSpPr>
        <p:spPr bwMode="auto">
          <a:xfrm>
            <a:off x="587479" y="4499794"/>
            <a:ext cx="68067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hlinkClick r:id="rId2"/>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hlinkClick r:id="rId2"/>
              </a:rPr>
              <a:t>  </a:t>
            </a:r>
            <a:r>
              <a:rPr kumimoji="0" lang="en-US" sz="1700" b="0" i="0" u="none" strike="noStrike" cap="none" normalizeH="0" baseline="0" dirty="0" smtClean="0">
                <a:ln>
                  <a:noFill/>
                </a:ln>
                <a:solidFill>
                  <a:schemeClr val="tx1"/>
                </a:solidFill>
                <a:effectLst/>
                <a:latin typeface="Arial" panose="020B0604020202020204" pitchFamily="34" charset="0"/>
              </a:rPr>
              <a:t>T</a:t>
            </a:r>
            <a:r>
              <a:rPr kumimoji="0" lang="en-US" sz="1800" b="0" i="0" u="none" strike="noStrike" cap="none" normalizeH="0" baseline="0" dirty="0" smtClean="0">
                <a:ln>
                  <a:noFill/>
                </a:ln>
                <a:solidFill>
                  <a:schemeClr val="tx1"/>
                </a:solidFill>
                <a:effectLst/>
                <a:latin typeface="Arial" panose="020B0604020202020204" pitchFamily="34" charset="0"/>
              </a:rPr>
              <a:t>he G is called the displacement constant of the galvanometer.</a:t>
            </a:r>
          </a:p>
        </p:txBody>
      </p:sp>
      <p:pic>
        <p:nvPicPr>
          <p:cNvPr id="1041" name="Picture 17" descr="galvanometer-equation-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417" y="713832"/>
            <a:ext cx="2705611" cy="48626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lvanometer-equation-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401" y="1525842"/>
            <a:ext cx="1315244" cy="40469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galvanometer-equation-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827" y="1913647"/>
            <a:ext cx="1716218" cy="46939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alvanometer-4">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4156" y="3096594"/>
            <a:ext cx="1696747" cy="555299"/>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galvanometer-equation-5">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4339" y="2556385"/>
            <a:ext cx="1337237" cy="51539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galvanometer-5">
            <a:hlinkClick r:id="rId2"/>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9243" y="3912782"/>
            <a:ext cx="1432245" cy="51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438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343778"/>
              </p:ext>
            </p:extLst>
          </p:nvPr>
        </p:nvGraphicFramePr>
        <p:xfrm>
          <a:off x="914398" y="1316493"/>
          <a:ext cx="10396151" cy="3320503"/>
        </p:xfrm>
        <a:graphic>
          <a:graphicData uri="http://schemas.openxmlformats.org/drawingml/2006/table">
            <a:tbl>
              <a:tblPr firstRow="1" firstCol="1" bandRow="1">
                <a:tableStyleId>{5C22544A-7EE6-4342-B048-85BDC9FD1C3A}</a:tableStyleId>
              </a:tblPr>
              <a:tblGrid>
                <a:gridCol w="5032043">
                  <a:extLst>
                    <a:ext uri="{9D8B030D-6E8A-4147-A177-3AD203B41FA5}">
                      <a16:colId xmlns:a16="http://schemas.microsoft.com/office/drawing/2014/main" val="20000"/>
                    </a:ext>
                  </a:extLst>
                </a:gridCol>
                <a:gridCol w="5364108">
                  <a:extLst>
                    <a:ext uri="{9D8B030D-6E8A-4147-A177-3AD203B41FA5}">
                      <a16:colId xmlns:a16="http://schemas.microsoft.com/office/drawing/2014/main" val="20001"/>
                    </a:ext>
                  </a:extLst>
                </a:gridCol>
              </a:tblGrid>
              <a:tr h="367547">
                <a:tc>
                  <a:txBody>
                    <a:bodyPr/>
                    <a:lstStyle/>
                    <a:p>
                      <a:pPr marL="0" marR="0" algn="ctr">
                        <a:lnSpc>
                          <a:spcPts val="2040"/>
                        </a:lnSpc>
                        <a:spcBef>
                          <a:spcPts val="0"/>
                        </a:spcBef>
                        <a:spcAft>
                          <a:spcPts val="0"/>
                        </a:spcAft>
                      </a:pPr>
                      <a:r>
                        <a:rPr lang="en-US" sz="2000" dirty="0">
                          <a:solidFill>
                            <a:schemeClr val="tx1"/>
                          </a:solidFill>
                          <a:latin typeface="Arial" panose="020B0604020202020204" pitchFamily="34" charset="0"/>
                          <a:cs typeface="Arial" panose="020B0604020202020204" pitchFamily="34" charset="0"/>
                        </a:rPr>
                        <a:t>Moving Coil (M.C.) Instrument</a:t>
                      </a:r>
                    </a:p>
                  </a:txBody>
                  <a:tcPr marL="64624" marR="64624" marT="64624" marB="64624" anchor="b">
                    <a:solidFill>
                      <a:schemeClr val="accent4">
                        <a:lumMod val="20000"/>
                        <a:lumOff val="80000"/>
                      </a:schemeClr>
                    </a:solidFill>
                  </a:tcPr>
                </a:tc>
                <a:tc>
                  <a:txBody>
                    <a:bodyPr/>
                    <a:lstStyle/>
                    <a:p>
                      <a:pPr marL="0" marR="0" algn="ctr">
                        <a:lnSpc>
                          <a:spcPts val="2040"/>
                        </a:lnSpc>
                        <a:spcBef>
                          <a:spcPts val="0"/>
                        </a:spcBef>
                        <a:spcAft>
                          <a:spcPts val="0"/>
                        </a:spcAft>
                      </a:pPr>
                      <a:r>
                        <a:rPr lang="en-US" sz="2000">
                          <a:solidFill>
                            <a:schemeClr val="tx1"/>
                          </a:solidFill>
                          <a:latin typeface="Arial" panose="020B0604020202020204" pitchFamily="34" charset="0"/>
                          <a:cs typeface="Arial" panose="020B0604020202020204" pitchFamily="34" charset="0"/>
                        </a:rPr>
                        <a:t>Moving Iron (M.I.) Instrument</a:t>
                      </a: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0"/>
                  </a:ext>
                </a:extLst>
              </a:tr>
              <a:tr h="367547">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More accurate</a:t>
                      </a:r>
                    </a:p>
                  </a:txBody>
                  <a:tcPr marL="64624" marR="64624" marT="64624" marB="64624" anchor="b">
                    <a:solidFill>
                      <a:schemeClr val="accent4">
                        <a:lumMod val="20000"/>
                        <a:lumOff val="80000"/>
                      </a:schemeClr>
                    </a:solidFill>
                  </a:tcPr>
                </a:tc>
                <a:tc>
                  <a:txBody>
                    <a:bodyPr/>
                    <a:lstStyle/>
                    <a:p>
                      <a:pPr marL="0" marR="0">
                        <a:lnSpc>
                          <a:spcPts val="2040"/>
                        </a:lnSpc>
                        <a:spcBef>
                          <a:spcPts val="0"/>
                        </a:spcBef>
                        <a:spcAft>
                          <a:spcPts val="0"/>
                        </a:spcAft>
                      </a:pPr>
                      <a:r>
                        <a:rPr lang="en-US" sz="2000" b="0">
                          <a:solidFill>
                            <a:schemeClr val="tx1"/>
                          </a:solidFill>
                          <a:latin typeface="Arial" panose="020B0604020202020204" pitchFamily="34" charset="0"/>
                          <a:cs typeface="Arial" panose="020B0604020202020204" pitchFamily="34" charset="0"/>
                        </a:rPr>
                        <a:t>Less accurate</a:t>
                      </a: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1"/>
                  </a:ext>
                </a:extLst>
              </a:tr>
              <a:tr h="367547">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Costly</a:t>
                      </a:r>
                    </a:p>
                  </a:txBody>
                  <a:tcPr marL="64624" marR="64624" marT="64624" marB="64624" anchor="b">
                    <a:solidFill>
                      <a:schemeClr val="accent4">
                        <a:lumMod val="20000"/>
                        <a:lumOff val="80000"/>
                      </a:schemeClr>
                    </a:solidFill>
                  </a:tcPr>
                </a:tc>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Cheaper</a:t>
                      </a: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2"/>
                  </a:ext>
                </a:extLst>
              </a:tr>
              <a:tr h="367547">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Uniform </a:t>
                      </a:r>
                      <a:r>
                        <a:rPr lang="en-US" sz="2000" b="0" dirty="0" smtClean="0">
                          <a:solidFill>
                            <a:schemeClr val="tx1"/>
                          </a:solidFill>
                          <a:latin typeface="Arial" panose="020B0604020202020204" pitchFamily="34" charset="0"/>
                          <a:cs typeface="Arial" panose="020B0604020202020204" pitchFamily="34" charset="0"/>
                        </a:rPr>
                        <a:t>scale (linear)</a:t>
                      </a:r>
                      <a:endParaRPr lang="en-US" sz="2000" b="0" dirty="0">
                        <a:solidFill>
                          <a:schemeClr val="tx1"/>
                        </a:solidFill>
                        <a:latin typeface="Arial" panose="020B0604020202020204" pitchFamily="34" charset="0"/>
                        <a:cs typeface="Arial" panose="020B0604020202020204" pitchFamily="34" charset="0"/>
                      </a:endParaRPr>
                    </a:p>
                  </a:txBody>
                  <a:tcPr marL="64624" marR="64624" marT="64624" marB="64624" anchor="b">
                    <a:solidFill>
                      <a:schemeClr val="accent4">
                        <a:lumMod val="20000"/>
                        <a:lumOff val="80000"/>
                      </a:schemeClr>
                    </a:solidFill>
                  </a:tcPr>
                </a:tc>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N</a:t>
                      </a:r>
                      <a:r>
                        <a:rPr lang="en-US" sz="2000" b="0" dirty="0" smtClean="0">
                          <a:solidFill>
                            <a:schemeClr val="tx1"/>
                          </a:solidFill>
                          <a:latin typeface="Arial" panose="020B0604020202020204" pitchFamily="34" charset="0"/>
                          <a:cs typeface="Arial" panose="020B0604020202020204" pitchFamily="34" charset="0"/>
                        </a:rPr>
                        <a:t>on-uniform scale (non – linear)</a:t>
                      </a:r>
                      <a:endParaRPr lang="en-US" sz="2000" b="0" dirty="0">
                        <a:solidFill>
                          <a:schemeClr val="tx1"/>
                        </a:solidFill>
                        <a:latin typeface="Arial" panose="020B0604020202020204" pitchFamily="34" charset="0"/>
                        <a:cs typeface="Arial" panose="020B0604020202020204" pitchFamily="34" charset="0"/>
                      </a:endParaRP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3"/>
                  </a:ext>
                </a:extLst>
              </a:tr>
              <a:tr h="367547">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Sensitive in construction</a:t>
                      </a:r>
                    </a:p>
                  </a:txBody>
                  <a:tcPr marL="64624" marR="64624" marT="64624" marB="64624" anchor="b">
                    <a:solidFill>
                      <a:schemeClr val="accent4">
                        <a:lumMod val="20000"/>
                        <a:lumOff val="80000"/>
                      </a:schemeClr>
                    </a:solidFill>
                  </a:tcPr>
                </a:tc>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Robust in construction</a:t>
                      </a: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4"/>
                  </a:ext>
                </a:extLst>
              </a:tr>
              <a:tr h="367547">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Low power consumption</a:t>
                      </a:r>
                    </a:p>
                  </a:txBody>
                  <a:tcPr marL="64624" marR="64624" marT="64624" marB="64624" anchor="b">
                    <a:solidFill>
                      <a:schemeClr val="accent4">
                        <a:lumMod val="20000"/>
                        <a:lumOff val="80000"/>
                      </a:schemeClr>
                    </a:solidFill>
                  </a:tcPr>
                </a:tc>
                <a:tc>
                  <a:txBody>
                    <a:bodyPr/>
                    <a:lstStyle/>
                    <a:p>
                      <a:pPr marL="0" marR="0">
                        <a:lnSpc>
                          <a:spcPts val="2040"/>
                        </a:lnSpc>
                        <a:spcBef>
                          <a:spcPts val="0"/>
                        </a:spcBef>
                        <a:spcAft>
                          <a:spcPts val="0"/>
                        </a:spcAft>
                      </a:pPr>
                      <a:r>
                        <a:rPr lang="en-US" sz="2000" b="0" dirty="0" smtClean="0">
                          <a:solidFill>
                            <a:schemeClr val="tx1"/>
                          </a:solidFill>
                          <a:latin typeface="Arial" panose="020B0604020202020204" pitchFamily="34" charset="0"/>
                          <a:cs typeface="Arial" panose="020B0604020202020204" pitchFamily="34" charset="0"/>
                        </a:rPr>
                        <a:t>More power consumption</a:t>
                      </a:r>
                      <a:endParaRPr lang="en-US" sz="2000" b="0" dirty="0">
                        <a:solidFill>
                          <a:schemeClr val="tx1"/>
                        </a:solidFill>
                        <a:latin typeface="Arial" panose="020B0604020202020204" pitchFamily="34" charset="0"/>
                        <a:cs typeface="Arial" panose="020B0604020202020204" pitchFamily="34" charset="0"/>
                      </a:endParaRP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5"/>
                  </a:ext>
                </a:extLst>
              </a:tr>
              <a:tr h="549246">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Deflection in moving coil instrument is proportional to current i.e. θ ∝ I.</a:t>
                      </a:r>
                    </a:p>
                  </a:txBody>
                  <a:tcPr marL="64624" marR="64624" marT="64624" marB="64624" anchor="b">
                    <a:solidFill>
                      <a:schemeClr val="accent4">
                        <a:lumMod val="20000"/>
                        <a:lumOff val="80000"/>
                      </a:schemeClr>
                    </a:solidFill>
                  </a:tcPr>
                </a:tc>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Deflection in moving iron instrument is proportional to square of the current i.e. θ ∝ </a:t>
                      </a:r>
                      <a:r>
                        <a:rPr lang="en-US" sz="1800" kern="1200" dirty="0" smtClean="0">
                          <a:solidFill>
                            <a:schemeClr val="dk1"/>
                          </a:solidFill>
                          <a:effectLst/>
                          <a:latin typeface="Arial" panose="020B0604020202020204" pitchFamily="34" charset="0"/>
                          <a:ea typeface="+mn-ea"/>
                          <a:cs typeface="Arial" panose="020B0604020202020204" pitchFamily="34" charset="0"/>
                        </a:rPr>
                        <a:t>I</a:t>
                      </a:r>
                      <a:r>
                        <a:rPr lang="en-US" sz="2000" b="1" kern="1200" baseline="30000" dirty="0" smtClean="0">
                          <a:solidFill>
                            <a:schemeClr val="dk1"/>
                          </a:solidFill>
                          <a:effectLst/>
                          <a:latin typeface="Arial" panose="020B0604020202020204" pitchFamily="34" charset="0"/>
                          <a:ea typeface="+mn-ea"/>
                          <a:cs typeface="Arial" panose="020B0604020202020204" pitchFamily="34" charset="0"/>
                        </a:rPr>
                        <a:t>2</a:t>
                      </a:r>
                      <a:r>
                        <a:rPr lang="en-US" sz="2000" b="0" dirty="0" smtClean="0">
                          <a:solidFill>
                            <a:schemeClr val="tx1"/>
                          </a:solidFill>
                          <a:latin typeface="Arial" panose="020B0604020202020204" pitchFamily="34" charset="0"/>
                          <a:cs typeface="Arial" panose="020B0604020202020204" pitchFamily="34" charset="0"/>
                        </a:rPr>
                        <a:t>.</a:t>
                      </a:r>
                      <a:endParaRPr lang="en-US" sz="2000" b="0" dirty="0">
                        <a:solidFill>
                          <a:schemeClr val="tx1"/>
                        </a:solidFill>
                        <a:latin typeface="Arial" panose="020B0604020202020204" pitchFamily="34" charset="0"/>
                        <a:cs typeface="Arial" panose="020B0604020202020204" pitchFamily="34" charset="0"/>
                      </a:endParaRP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6"/>
                  </a:ext>
                </a:extLst>
              </a:tr>
              <a:tr h="383767">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It is used for DC measurements.</a:t>
                      </a:r>
                    </a:p>
                  </a:txBody>
                  <a:tcPr marL="64624" marR="64624" marT="64624" marB="64624" anchor="b">
                    <a:solidFill>
                      <a:schemeClr val="accent4">
                        <a:lumMod val="20000"/>
                        <a:lumOff val="80000"/>
                      </a:schemeClr>
                    </a:solidFill>
                  </a:tcPr>
                </a:tc>
                <a:tc>
                  <a:txBody>
                    <a:bodyPr/>
                    <a:lstStyle/>
                    <a:p>
                      <a:pPr marL="0" marR="0">
                        <a:lnSpc>
                          <a:spcPts val="2040"/>
                        </a:lnSpc>
                        <a:spcBef>
                          <a:spcPts val="0"/>
                        </a:spcBef>
                        <a:spcAft>
                          <a:spcPts val="0"/>
                        </a:spcAft>
                      </a:pPr>
                      <a:r>
                        <a:rPr lang="en-US" sz="2000" b="0" dirty="0">
                          <a:solidFill>
                            <a:schemeClr val="tx1"/>
                          </a:solidFill>
                          <a:latin typeface="Arial" panose="020B0604020202020204" pitchFamily="34" charset="0"/>
                          <a:cs typeface="Arial" panose="020B0604020202020204" pitchFamily="34" charset="0"/>
                        </a:rPr>
                        <a:t>It is </a:t>
                      </a:r>
                      <a:r>
                        <a:rPr lang="en-US" sz="2000" b="0" dirty="0" smtClean="0">
                          <a:solidFill>
                            <a:schemeClr val="tx1"/>
                          </a:solidFill>
                          <a:latin typeface="Arial" panose="020B0604020202020204" pitchFamily="34" charset="0"/>
                          <a:cs typeface="Arial" panose="020B0604020202020204" pitchFamily="34" charset="0"/>
                        </a:rPr>
                        <a:t>generally used </a:t>
                      </a:r>
                      <a:r>
                        <a:rPr lang="en-US" sz="2000" b="0" dirty="0">
                          <a:solidFill>
                            <a:schemeClr val="tx1"/>
                          </a:solidFill>
                          <a:latin typeface="Arial" panose="020B0604020202020204" pitchFamily="34" charset="0"/>
                          <a:cs typeface="Arial" panose="020B0604020202020204" pitchFamily="34" charset="0"/>
                        </a:rPr>
                        <a:t>for </a:t>
                      </a:r>
                      <a:r>
                        <a:rPr lang="en-US" sz="2000" b="0" dirty="0" smtClean="0">
                          <a:solidFill>
                            <a:schemeClr val="tx1"/>
                          </a:solidFill>
                          <a:latin typeface="Arial" panose="020B0604020202020204" pitchFamily="34" charset="0"/>
                          <a:cs typeface="Arial" panose="020B0604020202020204" pitchFamily="34" charset="0"/>
                        </a:rPr>
                        <a:t>AC measurements.</a:t>
                      </a:r>
                      <a:endParaRPr lang="en-US" sz="2000" b="0" dirty="0">
                        <a:solidFill>
                          <a:schemeClr val="tx1"/>
                        </a:solidFill>
                        <a:latin typeface="Arial" panose="020B0604020202020204" pitchFamily="34" charset="0"/>
                        <a:cs typeface="Arial" panose="020B0604020202020204" pitchFamily="34" charset="0"/>
                      </a:endParaRPr>
                    </a:p>
                  </a:txBody>
                  <a:tcPr marL="64624" marR="64624" marT="64624" marB="64624" anchor="b">
                    <a:solidFill>
                      <a:schemeClr val="accent4">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7845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23147315"/>
              </p:ext>
            </p:extLst>
          </p:nvPr>
        </p:nvGraphicFramePr>
        <p:xfrm>
          <a:off x="543697" y="527219"/>
          <a:ext cx="11104605" cy="6132775"/>
        </p:xfrm>
        <a:graphic>
          <a:graphicData uri="http://schemas.openxmlformats.org/drawingml/2006/table">
            <a:tbl>
              <a:tblPr firstRow="1" firstCol="1" bandRow="1">
                <a:tableStyleId>{5C22544A-7EE6-4342-B048-85BDC9FD1C3A}</a:tableStyleId>
              </a:tblPr>
              <a:tblGrid>
                <a:gridCol w="5538783">
                  <a:extLst>
                    <a:ext uri="{9D8B030D-6E8A-4147-A177-3AD203B41FA5}">
                      <a16:colId xmlns:a16="http://schemas.microsoft.com/office/drawing/2014/main" val="20000"/>
                    </a:ext>
                  </a:extLst>
                </a:gridCol>
                <a:gridCol w="5565822">
                  <a:extLst>
                    <a:ext uri="{9D8B030D-6E8A-4147-A177-3AD203B41FA5}">
                      <a16:colId xmlns:a16="http://schemas.microsoft.com/office/drawing/2014/main" val="20001"/>
                    </a:ext>
                  </a:extLst>
                </a:gridCol>
              </a:tblGrid>
              <a:tr h="1054084">
                <a:tc>
                  <a:txBody>
                    <a:bodyPr/>
                    <a:lstStyle/>
                    <a:p>
                      <a:pPr marL="0" marR="0" algn="ctr">
                        <a:lnSpc>
                          <a:spcPct val="107000"/>
                        </a:lnSpc>
                        <a:spcBef>
                          <a:spcPts val="0"/>
                        </a:spcBef>
                        <a:spcAft>
                          <a:spcPts val="800"/>
                        </a:spcAft>
                      </a:pPr>
                      <a:r>
                        <a:rPr lang="en-US" sz="1800" dirty="0">
                          <a:solidFill>
                            <a:schemeClr val="tx1"/>
                          </a:solidFill>
                          <a:effectLst/>
                          <a:latin typeface="Arial" panose="020B0604020202020204" pitchFamily="34" charset="0"/>
                          <a:cs typeface="Arial" panose="020B0604020202020204" pitchFamily="34" charset="0"/>
                        </a:rPr>
                        <a:t>Analog Instrument</a:t>
                      </a: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gn="ctr">
                        <a:lnSpc>
                          <a:spcPct val="107000"/>
                        </a:lnSpc>
                        <a:spcBef>
                          <a:spcPts val="0"/>
                        </a:spcBef>
                        <a:spcAft>
                          <a:spcPts val="800"/>
                        </a:spcAft>
                      </a:pPr>
                      <a:r>
                        <a:rPr lang="en-US" sz="1800" dirty="0">
                          <a:solidFill>
                            <a:schemeClr val="tx1"/>
                          </a:solidFill>
                          <a:effectLst/>
                          <a:latin typeface="Arial" panose="020B0604020202020204" pitchFamily="34" charset="0"/>
                          <a:cs typeface="Arial" panose="020B0604020202020204" pitchFamily="34" charset="0"/>
                        </a:rPr>
                        <a:t>Digital Instrument</a:t>
                      </a: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0"/>
                  </a:ext>
                </a:extLst>
              </a:tr>
              <a:tr h="1020348">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Position of pointer on a dial/scale indicates the value of the parameter. If exact reading is required operator takes more time to guess</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Direct value is displayed on the digital display Very fast in taking readings </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1"/>
                  </a:ext>
                </a:extLst>
              </a:tr>
              <a:tr h="409655">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Possibility of human error exists</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 Possibility of human error does not exist </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2"/>
                  </a:ext>
                </a:extLst>
              </a:tr>
              <a:tr h="409655">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Accuracy up to  0.25% is possible </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 Accuracy up to  +0.005% or greater is possible </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3"/>
                  </a:ext>
                </a:extLst>
              </a:tr>
              <a:tr h="409655">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Very small change cannot be detected </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 Very small change can be detected </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4"/>
                  </a:ext>
                </a:extLst>
              </a:tr>
              <a:tr h="409655">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Moving part involved</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 No moving parts</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5"/>
                  </a:ext>
                </a:extLst>
              </a:tr>
              <a:tr h="409655">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Loading  effect on the input is present</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Negligible loading effect</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6"/>
                  </a:ext>
                </a:extLst>
              </a:tr>
              <a:tr h="861678">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Simple, direct reading type, can perform in unfavorable conditions </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Involves electronics, proper environmental conditions are required (due to operating temperature limit)</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7"/>
                  </a:ext>
                </a:extLst>
              </a:tr>
              <a:tr h="707963">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By seeing needle movement (Rate of change of a parameter is  easy  to visualize, i.e. speedometer)</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No knowledge of change. (Rate of change of a parameter is  difficult   to visualize, i.e. DMM)</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8"/>
                  </a:ext>
                </a:extLst>
              </a:tr>
              <a:tr h="440427">
                <a:tc>
                  <a:txBody>
                    <a:bodyPr/>
                    <a:lstStyle/>
                    <a:p>
                      <a:pPr marL="0" marR="0">
                        <a:lnSpc>
                          <a:spcPct val="107000"/>
                        </a:lnSpc>
                        <a:spcBef>
                          <a:spcPts val="0"/>
                        </a:spcBef>
                        <a:spcAft>
                          <a:spcPts val="800"/>
                        </a:spcAft>
                      </a:pPr>
                      <a:r>
                        <a:rPr lang="en-US" sz="1800" b="0" dirty="0">
                          <a:solidFill>
                            <a:srgbClr val="00B050"/>
                          </a:solidFill>
                          <a:effectLst/>
                          <a:latin typeface="Arial" panose="020B0604020202020204" pitchFamily="34" charset="0"/>
                          <a:cs typeface="Arial" panose="020B0604020202020204" pitchFamily="34" charset="0"/>
                        </a:rPr>
                        <a:t>No requirement of auxiliary power</a:t>
                      </a:r>
                      <a:endParaRPr lang="en-US" sz="1800" b="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tc>
                  <a:txBody>
                    <a:bodyPr/>
                    <a:lstStyle/>
                    <a:p>
                      <a:pPr marL="0" marR="0">
                        <a:lnSpc>
                          <a:spcPct val="107000"/>
                        </a:lnSpc>
                        <a:spcBef>
                          <a:spcPts val="0"/>
                        </a:spcBef>
                        <a:spcAft>
                          <a:spcPts val="800"/>
                        </a:spcAft>
                      </a:pPr>
                      <a:r>
                        <a:rPr lang="en-US" sz="1800" b="0" dirty="0">
                          <a:solidFill>
                            <a:srgbClr val="FF0000"/>
                          </a:solidFill>
                          <a:effectLst/>
                          <a:latin typeface="Arial" panose="020B0604020202020204" pitchFamily="34" charset="0"/>
                          <a:cs typeface="Arial" panose="020B0604020202020204" pitchFamily="34" charset="0"/>
                        </a:rPr>
                        <a:t> </a:t>
                      </a:r>
                      <a:r>
                        <a:rPr lang="en-US" sz="1800" b="0" dirty="0" smtClean="0">
                          <a:solidFill>
                            <a:srgbClr val="FF0000"/>
                          </a:solidFill>
                          <a:effectLst/>
                          <a:latin typeface="Arial" panose="020B0604020202020204" pitchFamily="34" charset="0"/>
                          <a:cs typeface="Arial" panose="020B0604020202020204" pitchFamily="34" charset="0"/>
                        </a:rPr>
                        <a:t>Auxiliary power source is required. </a:t>
                      </a:r>
                      <a:endParaRPr lang="en-US" sz="18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50130" marR="50130" marT="50130" marB="50130" anchor="ctr">
                    <a:solidFill>
                      <a:schemeClr val="accent4">
                        <a:lumMod val="20000"/>
                        <a:lumOff val="8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1413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039" y="2695493"/>
            <a:ext cx="3975652" cy="923330"/>
          </a:xfrm>
          <a:prstGeom prst="rect">
            <a:avLst/>
          </a:prstGeom>
        </p:spPr>
        <p:txBody>
          <a:bodyPr wrap="square">
            <a:spAutoFit/>
          </a:bodyPr>
          <a:lstStyle/>
          <a:p>
            <a:pPr algn="ctr"/>
            <a:r>
              <a:rPr lang="en-US" sz="5400" b="1" dirty="0">
                <a:ln/>
                <a:solidFill>
                  <a:srgbClr val="EE68EE"/>
                </a:solidFill>
                <a:cs typeface="Times New Roman" panose="02020603050405020304" pitchFamily="18" charset="0"/>
              </a:rPr>
              <a:t>Thank you</a:t>
            </a:r>
          </a:p>
        </p:txBody>
      </p:sp>
    </p:spTree>
    <p:extLst>
      <p:ext uri="{BB962C8B-B14F-4D97-AF65-F5344CB8AC3E}">
        <p14:creationId xmlns:p14="http://schemas.microsoft.com/office/powerpoint/2010/main" val="300338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6779" y="493070"/>
            <a:ext cx="11045795" cy="5324535"/>
          </a:xfrm>
          <a:prstGeom prst="rect">
            <a:avLst/>
          </a:prstGeom>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The analogue instrument </a:t>
            </a:r>
            <a:r>
              <a:rPr lang="en-US" sz="2000" b="1" dirty="0" smtClean="0">
                <a:solidFill>
                  <a:srgbClr val="000000"/>
                </a:solidFill>
                <a:latin typeface="Arial" panose="020B0604020202020204" pitchFamily="34" charset="0"/>
                <a:cs typeface="Arial" panose="020B0604020202020204" pitchFamily="34" charset="0"/>
              </a:rPr>
              <a:t>can be classified based on the type of the electrical current as: </a:t>
            </a:r>
          </a:p>
          <a:p>
            <a:endParaRPr lang="en-US" sz="2000" dirty="0" smtClean="0">
              <a:solidFill>
                <a:srgbClr val="000000"/>
              </a:solidFill>
              <a:latin typeface="Arial" panose="020B0604020202020204" pitchFamily="34" charset="0"/>
              <a:cs typeface="Arial" panose="020B0604020202020204" pitchFamily="34" charset="0"/>
            </a:endParaRPr>
          </a:p>
          <a:p>
            <a:pPr marL="342900" indent="-342900">
              <a:buAutoNum type="arabicPeriod"/>
            </a:pPr>
            <a:r>
              <a:rPr lang="en-US" sz="2000" dirty="0" smtClean="0">
                <a:solidFill>
                  <a:srgbClr val="7030A0"/>
                </a:solidFill>
                <a:latin typeface="Arial" panose="020B0604020202020204" pitchFamily="34" charset="0"/>
                <a:cs typeface="Arial" panose="020B0604020202020204" pitchFamily="34" charset="0"/>
              </a:rPr>
              <a:t>Direct </a:t>
            </a:r>
            <a:r>
              <a:rPr lang="en-US" sz="2000" dirty="0">
                <a:solidFill>
                  <a:srgbClr val="7030A0"/>
                </a:solidFill>
                <a:latin typeface="Arial" panose="020B0604020202020204" pitchFamily="34" charset="0"/>
                <a:cs typeface="Arial" panose="020B0604020202020204" pitchFamily="34" charset="0"/>
              </a:rPr>
              <a:t>Current </a:t>
            </a:r>
            <a:r>
              <a:rPr lang="en-US" sz="2000" dirty="0" smtClean="0">
                <a:solidFill>
                  <a:srgbClr val="7030A0"/>
                </a:solidFill>
                <a:latin typeface="Arial" panose="020B0604020202020204" pitchFamily="34" charset="0"/>
                <a:cs typeface="Arial" panose="020B0604020202020204" pitchFamily="34" charset="0"/>
              </a:rPr>
              <a:t>(DC) Analog Instruments (i.e. DC voltmeter and ammeter)</a:t>
            </a:r>
          </a:p>
          <a:p>
            <a:pPr marL="342900" indent="-342900">
              <a:buAutoNum type="arabicPeriod"/>
            </a:pPr>
            <a:endParaRPr lang="en-US" sz="2000" dirty="0">
              <a:solidFill>
                <a:srgbClr val="7030A0"/>
              </a:solidFill>
              <a:latin typeface="Arial" panose="020B0604020202020204" pitchFamily="34" charset="0"/>
              <a:cs typeface="Arial" panose="020B0604020202020204" pitchFamily="34" charset="0"/>
            </a:endParaRPr>
          </a:p>
          <a:p>
            <a:r>
              <a:rPr lang="en-US" sz="2000" dirty="0" smtClean="0">
                <a:solidFill>
                  <a:srgbClr val="7030A0"/>
                </a:solidFill>
                <a:latin typeface="Arial" panose="020B0604020202020204" pitchFamily="34" charset="0"/>
                <a:cs typeface="Arial" panose="020B0604020202020204" pitchFamily="34" charset="0"/>
              </a:rPr>
              <a:t>2. Alternating </a:t>
            </a:r>
            <a:r>
              <a:rPr lang="en-US" sz="2000" dirty="0">
                <a:solidFill>
                  <a:srgbClr val="7030A0"/>
                </a:solidFill>
                <a:latin typeface="Arial" panose="020B0604020202020204" pitchFamily="34" charset="0"/>
                <a:cs typeface="Arial" panose="020B0604020202020204" pitchFamily="34" charset="0"/>
              </a:rPr>
              <a:t>Current </a:t>
            </a:r>
            <a:r>
              <a:rPr lang="en-US" sz="2000" dirty="0" smtClean="0">
                <a:solidFill>
                  <a:srgbClr val="7030A0"/>
                </a:solidFill>
                <a:latin typeface="Arial" panose="020B0604020202020204" pitchFamily="34" charset="0"/>
                <a:cs typeface="Arial" panose="020B0604020202020204" pitchFamily="34" charset="0"/>
              </a:rPr>
              <a:t>(AC) Analog instrument </a:t>
            </a:r>
            <a:r>
              <a:rPr lang="en-US" sz="2000" dirty="0">
                <a:solidFill>
                  <a:srgbClr val="7030A0"/>
                </a:solidFill>
                <a:latin typeface="Arial" panose="020B0604020202020204" pitchFamily="34" charset="0"/>
                <a:cs typeface="Arial" panose="020B0604020202020204" pitchFamily="34" charset="0"/>
              </a:rPr>
              <a:t>(i.e. </a:t>
            </a:r>
            <a:r>
              <a:rPr lang="en-US" sz="2000" dirty="0" smtClean="0">
                <a:solidFill>
                  <a:srgbClr val="7030A0"/>
                </a:solidFill>
                <a:latin typeface="Arial" panose="020B0604020202020204" pitchFamily="34" charset="0"/>
                <a:cs typeface="Arial" panose="020B0604020202020204" pitchFamily="34" charset="0"/>
              </a:rPr>
              <a:t>AC </a:t>
            </a:r>
            <a:r>
              <a:rPr lang="en-US" sz="2000" dirty="0">
                <a:solidFill>
                  <a:srgbClr val="7030A0"/>
                </a:solidFill>
                <a:latin typeface="Arial" panose="020B0604020202020204" pitchFamily="34" charset="0"/>
                <a:cs typeface="Arial" panose="020B0604020202020204" pitchFamily="34" charset="0"/>
              </a:rPr>
              <a:t>voltmeter and ammeter)</a:t>
            </a:r>
          </a:p>
          <a:p>
            <a:endParaRPr lang="en-US" sz="2000" dirty="0">
              <a:solidFill>
                <a:srgbClr val="7030A0"/>
              </a:solidFill>
              <a:latin typeface="Arial" panose="020B0604020202020204" pitchFamily="34" charset="0"/>
              <a:cs typeface="Arial" panose="020B0604020202020204" pitchFamily="34" charset="0"/>
            </a:endParaRPr>
          </a:p>
          <a:p>
            <a:r>
              <a:rPr lang="en-US" sz="2000" dirty="0" smtClean="0">
                <a:solidFill>
                  <a:srgbClr val="7030A0"/>
                </a:solidFill>
                <a:latin typeface="Arial" panose="020B0604020202020204" pitchFamily="34" charset="0"/>
                <a:cs typeface="Arial" panose="020B0604020202020204" pitchFamily="34" charset="0"/>
              </a:rPr>
              <a:t>3. Both DC and AC Instruments. (i.e. Analog </a:t>
            </a:r>
            <a:r>
              <a:rPr lang="en-US" sz="2000" dirty="0" err="1" smtClean="0">
                <a:solidFill>
                  <a:srgbClr val="7030A0"/>
                </a:solidFill>
                <a:latin typeface="Arial" panose="020B0604020202020204" pitchFamily="34" charset="0"/>
                <a:cs typeface="Arial" panose="020B0604020202020204" pitchFamily="34" charset="0"/>
              </a:rPr>
              <a:t>multimeter</a:t>
            </a:r>
            <a:r>
              <a:rPr lang="en-US" sz="2000" dirty="0" smtClean="0">
                <a:solidFill>
                  <a:srgbClr val="7030A0"/>
                </a:solidFill>
                <a:latin typeface="Arial" panose="020B0604020202020204" pitchFamily="34" charset="0"/>
                <a:cs typeface="Arial" panose="020B0604020202020204" pitchFamily="34" charset="0"/>
              </a:rPr>
              <a:t>)</a:t>
            </a:r>
          </a:p>
          <a:p>
            <a:endParaRPr lang="en-US" sz="2000" dirty="0" smtClean="0">
              <a:solidFill>
                <a:srgbClr val="7030A0"/>
              </a:solidFill>
              <a:latin typeface="Arial" panose="020B0604020202020204" pitchFamily="34" charset="0"/>
              <a:cs typeface="Arial" panose="020B0604020202020204" pitchFamily="34" charset="0"/>
            </a:endParaRPr>
          </a:p>
          <a:p>
            <a:endParaRPr lang="en-US" sz="2000" dirty="0">
              <a:solidFill>
                <a:srgbClr val="7030A0"/>
              </a:solidFill>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The analogue instruments can also be classified </a:t>
            </a:r>
            <a:r>
              <a:rPr lang="en-US" sz="2000" b="1" dirty="0" smtClean="0">
                <a:latin typeface="Arial" panose="020B0604020202020204" pitchFamily="34" charset="0"/>
                <a:cs typeface="Arial" panose="020B0604020202020204" pitchFamily="34" charset="0"/>
              </a:rPr>
              <a:t>based on their function as:</a:t>
            </a:r>
          </a:p>
          <a:p>
            <a:endParaRPr lang="en-US" sz="2000" dirty="0">
              <a:solidFill>
                <a:srgbClr val="7030A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smtClean="0">
                <a:solidFill>
                  <a:srgbClr val="7030A0"/>
                </a:solidFill>
                <a:latin typeface="Arial" panose="020B0604020202020204" pitchFamily="34" charset="0"/>
                <a:cs typeface="Arial" panose="020B0604020202020204" pitchFamily="34" charset="0"/>
              </a:rPr>
              <a:t> Indicating Instruments</a:t>
            </a:r>
          </a:p>
          <a:p>
            <a:pPr>
              <a:buFont typeface="Arial" panose="020B0604020202020204" pitchFamily="34" charset="0"/>
              <a:buChar char="•"/>
            </a:pPr>
            <a:endParaRPr lang="en-US" sz="2000" dirty="0">
              <a:solidFill>
                <a:srgbClr val="7030A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smtClean="0">
                <a:solidFill>
                  <a:srgbClr val="7030A0"/>
                </a:solidFill>
                <a:latin typeface="Arial" panose="020B0604020202020204" pitchFamily="34" charset="0"/>
                <a:cs typeface="Arial" panose="020B0604020202020204" pitchFamily="34" charset="0"/>
              </a:rPr>
              <a:t> Recording Instruments</a:t>
            </a:r>
          </a:p>
          <a:p>
            <a:pPr>
              <a:buFont typeface="Arial" panose="020B0604020202020204" pitchFamily="34" charset="0"/>
              <a:buChar char="•"/>
            </a:pPr>
            <a:endParaRPr lang="en-US" sz="2000" dirty="0">
              <a:solidFill>
                <a:srgbClr val="7030A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smtClean="0">
                <a:solidFill>
                  <a:srgbClr val="7030A0"/>
                </a:solidFill>
                <a:latin typeface="Arial" panose="020B0604020202020204" pitchFamily="34" charset="0"/>
                <a:cs typeface="Arial" panose="020B0604020202020204" pitchFamily="34" charset="0"/>
              </a:rPr>
              <a:t> Integrating Instruments</a:t>
            </a:r>
          </a:p>
          <a:p>
            <a:pPr>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026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RORS OF SINGLE PHASE ENERGY METER AND ADJUSTMENTS"/>
          <p:cNvPicPr/>
          <p:nvPr/>
        </p:nvPicPr>
        <p:blipFill>
          <a:blip r:embed="rId2">
            <a:extLst>
              <a:ext uri="{28A0092B-C50C-407E-A947-70E740481C1C}">
                <a14:useLocalDpi xmlns:a14="http://schemas.microsoft.com/office/drawing/2010/main" val="0"/>
              </a:ext>
            </a:extLst>
          </a:blip>
          <a:srcRect/>
          <a:stretch>
            <a:fillRect/>
          </a:stretch>
        </p:blipFill>
        <p:spPr bwMode="auto">
          <a:xfrm>
            <a:off x="8748753" y="1032814"/>
            <a:ext cx="2057400" cy="2216150"/>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336" y="0"/>
            <a:ext cx="3347648" cy="4184560"/>
          </a:xfrm>
          <a:prstGeom prst="rect">
            <a:avLst/>
          </a:prstGeom>
        </p:spPr>
      </p:pic>
      <p:pic>
        <p:nvPicPr>
          <p:cNvPr id="1026" name="Picture 2" descr="https://www.amazon.in/images/I/51tK1H1NfLL._SL1000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397" y="352856"/>
            <a:ext cx="3494838" cy="34788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991374" y="3999894"/>
            <a:ext cx="2958630" cy="369332"/>
          </a:xfrm>
          <a:prstGeom prst="rect">
            <a:avLst/>
          </a:prstGeom>
        </p:spPr>
        <p:txBody>
          <a:bodyPr wrap="none">
            <a:spAutoFit/>
          </a:bodyPr>
          <a:lstStyle/>
          <a:p>
            <a:r>
              <a:rPr lang="en-US" b="1" u="sng" dirty="0"/>
              <a:t>Fig. </a:t>
            </a:r>
            <a:r>
              <a:rPr lang="en-US" b="1" u="sng" dirty="0" smtClean="0"/>
              <a:t>2. </a:t>
            </a:r>
            <a:r>
              <a:rPr lang="en-US" b="1" u="sng" dirty="0" smtClean="0">
                <a:cs typeface="Arial" panose="020B0604020202020204" pitchFamily="34" charset="0"/>
              </a:rPr>
              <a:t>Recording Instrument</a:t>
            </a:r>
            <a:endParaRPr lang="en-US" b="1" u="sng" dirty="0"/>
          </a:p>
        </p:txBody>
      </p:sp>
      <p:sp>
        <p:nvSpPr>
          <p:cNvPr id="5" name="Rectangle 4"/>
          <p:cNvSpPr/>
          <p:nvPr/>
        </p:nvSpPr>
        <p:spPr>
          <a:xfrm>
            <a:off x="8505310" y="3986674"/>
            <a:ext cx="3048463" cy="369332"/>
          </a:xfrm>
          <a:prstGeom prst="rect">
            <a:avLst/>
          </a:prstGeom>
        </p:spPr>
        <p:txBody>
          <a:bodyPr wrap="none">
            <a:spAutoFit/>
          </a:bodyPr>
          <a:lstStyle/>
          <a:p>
            <a:r>
              <a:rPr lang="en-US" b="1" u="sng" dirty="0"/>
              <a:t>Fig. </a:t>
            </a:r>
            <a:r>
              <a:rPr lang="en-US" b="1" u="sng" dirty="0" smtClean="0"/>
              <a:t>3. </a:t>
            </a:r>
            <a:r>
              <a:rPr lang="en-US" b="1" u="sng" dirty="0" smtClean="0">
                <a:cs typeface="Arial" panose="020B0604020202020204" pitchFamily="34" charset="0"/>
              </a:rPr>
              <a:t>Integrating Instrument</a:t>
            </a:r>
            <a:endParaRPr lang="en-US" b="1" u="sng" dirty="0"/>
          </a:p>
        </p:txBody>
      </p:sp>
      <p:sp>
        <p:nvSpPr>
          <p:cNvPr id="8" name="TextBox 7"/>
          <p:cNvSpPr txBox="1"/>
          <p:nvPr/>
        </p:nvSpPr>
        <p:spPr>
          <a:xfrm>
            <a:off x="1104570" y="4046060"/>
            <a:ext cx="2946512" cy="646331"/>
          </a:xfrm>
          <a:prstGeom prst="rect">
            <a:avLst/>
          </a:prstGeom>
          <a:noFill/>
        </p:spPr>
        <p:txBody>
          <a:bodyPr wrap="none" rtlCol="0">
            <a:spAutoFit/>
          </a:bodyPr>
          <a:lstStyle/>
          <a:p>
            <a:r>
              <a:rPr lang="en-US" b="1" u="sng" dirty="0"/>
              <a:t>Fig. 1</a:t>
            </a:r>
            <a:r>
              <a:rPr lang="en-US" b="1" u="sng" dirty="0" smtClean="0"/>
              <a:t>. </a:t>
            </a:r>
            <a:r>
              <a:rPr lang="en-US" b="1" u="sng" dirty="0">
                <a:cs typeface="Arial" panose="020B0604020202020204" pitchFamily="34" charset="0"/>
              </a:rPr>
              <a:t>Indicating </a:t>
            </a:r>
            <a:r>
              <a:rPr lang="en-US" b="1" u="sng" dirty="0" smtClean="0">
                <a:cs typeface="Arial" panose="020B0604020202020204" pitchFamily="34" charset="0"/>
              </a:rPr>
              <a:t>Instrument</a:t>
            </a:r>
            <a:endParaRPr lang="en-US" b="1" u="sng" dirty="0"/>
          </a:p>
          <a:p>
            <a:r>
              <a:rPr lang="en-US" b="1" dirty="0" smtClean="0"/>
              <a:t> </a:t>
            </a:r>
            <a:endParaRPr lang="en-US" b="1" dirty="0"/>
          </a:p>
        </p:txBody>
      </p:sp>
    </p:spTree>
    <p:extLst>
      <p:ext uri="{BB962C8B-B14F-4D97-AF65-F5344CB8AC3E}">
        <p14:creationId xmlns:p14="http://schemas.microsoft.com/office/powerpoint/2010/main" val="34135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8597" y="1007815"/>
            <a:ext cx="9640635" cy="4093428"/>
          </a:xfrm>
          <a:prstGeom prst="rect">
            <a:avLst/>
          </a:prstGeom>
        </p:spPr>
        <p:txBody>
          <a:bodyPr wrap="square">
            <a:spAutoFit/>
          </a:bodyPr>
          <a:lstStyle/>
          <a:p>
            <a:pPr algn="just"/>
            <a:r>
              <a:rPr lang="en-US" sz="2000" b="1" dirty="0">
                <a:solidFill>
                  <a:srgbClr val="000000"/>
                </a:solidFill>
                <a:latin typeface="Arial" panose="020B0604020202020204" pitchFamily="34" charset="0"/>
                <a:cs typeface="Arial" panose="020B0604020202020204" pitchFamily="34" charset="0"/>
              </a:rPr>
              <a:t>Indicating </a:t>
            </a:r>
            <a:r>
              <a:rPr lang="en-US" sz="2000" b="1" dirty="0" smtClean="0">
                <a:solidFill>
                  <a:srgbClr val="000000"/>
                </a:solidFill>
                <a:latin typeface="Arial" panose="020B0604020202020204" pitchFamily="34" charset="0"/>
                <a:cs typeface="Arial" panose="020B0604020202020204" pitchFamily="34" charset="0"/>
              </a:rPr>
              <a:t>Instruments: </a:t>
            </a:r>
            <a:r>
              <a:rPr lang="en-US" sz="2000" dirty="0">
                <a:solidFill>
                  <a:srgbClr val="7030A0"/>
                </a:solidFill>
                <a:latin typeface="Arial" panose="020B0604020202020204" pitchFamily="34" charset="0"/>
                <a:cs typeface="Arial" panose="020B0604020202020204" pitchFamily="34" charset="0"/>
              </a:rPr>
              <a:t>These type of </a:t>
            </a:r>
            <a:r>
              <a:rPr lang="en-US" sz="2000" dirty="0" smtClean="0">
                <a:solidFill>
                  <a:srgbClr val="7030A0"/>
                </a:solidFill>
                <a:latin typeface="Arial" panose="020B0604020202020204" pitchFamily="34" charset="0"/>
                <a:cs typeface="Arial" panose="020B0604020202020204" pitchFamily="34" charset="0"/>
              </a:rPr>
              <a:t>instruments indicate </a:t>
            </a:r>
            <a:r>
              <a:rPr lang="en-US" sz="2000" dirty="0">
                <a:solidFill>
                  <a:srgbClr val="7030A0"/>
                </a:solidFill>
                <a:latin typeface="Arial" panose="020B0604020202020204" pitchFamily="34" charset="0"/>
                <a:cs typeface="Arial" panose="020B0604020202020204" pitchFamily="34" charset="0"/>
              </a:rPr>
              <a:t>the magnitude of </a:t>
            </a:r>
            <a:r>
              <a:rPr lang="en-US" sz="2000" dirty="0" smtClean="0">
                <a:solidFill>
                  <a:srgbClr val="7030A0"/>
                </a:solidFill>
                <a:latin typeface="Arial" panose="020B0604020202020204" pitchFamily="34" charset="0"/>
                <a:cs typeface="Arial" panose="020B0604020202020204" pitchFamily="34" charset="0"/>
              </a:rPr>
              <a:t>a </a:t>
            </a:r>
            <a:r>
              <a:rPr lang="en-US" sz="2000" dirty="0">
                <a:solidFill>
                  <a:srgbClr val="7030A0"/>
                </a:solidFill>
                <a:latin typeface="Arial" panose="020B0604020202020204" pitchFamily="34" charset="0"/>
                <a:cs typeface="Arial" panose="020B0604020202020204" pitchFamily="34" charset="0"/>
              </a:rPr>
              <a:t>parameter to be measured. It uses the dial and pointer as an indicator</a:t>
            </a:r>
            <a:r>
              <a:rPr lang="en-US" sz="2000" dirty="0" smtClean="0">
                <a:solidFill>
                  <a:srgbClr val="7030A0"/>
                </a:solidFill>
                <a:latin typeface="Arial" panose="020B0604020202020204" pitchFamily="34" charset="0"/>
                <a:cs typeface="Arial" panose="020B0604020202020204" pitchFamily="34" charset="0"/>
              </a:rPr>
              <a:t>. </a:t>
            </a:r>
            <a:endParaRPr lang="en-US" sz="2000" dirty="0">
              <a:solidFill>
                <a:srgbClr val="7030A0"/>
              </a:solidFill>
              <a:latin typeface="Arial" panose="020B0604020202020204" pitchFamily="34" charset="0"/>
              <a:cs typeface="Arial" panose="020B0604020202020204" pitchFamily="34" charset="0"/>
            </a:endParaRPr>
          </a:p>
          <a:p>
            <a:pPr algn="just"/>
            <a:r>
              <a:rPr lang="en-US" sz="2000" dirty="0">
                <a:solidFill>
                  <a:srgbClr val="7030A0"/>
                </a:solidFill>
                <a:latin typeface="Arial" panose="020B0604020202020204" pitchFamily="34" charset="0"/>
                <a:cs typeface="Arial" panose="020B0604020202020204" pitchFamily="34" charset="0"/>
              </a:rPr>
              <a:t>Example:  </a:t>
            </a:r>
            <a:r>
              <a:rPr lang="en-US" sz="2000" dirty="0" smtClean="0">
                <a:solidFill>
                  <a:srgbClr val="7030A0"/>
                </a:solidFill>
                <a:latin typeface="Arial" panose="020B0604020202020204" pitchFamily="34" charset="0"/>
                <a:cs typeface="Arial" panose="020B0604020202020204" pitchFamily="34" charset="0"/>
              </a:rPr>
              <a:t>Ammeter </a:t>
            </a:r>
            <a:r>
              <a:rPr lang="en-US" sz="2000" dirty="0">
                <a:solidFill>
                  <a:srgbClr val="7030A0"/>
                </a:solidFill>
                <a:latin typeface="Arial" panose="020B0604020202020204" pitchFamily="34" charset="0"/>
                <a:cs typeface="Arial" panose="020B0604020202020204" pitchFamily="34" charset="0"/>
              </a:rPr>
              <a:t>and voltmeter</a:t>
            </a:r>
            <a:r>
              <a:rPr lang="en-US" sz="2000" dirty="0" smtClean="0">
                <a:solidFill>
                  <a:srgbClr val="7030A0"/>
                </a:solidFill>
                <a:latin typeface="Arial" panose="020B0604020202020204" pitchFamily="34" charset="0"/>
                <a:cs typeface="Arial" panose="020B0604020202020204" pitchFamily="34" charset="0"/>
              </a:rPr>
              <a:t>.</a:t>
            </a:r>
          </a:p>
          <a:p>
            <a:pPr algn="just"/>
            <a:endParaRPr lang="en-US" sz="2000" dirty="0">
              <a:solidFill>
                <a:srgbClr val="7030A0"/>
              </a:solidFill>
              <a:latin typeface="Arial" panose="020B0604020202020204" pitchFamily="34" charset="0"/>
              <a:cs typeface="Arial" panose="020B0604020202020204" pitchFamily="34" charset="0"/>
            </a:endParaRPr>
          </a:p>
          <a:p>
            <a:pPr algn="just"/>
            <a:endParaRPr lang="en-US" sz="2000" dirty="0">
              <a:solidFill>
                <a:srgbClr val="000000"/>
              </a:solidFill>
              <a:latin typeface="Arial" panose="020B0604020202020204" pitchFamily="34" charset="0"/>
              <a:cs typeface="Arial" panose="020B0604020202020204" pitchFamily="34" charset="0"/>
            </a:endParaRPr>
          </a:p>
          <a:p>
            <a:pPr algn="just"/>
            <a:r>
              <a:rPr lang="en-US" sz="2000" b="1" dirty="0">
                <a:solidFill>
                  <a:srgbClr val="000000"/>
                </a:solidFill>
                <a:latin typeface="Arial" panose="020B0604020202020204" pitchFamily="34" charset="0"/>
                <a:cs typeface="Arial" panose="020B0604020202020204" pitchFamily="34" charset="0"/>
              </a:rPr>
              <a:t>Recording </a:t>
            </a:r>
            <a:r>
              <a:rPr lang="en-US" sz="2000" b="1" dirty="0" smtClean="0">
                <a:solidFill>
                  <a:srgbClr val="000000"/>
                </a:solidFill>
                <a:latin typeface="Arial" panose="020B0604020202020204" pitchFamily="34" charset="0"/>
                <a:cs typeface="Arial" panose="020B0604020202020204" pitchFamily="34" charset="0"/>
              </a:rPr>
              <a:t>Instruments: </a:t>
            </a:r>
            <a:r>
              <a:rPr lang="en-US" sz="2000" dirty="0" smtClean="0">
                <a:solidFill>
                  <a:srgbClr val="7030A0"/>
                </a:solidFill>
                <a:latin typeface="Arial" panose="020B0604020202020204" pitchFamily="34" charset="0"/>
                <a:cs typeface="Arial" panose="020B0604020202020204" pitchFamily="34" charset="0"/>
              </a:rPr>
              <a:t>These type </a:t>
            </a:r>
            <a:r>
              <a:rPr lang="en-US" sz="2000" dirty="0">
                <a:solidFill>
                  <a:srgbClr val="7030A0"/>
                </a:solidFill>
                <a:latin typeface="Arial" panose="020B0604020202020204" pitchFamily="34" charset="0"/>
                <a:cs typeface="Arial" panose="020B0604020202020204" pitchFamily="34" charset="0"/>
              </a:rPr>
              <a:t>of </a:t>
            </a:r>
            <a:r>
              <a:rPr lang="en-US" sz="2000" dirty="0" smtClean="0">
                <a:solidFill>
                  <a:srgbClr val="7030A0"/>
                </a:solidFill>
                <a:latin typeface="Arial" panose="020B0604020202020204" pitchFamily="34" charset="0"/>
                <a:cs typeface="Arial" panose="020B0604020202020204" pitchFamily="34" charset="0"/>
              </a:rPr>
              <a:t>instrument </a:t>
            </a:r>
            <a:r>
              <a:rPr lang="en-US" sz="2000" dirty="0">
                <a:solidFill>
                  <a:srgbClr val="7030A0"/>
                </a:solidFill>
                <a:latin typeface="Arial" panose="020B0604020202020204" pitchFamily="34" charset="0"/>
                <a:cs typeface="Arial" panose="020B0604020202020204" pitchFamily="34" charset="0"/>
              </a:rPr>
              <a:t>gives a continuous reading over a specified period. The variations in quantities are recorded on the sheet of </a:t>
            </a:r>
            <a:r>
              <a:rPr lang="en-US" sz="2000" dirty="0" smtClean="0">
                <a:solidFill>
                  <a:srgbClr val="7030A0"/>
                </a:solidFill>
                <a:latin typeface="Arial" panose="020B0604020202020204" pitchFamily="34" charset="0"/>
                <a:cs typeface="Arial" panose="020B0604020202020204" pitchFamily="34" charset="0"/>
              </a:rPr>
              <a:t>paper. </a:t>
            </a:r>
          </a:p>
          <a:p>
            <a:pPr algn="just"/>
            <a:r>
              <a:rPr lang="en-US" sz="2000" dirty="0" smtClean="0">
                <a:solidFill>
                  <a:srgbClr val="7030A0"/>
                </a:solidFill>
                <a:latin typeface="Arial" panose="020B0604020202020204" pitchFamily="34" charset="0"/>
                <a:cs typeface="Arial" panose="020B0604020202020204" pitchFamily="34" charset="0"/>
              </a:rPr>
              <a:t>Example: Strip </a:t>
            </a:r>
            <a:r>
              <a:rPr lang="en-US" sz="2000" dirty="0">
                <a:solidFill>
                  <a:srgbClr val="7030A0"/>
                </a:solidFill>
                <a:latin typeface="Arial" panose="020B0604020202020204" pitchFamily="34" charset="0"/>
                <a:cs typeface="Arial" panose="020B0604020202020204" pitchFamily="34" charset="0"/>
              </a:rPr>
              <a:t>chart recorder,  ECG </a:t>
            </a:r>
            <a:r>
              <a:rPr lang="en-US" sz="2000" dirty="0" smtClean="0">
                <a:solidFill>
                  <a:srgbClr val="7030A0"/>
                </a:solidFill>
                <a:latin typeface="Arial" panose="020B0604020202020204" pitchFamily="34" charset="0"/>
                <a:cs typeface="Arial" panose="020B0604020202020204" pitchFamily="34" charset="0"/>
              </a:rPr>
              <a:t>machine</a:t>
            </a:r>
          </a:p>
          <a:p>
            <a:pPr algn="just"/>
            <a:endParaRPr lang="en-US" sz="2000" dirty="0">
              <a:solidFill>
                <a:srgbClr val="7030A0"/>
              </a:solidFill>
              <a:latin typeface="Arial" panose="020B0604020202020204" pitchFamily="34" charset="0"/>
              <a:cs typeface="Arial" panose="020B0604020202020204" pitchFamily="34" charset="0"/>
            </a:endParaRPr>
          </a:p>
          <a:p>
            <a:pPr algn="just"/>
            <a:endParaRPr lang="en-US" sz="2000" dirty="0">
              <a:solidFill>
                <a:srgbClr val="000000"/>
              </a:solidFill>
              <a:latin typeface="Arial" panose="020B0604020202020204" pitchFamily="34" charset="0"/>
              <a:cs typeface="Arial" panose="020B0604020202020204" pitchFamily="34" charset="0"/>
            </a:endParaRPr>
          </a:p>
          <a:p>
            <a:pPr algn="just"/>
            <a:r>
              <a:rPr lang="en-US" sz="2000" b="1" dirty="0">
                <a:solidFill>
                  <a:srgbClr val="000000"/>
                </a:solidFill>
                <a:latin typeface="Arial" panose="020B0604020202020204" pitchFamily="34" charset="0"/>
                <a:cs typeface="Arial" panose="020B0604020202020204" pitchFamily="34" charset="0"/>
              </a:rPr>
              <a:t>Integrating </a:t>
            </a:r>
            <a:r>
              <a:rPr lang="en-US" sz="2000" b="1" dirty="0" smtClean="0">
                <a:solidFill>
                  <a:srgbClr val="000000"/>
                </a:solidFill>
                <a:latin typeface="Arial" panose="020B0604020202020204" pitchFamily="34" charset="0"/>
                <a:cs typeface="Arial" panose="020B0604020202020204" pitchFamily="34" charset="0"/>
              </a:rPr>
              <a:t>Instruments: </a:t>
            </a: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7030A0"/>
                </a:solidFill>
                <a:latin typeface="Arial" panose="020B0604020202020204" pitchFamily="34" charset="0"/>
                <a:cs typeface="Arial" panose="020B0604020202020204" pitchFamily="34" charset="0"/>
              </a:rPr>
              <a:t>The instrument which measures the summation of the electrical quantity over a given period is known as the integrating instruments. </a:t>
            </a:r>
            <a:endParaRPr lang="en-US" sz="2000" dirty="0" smtClean="0">
              <a:solidFill>
                <a:srgbClr val="7030A0"/>
              </a:solidFill>
              <a:latin typeface="Arial" panose="020B0604020202020204" pitchFamily="34" charset="0"/>
              <a:cs typeface="Arial" panose="020B0604020202020204" pitchFamily="34" charset="0"/>
            </a:endParaRPr>
          </a:p>
          <a:p>
            <a:pPr algn="just"/>
            <a:r>
              <a:rPr lang="en-US" sz="2000" dirty="0" smtClean="0">
                <a:solidFill>
                  <a:srgbClr val="7030A0"/>
                </a:solidFill>
                <a:latin typeface="Arial" panose="020B0604020202020204" pitchFamily="34" charset="0"/>
                <a:cs typeface="Arial" panose="020B0604020202020204" pitchFamily="34" charset="0"/>
              </a:rPr>
              <a:t>Example: Energy meter (i.e. energy consumed in kWh)</a:t>
            </a:r>
            <a:endParaRPr lang="en-US" sz="20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45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74357" y="735067"/>
            <a:ext cx="4517526" cy="3466230"/>
          </a:xfrm>
          <a:prstGeom prst="rect">
            <a:avLst/>
          </a:prstGeom>
        </p:spPr>
      </p:pic>
      <p:pic>
        <p:nvPicPr>
          <p:cNvPr id="8" name="Picture 7"/>
          <p:cNvPicPr>
            <a:picLocks noChangeAspect="1"/>
          </p:cNvPicPr>
          <p:nvPr/>
        </p:nvPicPr>
        <p:blipFill>
          <a:blip r:embed="rId3"/>
          <a:stretch>
            <a:fillRect/>
          </a:stretch>
        </p:blipFill>
        <p:spPr>
          <a:xfrm>
            <a:off x="6740481" y="771727"/>
            <a:ext cx="4543425" cy="3295650"/>
          </a:xfrm>
          <a:prstGeom prst="rect">
            <a:avLst/>
          </a:prstGeom>
        </p:spPr>
      </p:pic>
      <p:sp>
        <p:nvSpPr>
          <p:cNvPr id="7" name="Rectangle 6"/>
          <p:cNvSpPr/>
          <p:nvPr/>
        </p:nvSpPr>
        <p:spPr>
          <a:xfrm>
            <a:off x="988542" y="4658028"/>
            <a:ext cx="10495006" cy="1754326"/>
          </a:xfrm>
          <a:prstGeom prst="rect">
            <a:avLst/>
          </a:prstGeom>
        </p:spPr>
        <p:txBody>
          <a:bodyPr wrap="square">
            <a:spAutoFit/>
          </a:bodyPr>
          <a:lstStyle/>
          <a:p>
            <a:r>
              <a:rPr lang="en-US" b="1" dirty="0"/>
              <a:t>Fleming's left-hand </a:t>
            </a:r>
            <a:r>
              <a:rPr lang="en-US" b="1" dirty="0" smtClean="0"/>
              <a:t>rule:</a:t>
            </a:r>
            <a:r>
              <a:rPr lang="en-US" dirty="0"/>
              <a:t> </a:t>
            </a:r>
            <a:r>
              <a:rPr lang="en-US" dirty="0" smtClean="0"/>
              <a:t>When </a:t>
            </a:r>
            <a:r>
              <a:rPr lang="en-US" dirty="0"/>
              <a:t>a current-carrying conductor is placed in an external magnetic field, the conductor experiences a force perpendicular to both the field and to the direction of the current flow</a:t>
            </a:r>
            <a:r>
              <a:rPr lang="en-US" dirty="0" smtClean="0"/>
              <a:t>.</a:t>
            </a:r>
          </a:p>
          <a:p>
            <a:endParaRPr lang="en-US" dirty="0" smtClean="0"/>
          </a:p>
          <a:p>
            <a:r>
              <a:rPr lang="en-US" dirty="0" smtClean="0">
                <a:solidFill>
                  <a:srgbClr val="7030A0"/>
                </a:solidFill>
              </a:rPr>
              <a:t>When electric current through the coil flows, the pointer moves in a clockwise direction, due to the attraction between the opposite magnetic poles of the permanent magnet and the moving coil. More is the coil current more is the attraction force and more is the deflection of the pointer.  </a:t>
            </a:r>
          </a:p>
        </p:txBody>
      </p:sp>
      <p:sp>
        <p:nvSpPr>
          <p:cNvPr id="2" name="TextBox 1"/>
          <p:cNvSpPr txBox="1"/>
          <p:nvPr/>
        </p:nvSpPr>
        <p:spPr>
          <a:xfrm>
            <a:off x="2446638" y="4073500"/>
            <a:ext cx="800219" cy="369332"/>
          </a:xfrm>
          <a:prstGeom prst="rect">
            <a:avLst/>
          </a:prstGeom>
          <a:noFill/>
        </p:spPr>
        <p:txBody>
          <a:bodyPr wrap="none" rtlCol="0">
            <a:spAutoFit/>
          </a:bodyPr>
          <a:lstStyle/>
          <a:p>
            <a:r>
              <a:rPr lang="en-US" b="1" u="sng" dirty="0"/>
              <a:t>Fig. </a:t>
            </a:r>
            <a:r>
              <a:rPr lang="en-US" b="1" u="sng" dirty="0" smtClean="0"/>
              <a:t>4. </a:t>
            </a:r>
            <a:endParaRPr lang="en-US" b="1" u="sng" dirty="0"/>
          </a:p>
        </p:txBody>
      </p:sp>
      <p:sp>
        <p:nvSpPr>
          <p:cNvPr id="9" name="TextBox 8"/>
          <p:cNvSpPr txBox="1"/>
          <p:nvPr/>
        </p:nvSpPr>
        <p:spPr>
          <a:xfrm>
            <a:off x="2042983" y="206174"/>
            <a:ext cx="7844120" cy="369332"/>
          </a:xfrm>
          <a:prstGeom prst="rect">
            <a:avLst/>
          </a:prstGeom>
          <a:noFill/>
        </p:spPr>
        <p:txBody>
          <a:bodyPr wrap="square" rtlCol="0">
            <a:spAutoFit/>
          </a:bodyPr>
          <a:lstStyle/>
          <a:p>
            <a:r>
              <a:rPr lang="en-US" b="1" u="sng" dirty="0" smtClean="0"/>
              <a:t>Construction of permanent magnet moving coil (PMMC) galvanometer</a:t>
            </a:r>
            <a:endParaRPr lang="en-US" b="1" u="sng" dirty="0"/>
          </a:p>
        </p:txBody>
      </p:sp>
      <p:sp>
        <p:nvSpPr>
          <p:cNvPr id="10" name="TextBox 9"/>
          <p:cNvSpPr txBox="1"/>
          <p:nvPr/>
        </p:nvSpPr>
        <p:spPr>
          <a:xfrm>
            <a:off x="8677988" y="4064710"/>
            <a:ext cx="800219" cy="369332"/>
          </a:xfrm>
          <a:prstGeom prst="rect">
            <a:avLst/>
          </a:prstGeom>
          <a:noFill/>
        </p:spPr>
        <p:txBody>
          <a:bodyPr wrap="none" rtlCol="0">
            <a:spAutoFit/>
          </a:bodyPr>
          <a:lstStyle/>
          <a:p>
            <a:r>
              <a:rPr lang="en-US" b="1" u="sng" dirty="0"/>
              <a:t>Fig. 5</a:t>
            </a:r>
            <a:r>
              <a:rPr lang="en-US" b="1" u="sng" dirty="0" smtClean="0"/>
              <a:t>. </a:t>
            </a:r>
            <a:endParaRPr lang="en-US" b="1" u="sng" dirty="0"/>
          </a:p>
        </p:txBody>
      </p:sp>
    </p:spTree>
    <p:extLst>
      <p:ext uri="{BB962C8B-B14F-4D97-AF65-F5344CB8AC3E}">
        <p14:creationId xmlns:p14="http://schemas.microsoft.com/office/powerpoint/2010/main" val="123259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898" y="0"/>
            <a:ext cx="4843153" cy="4081915"/>
          </a:xfrm>
          <a:prstGeom prst="rect">
            <a:avLst/>
          </a:prstGeom>
        </p:spPr>
      </p:pic>
      <p:sp>
        <p:nvSpPr>
          <p:cNvPr id="5" name="TextBox 4"/>
          <p:cNvSpPr txBox="1"/>
          <p:nvPr/>
        </p:nvSpPr>
        <p:spPr>
          <a:xfrm>
            <a:off x="362466" y="4225293"/>
            <a:ext cx="11261124" cy="2585323"/>
          </a:xfrm>
          <a:prstGeom prst="rect">
            <a:avLst/>
          </a:prstGeom>
          <a:noFill/>
        </p:spPr>
        <p:txBody>
          <a:bodyPr wrap="square" rtlCol="0">
            <a:spAutoFit/>
          </a:bodyPr>
          <a:lstStyle/>
          <a:p>
            <a:r>
              <a:rPr lang="en-US" b="1" dirty="0" smtClean="0"/>
              <a:t>Faradays law of electromagnetic induction: </a:t>
            </a:r>
            <a:r>
              <a:rPr lang="en-US" dirty="0"/>
              <a:t>A</a:t>
            </a:r>
            <a:r>
              <a:rPr lang="en-US" dirty="0" smtClean="0"/>
              <a:t> </a:t>
            </a:r>
            <a:r>
              <a:rPr lang="en-US" dirty="0"/>
              <a:t>current will be induced in a conductor </a:t>
            </a:r>
            <a:r>
              <a:rPr lang="en-US" dirty="0" smtClean="0"/>
              <a:t>when it is placed under a </a:t>
            </a:r>
            <a:r>
              <a:rPr lang="en-US" dirty="0"/>
              <a:t>changing magnetic field.</a:t>
            </a:r>
            <a:endParaRPr lang="en-US" dirty="0" smtClean="0"/>
          </a:p>
          <a:p>
            <a:r>
              <a:rPr lang="en-US" b="1" dirty="0" smtClean="0"/>
              <a:t>Lenz’s law: </a:t>
            </a:r>
            <a:r>
              <a:rPr lang="en-US" dirty="0" smtClean="0"/>
              <a:t>The </a:t>
            </a:r>
            <a:r>
              <a:rPr lang="en-US" dirty="0"/>
              <a:t>direction of the </a:t>
            </a:r>
            <a:r>
              <a:rPr lang="en-US" dirty="0" smtClean="0"/>
              <a:t>electric current induced due to the </a:t>
            </a:r>
            <a:r>
              <a:rPr lang="en-US" dirty="0"/>
              <a:t>changing </a:t>
            </a:r>
            <a:r>
              <a:rPr lang="en-US" dirty="0" smtClean="0"/>
              <a:t>magnetic field</a:t>
            </a:r>
            <a:r>
              <a:rPr lang="en-US" dirty="0"/>
              <a:t> is such </a:t>
            </a:r>
            <a:r>
              <a:rPr lang="en-US" dirty="0" smtClean="0"/>
              <a:t>that, </a:t>
            </a:r>
            <a:r>
              <a:rPr lang="en-US" dirty="0"/>
              <a:t>the magnetic field created by the induced current opposes the </a:t>
            </a:r>
            <a:r>
              <a:rPr lang="en-US" dirty="0" smtClean="0"/>
              <a:t>changing </a:t>
            </a:r>
            <a:r>
              <a:rPr lang="en-US" dirty="0"/>
              <a:t>magnetic field</a:t>
            </a:r>
            <a:r>
              <a:rPr lang="en-US" dirty="0" smtClean="0"/>
              <a:t>.</a:t>
            </a:r>
          </a:p>
          <a:p>
            <a:endParaRPr lang="en-US" dirty="0" smtClean="0"/>
          </a:p>
          <a:p>
            <a:r>
              <a:rPr lang="en-US" dirty="0" smtClean="0">
                <a:solidFill>
                  <a:srgbClr val="7030A0"/>
                </a:solidFill>
              </a:rPr>
              <a:t>Due to AC magnetic field, eddy current is generated in both movable and fixed vanes. As the magnetic field polarity is same the movable vane is repelled by the magnetic field induced in the fixed vane and the pointer moves to clockwise direction (i.e. from the broader side of the fixed vane where magnetic repulsion force is more to the narrow side of the vane </a:t>
            </a:r>
            <a:r>
              <a:rPr lang="en-US" dirty="0">
                <a:solidFill>
                  <a:srgbClr val="7030A0"/>
                </a:solidFill>
              </a:rPr>
              <a:t>where </a:t>
            </a:r>
            <a:r>
              <a:rPr lang="en-US" dirty="0" smtClean="0">
                <a:solidFill>
                  <a:srgbClr val="7030A0"/>
                </a:solidFill>
              </a:rPr>
              <a:t>repulsion </a:t>
            </a:r>
            <a:r>
              <a:rPr lang="en-US" dirty="0">
                <a:solidFill>
                  <a:srgbClr val="7030A0"/>
                </a:solidFill>
              </a:rPr>
              <a:t>force </a:t>
            </a:r>
            <a:r>
              <a:rPr lang="en-US" dirty="0" smtClean="0">
                <a:solidFill>
                  <a:srgbClr val="7030A0"/>
                </a:solidFill>
              </a:rPr>
              <a:t>is less)</a:t>
            </a:r>
            <a:endParaRPr lang="en-US" dirty="0">
              <a:solidFill>
                <a:srgbClr val="7030A0"/>
              </a:solidFill>
            </a:endParaRPr>
          </a:p>
        </p:txBody>
      </p:sp>
      <p:sp>
        <p:nvSpPr>
          <p:cNvPr id="7" name="TextBox 6"/>
          <p:cNvSpPr txBox="1"/>
          <p:nvPr/>
        </p:nvSpPr>
        <p:spPr>
          <a:xfrm>
            <a:off x="3080931" y="161710"/>
            <a:ext cx="8254314" cy="369332"/>
          </a:xfrm>
          <a:prstGeom prst="rect">
            <a:avLst/>
          </a:prstGeom>
          <a:noFill/>
        </p:spPr>
        <p:txBody>
          <a:bodyPr wrap="square" rtlCol="0">
            <a:spAutoFit/>
          </a:bodyPr>
          <a:lstStyle/>
          <a:p>
            <a:r>
              <a:rPr lang="en-US" b="1" u="sng" dirty="0" smtClean="0"/>
              <a:t>Construction of moving iron type instrument </a:t>
            </a:r>
            <a:endParaRPr lang="en-US" b="1" u="sng" dirty="0"/>
          </a:p>
        </p:txBody>
      </p:sp>
      <p:pic>
        <p:nvPicPr>
          <p:cNvPr id="8" name="Picture 7"/>
          <p:cNvPicPr>
            <a:picLocks noChangeAspect="1"/>
          </p:cNvPicPr>
          <p:nvPr/>
        </p:nvPicPr>
        <p:blipFill>
          <a:blip r:embed="rId3"/>
          <a:stretch>
            <a:fillRect/>
          </a:stretch>
        </p:blipFill>
        <p:spPr>
          <a:xfrm>
            <a:off x="242822" y="511016"/>
            <a:ext cx="3857625" cy="3590925"/>
          </a:xfrm>
          <a:prstGeom prst="rect">
            <a:avLst/>
          </a:prstGeom>
        </p:spPr>
      </p:pic>
      <p:sp>
        <p:nvSpPr>
          <p:cNvPr id="9" name="TextBox 8"/>
          <p:cNvSpPr txBox="1"/>
          <p:nvPr/>
        </p:nvSpPr>
        <p:spPr>
          <a:xfrm>
            <a:off x="10285649" y="3599606"/>
            <a:ext cx="800219" cy="369332"/>
          </a:xfrm>
          <a:prstGeom prst="rect">
            <a:avLst/>
          </a:prstGeom>
          <a:noFill/>
        </p:spPr>
        <p:txBody>
          <a:bodyPr wrap="none" rtlCol="0">
            <a:spAutoFit/>
          </a:bodyPr>
          <a:lstStyle/>
          <a:p>
            <a:r>
              <a:rPr lang="en-US" b="1" u="sng" dirty="0" smtClean="0"/>
              <a:t>Fig. 7. </a:t>
            </a:r>
            <a:endParaRPr lang="en-US" b="1" u="sng" dirty="0"/>
          </a:p>
        </p:txBody>
      </p:sp>
      <p:sp>
        <p:nvSpPr>
          <p:cNvPr id="10" name="TextBox 9"/>
          <p:cNvSpPr txBox="1"/>
          <p:nvPr/>
        </p:nvSpPr>
        <p:spPr>
          <a:xfrm>
            <a:off x="3303756" y="3536383"/>
            <a:ext cx="800219" cy="369332"/>
          </a:xfrm>
          <a:prstGeom prst="rect">
            <a:avLst/>
          </a:prstGeom>
          <a:noFill/>
        </p:spPr>
        <p:txBody>
          <a:bodyPr wrap="none" rtlCol="0">
            <a:spAutoFit/>
          </a:bodyPr>
          <a:lstStyle/>
          <a:p>
            <a:r>
              <a:rPr lang="en-US" b="1" u="sng" dirty="0" smtClean="0"/>
              <a:t>Fig. 6. </a:t>
            </a:r>
            <a:endParaRPr lang="en-US" b="1" u="sng" dirty="0"/>
          </a:p>
        </p:txBody>
      </p:sp>
    </p:spTree>
    <p:extLst>
      <p:ext uri="{BB962C8B-B14F-4D97-AF65-F5344CB8AC3E}">
        <p14:creationId xmlns:p14="http://schemas.microsoft.com/office/powerpoint/2010/main" val="163314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b="1" dirty="0">
                <a:solidFill>
                  <a:srgbClr val="0033CC"/>
                </a:solidFill>
              </a:rPr>
              <a:t>Advantages</a:t>
            </a:r>
          </a:p>
          <a:p>
            <a:r>
              <a:rPr lang="en-US" dirty="0">
                <a:solidFill>
                  <a:srgbClr val="0033CC"/>
                </a:solidFill>
              </a:rPr>
              <a:t>The PMMC consumes less power and has great accuracy.</a:t>
            </a:r>
          </a:p>
          <a:p>
            <a:r>
              <a:rPr lang="en-US" dirty="0">
                <a:solidFill>
                  <a:srgbClr val="0033CC"/>
                </a:solidFill>
              </a:rPr>
              <a:t>It has a uniformly divided scale and can cover an arc of 270 degrees.</a:t>
            </a:r>
          </a:p>
          <a:p>
            <a:r>
              <a:rPr lang="en-US" dirty="0">
                <a:solidFill>
                  <a:srgbClr val="0033CC"/>
                </a:solidFill>
              </a:rPr>
              <a:t>The PMMC has a high torque to weight ratio.</a:t>
            </a:r>
          </a:p>
          <a:p>
            <a:r>
              <a:rPr lang="en-US" dirty="0">
                <a:solidFill>
                  <a:srgbClr val="0033CC"/>
                </a:solidFill>
              </a:rPr>
              <a:t>It can be modified as ammeter or voltmeter with suitable resistance.</a:t>
            </a:r>
          </a:p>
          <a:p>
            <a:r>
              <a:rPr lang="en-US" dirty="0">
                <a:solidFill>
                  <a:srgbClr val="0033CC"/>
                </a:solidFill>
              </a:rPr>
              <a:t>It has efficient damping characteristics and is not affected by stray magnetic field.</a:t>
            </a:r>
          </a:p>
          <a:p>
            <a:r>
              <a:rPr lang="en-US" dirty="0">
                <a:solidFill>
                  <a:srgbClr val="0033CC"/>
                </a:solidFill>
              </a:rPr>
              <a:t>It produces no losses due to hysteresis.</a:t>
            </a:r>
          </a:p>
          <a:p>
            <a:pPr marL="0" indent="0">
              <a:buNone/>
            </a:pPr>
            <a:r>
              <a:rPr lang="en-US" b="1" dirty="0">
                <a:solidFill>
                  <a:srgbClr val="0033CC"/>
                </a:solidFill>
              </a:rPr>
              <a:t>Disadvantage</a:t>
            </a:r>
          </a:p>
          <a:p>
            <a:r>
              <a:rPr lang="en-US" dirty="0">
                <a:solidFill>
                  <a:srgbClr val="0033CC"/>
                </a:solidFill>
              </a:rPr>
              <a:t>The moving coil instrument can only be used on D.C supply as the reversal of current produces a reversal of torque on the coil.</a:t>
            </a:r>
          </a:p>
          <a:p>
            <a:r>
              <a:rPr lang="en-US" dirty="0">
                <a:solidFill>
                  <a:srgbClr val="0033CC"/>
                </a:solidFill>
              </a:rPr>
              <a:t>It’s very delicate and sometimes uses AC circuit with a rectifier.</a:t>
            </a:r>
          </a:p>
          <a:p>
            <a:r>
              <a:rPr lang="en-US" dirty="0">
                <a:solidFill>
                  <a:srgbClr val="0033CC"/>
                </a:solidFill>
              </a:rPr>
              <a:t>It’s costly as compared to moving coil iron instruments.</a:t>
            </a:r>
          </a:p>
          <a:p>
            <a:r>
              <a:rPr lang="en-US" dirty="0">
                <a:solidFill>
                  <a:srgbClr val="0033CC"/>
                </a:solidFill>
              </a:rPr>
              <a:t>It may show an error due to loss of magnetism of permanent magnet.</a:t>
            </a:r>
          </a:p>
          <a:p>
            <a:endParaRPr lang="en-IN" dirty="0">
              <a:solidFill>
                <a:srgbClr val="0033CC"/>
              </a:solidFill>
            </a:endParaRPr>
          </a:p>
        </p:txBody>
      </p:sp>
    </p:spTree>
    <p:extLst>
      <p:ext uri="{BB962C8B-B14F-4D97-AF65-F5344CB8AC3E}">
        <p14:creationId xmlns:p14="http://schemas.microsoft.com/office/powerpoint/2010/main" val="234451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7639" y="872836"/>
            <a:ext cx="9982870" cy="3477875"/>
          </a:xfrm>
          <a:prstGeom prst="rect">
            <a:avLst/>
          </a:prstGeom>
        </p:spPr>
        <p:txBody>
          <a:bodyPr wrap="square">
            <a:spAutoFit/>
          </a:bodyPr>
          <a:lstStyle/>
          <a:p>
            <a:r>
              <a:rPr lang="en-US" sz="2000" b="1" dirty="0">
                <a:solidFill>
                  <a:srgbClr val="0033CC"/>
                </a:solidFill>
              </a:rPr>
              <a:t>What are the different reasons that cause an error in PMMC?</a:t>
            </a:r>
          </a:p>
          <a:p>
            <a:pPr>
              <a:buFont typeface="+mj-lt"/>
              <a:buAutoNum type="arabicPeriod"/>
            </a:pPr>
            <a:r>
              <a:rPr lang="en-US" sz="2000" b="1" dirty="0">
                <a:solidFill>
                  <a:srgbClr val="0033CC"/>
                </a:solidFill>
              </a:rPr>
              <a:t>Temperature effect:</a:t>
            </a:r>
            <a:r>
              <a:rPr lang="en-US" sz="2000" dirty="0">
                <a:solidFill>
                  <a:srgbClr val="0033CC"/>
                </a:solidFill>
              </a:rPr>
              <a:t> Error in the reading of the PMMC may cause due to change in the temperature which will affect the resistance of the moving coil. The temperature coefficients of the value of the coefficient of copper wire in moving coil are 0.04 per degree Celsius rise in temperature. Since the coil has a lower temperature coefficient, it will have a faster rate of temperature rises which will result in increase in the resistance causing an error</a:t>
            </a:r>
          </a:p>
          <a:p>
            <a:pPr>
              <a:buFont typeface="+mj-lt"/>
              <a:buAutoNum type="arabicPeriod" startAt="2"/>
            </a:pPr>
            <a:r>
              <a:rPr lang="en-US" sz="2000" b="1" dirty="0">
                <a:solidFill>
                  <a:srgbClr val="0033CC"/>
                </a:solidFill>
              </a:rPr>
              <a:t>Spring material and age:</a:t>
            </a:r>
            <a:r>
              <a:rPr lang="en-US" sz="2000" dirty="0">
                <a:solidFill>
                  <a:srgbClr val="0033CC"/>
                </a:solidFill>
              </a:rPr>
              <a:t> The other factor which may lead to error in the PMMC reading is the quality and contortion of the spring. Old aging spring will not allow the pointer to show the correct reading making an error.</a:t>
            </a:r>
          </a:p>
          <a:p>
            <a:pPr>
              <a:buFont typeface="+mj-lt"/>
              <a:buAutoNum type="arabicPeriod" startAt="3"/>
            </a:pPr>
            <a:r>
              <a:rPr lang="en-US" sz="2000" b="1" dirty="0">
                <a:solidFill>
                  <a:srgbClr val="0033CC"/>
                </a:solidFill>
              </a:rPr>
              <a:t>Ageing of Magnet:</a:t>
            </a:r>
            <a:r>
              <a:rPr lang="en-US" sz="2000" dirty="0">
                <a:solidFill>
                  <a:srgbClr val="0033CC"/>
                </a:solidFill>
              </a:rPr>
              <a:t> Along with the age, the effect of heat and vibration will reduce the magnetic effect of the permanent magnet which will produce an error in the reading.</a:t>
            </a:r>
          </a:p>
        </p:txBody>
      </p:sp>
    </p:spTree>
    <p:extLst>
      <p:ext uri="{BB962C8B-B14F-4D97-AF65-F5344CB8AC3E}">
        <p14:creationId xmlns:p14="http://schemas.microsoft.com/office/powerpoint/2010/main" val="368281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Let, l, d – the length of respective vertical and horizontal side of the coil in the meter.</a:t>
            </a:r>
            <a:br>
              <a:rPr lang="en-US" dirty="0"/>
            </a:br>
            <a:endParaRPr lang="en-US" dirty="0" smtClean="0"/>
          </a:p>
          <a:p>
            <a:r>
              <a:rPr lang="en-US" dirty="0" smtClean="0"/>
              <a:t>N </a:t>
            </a:r>
            <a:r>
              <a:rPr lang="en-US" dirty="0"/>
              <a:t>– number of turns in the coil,</a:t>
            </a:r>
            <a:br>
              <a:rPr lang="en-US" dirty="0"/>
            </a:br>
            <a:endParaRPr lang="en-US" dirty="0" smtClean="0"/>
          </a:p>
          <a:p>
            <a:r>
              <a:rPr lang="en-US" dirty="0" smtClean="0"/>
              <a:t>B </a:t>
            </a:r>
            <a:r>
              <a:rPr lang="en-US" dirty="0"/>
              <a:t>– Flux density in the air gap, </a:t>
            </a:r>
            <a:r>
              <a:rPr lang="en-US" dirty="0" err="1"/>
              <a:t>wb</a:t>
            </a:r>
            <a:r>
              <a:rPr lang="en-US" dirty="0"/>
              <a:t>/m</a:t>
            </a:r>
            <a:r>
              <a:rPr lang="en-US" baseline="30000" dirty="0"/>
              <a:t>2</a:t>
            </a:r>
            <a:r>
              <a:rPr lang="en-US"/>
              <a:t/>
            </a:r>
            <a:br>
              <a:rPr lang="en-US"/>
            </a:br>
            <a:endParaRPr lang="en-US" smtClean="0"/>
          </a:p>
          <a:p>
            <a:r>
              <a:rPr lang="en-US" dirty="0" err="1" smtClean="0"/>
              <a:t>i</a:t>
            </a:r>
            <a:r>
              <a:rPr lang="en-US" dirty="0" smtClean="0"/>
              <a:t> </a:t>
            </a:r>
            <a:r>
              <a:rPr lang="en-US" dirty="0"/>
              <a:t>– current through moving coil in Ampere</a:t>
            </a:r>
            <a:br>
              <a:rPr lang="en-US" dirty="0"/>
            </a:br>
            <a:endParaRPr lang="en-IN" dirty="0"/>
          </a:p>
        </p:txBody>
      </p:sp>
    </p:spTree>
    <p:extLst>
      <p:ext uri="{BB962C8B-B14F-4D97-AF65-F5344CB8AC3E}">
        <p14:creationId xmlns:p14="http://schemas.microsoft.com/office/powerpoint/2010/main" val="3704717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Retrospect</Template>
  <TotalTime>503</TotalTime>
  <Words>810</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Electronic Instrumentation   Section-1, Ppt-2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qwerty</dc:creator>
  <cp:lastModifiedBy>VIVEK RUGLE</cp:lastModifiedBy>
  <cp:revision>50</cp:revision>
  <dcterms:created xsi:type="dcterms:W3CDTF">2020-07-17T18:06:12Z</dcterms:created>
  <dcterms:modified xsi:type="dcterms:W3CDTF">2020-11-01T14:20:28Z</dcterms:modified>
</cp:coreProperties>
</file>