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4" r:id="rId6"/>
    <p:sldId id="265" r:id="rId7"/>
    <p:sldId id="266" r:id="rId8"/>
    <p:sldId id="267" r:id="rId9"/>
    <p:sldId id="268" r:id="rId10"/>
    <p:sldId id="269"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08445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82435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66758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09082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351562-2C78-46E7-ABE1-4443292BC0E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27521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351562-2C78-46E7-ABE1-4443292BC0E9}"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73256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351562-2C78-46E7-ABE1-4443292BC0E9}"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00837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351562-2C78-46E7-ABE1-4443292BC0E9}"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14146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51562-2C78-46E7-ABE1-4443292BC0E9}"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50158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236346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04758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562-2C78-46E7-ABE1-4443292BC0E9}" type="datetimeFigureOut">
              <a:rPr lang="en-US" smtClean="0"/>
              <a:t>8/19/2020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10266-75FF-4154-AC0C-11C4211D0D0C}" type="slidenum">
              <a:rPr lang="en-US" smtClean="0"/>
              <a:t>‹#›</a:t>
            </a:fld>
            <a:endParaRPr lang="en-US"/>
          </a:p>
        </p:txBody>
      </p:sp>
    </p:spTree>
    <p:extLst>
      <p:ext uri="{BB962C8B-B14F-4D97-AF65-F5344CB8AC3E}">
        <p14:creationId xmlns:p14="http://schemas.microsoft.com/office/powerpoint/2010/main" val="310334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972" y="985962"/>
            <a:ext cx="9144000" cy="1653873"/>
          </a:xfrm>
        </p:spPr>
        <p:txBody>
          <a:bodyPr>
            <a:normAutofit fontScale="90000"/>
          </a:bodyPr>
          <a:lstStyle/>
          <a:p>
            <a:r>
              <a:rPr lang="en-US" sz="4400" b="1" u="sng" dirty="0" smtClean="0">
                <a:latin typeface="+mn-lt"/>
              </a:rPr>
              <a:t> Electronic Instrumentation</a:t>
            </a:r>
            <a:r>
              <a:rPr lang="en-US" sz="4400" b="1" dirty="0" smtClean="0">
                <a:latin typeface="+mn-lt"/>
              </a:rPr>
              <a:t> </a:t>
            </a:r>
            <a:br>
              <a:rPr lang="en-US" sz="4400" b="1" dirty="0" smtClean="0">
                <a:latin typeface="+mn-lt"/>
              </a:rPr>
            </a:br>
            <a:r>
              <a:rPr lang="en-US" sz="4400" b="1" dirty="0" smtClean="0"/>
              <a:t/>
            </a:r>
            <a:br>
              <a:rPr lang="en-US" sz="4400" b="1" dirty="0" smtClean="0"/>
            </a:br>
            <a:r>
              <a:rPr lang="en-US" sz="3600" b="1" i="1" dirty="0" smtClean="0">
                <a:latin typeface="+mn-lt"/>
              </a:rPr>
              <a:t>Section-1, Ppt-3</a:t>
            </a:r>
            <a:endParaRPr lang="en-US" sz="3600" b="1" i="1" dirty="0">
              <a:latin typeface="+mn-lt"/>
            </a:endParaRPr>
          </a:p>
        </p:txBody>
      </p:sp>
      <p:sp>
        <p:nvSpPr>
          <p:cNvPr id="3" name="Subtitle 2"/>
          <p:cNvSpPr>
            <a:spLocks noGrp="1"/>
          </p:cNvSpPr>
          <p:nvPr/>
        </p:nvSpPr>
        <p:spPr>
          <a:xfrm>
            <a:off x="2550399" y="3078914"/>
            <a:ext cx="707139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i="1" dirty="0" smtClean="0">
                <a:solidFill>
                  <a:srgbClr val="7030A0"/>
                </a:solidFill>
              </a:rPr>
              <a:t>Conversion of a galvanometer to voltmeter and ammeter</a:t>
            </a:r>
            <a:endParaRPr lang="en-US" sz="4400" i="1" dirty="0">
              <a:solidFill>
                <a:srgbClr val="7030A0"/>
              </a:solidFill>
            </a:endParaRPr>
          </a:p>
        </p:txBody>
      </p:sp>
    </p:spTree>
    <p:extLst>
      <p:ext uri="{BB962C8B-B14F-4D97-AF65-F5344CB8AC3E}">
        <p14:creationId xmlns:p14="http://schemas.microsoft.com/office/powerpoint/2010/main" val="309090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9418" y="1992197"/>
            <a:ext cx="9587346" cy="2577244"/>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Q.4) A galvanometer with coil resistance of 300 and full-scale deflection current of 1 mA is to be converted to an ammeter for measuring the DC current up to 5 A. The value of external resistor required to be connected in series with the coil is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B050"/>
                </a:solidFill>
                <a:latin typeface="Calibri" panose="020F0502020204030204" pitchFamily="34" charset="0"/>
                <a:ea typeface="Calibri" panose="020F0502020204030204" pitchFamily="34" charset="0"/>
                <a:cs typeface="Times New Roman" panose="02020603050405020304" pitchFamily="18" charset="0"/>
              </a:rPr>
              <a:t>A) 0.06 Ω</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 0.03 Ω</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 0.05 Ω</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 0.001 Ω</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9871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6039" y="2695493"/>
            <a:ext cx="3975652" cy="923330"/>
          </a:xfrm>
          <a:prstGeom prst="rect">
            <a:avLst/>
          </a:prstGeom>
        </p:spPr>
        <p:txBody>
          <a:bodyPr wrap="square">
            <a:spAutoFit/>
          </a:bodyPr>
          <a:lstStyle/>
          <a:p>
            <a:pPr algn="ctr"/>
            <a:r>
              <a:rPr lang="en-US" sz="5400" b="1" dirty="0">
                <a:ln/>
                <a:solidFill>
                  <a:srgbClr val="EE68EE"/>
                </a:solidFill>
                <a:cs typeface="Times New Roman" panose="02020603050405020304" pitchFamily="18" charset="0"/>
              </a:rPr>
              <a:t>Thank you</a:t>
            </a:r>
          </a:p>
        </p:txBody>
      </p:sp>
    </p:spTree>
    <p:extLst>
      <p:ext uri="{BB962C8B-B14F-4D97-AF65-F5344CB8AC3E}">
        <p14:creationId xmlns:p14="http://schemas.microsoft.com/office/powerpoint/2010/main" val="300516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48" y="246948"/>
            <a:ext cx="11627140" cy="4278094"/>
          </a:xfrm>
          <a:prstGeom prst="rect">
            <a:avLst/>
          </a:prstGeom>
        </p:spPr>
        <p:txBody>
          <a:bodyPr wrap="square">
            <a:spAutoFit/>
          </a:bodyPr>
          <a:lstStyle/>
          <a:p>
            <a:pPr algn="ctr"/>
            <a:r>
              <a:rPr lang="en-US" sz="2000" b="1" dirty="0">
                <a:latin typeface="Arial" panose="020B0604020202020204" pitchFamily="34" charset="0"/>
                <a:cs typeface="Arial" panose="020B0604020202020204" pitchFamily="34" charset="0"/>
              </a:rPr>
              <a:t>Conversion of galvanometer </a:t>
            </a:r>
            <a:r>
              <a:rPr lang="en-US" sz="2000" b="1" dirty="0" smtClean="0">
                <a:latin typeface="Arial" panose="020B0604020202020204" pitchFamily="34" charset="0"/>
                <a:cs typeface="Arial" panose="020B0604020202020204" pitchFamily="34" charset="0"/>
              </a:rPr>
              <a:t>a DC voltmeter</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Full scale defection (FSD) current of a galvanometer is normally 1 mA. It is the current at which the galvanometer pointer moves from its minimum (zero) position to maximum (100 %) position on the dial / scale. If a galvanometer is to be converted in to voltmeter, a resistance is connected in series with the galvanometer coil. The series resistor value is selected such that, at the maximum input voltage value to be measured the galvanometer coil current will be 1 mA.</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e.g</a:t>
            </a:r>
            <a:r>
              <a:rPr lang="en-US" b="1" dirty="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For</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0 to 100 V range;  </a:t>
            </a:r>
            <a:r>
              <a:rPr lang="en-US" dirty="0" smtClean="0">
                <a:latin typeface="Times New Roman" panose="02020603050405020304" pitchFamily="18" charset="0"/>
                <a:cs typeface="Times New Roman" panose="02020603050405020304" pitchFamily="18" charset="0"/>
              </a:rPr>
              <a:t>Vin(max</a:t>
            </a:r>
            <a:r>
              <a:rPr lang="en-US" sz="1400" dirty="0" smtClean="0">
                <a:latin typeface="Times New Roman" panose="02020603050405020304" pitchFamily="18" charset="0"/>
                <a:cs typeface="Times New Roman" panose="02020603050405020304" pitchFamily="18" charset="0"/>
              </a:rPr>
              <a:t>)  </a:t>
            </a:r>
            <a:r>
              <a:rPr lang="en-US" dirty="0" smtClean="0">
                <a:latin typeface="Arial" panose="020B0604020202020204" pitchFamily="34" charset="0"/>
                <a:cs typeface="Arial" panose="020B0604020202020204" pitchFamily="34" charset="0"/>
              </a:rPr>
              <a:t>= 100 V.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1" dirty="0" err="1" smtClean="0">
                <a:latin typeface="Times New Roman" panose="02020603050405020304" pitchFamily="18" charset="0"/>
                <a:cs typeface="Times New Roman" panose="02020603050405020304" pitchFamily="18" charset="0"/>
              </a:rPr>
              <a:t>I</a:t>
            </a:r>
            <a:r>
              <a:rPr lang="en-US" sz="1600" b="1" dirty="0" err="1" smtClean="0">
                <a:latin typeface="Times New Roman" panose="02020603050405020304" pitchFamily="18" charset="0"/>
                <a:cs typeface="Times New Roman" panose="02020603050405020304" pitchFamily="18" charset="0"/>
              </a:rPr>
              <a:t>in</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I</a:t>
            </a:r>
            <a:r>
              <a:rPr lang="en-US" sz="1600" b="1" dirty="0" err="1" smtClean="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I</a:t>
            </a:r>
            <a:r>
              <a:rPr lang="en-US" sz="1600" b="1" dirty="0" err="1" smtClean="0">
                <a:latin typeface="Times New Roman" panose="02020603050405020304" pitchFamily="18" charset="0"/>
                <a:cs typeface="Times New Roman" panose="02020603050405020304" pitchFamily="18" charset="0"/>
              </a:rPr>
              <a:t>fsd</a:t>
            </a:r>
            <a:r>
              <a:rPr lang="en-US" b="1" dirty="0" smtClean="0">
                <a:latin typeface="Times New Roman" panose="02020603050405020304" pitchFamily="18" charset="0"/>
                <a:cs typeface="Times New Roman" panose="02020603050405020304" pitchFamily="18" charset="0"/>
              </a:rPr>
              <a:t> </a:t>
            </a:r>
            <a:r>
              <a:rPr lang="en-US" dirty="0" smtClean="0">
                <a:latin typeface="Arial" panose="020B0604020202020204" pitchFamily="34" charset="0"/>
                <a:cs typeface="Arial" panose="020B0604020202020204" pitchFamily="34" charset="0"/>
              </a:rPr>
              <a:t>= 1 mA = full scale defection current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Assume meter coil resistance </a:t>
            </a:r>
            <a:r>
              <a:rPr lang="en-US" b="1" dirty="0" smtClean="0">
                <a:latin typeface="Times New Roman" panose="02020603050405020304" pitchFamily="18" charset="0"/>
                <a:cs typeface="Times New Roman" panose="02020603050405020304" pitchFamily="18" charset="0"/>
              </a:rPr>
              <a:t>Rm </a:t>
            </a:r>
            <a:r>
              <a:rPr lang="en-US" dirty="0" smtClean="0">
                <a:latin typeface="Arial" panose="020B0604020202020204" pitchFamily="34" charset="0"/>
                <a:cs typeface="Arial" panose="020B0604020202020204" pitchFamily="34" charset="0"/>
              </a:rPr>
              <a:t> = 200 </a:t>
            </a:r>
            <a:r>
              <a:rPr lang="el-GR" dirty="0" smtClean="0">
                <a:latin typeface="Times New Roman" panose="02020603050405020304" pitchFamily="18" charset="0"/>
                <a:cs typeface="Times New Roman" panose="02020603050405020304" pitchFamily="18" charset="0"/>
              </a:rPr>
              <a:t>Ω</a:t>
            </a:r>
            <a:r>
              <a:rPr lang="en-US" dirty="0" smtClean="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then by ohms law,</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b="1" dirty="0" smtClean="0">
                <a:latin typeface="Times New Roman" panose="02020603050405020304" pitchFamily="18" charset="0"/>
                <a:cs typeface="Times New Roman" panose="02020603050405020304" pitchFamily="18" charset="0"/>
              </a:rPr>
              <a:t>I</a:t>
            </a:r>
            <a:r>
              <a:rPr lang="en-US" sz="1200" b="1" dirty="0" smtClean="0">
                <a:latin typeface="Times New Roman" panose="02020603050405020304" pitchFamily="18" charset="0"/>
                <a:cs typeface="Times New Roman" panose="02020603050405020304" pitchFamily="18" charset="0"/>
              </a:rPr>
              <a:t>FSD   </a:t>
            </a:r>
            <a:r>
              <a:rPr lang="en-US" b="1" dirty="0" smtClean="0">
                <a:latin typeface="Arial" panose="020B0604020202020204" pitchFamily="34" charset="0"/>
                <a:cs typeface="Arial" panose="020B0604020202020204" pitchFamily="34" charset="0"/>
              </a:rPr>
              <a:t>=    </a:t>
            </a:r>
            <a:r>
              <a:rPr lang="en-US" b="1" u="sng" dirty="0" smtClean="0">
                <a:latin typeface="Times New Roman" panose="02020603050405020304" pitchFamily="18" charset="0"/>
                <a:cs typeface="Times New Roman" panose="02020603050405020304" pitchFamily="18" charset="0"/>
              </a:rPr>
              <a:t>V</a:t>
            </a:r>
            <a:r>
              <a:rPr lang="en-US" sz="1600" b="1" u="sng" dirty="0" smtClean="0">
                <a:latin typeface="Times New Roman" panose="02020603050405020304" pitchFamily="18" charset="0"/>
                <a:cs typeface="Times New Roman" panose="02020603050405020304" pitchFamily="18" charset="0"/>
              </a:rPr>
              <a:t>in(max</a:t>
            </a:r>
            <a:r>
              <a:rPr lang="en-US" sz="1200" b="1" u="sng" dirty="0" smtClean="0">
                <a:latin typeface="Times New Roman" panose="02020603050405020304" pitchFamily="18" charset="0"/>
                <a:cs typeface="Times New Roman" panose="02020603050405020304" pitchFamily="18" charset="0"/>
              </a:rPr>
              <a:t>)</a:t>
            </a:r>
            <a:r>
              <a:rPr lang="en-US" sz="12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    1 mA  =           </a:t>
            </a:r>
            <a:r>
              <a:rPr lang="en-US" b="1" u="sng" dirty="0" smtClean="0">
                <a:latin typeface="Times New Roman" panose="02020603050405020304" pitchFamily="18" charset="0"/>
                <a:cs typeface="Times New Roman" panose="02020603050405020304" pitchFamily="18" charset="0"/>
              </a:rPr>
              <a:t> 100 V     </a:t>
            </a:r>
            <a:r>
              <a:rPr lang="en-US" b="1" dirty="0" smtClean="0">
                <a:latin typeface="Times New Roman" panose="02020603050405020304" pitchFamily="18" charset="0"/>
                <a:cs typeface="Times New Roman" panose="02020603050405020304" pitchFamily="18" charset="0"/>
              </a:rPr>
              <a:t>  </a:t>
            </a:r>
            <a:endParaRPr lang="en-US" b="1" u="sng"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Rs</a:t>
            </a:r>
            <a:r>
              <a:rPr lang="en-US" b="1" dirty="0" smtClean="0">
                <a:latin typeface="Times New Roman" panose="02020603050405020304" pitchFamily="18" charset="0"/>
                <a:cs typeface="Times New Roman" panose="02020603050405020304" pitchFamily="18" charset="0"/>
              </a:rPr>
              <a:t>  + Rm                               </a:t>
            </a:r>
            <a:r>
              <a:rPr lang="en-US" b="1" dirty="0" err="1" smtClean="0">
                <a:latin typeface="Times New Roman" panose="02020603050405020304" pitchFamily="18" charset="0"/>
                <a:cs typeface="Times New Roman" panose="02020603050405020304" pitchFamily="18" charset="0"/>
              </a:rPr>
              <a:t>Rs</a:t>
            </a:r>
            <a:r>
              <a:rPr lang="en-US" b="1" dirty="0" smtClean="0">
                <a:latin typeface="Times New Roman" panose="02020603050405020304" pitchFamily="18" charset="0"/>
                <a:cs typeface="Times New Roman" panose="02020603050405020304" pitchFamily="18" charset="0"/>
              </a:rPr>
              <a:t> +</a:t>
            </a:r>
            <a:r>
              <a:rPr lang="el-GR" sz="1200" b="1" dirty="0" smtClean="0">
                <a:latin typeface="Arial" panose="020B0604020202020204" pitchFamily="34" charset="0"/>
                <a:cs typeface="Arial" panose="020B0604020202020204" pitchFamily="34" charset="0"/>
              </a:rPr>
              <a:t> </a:t>
            </a:r>
            <a:r>
              <a:rPr lang="en-US" b="1" dirty="0" smtClean="0">
                <a:latin typeface="Times New Roman" panose="02020603050405020304" pitchFamily="18" charset="0"/>
                <a:cs typeface="Times New Roman" panose="02020603050405020304" pitchFamily="18" charset="0"/>
              </a:rPr>
              <a:t>200</a:t>
            </a:r>
            <a:r>
              <a:rPr lang="el-GR" b="1" dirty="0" smtClean="0">
                <a:latin typeface="Times New Roman" panose="02020603050405020304" pitchFamily="18" charset="0"/>
                <a:cs typeface="Times New Roman" panose="02020603050405020304" pitchFamily="18" charset="0"/>
              </a:rPr>
              <a:t> Ω</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989408" y="2755327"/>
            <a:ext cx="4777078" cy="2411956"/>
          </a:xfrm>
          <a:prstGeom prst="rect">
            <a:avLst/>
          </a:prstGeom>
        </p:spPr>
      </p:pic>
      <p:sp>
        <p:nvSpPr>
          <p:cNvPr id="7" name="TextBox 6"/>
          <p:cNvSpPr txBox="1"/>
          <p:nvPr/>
        </p:nvSpPr>
        <p:spPr>
          <a:xfrm>
            <a:off x="6220436" y="4715764"/>
            <a:ext cx="3443571" cy="2031325"/>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Therefore, </a:t>
            </a:r>
            <a:r>
              <a:rPr lang="en-US" b="1" dirty="0" err="1" smtClean="0">
                <a:latin typeface="Times New Roman" panose="02020603050405020304" pitchFamily="18" charset="0"/>
                <a:cs typeface="Times New Roman" panose="02020603050405020304" pitchFamily="18" charset="0"/>
              </a:rPr>
              <a:t>Rs</a:t>
            </a:r>
            <a:r>
              <a:rPr lang="en-US" dirty="0" smtClean="0">
                <a:latin typeface="Times New Roman" panose="02020603050405020304" pitchFamily="18" charset="0"/>
                <a:cs typeface="Times New Roman" panose="02020603050405020304" pitchFamily="18" charset="0"/>
              </a:rPr>
              <a:t> = 99.8 k </a:t>
            </a:r>
            <a:r>
              <a:rPr lang="el-GR" dirty="0" smtClean="0">
                <a:latin typeface="Times New Roman" panose="02020603050405020304" pitchFamily="18" charset="0"/>
                <a:cs typeface="Times New Roman" panose="02020603050405020304" pitchFamily="18" charset="0"/>
              </a:rPr>
              <a:t>Ω</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Rs</a:t>
            </a:r>
            <a:r>
              <a:rPr lang="en-US" dirty="0" smtClean="0">
                <a:latin typeface="Times New Roman" panose="02020603050405020304" pitchFamily="18" charset="0"/>
                <a:cs typeface="Times New Roman" panose="02020603050405020304" pitchFamily="18" charset="0"/>
              </a:rPr>
              <a:t> = external series resistor</a:t>
            </a:r>
          </a:p>
          <a:p>
            <a:r>
              <a:rPr lang="en-US" dirty="0" smtClean="0">
                <a:latin typeface="Times New Roman" panose="02020603050405020304" pitchFamily="18" charset="0"/>
                <a:cs typeface="Times New Roman" panose="02020603050405020304" pitchFamily="18" charset="0"/>
              </a:rPr>
              <a:t>Rm = Galvanometer coil resistance</a:t>
            </a:r>
          </a:p>
          <a:p>
            <a:r>
              <a:rPr lang="en-US" dirty="0" err="1" smtClean="0">
                <a:latin typeface="Times New Roman" panose="02020603050405020304" pitchFamily="18" charset="0"/>
                <a:cs typeface="Times New Roman" panose="02020603050405020304" pitchFamily="18" charset="0"/>
              </a:rPr>
              <a:t>Im</a:t>
            </a:r>
            <a:r>
              <a:rPr lang="en-US" dirty="0" smtClean="0">
                <a:latin typeface="Times New Roman" panose="02020603050405020304" pitchFamily="18" charset="0"/>
                <a:cs typeface="Times New Roman" panose="02020603050405020304" pitchFamily="18" charset="0"/>
              </a:rPr>
              <a:t> =  galvanometer coil current </a:t>
            </a:r>
          </a:p>
          <a:p>
            <a:r>
              <a:rPr lang="en-US" dirty="0" smtClean="0">
                <a:latin typeface="Times New Roman" panose="02020603050405020304" pitchFamily="18" charset="0"/>
                <a:cs typeface="Times New Roman" panose="02020603050405020304" pitchFamily="18" charset="0"/>
              </a:rPr>
              <a:t>Vin = input voltage to be measured</a:t>
            </a:r>
          </a:p>
          <a:p>
            <a:r>
              <a:rPr lang="en-US" dirty="0" err="1" smtClean="0">
                <a:latin typeface="Times New Roman" panose="02020603050405020304" pitchFamily="18" charset="0"/>
                <a:cs typeface="Times New Roman" panose="02020603050405020304" pitchFamily="18" charset="0"/>
              </a:rPr>
              <a:t>Iin</a:t>
            </a:r>
            <a:r>
              <a:rPr lang="en-US" dirty="0" smtClean="0">
                <a:latin typeface="Times New Roman" panose="02020603050405020304" pitchFamily="18" charset="0"/>
                <a:cs typeface="Times New Roman" panose="02020603050405020304" pitchFamily="18" charset="0"/>
              </a:rPr>
              <a:t> = input current </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743201" y="5167283"/>
            <a:ext cx="800219" cy="369332"/>
          </a:xfrm>
          <a:prstGeom prst="rect">
            <a:avLst/>
          </a:prstGeom>
          <a:noFill/>
        </p:spPr>
        <p:txBody>
          <a:bodyPr wrap="none" rtlCol="0">
            <a:spAutoFit/>
          </a:bodyPr>
          <a:lstStyle/>
          <a:p>
            <a:r>
              <a:rPr lang="en-US" b="1" u="sng" dirty="0"/>
              <a:t>Fig. 1</a:t>
            </a:r>
            <a:r>
              <a:rPr lang="en-US" b="1" u="sng" dirty="0" smtClean="0"/>
              <a:t>. </a:t>
            </a:r>
            <a:endParaRPr lang="en-US" b="1" u="sng" dirty="0"/>
          </a:p>
        </p:txBody>
      </p:sp>
    </p:spTree>
    <p:extLst>
      <p:ext uri="{BB962C8B-B14F-4D97-AF65-F5344CB8AC3E}">
        <p14:creationId xmlns:p14="http://schemas.microsoft.com/office/powerpoint/2010/main" val="208213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2558" y="227311"/>
            <a:ext cx="5440913"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Conversion of galvanometer </a:t>
            </a:r>
            <a:r>
              <a:rPr lang="en-US" sz="2000" b="1" dirty="0" smtClean="0">
                <a:latin typeface="Arial" panose="020B0604020202020204" pitchFamily="34" charset="0"/>
                <a:cs typeface="Arial" panose="020B0604020202020204" pitchFamily="34" charset="0"/>
              </a:rPr>
              <a:t>a DC ammeter</a:t>
            </a:r>
            <a:endParaRPr lang="en-US" sz="2000" b="1" dirty="0">
              <a:latin typeface="Arial" panose="020B0604020202020204" pitchFamily="34" charset="0"/>
              <a:cs typeface="Arial" panose="020B0604020202020204" pitchFamily="34" charset="0"/>
            </a:endParaRPr>
          </a:p>
        </p:txBody>
      </p:sp>
      <p:sp>
        <p:nvSpPr>
          <p:cNvPr id="5" name="TextBox 4"/>
          <p:cNvSpPr txBox="1"/>
          <p:nvPr/>
        </p:nvSpPr>
        <p:spPr>
          <a:xfrm>
            <a:off x="819541" y="4514335"/>
            <a:ext cx="10561216" cy="1754326"/>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Example: </a:t>
            </a:r>
            <a:r>
              <a:rPr lang="en-US" dirty="0" smtClean="0">
                <a:latin typeface="Times New Roman" panose="02020603050405020304" pitchFamily="18" charset="0"/>
                <a:cs typeface="Times New Roman" panose="02020603050405020304" pitchFamily="18" charset="0"/>
              </a:rPr>
              <a:t>For converting a galvanometer to an ammeter for current range of 0 to 1 A. If the coil resistance Rm of the galvanometer is 300 </a:t>
            </a:r>
            <a:r>
              <a:rPr lang="el-GR" dirty="0" smtClean="0">
                <a:latin typeface="Times New Roman" panose="02020603050405020304" pitchFamily="18" charset="0"/>
                <a:cs typeface="Times New Roman" panose="02020603050405020304" pitchFamily="18" charset="0"/>
              </a:rPr>
              <a:t>Ω</a:t>
            </a:r>
            <a:r>
              <a:rPr lang="en-US" dirty="0" smtClean="0">
                <a:latin typeface="Times New Roman" panose="02020603050405020304" pitchFamily="18" charset="0"/>
                <a:cs typeface="Times New Roman" panose="02020603050405020304" pitchFamily="18" charset="0"/>
              </a:rPr>
              <a:t>. The required shunt resistor value can be calculated as using the above equation. </a:t>
            </a:r>
          </a:p>
          <a:p>
            <a:r>
              <a:rPr lang="en-US" dirty="0" smtClean="0">
                <a:latin typeface="Times New Roman" panose="02020603050405020304" pitchFamily="18" charset="0"/>
                <a:cs typeface="Times New Roman" panose="02020603050405020304" pitchFamily="18" charset="0"/>
              </a:rPr>
              <a:t>For 0 to 1 A range, </a:t>
            </a:r>
            <a:r>
              <a:rPr lang="en-US" dirty="0" err="1" smtClean="0">
                <a:latin typeface="Times New Roman" panose="02020603050405020304" pitchFamily="18" charset="0"/>
                <a:cs typeface="Times New Roman" panose="02020603050405020304" pitchFamily="18" charset="0"/>
              </a:rPr>
              <a:t>Im</a:t>
            </a:r>
            <a:r>
              <a:rPr lang="en-US" dirty="0" smtClean="0">
                <a:latin typeface="Times New Roman" panose="02020603050405020304" pitchFamily="18" charset="0"/>
                <a:cs typeface="Times New Roman" panose="02020603050405020304" pitchFamily="18" charset="0"/>
              </a:rPr>
              <a:t> value will be taken as the full-scale deflection current value = 1 mA = 0.001 A. The maximum input current </a:t>
            </a:r>
            <a:r>
              <a:rPr lang="en-US" dirty="0" err="1" smtClean="0">
                <a:latin typeface="Times New Roman" panose="02020603050405020304" pitchFamily="18" charset="0"/>
                <a:cs typeface="Times New Roman" panose="02020603050405020304" pitchFamily="18" charset="0"/>
              </a:rPr>
              <a:t>Iin</a:t>
            </a:r>
            <a:r>
              <a:rPr lang="en-US" dirty="0" smtClean="0">
                <a:latin typeface="Times New Roman" panose="02020603050405020304" pitchFamily="18" charset="0"/>
                <a:cs typeface="Times New Roman" panose="02020603050405020304" pitchFamily="18" charset="0"/>
              </a:rPr>
              <a:t> to be measured is 1 A. Then by substituting the values, </a:t>
            </a:r>
            <a:r>
              <a:rPr lang="en-US" dirty="0" err="1" smtClean="0">
                <a:latin typeface="Times New Roman" panose="02020603050405020304" pitchFamily="18" charset="0"/>
                <a:cs typeface="Times New Roman" panose="02020603050405020304" pitchFamily="18" charset="0"/>
              </a:rPr>
              <a:t>Rsh</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required </a:t>
            </a:r>
            <a:r>
              <a:rPr lang="en-US" dirty="0" smtClean="0">
                <a:latin typeface="Times New Roman" panose="02020603050405020304" pitchFamily="18" charset="0"/>
                <a:cs typeface="Times New Roman" panose="02020603050405020304" pitchFamily="18" charset="0"/>
              </a:rPr>
              <a:t>will be:</a:t>
            </a:r>
          </a:p>
          <a:p>
            <a:r>
              <a:rPr lang="en-US" b="1" dirty="0" err="1" smtClean="0">
                <a:latin typeface="Times New Roman" panose="02020603050405020304" pitchFamily="18" charset="0"/>
                <a:cs typeface="Times New Roman" panose="02020603050405020304" pitchFamily="18" charset="0"/>
              </a:rPr>
              <a:t>Rsh</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ImRm     </a:t>
            </a:r>
            <a:r>
              <a:rPr lang="en-US" b="1"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0.001x300</a:t>
            </a:r>
            <a:r>
              <a:rPr lang="en-US" b="1" dirty="0" smtClean="0">
                <a:latin typeface="Times New Roman" panose="02020603050405020304" pitchFamily="18" charset="0"/>
                <a:cs typeface="Times New Roman" panose="02020603050405020304" pitchFamily="18" charset="0"/>
              </a:rPr>
              <a:t>        =   0.3 </a:t>
            </a:r>
            <a:r>
              <a:rPr lang="el-GR" b="1" dirty="0">
                <a:latin typeface="Times New Roman" panose="02020603050405020304" pitchFamily="18" charset="0"/>
                <a:cs typeface="Times New Roman" panose="02020603050405020304" pitchFamily="18" charset="0"/>
              </a:rPr>
              <a:t>Ω</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Iin</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Im</a:t>
            </a:r>
            <a:r>
              <a:rPr lang="en-US" b="1" dirty="0" smtClean="0">
                <a:latin typeface="Times New Roman" panose="02020603050405020304" pitchFamily="18" charset="0"/>
                <a:cs typeface="Times New Roman" panose="02020603050405020304" pitchFamily="18" charset="0"/>
              </a:rPr>
              <a:t>       1 – 0.001</a:t>
            </a:r>
            <a:endParaRPr lang="en-US"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326659" y="1178012"/>
            <a:ext cx="5426486" cy="313932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As shown in Fig. 2.  By KCL;       </a:t>
            </a:r>
          </a:p>
          <a:p>
            <a:r>
              <a:rPr lang="en-US" dirty="0" err="1" smtClean="0">
                <a:latin typeface="Times New Roman" panose="02020603050405020304" pitchFamily="18" charset="0"/>
                <a:cs typeface="Times New Roman" panose="02020603050405020304" pitchFamily="18" charset="0"/>
              </a:rPr>
              <a:t>Iin</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Ish</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Im</a:t>
            </a:r>
            <a:r>
              <a:rPr lang="en-US" dirty="0" smtClean="0">
                <a:latin typeface="Times New Roman" panose="02020603050405020304" pitchFamily="18" charset="0"/>
                <a:cs typeface="Times New Roman" panose="02020603050405020304" pitchFamily="18" charset="0"/>
              </a:rPr>
              <a:t>  Hence,  </a:t>
            </a:r>
            <a:r>
              <a:rPr lang="en-US" dirty="0" err="1" smtClean="0">
                <a:latin typeface="Times New Roman" panose="02020603050405020304" pitchFamily="18" charset="0"/>
                <a:cs typeface="Times New Roman" panose="02020603050405020304" pitchFamily="18" charset="0"/>
              </a:rPr>
              <a:t>Ish</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Iin</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Im</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Also by Ohms law, the voltage across the galvanometer </a:t>
            </a:r>
          </a:p>
          <a:p>
            <a:r>
              <a:rPr lang="en-US" dirty="0" smtClean="0">
                <a:latin typeface="Times New Roman" panose="02020603050405020304" pitchFamily="18" charset="0"/>
                <a:cs typeface="Times New Roman" panose="02020603050405020304" pitchFamily="18" charset="0"/>
              </a:rPr>
              <a:t>will be given by   Vg = </a:t>
            </a:r>
            <a:r>
              <a:rPr lang="en-US" dirty="0" err="1" smtClean="0">
                <a:latin typeface="Times New Roman" panose="02020603050405020304" pitchFamily="18" charset="0"/>
                <a:cs typeface="Times New Roman" panose="02020603050405020304" pitchFamily="18" charset="0"/>
              </a:rPr>
              <a:t>IshRsh</a:t>
            </a:r>
            <a:r>
              <a:rPr lang="en-US" dirty="0" smtClean="0">
                <a:latin typeface="Times New Roman" panose="02020603050405020304" pitchFamily="18" charset="0"/>
                <a:cs typeface="Times New Roman" panose="02020603050405020304" pitchFamily="18" charset="0"/>
              </a:rPr>
              <a:t> = ImRm</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Therefore,     </a:t>
            </a:r>
            <a:r>
              <a:rPr lang="en-US" b="1" dirty="0" err="1" smtClean="0">
                <a:latin typeface="Times New Roman" panose="02020603050405020304" pitchFamily="18" charset="0"/>
                <a:cs typeface="Times New Roman" panose="02020603050405020304" pitchFamily="18" charset="0"/>
              </a:rPr>
              <a:t>Rsh</a:t>
            </a:r>
            <a:r>
              <a:rPr lang="en-US" b="1" dirty="0" smtClean="0">
                <a:latin typeface="Times New Roman" panose="02020603050405020304" pitchFamily="18" charset="0"/>
                <a:cs typeface="Times New Roman" panose="02020603050405020304" pitchFamily="18" charset="0"/>
              </a:rPr>
              <a:t> =   </a:t>
            </a:r>
            <a:r>
              <a:rPr lang="en-US" b="1" u="sng" dirty="0" smtClean="0">
                <a:latin typeface="Times New Roman" panose="02020603050405020304" pitchFamily="18" charset="0"/>
                <a:cs typeface="Times New Roman" panose="02020603050405020304" pitchFamily="18" charset="0"/>
              </a:rPr>
              <a:t>ImRm</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Ish</a:t>
            </a:r>
            <a:endParaRPr lang="en-US" b="1"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Substituting  </a:t>
            </a:r>
            <a:r>
              <a:rPr lang="en-US" dirty="0" err="1" smtClean="0">
                <a:latin typeface="Times New Roman" panose="02020603050405020304" pitchFamily="18" charset="0"/>
                <a:cs typeface="Times New Roman" panose="02020603050405020304" pitchFamily="18" charset="0"/>
              </a:rPr>
              <a:t>Ish</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Iin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Im</a:t>
            </a:r>
            <a:r>
              <a:rPr lang="en-US" dirty="0" smtClean="0">
                <a:latin typeface="Times New Roman" panose="02020603050405020304" pitchFamily="18" charset="0"/>
                <a:cs typeface="Times New Roman" panose="02020603050405020304" pitchFamily="18" charset="0"/>
              </a:rPr>
              <a:t>  in the above equation,</a:t>
            </a:r>
          </a:p>
          <a:p>
            <a:r>
              <a:rPr lang="en-US" dirty="0" smtClean="0">
                <a:latin typeface="Times New Roman" panose="02020603050405020304" pitchFamily="18" charset="0"/>
                <a:cs typeface="Times New Roman" panose="02020603050405020304" pitchFamily="18" charset="0"/>
              </a:rPr>
              <a:t>Then the equation become; </a:t>
            </a:r>
            <a:r>
              <a:rPr lang="en-US" b="1" dirty="0" err="1">
                <a:latin typeface="Times New Roman" panose="02020603050405020304" pitchFamily="18" charset="0"/>
                <a:cs typeface="Times New Roman" panose="02020603050405020304" pitchFamily="18" charset="0"/>
              </a:rPr>
              <a:t>Rsh</a:t>
            </a:r>
            <a:r>
              <a:rPr lang="en-US" b="1" dirty="0">
                <a:latin typeface="Times New Roman" panose="02020603050405020304" pitchFamily="18" charset="0"/>
                <a:cs typeface="Times New Roman" panose="02020603050405020304" pitchFamily="18" charset="0"/>
              </a:rPr>
              <a:t> =  </a:t>
            </a:r>
            <a:r>
              <a:rPr lang="en-US" b="1" u="sng" dirty="0">
                <a:latin typeface="Times New Roman" panose="02020603050405020304" pitchFamily="18" charset="0"/>
                <a:cs typeface="Times New Roman" panose="02020603050405020304" pitchFamily="18" charset="0"/>
              </a:rPr>
              <a:t>ImRm</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Iin</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Im</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4224" y="925977"/>
            <a:ext cx="5495925" cy="2609850"/>
          </a:xfrm>
          <a:prstGeom prst="rect">
            <a:avLst/>
          </a:prstGeom>
        </p:spPr>
      </p:pic>
    </p:spTree>
    <p:extLst>
      <p:ext uri="{BB962C8B-B14F-4D97-AF65-F5344CB8AC3E}">
        <p14:creationId xmlns:p14="http://schemas.microsoft.com/office/powerpoint/2010/main" val="13798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4315" y="721453"/>
            <a:ext cx="10890420" cy="3231654"/>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Problems </a:t>
            </a:r>
          </a:p>
          <a:p>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smtClean="0">
                <a:solidFill>
                  <a:srgbClr val="7030A0"/>
                </a:solidFill>
                <a:latin typeface="Times New Roman" panose="02020603050405020304" pitchFamily="18" charset="0"/>
                <a:cs typeface="Times New Roman" panose="02020603050405020304" pitchFamily="18" charset="0"/>
              </a:rPr>
              <a:t> A galvanometer with a full scale deflection current of 1 mA is to used for measuring DC  voltage of  from 0 to 2.5 V range. The coil resistance is 100 </a:t>
            </a:r>
            <a:r>
              <a:rPr lang="el-GR" sz="2000" dirty="0" smtClean="0">
                <a:solidFill>
                  <a:srgbClr val="7030A0"/>
                </a:solidFill>
                <a:latin typeface="Times New Roman" panose="02020603050405020304" pitchFamily="18" charset="0"/>
                <a:cs typeface="Times New Roman" panose="02020603050405020304" pitchFamily="18" charset="0"/>
              </a:rPr>
              <a:t>Ω</a:t>
            </a:r>
            <a:r>
              <a:rPr lang="en-US" sz="2000" dirty="0" smtClean="0">
                <a:solidFill>
                  <a:srgbClr val="7030A0"/>
                </a:solidFill>
                <a:latin typeface="Times New Roman" panose="02020603050405020304" pitchFamily="18" charset="0"/>
                <a:cs typeface="Times New Roman" panose="02020603050405020304" pitchFamily="18" charset="0"/>
              </a:rPr>
              <a:t>. Find the value of  the external series resistance required. </a:t>
            </a:r>
          </a:p>
          <a:p>
            <a:pPr marL="457200" indent="-457200">
              <a:buAutoNum type="arabicPeriod" startAt="2"/>
            </a:pPr>
            <a:r>
              <a:rPr lang="en-US" sz="2000" dirty="0" smtClean="0">
                <a:solidFill>
                  <a:srgbClr val="7030A0"/>
                </a:solidFill>
                <a:latin typeface="Times New Roman" panose="02020603050405020304" pitchFamily="18" charset="0"/>
                <a:cs typeface="Times New Roman" panose="02020603050405020304" pitchFamily="18" charset="0"/>
              </a:rPr>
              <a:t>A </a:t>
            </a:r>
            <a:r>
              <a:rPr lang="en-US" sz="2000" dirty="0">
                <a:solidFill>
                  <a:srgbClr val="7030A0"/>
                </a:solidFill>
                <a:latin typeface="Times New Roman" panose="02020603050405020304" pitchFamily="18" charset="0"/>
                <a:cs typeface="Times New Roman" panose="02020603050405020304" pitchFamily="18" charset="0"/>
              </a:rPr>
              <a:t>galvanometer with full scale deflection current of 1 mA is to used for measuring DC </a:t>
            </a:r>
            <a:r>
              <a:rPr lang="en-US" sz="2000" dirty="0" smtClean="0">
                <a:solidFill>
                  <a:srgbClr val="7030A0"/>
                </a:solidFill>
                <a:latin typeface="Times New Roman" panose="02020603050405020304" pitchFamily="18" charset="0"/>
                <a:cs typeface="Times New Roman" panose="02020603050405020304" pitchFamily="18" charset="0"/>
              </a:rPr>
              <a:t> voltage </a:t>
            </a:r>
            <a:r>
              <a:rPr lang="en-US" sz="2000" dirty="0">
                <a:solidFill>
                  <a:srgbClr val="7030A0"/>
                </a:solidFill>
                <a:latin typeface="Times New Roman" panose="02020603050405020304" pitchFamily="18" charset="0"/>
                <a:cs typeface="Times New Roman" panose="02020603050405020304" pitchFamily="18" charset="0"/>
              </a:rPr>
              <a:t>of </a:t>
            </a:r>
            <a:r>
              <a:rPr lang="en-US" sz="2000" dirty="0" smtClean="0">
                <a:solidFill>
                  <a:srgbClr val="7030A0"/>
                </a:solidFill>
                <a:latin typeface="Times New Roman" panose="02020603050405020304" pitchFamily="18" charset="0"/>
                <a:cs typeface="Times New Roman" panose="02020603050405020304" pitchFamily="18" charset="0"/>
              </a:rPr>
              <a:t> from </a:t>
            </a:r>
            <a:r>
              <a:rPr lang="en-US" sz="2000" dirty="0">
                <a:solidFill>
                  <a:srgbClr val="7030A0"/>
                </a:solidFill>
                <a:latin typeface="Times New Roman" panose="02020603050405020304" pitchFamily="18" charset="0"/>
                <a:cs typeface="Times New Roman" panose="02020603050405020304" pitchFamily="18" charset="0"/>
              </a:rPr>
              <a:t>0 to </a:t>
            </a:r>
            <a:r>
              <a:rPr lang="en-US" sz="2000" dirty="0" smtClean="0">
                <a:solidFill>
                  <a:srgbClr val="7030A0"/>
                </a:solidFill>
                <a:latin typeface="Times New Roman" panose="02020603050405020304" pitchFamily="18" charset="0"/>
                <a:cs typeface="Times New Roman" panose="02020603050405020304" pitchFamily="18" charset="0"/>
              </a:rPr>
              <a:t>10 A </a:t>
            </a:r>
            <a:r>
              <a:rPr lang="en-US" sz="2000" dirty="0">
                <a:solidFill>
                  <a:srgbClr val="7030A0"/>
                </a:solidFill>
                <a:latin typeface="Times New Roman" panose="02020603050405020304" pitchFamily="18" charset="0"/>
                <a:cs typeface="Times New Roman" panose="02020603050405020304" pitchFamily="18" charset="0"/>
              </a:rPr>
              <a:t>range. The coil resistance is </a:t>
            </a:r>
            <a:r>
              <a:rPr lang="en-US" sz="2000" dirty="0" smtClean="0">
                <a:solidFill>
                  <a:srgbClr val="7030A0"/>
                </a:solidFill>
                <a:latin typeface="Times New Roman" panose="02020603050405020304" pitchFamily="18" charset="0"/>
                <a:cs typeface="Times New Roman" panose="02020603050405020304" pitchFamily="18" charset="0"/>
              </a:rPr>
              <a:t>200 </a:t>
            </a:r>
            <a:r>
              <a:rPr lang="el-GR" sz="2000" dirty="0">
                <a:solidFill>
                  <a:srgbClr val="7030A0"/>
                </a:solidFill>
                <a:latin typeface="Times New Roman" panose="02020603050405020304" pitchFamily="18" charset="0"/>
                <a:cs typeface="Times New Roman" panose="02020603050405020304" pitchFamily="18" charset="0"/>
              </a:rPr>
              <a:t>Ω</a:t>
            </a:r>
            <a:r>
              <a:rPr lang="en-US" sz="2000" dirty="0">
                <a:solidFill>
                  <a:srgbClr val="7030A0"/>
                </a:solidFill>
                <a:latin typeface="Times New Roman" panose="02020603050405020304" pitchFamily="18" charset="0"/>
                <a:cs typeface="Times New Roman" panose="02020603050405020304" pitchFamily="18" charset="0"/>
              </a:rPr>
              <a:t>. </a:t>
            </a:r>
            <a:r>
              <a:rPr lang="en-US" sz="2000" dirty="0" smtClean="0">
                <a:solidFill>
                  <a:srgbClr val="7030A0"/>
                </a:solidFill>
                <a:latin typeface="Times New Roman" panose="02020603050405020304" pitchFamily="18" charset="0"/>
                <a:cs typeface="Times New Roman" panose="02020603050405020304" pitchFamily="18" charset="0"/>
              </a:rPr>
              <a:t>Find </a:t>
            </a:r>
            <a:r>
              <a:rPr lang="en-US" sz="2000" dirty="0">
                <a:solidFill>
                  <a:srgbClr val="7030A0"/>
                </a:solidFill>
                <a:latin typeface="Times New Roman" panose="02020603050405020304" pitchFamily="18" charset="0"/>
                <a:cs typeface="Times New Roman" panose="02020603050405020304" pitchFamily="18" charset="0"/>
              </a:rPr>
              <a:t>the value of the </a:t>
            </a:r>
            <a:r>
              <a:rPr lang="en-US" sz="2000" dirty="0" smtClean="0">
                <a:solidFill>
                  <a:srgbClr val="7030A0"/>
                </a:solidFill>
                <a:latin typeface="Times New Roman" panose="02020603050405020304" pitchFamily="18" charset="0"/>
                <a:cs typeface="Times New Roman" panose="02020603050405020304" pitchFamily="18" charset="0"/>
              </a:rPr>
              <a:t>external shunt </a:t>
            </a:r>
            <a:r>
              <a:rPr lang="en-US" sz="2000" dirty="0">
                <a:solidFill>
                  <a:srgbClr val="7030A0"/>
                </a:solidFill>
                <a:latin typeface="Times New Roman" panose="02020603050405020304" pitchFamily="18" charset="0"/>
                <a:cs typeface="Times New Roman" panose="02020603050405020304" pitchFamily="18" charset="0"/>
              </a:rPr>
              <a:t>resistance </a:t>
            </a:r>
            <a:r>
              <a:rPr lang="en-US" sz="2000" dirty="0" smtClean="0">
                <a:solidFill>
                  <a:srgbClr val="7030A0"/>
                </a:solidFill>
                <a:latin typeface="Times New Roman" panose="02020603050405020304" pitchFamily="18" charset="0"/>
                <a:cs typeface="Times New Roman" panose="02020603050405020304" pitchFamily="18" charset="0"/>
              </a:rPr>
              <a:t> required</a:t>
            </a:r>
            <a:r>
              <a:rPr lang="en-US" sz="2000" dirty="0">
                <a:solidFill>
                  <a:srgbClr val="7030A0"/>
                </a:solidFill>
                <a:latin typeface="Times New Roman" panose="02020603050405020304" pitchFamily="18" charset="0"/>
                <a:cs typeface="Times New Roman" panose="02020603050405020304" pitchFamily="18" charset="0"/>
              </a:rPr>
              <a:t>. </a:t>
            </a:r>
            <a:endParaRPr lang="en-US" sz="2000" dirty="0" smtClean="0">
              <a:solidFill>
                <a:srgbClr val="7030A0"/>
              </a:solidFill>
              <a:latin typeface="Times New Roman" panose="02020603050405020304" pitchFamily="18" charset="0"/>
              <a:cs typeface="Times New Roman" panose="02020603050405020304" pitchFamily="18" charset="0"/>
            </a:endParaRPr>
          </a:p>
          <a:p>
            <a:pPr marL="342900" indent="-342900">
              <a:buAutoNum type="arabicPeriod" startAt="3"/>
            </a:pPr>
            <a:r>
              <a:rPr lang="en-US" sz="2000" dirty="0" smtClean="0">
                <a:solidFill>
                  <a:srgbClr val="7030A0"/>
                </a:solidFill>
                <a:latin typeface="Times New Roman" panose="02020603050405020304" pitchFamily="18" charset="0"/>
                <a:cs typeface="Times New Roman" panose="02020603050405020304" pitchFamily="18" charset="0"/>
              </a:rPr>
              <a:t> If the galvanometer with coil resistance of 300 </a:t>
            </a:r>
            <a:r>
              <a:rPr lang="el-GR" sz="2000" dirty="0">
                <a:solidFill>
                  <a:srgbClr val="7030A0"/>
                </a:solidFill>
                <a:latin typeface="Times New Roman" panose="02020603050405020304" pitchFamily="18" charset="0"/>
                <a:cs typeface="Times New Roman" panose="02020603050405020304" pitchFamily="18" charset="0"/>
              </a:rPr>
              <a:t>Ω</a:t>
            </a:r>
            <a:r>
              <a:rPr lang="en-US" sz="2000" dirty="0" smtClean="0">
                <a:solidFill>
                  <a:srgbClr val="7030A0"/>
                </a:solidFill>
                <a:latin typeface="Times New Roman" panose="02020603050405020304" pitchFamily="18" charset="0"/>
                <a:cs typeface="Times New Roman" panose="02020603050405020304" pitchFamily="18" charset="0"/>
              </a:rPr>
              <a:t> is used.  Without  connecting any external series  or   shunt  resistor can it be used to measure voltage or current ? If yes, then what will be the ranges. </a:t>
            </a:r>
          </a:p>
        </p:txBody>
      </p:sp>
    </p:spTree>
    <p:extLst>
      <p:ext uri="{BB962C8B-B14F-4D97-AF65-F5344CB8AC3E}">
        <p14:creationId xmlns:p14="http://schemas.microsoft.com/office/powerpoint/2010/main" val="2935025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1477" y="1003410"/>
            <a:ext cx="2215671" cy="369332"/>
          </a:xfrm>
          <a:prstGeom prst="rect">
            <a:avLst/>
          </a:prstGeom>
        </p:spPr>
        <p:txBody>
          <a:bodyPr wrap="none">
            <a:spAutoFit/>
          </a:bodyPr>
          <a:lstStyle/>
          <a:p>
            <a:pPr marL="342900" indent="-342900">
              <a:buAutoNum type="arabicPeriod"/>
            </a:pPr>
            <a:r>
              <a:rPr lang="en-US" dirty="0">
                <a:solidFill>
                  <a:srgbClr val="00B050"/>
                </a:solidFill>
                <a:latin typeface="Times New Roman" panose="02020603050405020304" pitchFamily="18" charset="0"/>
                <a:cs typeface="Times New Roman" panose="02020603050405020304" pitchFamily="18" charset="0"/>
              </a:rPr>
              <a:t>(Answer: 2.4 k</a:t>
            </a:r>
            <a:r>
              <a:rPr lang="el-GR" dirty="0">
                <a:solidFill>
                  <a:srgbClr val="00B050"/>
                </a:solidFill>
                <a:latin typeface="Times New Roman" panose="02020603050405020304" pitchFamily="18" charset="0"/>
                <a:cs typeface="Times New Roman" panose="02020603050405020304" pitchFamily="18" charset="0"/>
              </a:rPr>
              <a:t> Ω</a:t>
            </a:r>
            <a:r>
              <a:rPr lang="en-US" dirty="0">
                <a:solidFill>
                  <a:srgbClr val="00B050"/>
                </a:solidFill>
                <a:latin typeface="Times New Roman" panose="02020603050405020304" pitchFamily="18" charset="0"/>
                <a:cs typeface="Times New Roman" panose="02020603050405020304" pitchFamily="18" charset="0"/>
              </a:rPr>
              <a:t>)</a:t>
            </a:r>
          </a:p>
        </p:txBody>
      </p:sp>
      <p:sp>
        <p:nvSpPr>
          <p:cNvPr id="4" name="Rectangle 3"/>
          <p:cNvSpPr/>
          <p:nvPr/>
        </p:nvSpPr>
        <p:spPr>
          <a:xfrm>
            <a:off x="1813768" y="2520384"/>
            <a:ext cx="2273379" cy="369332"/>
          </a:xfrm>
          <a:prstGeom prst="rect">
            <a:avLst/>
          </a:prstGeom>
        </p:spPr>
        <p:txBody>
          <a:bodyPr wrap="none">
            <a:spAutoFit/>
          </a:bodyPr>
          <a:lstStyle/>
          <a:p>
            <a:pPr marL="457200" indent="-457200">
              <a:buAutoNum type="arabicPeriod" startAt="2"/>
            </a:pPr>
            <a:r>
              <a:rPr lang="en-US" dirty="0">
                <a:solidFill>
                  <a:srgbClr val="00B050"/>
                </a:solidFill>
                <a:latin typeface="Times New Roman" panose="02020603050405020304" pitchFamily="18" charset="0"/>
                <a:cs typeface="Times New Roman" panose="02020603050405020304" pitchFamily="18" charset="0"/>
              </a:rPr>
              <a:t>(Answer: 0.02 </a:t>
            </a:r>
            <a:r>
              <a:rPr lang="el-GR" dirty="0">
                <a:solidFill>
                  <a:srgbClr val="00B050"/>
                </a:solidFill>
                <a:latin typeface="Times New Roman" panose="02020603050405020304" pitchFamily="18" charset="0"/>
                <a:cs typeface="Times New Roman" panose="02020603050405020304" pitchFamily="18" charset="0"/>
              </a:rPr>
              <a:t>Ω</a:t>
            </a:r>
            <a:r>
              <a:rPr lang="en-US" dirty="0">
                <a:solidFill>
                  <a:srgbClr val="00B050"/>
                </a:solidFill>
                <a:latin typeface="Times New Roman" panose="02020603050405020304" pitchFamily="18" charset="0"/>
                <a:cs typeface="Times New Roman" panose="02020603050405020304" pitchFamily="18" charset="0"/>
              </a:rPr>
              <a:t>)</a:t>
            </a:r>
          </a:p>
        </p:txBody>
      </p:sp>
      <p:sp>
        <p:nvSpPr>
          <p:cNvPr id="5" name="Rectangle 4"/>
          <p:cNvSpPr/>
          <p:nvPr/>
        </p:nvSpPr>
        <p:spPr>
          <a:xfrm>
            <a:off x="1813768" y="3822741"/>
            <a:ext cx="6096000" cy="923330"/>
          </a:xfrm>
          <a:prstGeom prst="rect">
            <a:avLst/>
          </a:prstGeom>
        </p:spPr>
        <p:txBody>
          <a:bodyPr>
            <a:spAutoFit/>
          </a:bodyPr>
          <a:lstStyle/>
          <a:p>
            <a:r>
              <a:rPr lang="en-US" dirty="0">
                <a:solidFill>
                  <a:srgbClr val="7030A0"/>
                </a:solidFill>
                <a:latin typeface="Times New Roman" panose="02020603050405020304" pitchFamily="18" charset="0"/>
                <a:cs typeface="Times New Roman" panose="02020603050405020304" pitchFamily="18" charset="0"/>
              </a:rPr>
              <a:t> </a:t>
            </a:r>
            <a:r>
              <a:rPr lang="en-US" dirty="0" smtClean="0">
                <a:solidFill>
                  <a:srgbClr val="7030A0"/>
                </a:solidFill>
                <a:latin typeface="Times New Roman" panose="02020603050405020304" pitchFamily="18" charset="0"/>
                <a:cs typeface="Times New Roman" panose="02020603050405020304" pitchFamily="18" charset="0"/>
              </a:rPr>
              <a:t>3. </a:t>
            </a:r>
            <a:r>
              <a:rPr lang="en-US" dirty="0" smtClean="0">
                <a:solidFill>
                  <a:srgbClr val="00B050"/>
                </a:solidFill>
                <a:latin typeface="Times New Roman" panose="02020603050405020304" pitchFamily="18" charset="0"/>
                <a:cs typeface="Times New Roman" panose="02020603050405020304" pitchFamily="18" charset="0"/>
              </a:rPr>
              <a:t>(Answer</a:t>
            </a:r>
            <a:r>
              <a:rPr lang="en-US" dirty="0">
                <a:solidFill>
                  <a:srgbClr val="00B050"/>
                </a:solidFill>
                <a:latin typeface="Times New Roman" panose="02020603050405020304" pitchFamily="18" charset="0"/>
                <a:cs typeface="Times New Roman" panose="02020603050405020304" pitchFamily="18" charset="0"/>
              </a:rPr>
              <a:t>: Yes.   Voltage range = 0 to 300 mV and current range = 0  to 1 mA  (i.e. only up to the full</a:t>
            </a:r>
          </a:p>
          <a:p>
            <a:r>
              <a:rPr lang="en-US" dirty="0">
                <a:solidFill>
                  <a:srgbClr val="00B050"/>
                </a:solidFill>
                <a:latin typeface="Times New Roman" panose="02020603050405020304" pitchFamily="18" charset="0"/>
                <a:cs typeface="Times New Roman" panose="02020603050405020304" pitchFamily="18" charset="0"/>
              </a:rPr>
              <a:t>       scale deflection current) </a:t>
            </a:r>
            <a:endParaRPr lang="en-IN" dirty="0"/>
          </a:p>
        </p:txBody>
      </p:sp>
    </p:spTree>
    <p:extLst>
      <p:ext uri="{BB962C8B-B14F-4D97-AF65-F5344CB8AC3E}">
        <p14:creationId xmlns:p14="http://schemas.microsoft.com/office/powerpoint/2010/main" val="154095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455" y="721701"/>
            <a:ext cx="8756073" cy="238347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Q.1) The best advantage of analog instruments as compared to the digital instrument is that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They are rugged on construction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 They have very high accuracy</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 They are smaller in size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 They do not require auxiliary power supply for their operation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78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291" y="1239833"/>
            <a:ext cx="8742218" cy="1984518"/>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Q.2) For conversion of a galvanometer to a voltmeter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A resistor is connected in series with the galvanometer coil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 A resistor is connected in parallel with the galvanometer coil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 An inductor coil is connected in series with the galvanometer coil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 An inductor coil is connected in parallel with the galvanometer coil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756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455" y="1940901"/>
            <a:ext cx="7758545" cy="238347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Q.3) For conversion of a galvanometer to an ammeter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A resistor is connected in series with the galvanometer coil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 A resistor is connected in parallel with the galvanometer coil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 An inductor coil is connected in series with the galvanometer coil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 An inductor coil is connected in parallel with the galvanometer coil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367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3673" y="1188634"/>
            <a:ext cx="8132618" cy="2577244"/>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Q.4) A galvanometer with coil resistance of 300 and full-scale deflection current of 1 mA is to be converted to a voltmeter for measuring the DC voltages up to 50 V. The value of external resistor required to be connected in series with the coil is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50 </a:t>
            </a:r>
            <a:r>
              <a:rPr lang="en-US" dirty="0" err="1">
                <a:latin typeface="Calibri" panose="020F0502020204030204" pitchFamily="34" charset="0"/>
                <a:ea typeface="Calibri" panose="020F0502020204030204" pitchFamily="34" charset="0"/>
                <a:cs typeface="Times New Roman" panose="02020603050405020304" pitchFamily="18" charset="0"/>
              </a:rPr>
              <a:t>kΩ</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B050"/>
                </a:solidFill>
                <a:latin typeface="Calibri" panose="020F0502020204030204" pitchFamily="34" charset="0"/>
                <a:ea typeface="Calibri" panose="020F0502020204030204" pitchFamily="34" charset="0"/>
                <a:cs typeface="Times New Roman" panose="02020603050405020304" pitchFamily="18" charset="0"/>
              </a:rPr>
              <a:t>b) 47.7 </a:t>
            </a:r>
            <a:r>
              <a:rPr lang="en-US"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kΩ</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 60 </a:t>
            </a:r>
            <a:r>
              <a:rPr lang="en-US" dirty="0" err="1">
                <a:latin typeface="Calibri" panose="020F0502020204030204" pitchFamily="34" charset="0"/>
                <a:ea typeface="Calibri" panose="020F0502020204030204" pitchFamily="34" charset="0"/>
                <a:cs typeface="Times New Roman" panose="02020603050405020304" pitchFamily="18" charset="0"/>
              </a:rPr>
              <a:t>kΩ</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 300 </a:t>
            </a:r>
            <a:r>
              <a:rPr lang="en-US" dirty="0" err="1">
                <a:latin typeface="Calibri" panose="020F0502020204030204" pitchFamily="34" charset="0"/>
                <a:ea typeface="Calibri" panose="020F0502020204030204" pitchFamily="34" charset="0"/>
                <a:cs typeface="Times New Roman" panose="02020603050405020304" pitchFamily="18" charset="0"/>
              </a:rPr>
              <a:t>kΩ</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099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874</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 Electronic Instrumentation   Section-1, Ppt-3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qwerty</dc:creator>
  <cp:lastModifiedBy>Windows User</cp:lastModifiedBy>
  <cp:revision>40</cp:revision>
  <dcterms:created xsi:type="dcterms:W3CDTF">2020-07-17T18:06:12Z</dcterms:created>
  <dcterms:modified xsi:type="dcterms:W3CDTF">2020-08-19T04:28:21Z</dcterms:modified>
</cp:coreProperties>
</file>