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0" r:id="rId3"/>
    <p:sldId id="311" r:id="rId4"/>
    <p:sldId id="312" r:id="rId5"/>
    <p:sldId id="318" r:id="rId6"/>
    <p:sldId id="315" r:id="rId7"/>
    <p:sldId id="316" r:id="rId8"/>
    <p:sldId id="313" r:id="rId9"/>
    <p:sldId id="319" r:id="rId10"/>
    <p:sldId id="320" r:id="rId11"/>
    <p:sldId id="327" r:id="rId12"/>
    <p:sldId id="326" r:id="rId13"/>
    <p:sldId id="321" r:id="rId14"/>
    <p:sldId id="322" r:id="rId15"/>
    <p:sldId id="323" r:id="rId16"/>
    <p:sldId id="324" r:id="rId17"/>
    <p:sldId id="325" r:id="rId18"/>
    <p:sldId id="332" r:id="rId19"/>
    <p:sldId id="333" r:id="rId20"/>
    <p:sldId id="334" r:id="rId21"/>
    <p:sldId id="335" r:id="rId22"/>
    <p:sldId id="336" r:id="rId23"/>
    <p:sldId id="337" r:id="rId24"/>
    <p:sldId id="328" r:id="rId25"/>
    <p:sldId id="329" r:id="rId26"/>
    <p:sldId id="331"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8445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243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667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908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27521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7325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51562-2C78-46E7-ABE1-4443292BC0E9}" type="datetimeFigureOut">
              <a:rPr lang="en-US" smtClean="0"/>
              <a:t>02-Nov-20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08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51562-2C78-46E7-ABE1-4443292BC0E9}" type="datetimeFigureOut">
              <a:rPr lang="en-US" smtClean="0"/>
              <a:t>02-Nov-20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1414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02-Nov-20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5015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36346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475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02-Nov-20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1033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CROCathode_Ray_OscilloscopesAnimation_Construction_and_Working(360p).mp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534" y="258294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Ppt-6</a:t>
            </a:r>
            <a:endParaRPr lang="en-US" sz="3600" b="1" i="1" dirty="0">
              <a:latin typeface="+mn-lt"/>
            </a:endParaRPr>
          </a:p>
        </p:txBody>
      </p:sp>
      <p:sp>
        <p:nvSpPr>
          <p:cNvPr id="3" name="Subtitle 2"/>
          <p:cNvSpPr>
            <a:spLocks noGrp="1"/>
          </p:cNvSpPr>
          <p:nvPr/>
        </p:nvSpPr>
        <p:spPr>
          <a:xfrm>
            <a:off x="2508836" y="3065059"/>
            <a:ext cx="707139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4400" b="1" dirty="0"/>
          </a:p>
        </p:txBody>
      </p:sp>
    </p:spTree>
    <p:extLst>
      <p:ext uri="{BB962C8B-B14F-4D97-AF65-F5344CB8AC3E}">
        <p14:creationId xmlns:p14="http://schemas.microsoft.com/office/powerpoint/2010/main" val="309090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4. </a:t>
            </a:r>
            <a:r>
              <a:rPr lang="en-US" b="1" dirty="0">
                <a:solidFill>
                  <a:srgbClr val="002060"/>
                </a:solidFill>
              </a:rPr>
              <a:t>Fluorescent Screen for CRT</a:t>
            </a:r>
          </a:p>
          <a:p>
            <a:r>
              <a:rPr lang="en-US" dirty="0">
                <a:solidFill>
                  <a:srgbClr val="002060"/>
                </a:solidFill>
              </a:rPr>
              <a:t>The front of the CRT is called the face plate. It is flat for screen sized up to about 100mm×100mm. The screen of the CRT is slightly curved for larger displays. The face plate is formed by pressing the molten glass into a </a:t>
            </a:r>
            <a:r>
              <a:rPr lang="en-US" dirty="0" err="1">
                <a:solidFill>
                  <a:srgbClr val="002060"/>
                </a:solidFill>
              </a:rPr>
              <a:t>mould</a:t>
            </a:r>
            <a:r>
              <a:rPr lang="en-US" dirty="0">
                <a:solidFill>
                  <a:srgbClr val="002060"/>
                </a:solidFill>
              </a:rPr>
              <a:t> and then annealing it.</a:t>
            </a:r>
          </a:p>
          <a:p>
            <a:r>
              <a:rPr lang="en-US" dirty="0">
                <a:solidFill>
                  <a:srgbClr val="002060"/>
                </a:solidFill>
              </a:rPr>
              <a:t>The inside surface of the faceplate is coated with phosphor crystal. The phosphor converts electrical energy into light energy. When an electronics beam strike phosphor crystal, it raises their energy level and hence light is emitted during phosphorous </a:t>
            </a:r>
            <a:r>
              <a:rPr lang="en-US" dirty="0" err="1">
                <a:solidFill>
                  <a:srgbClr val="002060"/>
                </a:solidFill>
              </a:rPr>
              <a:t>crystallisation</a:t>
            </a:r>
            <a:r>
              <a:rPr lang="en-US" dirty="0">
                <a:solidFill>
                  <a:srgbClr val="002060"/>
                </a:solidFill>
              </a:rPr>
              <a:t>. This phenomenon is called fluorescence.</a:t>
            </a:r>
          </a:p>
          <a:p>
            <a:endParaRPr lang="en-IN" dirty="0">
              <a:solidFill>
                <a:srgbClr val="002060"/>
              </a:solidFill>
            </a:endParaRPr>
          </a:p>
        </p:txBody>
      </p:sp>
    </p:spTree>
    <p:extLst>
      <p:ext uri="{BB962C8B-B14F-4D97-AF65-F5344CB8AC3E}">
        <p14:creationId xmlns:p14="http://schemas.microsoft.com/office/powerpoint/2010/main" val="77050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Time Base Generator </a:t>
            </a:r>
            <a:br>
              <a:rPr lang="en-IN" b="1" dirty="0"/>
            </a:br>
            <a:endParaRPr lang="en-IN" dirty="0"/>
          </a:p>
        </p:txBody>
      </p:sp>
      <p:sp>
        <p:nvSpPr>
          <p:cNvPr id="3" name="Content Placeholder 2"/>
          <p:cNvSpPr>
            <a:spLocks noGrp="1"/>
          </p:cNvSpPr>
          <p:nvPr>
            <p:ph idx="1"/>
          </p:nvPr>
        </p:nvSpPr>
        <p:spPr/>
        <p:txBody>
          <a:bodyPr/>
          <a:lstStyle/>
          <a:p>
            <a:r>
              <a:rPr lang="en-US" b="1" dirty="0"/>
              <a:t>The generator which is used for generating the linear variable voltage concerning time is known as the time base generator.</a:t>
            </a:r>
            <a:r>
              <a:rPr lang="en-US" dirty="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56" y="2911730"/>
            <a:ext cx="3223137" cy="29619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955" y="2698801"/>
            <a:ext cx="3810000" cy="29241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4287" y="5873699"/>
            <a:ext cx="3772442" cy="622453"/>
          </a:xfrm>
          <a:prstGeom prst="rect">
            <a:avLst/>
          </a:prstGeom>
        </p:spPr>
      </p:pic>
    </p:spTree>
    <p:extLst>
      <p:ext uri="{BB962C8B-B14F-4D97-AF65-F5344CB8AC3E}">
        <p14:creationId xmlns:p14="http://schemas.microsoft.com/office/powerpoint/2010/main" val="100604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25563"/>
          </a:xfrm>
        </p:spPr>
        <p:txBody>
          <a:bodyPr/>
          <a:lstStyle/>
          <a:p>
            <a:r>
              <a:rPr lang="en-IN" b="1" u="sng" dirty="0"/>
              <a:t>FUNCTION OF DELAY LINE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161" y="1690688"/>
            <a:ext cx="9053847" cy="4941932"/>
          </a:xfrm>
        </p:spPr>
      </p:pic>
    </p:spTree>
    <p:extLst>
      <p:ext uri="{BB962C8B-B14F-4D97-AF65-F5344CB8AC3E}">
        <p14:creationId xmlns:p14="http://schemas.microsoft.com/office/powerpoint/2010/main" val="385176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Working of Cathode Ray Oscilloscope</a:t>
            </a:r>
            <a:br>
              <a:rPr lang="en-US" b="1" dirty="0">
                <a:solidFill>
                  <a:srgbClr val="002060"/>
                </a:solidFill>
              </a:rPr>
            </a:br>
            <a:endParaRPr lang="en-IN"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When the electron is injected through the electron gun, it passes through the control grid. The control grid controls the intensity of electron in the vacuum tube. </a:t>
            </a:r>
            <a:endParaRPr lang="en-US" dirty="0" smtClean="0">
              <a:solidFill>
                <a:srgbClr val="002060"/>
              </a:solidFill>
            </a:endParaRPr>
          </a:p>
          <a:p>
            <a:r>
              <a:rPr lang="en-US" dirty="0" smtClean="0">
                <a:solidFill>
                  <a:srgbClr val="002060"/>
                </a:solidFill>
              </a:rPr>
              <a:t>If </a:t>
            </a:r>
            <a:r>
              <a:rPr lang="en-US" dirty="0">
                <a:solidFill>
                  <a:srgbClr val="002060"/>
                </a:solidFill>
              </a:rPr>
              <a:t>the control grid has high negative potential, then it allows only a few electrons to pass through it. Thus, the dim spot is produced on the lightning screen. If the negative potential on the control grid is low, then the bright spot is produced. Hence the intensity of light depends on the negative potential of the control grid.</a:t>
            </a:r>
            <a:endParaRPr lang="en-IN" dirty="0">
              <a:solidFill>
                <a:srgbClr val="002060"/>
              </a:solidFill>
            </a:endParaRPr>
          </a:p>
        </p:txBody>
      </p:sp>
    </p:spTree>
    <p:extLst>
      <p:ext uri="{BB962C8B-B14F-4D97-AF65-F5344CB8AC3E}">
        <p14:creationId xmlns:p14="http://schemas.microsoft.com/office/powerpoint/2010/main" val="66059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After moving the control grid the electron beam passing through the focusing and accelerating anodes. The accelerating anodes are at a high positive potential and hence they converge the beam at a point on the screen.</a:t>
            </a:r>
            <a:endParaRPr lang="en-IN" dirty="0"/>
          </a:p>
        </p:txBody>
      </p:sp>
    </p:spTree>
    <p:extLst>
      <p:ext uri="{BB962C8B-B14F-4D97-AF65-F5344CB8AC3E}">
        <p14:creationId xmlns:p14="http://schemas.microsoft.com/office/powerpoint/2010/main" val="285364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b="1" dirty="0">
                <a:solidFill>
                  <a:srgbClr val="002060"/>
                </a:solidFill>
              </a:rPr>
              <a:t>Basic Controls of Cathode Ray Oscilloscope</a:t>
            </a:r>
          </a:p>
          <a:p>
            <a:r>
              <a:rPr lang="en-US" b="1" dirty="0">
                <a:solidFill>
                  <a:srgbClr val="002060"/>
                </a:solidFill>
              </a:rPr>
              <a:t>Position Control:</a:t>
            </a:r>
            <a:r>
              <a:rPr lang="en-US" dirty="0">
                <a:solidFill>
                  <a:srgbClr val="002060"/>
                </a:solidFill>
              </a:rPr>
              <a:t> The position control knob in the oscilloscope is used for controlling the position of the bright spot from left to right. By adjusting the knob, we can easily control the position from left to right.</a:t>
            </a:r>
          </a:p>
          <a:p>
            <a:r>
              <a:rPr lang="en-US" b="1" dirty="0">
                <a:solidFill>
                  <a:srgbClr val="002060"/>
                </a:solidFill>
              </a:rPr>
              <a:t>Brightness Control:</a:t>
            </a:r>
            <a:r>
              <a:rPr lang="en-US" dirty="0">
                <a:solidFill>
                  <a:srgbClr val="002060"/>
                </a:solidFill>
              </a:rPr>
              <a:t> The brightness of the beam is directly </a:t>
            </a:r>
            <a:r>
              <a:rPr lang="en-US" dirty="0" err="1">
                <a:solidFill>
                  <a:srgbClr val="002060"/>
                </a:solidFill>
              </a:rPr>
              <a:t>dependant</a:t>
            </a:r>
            <a:r>
              <a:rPr lang="en-US" dirty="0">
                <a:solidFill>
                  <a:srgbClr val="002060"/>
                </a:solidFill>
              </a:rPr>
              <a:t> on the intensity of the electrons. The control grids are responsible for the intensity of the electron in the electron beam. Therefore, by controlling the grid voltage, we can adjust the brightness of the electron </a:t>
            </a:r>
            <a:r>
              <a:rPr lang="en-US" dirty="0" smtClean="0">
                <a:solidFill>
                  <a:srgbClr val="002060"/>
                </a:solidFill>
              </a:rPr>
              <a:t>beam</a:t>
            </a:r>
            <a:endParaRPr lang="en-IN" dirty="0">
              <a:solidFill>
                <a:srgbClr val="002060"/>
              </a:solidFill>
            </a:endParaRPr>
          </a:p>
        </p:txBody>
      </p:sp>
    </p:spTree>
    <p:extLst>
      <p:ext uri="{BB962C8B-B14F-4D97-AF65-F5344CB8AC3E}">
        <p14:creationId xmlns:p14="http://schemas.microsoft.com/office/powerpoint/2010/main" val="331724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smtClean="0">
                <a:solidFill>
                  <a:srgbClr val="002060"/>
                </a:solidFill>
              </a:rPr>
              <a:t>Focus </a:t>
            </a:r>
            <a:r>
              <a:rPr lang="en-US" b="1" dirty="0">
                <a:solidFill>
                  <a:srgbClr val="002060"/>
                </a:solidFill>
              </a:rPr>
              <a:t>Control:</a:t>
            </a:r>
            <a:r>
              <a:rPr lang="en-US" dirty="0">
                <a:solidFill>
                  <a:srgbClr val="002060"/>
                </a:solidFill>
              </a:rPr>
              <a:t> The focus control can be attained by adjusting the voltage applied to the middle anode of the cathode ray tube. The middle anode and the other two anodes around it form the </a:t>
            </a:r>
            <a:r>
              <a:rPr lang="en-US" b="1" dirty="0">
                <a:solidFill>
                  <a:srgbClr val="002060"/>
                </a:solidFill>
              </a:rPr>
              <a:t>electrostatic lens.</a:t>
            </a:r>
            <a:r>
              <a:rPr lang="en-US" dirty="0">
                <a:solidFill>
                  <a:srgbClr val="002060"/>
                </a:solidFill>
              </a:rPr>
              <a:t> Thus, the focal length of the lens can be adjusted by controlling the voltage across middle anode.</a:t>
            </a:r>
          </a:p>
          <a:p>
            <a:endParaRPr lang="en-IN" dirty="0">
              <a:solidFill>
                <a:srgbClr val="002060"/>
              </a:solidFill>
            </a:endParaRPr>
          </a:p>
        </p:txBody>
      </p:sp>
    </p:spTree>
    <p:extLst>
      <p:ext uri="{BB962C8B-B14F-4D97-AF65-F5344CB8AC3E}">
        <p14:creationId xmlns:p14="http://schemas.microsoft.com/office/powerpoint/2010/main" val="162348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002060"/>
                </a:solidFill>
              </a:rPr>
              <a:t>Applications of CRO</a:t>
            </a:r>
          </a:p>
          <a:p>
            <a:r>
              <a:rPr lang="en-US" dirty="0">
                <a:solidFill>
                  <a:srgbClr val="002060"/>
                </a:solidFill>
              </a:rPr>
              <a:t>Voltage measurement</a:t>
            </a:r>
          </a:p>
          <a:p>
            <a:r>
              <a:rPr lang="en-US" dirty="0">
                <a:solidFill>
                  <a:srgbClr val="002060"/>
                </a:solidFill>
              </a:rPr>
              <a:t>Current measurement</a:t>
            </a:r>
          </a:p>
          <a:p>
            <a:r>
              <a:rPr lang="en-US" dirty="0">
                <a:solidFill>
                  <a:srgbClr val="002060"/>
                </a:solidFill>
              </a:rPr>
              <a:t>Examination of waveform</a:t>
            </a:r>
          </a:p>
          <a:p>
            <a:r>
              <a:rPr lang="en-US" dirty="0">
                <a:solidFill>
                  <a:srgbClr val="002060"/>
                </a:solidFill>
              </a:rPr>
              <a:t>Measurement of phase and frequency</a:t>
            </a:r>
          </a:p>
          <a:p>
            <a:pPr marL="0" indent="0">
              <a:buNone/>
            </a:pPr>
            <a:r>
              <a:rPr lang="en-US" b="1" dirty="0">
                <a:solidFill>
                  <a:srgbClr val="002060"/>
                </a:solidFill>
              </a:rPr>
              <a:t>Uses of CRO</a:t>
            </a:r>
          </a:p>
          <a:p>
            <a:r>
              <a:rPr lang="en-US" dirty="0">
                <a:solidFill>
                  <a:srgbClr val="002060"/>
                </a:solidFill>
              </a:rPr>
              <a:t>In laboratory, the CRO can be used as</a:t>
            </a:r>
          </a:p>
          <a:p>
            <a:r>
              <a:rPr lang="en-US" dirty="0">
                <a:solidFill>
                  <a:srgbClr val="002060"/>
                </a:solidFill>
              </a:rPr>
              <a:t>It can display different types of waveforms</a:t>
            </a:r>
          </a:p>
          <a:p>
            <a:r>
              <a:rPr lang="en-US" dirty="0">
                <a:solidFill>
                  <a:srgbClr val="002060"/>
                </a:solidFill>
              </a:rPr>
              <a:t>It can measure short time interval</a:t>
            </a:r>
          </a:p>
          <a:p>
            <a:r>
              <a:rPr lang="en-US" dirty="0">
                <a:solidFill>
                  <a:srgbClr val="002060"/>
                </a:solidFill>
              </a:rPr>
              <a:t>In voltmeter, it can measure potential difference</a:t>
            </a:r>
          </a:p>
          <a:p>
            <a:endParaRPr lang="en-IN" dirty="0">
              <a:solidFill>
                <a:srgbClr val="002060"/>
              </a:solidFill>
            </a:endParaRPr>
          </a:p>
        </p:txBody>
      </p:sp>
    </p:spTree>
    <p:extLst>
      <p:ext uri="{BB962C8B-B14F-4D97-AF65-F5344CB8AC3E}">
        <p14:creationId xmlns:p14="http://schemas.microsoft.com/office/powerpoint/2010/main" val="350628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CRO stands for __________</a:t>
            </a:r>
            <a:br>
              <a:rPr lang="en-IN" dirty="0"/>
            </a:br>
            <a:r>
              <a:rPr lang="en-IN" dirty="0"/>
              <a:t>a) Cathode Ray Oscilloscope</a:t>
            </a:r>
            <a:br>
              <a:rPr lang="en-IN" dirty="0"/>
            </a:br>
            <a:r>
              <a:rPr lang="en-IN" dirty="0"/>
              <a:t>b) Current Resistance Oscillator</a:t>
            </a:r>
            <a:br>
              <a:rPr lang="en-IN" dirty="0"/>
            </a:br>
            <a:r>
              <a:rPr lang="en-IN" dirty="0"/>
              <a:t>c) Central Resistance Oscillator</a:t>
            </a:r>
            <a:br>
              <a:rPr lang="en-IN" dirty="0"/>
            </a:br>
            <a:r>
              <a:rPr lang="en-IN" dirty="0"/>
              <a:t>d) Capacitance Resistance Oscilloscope</a:t>
            </a:r>
          </a:p>
        </p:txBody>
      </p:sp>
    </p:spTree>
    <p:extLst>
      <p:ext uri="{BB962C8B-B14F-4D97-AF65-F5344CB8AC3E}">
        <p14:creationId xmlns:p14="http://schemas.microsoft.com/office/powerpoint/2010/main" val="2904271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C.R.O gives __________</a:t>
            </a:r>
            <a:br>
              <a:rPr lang="en-IN" dirty="0"/>
            </a:br>
            <a:r>
              <a:rPr lang="en-IN" dirty="0"/>
              <a:t>a) actual representation</a:t>
            </a:r>
            <a:br>
              <a:rPr lang="en-IN" dirty="0"/>
            </a:br>
            <a:r>
              <a:rPr lang="en-IN" dirty="0"/>
              <a:t>b) visual representation</a:t>
            </a:r>
            <a:br>
              <a:rPr lang="en-IN" dirty="0"/>
            </a:br>
            <a:r>
              <a:rPr lang="en-IN" dirty="0"/>
              <a:t>c) approximate representation</a:t>
            </a:r>
            <a:br>
              <a:rPr lang="en-IN" dirty="0"/>
            </a:br>
            <a:r>
              <a:rPr lang="en-IN" dirty="0"/>
              <a:t>d) incorrect representation</a:t>
            </a:r>
          </a:p>
        </p:txBody>
      </p:sp>
    </p:spTree>
    <p:extLst>
      <p:ext uri="{BB962C8B-B14F-4D97-AF65-F5344CB8AC3E}">
        <p14:creationId xmlns:p14="http://schemas.microsoft.com/office/powerpoint/2010/main" val="197333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9408" y="2214024"/>
            <a:ext cx="7753082" cy="707886"/>
          </a:xfrm>
          <a:prstGeom prst="rect">
            <a:avLst/>
          </a:prstGeom>
        </p:spPr>
        <p:txBody>
          <a:bodyPr wrap="square">
            <a:spAutoFit/>
          </a:bodyPr>
          <a:lstStyle/>
          <a:p>
            <a:r>
              <a:rPr lang="en-IN" sz="4000" b="1" dirty="0">
                <a:solidFill>
                  <a:srgbClr val="002060"/>
                </a:solidFill>
              </a:rPr>
              <a:t>Cathode Ray Oscilloscope (CRO) </a:t>
            </a:r>
          </a:p>
        </p:txBody>
      </p:sp>
    </p:spTree>
    <p:extLst>
      <p:ext uri="{BB962C8B-B14F-4D97-AF65-F5344CB8AC3E}">
        <p14:creationId xmlns:p14="http://schemas.microsoft.com/office/powerpoint/2010/main" val="3148266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Oscilloscope is __________</a:t>
            </a:r>
            <a:br>
              <a:rPr lang="en-IN" dirty="0"/>
            </a:br>
            <a:r>
              <a:rPr lang="en-IN" dirty="0"/>
              <a:t>a) a ohmmeter</a:t>
            </a:r>
            <a:br>
              <a:rPr lang="en-IN" dirty="0"/>
            </a:br>
            <a:r>
              <a:rPr lang="en-IN" dirty="0"/>
              <a:t>b) an ammeter</a:t>
            </a:r>
            <a:br>
              <a:rPr lang="en-IN" dirty="0"/>
            </a:br>
            <a:r>
              <a:rPr lang="en-IN" dirty="0"/>
              <a:t>c) a voltmeter</a:t>
            </a:r>
            <a:br>
              <a:rPr lang="en-IN" dirty="0"/>
            </a:br>
            <a:r>
              <a:rPr lang="en-IN" dirty="0"/>
              <a:t>d) a </a:t>
            </a:r>
            <a:r>
              <a:rPr lang="en-IN" dirty="0" err="1"/>
              <a:t>multimeter</a:t>
            </a:r>
            <a:endParaRPr lang="en-IN" dirty="0"/>
          </a:p>
        </p:txBody>
      </p:sp>
    </p:spTree>
    <p:extLst>
      <p:ext uri="{BB962C8B-B14F-4D97-AF65-F5344CB8AC3E}">
        <p14:creationId xmlns:p14="http://schemas.microsoft.com/office/powerpoint/2010/main" val="145892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Electron beam is deflected in __________</a:t>
            </a:r>
            <a:br>
              <a:rPr lang="en-US" dirty="0"/>
            </a:br>
            <a:r>
              <a:rPr lang="en-US" dirty="0"/>
              <a:t>a) 1 direction</a:t>
            </a:r>
            <a:br>
              <a:rPr lang="en-US" dirty="0"/>
            </a:br>
            <a:r>
              <a:rPr lang="en-US" dirty="0"/>
              <a:t>b) 4 directions</a:t>
            </a:r>
            <a:br>
              <a:rPr lang="en-US" dirty="0"/>
            </a:br>
            <a:r>
              <a:rPr lang="en-US" dirty="0"/>
              <a:t>c) 3 directions</a:t>
            </a:r>
            <a:br>
              <a:rPr lang="en-US" dirty="0"/>
            </a:br>
            <a:r>
              <a:rPr lang="en-US" dirty="0"/>
              <a:t>d) 2 directions</a:t>
            </a:r>
            <a:endParaRPr lang="en-IN" dirty="0"/>
          </a:p>
        </p:txBody>
      </p:sp>
    </p:spTree>
    <p:extLst>
      <p:ext uri="{BB962C8B-B14F-4D97-AF65-F5344CB8AC3E}">
        <p14:creationId xmlns:p14="http://schemas.microsoft.com/office/powerpoint/2010/main" val="213841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CRO can’t display microseconds time.</a:t>
            </a:r>
            <a:br>
              <a:rPr lang="en-US" dirty="0"/>
            </a:br>
            <a:r>
              <a:rPr lang="en-US" dirty="0"/>
              <a:t>a) True</a:t>
            </a:r>
            <a:br>
              <a:rPr lang="en-US" dirty="0"/>
            </a:br>
            <a:r>
              <a:rPr lang="en-US" dirty="0"/>
              <a:t>b) False</a:t>
            </a:r>
            <a:endParaRPr lang="en-IN" dirty="0"/>
          </a:p>
        </p:txBody>
      </p:sp>
    </p:spTree>
    <p:extLst>
      <p:ext uri="{BB962C8B-B14F-4D97-AF65-F5344CB8AC3E}">
        <p14:creationId xmlns:p14="http://schemas.microsoft.com/office/powerpoint/2010/main" val="373928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 Typically oscilloscope represents __________</a:t>
            </a:r>
            <a:br>
              <a:rPr lang="en-US" dirty="0"/>
            </a:br>
            <a:r>
              <a:rPr lang="en-US" dirty="0"/>
              <a:t>a) current and time</a:t>
            </a:r>
            <a:br>
              <a:rPr lang="en-US" dirty="0"/>
            </a:br>
            <a:r>
              <a:rPr lang="en-US" dirty="0"/>
              <a:t>b) resistance and time</a:t>
            </a:r>
            <a:br>
              <a:rPr lang="en-US" dirty="0"/>
            </a:br>
            <a:r>
              <a:rPr lang="en-US" dirty="0"/>
              <a:t>c) voltage and time</a:t>
            </a:r>
            <a:br>
              <a:rPr lang="en-US" dirty="0"/>
            </a:br>
            <a:r>
              <a:rPr lang="en-US" dirty="0"/>
              <a:t>d) power and time</a:t>
            </a:r>
            <a:endParaRPr lang="en-IN" dirty="0"/>
          </a:p>
        </p:txBody>
      </p:sp>
    </p:spTree>
    <p:extLst>
      <p:ext uri="{BB962C8B-B14F-4D97-AF65-F5344CB8AC3E}">
        <p14:creationId xmlns:p14="http://schemas.microsoft.com/office/powerpoint/2010/main" val="82367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1. By making use of a CRO _________</a:t>
            </a:r>
            <a:br>
              <a:rPr lang="en-US" dirty="0"/>
            </a:br>
            <a:r>
              <a:rPr lang="en-US" dirty="0"/>
              <a:t>a) many characteristics of a signal can be measured</a:t>
            </a:r>
            <a:br>
              <a:rPr lang="en-US" dirty="0"/>
            </a:br>
            <a:r>
              <a:rPr lang="en-US" dirty="0"/>
              <a:t>b) only a few characteristics of a signal can be measured</a:t>
            </a:r>
            <a:br>
              <a:rPr lang="en-US" dirty="0"/>
            </a:br>
            <a:r>
              <a:rPr lang="en-US" dirty="0"/>
              <a:t>c) no characteristics of a signal can be measured</a:t>
            </a:r>
            <a:br>
              <a:rPr lang="en-US" dirty="0"/>
            </a:br>
            <a:r>
              <a:rPr lang="en-US" dirty="0"/>
              <a:t>d) signal can only be displayed</a:t>
            </a:r>
            <a:endParaRPr lang="en-IN" dirty="0"/>
          </a:p>
        </p:txBody>
      </p:sp>
    </p:spTree>
    <p:extLst>
      <p:ext uri="{BB962C8B-B14F-4D97-AF65-F5344CB8AC3E}">
        <p14:creationId xmlns:p14="http://schemas.microsoft.com/office/powerpoint/2010/main" val="3048828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How is frequency related to time period?</a:t>
            </a:r>
            <a:br>
              <a:rPr lang="en-US" dirty="0"/>
            </a:br>
            <a:r>
              <a:rPr lang="en-US" dirty="0"/>
              <a:t>a) square proportional</a:t>
            </a:r>
            <a:br>
              <a:rPr lang="en-US" dirty="0"/>
            </a:br>
            <a:r>
              <a:rPr lang="en-US" dirty="0"/>
              <a:t>b) not related</a:t>
            </a:r>
            <a:br>
              <a:rPr lang="en-US" dirty="0"/>
            </a:br>
            <a:r>
              <a:rPr lang="en-US" dirty="0"/>
              <a:t>c) directly proportional</a:t>
            </a:r>
            <a:br>
              <a:rPr lang="en-US" dirty="0"/>
            </a:br>
            <a:r>
              <a:rPr lang="en-US" dirty="0"/>
              <a:t>d) inversely proportional</a:t>
            </a:r>
            <a:endParaRPr lang="en-IN" dirty="0"/>
          </a:p>
        </p:txBody>
      </p:sp>
    </p:spTree>
    <p:extLst>
      <p:ext uri="{BB962C8B-B14F-4D97-AF65-F5344CB8AC3E}">
        <p14:creationId xmlns:p14="http://schemas.microsoft.com/office/powerpoint/2010/main" val="283382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8. Period of a waveform is obtained by which of the following relation?</a:t>
            </a:r>
            <a:br>
              <a:rPr lang="en-US" dirty="0"/>
            </a:br>
            <a:r>
              <a:rPr lang="en-US" dirty="0"/>
              <a:t>a) T = number of divisions occupied by 1 cycle×(time)</a:t>
            </a:r>
            <a:br>
              <a:rPr lang="en-US" dirty="0"/>
            </a:br>
            <a:r>
              <a:rPr lang="en-US" dirty="0"/>
              <a:t>b) T = number of divisions occupied by 1 cycle×(</a:t>
            </a:r>
            <a:r>
              <a:rPr lang="en-US" baseline="30000" dirty="0"/>
              <a:t>1</a:t>
            </a:r>
            <a:r>
              <a:rPr lang="en-US" dirty="0"/>
              <a:t>⁄</a:t>
            </a:r>
            <a:r>
              <a:rPr lang="en-US" baseline="-25000" dirty="0"/>
              <a:t>division</a:t>
            </a:r>
            <a:r>
              <a:rPr lang="en-US" dirty="0"/>
              <a:t>)</a:t>
            </a:r>
            <a:br>
              <a:rPr lang="en-US" dirty="0"/>
            </a:br>
            <a:r>
              <a:rPr lang="en-US" dirty="0"/>
              <a:t>c) T = number of divisions occupied by 1 cycle×(</a:t>
            </a:r>
            <a:r>
              <a:rPr lang="en-US" baseline="30000" dirty="0" err="1"/>
              <a:t>time</a:t>
            </a:r>
            <a:r>
              <a:rPr lang="en-US" dirty="0" err="1"/>
              <a:t>⁄</a:t>
            </a:r>
            <a:r>
              <a:rPr lang="en-US" baseline="-25000" dirty="0" err="1"/>
              <a:t>division</a:t>
            </a:r>
            <a:r>
              <a:rPr lang="en-US" dirty="0"/>
              <a:t>)</a:t>
            </a:r>
            <a:br>
              <a:rPr lang="en-US" dirty="0"/>
            </a:br>
            <a:r>
              <a:rPr lang="en-US" dirty="0"/>
              <a:t>d) T = number of divisions occupied by 1 cycle</a:t>
            </a:r>
            <a:endParaRPr lang="en-IN" dirty="0"/>
          </a:p>
        </p:txBody>
      </p:sp>
    </p:spTree>
    <p:extLst>
      <p:ext uri="{BB962C8B-B14F-4D97-AF65-F5344CB8AC3E}">
        <p14:creationId xmlns:p14="http://schemas.microsoft.com/office/powerpoint/2010/main" val="1727066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039" y="2695493"/>
            <a:ext cx="3975652" cy="923330"/>
          </a:xfrm>
          <a:prstGeom prst="rect">
            <a:avLst/>
          </a:prstGeom>
        </p:spPr>
        <p:txBody>
          <a:bodyPr wrap="square">
            <a:spAutoFit/>
          </a:bodyPr>
          <a:lstStyle/>
          <a:p>
            <a:pPr algn="ctr"/>
            <a:r>
              <a:rPr lang="en-US" sz="5400" b="1" dirty="0">
                <a:ln/>
                <a:solidFill>
                  <a:srgbClr val="EE68EE"/>
                </a:solidFill>
                <a:cs typeface="Times New Roman" panose="02020603050405020304" pitchFamily="18" charset="0"/>
              </a:rPr>
              <a:t>Thank you</a:t>
            </a:r>
          </a:p>
        </p:txBody>
      </p:sp>
    </p:spTree>
    <p:extLst>
      <p:ext uri="{BB962C8B-B14F-4D97-AF65-F5344CB8AC3E}">
        <p14:creationId xmlns:p14="http://schemas.microsoft.com/office/powerpoint/2010/main" val="300516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r>
              <a:rPr lang="en-US" b="1" dirty="0">
                <a:solidFill>
                  <a:srgbClr val="002060"/>
                </a:solidFill>
              </a:rPr>
              <a:t>Definition</a:t>
            </a:r>
            <a:r>
              <a:rPr lang="en-US" dirty="0">
                <a:solidFill>
                  <a:srgbClr val="002060"/>
                </a:solidFill>
              </a:rPr>
              <a:t>: The cathode ray oscilloscope (CRO) is a type of electrical instrument which is used for showing the measurement and analysis of waveforms </a:t>
            </a:r>
            <a:r>
              <a:rPr lang="en-US" dirty="0" smtClean="0">
                <a:solidFill>
                  <a:srgbClr val="002060"/>
                </a:solidFill>
              </a:rPr>
              <a:t>.</a:t>
            </a:r>
          </a:p>
          <a:p>
            <a:r>
              <a:rPr lang="en-US" dirty="0">
                <a:solidFill>
                  <a:srgbClr val="002060"/>
                </a:solidFill>
              </a:rPr>
              <a:t>It is a very fast X-Y plotter shows the input signal versus another signal or versus time. The CROs are used to </a:t>
            </a:r>
            <a:r>
              <a:rPr lang="en-US" dirty="0" err="1">
                <a:solidFill>
                  <a:srgbClr val="002060"/>
                </a:solidFill>
              </a:rPr>
              <a:t>analyse</a:t>
            </a:r>
            <a:r>
              <a:rPr lang="en-US" dirty="0">
                <a:solidFill>
                  <a:srgbClr val="002060"/>
                </a:solidFill>
              </a:rPr>
              <a:t> the waveforms, transient, phenomena, and other time-varying quantities from a very low-frequency range to the radio frequencies.</a:t>
            </a:r>
            <a:endParaRPr lang="en-IN" dirty="0">
              <a:solidFill>
                <a:srgbClr val="002060"/>
              </a:solidFill>
            </a:endParaRPr>
          </a:p>
        </p:txBody>
      </p:sp>
    </p:spTree>
    <p:extLst>
      <p:ext uri="{BB962C8B-B14F-4D97-AF65-F5344CB8AC3E}">
        <p14:creationId xmlns:p14="http://schemas.microsoft.com/office/powerpoint/2010/main" val="258429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solidFill>
                  <a:srgbClr val="002060"/>
                </a:solidFill>
              </a:rPr>
              <a:t>Construction of Cathode Ray Oscilloscope</a:t>
            </a:r>
          </a:p>
          <a:p>
            <a:pPr marL="0" indent="0">
              <a:buNone/>
            </a:pPr>
            <a:r>
              <a:rPr lang="en-US" dirty="0">
                <a:solidFill>
                  <a:srgbClr val="002060"/>
                </a:solidFill>
              </a:rPr>
              <a:t>The main parts of the cathode ray oscilloscope are as follows.</a:t>
            </a:r>
          </a:p>
          <a:p>
            <a:r>
              <a:rPr lang="en-US" dirty="0">
                <a:solidFill>
                  <a:srgbClr val="002060"/>
                </a:solidFill>
              </a:rPr>
              <a:t>Cathode Ray Tube</a:t>
            </a:r>
          </a:p>
          <a:p>
            <a:r>
              <a:rPr lang="en-US" dirty="0">
                <a:solidFill>
                  <a:srgbClr val="002060"/>
                </a:solidFill>
              </a:rPr>
              <a:t>Electronic Gun Assembly</a:t>
            </a:r>
          </a:p>
          <a:p>
            <a:r>
              <a:rPr lang="en-US" dirty="0">
                <a:solidFill>
                  <a:srgbClr val="002060"/>
                </a:solidFill>
              </a:rPr>
              <a:t>Deflecting Plate</a:t>
            </a:r>
          </a:p>
          <a:p>
            <a:r>
              <a:rPr lang="en-US" dirty="0">
                <a:solidFill>
                  <a:srgbClr val="002060"/>
                </a:solidFill>
              </a:rPr>
              <a:t>Fluorescent Screen For CRT</a:t>
            </a:r>
          </a:p>
          <a:p>
            <a:r>
              <a:rPr lang="en-US" dirty="0">
                <a:solidFill>
                  <a:srgbClr val="002060"/>
                </a:solidFill>
              </a:rPr>
              <a:t>Glass Envelop</a:t>
            </a:r>
          </a:p>
          <a:p>
            <a:endParaRPr lang="en-IN" dirty="0">
              <a:solidFill>
                <a:srgbClr val="002060"/>
              </a:solidFill>
            </a:endParaRPr>
          </a:p>
        </p:txBody>
      </p:sp>
    </p:spTree>
    <p:extLst>
      <p:ext uri="{BB962C8B-B14F-4D97-AF65-F5344CB8AC3E}">
        <p14:creationId xmlns:p14="http://schemas.microsoft.com/office/powerpoint/2010/main" val="119525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a:t>1. </a:t>
            </a:r>
            <a:r>
              <a:rPr lang="en-US" b="1" dirty="0">
                <a:solidFill>
                  <a:srgbClr val="002060"/>
                </a:solidFill>
              </a:rPr>
              <a:t>Cathode Ray Tube</a:t>
            </a:r>
          </a:p>
          <a:p>
            <a:r>
              <a:rPr lang="en-US" dirty="0">
                <a:solidFill>
                  <a:srgbClr val="002060"/>
                </a:solidFill>
              </a:rPr>
              <a:t>The cathode ray tube is the vacuum tube which converts the electrical signal into the visual signal. The cathode ray tube mainly consists the electron gun and the electrostatic deflection plates (vertical and horizontal).The electron gun produces a focused beam of the electron which is accelerated to high frequency.</a:t>
            </a:r>
          </a:p>
          <a:p>
            <a:endParaRPr lang="en-IN" dirty="0">
              <a:solidFill>
                <a:srgbClr val="002060"/>
              </a:solidFill>
            </a:endParaRPr>
          </a:p>
        </p:txBody>
      </p:sp>
    </p:spTree>
    <p:extLst>
      <p:ext uri="{BB962C8B-B14F-4D97-AF65-F5344CB8AC3E}">
        <p14:creationId xmlns:p14="http://schemas.microsoft.com/office/powerpoint/2010/main" val="203482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2</a:t>
            </a:r>
            <a:r>
              <a:rPr lang="en-US" b="1" dirty="0">
                <a:solidFill>
                  <a:srgbClr val="002060"/>
                </a:solidFill>
              </a:rPr>
              <a:t>. Electronic Gun Assembly</a:t>
            </a:r>
          </a:p>
          <a:p>
            <a:pPr marL="0" indent="0">
              <a:buNone/>
            </a:pPr>
            <a:r>
              <a:rPr lang="en-US" dirty="0">
                <a:solidFill>
                  <a:srgbClr val="002060"/>
                </a:solidFill>
              </a:rPr>
              <a:t>The electron gun emits the electrons and forms them into a beam. The electron gun mainly consists a heater, cathode, a grid, a pre-accelerating anode, a focusing anode and an accelerating </a:t>
            </a:r>
            <a:r>
              <a:rPr lang="en-US" dirty="0" smtClean="0">
                <a:solidFill>
                  <a:srgbClr val="002060"/>
                </a:solidFill>
              </a:rPr>
              <a:t>anode.</a:t>
            </a:r>
          </a:p>
          <a:p>
            <a:pPr marL="0" indent="0">
              <a:buNone/>
            </a:pPr>
            <a:endParaRPr lang="en-US" dirty="0">
              <a:solidFill>
                <a:srgbClr val="002060"/>
              </a:solidFill>
            </a:endParaRPr>
          </a:p>
          <a:p>
            <a:r>
              <a:rPr lang="en-US" dirty="0">
                <a:solidFill>
                  <a:srgbClr val="002060"/>
                </a:solidFill>
              </a:rPr>
              <a:t>After the emission of an electron from the cathode grid, it passes through the control grid. he control grid is usually a nickel cylinder with a centrally located co-axial with the CRT axis. It controls the intensity of the emitted electron from the cathode.</a:t>
            </a:r>
            <a:endParaRPr lang="en-IN" dirty="0">
              <a:solidFill>
                <a:srgbClr val="002060"/>
              </a:solidFill>
            </a:endParaRPr>
          </a:p>
        </p:txBody>
      </p:sp>
    </p:spTree>
    <p:extLst>
      <p:ext uri="{BB962C8B-B14F-4D97-AF65-F5344CB8AC3E}">
        <p14:creationId xmlns:p14="http://schemas.microsoft.com/office/powerpoint/2010/main" val="351501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solidFill>
                  <a:srgbClr val="002060"/>
                </a:solidFill>
              </a:rPr>
              <a:t>The electron while passing through the control grid is accelerated by a high positive potential which is applied to the pre-accelerating or accelerating nodes.</a:t>
            </a:r>
          </a:p>
          <a:p>
            <a:r>
              <a:rPr lang="en-US" dirty="0">
                <a:solidFill>
                  <a:srgbClr val="002060"/>
                </a:solidFill>
              </a:rPr>
              <a:t>The electron beam is focused on focusing electrodes and then passes through the vertical and horizontal deflection plates and then goes on to the fluorescent lamp. </a:t>
            </a:r>
          </a:p>
          <a:p>
            <a:endParaRPr lang="en-IN" dirty="0">
              <a:solidFill>
                <a:srgbClr val="002060"/>
              </a:solidFill>
            </a:endParaRPr>
          </a:p>
        </p:txBody>
      </p:sp>
    </p:spTree>
    <p:extLst>
      <p:ext uri="{BB962C8B-B14F-4D97-AF65-F5344CB8AC3E}">
        <p14:creationId xmlns:p14="http://schemas.microsoft.com/office/powerpoint/2010/main" val="84183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99" y="708338"/>
            <a:ext cx="10431887" cy="5666704"/>
          </a:xfrm>
        </p:spPr>
      </p:pic>
    </p:spTree>
    <p:extLst>
      <p:ext uri="{BB962C8B-B14F-4D97-AF65-F5344CB8AC3E}">
        <p14:creationId xmlns:p14="http://schemas.microsoft.com/office/powerpoint/2010/main" val="1617861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hlinkClick r:id="rId2" action="ppaction://hlinkfile"/>
              </a:rPr>
              <a:t>CRT</a:t>
            </a:r>
            <a:endParaRPr lang="en-IN" dirty="0"/>
          </a:p>
        </p:txBody>
      </p:sp>
      <p:sp>
        <p:nvSpPr>
          <p:cNvPr id="3" name="Content Placeholder 2"/>
          <p:cNvSpPr>
            <a:spLocks noGrp="1"/>
          </p:cNvSpPr>
          <p:nvPr>
            <p:ph idx="1"/>
          </p:nvPr>
        </p:nvSpPr>
        <p:spPr/>
        <p:txBody>
          <a:bodyPr/>
          <a:lstStyle/>
          <a:p>
            <a:pPr marL="0" indent="0">
              <a:buNone/>
            </a:pPr>
            <a:r>
              <a:rPr lang="en-US" b="1" dirty="0"/>
              <a:t>3</a:t>
            </a:r>
            <a:r>
              <a:rPr lang="en-US" b="1" dirty="0">
                <a:solidFill>
                  <a:srgbClr val="002060"/>
                </a:solidFill>
              </a:rPr>
              <a:t>. Deflecting Plate</a:t>
            </a:r>
          </a:p>
          <a:p>
            <a:r>
              <a:rPr lang="en-US" dirty="0">
                <a:solidFill>
                  <a:srgbClr val="002060"/>
                </a:solidFill>
              </a:rPr>
              <a:t>The electron beam after leaving the electron gun passes through the two pairs of the deflecting plate. The pair of plate producing the vertical deflection is called a vertical deflecting plate or Y plates, and the pair of the plate which is used for horizontal deflection is called horizontal deflection plate or X plates.</a:t>
            </a:r>
          </a:p>
          <a:p>
            <a:endParaRPr lang="en-IN" dirty="0">
              <a:solidFill>
                <a:srgbClr val="002060"/>
              </a:solidFill>
            </a:endParaRPr>
          </a:p>
        </p:txBody>
      </p:sp>
    </p:spTree>
    <p:extLst>
      <p:ext uri="{BB962C8B-B14F-4D97-AF65-F5344CB8AC3E}">
        <p14:creationId xmlns:p14="http://schemas.microsoft.com/office/powerpoint/2010/main" val="3241192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904</Words>
  <Application>Microsoft Office PowerPoint</Application>
  <PresentationFormat>Widescreen</PresentationFormat>
  <Paragraphs>56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 Electronic Instrumentation   Section-1, Ppt-6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CRT</vt:lpstr>
      <vt:lpstr>PowerPoint Presentation</vt:lpstr>
      <vt:lpstr>Time Base Generator  </vt:lpstr>
      <vt:lpstr>FUNCTION OF DELAY LINE</vt:lpstr>
      <vt:lpstr>Working of Cathode Ray Oscilloscope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VIVEK RUGLE</cp:lastModifiedBy>
  <cp:revision>100</cp:revision>
  <dcterms:created xsi:type="dcterms:W3CDTF">2020-07-17T18:06:12Z</dcterms:created>
  <dcterms:modified xsi:type="dcterms:W3CDTF">2020-11-02T13:09:25Z</dcterms:modified>
</cp:coreProperties>
</file>