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310" r:id="rId3"/>
    <p:sldId id="311" r:id="rId4"/>
    <p:sldId id="345" r:id="rId5"/>
    <p:sldId id="346" r:id="rId6"/>
    <p:sldId id="347" r:id="rId7"/>
    <p:sldId id="338" r:id="rId8"/>
    <p:sldId id="339" r:id="rId9"/>
    <p:sldId id="340" r:id="rId10"/>
    <p:sldId id="342" r:id="rId11"/>
    <p:sldId id="341" r:id="rId12"/>
    <p:sldId id="343" r:id="rId13"/>
    <p:sldId id="353" r:id="rId14"/>
    <p:sldId id="344" r:id="rId15"/>
    <p:sldId id="348" r:id="rId16"/>
    <p:sldId id="349" r:id="rId17"/>
    <p:sldId id="350" r:id="rId18"/>
    <p:sldId id="351" r:id="rId19"/>
    <p:sldId id="352" r:id="rId20"/>
    <p:sldId id="26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53" autoAdjust="0"/>
    <p:restoredTop sz="94660"/>
  </p:normalViewPr>
  <p:slideViewPr>
    <p:cSldViewPr snapToGrid="0">
      <p:cViewPr varScale="1">
        <p:scale>
          <a:sx n="69" d="100"/>
          <a:sy n="69" d="100"/>
        </p:scale>
        <p:origin x="73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351562-2C78-46E7-ABE1-4443292BC0E9}" type="datetimeFigureOut">
              <a:rPr lang="en-US" smtClean="0"/>
              <a:t>02-Nov-20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710266-75FF-4154-AC0C-11C4211D0D0C}" type="slidenum">
              <a:rPr lang="en-US" smtClean="0"/>
              <a:t>‹#›</a:t>
            </a:fld>
            <a:endParaRPr lang="en-US"/>
          </a:p>
        </p:txBody>
      </p:sp>
    </p:spTree>
    <p:extLst>
      <p:ext uri="{BB962C8B-B14F-4D97-AF65-F5344CB8AC3E}">
        <p14:creationId xmlns:p14="http://schemas.microsoft.com/office/powerpoint/2010/main" val="4084457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351562-2C78-46E7-ABE1-4443292BC0E9}" type="datetimeFigureOut">
              <a:rPr lang="en-US" smtClean="0"/>
              <a:t>02-Nov-20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710266-75FF-4154-AC0C-11C4211D0D0C}" type="slidenum">
              <a:rPr lang="en-US" smtClean="0"/>
              <a:t>‹#›</a:t>
            </a:fld>
            <a:endParaRPr lang="en-US"/>
          </a:p>
        </p:txBody>
      </p:sp>
    </p:spTree>
    <p:extLst>
      <p:ext uri="{BB962C8B-B14F-4D97-AF65-F5344CB8AC3E}">
        <p14:creationId xmlns:p14="http://schemas.microsoft.com/office/powerpoint/2010/main" val="824352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351562-2C78-46E7-ABE1-4443292BC0E9}" type="datetimeFigureOut">
              <a:rPr lang="en-US" smtClean="0"/>
              <a:t>02-Nov-20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710266-75FF-4154-AC0C-11C4211D0D0C}" type="slidenum">
              <a:rPr lang="en-US" smtClean="0"/>
              <a:t>‹#›</a:t>
            </a:fld>
            <a:endParaRPr lang="en-US"/>
          </a:p>
        </p:txBody>
      </p:sp>
    </p:spTree>
    <p:extLst>
      <p:ext uri="{BB962C8B-B14F-4D97-AF65-F5344CB8AC3E}">
        <p14:creationId xmlns:p14="http://schemas.microsoft.com/office/powerpoint/2010/main" val="1667585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351562-2C78-46E7-ABE1-4443292BC0E9}" type="datetimeFigureOut">
              <a:rPr lang="en-US" smtClean="0"/>
              <a:t>02-Nov-20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710266-75FF-4154-AC0C-11C4211D0D0C}" type="slidenum">
              <a:rPr lang="en-US" smtClean="0"/>
              <a:t>‹#›</a:t>
            </a:fld>
            <a:endParaRPr lang="en-US"/>
          </a:p>
        </p:txBody>
      </p:sp>
    </p:spTree>
    <p:extLst>
      <p:ext uri="{BB962C8B-B14F-4D97-AF65-F5344CB8AC3E}">
        <p14:creationId xmlns:p14="http://schemas.microsoft.com/office/powerpoint/2010/main" val="3090824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351562-2C78-46E7-ABE1-4443292BC0E9}" type="datetimeFigureOut">
              <a:rPr lang="en-US" smtClean="0"/>
              <a:t>02-Nov-20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710266-75FF-4154-AC0C-11C4211D0D0C}" type="slidenum">
              <a:rPr lang="en-US" smtClean="0"/>
              <a:t>‹#›</a:t>
            </a:fld>
            <a:endParaRPr lang="en-US"/>
          </a:p>
        </p:txBody>
      </p:sp>
    </p:spTree>
    <p:extLst>
      <p:ext uri="{BB962C8B-B14F-4D97-AF65-F5344CB8AC3E}">
        <p14:creationId xmlns:p14="http://schemas.microsoft.com/office/powerpoint/2010/main" val="1275213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5351562-2C78-46E7-ABE1-4443292BC0E9}" type="datetimeFigureOut">
              <a:rPr lang="en-US" smtClean="0"/>
              <a:t>02-Nov-20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710266-75FF-4154-AC0C-11C4211D0D0C}" type="slidenum">
              <a:rPr lang="en-US" smtClean="0"/>
              <a:t>‹#›</a:t>
            </a:fld>
            <a:endParaRPr lang="en-US"/>
          </a:p>
        </p:txBody>
      </p:sp>
    </p:spTree>
    <p:extLst>
      <p:ext uri="{BB962C8B-B14F-4D97-AF65-F5344CB8AC3E}">
        <p14:creationId xmlns:p14="http://schemas.microsoft.com/office/powerpoint/2010/main" val="1732564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351562-2C78-46E7-ABE1-4443292BC0E9}" type="datetimeFigureOut">
              <a:rPr lang="en-US" smtClean="0"/>
              <a:t>02-Nov-20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710266-75FF-4154-AC0C-11C4211D0D0C}" type="slidenum">
              <a:rPr lang="en-US" smtClean="0"/>
              <a:t>‹#›</a:t>
            </a:fld>
            <a:endParaRPr lang="en-US"/>
          </a:p>
        </p:txBody>
      </p:sp>
    </p:spTree>
    <p:extLst>
      <p:ext uri="{BB962C8B-B14F-4D97-AF65-F5344CB8AC3E}">
        <p14:creationId xmlns:p14="http://schemas.microsoft.com/office/powerpoint/2010/main" val="3008378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5351562-2C78-46E7-ABE1-4443292BC0E9}" type="datetimeFigureOut">
              <a:rPr lang="en-US" smtClean="0"/>
              <a:t>02-Nov-20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710266-75FF-4154-AC0C-11C4211D0D0C}" type="slidenum">
              <a:rPr lang="en-US" smtClean="0"/>
              <a:t>‹#›</a:t>
            </a:fld>
            <a:endParaRPr lang="en-US"/>
          </a:p>
        </p:txBody>
      </p:sp>
    </p:spTree>
    <p:extLst>
      <p:ext uri="{BB962C8B-B14F-4D97-AF65-F5344CB8AC3E}">
        <p14:creationId xmlns:p14="http://schemas.microsoft.com/office/powerpoint/2010/main" val="1141461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351562-2C78-46E7-ABE1-4443292BC0E9}" type="datetimeFigureOut">
              <a:rPr lang="en-US" smtClean="0"/>
              <a:t>02-Nov-20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710266-75FF-4154-AC0C-11C4211D0D0C}" type="slidenum">
              <a:rPr lang="en-US" smtClean="0"/>
              <a:t>‹#›</a:t>
            </a:fld>
            <a:endParaRPr lang="en-US"/>
          </a:p>
        </p:txBody>
      </p:sp>
    </p:spTree>
    <p:extLst>
      <p:ext uri="{BB962C8B-B14F-4D97-AF65-F5344CB8AC3E}">
        <p14:creationId xmlns:p14="http://schemas.microsoft.com/office/powerpoint/2010/main" val="501588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351562-2C78-46E7-ABE1-4443292BC0E9}" type="datetimeFigureOut">
              <a:rPr lang="en-US" smtClean="0"/>
              <a:t>02-Nov-20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710266-75FF-4154-AC0C-11C4211D0D0C}" type="slidenum">
              <a:rPr lang="en-US" smtClean="0"/>
              <a:t>‹#›</a:t>
            </a:fld>
            <a:endParaRPr lang="en-US"/>
          </a:p>
        </p:txBody>
      </p:sp>
    </p:spTree>
    <p:extLst>
      <p:ext uri="{BB962C8B-B14F-4D97-AF65-F5344CB8AC3E}">
        <p14:creationId xmlns:p14="http://schemas.microsoft.com/office/powerpoint/2010/main" val="2363462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351562-2C78-46E7-ABE1-4443292BC0E9}" type="datetimeFigureOut">
              <a:rPr lang="en-US" smtClean="0"/>
              <a:t>02-Nov-20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710266-75FF-4154-AC0C-11C4211D0D0C}" type="slidenum">
              <a:rPr lang="en-US" smtClean="0"/>
              <a:t>‹#›</a:t>
            </a:fld>
            <a:endParaRPr lang="en-US"/>
          </a:p>
        </p:txBody>
      </p:sp>
    </p:spTree>
    <p:extLst>
      <p:ext uri="{BB962C8B-B14F-4D97-AF65-F5344CB8AC3E}">
        <p14:creationId xmlns:p14="http://schemas.microsoft.com/office/powerpoint/2010/main" val="4047588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351562-2C78-46E7-ABE1-4443292BC0E9}" type="datetimeFigureOut">
              <a:rPr lang="en-US" smtClean="0"/>
              <a:t>02-Nov-20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710266-75FF-4154-AC0C-11C4211D0D0C}" type="slidenum">
              <a:rPr lang="en-US" smtClean="0"/>
              <a:t>‹#›</a:t>
            </a:fld>
            <a:endParaRPr lang="en-US"/>
          </a:p>
        </p:txBody>
      </p:sp>
    </p:spTree>
    <p:extLst>
      <p:ext uri="{BB962C8B-B14F-4D97-AF65-F5344CB8AC3E}">
        <p14:creationId xmlns:p14="http://schemas.microsoft.com/office/powerpoint/2010/main" val="31033416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2534" y="2582942"/>
            <a:ext cx="9144000" cy="1653873"/>
          </a:xfrm>
        </p:spPr>
        <p:txBody>
          <a:bodyPr>
            <a:normAutofit fontScale="90000"/>
          </a:bodyPr>
          <a:lstStyle/>
          <a:p>
            <a:r>
              <a:rPr lang="en-US" sz="4400" b="1" u="sng" dirty="0" smtClean="0">
                <a:latin typeface="+mn-lt"/>
              </a:rPr>
              <a:t> Electronic Instrumentation</a:t>
            </a:r>
            <a:r>
              <a:rPr lang="en-US" sz="4400" b="1" dirty="0" smtClean="0">
                <a:latin typeface="+mn-lt"/>
              </a:rPr>
              <a:t> </a:t>
            </a:r>
            <a:br>
              <a:rPr lang="en-US" sz="4400" b="1" dirty="0" smtClean="0">
                <a:latin typeface="+mn-lt"/>
              </a:rPr>
            </a:br>
            <a:r>
              <a:rPr lang="en-US" sz="4400" b="1" dirty="0" smtClean="0"/>
              <a:t/>
            </a:r>
            <a:br>
              <a:rPr lang="en-US" sz="4400" b="1" dirty="0" smtClean="0"/>
            </a:br>
            <a:r>
              <a:rPr lang="en-US" sz="3600" b="1" i="1" dirty="0" smtClean="0">
                <a:latin typeface="+mn-lt"/>
              </a:rPr>
              <a:t>Section-1, Ppt-7</a:t>
            </a:r>
            <a:endParaRPr lang="en-US" sz="3600" b="1" i="1" dirty="0">
              <a:latin typeface="+mn-lt"/>
            </a:endParaRPr>
          </a:p>
        </p:txBody>
      </p:sp>
      <p:sp>
        <p:nvSpPr>
          <p:cNvPr id="3" name="Subtitle 2"/>
          <p:cNvSpPr>
            <a:spLocks noGrp="1"/>
          </p:cNvSpPr>
          <p:nvPr/>
        </p:nvSpPr>
        <p:spPr>
          <a:xfrm>
            <a:off x="2508836" y="3065059"/>
            <a:ext cx="7071396"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IN" sz="4400" b="1" dirty="0"/>
          </a:p>
        </p:txBody>
      </p:sp>
    </p:spTree>
    <p:extLst>
      <p:ext uri="{BB962C8B-B14F-4D97-AF65-F5344CB8AC3E}">
        <p14:creationId xmlns:p14="http://schemas.microsoft.com/office/powerpoint/2010/main" val="30909080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Need of Sample </a:t>
            </a:r>
            <a:r>
              <a:rPr lang="en-IN" b="1" dirty="0"/>
              <a:t>and Hold Circuit</a:t>
            </a:r>
            <a:br>
              <a:rPr lang="en-IN" b="1" dirty="0"/>
            </a:br>
            <a:endParaRPr lang="en-IN" dirty="0"/>
          </a:p>
        </p:txBody>
      </p:sp>
      <p:sp>
        <p:nvSpPr>
          <p:cNvPr id="3" name="Content Placeholder 2"/>
          <p:cNvSpPr>
            <a:spLocks noGrp="1"/>
          </p:cNvSpPr>
          <p:nvPr>
            <p:ph idx="1"/>
          </p:nvPr>
        </p:nvSpPr>
        <p:spPr/>
        <p:txBody>
          <a:bodyPr/>
          <a:lstStyle/>
          <a:p>
            <a:r>
              <a:rPr lang="en-US" dirty="0"/>
              <a:t>The main and important advantage of a typical SH Circuit is to aid an Analog to Digital Conversion process by holding the sampled analog input voltage</a:t>
            </a:r>
            <a:r>
              <a:rPr lang="en-US" dirty="0" smtClean="0"/>
              <a:t>.</a:t>
            </a:r>
          </a:p>
          <a:p>
            <a:r>
              <a:rPr lang="en-US" dirty="0" smtClean="0"/>
              <a:t>In </a:t>
            </a:r>
            <a:r>
              <a:rPr lang="en-US" dirty="0"/>
              <a:t>multichannel ADCs, where synchronization between different channels is important, an SH circuit can help by sampling analog signals from all the channels at the same time</a:t>
            </a:r>
            <a:r>
              <a:rPr lang="en-US" dirty="0" smtClean="0"/>
              <a:t>.</a:t>
            </a:r>
          </a:p>
          <a:p>
            <a:r>
              <a:rPr lang="en-US" dirty="0" smtClean="0"/>
              <a:t>In </a:t>
            </a:r>
            <a:r>
              <a:rPr lang="en-US" dirty="0"/>
              <a:t>multiplexed circuits, the crosstalk can be reduced with an SH circuit.</a:t>
            </a:r>
            <a:endParaRPr lang="en-IN" dirty="0"/>
          </a:p>
        </p:txBody>
      </p:sp>
    </p:spTree>
    <p:extLst>
      <p:ext uri="{BB962C8B-B14F-4D97-AF65-F5344CB8AC3E}">
        <p14:creationId xmlns:p14="http://schemas.microsoft.com/office/powerpoint/2010/main" val="8812119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6294" y="2688510"/>
            <a:ext cx="3013913" cy="435133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2243" y="2688510"/>
            <a:ext cx="7000875" cy="2200275"/>
          </a:xfrm>
          <a:prstGeom prst="rect">
            <a:avLst/>
          </a:prstGeom>
        </p:spPr>
      </p:pic>
    </p:spTree>
    <p:extLst>
      <p:ext uri="{BB962C8B-B14F-4D97-AF65-F5344CB8AC3E}">
        <p14:creationId xmlns:p14="http://schemas.microsoft.com/office/powerpoint/2010/main" val="15736917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1000952" y="1545523"/>
            <a:ext cx="10352848"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To digitize the analog signal, analog to digital (A/D) converter is used. </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The output of the vertical amplifier is applied to the A/D converter section.</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The successive approximation type of A/D converter is most </a:t>
            </a:r>
            <a:r>
              <a:rPr kumimoji="0" lang="en-US" sz="2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oftenly</a:t>
            </a: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used in      </a:t>
            </a:r>
          </a:p>
          <a:p>
            <a:pPr marL="0" marR="0" lvl="0" indent="0" algn="just" defTabSz="914400" rtl="0" eaLnBrk="0" fontAlgn="base" latinLnBrk="0" hangingPunct="0">
              <a:lnSpc>
                <a:spcPct val="100000"/>
              </a:lnSpc>
              <a:spcBef>
                <a:spcPct val="0"/>
              </a:spcBef>
              <a:spcAft>
                <a:spcPct val="0"/>
              </a:spcAft>
              <a:buClrTx/>
              <a:buSzTx/>
              <a:buNone/>
              <a:tabLst/>
            </a:pP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the digital storage oscilloscopes.</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The sampling rate and memory size are selected depending upon the duration &amp; the waveform to be recorded.</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Once the input signal is sampled, the A/D converter digitizes it.</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The signal is then captured in the memory.</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Once it is stored in the memory, many manipulations are possible as memory can be readout without being erased.</a:t>
            </a:r>
            <a:endParaRPr kumimoji="0" lang="en-US" sz="24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None/>
              <a:tabLst/>
            </a:pPr>
            <a:endParaRPr kumimoji="0" lang="en-US" sz="24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41950397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In </a:t>
            </a:r>
            <a:r>
              <a:rPr lang="en-US" dirty="0"/>
              <a:t>a digital storage oscilloscope, there are three modes of operation. They are as follows:</a:t>
            </a:r>
            <a:br>
              <a:rPr lang="en-US" dirty="0"/>
            </a:br>
            <a:r>
              <a:rPr lang="en-US" dirty="0"/>
              <a:t>• Store</a:t>
            </a:r>
            <a:br>
              <a:rPr lang="en-US" dirty="0"/>
            </a:br>
            <a:r>
              <a:rPr lang="en-US" dirty="0"/>
              <a:t>• Roll</a:t>
            </a:r>
            <a:br>
              <a:rPr lang="en-US" dirty="0"/>
            </a:br>
            <a:r>
              <a:rPr lang="en-US" dirty="0"/>
              <a:t>• Hold or Save.</a:t>
            </a:r>
            <a:endParaRPr lang="en-IN" dirty="0"/>
          </a:p>
        </p:txBody>
      </p:sp>
    </p:spTree>
    <p:extLst>
      <p:ext uri="{BB962C8B-B14F-4D97-AF65-F5344CB8AC3E}">
        <p14:creationId xmlns:p14="http://schemas.microsoft.com/office/powerpoint/2010/main" val="28834312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Advantage of DSO</a:t>
            </a:r>
            <a:endParaRPr lang="en-IN" dirty="0"/>
          </a:p>
        </p:txBody>
      </p:sp>
      <p:sp>
        <p:nvSpPr>
          <p:cNvPr id="4" name="Rectangle 1"/>
          <p:cNvSpPr>
            <a:spLocks noGrp="1" noChangeArrowheads="1"/>
          </p:cNvSpPr>
          <p:nvPr>
            <p:ph idx="1"/>
          </p:nvPr>
        </p:nvSpPr>
        <p:spPr bwMode="auto">
          <a:xfrm>
            <a:off x="397565" y="1735040"/>
            <a:ext cx="8900981"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i</a:t>
            </a:r>
            <a:r>
              <a:rPr kumimoji="0" 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It is easier to operate and has more capability.</a:t>
            </a:r>
            <a:endParaRPr kumimoji="0" lang="en-US" sz="18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endParaRPr kumimoji="0" lang="en-US" sz="18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ii) The storage time is infinite.</a:t>
            </a:r>
            <a:endParaRPr kumimoji="0" lang="en-US" sz="18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endParaRPr kumimoji="0" lang="en-US" sz="18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iii)   The display flexibility is available. The number of traces that can be stored and recalled depends on the size of the memory.</a:t>
            </a:r>
            <a:endParaRPr kumimoji="0" lang="en-US" sz="18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endParaRPr kumimoji="0" lang="en-US" sz="18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iv)   The cursor measurement is possible.</a:t>
            </a:r>
            <a:endParaRPr kumimoji="0" lang="en-US" sz="18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endParaRPr kumimoji="0" lang="en-US" sz="18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v) The characters can be displayed on screen along with the waveform which     can    indicate waveform information such as minimum, maximum, frequency, amplitude etc.</a:t>
            </a:r>
            <a:endParaRPr kumimoji="0" lang="en-US" sz="18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endParaRPr kumimoji="0" lang="en-US" sz="18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vi) The X-Y plots, B-H curve, P-V diagrams can be displayed.</a:t>
            </a:r>
            <a:endParaRPr kumimoji="0" lang="en-US" sz="18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endParaRPr kumimoji="0" lang="en-US" sz="18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17797619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What is the main advantage of using a digital storage oscilloscope?</a:t>
            </a:r>
            <a:br>
              <a:rPr lang="en-IN" dirty="0"/>
            </a:br>
            <a:r>
              <a:rPr lang="en-IN" dirty="0"/>
              <a:t>a) uses digital storage</a:t>
            </a:r>
            <a:br>
              <a:rPr lang="en-IN" dirty="0"/>
            </a:br>
            <a:r>
              <a:rPr lang="en-IN" dirty="0"/>
              <a:t>b) uses </a:t>
            </a:r>
            <a:r>
              <a:rPr lang="en-IN" dirty="0" smtClean="0"/>
              <a:t>Analog </a:t>
            </a:r>
            <a:r>
              <a:rPr lang="en-IN" dirty="0"/>
              <a:t>storage</a:t>
            </a:r>
            <a:br>
              <a:rPr lang="en-IN" dirty="0"/>
            </a:br>
            <a:r>
              <a:rPr lang="en-IN" dirty="0"/>
              <a:t>c) uses mixed mode storage</a:t>
            </a:r>
            <a:br>
              <a:rPr lang="en-IN" dirty="0"/>
            </a:br>
            <a:r>
              <a:rPr lang="en-IN" dirty="0"/>
              <a:t>d) uses disc storage</a:t>
            </a:r>
          </a:p>
        </p:txBody>
      </p:sp>
    </p:spTree>
    <p:extLst>
      <p:ext uri="{BB962C8B-B14F-4D97-AF65-F5344CB8AC3E}">
        <p14:creationId xmlns:p14="http://schemas.microsoft.com/office/powerpoint/2010/main" val="40262896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The waveform is stored in _________</a:t>
            </a:r>
            <a:br>
              <a:rPr lang="en-US" dirty="0"/>
            </a:br>
            <a:r>
              <a:rPr lang="en-US" dirty="0"/>
              <a:t>a) compressed form</a:t>
            </a:r>
            <a:br>
              <a:rPr lang="en-US" dirty="0"/>
            </a:br>
            <a:r>
              <a:rPr lang="en-US" dirty="0"/>
              <a:t>b) analog form</a:t>
            </a:r>
            <a:br>
              <a:rPr lang="en-US" dirty="0"/>
            </a:br>
            <a:r>
              <a:rPr lang="en-US" dirty="0"/>
              <a:t>c) digital form</a:t>
            </a:r>
            <a:br>
              <a:rPr lang="en-US" dirty="0"/>
            </a:br>
            <a:r>
              <a:rPr lang="en-US" dirty="0"/>
              <a:t>d) mixed form</a:t>
            </a:r>
            <a:endParaRPr lang="en-IN" dirty="0"/>
          </a:p>
        </p:txBody>
      </p:sp>
    </p:spTree>
    <p:extLst>
      <p:ext uri="{BB962C8B-B14F-4D97-AF65-F5344CB8AC3E}">
        <p14:creationId xmlns:p14="http://schemas.microsoft.com/office/powerpoint/2010/main" val="26134518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The stored image can be displayed _________</a:t>
            </a:r>
            <a:br>
              <a:rPr lang="en-US" dirty="0"/>
            </a:br>
            <a:r>
              <a:rPr lang="en-US" dirty="0"/>
              <a:t>a) for a limited time</a:t>
            </a:r>
            <a:br>
              <a:rPr lang="en-US" dirty="0"/>
            </a:br>
            <a:r>
              <a:rPr lang="en-US" dirty="0"/>
              <a:t>b) for infinite time</a:t>
            </a:r>
            <a:br>
              <a:rPr lang="en-US" dirty="0"/>
            </a:br>
            <a:r>
              <a:rPr lang="en-US" dirty="0"/>
              <a:t>c) for zero time</a:t>
            </a:r>
            <a:br>
              <a:rPr lang="en-US" dirty="0"/>
            </a:br>
            <a:r>
              <a:rPr lang="en-US" dirty="0"/>
              <a:t>d) for an intermediate time</a:t>
            </a:r>
            <a:endParaRPr lang="en-IN" dirty="0"/>
          </a:p>
        </p:txBody>
      </p:sp>
    </p:spTree>
    <p:extLst>
      <p:ext uri="{BB962C8B-B14F-4D97-AF65-F5344CB8AC3E}">
        <p14:creationId xmlns:p14="http://schemas.microsoft.com/office/powerpoint/2010/main" val="22126206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The analog signal is digitized using _________</a:t>
            </a:r>
            <a:br>
              <a:rPr lang="en-US" dirty="0"/>
            </a:br>
            <a:r>
              <a:rPr lang="en-US" dirty="0"/>
              <a:t>a) D/A converter</a:t>
            </a:r>
            <a:br>
              <a:rPr lang="en-US" dirty="0"/>
            </a:br>
            <a:r>
              <a:rPr lang="en-US" dirty="0"/>
              <a:t>b) Oscillator</a:t>
            </a:r>
            <a:br>
              <a:rPr lang="en-US" dirty="0"/>
            </a:br>
            <a:r>
              <a:rPr lang="en-US" dirty="0"/>
              <a:t>c) A/D converter</a:t>
            </a:r>
            <a:br>
              <a:rPr lang="en-US" dirty="0"/>
            </a:br>
            <a:r>
              <a:rPr lang="en-US" dirty="0"/>
              <a:t>d) Rectifier</a:t>
            </a:r>
            <a:endParaRPr lang="en-IN" dirty="0"/>
          </a:p>
        </p:txBody>
      </p:sp>
    </p:spTree>
    <p:extLst>
      <p:ext uri="{BB962C8B-B14F-4D97-AF65-F5344CB8AC3E}">
        <p14:creationId xmlns:p14="http://schemas.microsoft.com/office/powerpoint/2010/main" val="19976614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A digital storage oscilloscope has _________</a:t>
            </a:r>
            <a:br>
              <a:rPr lang="en-IN" dirty="0"/>
            </a:br>
            <a:r>
              <a:rPr lang="en-IN" dirty="0"/>
              <a:t>a) 3 modes</a:t>
            </a:r>
            <a:br>
              <a:rPr lang="en-IN" dirty="0"/>
            </a:br>
            <a:r>
              <a:rPr lang="en-IN" dirty="0"/>
              <a:t>b) 2 modes</a:t>
            </a:r>
            <a:br>
              <a:rPr lang="en-IN" dirty="0"/>
            </a:br>
            <a:r>
              <a:rPr lang="en-IN" dirty="0"/>
              <a:t>c) 4 modes</a:t>
            </a:r>
            <a:br>
              <a:rPr lang="en-IN" dirty="0"/>
            </a:br>
            <a:r>
              <a:rPr lang="en-IN" dirty="0"/>
              <a:t>d) 5 modes</a:t>
            </a:r>
          </a:p>
        </p:txBody>
      </p:sp>
    </p:spTree>
    <p:extLst>
      <p:ext uri="{BB962C8B-B14F-4D97-AF65-F5344CB8AC3E}">
        <p14:creationId xmlns:p14="http://schemas.microsoft.com/office/powerpoint/2010/main" val="28553679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89408" y="2214024"/>
            <a:ext cx="7753082" cy="707886"/>
          </a:xfrm>
          <a:prstGeom prst="rect">
            <a:avLst/>
          </a:prstGeom>
        </p:spPr>
        <p:txBody>
          <a:bodyPr wrap="square">
            <a:spAutoFit/>
          </a:bodyPr>
          <a:lstStyle/>
          <a:p>
            <a:r>
              <a:rPr lang="en-IN" sz="4000" b="1" dirty="0" smtClean="0">
                <a:solidFill>
                  <a:srgbClr val="002060"/>
                </a:solidFill>
              </a:rPr>
              <a:t>Digital Storage Oscilloscope (DSO) </a:t>
            </a:r>
            <a:endParaRPr lang="en-IN" sz="4000" b="1" dirty="0">
              <a:solidFill>
                <a:srgbClr val="002060"/>
              </a:solidFill>
            </a:endParaRPr>
          </a:p>
        </p:txBody>
      </p:sp>
    </p:spTree>
    <p:extLst>
      <p:ext uri="{BB962C8B-B14F-4D97-AF65-F5344CB8AC3E}">
        <p14:creationId xmlns:p14="http://schemas.microsoft.com/office/powerpoint/2010/main" val="31482664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86039" y="2695493"/>
            <a:ext cx="3975652" cy="923330"/>
          </a:xfrm>
          <a:prstGeom prst="rect">
            <a:avLst/>
          </a:prstGeom>
        </p:spPr>
        <p:txBody>
          <a:bodyPr wrap="square">
            <a:spAutoFit/>
          </a:bodyPr>
          <a:lstStyle/>
          <a:p>
            <a:pPr algn="ctr"/>
            <a:r>
              <a:rPr lang="en-US" sz="5400" b="1" dirty="0">
                <a:ln/>
                <a:solidFill>
                  <a:srgbClr val="EE68EE"/>
                </a:solidFill>
                <a:cs typeface="Times New Roman" panose="02020603050405020304" pitchFamily="18" charset="0"/>
              </a:rPr>
              <a:t>Thank you</a:t>
            </a:r>
          </a:p>
        </p:txBody>
      </p:sp>
    </p:spTree>
    <p:extLst>
      <p:ext uri="{BB962C8B-B14F-4D97-AF65-F5344CB8AC3E}">
        <p14:creationId xmlns:p14="http://schemas.microsoft.com/office/powerpoint/2010/main" val="30051648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IN"/>
          </a:p>
        </p:txBody>
      </p:sp>
      <p:sp>
        <p:nvSpPr>
          <p:cNvPr id="8" name="Content Placeholder 7"/>
          <p:cNvSpPr>
            <a:spLocks noGrp="1"/>
          </p:cNvSpPr>
          <p:nvPr>
            <p:ph idx="1"/>
          </p:nvPr>
        </p:nvSpPr>
        <p:spPr/>
        <p:txBody>
          <a:bodyPr/>
          <a:lstStyle/>
          <a:p>
            <a:r>
              <a:rPr lang="en-US" b="1" dirty="0">
                <a:solidFill>
                  <a:srgbClr val="002060"/>
                </a:solidFill>
              </a:rPr>
              <a:t>Definition</a:t>
            </a:r>
            <a:r>
              <a:rPr lang="en-US" dirty="0">
                <a:solidFill>
                  <a:srgbClr val="002060"/>
                </a:solidFill>
              </a:rPr>
              <a:t>: </a:t>
            </a:r>
            <a:r>
              <a:rPr lang="en-US" dirty="0"/>
              <a:t>The </a:t>
            </a:r>
            <a:r>
              <a:rPr lang="en-US" b="1" dirty="0"/>
              <a:t>digital storage oscilloscope</a:t>
            </a:r>
            <a:r>
              <a:rPr lang="en-US" dirty="0"/>
              <a:t> is defined as the oscilloscope which </a:t>
            </a:r>
            <a:r>
              <a:rPr lang="en-US" b="1" dirty="0"/>
              <a:t>stores and analysis the signal digitally</a:t>
            </a:r>
            <a:r>
              <a:rPr lang="en-US" dirty="0"/>
              <a:t>, i.e. in the form of 1 or 0 </a:t>
            </a:r>
            <a:r>
              <a:rPr lang="en-US" dirty="0" smtClean="0"/>
              <a:t>.</a:t>
            </a:r>
            <a:endParaRPr lang="en-IN" dirty="0">
              <a:solidFill>
                <a:srgbClr val="002060"/>
              </a:solidFill>
            </a:endParaRPr>
          </a:p>
        </p:txBody>
      </p:sp>
    </p:spTree>
    <p:extLst>
      <p:ext uri="{BB962C8B-B14F-4D97-AF65-F5344CB8AC3E}">
        <p14:creationId xmlns:p14="http://schemas.microsoft.com/office/powerpoint/2010/main" val="25842974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000" b="1" dirty="0"/>
              <a:t>In the 1980s, the company Nicolet Test Instrument created the first digital storage oscilloscope (DSO) using a relatively slow (1 MHz) </a:t>
            </a:r>
            <a:r>
              <a:rPr lang="en-IN" sz="2000" b="1" dirty="0" err="1"/>
              <a:t>analog</a:t>
            </a:r>
            <a:r>
              <a:rPr lang="en-IN" sz="2000" b="1" dirty="0"/>
              <a:t>-to-digital converter (ADC). </a:t>
            </a:r>
            <a:br>
              <a:rPr lang="en-IN" sz="2000" b="1" dirty="0"/>
            </a:br>
            <a:endParaRPr lang="en-IN" sz="2000" b="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54382" y="1537103"/>
            <a:ext cx="7883236" cy="4767778"/>
          </a:xfrm>
          <a:prstGeom prst="rect">
            <a:avLst/>
          </a:prstGeom>
        </p:spPr>
      </p:pic>
    </p:spTree>
    <p:extLst>
      <p:ext uri="{BB962C8B-B14F-4D97-AF65-F5344CB8AC3E}">
        <p14:creationId xmlns:p14="http://schemas.microsoft.com/office/powerpoint/2010/main" val="7042303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r>
              <a:rPr lang="en-US" b="1" dirty="0">
                <a:solidFill>
                  <a:srgbClr val="002060"/>
                </a:solidFill>
              </a:rPr>
              <a:t>Probe:</a:t>
            </a:r>
            <a:r>
              <a:rPr lang="en-US" dirty="0">
                <a:solidFill>
                  <a:srgbClr val="002060"/>
                </a:solidFill>
              </a:rPr>
              <a:t> The oscilloscope needs a way to measure the voltage between two points in your circuit under test. Most probes have two tips that you attach to different nodes in your circuit.</a:t>
            </a:r>
          </a:p>
          <a:p>
            <a:r>
              <a:rPr lang="en-US" b="1" dirty="0">
                <a:solidFill>
                  <a:srgbClr val="002060"/>
                </a:solidFill>
              </a:rPr>
              <a:t>Amplifier/Attenuator:</a:t>
            </a:r>
            <a:r>
              <a:rPr lang="en-US" dirty="0">
                <a:solidFill>
                  <a:srgbClr val="002060"/>
                </a:solidFill>
              </a:rPr>
              <a:t> Most oscilloscopes have circuits that amplify or attenuate captured electrical signals so they can be effectively displayed to the user and to avoid damaging components inside the oscilloscope.</a:t>
            </a:r>
          </a:p>
          <a:p>
            <a:r>
              <a:rPr lang="en-US" b="1" dirty="0">
                <a:solidFill>
                  <a:srgbClr val="002060"/>
                </a:solidFill>
              </a:rPr>
              <a:t>Trigger Select:</a:t>
            </a:r>
            <a:r>
              <a:rPr lang="en-US" dirty="0">
                <a:solidFill>
                  <a:srgbClr val="002060"/>
                </a:solidFill>
              </a:rPr>
              <a:t> Many modern oscilloscopes allow you to chose between an internal or external signal (from a separate source) to trigger the display of the waveform.</a:t>
            </a:r>
          </a:p>
          <a:p>
            <a:r>
              <a:rPr lang="en-US" b="1" dirty="0">
                <a:solidFill>
                  <a:srgbClr val="002060"/>
                </a:solidFill>
              </a:rPr>
              <a:t>Control Logic:</a:t>
            </a:r>
            <a:r>
              <a:rPr lang="en-US" dirty="0">
                <a:solidFill>
                  <a:srgbClr val="002060"/>
                </a:solidFill>
              </a:rPr>
              <a:t> Logic or software that allows a user to configure how signals are captured and displayed. The control logic is similar to the horizontal controls found on the analog oscilloscope but often offers more options</a:t>
            </a:r>
          </a:p>
          <a:p>
            <a:endParaRPr lang="en-IN" dirty="0">
              <a:solidFill>
                <a:srgbClr val="002060"/>
              </a:solidFill>
            </a:endParaRPr>
          </a:p>
        </p:txBody>
      </p:sp>
    </p:spTree>
    <p:extLst>
      <p:ext uri="{BB962C8B-B14F-4D97-AF65-F5344CB8AC3E}">
        <p14:creationId xmlns:p14="http://schemas.microsoft.com/office/powerpoint/2010/main" val="16863179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r>
              <a:rPr lang="en-US" b="1" dirty="0">
                <a:solidFill>
                  <a:srgbClr val="002060"/>
                </a:solidFill>
              </a:rPr>
              <a:t>ADC:</a:t>
            </a:r>
            <a:r>
              <a:rPr lang="en-US" dirty="0">
                <a:solidFill>
                  <a:srgbClr val="002060"/>
                </a:solidFill>
              </a:rPr>
              <a:t> The analog-to-digital converter samples the electrical signal from the test circuit at regular intervals as set by the control logic. These samples are converted to binary numbers that are stored in memory.</a:t>
            </a:r>
          </a:p>
          <a:p>
            <a:r>
              <a:rPr lang="en-US" b="1" dirty="0">
                <a:solidFill>
                  <a:srgbClr val="002060"/>
                </a:solidFill>
              </a:rPr>
              <a:t>Memory:</a:t>
            </a:r>
            <a:r>
              <a:rPr lang="en-US" dirty="0">
                <a:solidFill>
                  <a:srgbClr val="002060"/>
                </a:solidFill>
              </a:rPr>
              <a:t> Digital information representing the sampled signal is stored in memory. This information is used to reconstruct a close approximation to the original electrical signal on the display in graph format.</a:t>
            </a:r>
          </a:p>
          <a:p>
            <a:r>
              <a:rPr lang="en-US" b="1" dirty="0">
                <a:solidFill>
                  <a:srgbClr val="002060"/>
                </a:solidFill>
              </a:rPr>
              <a:t>Time Base:</a:t>
            </a:r>
            <a:r>
              <a:rPr lang="en-US" dirty="0">
                <a:solidFill>
                  <a:srgbClr val="002060"/>
                </a:solidFill>
              </a:rPr>
              <a:t> As set by the control logic, the time base controls the horizontal axis on the display. The user can set one or more trigger points to adjust the time base to capture sporadic signals or hold periodic signals, like sine waves, steady in the display.</a:t>
            </a:r>
          </a:p>
          <a:p>
            <a:r>
              <a:rPr lang="en-US" b="1" dirty="0">
                <a:solidFill>
                  <a:srgbClr val="002060"/>
                </a:solidFill>
              </a:rPr>
              <a:t>Display:</a:t>
            </a:r>
            <a:r>
              <a:rPr lang="en-US" dirty="0">
                <a:solidFill>
                  <a:srgbClr val="002060"/>
                </a:solidFill>
              </a:rPr>
              <a:t> The oscilloscope takes data from memory, combines it with information from the time base, and displays a waveform on the screen. Often, this waveform will be a close representation of the originally sampled signal with voltage as the Y-axis and time as the X-axis. Some older digital oscilloscopes use CRTs as displays whereas most modern DSOs rely on LCDs.</a:t>
            </a:r>
          </a:p>
          <a:p>
            <a:endParaRPr lang="en-IN" dirty="0">
              <a:solidFill>
                <a:srgbClr val="002060"/>
              </a:solidFill>
            </a:endParaRPr>
          </a:p>
        </p:txBody>
      </p:sp>
    </p:spTree>
    <p:extLst>
      <p:ext uri="{BB962C8B-B14F-4D97-AF65-F5344CB8AC3E}">
        <p14:creationId xmlns:p14="http://schemas.microsoft.com/office/powerpoint/2010/main" val="39532393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46183"/>
            <a:ext cx="8744756" cy="6492875"/>
          </a:xfrm>
        </p:spPr>
      </p:pic>
    </p:spTree>
    <p:extLst>
      <p:ext uri="{BB962C8B-B14F-4D97-AF65-F5344CB8AC3E}">
        <p14:creationId xmlns:p14="http://schemas.microsoft.com/office/powerpoint/2010/main" val="1565462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Rectangle 1"/>
          <p:cNvSpPr>
            <a:spLocks noGrp="1" noChangeArrowheads="1"/>
          </p:cNvSpPr>
          <p:nvPr>
            <p:ph idx="1"/>
          </p:nvPr>
        </p:nvSpPr>
        <p:spPr bwMode="auto">
          <a:xfrm>
            <a:off x="685638" y="1875354"/>
            <a:ext cx="1150636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The input signal is applied to the amplifier and attenuator section.</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The oscilloscope uses same type of amplifier and attenuator circuitry as used in the conventional oscilloscopes.</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The attenuated signal is then applied to the vertical amplifier.</a:t>
            </a:r>
            <a:endParaRPr kumimoji="0" lang="en-US" sz="24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6480043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Sample and Hold Circuit</a:t>
            </a:r>
            <a:br>
              <a:rPr lang="en-IN" b="1" dirty="0"/>
            </a:br>
            <a:endParaRPr lang="en-IN" dirty="0"/>
          </a:p>
        </p:txBody>
      </p:sp>
      <p:sp>
        <p:nvSpPr>
          <p:cNvPr id="3" name="Content Placeholder 2"/>
          <p:cNvSpPr>
            <a:spLocks noGrp="1"/>
          </p:cNvSpPr>
          <p:nvPr>
            <p:ph idx="1"/>
          </p:nvPr>
        </p:nvSpPr>
        <p:spPr/>
        <p:txBody>
          <a:bodyPr/>
          <a:lstStyle/>
          <a:p>
            <a:r>
              <a:rPr lang="en-US" dirty="0"/>
              <a:t>The </a:t>
            </a:r>
            <a:r>
              <a:rPr lang="en-US" b="1" dirty="0"/>
              <a:t>Sample and Hold circui</a:t>
            </a:r>
            <a:r>
              <a:rPr lang="en-US" dirty="0"/>
              <a:t>t is an electronic circuit which creates the samples of voltage given to it as input, and after that, it holds these samples for the definite time. </a:t>
            </a:r>
            <a:endParaRPr lang="en-US" dirty="0" smtClean="0"/>
          </a:p>
          <a:p>
            <a:endParaRPr lang="en-US" dirty="0"/>
          </a:p>
          <a:p>
            <a:r>
              <a:rPr lang="en-US" dirty="0" smtClean="0"/>
              <a:t>The </a:t>
            </a:r>
            <a:r>
              <a:rPr lang="en-US" dirty="0"/>
              <a:t>time during which sample and hold circuit generates the sample of the input signal is called </a:t>
            </a:r>
            <a:r>
              <a:rPr lang="en-US" b="1" dirty="0"/>
              <a:t>sampling time.</a:t>
            </a:r>
            <a:r>
              <a:rPr lang="en-US" dirty="0"/>
              <a:t> </a:t>
            </a:r>
            <a:endParaRPr lang="en-US" dirty="0" smtClean="0"/>
          </a:p>
          <a:p>
            <a:r>
              <a:rPr lang="en-US" dirty="0" smtClean="0"/>
              <a:t>Similarly</a:t>
            </a:r>
            <a:r>
              <a:rPr lang="en-US" dirty="0"/>
              <a:t>, the time duration of the circuit during which it holds the sampled value is called </a:t>
            </a:r>
            <a:r>
              <a:rPr lang="en-US" b="1" dirty="0"/>
              <a:t>holding time.</a:t>
            </a:r>
            <a:endParaRPr lang="en-IN" dirty="0"/>
          </a:p>
        </p:txBody>
      </p:sp>
    </p:spTree>
    <p:extLst>
      <p:ext uri="{BB962C8B-B14F-4D97-AF65-F5344CB8AC3E}">
        <p14:creationId xmlns:p14="http://schemas.microsoft.com/office/powerpoint/2010/main" val="4764508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1802</TotalTime>
  <Words>667</Words>
  <Application>Microsoft Office PowerPoint</Application>
  <PresentationFormat>Widescreen</PresentationFormat>
  <Paragraphs>52</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Times New Roman</vt:lpstr>
      <vt:lpstr>Wingdings</vt:lpstr>
      <vt:lpstr>Office Theme</vt:lpstr>
      <vt:lpstr> Electronic Instrumentation   Section-1, Ppt-7</vt:lpstr>
      <vt:lpstr>PowerPoint Presentation</vt:lpstr>
      <vt:lpstr>PowerPoint Presentation</vt:lpstr>
      <vt:lpstr>In the 1980s, the company Nicolet Test Instrument created the first digital storage oscilloscope (DSO) using a relatively slow (1 MHz) analog-to-digital converter (ADC).  </vt:lpstr>
      <vt:lpstr>PowerPoint Presentation</vt:lpstr>
      <vt:lpstr>PowerPoint Presentation</vt:lpstr>
      <vt:lpstr>PowerPoint Presentation</vt:lpstr>
      <vt:lpstr>PowerPoint Presentation</vt:lpstr>
      <vt:lpstr>Sample and Hold Circuit </vt:lpstr>
      <vt:lpstr>Need of Sample and Hold Circuit </vt:lpstr>
      <vt:lpstr>PowerPoint Presentation</vt:lpstr>
      <vt:lpstr>PowerPoint Presentation</vt:lpstr>
      <vt:lpstr>PowerPoint Presentation</vt:lpstr>
      <vt:lpstr>Advantage of DSO</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qwerty</dc:creator>
  <cp:lastModifiedBy>VIVEK RUGLE</cp:lastModifiedBy>
  <cp:revision>112</cp:revision>
  <dcterms:created xsi:type="dcterms:W3CDTF">2020-07-17T18:06:12Z</dcterms:created>
  <dcterms:modified xsi:type="dcterms:W3CDTF">2020-11-02T13:09:10Z</dcterms:modified>
</cp:coreProperties>
</file>