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  <p:sldId id="359" r:id="rId4"/>
    <p:sldId id="355" r:id="rId5"/>
    <p:sldId id="354" r:id="rId6"/>
    <p:sldId id="360" r:id="rId7"/>
    <p:sldId id="356" r:id="rId8"/>
    <p:sldId id="357" r:id="rId9"/>
    <p:sldId id="361" r:id="rId10"/>
    <p:sldId id="358" r:id="rId11"/>
    <p:sldId id="362" r:id="rId12"/>
    <p:sldId id="363" r:id="rId13"/>
    <p:sldId id="364" r:id="rId14"/>
    <p:sldId id="365" r:id="rId15"/>
    <p:sldId id="3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8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1562-2C78-46E7-ABE1-4443292BC0E9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534" y="2582942"/>
            <a:ext cx="9144000" cy="1653873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latin typeface="+mn-lt"/>
              </a:rPr>
              <a:t> Electronic Instrumentation</a:t>
            </a:r>
            <a:r>
              <a:rPr lang="en-US" sz="4400" b="1" dirty="0" smtClean="0">
                <a:latin typeface="+mn-lt"/>
              </a:rPr>
              <a:t> </a:t>
            </a:r>
            <a:br>
              <a:rPr lang="en-US" sz="4400" b="1" dirty="0" smtClean="0">
                <a:latin typeface="+mn-lt"/>
              </a:rPr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i="1" dirty="0" smtClean="0">
                <a:latin typeface="+mn-lt"/>
              </a:rPr>
              <a:t>Section-1, Ppt-8</a:t>
            </a:r>
            <a:endParaRPr lang="en-US" sz="36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508836" y="3065059"/>
            <a:ext cx="70713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90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Time Interval Measurement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1690688"/>
            <a:ext cx="9612457" cy="45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665018"/>
            <a:ext cx="11249891" cy="5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Benefits or advantages of Electronic Counter</a:t>
            </a:r>
          </a:p>
          <a:p>
            <a:r>
              <a:rPr lang="en-US" dirty="0"/>
              <a:t>Following are the benefits or </a:t>
            </a:r>
            <a:r>
              <a:rPr lang="en-US" b="1" dirty="0"/>
              <a:t>advantages of Electronic Counter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➨They are available in several mounting configurations. </a:t>
            </a:r>
            <a:br>
              <a:rPr lang="en-US" dirty="0"/>
            </a:br>
            <a:r>
              <a:rPr lang="en-US" dirty="0"/>
              <a:t>➨There is large demand of electronic counters for </a:t>
            </a:r>
            <a:r>
              <a:rPr lang="en-US" dirty="0" smtClean="0"/>
              <a:t>applications </a:t>
            </a:r>
            <a:r>
              <a:rPr lang="en-US" dirty="0"/>
              <a:t>such as setting up AC timer, setting timer to take pictures in camera, as clock divider etc. </a:t>
            </a:r>
            <a:br>
              <a:rPr lang="en-US" dirty="0"/>
            </a:br>
            <a:r>
              <a:rPr lang="en-US" dirty="0"/>
              <a:t>➨They are available in low cost to medium cost depending upon the configurations and specifications. </a:t>
            </a:r>
            <a:br>
              <a:rPr lang="en-US" dirty="0"/>
            </a:br>
            <a:r>
              <a:rPr lang="en-US" dirty="0"/>
              <a:t>➨They are widely used for manufacturing purposes, for controlling batch sizes, punch/drill products etc. </a:t>
            </a:r>
            <a:br>
              <a:rPr lang="en-US" dirty="0"/>
            </a:br>
            <a:r>
              <a:rPr lang="en-US" dirty="0"/>
              <a:t>➨It can be used for long duration with minimum maintenance. </a:t>
            </a:r>
            <a:br>
              <a:rPr lang="en-US" dirty="0"/>
            </a:br>
            <a:r>
              <a:rPr lang="en-US" dirty="0"/>
              <a:t>➨It offers digital readouts. </a:t>
            </a:r>
            <a:br>
              <a:rPr lang="en-US" dirty="0"/>
            </a:br>
            <a:r>
              <a:rPr lang="en-US" dirty="0"/>
              <a:t>➨It can be easily installed and it is available in semi-automatic to automatic modes.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83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Drawbacks or disadvantages of Electronic Counter</a:t>
            </a:r>
          </a:p>
          <a:p>
            <a:r>
              <a:rPr lang="en-US" dirty="0"/>
              <a:t>Following are the drawbacks or </a:t>
            </a:r>
            <a:r>
              <a:rPr lang="en-US" b="1" dirty="0"/>
              <a:t>disadvantages of Electronic Counter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➨There are chances of operational error which depends on configurations of electronic counter machine. </a:t>
            </a:r>
            <a:br>
              <a:rPr lang="en-US" dirty="0"/>
            </a:br>
            <a:r>
              <a:rPr lang="en-US" dirty="0"/>
              <a:t>➨It requires training to operate it efficiently and hence increases cost on training or in hiring skilled professionals. </a:t>
            </a:r>
            <a:br>
              <a:rPr lang="en-US" dirty="0"/>
            </a:br>
            <a:r>
              <a:rPr lang="en-US" dirty="0"/>
              <a:t>➨It is medium to heavy in weight.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82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digital logic, a counter is a device which ____________</a:t>
            </a:r>
            <a:br>
              <a:rPr lang="en-US" dirty="0"/>
            </a:br>
            <a:r>
              <a:rPr lang="en-US" dirty="0"/>
              <a:t>a) Counts the number of outputs</a:t>
            </a:r>
            <a:br>
              <a:rPr lang="en-US" dirty="0"/>
            </a:br>
            <a:r>
              <a:rPr lang="en-US" dirty="0"/>
              <a:t>b) Stores the number of times a particular event or process has occurred</a:t>
            </a:r>
            <a:br>
              <a:rPr lang="en-US" dirty="0"/>
            </a:br>
            <a:r>
              <a:rPr lang="en-US" dirty="0"/>
              <a:t>c) Stores the number of times a clock pulse rises and falls</a:t>
            </a:r>
            <a:br>
              <a:rPr lang="en-US" dirty="0"/>
            </a:br>
            <a:r>
              <a:rPr lang="en-US" dirty="0"/>
              <a:t>d) Counts the number of inputs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8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counter circuit is usually constructed of ____________</a:t>
            </a:r>
            <a:br>
              <a:rPr lang="en-US" dirty="0"/>
            </a:br>
            <a:r>
              <a:rPr lang="en-US" dirty="0"/>
              <a:t>a) A number of latches connected in cascade form</a:t>
            </a:r>
            <a:br>
              <a:rPr lang="en-US" dirty="0"/>
            </a:br>
            <a:r>
              <a:rPr lang="en-US" dirty="0"/>
              <a:t>b) A number of NAND gates connected in cascade form</a:t>
            </a:r>
            <a:br>
              <a:rPr lang="en-US" dirty="0"/>
            </a:br>
            <a:r>
              <a:rPr lang="en-US" dirty="0"/>
              <a:t>c) A number of flip-flops connected in cascade</a:t>
            </a:r>
            <a:br>
              <a:rPr lang="en-US" dirty="0"/>
            </a:br>
            <a:r>
              <a:rPr lang="en-US" dirty="0"/>
              <a:t>d) A number of NOR gates connected in cascade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6039" y="2695493"/>
            <a:ext cx="3975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/>
                <a:solidFill>
                  <a:srgbClr val="EE68EE"/>
                </a:solidFill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51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3482" y="496061"/>
            <a:ext cx="7753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Universal Timer/Counter</a:t>
            </a:r>
            <a:endParaRPr lang="en-IN" sz="40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14153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conventional counter is a digital electronic device which measures the frequency of an </a:t>
            </a:r>
            <a:r>
              <a:rPr lang="en-US" dirty="0" smtClean="0"/>
              <a:t>input </a:t>
            </a:r>
            <a:r>
              <a:rPr lang="en-IN" dirty="0" smtClean="0"/>
              <a:t>signal.</a:t>
            </a:r>
          </a:p>
          <a:p>
            <a:r>
              <a:rPr lang="en-IN" dirty="0" smtClean="0"/>
              <a:t>Period </a:t>
            </a:r>
            <a:r>
              <a:rPr lang="en-US" dirty="0" smtClean="0"/>
              <a:t>of </a:t>
            </a:r>
            <a:r>
              <a:rPr lang="en-US" dirty="0"/>
              <a:t>the input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 Ratio </a:t>
            </a:r>
            <a:r>
              <a:rPr lang="en-US" dirty="0"/>
              <a:t>of the frequency of two input signals,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interval between two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Functions of the Conventional Counter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1B0B55"/>
                </a:solidFill>
              </a:rPr>
              <a:t>Frequency Measurement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1B0B55"/>
                </a:solidFill>
              </a:rPr>
              <a:t>                          f </a:t>
            </a:r>
            <a:r>
              <a:rPr lang="en-IN" dirty="0">
                <a:solidFill>
                  <a:srgbClr val="1B0B55"/>
                </a:solidFill>
              </a:rPr>
              <a:t>= n / </a:t>
            </a:r>
            <a:r>
              <a:rPr lang="en-IN" dirty="0" smtClean="0">
                <a:solidFill>
                  <a:srgbClr val="1B0B55"/>
                </a:solidFill>
              </a:rPr>
              <a:t>t.</a:t>
            </a:r>
          </a:p>
          <a:p>
            <a:pPr marL="0" indent="0">
              <a:buNone/>
            </a:pPr>
            <a:r>
              <a:rPr lang="en-US" dirty="0">
                <a:solidFill>
                  <a:srgbClr val="1B0B55"/>
                </a:solidFill>
              </a:rPr>
              <a:t>where n is the number of cycles of the repetitive signal that occurs in time interval, t</a:t>
            </a:r>
            <a:r>
              <a:rPr lang="en-US" dirty="0" smtClean="0">
                <a:solidFill>
                  <a:srgbClr val="1B0B55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B0B55"/>
                </a:solidFill>
              </a:rPr>
              <a:t>If </a:t>
            </a:r>
            <a:r>
              <a:rPr lang="en-US" dirty="0">
                <a:solidFill>
                  <a:srgbClr val="1B0B55"/>
                </a:solidFill>
              </a:rPr>
              <a:t>t = 1 second, then the frequency is expressed as n cycles per second or n Hertz.</a:t>
            </a:r>
            <a:endParaRPr lang="en-IN" dirty="0">
              <a:solidFill>
                <a:srgbClr val="1B0B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2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886691"/>
            <a:ext cx="11187545" cy="5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counted is </a:t>
            </a:r>
            <a:r>
              <a:rPr lang="en-US" dirty="0" smtClean="0"/>
              <a:t>displayed on </a:t>
            </a:r>
            <a:r>
              <a:rPr lang="en-US" dirty="0"/>
              <a:t>a visual numerical readout.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the number of pulses totaled by the </a:t>
            </a:r>
            <a:r>
              <a:rPr lang="en-US" dirty="0" smtClean="0"/>
              <a:t>counting register </a:t>
            </a:r>
            <a:r>
              <a:rPr lang="en-US" dirty="0"/>
              <a:t>is 50,000, and the selected gate time is one second, the frequency of the input signal </a:t>
            </a:r>
            <a:r>
              <a:rPr lang="en-US" dirty="0" smtClean="0"/>
              <a:t>is </a:t>
            </a:r>
            <a:r>
              <a:rPr lang="en-IN" dirty="0" smtClean="0"/>
              <a:t>50,000 </a:t>
            </a:r>
            <a:r>
              <a:rPr lang="en-IN" dirty="0"/>
              <a:t>Hertz.</a:t>
            </a:r>
          </a:p>
        </p:txBody>
      </p:sp>
    </p:spTree>
    <p:extLst>
      <p:ext uri="{BB962C8B-B14F-4D97-AF65-F5344CB8AC3E}">
        <p14:creationId xmlns:p14="http://schemas.microsoft.com/office/powerpoint/2010/main" val="311289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Period Measurement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period, P, of an input signal is the inverse of its frequency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period of a signal is therefore the time taken for the signal to complete one cycle of oscillation.</a:t>
            </a:r>
          </a:p>
          <a:p>
            <a:r>
              <a:rPr lang="en-US" dirty="0"/>
              <a:t>If the time is measured over several input cycles, then the average period of the repetitive</a:t>
            </a:r>
          </a:p>
          <a:p>
            <a:r>
              <a:rPr lang="en-US" dirty="0"/>
              <a:t>signal is determined. This is often referred to as </a:t>
            </a:r>
            <a:r>
              <a:rPr lang="en-US" b="1" dirty="0"/>
              <a:t>multiple period averaging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58" y="2551401"/>
            <a:ext cx="1472478" cy="7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484909"/>
            <a:ext cx="10390909" cy="56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 measurement allows more accurate measurement of unknown low-frequency </a:t>
            </a:r>
            <a:r>
              <a:rPr lang="en-US" dirty="0" smtClean="0"/>
              <a:t>signals because </a:t>
            </a:r>
            <a:r>
              <a:rPr lang="en-US" dirty="0"/>
              <a:t>of increased resolution.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frequency measurement of 100 Hz on a </a:t>
            </a:r>
            <a:r>
              <a:rPr lang="en-US" dirty="0" smtClean="0"/>
              <a:t>counter with </a:t>
            </a:r>
            <a:r>
              <a:rPr lang="en-US" dirty="0"/>
              <a:t>8-digit display and a 1-second gate time will be displayed as 00000.100 KHz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single </a:t>
            </a:r>
            <a:r>
              <a:rPr lang="en-US" dirty="0" smtClean="0"/>
              <a:t>period measurement </a:t>
            </a:r>
            <a:r>
              <a:rPr lang="en-US" dirty="0"/>
              <a:t>of 100 Hz on the same counter with 10 MHz time base would display 0010000.0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5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329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Electronic Instrumentation   Section-1, Ppt-8</vt:lpstr>
      <vt:lpstr>PowerPoint Presentation</vt:lpstr>
      <vt:lpstr>PowerPoint Presentation</vt:lpstr>
      <vt:lpstr>Functions of the Conventional Counter</vt:lpstr>
      <vt:lpstr>PowerPoint Presentation</vt:lpstr>
      <vt:lpstr>PowerPoint Presentation</vt:lpstr>
      <vt:lpstr>Period Measurement</vt:lpstr>
      <vt:lpstr>PowerPoint Presentation</vt:lpstr>
      <vt:lpstr>PowerPoint Presentation</vt:lpstr>
      <vt:lpstr>Time Interval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qwerty</dc:creator>
  <cp:lastModifiedBy>VIVEK RUGLE</cp:lastModifiedBy>
  <cp:revision>119</cp:revision>
  <dcterms:created xsi:type="dcterms:W3CDTF">2020-07-17T18:06:12Z</dcterms:created>
  <dcterms:modified xsi:type="dcterms:W3CDTF">2020-11-02T13:08:52Z</dcterms:modified>
</cp:coreProperties>
</file>