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67" r:id="rId3"/>
    <p:sldId id="368" r:id="rId4"/>
    <p:sldId id="369" r:id="rId5"/>
    <p:sldId id="370" r:id="rId6"/>
    <p:sldId id="371" r:id="rId7"/>
    <p:sldId id="372" r:id="rId8"/>
    <p:sldId id="373" r:id="rId9"/>
    <p:sldId id="374" r:id="rId10"/>
    <p:sldId id="375" r:id="rId11"/>
    <p:sldId id="376" r:id="rId12"/>
    <p:sldId id="377" r:id="rId13"/>
    <p:sldId id="386" r:id="rId14"/>
    <p:sldId id="378" r:id="rId15"/>
    <p:sldId id="380" r:id="rId16"/>
    <p:sldId id="381" r:id="rId17"/>
    <p:sldId id="384" r:id="rId18"/>
    <p:sldId id="387" r:id="rId19"/>
    <p:sldId id="388" r:id="rId20"/>
    <p:sldId id="389" r:id="rId21"/>
    <p:sldId id="390" r:id="rId22"/>
    <p:sldId id="391" r:id="rId23"/>
    <p:sldId id="392" r:id="rId24"/>
    <p:sldId id="3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0AD4"/>
    <a:srgbClr val="FF3399"/>
    <a:srgbClr val="FF0066"/>
    <a:srgbClr val="FF33CC"/>
    <a:srgbClr val="6717A9"/>
    <a:srgbClr val="1B0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08445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82435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66758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09082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51562-2C78-46E7-ABE1-4443292BC0E9}" type="datetimeFigureOut">
              <a:rPr lang="en-US" smtClean="0"/>
              <a:t>02-Nov-20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27521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351562-2C78-46E7-ABE1-4443292BC0E9}" type="datetimeFigureOut">
              <a:rPr lang="en-US" smtClean="0"/>
              <a:t>02-Nov-20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73256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351562-2C78-46E7-ABE1-4443292BC0E9}" type="datetimeFigureOut">
              <a:rPr lang="en-US" smtClean="0"/>
              <a:t>02-Nov-20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00837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351562-2C78-46E7-ABE1-4443292BC0E9}" type="datetimeFigureOut">
              <a:rPr lang="en-US" smtClean="0"/>
              <a:t>02-Nov-20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14146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51562-2C78-46E7-ABE1-4443292BC0E9}" type="datetimeFigureOut">
              <a:rPr lang="en-US" smtClean="0"/>
              <a:t>02-Nov-20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50158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02-Nov-20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236346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02-Nov-20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04758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562-2C78-46E7-ABE1-4443292BC0E9}" type="datetimeFigureOut">
              <a:rPr lang="en-US" smtClean="0"/>
              <a:t>02-Nov-20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10266-75FF-4154-AC0C-11C4211D0D0C}" type="slidenum">
              <a:rPr lang="en-US" smtClean="0"/>
              <a:t>‹#›</a:t>
            </a:fld>
            <a:endParaRPr lang="en-US"/>
          </a:p>
        </p:txBody>
      </p:sp>
    </p:spTree>
    <p:extLst>
      <p:ext uri="{BB962C8B-B14F-4D97-AF65-F5344CB8AC3E}">
        <p14:creationId xmlns:p14="http://schemas.microsoft.com/office/powerpoint/2010/main" val="310334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2534" y="2582942"/>
            <a:ext cx="9144000" cy="1653873"/>
          </a:xfrm>
        </p:spPr>
        <p:txBody>
          <a:bodyPr>
            <a:normAutofit fontScale="90000"/>
          </a:bodyPr>
          <a:lstStyle/>
          <a:p>
            <a:r>
              <a:rPr lang="en-US" sz="4400" b="1" u="sng" dirty="0" smtClean="0">
                <a:latin typeface="+mn-lt"/>
              </a:rPr>
              <a:t> Electronic Instrumentation</a:t>
            </a:r>
            <a:r>
              <a:rPr lang="en-US" sz="4400" b="1" dirty="0" smtClean="0">
                <a:latin typeface="+mn-lt"/>
              </a:rPr>
              <a:t> </a:t>
            </a:r>
            <a:br>
              <a:rPr lang="en-US" sz="4400" b="1" dirty="0" smtClean="0">
                <a:latin typeface="+mn-lt"/>
              </a:rPr>
            </a:br>
            <a:r>
              <a:rPr lang="en-US" sz="4400" b="1" dirty="0" smtClean="0"/>
              <a:t/>
            </a:r>
            <a:br>
              <a:rPr lang="en-US" sz="4400" b="1" dirty="0" smtClean="0"/>
            </a:br>
            <a:r>
              <a:rPr lang="en-US" sz="3600" b="1" i="1" dirty="0" smtClean="0">
                <a:latin typeface="+mn-lt"/>
              </a:rPr>
              <a:t>Section-1, Ppt-9</a:t>
            </a:r>
            <a:endParaRPr lang="en-US" sz="3600" b="1" i="1" dirty="0">
              <a:latin typeface="+mn-lt"/>
            </a:endParaRPr>
          </a:p>
        </p:txBody>
      </p:sp>
      <p:sp>
        <p:nvSpPr>
          <p:cNvPr id="3" name="Subtitle 2"/>
          <p:cNvSpPr>
            <a:spLocks noGrp="1"/>
          </p:cNvSpPr>
          <p:nvPr/>
        </p:nvSpPr>
        <p:spPr>
          <a:xfrm>
            <a:off x="2508836" y="3065059"/>
            <a:ext cx="707139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4400" b="1" dirty="0"/>
          </a:p>
        </p:txBody>
      </p:sp>
    </p:spTree>
    <p:extLst>
      <p:ext uri="{BB962C8B-B14F-4D97-AF65-F5344CB8AC3E}">
        <p14:creationId xmlns:p14="http://schemas.microsoft.com/office/powerpoint/2010/main" val="309090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eaLnBrk="1" hangingPunct="1"/>
            <a:r>
              <a:rPr lang="en-US" sz="2800" dirty="0" smtClean="0">
                <a:solidFill>
                  <a:srgbClr val="FF3399"/>
                </a:solidFill>
                <a:latin typeface="Arial" panose="020B0604020202020204" pitchFamily="34" charset="0"/>
                <a:cs typeface="Arial" panose="020B0604020202020204" pitchFamily="34" charset="0"/>
              </a:rPr>
              <a:t>Types of distortion analyzers</a:t>
            </a:r>
          </a:p>
        </p:txBody>
      </p:sp>
      <p:sp>
        <p:nvSpPr>
          <p:cNvPr id="10243" name="Content Placeholder 2"/>
          <p:cNvSpPr>
            <a:spLocks noGrp="1"/>
          </p:cNvSpPr>
          <p:nvPr>
            <p:ph idx="1"/>
          </p:nvPr>
        </p:nvSpPr>
        <p:spPr/>
        <p:txBody>
          <a:bodyPr>
            <a:normAutofit/>
          </a:bodyPr>
          <a:lstStyle/>
          <a:p>
            <a:pPr marL="0" indent="0" eaLnBrk="1" hangingPunct="1">
              <a:buNone/>
            </a:pPr>
            <a:r>
              <a:rPr lang="en-US" sz="2400" dirty="0" smtClean="0">
                <a:solidFill>
                  <a:srgbClr val="300AD4"/>
                </a:solidFill>
                <a:latin typeface="Arial" panose="020B0604020202020204" pitchFamily="34" charset="0"/>
                <a:cs typeface="Arial" panose="020B0604020202020204" pitchFamily="34" charset="0"/>
              </a:rPr>
              <a:t>There are several types of distortion analyzers:</a:t>
            </a:r>
          </a:p>
          <a:p>
            <a:pPr eaLnBrk="1" hangingPunct="1"/>
            <a:r>
              <a:rPr lang="en-US" sz="2400" dirty="0" smtClean="0">
                <a:solidFill>
                  <a:srgbClr val="300AD4"/>
                </a:solidFill>
                <a:latin typeface="Arial" panose="020B0604020202020204" pitchFamily="34" charset="0"/>
                <a:cs typeface="Arial" panose="020B0604020202020204" pitchFamily="34" charset="0"/>
              </a:rPr>
              <a:t>Fundamental suppression</a:t>
            </a:r>
          </a:p>
          <a:p>
            <a:pPr eaLnBrk="1" hangingPunct="1"/>
            <a:r>
              <a:rPr lang="en-US" sz="2400" dirty="0" smtClean="0">
                <a:solidFill>
                  <a:srgbClr val="300AD4"/>
                </a:solidFill>
                <a:latin typeface="Arial" panose="020B0604020202020204" pitchFamily="34" charset="0"/>
                <a:cs typeface="Arial" panose="020B0604020202020204" pitchFamily="34" charset="0"/>
              </a:rPr>
              <a:t>Heterodyne type</a:t>
            </a:r>
          </a:p>
          <a:p>
            <a:pPr eaLnBrk="1" hangingPunct="1"/>
            <a:r>
              <a:rPr lang="en-US" sz="2400" dirty="0" smtClean="0">
                <a:solidFill>
                  <a:srgbClr val="300AD4"/>
                </a:solidFill>
                <a:latin typeface="Arial" panose="020B0604020202020204" pitchFamily="34" charset="0"/>
                <a:cs typeface="Arial" panose="020B0604020202020204" pitchFamily="34" charset="0"/>
              </a:rPr>
              <a:t>Tuned circuit</a:t>
            </a:r>
          </a:p>
          <a:p>
            <a:pPr eaLnBrk="1" hangingPunct="1"/>
            <a:r>
              <a:rPr lang="en-US" sz="2400" dirty="0" smtClean="0">
                <a:solidFill>
                  <a:srgbClr val="300AD4"/>
                </a:solidFill>
                <a:latin typeface="Arial" panose="020B0604020202020204" pitchFamily="34" charset="0"/>
                <a:cs typeface="Arial" panose="020B0604020202020204" pitchFamily="34" charset="0"/>
              </a:rPr>
              <a:t>Spectrum analyzer</a:t>
            </a:r>
          </a:p>
          <a:p>
            <a:pPr eaLnBrk="1" hangingPunct="1"/>
            <a:endParaRPr lang="en-US" sz="2400" dirty="0" smtClean="0">
              <a:solidFill>
                <a:srgbClr val="300AD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9197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676400" y="0"/>
            <a:ext cx="8839200" cy="914400"/>
          </a:xfrm>
        </p:spPr>
        <p:txBody>
          <a:bodyPr>
            <a:normAutofit/>
          </a:bodyPr>
          <a:lstStyle/>
          <a:p>
            <a:pPr eaLnBrk="1" hangingPunct="1"/>
            <a:r>
              <a:rPr lang="en-US" sz="2400" dirty="0">
                <a:solidFill>
                  <a:srgbClr val="FF33CC"/>
                </a:solidFill>
                <a:latin typeface="Arial" panose="020B0604020202020204" pitchFamily="34" charset="0"/>
                <a:cs typeface="Arial" panose="020B0604020202020204" pitchFamily="34" charset="0"/>
              </a:rPr>
              <a:t>Fundamental Suppression Distortion Analyzer</a:t>
            </a:r>
          </a:p>
        </p:txBody>
      </p:sp>
      <p:pic>
        <p:nvPicPr>
          <p:cNvPr id="1126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066800"/>
            <a:ext cx="8458200" cy="5486400"/>
          </a:xfrm>
          <a:noFill/>
        </p:spPr>
      </p:pic>
    </p:spTree>
    <p:extLst>
      <p:ext uri="{BB962C8B-B14F-4D97-AF65-F5344CB8AC3E}">
        <p14:creationId xmlns:p14="http://schemas.microsoft.com/office/powerpoint/2010/main" val="1229854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1"/>
            <a:ext cx="8229600" cy="563563"/>
          </a:xfrm>
        </p:spPr>
        <p:txBody>
          <a:bodyPr>
            <a:normAutofit/>
          </a:bodyPr>
          <a:lstStyle/>
          <a:p>
            <a:pPr eaLnBrk="1" hangingPunct="1"/>
            <a:r>
              <a:rPr lang="en-US" sz="2400" b="1" dirty="0" smtClean="0">
                <a:solidFill>
                  <a:srgbClr val="FF3399"/>
                </a:solidFill>
              </a:rPr>
              <a:t>Principles of operation</a:t>
            </a:r>
            <a:endParaRPr lang="en-US" sz="2400" dirty="0" smtClean="0">
              <a:solidFill>
                <a:srgbClr val="FF3399"/>
              </a:solidFill>
            </a:endParaRPr>
          </a:p>
        </p:txBody>
      </p:sp>
      <p:sp>
        <p:nvSpPr>
          <p:cNvPr id="12291" name="Content Placeholder 2"/>
          <p:cNvSpPr>
            <a:spLocks noGrp="1"/>
          </p:cNvSpPr>
          <p:nvPr>
            <p:ph idx="1"/>
          </p:nvPr>
        </p:nvSpPr>
        <p:spPr>
          <a:xfrm>
            <a:off x="1752600" y="609600"/>
            <a:ext cx="8458200" cy="5867400"/>
          </a:xfrm>
        </p:spPr>
        <p:txBody>
          <a:bodyPr>
            <a:normAutofit/>
          </a:bodyPr>
          <a:lstStyle/>
          <a:p>
            <a:pPr algn="just" eaLnBrk="1" hangingPunct="1"/>
            <a:r>
              <a:rPr lang="en-US" sz="2400" dirty="0">
                <a:solidFill>
                  <a:srgbClr val="300AD4"/>
                </a:solidFill>
              </a:rPr>
              <a:t>This type of THD analyzer filters out the fundamental frequency of a signal with a notch filter, leaving only distortion products plus noise; the ratio of this remnant to the signal amplitude is the THD.</a:t>
            </a:r>
          </a:p>
          <a:p>
            <a:pPr marL="0" indent="0" algn="just" eaLnBrk="1" hangingPunct="1">
              <a:buNone/>
            </a:pPr>
            <a:r>
              <a:rPr lang="en-US" sz="2400" dirty="0">
                <a:solidFill>
                  <a:srgbClr val="300AD4"/>
                </a:solidFill>
              </a:rPr>
              <a:t>A fundamental suppression analyzer consists of three main sections: </a:t>
            </a:r>
            <a:endParaRPr lang="en-US" sz="2400" dirty="0" smtClean="0">
              <a:solidFill>
                <a:srgbClr val="300AD4"/>
              </a:solidFill>
            </a:endParaRPr>
          </a:p>
          <a:p>
            <a:pPr algn="just" eaLnBrk="1" hangingPunct="1"/>
            <a:r>
              <a:rPr lang="en-US" sz="2400" dirty="0" smtClean="0">
                <a:solidFill>
                  <a:srgbClr val="300AD4"/>
                </a:solidFill>
              </a:rPr>
              <a:t>input </a:t>
            </a:r>
            <a:r>
              <a:rPr lang="en-US" sz="2400" dirty="0">
                <a:solidFill>
                  <a:srgbClr val="300AD4"/>
                </a:solidFill>
              </a:rPr>
              <a:t>section with impedance matcher</a:t>
            </a:r>
            <a:r>
              <a:rPr lang="en-US" sz="2400" dirty="0" smtClean="0">
                <a:solidFill>
                  <a:srgbClr val="300AD4"/>
                </a:solidFill>
              </a:rPr>
              <a:t>,</a:t>
            </a:r>
          </a:p>
          <a:p>
            <a:pPr algn="just" eaLnBrk="1" hangingPunct="1"/>
            <a:r>
              <a:rPr lang="en-US" sz="2400" dirty="0" smtClean="0">
                <a:solidFill>
                  <a:srgbClr val="300AD4"/>
                </a:solidFill>
              </a:rPr>
              <a:t> </a:t>
            </a:r>
            <a:r>
              <a:rPr lang="en-US" sz="2400" dirty="0">
                <a:solidFill>
                  <a:srgbClr val="300AD4"/>
                </a:solidFill>
              </a:rPr>
              <a:t>a notch filter and amplifier section</a:t>
            </a:r>
            <a:r>
              <a:rPr lang="en-US" sz="2400" dirty="0" smtClean="0">
                <a:solidFill>
                  <a:srgbClr val="300AD4"/>
                </a:solidFill>
              </a:rPr>
              <a:t>,</a:t>
            </a:r>
          </a:p>
          <a:p>
            <a:pPr algn="just" eaLnBrk="1" hangingPunct="1"/>
            <a:r>
              <a:rPr lang="en-US" sz="2400" dirty="0" smtClean="0">
                <a:solidFill>
                  <a:srgbClr val="300AD4"/>
                </a:solidFill>
              </a:rPr>
              <a:t>an </a:t>
            </a:r>
            <a:r>
              <a:rPr lang="en-US" sz="2400" dirty="0">
                <a:solidFill>
                  <a:srgbClr val="300AD4"/>
                </a:solidFill>
              </a:rPr>
              <a:t>output metering circuit. Negative feedback from the bridge amplifier to the pre-amp section may be applied to enable the rejection circuit to work more accurately.</a:t>
            </a:r>
          </a:p>
          <a:p>
            <a:pPr eaLnBrk="1" hangingPunct="1"/>
            <a:endParaRPr lang="en-US" sz="2400" dirty="0" smtClean="0">
              <a:solidFill>
                <a:srgbClr val="300AD4"/>
              </a:solidFill>
            </a:endParaRPr>
          </a:p>
        </p:txBody>
      </p:sp>
    </p:spTree>
    <p:extLst>
      <p:ext uri="{BB962C8B-B14F-4D97-AF65-F5344CB8AC3E}">
        <p14:creationId xmlns:p14="http://schemas.microsoft.com/office/powerpoint/2010/main" val="624398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rgbClr val="FF3399"/>
                </a:solidFill>
                <a:latin typeface="Arial" panose="020B0604020202020204" pitchFamily="34" charset="0"/>
                <a:cs typeface="Arial" panose="020B0604020202020204" pitchFamily="34" charset="0"/>
              </a:rPr>
              <a:t>Working</a:t>
            </a:r>
            <a:r>
              <a:rPr lang="en-US" dirty="0"/>
              <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rgbClr val="300AD4"/>
                </a:solidFill>
              </a:rPr>
              <a:t>The </a:t>
            </a:r>
            <a:r>
              <a:rPr lang="en-US" dirty="0">
                <a:solidFill>
                  <a:srgbClr val="300AD4"/>
                </a:solidFill>
              </a:rPr>
              <a:t>input is impedance-matched with the rejection circuit with the help of an attenuator and an impedance matcher. This signal is then pre-amplified to a desired level.</a:t>
            </a:r>
          </a:p>
          <a:p>
            <a:pPr algn="just"/>
            <a:r>
              <a:rPr lang="en-US" dirty="0">
                <a:solidFill>
                  <a:srgbClr val="300AD4"/>
                </a:solidFill>
              </a:rPr>
              <a:t> The following section consists of a Wien bridge notch filter tuned to reject the fundamental frequency and balanced for minimum output by adjusting the bridge controls. The output, which is the remaining signal after the fundamental has been suppressed, is amplified to a measurable level.</a:t>
            </a:r>
          </a:p>
          <a:p>
            <a:pPr algn="just"/>
            <a:r>
              <a:rPr lang="en-US" dirty="0">
                <a:solidFill>
                  <a:srgbClr val="300AD4"/>
                </a:solidFill>
              </a:rPr>
              <a:t> A feedback loop from the bridge amplifier output to the pre-amp input helps to eliminate any remaining contribution from the fundamental frequency. The output from these blocks is measured, typically using an instrumentation amplifier driving an analog or digital meter. The voltage at the meter is due to the harmonic distortion products plus noise.</a:t>
            </a:r>
          </a:p>
          <a:p>
            <a:endParaRPr lang="en-IN" dirty="0">
              <a:solidFill>
                <a:srgbClr val="300AD4"/>
              </a:solidFill>
            </a:endParaRPr>
          </a:p>
        </p:txBody>
      </p:sp>
    </p:spTree>
    <p:extLst>
      <p:ext uri="{BB962C8B-B14F-4D97-AF65-F5344CB8AC3E}">
        <p14:creationId xmlns:p14="http://schemas.microsoft.com/office/powerpoint/2010/main" val="745641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4"/>
          <p:cNvSpPr txBox="1">
            <a:spLocks noChangeArrowheads="1"/>
          </p:cNvSpPr>
          <p:nvPr/>
        </p:nvSpPr>
        <p:spPr bwMode="auto">
          <a:xfrm>
            <a:off x="4648200" y="62484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rPr>
              <a:t>Fig.2a and Fig2b</a:t>
            </a:r>
          </a:p>
        </p:txBody>
      </p:sp>
      <p:pic>
        <p:nvPicPr>
          <p:cNvPr id="13316"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535722" y="-199503"/>
            <a:ext cx="8194432" cy="6119656"/>
          </a:xfrm>
          <a:noFill/>
        </p:spPr>
      </p:pic>
    </p:spTree>
    <p:extLst>
      <p:ext uri="{BB962C8B-B14F-4D97-AF65-F5344CB8AC3E}">
        <p14:creationId xmlns:p14="http://schemas.microsoft.com/office/powerpoint/2010/main" val="2460913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solidFill>
                  <a:srgbClr val="FF0000"/>
                </a:solidFill>
              </a:rPr>
              <a:t>Harmonic Distortion analyzers</a:t>
            </a:r>
            <a:endParaRPr lang="en-US" smtClean="0"/>
          </a:p>
        </p:txBody>
      </p:sp>
      <p:sp>
        <p:nvSpPr>
          <p:cNvPr id="15363" name="Content Placeholder 2"/>
          <p:cNvSpPr>
            <a:spLocks noGrp="1"/>
          </p:cNvSpPr>
          <p:nvPr>
            <p:ph sz="quarter" idx="1"/>
          </p:nvPr>
        </p:nvSpPr>
        <p:spPr>
          <a:xfrm>
            <a:off x="1981200" y="1600201"/>
            <a:ext cx="7467600" cy="4873625"/>
          </a:xfrm>
        </p:spPr>
        <p:txBody>
          <a:bodyPr/>
          <a:lstStyle/>
          <a:p>
            <a:r>
              <a:rPr lang="en-US" smtClean="0"/>
              <a:t>The switch SW is first placed in position 1 and the total content of fundamental and harmonics is measured. </a:t>
            </a:r>
          </a:p>
          <a:p>
            <a:r>
              <a:rPr lang="en-US" smtClean="0"/>
              <a:t>Then the switch is moved to position 2 to measure just the harmonics . The value of THD is</a:t>
            </a:r>
          </a:p>
          <a:p>
            <a:pPr>
              <a:buFont typeface="Wingdings" panose="05000000000000000000" pitchFamily="2" charset="2"/>
              <a:buNone/>
            </a:pPr>
            <a:r>
              <a:rPr lang="en-US" smtClean="0"/>
              <a:t>              THD= EH/ET*100</a:t>
            </a:r>
          </a:p>
        </p:txBody>
      </p:sp>
    </p:spTree>
    <p:extLst>
      <p:ext uri="{BB962C8B-B14F-4D97-AF65-F5344CB8AC3E}">
        <p14:creationId xmlns:p14="http://schemas.microsoft.com/office/powerpoint/2010/main" val="1857248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solidFill>
                  <a:srgbClr val="FF0000"/>
                </a:solidFill>
              </a:rPr>
              <a:t>Harmonic Distortion analyzers</a:t>
            </a:r>
            <a:endParaRPr lang="en-US" smtClean="0"/>
          </a:p>
        </p:txBody>
      </p:sp>
      <p:sp>
        <p:nvSpPr>
          <p:cNvPr id="16387" name="Content Placeholder 2"/>
          <p:cNvSpPr>
            <a:spLocks noGrp="1"/>
          </p:cNvSpPr>
          <p:nvPr>
            <p:ph sz="quarter" idx="1"/>
          </p:nvPr>
        </p:nvSpPr>
        <p:spPr>
          <a:xfrm>
            <a:off x="1981200" y="1600201"/>
            <a:ext cx="7467600" cy="4873625"/>
          </a:xfrm>
        </p:spPr>
        <p:txBody>
          <a:bodyPr/>
          <a:lstStyle/>
          <a:p>
            <a:pPr algn="just"/>
            <a:r>
              <a:rPr lang="en-US" smtClean="0"/>
              <a:t>Fig.2b shows an alternative arrangement, where the values of Et and Eh are read simultaneously and their ratio calculated and displayed as THD on the indicator.</a:t>
            </a:r>
          </a:p>
          <a:p>
            <a:pPr algn="just"/>
            <a:r>
              <a:rPr lang="en-US" smtClean="0"/>
              <a:t>For good accuracy the notch filter must have excellent rejection and high pass characteristics</a:t>
            </a:r>
          </a:p>
        </p:txBody>
      </p:sp>
    </p:spTree>
    <p:extLst>
      <p:ext uri="{BB962C8B-B14F-4D97-AF65-F5344CB8AC3E}">
        <p14:creationId xmlns:p14="http://schemas.microsoft.com/office/powerpoint/2010/main" val="318307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828800" y="1"/>
            <a:ext cx="8229600" cy="563563"/>
          </a:xfrm>
        </p:spPr>
        <p:txBody>
          <a:bodyPr>
            <a:normAutofit fontScale="90000"/>
          </a:bodyPr>
          <a:lstStyle/>
          <a:p>
            <a:r>
              <a:rPr lang="en-US" smtClean="0"/>
              <a:t>Applications</a:t>
            </a:r>
          </a:p>
        </p:txBody>
      </p:sp>
      <p:sp>
        <p:nvSpPr>
          <p:cNvPr id="20483" name="Content Placeholder 2"/>
          <p:cNvSpPr>
            <a:spLocks noGrp="1"/>
          </p:cNvSpPr>
          <p:nvPr>
            <p:ph idx="1"/>
          </p:nvPr>
        </p:nvSpPr>
        <p:spPr>
          <a:xfrm>
            <a:off x="1981200" y="762001"/>
            <a:ext cx="8229600" cy="5364163"/>
          </a:xfrm>
        </p:spPr>
        <p:txBody>
          <a:bodyPr>
            <a:normAutofit/>
          </a:bodyPr>
          <a:lstStyle/>
          <a:p>
            <a:r>
              <a:rPr lang="en-US" dirty="0" smtClean="0">
                <a:solidFill>
                  <a:srgbClr val="300AD4"/>
                </a:solidFill>
              </a:rPr>
              <a:t>Distortion meters are being widely used now a days especially in music industry. </a:t>
            </a:r>
          </a:p>
          <a:p>
            <a:r>
              <a:rPr lang="en-US" dirty="0" smtClean="0">
                <a:solidFill>
                  <a:srgbClr val="300AD4"/>
                </a:solidFill>
              </a:rPr>
              <a:t>To make the sound more pleasing and musical, many frequencies are eliminated and some are enhanced as well. For eliminating the unwanted frequencies we use a distortion meter.</a:t>
            </a:r>
          </a:p>
          <a:p>
            <a:endParaRPr lang="en-US" dirty="0" smtClean="0"/>
          </a:p>
        </p:txBody>
      </p:sp>
      <p:sp>
        <p:nvSpPr>
          <p:cNvPr id="2" name="Rectangle 1"/>
          <p:cNvSpPr/>
          <p:nvPr/>
        </p:nvSpPr>
        <p:spPr>
          <a:xfrm>
            <a:off x="1981200" y="3444082"/>
            <a:ext cx="8382000" cy="1569660"/>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300AD4"/>
                </a:solidFill>
              </a:rPr>
              <a:t>Many advance electrical machines use distortion meters to compensate for the current distortions so that the expensive appliance can be saved from damage due to these distortions.</a:t>
            </a:r>
          </a:p>
          <a:p>
            <a:pPr marL="342900" indent="-342900">
              <a:buFont typeface="Arial" panose="020B0604020202020204" pitchFamily="34" charset="0"/>
              <a:buChar char="•"/>
            </a:pPr>
            <a:endParaRPr lang="en-US" sz="2400" dirty="0">
              <a:solidFill>
                <a:srgbClr val="300AD4"/>
              </a:solidFill>
            </a:endParaRPr>
          </a:p>
        </p:txBody>
      </p:sp>
    </p:spTree>
    <p:extLst>
      <p:ext uri="{BB962C8B-B14F-4D97-AF65-F5344CB8AC3E}">
        <p14:creationId xmlns:p14="http://schemas.microsoft.com/office/powerpoint/2010/main" val="198139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THD+N is a scale used to expressing _______ of an audio amplifier.</a:t>
            </a:r>
            <a:br>
              <a:rPr lang="en-US" dirty="0"/>
            </a:br>
            <a:r>
              <a:rPr lang="en-US" dirty="0"/>
              <a:t>a) Gain</a:t>
            </a:r>
            <a:br>
              <a:rPr lang="en-US" dirty="0"/>
            </a:br>
            <a:r>
              <a:rPr lang="en-US" dirty="0"/>
              <a:t>b) Sound quality</a:t>
            </a:r>
            <a:br>
              <a:rPr lang="en-US" dirty="0"/>
            </a:br>
            <a:r>
              <a:rPr lang="en-US" dirty="0"/>
              <a:t>c) Amplification factor</a:t>
            </a:r>
            <a:br>
              <a:rPr lang="en-US" dirty="0"/>
            </a:br>
            <a:r>
              <a:rPr lang="en-US" dirty="0"/>
              <a:t>d) Distortion</a:t>
            </a:r>
            <a:endParaRPr lang="en-IN" dirty="0"/>
          </a:p>
        </p:txBody>
      </p:sp>
    </p:spTree>
    <p:extLst>
      <p:ext uri="{BB962C8B-B14F-4D97-AF65-F5344CB8AC3E}">
        <p14:creationId xmlns:p14="http://schemas.microsoft.com/office/powerpoint/2010/main" val="708456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THD is a measure of ____________</a:t>
            </a:r>
            <a:br>
              <a:rPr lang="en-US" dirty="0"/>
            </a:br>
            <a:r>
              <a:rPr lang="en-US" dirty="0"/>
              <a:t>a) Amount of harmonic content present in signal</a:t>
            </a:r>
            <a:br>
              <a:rPr lang="en-US" dirty="0"/>
            </a:br>
            <a:r>
              <a:rPr lang="en-US" dirty="0"/>
              <a:t>b) Amount of output power</a:t>
            </a:r>
            <a:br>
              <a:rPr lang="en-US" dirty="0"/>
            </a:br>
            <a:r>
              <a:rPr lang="en-US" dirty="0"/>
              <a:t>c) Total amount of distortion</a:t>
            </a:r>
            <a:br>
              <a:rPr lang="en-US" dirty="0"/>
            </a:br>
            <a:r>
              <a:rPr lang="en-US" dirty="0"/>
              <a:t>d) Total amount of amplitude distortion</a:t>
            </a:r>
            <a:endParaRPr lang="en-IN" dirty="0"/>
          </a:p>
        </p:txBody>
      </p:sp>
    </p:spTree>
    <p:extLst>
      <p:ext uri="{BB962C8B-B14F-4D97-AF65-F5344CB8AC3E}">
        <p14:creationId xmlns:p14="http://schemas.microsoft.com/office/powerpoint/2010/main" val="717032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r>
              <a:rPr lang="en-US" sz="4000" b="1" dirty="0" smtClean="0">
                <a:solidFill>
                  <a:srgbClr val="300AD4"/>
                </a:solidFill>
                <a:latin typeface="Arial" panose="020B0604020202020204" pitchFamily="34" charset="0"/>
                <a:cs typeface="Arial" panose="020B0604020202020204" pitchFamily="34" charset="0"/>
              </a:rPr>
              <a:t>Distortion Analyzers</a:t>
            </a:r>
          </a:p>
        </p:txBody>
      </p:sp>
    </p:spTree>
    <p:extLst>
      <p:ext uri="{BB962C8B-B14F-4D97-AF65-F5344CB8AC3E}">
        <p14:creationId xmlns:p14="http://schemas.microsoft.com/office/powerpoint/2010/main" val="3653302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ratio of the RMS amplitude of the higher order harmonic frequencies to the RMS amplitude of the fundamental frequency is commonly called __________</a:t>
            </a:r>
            <a:br>
              <a:rPr lang="en-US" dirty="0"/>
            </a:br>
            <a:r>
              <a:rPr lang="en-US" dirty="0"/>
              <a:t>a) Total harmonic power</a:t>
            </a:r>
            <a:br>
              <a:rPr lang="en-US" dirty="0"/>
            </a:br>
            <a:r>
              <a:rPr lang="en-US" dirty="0"/>
              <a:t>b) Total amplitude distortion</a:t>
            </a:r>
            <a:br>
              <a:rPr lang="en-US" dirty="0"/>
            </a:br>
            <a:r>
              <a:rPr lang="en-US" dirty="0"/>
              <a:t>c) Total frequency distortion</a:t>
            </a:r>
            <a:br>
              <a:rPr lang="en-US" dirty="0"/>
            </a:br>
            <a:r>
              <a:rPr lang="en-US" dirty="0"/>
              <a:t>d) Total harmonic distortion</a:t>
            </a:r>
            <a:endParaRPr lang="en-IN" dirty="0"/>
          </a:p>
        </p:txBody>
      </p:sp>
    </p:spTree>
    <p:extLst>
      <p:ext uri="{BB962C8B-B14F-4D97-AF65-F5344CB8AC3E}">
        <p14:creationId xmlns:p14="http://schemas.microsoft.com/office/powerpoint/2010/main" val="3118619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Intermodulation distortion is caused by __________</a:t>
            </a:r>
            <a:br>
              <a:rPr lang="en-US" dirty="0"/>
            </a:br>
            <a:r>
              <a:rPr lang="en-US" dirty="0"/>
              <a:t>a) Presence of harmonic components in signal</a:t>
            </a:r>
            <a:br>
              <a:rPr lang="en-US" dirty="0"/>
            </a:br>
            <a:r>
              <a:rPr lang="en-US" dirty="0"/>
              <a:t>b) Non- linearity of biasing circuit</a:t>
            </a:r>
            <a:br>
              <a:rPr lang="en-US" dirty="0"/>
            </a:br>
            <a:r>
              <a:rPr lang="en-US" dirty="0"/>
              <a:t>c) Non-linearity of amplifier</a:t>
            </a:r>
            <a:br>
              <a:rPr lang="en-US" dirty="0"/>
            </a:br>
            <a:r>
              <a:rPr lang="en-US" dirty="0"/>
              <a:t>d) High frequency signal</a:t>
            </a:r>
            <a:endParaRPr lang="en-IN" dirty="0"/>
          </a:p>
        </p:txBody>
      </p:sp>
    </p:spTree>
    <p:extLst>
      <p:ext uri="{BB962C8B-B14F-4D97-AF65-F5344CB8AC3E}">
        <p14:creationId xmlns:p14="http://schemas.microsoft.com/office/powerpoint/2010/main" val="2808464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ratio of the RMS value of additional frequency components in output to the RMS value of the original output of the amplifier is called __________</a:t>
            </a:r>
            <a:br>
              <a:rPr lang="en-US" dirty="0"/>
            </a:br>
            <a:r>
              <a:rPr lang="en-US" dirty="0"/>
              <a:t>a) Intermodulation distortion</a:t>
            </a:r>
            <a:br>
              <a:rPr lang="en-US" dirty="0"/>
            </a:br>
            <a:r>
              <a:rPr lang="en-US" dirty="0"/>
              <a:t>b) Total amplitude distortion</a:t>
            </a:r>
            <a:br>
              <a:rPr lang="en-US" dirty="0"/>
            </a:br>
            <a:r>
              <a:rPr lang="en-US" dirty="0"/>
              <a:t>c) Total frequency distortion</a:t>
            </a:r>
            <a:br>
              <a:rPr lang="en-US" dirty="0"/>
            </a:br>
            <a:r>
              <a:rPr lang="en-US" dirty="0"/>
              <a:t>d) Total harmonic distortion</a:t>
            </a:r>
            <a:br>
              <a:rPr lang="en-US" dirty="0"/>
            </a:br>
            <a:r>
              <a:rPr lang="en-US" dirty="0"/>
              <a:t>View Answer</a:t>
            </a:r>
            <a:endParaRPr lang="en-IN" dirty="0"/>
          </a:p>
        </p:txBody>
      </p:sp>
    </p:spTree>
    <p:extLst>
      <p:ext uri="{BB962C8B-B14F-4D97-AF65-F5344CB8AC3E}">
        <p14:creationId xmlns:p14="http://schemas.microsoft.com/office/powerpoint/2010/main" val="3123741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Second order harmonic distortion is __________</a:t>
            </a:r>
            <a:br>
              <a:rPr lang="en-US" dirty="0"/>
            </a:br>
            <a:r>
              <a:rPr lang="en-US" dirty="0"/>
              <a:t>a) Amount of second harmonics and first harmonics in signal</a:t>
            </a:r>
            <a:br>
              <a:rPr lang="en-US" dirty="0"/>
            </a:br>
            <a:r>
              <a:rPr lang="en-US" dirty="0"/>
              <a:t>b) Amount of second harmonics and fourth harmonics in signal</a:t>
            </a:r>
            <a:br>
              <a:rPr lang="en-US" dirty="0"/>
            </a:br>
            <a:r>
              <a:rPr lang="en-US" dirty="0"/>
              <a:t>c) Amount of second harmonics present in signal</a:t>
            </a:r>
            <a:br>
              <a:rPr lang="en-US" dirty="0"/>
            </a:br>
            <a:r>
              <a:rPr lang="en-US" dirty="0"/>
              <a:t>d) RMS value of all even harmonics in signal</a:t>
            </a:r>
            <a:endParaRPr lang="en-IN" dirty="0"/>
          </a:p>
        </p:txBody>
      </p:sp>
    </p:spTree>
    <p:extLst>
      <p:ext uri="{BB962C8B-B14F-4D97-AF65-F5344CB8AC3E}">
        <p14:creationId xmlns:p14="http://schemas.microsoft.com/office/powerpoint/2010/main" val="1443049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If D1, D2, D3, D4 are the distortion produced by second, third, fourth, fifth respectively (others are insignificant). Then total harmonic distortion is __________</a:t>
            </a:r>
            <a:br>
              <a:rPr lang="en-US" dirty="0"/>
            </a:br>
            <a:r>
              <a:rPr lang="en-US" dirty="0"/>
              <a:t>a) √(D1</a:t>
            </a:r>
            <a:r>
              <a:rPr lang="en-US" baseline="30000" dirty="0"/>
              <a:t>2</a:t>
            </a:r>
            <a:r>
              <a:rPr lang="en-US" dirty="0"/>
              <a:t>+D2</a:t>
            </a:r>
            <a:r>
              <a:rPr lang="en-US" baseline="30000" dirty="0"/>
              <a:t>2</a:t>
            </a:r>
            <a:r>
              <a:rPr lang="en-US" dirty="0"/>
              <a:t>+D3</a:t>
            </a:r>
            <a:r>
              <a:rPr lang="en-US" baseline="30000" dirty="0"/>
              <a:t>2</a:t>
            </a:r>
            <a:r>
              <a:rPr lang="en-US" dirty="0"/>
              <a:t>+D4</a:t>
            </a:r>
            <a:r>
              <a:rPr lang="en-US" baseline="30000" dirty="0"/>
              <a:t>2</a:t>
            </a:r>
            <a:r>
              <a:rPr lang="en-US" dirty="0"/>
              <a:t>)</a:t>
            </a:r>
            <a:br>
              <a:rPr lang="en-US" dirty="0"/>
            </a:br>
            <a:r>
              <a:rPr lang="en-US" dirty="0"/>
              <a:t>b) √(D1</a:t>
            </a:r>
            <a:r>
              <a:rPr lang="en-US" baseline="30000" dirty="0"/>
              <a:t>2</a:t>
            </a:r>
            <a:r>
              <a:rPr lang="en-US" dirty="0"/>
              <a:t>+D3</a:t>
            </a:r>
            <a:r>
              <a:rPr lang="en-US" baseline="30000" dirty="0"/>
              <a:t>2</a:t>
            </a:r>
            <a:r>
              <a:rPr lang="en-US" dirty="0"/>
              <a:t>)</a:t>
            </a:r>
            <a:br>
              <a:rPr lang="en-US" dirty="0"/>
            </a:br>
            <a:r>
              <a:rPr lang="en-US" dirty="0"/>
              <a:t>c) √(D2</a:t>
            </a:r>
            <a:r>
              <a:rPr lang="en-US" baseline="30000" dirty="0"/>
              <a:t>2</a:t>
            </a:r>
            <a:r>
              <a:rPr lang="en-US" dirty="0"/>
              <a:t>+D4</a:t>
            </a:r>
            <a:r>
              <a:rPr lang="en-US" baseline="30000" dirty="0"/>
              <a:t>2</a:t>
            </a:r>
            <a:r>
              <a:rPr lang="en-US" dirty="0"/>
              <a:t>)</a:t>
            </a:r>
            <a:br>
              <a:rPr lang="en-US" dirty="0"/>
            </a:br>
            <a:r>
              <a:rPr lang="en-US" dirty="0"/>
              <a:t>d) √(D1</a:t>
            </a:r>
            <a:r>
              <a:rPr lang="en-US" baseline="30000" dirty="0"/>
              <a:t>2</a:t>
            </a:r>
            <a:r>
              <a:rPr lang="en-US" dirty="0"/>
              <a:t>+D2</a:t>
            </a:r>
            <a:r>
              <a:rPr lang="en-US" baseline="30000" dirty="0"/>
              <a:t>2</a:t>
            </a:r>
            <a:r>
              <a:rPr lang="en-US" dirty="0"/>
              <a:t>)</a:t>
            </a:r>
            <a:endParaRPr lang="en-IN" dirty="0"/>
          </a:p>
        </p:txBody>
      </p:sp>
    </p:spTree>
    <p:extLst>
      <p:ext uri="{BB962C8B-B14F-4D97-AF65-F5344CB8AC3E}">
        <p14:creationId xmlns:p14="http://schemas.microsoft.com/office/powerpoint/2010/main" val="174704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022764" y="568037"/>
            <a:ext cx="8229600" cy="487363"/>
          </a:xfrm>
        </p:spPr>
        <p:txBody>
          <a:bodyPr>
            <a:noAutofit/>
          </a:bodyPr>
          <a:lstStyle/>
          <a:p>
            <a:r>
              <a:rPr lang="en-US" sz="3200" b="1" dirty="0" smtClean="0">
                <a:solidFill>
                  <a:srgbClr val="FF0066"/>
                </a:solidFill>
              </a:rPr>
              <a:t>What is harmonics?</a:t>
            </a:r>
          </a:p>
        </p:txBody>
      </p:sp>
      <p:sp>
        <p:nvSpPr>
          <p:cNvPr id="3075" name="Content Placeholder 2"/>
          <p:cNvSpPr>
            <a:spLocks noGrp="1"/>
          </p:cNvSpPr>
          <p:nvPr>
            <p:ph idx="1"/>
          </p:nvPr>
        </p:nvSpPr>
        <p:spPr>
          <a:xfrm>
            <a:off x="1510145" y="1378528"/>
            <a:ext cx="8534400" cy="5592763"/>
          </a:xfrm>
        </p:spPr>
        <p:txBody>
          <a:bodyPr/>
          <a:lstStyle/>
          <a:p>
            <a:pPr algn="just"/>
            <a:r>
              <a:rPr lang="en-US" dirty="0">
                <a:solidFill>
                  <a:srgbClr val="300AD4"/>
                </a:solidFill>
              </a:rPr>
              <a:t>Harmonic distortion is the distortion in our signal that is produced by the additional frequencies generated in the signal. </a:t>
            </a:r>
          </a:p>
          <a:p>
            <a:pPr algn="just"/>
            <a:r>
              <a:rPr lang="en-US" dirty="0">
                <a:solidFill>
                  <a:srgbClr val="300AD4"/>
                </a:solidFill>
              </a:rPr>
              <a:t>Harmonic distortion occurs in sound waves</a:t>
            </a:r>
          </a:p>
          <a:p>
            <a:pPr algn="just"/>
            <a:r>
              <a:rPr lang="en-US" dirty="0">
                <a:solidFill>
                  <a:srgbClr val="300AD4"/>
                </a:solidFill>
              </a:rPr>
              <a:t>It also occurs in electrical signals, that is, when a current is passing through a circuit, it can induce vibrations in the circuit .</a:t>
            </a:r>
          </a:p>
          <a:p>
            <a:pPr algn="just"/>
            <a:r>
              <a:rPr lang="en-US" dirty="0">
                <a:solidFill>
                  <a:srgbClr val="300AD4"/>
                </a:solidFill>
              </a:rPr>
              <a:t> Hence these vibrations can cause distortion in our original signal. This distortion in current can lead to many problems like voltage fluctuation etc.</a:t>
            </a:r>
          </a:p>
          <a:p>
            <a:endParaRPr lang="en-US" dirty="0" smtClean="0">
              <a:solidFill>
                <a:srgbClr val="300AD4"/>
              </a:solidFill>
            </a:endParaRPr>
          </a:p>
        </p:txBody>
      </p:sp>
    </p:spTree>
    <p:extLst>
      <p:ext uri="{BB962C8B-B14F-4D97-AF65-F5344CB8AC3E}">
        <p14:creationId xmlns:p14="http://schemas.microsoft.com/office/powerpoint/2010/main" val="3330862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sz="2000" b="1" dirty="0" smtClean="0">
                <a:solidFill>
                  <a:srgbClr val="FF0000"/>
                </a:solidFill>
                <a:latin typeface="Arial" panose="020B0604020202020204" pitchFamily="34" charset="0"/>
                <a:cs typeface="Arial" panose="020B0604020202020204" pitchFamily="34" charset="0"/>
              </a:rPr>
              <a:t>DISTORTION  ANALYZERS</a:t>
            </a:r>
            <a:endParaRPr lang="en-IN" sz="2000" b="1" dirty="0" smtClean="0"/>
          </a:p>
        </p:txBody>
      </p:sp>
      <p:pic>
        <p:nvPicPr>
          <p:cNvPr id="409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13001" y="3283605"/>
            <a:ext cx="5791200" cy="2895600"/>
          </a:xfrm>
        </p:spPr>
      </p:pic>
      <p:sp>
        <p:nvSpPr>
          <p:cNvPr id="4100" name="Rectangle 4"/>
          <p:cNvSpPr>
            <a:spLocks noChangeArrowheads="1"/>
          </p:cNvSpPr>
          <p:nvPr/>
        </p:nvSpPr>
        <p:spPr bwMode="auto">
          <a:xfrm>
            <a:off x="2161309" y="1344613"/>
            <a:ext cx="7620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sz="2400" dirty="0" smtClean="0">
                <a:solidFill>
                  <a:srgbClr val="0070C0"/>
                </a:solidFill>
              </a:rPr>
              <a:t> Inherent </a:t>
            </a:r>
            <a:r>
              <a:rPr lang="en-US" sz="2400" dirty="0">
                <a:solidFill>
                  <a:srgbClr val="0070C0"/>
                </a:solidFill>
              </a:rPr>
              <a:t>nonlinear characteristics of active devices such as bipolar or field-effect transistors or by passive circuit components. </a:t>
            </a:r>
            <a:endParaRPr lang="en-US" sz="2400" dirty="0" smtClean="0">
              <a:solidFill>
                <a:srgbClr val="0070C0"/>
              </a:solidFill>
            </a:endParaRPr>
          </a:p>
          <a:p>
            <a:pPr algn="just"/>
            <a:r>
              <a:rPr lang="en-US" sz="2400" dirty="0" smtClean="0">
                <a:solidFill>
                  <a:srgbClr val="0070C0"/>
                </a:solidFill>
              </a:rPr>
              <a:t>The </a:t>
            </a:r>
            <a:r>
              <a:rPr lang="en-US" sz="2400" dirty="0">
                <a:solidFill>
                  <a:srgbClr val="0070C0"/>
                </a:solidFill>
              </a:rPr>
              <a:t>amount of distortion can be measured with a distortion analyzer.</a:t>
            </a:r>
          </a:p>
        </p:txBody>
      </p:sp>
    </p:spTree>
    <p:extLst>
      <p:ext uri="{BB962C8B-B14F-4D97-AF65-F5344CB8AC3E}">
        <p14:creationId xmlns:p14="http://schemas.microsoft.com/office/powerpoint/2010/main" val="264786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a:xfrm>
            <a:off x="1981200" y="274638"/>
            <a:ext cx="8229600" cy="868362"/>
          </a:xfrm>
        </p:spPr>
        <p:txBody>
          <a:bodyPr>
            <a:normAutofit/>
          </a:bodyPr>
          <a:lstStyle/>
          <a:p>
            <a:pPr eaLnBrk="1" hangingPunct="1"/>
            <a:r>
              <a:rPr lang="en-US" sz="2400" dirty="0" smtClean="0">
                <a:solidFill>
                  <a:srgbClr val="FF3399"/>
                </a:solidFill>
                <a:latin typeface="Arial" panose="020B0604020202020204" pitchFamily="34" charset="0"/>
                <a:cs typeface="Arial" panose="020B0604020202020204" pitchFamily="34" charset="0"/>
              </a:rPr>
              <a:t>Total Harmonic distortion</a:t>
            </a:r>
          </a:p>
        </p:txBody>
      </p:sp>
      <p:sp>
        <p:nvSpPr>
          <p:cNvPr id="5123" name="Content Placeholder 2"/>
          <p:cNvSpPr>
            <a:spLocks noGrp="1"/>
          </p:cNvSpPr>
          <p:nvPr>
            <p:ph idx="1"/>
          </p:nvPr>
        </p:nvSpPr>
        <p:spPr>
          <a:xfrm>
            <a:off x="1981200" y="1371600"/>
            <a:ext cx="8153400" cy="5105400"/>
          </a:xfrm>
        </p:spPr>
        <p:txBody>
          <a:bodyPr/>
          <a:lstStyle/>
          <a:p>
            <a:pPr algn="just" eaLnBrk="1" hangingPunct="1"/>
            <a:r>
              <a:rPr lang="en-US" sz="2400" dirty="0">
                <a:solidFill>
                  <a:srgbClr val="6717A9"/>
                </a:solidFill>
              </a:rPr>
              <a:t>A </a:t>
            </a:r>
            <a:r>
              <a:rPr lang="en-US" sz="2400" b="1" dirty="0">
                <a:solidFill>
                  <a:srgbClr val="6717A9"/>
                </a:solidFill>
              </a:rPr>
              <a:t>total harmonic distortion analyzer</a:t>
            </a:r>
            <a:r>
              <a:rPr lang="en-US" sz="2400" dirty="0">
                <a:solidFill>
                  <a:srgbClr val="6717A9"/>
                </a:solidFill>
              </a:rPr>
              <a:t> calculates the total harmonic content of a sine wave with some distortion, expressed as total harmonic distortion (THD). </a:t>
            </a:r>
          </a:p>
          <a:p>
            <a:pPr algn="just" eaLnBrk="1" hangingPunct="1"/>
            <a:r>
              <a:rPr lang="en-US" sz="2400" dirty="0">
                <a:solidFill>
                  <a:srgbClr val="6717A9"/>
                </a:solidFill>
              </a:rPr>
              <a:t>The total harmonic distortion (THD). which is frequently expressed as a percentage, is defined as the ratio of the </a:t>
            </a:r>
            <a:r>
              <a:rPr lang="en-US" sz="2400" dirty="0" err="1">
                <a:solidFill>
                  <a:srgbClr val="6717A9"/>
                </a:solidFill>
              </a:rPr>
              <a:t>rms</a:t>
            </a:r>
            <a:r>
              <a:rPr lang="en-US" sz="2400" dirty="0">
                <a:solidFill>
                  <a:srgbClr val="6717A9"/>
                </a:solidFill>
              </a:rPr>
              <a:t> value of all the harmonics to the </a:t>
            </a:r>
            <a:r>
              <a:rPr lang="en-US" sz="2400" dirty="0" err="1">
                <a:solidFill>
                  <a:srgbClr val="6717A9"/>
                </a:solidFill>
              </a:rPr>
              <a:t>rms</a:t>
            </a:r>
            <a:r>
              <a:rPr lang="en-US" sz="2400" dirty="0">
                <a:solidFill>
                  <a:srgbClr val="6717A9"/>
                </a:solidFill>
              </a:rPr>
              <a:t> value of the fundamental</a:t>
            </a:r>
          </a:p>
          <a:p>
            <a:pPr algn="just" eaLnBrk="1" hangingPunct="1"/>
            <a:endParaRPr lang="en-US" sz="2400" dirty="0">
              <a:solidFill>
                <a:srgbClr val="6717A9"/>
              </a:solidFill>
            </a:endParaRPr>
          </a:p>
          <a:p>
            <a:pPr algn="just" eaLnBrk="1" hangingPunct="1"/>
            <a:endParaRPr lang="en-US" sz="2000" dirty="0">
              <a:solidFill>
                <a:srgbClr val="6717A9"/>
              </a:solidFill>
            </a:endParaRPr>
          </a:p>
          <a:p>
            <a:pPr algn="just" eaLnBrk="1" hangingPunct="1"/>
            <a:endParaRPr lang="en-US" sz="2000" dirty="0">
              <a:solidFill>
                <a:srgbClr val="0070C0"/>
              </a:solidFill>
            </a:endParaRPr>
          </a:p>
        </p:txBody>
      </p:sp>
      <p:graphicFrame>
        <p:nvGraphicFramePr>
          <p:cNvPr id="5124" name="Object 2"/>
          <p:cNvGraphicFramePr>
            <a:graphicFrameLocks noChangeAspect="1"/>
          </p:cNvGraphicFramePr>
          <p:nvPr/>
        </p:nvGraphicFramePr>
        <p:xfrm>
          <a:off x="4191000" y="4495801"/>
          <a:ext cx="2438400" cy="784225"/>
        </p:xfrm>
        <a:graphic>
          <a:graphicData uri="http://schemas.openxmlformats.org/presentationml/2006/ole">
            <mc:AlternateContent xmlns:mc="http://schemas.openxmlformats.org/markup-compatibility/2006">
              <mc:Choice xmlns:v="urn:schemas-microsoft-com:vml" Requires="v">
                <p:oleObj spid="_x0000_s1053" name="Equation" r:id="rId3" imgW="1549400" imgH="508000" progId="Equation.3">
                  <p:embed/>
                </p:oleObj>
              </mc:Choice>
              <mc:Fallback>
                <p:oleObj name="Equation" r:id="rId3" imgW="1549400" imgH="508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495801"/>
                        <a:ext cx="24384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03799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1981200" y="1447801"/>
            <a:ext cx="8229600" cy="4525963"/>
          </a:xfrm>
        </p:spPr>
        <p:txBody>
          <a:bodyPr/>
          <a:lstStyle/>
          <a:p>
            <a:pPr algn="just"/>
            <a:r>
              <a:rPr lang="en-US" sz="2400" dirty="0">
                <a:solidFill>
                  <a:srgbClr val="300AD4"/>
                </a:solidFill>
              </a:rPr>
              <a:t>When an amplifier is not operating in a linear fashion, the output signal will be distorted. Distortion caused by nonlinear operation is called amplitude distortion or harmonic distortion. </a:t>
            </a:r>
          </a:p>
          <a:p>
            <a:pPr algn="just"/>
            <a:r>
              <a:rPr lang="en-US" sz="2400" dirty="0">
                <a:solidFill>
                  <a:srgbClr val="300AD4"/>
                </a:solidFill>
              </a:rPr>
              <a:t>It can be shown mathematically that an amplitude-distorted sine wave is made up of pure sine-wave components including the fundamental frequency f of the input signal and harmonic multiples of the fundamental frequency, </a:t>
            </a:r>
            <a:r>
              <a:rPr lang="en-US" sz="2400" i="1" dirty="0">
                <a:solidFill>
                  <a:srgbClr val="300AD4"/>
                </a:solidFill>
              </a:rPr>
              <a:t>2f, 3f, 4f . . . ,</a:t>
            </a:r>
            <a:r>
              <a:rPr lang="en-US" sz="2400" dirty="0">
                <a:solidFill>
                  <a:srgbClr val="300AD4"/>
                </a:solidFill>
              </a:rPr>
              <a:t> and so on. </a:t>
            </a:r>
          </a:p>
        </p:txBody>
      </p:sp>
    </p:spTree>
    <p:extLst>
      <p:ext uri="{BB962C8B-B14F-4D97-AF65-F5344CB8AC3E}">
        <p14:creationId xmlns:p14="http://schemas.microsoft.com/office/powerpoint/2010/main" val="315752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sz="2400" dirty="0" smtClean="0">
                <a:solidFill>
                  <a:srgbClr val="FF0000"/>
                </a:solidFill>
                <a:latin typeface="Arial" panose="020B0604020202020204" pitchFamily="34" charset="0"/>
                <a:cs typeface="Arial" panose="020B0604020202020204" pitchFamily="34" charset="0"/>
              </a:rPr>
              <a:t>DISTORTION  ANALYZERS</a:t>
            </a:r>
          </a:p>
        </p:txBody>
      </p:sp>
      <p:sp>
        <p:nvSpPr>
          <p:cNvPr id="3" name="Content Placeholder 2"/>
          <p:cNvSpPr>
            <a:spLocks noGrp="1"/>
          </p:cNvSpPr>
          <p:nvPr>
            <p:ph sz="quarter" idx="1"/>
          </p:nvPr>
        </p:nvSpPr>
        <p:spPr>
          <a:xfrm>
            <a:off x="1981200" y="1600201"/>
            <a:ext cx="8153400" cy="4873625"/>
          </a:xfrm>
        </p:spPr>
        <p:txBody>
          <a:bodyPr>
            <a:noAutofit/>
          </a:bodyPr>
          <a:lstStyle/>
          <a:p>
            <a:pPr marL="274320" indent="-274320" algn="just">
              <a:spcBef>
                <a:spcPts val="580"/>
              </a:spcBef>
              <a:buFont typeface="Wingdings 2"/>
              <a:buChar char=""/>
              <a:defRPr/>
            </a:pPr>
            <a:r>
              <a:rPr lang="en-US" sz="2400" dirty="0" smtClean="0">
                <a:solidFill>
                  <a:srgbClr val="300AD4"/>
                </a:solidFill>
                <a:latin typeface="Arial" panose="020B0604020202020204" pitchFamily="34" charset="0"/>
                <a:cs typeface="Arial" panose="020B0604020202020204" pitchFamily="34" charset="0"/>
              </a:rPr>
              <a:t>On the basis of the assumption that any distortion caused by the components within the analyzer itself or by the oscillator signal are small enough to be neglected. Eq. 2 can be expressed as</a:t>
            </a:r>
          </a:p>
          <a:p>
            <a:pPr marL="274320" indent="-274320" algn="just">
              <a:spcBef>
                <a:spcPts val="580"/>
              </a:spcBef>
              <a:buNone/>
              <a:defRPr/>
            </a:pPr>
            <a:endParaRPr lang="en-US" sz="2400" dirty="0" smtClean="0">
              <a:solidFill>
                <a:srgbClr val="300AD4"/>
              </a:solidFill>
              <a:latin typeface="Arial" panose="020B0604020202020204" pitchFamily="34" charset="0"/>
              <a:cs typeface="Arial" panose="020B0604020202020204" pitchFamily="34" charset="0"/>
            </a:endParaRPr>
          </a:p>
          <a:p>
            <a:pPr marL="274320" indent="-274320" algn="just">
              <a:spcBef>
                <a:spcPts val="580"/>
              </a:spcBef>
              <a:buNone/>
              <a:defRPr/>
            </a:pPr>
            <a:r>
              <a:rPr lang="en-US" sz="2400" dirty="0" smtClean="0">
                <a:solidFill>
                  <a:srgbClr val="300AD4"/>
                </a:solidFill>
                <a:latin typeface="Arial" panose="020B0604020202020204" pitchFamily="34" charset="0"/>
                <a:cs typeface="Arial" panose="020B0604020202020204" pitchFamily="34" charset="0"/>
              </a:rPr>
              <a:t>                                                                                   </a:t>
            </a:r>
          </a:p>
          <a:p>
            <a:pPr marL="274320" indent="-274320" algn="just">
              <a:spcBef>
                <a:spcPts val="580"/>
              </a:spcBef>
              <a:buNone/>
              <a:defRPr/>
            </a:pPr>
            <a:r>
              <a:rPr lang="en-US" sz="2400" b="1" dirty="0">
                <a:solidFill>
                  <a:srgbClr val="300AD4"/>
                </a:solidFill>
                <a:latin typeface="Arial" panose="020B0604020202020204" pitchFamily="34" charset="0"/>
                <a:cs typeface="Arial" panose="020B0604020202020204" pitchFamily="34" charset="0"/>
              </a:rPr>
              <a:t>     where</a:t>
            </a:r>
            <a:endParaRPr lang="en-US" sz="2400" dirty="0">
              <a:solidFill>
                <a:srgbClr val="300AD4"/>
              </a:solidFill>
              <a:latin typeface="Arial" panose="020B0604020202020204" pitchFamily="34" charset="0"/>
              <a:cs typeface="Arial" panose="020B0604020202020204" pitchFamily="34" charset="0"/>
            </a:endParaRPr>
          </a:p>
          <a:p>
            <a:pPr marL="274320" indent="-274320" algn="just">
              <a:spcBef>
                <a:spcPts val="580"/>
              </a:spcBef>
              <a:buNone/>
              <a:defRPr/>
            </a:pPr>
            <a:r>
              <a:rPr lang="en-US" sz="2400" dirty="0">
                <a:solidFill>
                  <a:srgbClr val="300AD4"/>
                </a:solidFill>
                <a:latin typeface="Arial" panose="020B0604020202020204" pitchFamily="34" charset="0"/>
                <a:cs typeface="Arial" panose="020B0604020202020204" pitchFamily="34" charset="0"/>
              </a:rPr>
              <a:t>       THD 	= the total harmonic distortion </a:t>
            </a:r>
          </a:p>
          <a:p>
            <a:pPr marL="274320" indent="-274320" algn="just">
              <a:spcBef>
                <a:spcPts val="580"/>
              </a:spcBef>
              <a:buNone/>
              <a:defRPr/>
            </a:pPr>
            <a:r>
              <a:rPr lang="en-US" sz="2400" dirty="0">
                <a:solidFill>
                  <a:srgbClr val="300AD4"/>
                </a:solidFill>
                <a:latin typeface="Arial" panose="020B0604020202020204" pitchFamily="34" charset="0"/>
                <a:cs typeface="Arial" panose="020B0604020202020204" pitchFamily="34" charset="0"/>
              </a:rPr>
              <a:t>        </a:t>
            </a:r>
            <a:r>
              <a:rPr lang="en-US" sz="2400" dirty="0" err="1">
                <a:solidFill>
                  <a:srgbClr val="300AD4"/>
                </a:solidFill>
                <a:latin typeface="Arial" panose="020B0604020202020204" pitchFamily="34" charset="0"/>
                <a:cs typeface="Arial" panose="020B0604020202020204" pitchFamily="34" charset="0"/>
              </a:rPr>
              <a:t>E</a:t>
            </a:r>
            <a:r>
              <a:rPr lang="en-US" sz="2400" i="1" baseline="-25000" dirty="0" err="1">
                <a:solidFill>
                  <a:srgbClr val="300AD4"/>
                </a:solidFill>
                <a:latin typeface="Arial" panose="020B0604020202020204" pitchFamily="34" charset="0"/>
                <a:cs typeface="Arial" panose="020B0604020202020204" pitchFamily="34" charset="0"/>
              </a:rPr>
              <a:t>f</a:t>
            </a:r>
            <a:r>
              <a:rPr lang="en-US" sz="2400" dirty="0">
                <a:solidFill>
                  <a:srgbClr val="300AD4"/>
                </a:solidFill>
                <a:latin typeface="Arial" panose="020B0604020202020204" pitchFamily="34" charset="0"/>
                <a:cs typeface="Arial" panose="020B0604020202020204" pitchFamily="34" charset="0"/>
              </a:rPr>
              <a:t> = the amplitude of the fundamental frequency including the harmonics</a:t>
            </a:r>
          </a:p>
          <a:p>
            <a:pPr marL="274320" indent="-274320" algn="just">
              <a:spcBef>
                <a:spcPts val="580"/>
              </a:spcBef>
              <a:buNone/>
              <a:defRPr/>
            </a:pPr>
            <a:r>
              <a:rPr lang="en-US" sz="2400" dirty="0">
                <a:solidFill>
                  <a:srgbClr val="300AD4"/>
                </a:solidFill>
                <a:latin typeface="Arial" panose="020B0604020202020204" pitchFamily="34" charset="0"/>
                <a:cs typeface="Arial" panose="020B0604020202020204" pitchFamily="34" charset="0"/>
              </a:rPr>
              <a:t>        E</a:t>
            </a:r>
            <a:r>
              <a:rPr lang="en-US" sz="2400" baseline="-25000" dirty="0">
                <a:solidFill>
                  <a:srgbClr val="300AD4"/>
                </a:solidFill>
                <a:latin typeface="Arial" panose="020B0604020202020204" pitchFamily="34" charset="0"/>
                <a:cs typeface="Arial" panose="020B0604020202020204" pitchFamily="34" charset="0"/>
              </a:rPr>
              <a:t>2</a:t>
            </a:r>
            <a:r>
              <a:rPr lang="en-US" sz="2400" dirty="0">
                <a:solidFill>
                  <a:srgbClr val="300AD4"/>
                </a:solidFill>
                <a:latin typeface="Arial" panose="020B0604020202020204" pitchFamily="34" charset="0"/>
                <a:cs typeface="Arial" panose="020B0604020202020204" pitchFamily="34" charset="0"/>
              </a:rPr>
              <a:t>E</a:t>
            </a:r>
            <a:r>
              <a:rPr lang="en-US" sz="2400" baseline="-25000" dirty="0">
                <a:solidFill>
                  <a:srgbClr val="300AD4"/>
                </a:solidFill>
                <a:latin typeface="Arial" panose="020B0604020202020204" pitchFamily="34" charset="0"/>
                <a:cs typeface="Arial" panose="020B0604020202020204" pitchFamily="34" charset="0"/>
              </a:rPr>
              <a:t>3</a:t>
            </a:r>
            <a:r>
              <a:rPr lang="en-US" sz="2400" dirty="0">
                <a:solidFill>
                  <a:srgbClr val="300AD4"/>
                </a:solidFill>
                <a:latin typeface="Arial" panose="020B0604020202020204" pitchFamily="34" charset="0"/>
                <a:cs typeface="Arial" panose="020B0604020202020204" pitchFamily="34" charset="0"/>
              </a:rPr>
              <a:t>E</a:t>
            </a:r>
            <a:r>
              <a:rPr lang="en-US" sz="2400" baseline="-25000" dirty="0">
                <a:solidFill>
                  <a:srgbClr val="300AD4"/>
                </a:solidFill>
                <a:latin typeface="Arial" panose="020B0604020202020204" pitchFamily="34" charset="0"/>
                <a:cs typeface="Arial" panose="020B0604020202020204" pitchFamily="34" charset="0"/>
              </a:rPr>
              <a:t>n</a:t>
            </a:r>
            <a:r>
              <a:rPr lang="en-US" sz="2400" dirty="0">
                <a:solidFill>
                  <a:srgbClr val="300AD4"/>
                </a:solidFill>
                <a:latin typeface="Arial" panose="020B0604020202020204" pitchFamily="34" charset="0"/>
                <a:cs typeface="Arial" panose="020B0604020202020204" pitchFamily="34" charset="0"/>
              </a:rPr>
              <a:t> = the amplitude of the individual harmonics</a:t>
            </a:r>
          </a:p>
          <a:p>
            <a:pPr marL="274320" indent="-274320" algn="just">
              <a:spcBef>
                <a:spcPts val="580"/>
              </a:spcBef>
              <a:buNone/>
              <a:defRPr/>
            </a:pPr>
            <a:r>
              <a:rPr lang="en-US" sz="2400" dirty="0">
                <a:solidFill>
                  <a:srgbClr val="300AD4"/>
                </a:solidFill>
                <a:latin typeface="Arial" panose="020B0604020202020204" pitchFamily="34" charset="0"/>
                <a:cs typeface="Arial" panose="020B0604020202020204" pitchFamily="34" charset="0"/>
              </a:rPr>
              <a:t>        THD	= E(harmonics) fundamental</a:t>
            </a:r>
          </a:p>
          <a:p>
            <a:pPr marL="274320" indent="-274320">
              <a:spcBef>
                <a:spcPts val="580"/>
              </a:spcBef>
              <a:buNone/>
              <a:defRPr/>
            </a:pPr>
            <a:r>
              <a:rPr lang="en-US" sz="2400" dirty="0">
                <a:solidFill>
                  <a:srgbClr val="300AD4"/>
                </a:solidFill>
                <a:latin typeface="Arial" panose="020B0604020202020204" pitchFamily="34" charset="0"/>
                <a:cs typeface="Arial" panose="020B0604020202020204" pitchFamily="34" charset="0"/>
              </a:rPr>
              <a:t> </a:t>
            </a:r>
          </a:p>
          <a:p>
            <a:pPr marL="274320" indent="-274320">
              <a:spcBef>
                <a:spcPts val="580"/>
              </a:spcBef>
              <a:buNone/>
              <a:defRPr/>
            </a:pPr>
            <a:endParaRPr lang="en-US" sz="2400" dirty="0">
              <a:solidFill>
                <a:srgbClr val="300AD4"/>
              </a:solidFill>
              <a:latin typeface="Arial" panose="020B0604020202020204" pitchFamily="34" charset="0"/>
              <a:cs typeface="Arial" panose="020B0604020202020204" pitchFamily="34" charset="0"/>
            </a:endParaRPr>
          </a:p>
        </p:txBody>
      </p:sp>
      <p:sp>
        <p:nvSpPr>
          <p:cNvPr id="7172"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Perpetua" panose="02020502060401020303" pitchFamily="18" charset="0"/>
            </a:endParaRPr>
          </a:p>
        </p:txBody>
      </p:sp>
      <p:graphicFrame>
        <p:nvGraphicFramePr>
          <p:cNvPr id="7173" name="Object 2"/>
          <p:cNvGraphicFramePr>
            <a:graphicFrameLocks noChangeAspect="1"/>
          </p:cNvGraphicFramePr>
          <p:nvPr>
            <p:extLst>
              <p:ext uri="{D42A27DB-BD31-4B8C-83A1-F6EECF244321}">
                <p14:modId xmlns:p14="http://schemas.microsoft.com/office/powerpoint/2010/main" val="3300865945"/>
              </p:ext>
            </p:extLst>
          </p:nvPr>
        </p:nvGraphicFramePr>
        <p:xfrm>
          <a:off x="4991100" y="3328988"/>
          <a:ext cx="2209800" cy="708025"/>
        </p:xfrm>
        <a:graphic>
          <a:graphicData uri="http://schemas.openxmlformats.org/presentationml/2006/ole">
            <mc:AlternateContent xmlns:mc="http://schemas.openxmlformats.org/markup-compatibility/2006">
              <mc:Choice xmlns:v="urn:schemas-microsoft-com:vml" Requires="v">
                <p:oleObj spid="_x0000_s2077" name="Equation" r:id="rId3" imgW="1752600" imgH="558800" progId="Equation.3">
                  <p:embed/>
                </p:oleObj>
              </mc:Choice>
              <mc:Fallback>
                <p:oleObj name="Equation" r:id="rId3" imgW="1752600" imgH="558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3328988"/>
                        <a:ext cx="220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Rectangle 3"/>
          <p:cNvSpPr>
            <a:spLocks noChangeArrowheads="1"/>
          </p:cNvSpPr>
          <p:nvPr/>
        </p:nvSpPr>
        <p:spPr bwMode="auto">
          <a:xfrm>
            <a:off x="1524001" y="3773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Perpetua" panose="02020502060401020303" pitchFamily="18" charset="0"/>
            </a:endParaRPr>
          </a:p>
        </p:txBody>
      </p:sp>
    </p:spTree>
    <p:extLst>
      <p:ext uri="{BB962C8B-B14F-4D97-AF65-F5344CB8AC3E}">
        <p14:creationId xmlns:p14="http://schemas.microsoft.com/office/powerpoint/2010/main" val="3509370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2400" dirty="0" smtClean="0">
                <a:solidFill>
                  <a:srgbClr val="FF0000"/>
                </a:solidFill>
                <a:latin typeface="Arial" panose="020B0604020202020204" pitchFamily="34" charset="0"/>
                <a:cs typeface="Arial" panose="020B0604020202020204" pitchFamily="34" charset="0"/>
              </a:rPr>
              <a:t>DISTORTION  ANALYZERS</a:t>
            </a:r>
          </a:p>
        </p:txBody>
      </p:sp>
      <p:sp>
        <p:nvSpPr>
          <p:cNvPr id="8195" name="Content Placeholder 2"/>
          <p:cNvSpPr>
            <a:spLocks noGrp="1"/>
          </p:cNvSpPr>
          <p:nvPr>
            <p:ph sz="quarter" idx="1"/>
          </p:nvPr>
        </p:nvSpPr>
        <p:spPr>
          <a:xfrm>
            <a:off x="1981200" y="1600201"/>
            <a:ext cx="7467600" cy="4873625"/>
          </a:xfrm>
        </p:spPr>
        <p:txBody>
          <a:bodyPr/>
          <a:lstStyle/>
          <a:p>
            <a:r>
              <a:rPr lang="en-US" b="1" i="1" dirty="0" smtClean="0">
                <a:solidFill>
                  <a:schemeClr val="accent2"/>
                </a:solidFill>
              </a:rPr>
              <a:t>EXAMPLE 1:</a:t>
            </a:r>
          </a:p>
          <a:p>
            <a:pPr algn="just">
              <a:buFont typeface="Wingdings 2" panose="05020102010507070707" pitchFamily="18" charset="2"/>
              <a:buNone/>
            </a:pPr>
            <a:r>
              <a:rPr lang="en-US" sz="2400" b="1" i="1" dirty="0" smtClean="0">
                <a:solidFill>
                  <a:srgbClr val="300AD4"/>
                </a:solidFill>
                <a:latin typeface="Arial" panose="020B0604020202020204" pitchFamily="34" charset="0"/>
                <a:cs typeface="Arial" panose="020B0604020202020204" pitchFamily="34" charset="0"/>
              </a:rPr>
              <a:t>     </a:t>
            </a:r>
            <a:r>
              <a:rPr lang="en-US" sz="2400" dirty="0" smtClean="0">
                <a:solidFill>
                  <a:srgbClr val="300AD4"/>
                </a:solidFill>
                <a:latin typeface="Arial" panose="020B0604020202020204" pitchFamily="34" charset="0"/>
                <a:cs typeface="Arial" panose="020B0604020202020204" pitchFamily="34" charset="0"/>
              </a:rPr>
              <a:t>Compute the total harmonic distortion of a signal that contains a fundamen­tal signal with an </a:t>
            </a:r>
            <a:r>
              <a:rPr lang="en-US" sz="2400" dirty="0" err="1" smtClean="0">
                <a:solidFill>
                  <a:srgbClr val="300AD4"/>
                </a:solidFill>
                <a:latin typeface="Arial" panose="020B0604020202020204" pitchFamily="34" charset="0"/>
                <a:cs typeface="Arial" panose="020B0604020202020204" pitchFamily="34" charset="0"/>
              </a:rPr>
              <a:t>rms</a:t>
            </a:r>
            <a:r>
              <a:rPr lang="en-US" sz="2400" dirty="0" smtClean="0">
                <a:solidFill>
                  <a:srgbClr val="300AD4"/>
                </a:solidFill>
                <a:latin typeface="Arial" panose="020B0604020202020204" pitchFamily="34" charset="0"/>
                <a:cs typeface="Arial" panose="020B0604020202020204" pitchFamily="34" charset="0"/>
              </a:rPr>
              <a:t> value of 10 V, a second harmonic with an </a:t>
            </a:r>
            <a:r>
              <a:rPr lang="en-US" sz="2400" dirty="0" err="1" smtClean="0">
                <a:solidFill>
                  <a:srgbClr val="300AD4"/>
                </a:solidFill>
                <a:latin typeface="Arial" panose="020B0604020202020204" pitchFamily="34" charset="0"/>
                <a:cs typeface="Arial" panose="020B0604020202020204" pitchFamily="34" charset="0"/>
              </a:rPr>
              <a:t>rms</a:t>
            </a:r>
            <a:r>
              <a:rPr lang="en-US" sz="2400" dirty="0" smtClean="0">
                <a:solidFill>
                  <a:srgbClr val="300AD4"/>
                </a:solidFill>
                <a:latin typeface="Arial" panose="020B0604020202020204" pitchFamily="34" charset="0"/>
                <a:cs typeface="Arial" panose="020B0604020202020204" pitchFamily="34" charset="0"/>
              </a:rPr>
              <a:t> value of 3 V, a third harmonic with an </a:t>
            </a:r>
            <a:r>
              <a:rPr lang="en-US" sz="2400" dirty="0" err="1" smtClean="0">
                <a:solidFill>
                  <a:srgbClr val="300AD4"/>
                </a:solidFill>
                <a:latin typeface="Arial" panose="020B0604020202020204" pitchFamily="34" charset="0"/>
                <a:cs typeface="Arial" panose="020B0604020202020204" pitchFamily="34" charset="0"/>
              </a:rPr>
              <a:t>rms</a:t>
            </a:r>
            <a:r>
              <a:rPr lang="en-US" sz="2400" dirty="0" smtClean="0">
                <a:solidFill>
                  <a:srgbClr val="300AD4"/>
                </a:solidFill>
                <a:latin typeface="Arial" panose="020B0604020202020204" pitchFamily="34" charset="0"/>
                <a:cs typeface="Arial" panose="020B0604020202020204" pitchFamily="34" charset="0"/>
              </a:rPr>
              <a:t> value of 1.5 V, and a fourth harmonic with an </a:t>
            </a:r>
            <a:r>
              <a:rPr lang="en-US" sz="2400" dirty="0" err="1" smtClean="0">
                <a:solidFill>
                  <a:srgbClr val="300AD4"/>
                </a:solidFill>
                <a:latin typeface="Arial" panose="020B0604020202020204" pitchFamily="34" charset="0"/>
                <a:cs typeface="Arial" panose="020B0604020202020204" pitchFamily="34" charset="0"/>
              </a:rPr>
              <a:t>rms</a:t>
            </a:r>
            <a:r>
              <a:rPr lang="en-US" sz="2400" dirty="0" smtClean="0">
                <a:solidFill>
                  <a:srgbClr val="300AD4"/>
                </a:solidFill>
                <a:latin typeface="Arial" panose="020B0604020202020204" pitchFamily="34" charset="0"/>
                <a:cs typeface="Arial" panose="020B0604020202020204" pitchFamily="34" charset="0"/>
              </a:rPr>
              <a:t> value of 0.6 V.</a:t>
            </a:r>
          </a:p>
          <a:p>
            <a:pPr>
              <a:buFont typeface="Wingdings 2" panose="05020102010507070707" pitchFamily="18" charset="2"/>
              <a:buNone/>
            </a:pPr>
            <a:endParaRPr lang="en-US" sz="2400" dirty="0" smtClean="0">
              <a:solidFill>
                <a:srgbClr val="300AD4"/>
              </a:solidFill>
              <a:latin typeface="Arial" panose="020B0604020202020204" pitchFamily="34" charset="0"/>
              <a:cs typeface="Arial" panose="020B0604020202020204" pitchFamily="34" charset="0"/>
            </a:endParaRPr>
          </a:p>
          <a:p>
            <a:endParaRPr lang="en-US" sz="2400" dirty="0" smtClean="0">
              <a:solidFill>
                <a:srgbClr val="300AD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572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sz="2400" dirty="0" smtClean="0">
                <a:solidFill>
                  <a:srgbClr val="FF0000"/>
                </a:solidFill>
                <a:latin typeface="Arial" panose="020B0604020202020204" pitchFamily="34" charset="0"/>
                <a:cs typeface="Arial" panose="020B0604020202020204" pitchFamily="34" charset="0"/>
              </a:rPr>
              <a:t>DISTORTION  ANALYZERS</a:t>
            </a:r>
          </a:p>
        </p:txBody>
      </p:sp>
      <p:sp>
        <p:nvSpPr>
          <p:cNvPr id="9219" name="Content Placeholder 2"/>
          <p:cNvSpPr>
            <a:spLocks noGrp="1"/>
          </p:cNvSpPr>
          <p:nvPr>
            <p:ph sz="quarter" idx="1"/>
          </p:nvPr>
        </p:nvSpPr>
        <p:spPr>
          <a:xfrm>
            <a:off x="1981200" y="1600201"/>
            <a:ext cx="7467600" cy="4873625"/>
          </a:xfrm>
        </p:spPr>
        <p:txBody>
          <a:bodyPr/>
          <a:lstStyle/>
          <a:p>
            <a:r>
              <a:rPr lang="en-US" b="1" i="1" dirty="0" smtClean="0">
                <a:solidFill>
                  <a:schemeClr val="accent2"/>
                </a:solidFill>
              </a:rPr>
              <a:t>SOLUTION:</a:t>
            </a:r>
          </a:p>
          <a:p>
            <a:pPr>
              <a:buFont typeface="Wingdings 2" panose="05020102010507070707" pitchFamily="18" charset="2"/>
              <a:buNone/>
            </a:pPr>
            <a:r>
              <a:rPr lang="en-US" dirty="0" smtClean="0"/>
              <a:t>Using Eq. 3, we compute the total harmonic distortion as  </a:t>
            </a:r>
          </a:p>
          <a:p>
            <a:pPr>
              <a:buFont typeface="Wingdings 2" panose="05020102010507070707" pitchFamily="18" charset="2"/>
              <a:buNone/>
            </a:pPr>
            <a:endParaRPr lang="en-US" dirty="0" smtClean="0">
              <a:solidFill>
                <a:schemeClr val="accent2"/>
              </a:solidFill>
            </a:endParaRPr>
          </a:p>
          <a:p>
            <a:pPr>
              <a:buFont typeface="Wingdings 2" panose="05020102010507070707" pitchFamily="18" charset="2"/>
              <a:buNone/>
            </a:pPr>
            <a:r>
              <a:rPr lang="en-US" dirty="0" smtClean="0"/>
              <a:t>                                                                                           </a:t>
            </a:r>
          </a:p>
          <a:p>
            <a:pPr>
              <a:buFont typeface="Wingdings 2" panose="05020102010507070707" pitchFamily="18" charset="2"/>
              <a:buNone/>
            </a:pPr>
            <a:endParaRPr lang="en-US" dirty="0" smtClean="0"/>
          </a:p>
          <a:p>
            <a:pPr>
              <a:buFont typeface="Wingdings 2" panose="05020102010507070707" pitchFamily="18" charset="2"/>
              <a:buNone/>
            </a:pPr>
            <a:endParaRPr lang="en-US" dirty="0" smtClean="0"/>
          </a:p>
          <a:p>
            <a:pPr>
              <a:buFont typeface="Wingdings 2" panose="05020102010507070707" pitchFamily="18" charset="2"/>
              <a:buNone/>
            </a:pPr>
            <a:endParaRPr lang="en-US" dirty="0" smtClean="0"/>
          </a:p>
        </p:txBody>
      </p:sp>
      <p:sp>
        <p:nvSpPr>
          <p:cNvPr id="922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Perpetua" panose="02020502060401020303" pitchFamily="18" charset="0"/>
            </a:endParaRPr>
          </a:p>
        </p:txBody>
      </p:sp>
      <p:graphicFrame>
        <p:nvGraphicFramePr>
          <p:cNvPr id="9221" name="Object 2"/>
          <p:cNvGraphicFramePr>
            <a:graphicFrameLocks noChangeAspect="1"/>
          </p:cNvGraphicFramePr>
          <p:nvPr/>
        </p:nvGraphicFramePr>
        <p:xfrm>
          <a:off x="5029200" y="2743200"/>
          <a:ext cx="2286000" cy="679450"/>
        </p:xfrm>
        <a:graphic>
          <a:graphicData uri="http://schemas.openxmlformats.org/presentationml/2006/ole">
            <mc:AlternateContent xmlns:mc="http://schemas.openxmlformats.org/markup-compatibility/2006">
              <mc:Choice xmlns:v="urn:schemas-microsoft-com:vml" Requires="v">
                <p:oleObj spid="_x0000_s3128" name="Equation" r:id="rId3" imgW="1574800" imgH="469900" progId="Equation.3">
                  <p:embed/>
                </p:oleObj>
              </mc:Choice>
              <mc:Fallback>
                <p:oleObj name="Equation" r:id="rId3" imgW="15748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743200"/>
                        <a:ext cx="22860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Rectangle 3"/>
          <p:cNvSpPr>
            <a:spLocks noChangeArrowheads="1"/>
          </p:cNvSpPr>
          <p:nvPr/>
        </p:nvSpPr>
        <p:spPr bwMode="auto">
          <a:xfrm>
            <a:off x="1524001" y="2820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Perpetua" panose="02020502060401020303" pitchFamily="18" charset="0"/>
            </a:endParaRPr>
          </a:p>
        </p:txBody>
      </p:sp>
      <p:sp>
        <p:nvSpPr>
          <p:cNvPr id="9223"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Perpetua" panose="02020502060401020303" pitchFamily="18" charset="0"/>
            </a:endParaRPr>
          </a:p>
        </p:txBody>
      </p:sp>
      <p:graphicFrame>
        <p:nvGraphicFramePr>
          <p:cNvPr id="9224" name="Object 3"/>
          <p:cNvGraphicFramePr>
            <a:graphicFrameLocks noChangeAspect="1"/>
          </p:cNvGraphicFramePr>
          <p:nvPr/>
        </p:nvGraphicFramePr>
        <p:xfrm>
          <a:off x="5562601" y="3505200"/>
          <a:ext cx="1844675" cy="685800"/>
        </p:xfrm>
        <a:graphic>
          <a:graphicData uri="http://schemas.openxmlformats.org/presentationml/2006/ole">
            <mc:AlternateContent xmlns:mc="http://schemas.openxmlformats.org/markup-compatibility/2006">
              <mc:Choice xmlns:v="urn:schemas-microsoft-com:vml" Requires="v">
                <p:oleObj spid="_x0000_s3129" name="Equation" r:id="rId5" imgW="1155700" imgH="431800" progId="Equation.3">
                  <p:embed/>
                </p:oleObj>
              </mc:Choice>
              <mc:Fallback>
                <p:oleObj name="Equation" r:id="rId5" imgW="11557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1" y="3505200"/>
                        <a:ext cx="1844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5" name="Rectangle 6"/>
          <p:cNvSpPr>
            <a:spLocks noChangeArrowheads="1"/>
          </p:cNvSpPr>
          <p:nvPr/>
        </p:nvSpPr>
        <p:spPr bwMode="auto">
          <a:xfrm>
            <a:off x="1524001" y="243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Perpetua" panose="02020502060401020303" pitchFamily="18" charset="0"/>
            </a:endParaRPr>
          </a:p>
        </p:txBody>
      </p:sp>
    </p:spTree>
    <p:extLst>
      <p:ext uri="{BB962C8B-B14F-4D97-AF65-F5344CB8AC3E}">
        <p14:creationId xmlns:p14="http://schemas.microsoft.com/office/powerpoint/2010/main" val="2898564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TotalTime>
  <Words>646</Words>
  <Application>Microsoft Office PowerPoint</Application>
  <PresentationFormat>Widescreen</PresentationFormat>
  <Paragraphs>71</Paragraphs>
  <Slides>24</Slides>
  <Notes>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Calibri Light</vt:lpstr>
      <vt:lpstr>Perpetua</vt:lpstr>
      <vt:lpstr>Wingdings</vt:lpstr>
      <vt:lpstr>Wingdings 2</vt:lpstr>
      <vt:lpstr>Office Theme</vt:lpstr>
      <vt:lpstr>Equation</vt:lpstr>
      <vt:lpstr> Electronic Instrumentation   Section-1, Ppt-9</vt:lpstr>
      <vt:lpstr>Distortion Analyzers</vt:lpstr>
      <vt:lpstr>What is harmonics?</vt:lpstr>
      <vt:lpstr>DISTORTION  ANALYZERS</vt:lpstr>
      <vt:lpstr>Total Harmonic distortion</vt:lpstr>
      <vt:lpstr>PowerPoint Presentation</vt:lpstr>
      <vt:lpstr>DISTORTION  ANALYZERS</vt:lpstr>
      <vt:lpstr>DISTORTION  ANALYZERS</vt:lpstr>
      <vt:lpstr>DISTORTION  ANALYZERS</vt:lpstr>
      <vt:lpstr>Types of distortion analyzers</vt:lpstr>
      <vt:lpstr>Fundamental Suppression Distortion Analyzer</vt:lpstr>
      <vt:lpstr>Principles of operation</vt:lpstr>
      <vt:lpstr>Working </vt:lpstr>
      <vt:lpstr>PowerPoint Presentation</vt:lpstr>
      <vt:lpstr>Harmonic Distortion analyzers</vt:lpstr>
      <vt:lpstr>Harmonic Distortion analyzers</vt:lpstr>
      <vt:lpstr>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qwerty</dc:creator>
  <cp:lastModifiedBy>VIVEK RUGLE</cp:lastModifiedBy>
  <cp:revision>141</cp:revision>
  <dcterms:created xsi:type="dcterms:W3CDTF">2020-07-17T18:06:12Z</dcterms:created>
  <dcterms:modified xsi:type="dcterms:W3CDTF">2020-11-02T17:20:04Z</dcterms:modified>
</cp:coreProperties>
</file>