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56" r:id="rId3"/>
    <p:sldId id="380" r:id="rId4"/>
    <p:sldId id="381" r:id="rId5"/>
    <p:sldId id="382" r:id="rId6"/>
    <p:sldId id="383" r:id="rId7"/>
    <p:sldId id="384" r:id="rId8"/>
    <p:sldId id="385" r:id="rId9"/>
    <p:sldId id="387" r:id="rId10"/>
    <p:sldId id="388" r:id="rId11"/>
    <p:sldId id="389" r:id="rId12"/>
    <p:sldId id="390" r:id="rId13"/>
    <p:sldId id="394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6A69-415B-4666-B3D8-026FABFAE2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65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300" b="1" u="sng" dirty="0">
                <a:solidFill>
                  <a:srgbClr val="000099"/>
                </a:solidFill>
                <a:latin typeface="+mn-lt"/>
              </a:rPr>
              <a:t>Electronic Instrumentation</a:t>
            </a:r>
            <a:r>
              <a:rPr lang="en-US" sz="3300" b="1" dirty="0">
                <a:solidFill>
                  <a:srgbClr val="000099"/>
                </a:solidFill>
                <a:latin typeface="+mn-lt"/>
              </a:rPr>
              <a:t> </a:t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r>
              <a:rPr lang="en-US" sz="3300" b="1" dirty="0">
                <a:solidFill>
                  <a:srgbClr val="000099"/>
                </a:solidFill>
              </a:rPr>
              <a:t/>
            </a: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Ppt-21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Instrumental Methods:</a:t>
            </a:r>
          </a:p>
        </p:txBody>
      </p:sp>
      <p:graphicFrame>
        <p:nvGraphicFramePr>
          <p:cNvPr id="14417" name="Group 81"/>
          <p:cNvGraphicFramePr>
            <a:graphicFrameLocks noGrp="1"/>
          </p:cNvGraphicFramePr>
          <p:nvPr>
            <p:ph idx="1"/>
          </p:nvPr>
        </p:nvGraphicFramePr>
        <p:xfrm>
          <a:off x="684213" y="1557338"/>
          <a:ext cx="7769225" cy="3992800"/>
        </p:xfrm>
        <a:graphic>
          <a:graphicData uri="http://schemas.openxmlformats.org/drawingml/2006/table">
            <a:tbl>
              <a:tblPr/>
              <a:tblGrid>
                <a:gridCol w="2662237"/>
                <a:gridCol w="5106988"/>
              </a:tblGrid>
              <a:tr h="426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Property</a:t>
                      </a:r>
                    </a:p>
                  </a:txBody>
                  <a:tcPr marT="45716" marB="4571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Example Method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Electrical potential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Potentiometry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Electrical charge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Coulometry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Electrical current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Voltammetry - amperometry, polarography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Electrical resistance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Conductometry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Mass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Gravimetry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Mass-to-charge ratio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Mass spectrometry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Rate of reaction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Stopped flow, flow injection analysis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Thermal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Thermal gravimetry, calorimetry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Radioactivity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Activation, isotope dilution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7192" name="Text Box 82"/>
          <p:cNvSpPr txBox="1">
            <a:spLocks noChangeArrowheads="1"/>
          </p:cNvSpPr>
          <p:nvPr/>
        </p:nvSpPr>
        <p:spPr bwMode="auto">
          <a:xfrm>
            <a:off x="684213" y="5734050"/>
            <a:ext cx="7632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Arial" panose="020B0604020202020204" pitchFamily="34" charset="0"/>
              </a:rPr>
              <a:t>Often combined with chromatographic or electrophoretic methods</a:t>
            </a:r>
          </a:p>
        </p:txBody>
      </p:sp>
    </p:spTree>
    <p:extLst>
      <p:ext uri="{BB962C8B-B14F-4D97-AF65-F5344CB8AC3E}">
        <p14:creationId xmlns:p14="http://schemas.microsoft.com/office/powerpoint/2010/main" val="337713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Basic Components of Instrusment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863975"/>
            <a:ext cx="7848600" cy="360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smtClean="0"/>
              <a:t>In </a:t>
            </a:r>
            <a:r>
              <a:rPr lang="en-US" altLang="zh-TW" sz="2000" b="1" smtClean="0"/>
              <a:t>spectrophotometry</a:t>
            </a:r>
            <a:r>
              <a:rPr lang="en-US" altLang="zh-TW" sz="2000" smtClean="0"/>
              <a:t>, the analytical instrument is</a:t>
            </a:r>
            <a:r>
              <a:rPr lang="en-US" altLang="zh-TW" sz="2000" b="1" smtClean="0"/>
              <a:t> spectrophotometer:</a:t>
            </a:r>
          </a:p>
        </p:txBody>
      </p:sp>
      <p:grpSp>
        <p:nvGrpSpPr>
          <p:cNvPr id="8196" name="Group 36"/>
          <p:cNvGrpSpPr>
            <a:grpSpLocks/>
          </p:cNvGrpSpPr>
          <p:nvPr/>
        </p:nvGrpSpPr>
        <p:grpSpPr bwMode="auto">
          <a:xfrm>
            <a:off x="827088" y="4652963"/>
            <a:ext cx="7632700" cy="1300162"/>
            <a:chOff x="476" y="2069"/>
            <a:chExt cx="4808" cy="819"/>
          </a:xfrm>
        </p:grpSpPr>
        <p:sp>
          <p:nvSpPr>
            <p:cNvPr id="8207" name="Rectangle 7"/>
            <p:cNvSpPr>
              <a:spLocks noChangeArrowheads="1"/>
            </p:cNvSpPr>
            <p:nvPr/>
          </p:nvSpPr>
          <p:spPr bwMode="auto">
            <a:xfrm>
              <a:off x="476" y="2069"/>
              <a:ext cx="816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Mono-chromatic light energy</a:t>
              </a:r>
            </a:p>
          </p:txBody>
        </p:sp>
        <p:sp>
          <p:nvSpPr>
            <p:cNvPr id="8208" name="Rectangle 8"/>
            <p:cNvSpPr>
              <a:spLocks noChangeArrowheads="1"/>
            </p:cNvSpPr>
            <p:nvPr/>
          </p:nvSpPr>
          <p:spPr bwMode="auto">
            <a:xfrm>
              <a:off x="1565" y="2069"/>
              <a:ext cx="817" cy="3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Light absorption</a:t>
              </a:r>
            </a:p>
          </p:txBody>
        </p:sp>
        <p:sp>
          <p:nvSpPr>
            <p:cNvPr id="8209" name="Rectangle 9"/>
            <p:cNvSpPr>
              <a:spLocks noChangeArrowheads="1"/>
            </p:cNvSpPr>
            <p:nvPr/>
          </p:nvSpPr>
          <p:spPr bwMode="auto">
            <a:xfrm>
              <a:off x="2653" y="2069"/>
              <a:ext cx="7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Photocell</a:t>
              </a:r>
            </a:p>
          </p:txBody>
        </p:sp>
        <p:sp>
          <p:nvSpPr>
            <p:cNvPr id="8210" name="Rectangle 10"/>
            <p:cNvSpPr>
              <a:spLocks noChangeArrowheads="1"/>
            </p:cNvSpPr>
            <p:nvPr/>
          </p:nvSpPr>
          <p:spPr bwMode="auto">
            <a:xfrm>
              <a:off x="3696" y="2478"/>
              <a:ext cx="77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Current meter</a:t>
              </a:r>
            </a:p>
          </p:txBody>
        </p:sp>
        <p:sp>
          <p:nvSpPr>
            <p:cNvPr id="8211" name="Rectangle 11"/>
            <p:cNvSpPr>
              <a:spLocks noChangeArrowheads="1"/>
            </p:cNvSpPr>
            <p:nvPr/>
          </p:nvSpPr>
          <p:spPr bwMode="auto">
            <a:xfrm>
              <a:off x="4740" y="2069"/>
              <a:ext cx="54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Meter scale</a:t>
              </a:r>
            </a:p>
          </p:txBody>
        </p:sp>
        <p:sp>
          <p:nvSpPr>
            <p:cNvPr id="8212" name="Rectangle 12"/>
            <p:cNvSpPr>
              <a:spLocks noChangeArrowheads="1"/>
            </p:cNvSpPr>
            <p:nvPr/>
          </p:nvSpPr>
          <p:spPr bwMode="auto">
            <a:xfrm>
              <a:off x="3696" y="2069"/>
              <a:ext cx="77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Arial" panose="020B0604020202020204" pitchFamily="34" charset="0"/>
                </a:rPr>
                <a:t>Electrical current</a:t>
              </a:r>
            </a:p>
          </p:txBody>
        </p:sp>
        <p:sp>
          <p:nvSpPr>
            <p:cNvPr id="8213" name="AutoShape 17"/>
            <p:cNvSpPr>
              <a:spLocks noChangeArrowheads="1"/>
            </p:cNvSpPr>
            <p:nvPr/>
          </p:nvSpPr>
          <p:spPr bwMode="auto">
            <a:xfrm>
              <a:off x="1292" y="2205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14" name="AutoShape 20"/>
            <p:cNvSpPr>
              <a:spLocks noChangeArrowheads="1"/>
            </p:cNvSpPr>
            <p:nvPr/>
          </p:nvSpPr>
          <p:spPr bwMode="auto">
            <a:xfrm>
              <a:off x="2381" y="2205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15" name="AutoShape 21"/>
            <p:cNvSpPr>
              <a:spLocks noChangeArrowheads="1"/>
            </p:cNvSpPr>
            <p:nvPr/>
          </p:nvSpPr>
          <p:spPr bwMode="auto">
            <a:xfrm>
              <a:off x="3424" y="2205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16" name="AutoShape 22"/>
            <p:cNvSpPr>
              <a:spLocks noChangeArrowheads="1"/>
            </p:cNvSpPr>
            <p:nvPr/>
          </p:nvSpPr>
          <p:spPr bwMode="auto">
            <a:xfrm>
              <a:off x="4468" y="2205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</p:grpSp>
      <p:grpSp>
        <p:nvGrpSpPr>
          <p:cNvPr id="8197" name="Group 35"/>
          <p:cNvGrpSpPr>
            <a:grpSpLocks/>
          </p:cNvGrpSpPr>
          <p:nvPr/>
        </p:nvGrpSpPr>
        <p:grpSpPr bwMode="auto">
          <a:xfrm>
            <a:off x="971550" y="2205038"/>
            <a:ext cx="7345363" cy="996950"/>
            <a:chOff x="612" y="981"/>
            <a:chExt cx="4627" cy="628"/>
          </a:xfrm>
        </p:grpSpPr>
        <p:sp>
          <p:nvSpPr>
            <p:cNvPr id="8198" name="Rectangle 25"/>
            <p:cNvSpPr>
              <a:spLocks noChangeArrowheads="1"/>
            </p:cNvSpPr>
            <p:nvPr/>
          </p:nvSpPr>
          <p:spPr bwMode="auto">
            <a:xfrm>
              <a:off x="612" y="981"/>
              <a:ext cx="680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Energy</a:t>
              </a:r>
            </a:p>
            <a:p>
              <a:pPr eaLnBrk="1" hangingPunct="1"/>
              <a:r>
                <a:rPr lang="en-US" altLang="zh-TW" sz="2000" b="1">
                  <a:latin typeface="Arial" panose="020B0604020202020204" pitchFamily="34" charset="0"/>
                </a:rPr>
                <a:t>stimilus</a:t>
              </a:r>
            </a:p>
          </p:txBody>
        </p:sp>
        <p:sp>
          <p:nvSpPr>
            <p:cNvPr id="8199" name="Rectangle 26"/>
            <p:cNvSpPr>
              <a:spLocks noChangeArrowheads="1"/>
            </p:cNvSpPr>
            <p:nvPr/>
          </p:nvSpPr>
          <p:spPr bwMode="auto">
            <a:xfrm>
              <a:off x="1565" y="981"/>
              <a:ext cx="635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Analyte-matrix</a:t>
              </a:r>
            </a:p>
          </p:txBody>
        </p:sp>
        <p:sp>
          <p:nvSpPr>
            <p:cNvPr id="8200" name="Rectangle 27"/>
            <p:cNvSpPr>
              <a:spLocks noChangeArrowheads="1"/>
            </p:cNvSpPr>
            <p:nvPr/>
          </p:nvSpPr>
          <p:spPr bwMode="auto">
            <a:xfrm>
              <a:off x="2472" y="981"/>
              <a:ext cx="998" cy="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Analytical response</a:t>
              </a:r>
            </a:p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(transducer)</a:t>
              </a:r>
            </a:p>
          </p:txBody>
        </p: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740" y="981"/>
              <a:ext cx="499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Data out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3742" y="981"/>
              <a:ext cx="725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Arial" panose="020B0604020202020204" pitchFamily="34" charset="0"/>
                </a:rPr>
                <a:t>Data process</a:t>
              </a:r>
            </a:p>
          </p:txBody>
        </p:sp>
        <p:sp>
          <p:nvSpPr>
            <p:cNvPr id="8203" name="AutoShape 31"/>
            <p:cNvSpPr>
              <a:spLocks noChangeArrowheads="1"/>
            </p:cNvSpPr>
            <p:nvPr/>
          </p:nvSpPr>
          <p:spPr bwMode="auto">
            <a:xfrm>
              <a:off x="1292" y="111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04" name="AutoShape 32"/>
            <p:cNvSpPr>
              <a:spLocks noChangeArrowheads="1"/>
            </p:cNvSpPr>
            <p:nvPr/>
          </p:nvSpPr>
          <p:spPr bwMode="auto">
            <a:xfrm>
              <a:off x="2200" y="111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05" name="AutoShape 33"/>
            <p:cNvSpPr>
              <a:spLocks noChangeArrowheads="1"/>
            </p:cNvSpPr>
            <p:nvPr/>
          </p:nvSpPr>
          <p:spPr bwMode="auto">
            <a:xfrm>
              <a:off x="3470" y="111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206" name="AutoShape 34"/>
            <p:cNvSpPr>
              <a:spLocks noChangeArrowheads="1"/>
            </p:cNvSpPr>
            <p:nvPr/>
          </p:nvSpPr>
          <p:spPr bwMode="auto">
            <a:xfrm>
              <a:off x="4468" y="1117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753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5" name="Rectangle 1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Types of Analytical Data Domains</a:t>
            </a:r>
          </a:p>
        </p:txBody>
      </p:sp>
      <p:graphicFrame>
        <p:nvGraphicFramePr>
          <p:cNvPr id="39174" name="Group 26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6"/>
        </p:xfrm>
        <a:graphic>
          <a:graphicData uri="http://schemas.openxmlformats.org/drawingml/2006/table">
            <a:tbl>
              <a:tblPr/>
              <a:tblGrid>
                <a:gridCol w="4546600"/>
                <a:gridCol w="1368425"/>
                <a:gridCol w="2314575"/>
              </a:tblGrid>
              <a:tr h="561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Non-Electrical Domains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05B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Electrical Domains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05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085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Physical </a:t>
                      </a:r>
                      <a:r>
                        <a:rPr kumimoji="1" lang="en-US" altLang="zh-TW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(light intensity, color)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,</a:t>
                      </a:r>
                      <a:endParaRPr kumimoji="1" lang="en-US" altLang="zh-TW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itchFamily="65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Chemical </a:t>
                      </a:r>
                      <a:r>
                        <a:rPr kumimoji="1" lang="en-US" altLang="zh-TW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(pH)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Analog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Current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Voltage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Charge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</a:tr>
              <a:tr h="45085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Scale Position </a:t>
                      </a:r>
                      <a:r>
                        <a:rPr kumimoji="1" lang="en-US" altLang="zh-TW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(length)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Time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Frequency 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1"/>
                    </a:gra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Phase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1"/>
                    </a:gradFill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Pulse width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1"/>
                    </a:gradFill>
                  </a:tcPr>
                </a:tc>
              </a:tr>
              <a:tr h="45085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Number </a:t>
                      </a:r>
                      <a:r>
                        <a:rPr kumimoji="1" lang="en-US" altLang="zh-TW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(objects)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Digital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Count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</a:tr>
              <a:tr h="7905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Serial 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itchFamily="65" charset="-120"/>
                        </a:rPr>
                        <a:t>Parallel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sz="2800" b="0" dirty="0" smtClean="0">
                <a:solidFill>
                  <a:srgbClr val="FF33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Selecting an analytical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reproducible? - </a:t>
            </a:r>
            <a:r>
              <a:rPr lang="en-US" altLang="zh-TW" sz="2400" b="1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close to true value? - </a:t>
            </a:r>
            <a:r>
              <a:rPr lang="en-US" altLang="zh-TW" sz="2400" b="1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Accuracy/Bias</a:t>
            </a:r>
          </a:p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small a difference can be measured? - </a:t>
            </a:r>
            <a:r>
              <a:rPr lang="en-US" altLang="zh-TW" sz="2400" b="1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range of amounts? - </a:t>
            </a:r>
            <a:r>
              <a:rPr lang="en-US" altLang="zh-TW" sz="2400" b="1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Range</a:t>
            </a:r>
          </a:p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much interference? - </a:t>
            </a:r>
            <a:r>
              <a:rPr lang="en-US" altLang="zh-TW" sz="2400" b="1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</a:p>
          <a:p>
            <a:pPr eaLnBrk="1" hangingPunct="1"/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samples? – </a:t>
            </a:r>
            <a:r>
              <a:rPr lang="en-US" altLang="zh-TW" sz="2400" b="1" dirty="0" err="1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Efficience</a:t>
            </a:r>
            <a:r>
              <a:rPr lang="en-US" altLang="zh-TW" sz="2400" dirty="0" smtClean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(time, money cost)</a:t>
            </a:r>
          </a:p>
        </p:txBody>
      </p:sp>
    </p:spTree>
    <p:extLst>
      <p:ext uri="{BB962C8B-B14F-4D97-AF65-F5344CB8AC3E}">
        <p14:creationId xmlns:p14="http://schemas.microsoft.com/office/powerpoint/2010/main" val="178215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</a:rPr>
              <a:t>Analytical instrumentation</a:t>
            </a:r>
            <a:endParaRPr 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</a:rPr>
              <a:t>Analytical instrumentation</a:t>
            </a:r>
            <a:r>
              <a:rPr lang="en-US" dirty="0">
                <a:solidFill>
                  <a:srgbClr val="000099"/>
                </a:solidFill>
              </a:rPr>
              <a:t> is the study of the separation, identification, and quantification of the chemical components of natural and artificial materials.</a:t>
            </a: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000099"/>
                </a:solidFill>
              </a:rPr>
              <a:t>Classification of Analytical Methods</a:t>
            </a:r>
          </a:p>
          <a:p>
            <a:pPr lvl="1">
              <a:defRPr/>
            </a:pPr>
            <a:r>
              <a:rPr lang="en-US" altLang="zh-TW" sz="2400" b="1" dirty="0">
                <a:solidFill>
                  <a:srgbClr val="000099"/>
                </a:solidFill>
              </a:rPr>
              <a:t>Qualitative </a:t>
            </a:r>
            <a:r>
              <a:rPr lang="en-US" altLang="zh-TW" sz="2400" dirty="0">
                <a:solidFill>
                  <a:srgbClr val="000099"/>
                </a:solidFill>
              </a:rPr>
              <a:t>instrumental analysis is that measured property indicates </a:t>
            </a:r>
            <a:r>
              <a:rPr lang="en-US" altLang="zh-TW" sz="2400" i="1" dirty="0">
                <a:solidFill>
                  <a:srgbClr val="000099"/>
                </a:solidFill>
              </a:rPr>
              <a:t>presence </a:t>
            </a:r>
            <a:r>
              <a:rPr lang="en-US" altLang="zh-TW" sz="2400" dirty="0">
                <a:solidFill>
                  <a:srgbClr val="000099"/>
                </a:solidFill>
              </a:rPr>
              <a:t>of </a:t>
            </a:r>
            <a:r>
              <a:rPr lang="en-US" altLang="zh-TW" sz="2400" dirty="0" err="1">
                <a:solidFill>
                  <a:srgbClr val="000099"/>
                </a:solidFill>
              </a:rPr>
              <a:t>analyte</a:t>
            </a:r>
            <a:r>
              <a:rPr lang="en-US" altLang="zh-TW" sz="2400" dirty="0">
                <a:solidFill>
                  <a:srgbClr val="000099"/>
                </a:solidFill>
              </a:rPr>
              <a:t> in matrix</a:t>
            </a:r>
          </a:p>
          <a:p>
            <a:pPr lvl="1">
              <a:defRPr/>
            </a:pPr>
            <a:r>
              <a:rPr lang="en-US" altLang="zh-TW" sz="2400" b="1" dirty="0">
                <a:solidFill>
                  <a:srgbClr val="000099"/>
                </a:solidFill>
              </a:rPr>
              <a:t>Quantitative </a:t>
            </a:r>
            <a:r>
              <a:rPr lang="en-US" altLang="zh-TW" sz="2400" dirty="0">
                <a:solidFill>
                  <a:srgbClr val="000099"/>
                </a:solidFill>
              </a:rPr>
              <a:t>instrumental analysis is that magnitude of measured property is proportional to </a:t>
            </a:r>
            <a:r>
              <a:rPr lang="en-US" altLang="zh-TW" sz="2400" i="1" dirty="0">
                <a:solidFill>
                  <a:srgbClr val="000099"/>
                </a:solidFill>
              </a:rPr>
              <a:t>concentration </a:t>
            </a:r>
            <a:r>
              <a:rPr lang="en-US" altLang="zh-TW" sz="2400" dirty="0">
                <a:solidFill>
                  <a:srgbClr val="000099"/>
                </a:solidFill>
              </a:rPr>
              <a:t>of </a:t>
            </a:r>
            <a:r>
              <a:rPr lang="en-US" altLang="zh-TW" sz="2400" dirty="0" err="1">
                <a:solidFill>
                  <a:srgbClr val="000099"/>
                </a:solidFill>
              </a:rPr>
              <a:t>analyte</a:t>
            </a:r>
            <a:r>
              <a:rPr lang="en-US" altLang="zh-TW" sz="2400" dirty="0">
                <a:solidFill>
                  <a:srgbClr val="000099"/>
                </a:solidFill>
              </a:rPr>
              <a:t> (species of interest) in matrix (all constituents including </a:t>
            </a:r>
            <a:r>
              <a:rPr lang="en-US" altLang="zh-TW" sz="2400" dirty="0" err="1">
                <a:solidFill>
                  <a:srgbClr val="000099"/>
                </a:solidFill>
              </a:rPr>
              <a:t>analyte</a:t>
            </a:r>
            <a:r>
              <a:rPr lang="en-US" altLang="zh-TW" sz="2400" dirty="0">
                <a:solidFill>
                  <a:srgbClr val="000099"/>
                </a:solidFill>
              </a:rPr>
              <a:t>.</a:t>
            </a:r>
          </a:p>
          <a:p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4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by color, indicators, boiling points, </a:t>
            </a:r>
            <a:r>
              <a:rPr lang="en-US" altLang="zh-TW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odors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or volume (e.g. gravimetric, volumetric)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Instrumental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chromatography, electrophoresis and identification by measuring physical property (e.g. spectroscopy, electrode potential</a:t>
            </a:r>
            <a:r>
              <a:rPr lang="en-US" altLang="zh-TW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measuring property and determining relationship to concentration (e.g. spectrophotometry, mass spectrometry)</a:t>
            </a:r>
            <a:b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TW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ct val="300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Often, same instrumental method used for qualitative and quantitative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IN" sz="32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Testing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Analysis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Analysis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&amp; Beverage Analysis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Characterization &amp; research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Pharmaceutical Analysis</a:t>
            </a:r>
          </a:p>
          <a:p>
            <a:r>
              <a:rPr lang="en-I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Petrochemical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39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 Some classification the laboratory was divided&#10;into four main areas of investigation:&#10; Biology.&#10; Chemistry.&#10; DNA .&#10;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153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1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• A chemistry unit is present in any laboratory and is used to test samples&#10;of:&#10;• Blood and urine for alcohol,&#10;• Drugs an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24565"/>
            <a:ext cx="6915150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7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FF3399"/>
                </a:solidFill>
              </a:rPr>
              <a:t>Types of Instrumental Methods:</a:t>
            </a:r>
          </a:p>
        </p:txBody>
      </p:sp>
      <p:graphicFrame>
        <p:nvGraphicFramePr>
          <p:cNvPr id="8248" name="Group 56"/>
          <p:cNvGraphicFramePr>
            <a:graphicFrameLocks noGrp="1"/>
          </p:cNvGraphicFramePr>
          <p:nvPr>
            <p:ph idx="1"/>
          </p:nvPr>
        </p:nvGraphicFramePr>
        <p:xfrm>
          <a:off x="647700" y="1779588"/>
          <a:ext cx="7769225" cy="3718448"/>
        </p:xfrm>
        <a:graphic>
          <a:graphicData uri="http://schemas.openxmlformats.org/drawingml/2006/table">
            <a:tbl>
              <a:tblPr/>
              <a:tblGrid>
                <a:gridCol w="2662238"/>
                <a:gridCol w="5106987"/>
              </a:tblGrid>
              <a:tr h="426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Property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Example Method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0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emission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Emission spectroscopy - fluorescence, phosphorescence, luminescence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1005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absorption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Absorption spectroscopy -spectrophotometry, photometry, nuclear magnetic resonance, electron spin resonance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scattering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Turbidity, Raman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refraction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Refractometry, interferometry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diffraction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X-ray, electron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9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Radiation rotation</a:t>
                      </a: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新細明體" pitchFamily="18" charset="-120"/>
                        </a:rPr>
                        <a:t>Polarimetry, circular dichroism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77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331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標楷體</vt:lpstr>
      <vt:lpstr>新細明體</vt:lpstr>
      <vt:lpstr>Arial</vt:lpstr>
      <vt:lpstr>Calibri</vt:lpstr>
      <vt:lpstr>Times New Roman</vt:lpstr>
      <vt:lpstr>Wingdings</vt:lpstr>
      <vt:lpstr>Office Theme</vt:lpstr>
      <vt:lpstr> Electronic Instrumentation   Section-2, Ppt-21</vt:lpstr>
      <vt:lpstr>Analytical instrumentation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Types of Instrumental Methods:</vt:lpstr>
      <vt:lpstr>Types of Instrumental Methods:</vt:lpstr>
      <vt:lpstr>Basic Components of Instrusment</vt:lpstr>
      <vt:lpstr>Types of Analytical Data Domains</vt:lpstr>
      <vt:lpstr>Selecting an analytical method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Windows User</cp:lastModifiedBy>
  <cp:revision>102</cp:revision>
  <dcterms:created xsi:type="dcterms:W3CDTF">2020-09-15T00:27:19Z</dcterms:created>
  <dcterms:modified xsi:type="dcterms:W3CDTF">2020-10-14T04:29:19Z</dcterms:modified>
</cp:coreProperties>
</file>