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503" r:id="rId3"/>
    <p:sldId id="504" r:id="rId4"/>
    <p:sldId id="505" r:id="rId5"/>
    <p:sldId id="508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6" r:id="rId18"/>
    <p:sldId id="33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3399"/>
    <a:srgbClr val="FF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</a:t>
            </a:r>
            <a:r>
              <a:rPr lang="en-US" sz="3600" b="1" dirty="0">
                <a:solidFill>
                  <a:srgbClr val="000099"/>
                </a:solidFill>
              </a:rPr>
              <a:t>Analytical instrumentation</a:t>
            </a:r>
            <a:r>
              <a:rPr lang="en-US" sz="3300" b="1" dirty="0">
                <a:solidFill>
                  <a:srgbClr val="000099"/>
                </a:solidFill>
                <a:latin typeface="+mn-lt"/>
              </a:rPr>
              <a:t/>
            </a:r>
            <a:br>
              <a:rPr lang="en-US" sz="3300" b="1" dirty="0">
                <a:solidFill>
                  <a:srgbClr val="000099"/>
                </a:solidFill>
                <a:latin typeface="+mn-lt"/>
              </a:rPr>
            </a:br>
            <a:r>
              <a:rPr lang="en-US" sz="3300" b="1" dirty="0">
                <a:solidFill>
                  <a:srgbClr val="000099"/>
                </a:solidFill>
              </a:rPr>
              <a:t/>
            </a:r>
            <a:br>
              <a:rPr lang="en-US" sz="3300" b="1" dirty="0">
                <a:solidFill>
                  <a:srgbClr val="000099"/>
                </a:solidFill>
              </a:rPr>
            </a:br>
            <a:r>
              <a:rPr lang="en-US" sz="2700" b="1" i="1" dirty="0" smtClean="0">
                <a:solidFill>
                  <a:srgbClr val="FF3399"/>
                </a:solidFill>
                <a:latin typeface="+mn-lt"/>
              </a:rPr>
              <a:t>Section-2, Ppt-26</a:t>
            </a:r>
            <a:endParaRPr lang="en-US" sz="2700" b="1" i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3870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Powerpoint Templates &#10;Page 7 &#10;If an external magnetic field is &#10;applied, an energy transfer (ΔE) is &#10;possible between gro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1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The emitted radio frequency is directly proportional &#10;Powerpoint Templates &#10;Page 8 &#10;to the strength of the applied field.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86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Powerpoint Templates &#10;Page 10 &#10;NMR instrumentation &#10;1. Sample holder 4. Sweep generator &#10;2. Permanent magnet 5. Radio freq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4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1.Sample holder :- Glass tube with 8.5 cm long,0.3 cm &#10;Powerpoint Templates &#10;Page 11 &#10;in diameter &#10;2.Permanent magnet :- 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71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1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Powerpoint Templates &#10;Page 12 &#10;5.Radio frequency :- A radio transmitter coil &#10;transmitter that produces a short powerful &#10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Powerpoint Templates &#10;Page 21 &#10;Proton NMR spectra of Ethanol:- &#10;1H spectrum of Ethanol:- &#10;3 types of proton &#10;CH3,CH2,OH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763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01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Powerpoint Templates &#10;Page 23 &#10;Interpretation of 1HNMR &#10;spectra:- &#10;Number of signals - Indicates how many &quot;different kind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3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 descr="https://teaching.shu.ac.uk/hwb/chemistry/tutorials/molspec/eto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29705"/>
            <a:ext cx="128587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teaching.shu.ac.uk/hwb/chemistry/tutorials/molspec/etohnmr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46196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 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Spectroscopy (Nuclear Magnetic Resonance)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6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 Magnetic Resonance (NMR) was first detected experimentally at the end of 1945, </a:t>
            </a:r>
            <a:endParaRPr lang="en-US" sz="2400" dirty="0" smtClean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NMR spectra was first published </a:t>
            </a:r>
            <a:r>
              <a:rPr lang="en-US" sz="2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in January 1946</a:t>
            </a:r>
            <a:r>
              <a:rPr lang="en-US" sz="2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Bloch and Purcell were jointly awarded the 1952 Nobel Prize in Physics for their research of Nuclear Magnetic Resonance Spectroscopy.</a:t>
            </a:r>
            <a:endParaRPr lang="en-IN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6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of NMR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 spectroscopy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used to determine structure of proteins,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aminoacid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profile, carotenoids, organic acids, lipid fractions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mobility of the water in foods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 spectroscopy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also used to identify and quantify the metabolites in foods</a:t>
            </a:r>
            <a:endParaRPr lang="en-IN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5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161925"/>
            <a:ext cx="8766175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CC3300"/>
                </a:solidFill>
              </a:rPr>
              <a:t>Typical Applications of NMR:</a:t>
            </a:r>
            <a:endParaRPr lang="en-US" altLang="en-US" sz="2000">
              <a:solidFill>
                <a:srgbClr val="CC33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	1.) Structural (chemical) elucidation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		</a:t>
            </a:r>
            <a:r>
              <a:rPr lang="en-US" altLang="en-US" sz="1400">
                <a:latin typeface="WP MathA" pitchFamily="2" charset="2"/>
              </a:rPr>
              <a:t>‚</a:t>
            </a:r>
            <a:r>
              <a:rPr lang="en-US" altLang="en-US" sz="1600"/>
              <a:t> Natural product chemistry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	</a:t>
            </a:r>
            <a:r>
              <a:rPr lang="en-US" altLang="en-US" sz="1600">
                <a:latin typeface="WP MathA" pitchFamily="2" charset="2"/>
              </a:rPr>
              <a:t>‚</a:t>
            </a:r>
            <a:r>
              <a:rPr lang="en-US" altLang="en-US" sz="1600"/>
              <a:t> Synthetic organic chemistry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		</a:t>
            </a:r>
            <a:r>
              <a:rPr lang="en-US" altLang="en-US" sz="1600">
                <a:solidFill>
                  <a:srgbClr val="000099"/>
                </a:solidFill>
              </a:rPr>
              <a:t>-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rgbClr val="339933"/>
                </a:solidFill>
              </a:rPr>
              <a:t>analytical tool of choice of synthetic chemists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		</a:t>
            </a:r>
            <a:r>
              <a:rPr lang="en-US" altLang="en-US" sz="1600">
                <a:solidFill>
                  <a:srgbClr val="000099"/>
                </a:solidFill>
              </a:rPr>
              <a:t>- </a:t>
            </a:r>
            <a:r>
              <a:rPr lang="en-US" altLang="en-US" sz="1600">
                <a:solidFill>
                  <a:srgbClr val="339933"/>
                </a:solidFill>
              </a:rPr>
              <a:t>used in conjunction with MS and IR</a:t>
            </a:r>
            <a:endParaRPr lang="en-US" altLang="en-US" sz="1600">
              <a:solidFill>
                <a:srgbClr val="339933"/>
              </a:solidFill>
              <a:sym typeface="Wingdings" panose="05000000000000000000" pitchFamily="2" charset="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2.) Study of dynamic processes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	</a:t>
            </a:r>
            <a:r>
              <a:rPr lang="en-US" altLang="en-US" sz="1400">
                <a:latin typeface="WP MathA" pitchFamily="2" charset="2"/>
              </a:rPr>
              <a:t>‚</a:t>
            </a:r>
            <a:r>
              <a:rPr lang="en-US" altLang="en-US" sz="1600"/>
              <a:t> reaction kinetics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	</a:t>
            </a:r>
            <a:r>
              <a:rPr lang="en-US" altLang="en-US" sz="1400">
                <a:latin typeface="WP MathA" pitchFamily="2" charset="2"/>
              </a:rPr>
              <a:t>‚</a:t>
            </a:r>
            <a:r>
              <a:rPr lang="en-US" altLang="en-US" sz="1600"/>
              <a:t> study of equilibrium (chemical or structural)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3.) Structural (three-dimensional) studies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		</a:t>
            </a:r>
            <a:r>
              <a:rPr lang="en-US" altLang="en-US" sz="1400">
                <a:latin typeface="WP MathA" pitchFamily="2" charset="2"/>
              </a:rPr>
              <a:t>‚</a:t>
            </a:r>
            <a:r>
              <a:rPr lang="en-US" altLang="en-US" sz="1600"/>
              <a:t> Proteins, Protein-ligand complexes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	</a:t>
            </a:r>
            <a:r>
              <a:rPr lang="en-US" altLang="en-US" sz="1600">
                <a:latin typeface="WP MathA" pitchFamily="2" charset="2"/>
              </a:rPr>
              <a:t>‚</a:t>
            </a:r>
            <a:r>
              <a:rPr lang="en-US" altLang="en-US" sz="1800"/>
              <a:t> </a:t>
            </a:r>
            <a:r>
              <a:rPr lang="en-US" altLang="en-US" sz="1600"/>
              <a:t>DNA, RNA, Protein/DNA complexes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	</a:t>
            </a:r>
            <a:r>
              <a:rPr lang="en-US" altLang="en-US" sz="1600">
                <a:latin typeface="WP MathA" pitchFamily="2" charset="2"/>
              </a:rPr>
              <a:t>‚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660033"/>
                </a:solidFill>
              </a:rPr>
              <a:t>Polysaccharides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4.) Metabolomics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5.) Drug Design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 </a:t>
            </a:r>
            <a:r>
              <a:rPr lang="en-US" altLang="en-US" sz="1600">
                <a:latin typeface="WP MathA" pitchFamily="2" charset="2"/>
              </a:rPr>
              <a:t>‚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FF9900"/>
                </a:solidFill>
              </a:rPr>
              <a:t>S</a:t>
            </a:r>
            <a:r>
              <a:rPr lang="en-US" altLang="en-US" sz="1800">
                <a:solidFill>
                  <a:srgbClr val="660033"/>
                </a:solidFill>
              </a:rPr>
              <a:t>tructure </a:t>
            </a:r>
            <a:r>
              <a:rPr lang="en-US" altLang="en-US" sz="1800">
                <a:solidFill>
                  <a:srgbClr val="FF9900"/>
                </a:solidFill>
              </a:rPr>
              <a:t>A</a:t>
            </a:r>
            <a:r>
              <a:rPr lang="en-US" altLang="en-US" sz="1800">
                <a:solidFill>
                  <a:srgbClr val="660033"/>
                </a:solidFill>
              </a:rPr>
              <a:t>ctivity </a:t>
            </a:r>
            <a:r>
              <a:rPr lang="en-US" altLang="en-US" sz="1800">
                <a:solidFill>
                  <a:srgbClr val="FF9900"/>
                </a:solidFill>
              </a:rPr>
              <a:t>R</a:t>
            </a:r>
            <a:r>
              <a:rPr lang="en-US" altLang="en-US" sz="1800">
                <a:solidFill>
                  <a:srgbClr val="660033"/>
                </a:solidFill>
              </a:rPr>
              <a:t>elationships by </a:t>
            </a:r>
            <a:r>
              <a:rPr lang="en-US" altLang="en-US" sz="1800">
                <a:solidFill>
                  <a:srgbClr val="FF9900"/>
                </a:solidFill>
              </a:rPr>
              <a:t>NMR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6.) Medicine -MRI</a:t>
            </a:r>
            <a:endParaRPr lang="en-US" altLang="en-US" sz="140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i="1">
              <a:solidFill>
                <a:srgbClr val="CC3300"/>
              </a:solidFill>
            </a:endParaRPr>
          </a:p>
        </p:txBody>
      </p:sp>
      <p:pic>
        <p:nvPicPr>
          <p:cNvPr id="3075" name="Picture 3" descr="MMP13_ribb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r="16455"/>
          <a:stretch>
            <a:fillRect/>
          </a:stretch>
        </p:blipFill>
        <p:spPr bwMode="auto">
          <a:xfrm>
            <a:off x="6634163" y="2084388"/>
            <a:ext cx="17827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MRI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4548188"/>
            <a:ext cx="2074862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MRI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552950"/>
            <a:ext cx="2074863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96938" y="5338763"/>
            <a:ext cx="3246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>
                <a:solidFill>
                  <a:srgbClr val="660066"/>
                </a:solidFill>
              </a:rPr>
              <a:t>MRI images of the Human Brain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351588" y="3863975"/>
            <a:ext cx="24590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660066"/>
                </a:solidFill>
              </a:rPr>
              <a:t>NMR Structure of MMP-13 complexed to a ligand</a:t>
            </a: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686550" y="0"/>
          <a:ext cx="1792288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CS ChemDraw Drawing" r:id="rId6" imgW="4465320" imgH="4140708" progId="ChemDraw.Document.6.0">
                  <p:embed/>
                </p:oleObj>
              </mc:Choice>
              <mc:Fallback>
                <p:oleObj name="CS ChemDraw Drawing" r:id="rId6" imgW="4465320" imgH="4140708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0"/>
                        <a:ext cx="1792288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684963" y="1658938"/>
            <a:ext cx="2179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660066"/>
                </a:solidFill>
              </a:rPr>
              <a:t>Taxol (natural product)</a:t>
            </a:r>
          </a:p>
        </p:txBody>
      </p:sp>
    </p:spTree>
    <p:extLst>
      <p:ext uri="{BB962C8B-B14F-4D97-AF65-F5344CB8AC3E}">
        <p14:creationId xmlns:p14="http://schemas.microsoft.com/office/powerpoint/2010/main" val="27892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Powerpoint Templates &#10;Page 3 &#10;Introduction:- &#10;Nuclear Magnetic Resonance (NMR) is a spectroscopy &#10;technique which is base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7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Powerpoint Templates &#10;Page 4 &#10;Theory of NMR:- &#10;Spin quantum number (I) is related to &#10;the atomic and mass number of the n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685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If an external magnetic field is applied, the number of &#10;Powerpoint Templates &#10;Page 5 &#10;possible orientations calculated by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7630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5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Principles of NMR &#10;Powerpoint Templates &#10;Page 6 &#10;The theory behind NMR comes &#10;from the spin of a nucleus and it &#10;generate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9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94</Words>
  <Application>Microsoft Office PowerPoint</Application>
  <PresentationFormat>On-screen Show (4:3)</PresentationFormat>
  <Paragraphs>37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Wingdings</vt:lpstr>
      <vt:lpstr>WP MathA</vt:lpstr>
      <vt:lpstr>Office Theme</vt:lpstr>
      <vt:lpstr>CS ChemDraw Drawing</vt:lpstr>
      <vt:lpstr> Analytical instrumentation  Section-2, Ppt-26</vt:lpstr>
      <vt:lpstr>PowerPoint Presentation</vt:lpstr>
      <vt:lpstr>Introduction</vt:lpstr>
      <vt:lpstr>Application of NMR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XYZ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Windows User</cp:lastModifiedBy>
  <cp:revision>157</cp:revision>
  <dcterms:created xsi:type="dcterms:W3CDTF">2020-09-15T00:27:19Z</dcterms:created>
  <dcterms:modified xsi:type="dcterms:W3CDTF">2020-11-24T04:31:45Z</dcterms:modified>
</cp:coreProperties>
</file>