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396" r:id="rId3"/>
    <p:sldId id="398" r:id="rId4"/>
    <p:sldId id="399" r:id="rId5"/>
    <p:sldId id="400" r:id="rId6"/>
    <p:sldId id="401" r:id="rId7"/>
    <p:sldId id="419" r:id="rId8"/>
    <p:sldId id="402" r:id="rId9"/>
    <p:sldId id="420" r:id="rId10"/>
    <p:sldId id="403" r:id="rId11"/>
    <p:sldId id="404" r:id="rId12"/>
    <p:sldId id="405" r:id="rId13"/>
    <p:sldId id="406" r:id="rId14"/>
    <p:sldId id="407" r:id="rId15"/>
    <p:sldId id="421" r:id="rId16"/>
    <p:sldId id="422" r:id="rId17"/>
    <p:sldId id="423" r:id="rId18"/>
    <p:sldId id="411" r:id="rId19"/>
    <p:sldId id="412" r:id="rId20"/>
    <p:sldId id="413" r:id="rId21"/>
    <p:sldId id="414" r:id="rId22"/>
    <p:sldId id="415" r:id="rId23"/>
    <p:sldId id="416" r:id="rId24"/>
    <p:sldId id="3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070-BD90-4DA8-93E8-DDEC1FFDF166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82-B9B6-4CC6-AE2D-8F1E9260F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7134-0B18-4A06-84C0-7F994BC23FA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D07A-B998-4DFA-8F86-4A5EE39EE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01" y="2794457"/>
            <a:ext cx="6858000" cy="1240405"/>
          </a:xfrm>
        </p:spPr>
        <p:txBody>
          <a:bodyPr>
            <a:normAutofit fontScale="90000"/>
          </a:bodyPr>
          <a:lstStyle/>
          <a:p>
            <a:r>
              <a:rPr lang="en-US" sz="3300" b="1" u="sng">
                <a:latin typeface="+mn-lt"/>
              </a:rPr>
              <a:t> </a:t>
            </a:r>
            <a:r>
              <a:rPr lang="en-US" sz="3600" b="1">
                <a:solidFill>
                  <a:srgbClr val="000099"/>
                </a:solidFill>
              </a:rPr>
              <a:t>Analytical instrumentation</a:t>
            </a:r>
            <a:r>
              <a:rPr lang="en-US" sz="3300" b="1" dirty="0">
                <a:solidFill>
                  <a:srgbClr val="000099"/>
                </a:solidFill>
                <a:latin typeface="+mn-lt"/>
              </a:rPr>
              <a:t/>
            </a:r>
            <a:br>
              <a:rPr lang="en-US" sz="3300" b="1" dirty="0">
                <a:solidFill>
                  <a:srgbClr val="000099"/>
                </a:solidFill>
                <a:latin typeface="+mn-lt"/>
              </a:rPr>
            </a:br>
            <a:r>
              <a:rPr lang="en-US" sz="3300" b="1" dirty="0">
                <a:solidFill>
                  <a:srgbClr val="000099"/>
                </a:solidFill>
              </a:rPr>
              <a:t/>
            </a:r>
            <a:br>
              <a:rPr lang="en-US" sz="3300" b="1" dirty="0">
                <a:solidFill>
                  <a:srgbClr val="000099"/>
                </a:solidFill>
              </a:rPr>
            </a:br>
            <a:r>
              <a:rPr lang="en-US" sz="2700" b="1" i="1" dirty="0" smtClean="0">
                <a:solidFill>
                  <a:srgbClr val="FF3399"/>
                </a:solidFill>
                <a:latin typeface="+mn-lt"/>
              </a:rPr>
              <a:t>Section-2, Ppt-22</a:t>
            </a:r>
            <a:endParaRPr lang="en-US" sz="2700" b="1" i="1" dirty="0">
              <a:solidFill>
                <a:srgbClr val="FF3399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881627" y="3156044"/>
            <a:ext cx="5303547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300" b="1" dirty="0"/>
          </a:p>
        </p:txBody>
      </p:sp>
    </p:spTree>
    <p:extLst>
      <p:ext uri="{BB962C8B-B14F-4D97-AF65-F5344CB8AC3E}">
        <p14:creationId xmlns:p14="http://schemas.microsoft.com/office/powerpoint/2010/main" val="38705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529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53200"/>
          </a:xfrm>
        </p:spPr>
      </p:pic>
    </p:spTree>
    <p:extLst>
      <p:ext uri="{BB962C8B-B14F-4D97-AF65-F5344CB8AC3E}">
        <p14:creationId xmlns:p14="http://schemas.microsoft.com/office/powerpoint/2010/main" val="84387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1600" cy="6858000"/>
          </a:xfrm>
        </p:spPr>
      </p:pic>
    </p:spTree>
    <p:extLst>
      <p:ext uri="{BB962C8B-B14F-4D97-AF65-F5344CB8AC3E}">
        <p14:creationId xmlns:p14="http://schemas.microsoft.com/office/powerpoint/2010/main" val="381044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400" cy="7010400"/>
          </a:xfrm>
        </p:spPr>
      </p:pic>
    </p:spTree>
    <p:extLst>
      <p:ext uri="{BB962C8B-B14F-4D97-AF65-F5344CB8AC3E}">
        <p14:creationId xmlns:p14="http://schemas.microsoft.com/office/powerpoint/2010/main" val="274642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991600" cy="6705600"/>
          </a:xfrm>
        </p:spPr>
      </p:pic>
    </p:spTree>
    <p:extLst>
      <p:ext uri="{BB962C8B-B14F-4D97-AF65-F5344CB8AC3E}">
        <p14:creationId xmlns:p14="http://schemas.microsoft.com/office/powerpoint/2010/main" val="28190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transmittance </a:t>
            </a:r>
            <a:r>
              <a:rPr lang="en-IN" i="1" dirty="0" smtClean="0"/>
              <a:t>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18" y="2332037"/>
            <a:ext cx="8229600" cy="4525963"/>
          </a:xfrm>
        </p:spPr>
        <p:txBody>
          <a:bodyPr/>
          <a:lstStyle/>
          <a:p>
            <a:r>
              <a:rPr lang="en-US" dirty="0"/>
              <a:t>The transmittance, </a:t>
            </a:r>
            <a:r>
              <a:rPr lang="en-US" i="1" dirty="0"/>
              <a:t>T</a:t>
            </a:r>
            <a:r>
              <a:rPr lang="en-US" dirty="0"/>
              <a:t>, of the solution is defined as the ratio of the transmitted intensity, </a:t>
            </a:r>
            <a:r>
              <a:rPr lang="en-US" i="1" dirty="0"/>
              <a:t>I,</a:t>
            </a:r>
            <a:r>
              <a:rPr lang="en-US" dirty="0"/>
              <a:t> over the incident intensity, </a:t>
            </a:r>
            <a:r>
              <a:rPr lang="en-US" i="1" dirty="0"/>
              <a:t>I</a:t>
            </a:r>
            <a:r>
              <a:rPr lang="en-US" i="1" baseline="-25000" dirty="0"/>
              <a:t>0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0"/>
            <a:ext cx="1341236" cy="1021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0" y="1403783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T, the percentage of light that goes through the sample)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3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657600"/>
            <a:ext cx="2255715" cy="14860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2168287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Absorbance (Abs, representing the amount of light absorbed by the sample)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3657600"/>
            <a:ext cx="829425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4027F"/>
                </a:solidFill>
                <a:effectLst/>
                <a:latin typeface="Arial" panose="020B0604020202020204" pitchFamily="34" charset="0"/>
              </a:rPr>
              <a:t>In the example above, a single sheet of the colored material transmits 70% of the light: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I/I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= 0.70     ;    T = 70%   ;    Abs = - log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(0.70)= 0.155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4027F"/>
                </a:solidFill>
                <a:effectLst/>
                <a:latin typeface="Arial" panose="020B0604020202020204" pitchFamily="34" charset="0"/>
              </a:rPr>
              <a:t> A second sheet transmits 70% of the light it receives, or 49% (0.70 x 70%) of the original light: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I/I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= 0.49     ;    T = 49%   ;    Abs = - log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(0.49)= 0.310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4027F"/>
                </a:solidFill>
                <a:effectLst/>
                <a:latin typeface="Arial" panose="020B0604020202020204" pitchFamily="34" charset="0"/>
              </a:rPr>
              <a:t>The third sheet transmits 70% of the light it receives, or 34.3 % (0.70 x 49%) of the original light: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I/I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= 0.343     ;    T = 34.3%   ;    Abs = - log</a:t>
            </a:r>
            <a:r>
              <a:rPr kumimoji="0" lang="en-US" sz="1400" b="1" i="0" u="none" strike="noStrike" cap="none" normalizeH="0" baseline="-3000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(0.343)= 0.465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3400"/>
            <a:ext cx="5486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2563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58000"/>
          </a:xfrm>
        </p:spPr>
      </p:pic>
    </p:spTree>
    <p:extLst>
      <p:ext uri="{BB962C8B-B14F-4D97-AF65-F5344CB8AC3E}">
        <p14:creationId xmlns:p14="http://schemas.microsoft.com/office/powerpoint/2010/main" val="7012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3373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1491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79613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44105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8494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sz="4400" i="1" dirty="0" smtClean="0">
                <a:solidFill>
                  <a:srgbClr val="FF3399"/>
                </a:solidFill>
              </a:rPr>
              <a:t>                      Thank you</a:t>
            </a:r>
            <a:endParaRPr lang="en-IN" sz="4400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58000"/>
          </a:xfrm>
        </p:spPr>
      </p:pic>
    </p:spTree>
    <p:extLst>
      <p:ext uri="{BB962C8B-B14F-4D97-AF65-F5344CB8AC3E}">
        <p14:creationId xmlns:p14="http://schemas.microsoft.com/office/powerpoint/2010/main" val="3750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7010400"/>
          </a:xfrm>
        </p:spPr>
      </p:pic>
    </p:spTree>
    <p:extLst>
      <p:ext uri="{BB962C8B-B14F-4D97-AF65-F5344CB8AC3E}">
        <p14:creationId xmlns:p14="http://schemas.microsoft.com/office/powerpoint/2010/main" val="6398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8282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590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M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17638"/>
            <a:ext cx="8839200" cy="436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7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19"/>
            <a:ext cx="8229600" cy="1143000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200" cy="6858000"/>
          </a:xfrm>
        </p:spPr>
      </p:pic>
    </p:spTree>
    <p:extLst>
      <p:ext uri="{BB962C8B-B14F-4D97-AF65-F5344CB8AC3E}">
        <p14:creationId xmlns:p14="http://schemas.microsoft.com/office/powerpoint/2010/main" val="86947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24800" cy="4434840"/>
        </p:xfrm>
        <a:graphic>
          <a:graphicData uri="http://schemas.openxmlformats.org/drawingml/2006/table">
            <a:tbl>
              <a:tblPr/>
              <a:tblGrid>
                <a:gridCol w="1541463"/>
                <a:gridCol w="1873250"/>
                <a:gridCol w="1625600"/>
                <a:gridCol w="2884487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Type of Radiation</a:t>
                      </a: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Frequency Range (Hz)</a:t>
                      </a:r>
                      <a:endParaRPr kumimoji="0" 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Wavelength Range</a:t>
                      </a:r>
                      <a:endParaRPr kumimoji="0" 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Type of Transition</a:t>
                      </a:r>
                      <a:endParaRPr kumimoji="0" lang="en-US" sz="1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gamma-rays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&lt;1 pm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nuclear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X-rays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 nm-1 pm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inner electron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ultraviolet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400 nm-1 nm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outer electron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visible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4-7.5x10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750 nm-400 nm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outer electron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near-infrared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1x10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-4x10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2.5 µm-750 nm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outer electron molecular vibrations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infrared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25 µm-2.5 µm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molecular vibrations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microwaves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3x10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-10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 mm-25 µm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molecular rotations,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electron spin flips*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radio waves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&lt;3x10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&gt;1 mm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nuclear spin flips*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55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162</Words>
  <Application>Microsoft Office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 Analytical instrumentation  Section-2, Ppt-22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transmittance 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XYZ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EMI/EMC</dc:title>
  <dc:creator>ADMIN</dc:creator>
  <cp:lastModifiedBy>Windows User</cp:lastModifiedBy>
  <cp:revision>114</cp:revision>
  <dcterms:created xsi:type="dcterms:W3CDTF">2020-09-15T00:27:19Z</dcterms:created>
  <dcterms:modified xsi:type="dcterms:W3CDTF">2020-10-21T04:08:00Z</dcterms:modified>
</cp:coreProperties>
</file>