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79" r:id="rId3"/>
    <p:sldId id="453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396" r:id="rId19"/>
    <p:sldId id="424" r:id="rId20"/>
    <p:sldId id="425" r:id="rId21"/>
    <p:sldId id="426" r:id="rId22"/>
    <p:sldId id="427" r:id="rId23"/>
    <p:sldId id="428" r:id="rId24"/>
    <p:sldId id="439" r:id="rId25"/>
    <p:sldId id="447" r:id="rId26"/>
    <p:sldId id="446" r:id="rId27"/>
    <p:sldId id="442" r:id="rId28"/>
    <p:sldId id="443" r:id="rId29"/>
    <p:sldId id="448" r:id="rId30"/>
    <p:sldId id="449" r:id="rId31"/>
    <p:sldId id="444" r:id="rId32"/>
    <p:sldId id="450" r:id="rId33"/>
    <p:sldId id="451" r:id="rId34"/>
    <p:sldId id="452" r:id="rId35"/>
    <p:sldId id="33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33CC"/>
    <a:srgbClr val="FF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benotes.com/gas-chromatography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benotes.com/high-performance-liquid-chromatography-hpl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https://microbenotes.com/high-performance-liquid-chromatography-hpl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</a:t>
            </a:r>
            <a:r>
              <a:rPr lang="en-US" sz="3600" b="1" dirty="0">
                <a:solidFill>
                  <a:srgbClr val="000099"/>
                </a:solidFill>
              </a:rPr>
              <a:t>Analytical instrumentation</a:t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Ppt-24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Steps of HPLC</a:t>
            </a:r>
            <a:br>
              <a:rPr lang="en-US" dirty="0">
                <a:solidFill>
                  <a:srgbClr val="FF3399"/>
                </a:solidFill>
              </a:rPr>
            </a:b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is prepared by taking a glass tube that is dried and coated with a thin, uniform layer of stationary phase (cellulose, silica).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sample is prepared by adding the mixture to the mobile phase. The sample is introduced into the column from the top, and a high-pressure pump is used to pass the sample at a constant rate.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mobile phase then moves down to a detector that detects molecules at a certain absorbance wavelength.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separated molecules can further be analyzed for various purposes.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of HPLC</a:t>
            </a:r>
            <a:br>
              <a:rPr lang="en-US" sz="24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High-performance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 chromatography is used in the analysis of pollutants present in environmental samples.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performed to maintain product purity and quality control of various industrial productions.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technique can also be used to separate different biological molecules like proteins and nucleic acids.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increased speed of this technique makes the process faster and more effective.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 chromatography</a:t>
            </a:r>
            <a:br>
              <a:rPr lang="en-IN" sz="2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 chromatography is a separation technique where the mobile phase used is liquid, and the separation can take place either in a column or a plain surface</a:t>
            </a:r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/>
              <a:t>(Pentane</a:t>
            </a:r>
            <a:r>
              <a:rPr lang="en-IN" sz="2400" dirty="0"/>
              <a:t>, </a:t>
            </a:r>
            <a:r>
              <a:rPr lang="en-IN" sz="2400" dirty="0" err="1"/>
              <a:t>cyclopentane</a:t>
            </a:r>
            <a:r>
              <a:rPr lang="en-IN" sz="2400" dirty="0"/>
              <a:t>, hexane, heptane or isooctane. Same, but with 10–20% of chloroform, dichloromethane </a:t>
            </a:r>
            <a:r>
              <a:rPr lang="en-IN" sz="2400" dirty="0" err="1"/>
              <a:t>tetrahydrofuran</a:t>
            </a:r>
            <a:r>
              <a:rPr lang="en-IN" sz="2400" dirty="0"/>
              <a:t>, acetonitrile, </a:t>
            </a:r>
            <a:r>
              <a:rPr lang="en-IN" sz="2400" dirty="0" err="1"/>
              <a:t>dioxane</a:t>
            </a:r>
            <a:r>
              <a:rPr lang="en-IN" sz="2400" dirty="0"/>
              <a:t>, etc</a:t>
            </a:r>
            <a:r>
              <a:rPr lang="en-IN" sz="2400" dirty="0" smtClean="0"/>
              <a:t>.)</a:t>
            </a:r>
            <a:endParaRPr lang="en-US" sz="2400" dirty="0" smtClean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Liquid chromatography</a:t>
            </a:r>
            <a:br>
              <a:rPr lang="en-US" sz="24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liquid chromatography is based on the principle for the affinity of the molecules to the mobile phase.</a:t>
            </a:r>
            <a:endParaRPr lang="en-US" sz="3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components to be separated have a higher affinity to the mobile phase, the molecules move along with the mobile phase and come out of the column faster.</a:t>
            </a:r>
            <a:endParaRPr lang="en-US" sz="3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if the components have a lower degree of interaction with the mobile phase, the molecules move slowly and thus come out of the column later.</a:t>
            </a:r>
            <a:endParaRPr lang="en-US" sz="3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Liquid chromatography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8" y="1905000"/>
            <a:ext cx="850220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of Liquid chromatography</a:t>
            </a:r>
            <a:br>
              <a:rPr lang="en-US" sz="2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or paper is prepared where the stationary phase (cellulose or silica) is applied on the solid support.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is added to the liquid mobile phase, which is then injected into the chromatographic system.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mobile phase moves through the stationary phase before coming out of the column or the edge of the paper.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elution solution is applied to the system to separate the molecules from the stationary phase.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of Liquid chromatography</a:t>
            </a:r>
            <a:br>
              <a:rPr lang="en-US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 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chromatography is an effective method for the separation of a colored solution as they form two separate bands after separation.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can also be used over other techniques as it is quite simple and less expensive.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used for the separation of solid molecules that are insoluble in water.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TRODUCTION&#10; Compounds absorbs light radiation of a specific&#10;wavelength.&#10; The light absorbed by the sample is directly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004"/>
            <a:ext cx="9144000" cy="61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PECTRPHOTOMETRY&#10; A method in which the absorption or transmission&#10;properties of a material is quantitatively measured as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hlinkClick r:id="rId1"/>
              </a:rPr>
              <a:t>Gas chromatography</a:t>
            </a:r>
            <a:br>
              <a:rPr lang="en-IN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chromatography is a separation technique in which the molecules are separated on the basis of their retention time depending on the affinity of the molecules to the stationary phase</a:t>
            </a:r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33CC"/>
                </a:solidFill>
              </a:rPr>
              <a:t>    </a:t>
            </a:r>
            <a:endParaRPr lang="en-IN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 A spectrophotometer is an instrument that measures&#10;the amount of photons absorbed by a sample after it&#10;is passed through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pectrophotometer can be classified into two different&#10;types :&#10; SINGLE BEAM SPECTRMETER :&#10;To measure the intensity of the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832"/>
            <a:ext cx="8305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 DOUBLE BEAM SPECTOMETER:&#10;In this type, before it reaches the sample, the light&#10;source is split into two separate beams.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074"/>
            <a:ext cx="8610600" cy="66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Chromatography</a:t>
            </a:r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99"/>
                </a:solidFill>
              </a:rPr>
              <a:t>Chromatography’ is an analytical technique commonly used for separating a mixture of chemical substances into its individual components, so that the individual components can be thoroughly analyzed. </a:t>
            </a:r>
            <a:endParaRPr lang="en-I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"/>
            <a:ext cx="88392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4638"/>
            <a:ext cx="8523993" cy="634343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2300" y="3276600"/>
          <a:ext cx="8216900" cy="3863340"/>
        </p:xfrm>
        <a:graphic>
          <a:graphicData uri="http://schemas.openxmlformats.org/drawingml/2006/table">
            <a:tbl>
              <a:tblPr/>
              <a:tblGrid>
                <a:gridCol w="41021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 dirty="0">
                          <a:effectLst/>
                          <a:cs typeface="+mn-lt"/>
                        </a:rPr>
                        <a:t>Mobile phase or carrier</a:t>
                      </a:r>
                      <a:endParaRPr lang="en-IN" i="1" dirty="0">
                        <a:effectLst/>
                        <a:cs typeface="+mn-lt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solvent moving through the column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>
                          <a:effectLst/>
                          <a:cs typeface="+mn-lt"/>
                        </a:rPr>
                        <a:t>Stationary phase or adsorbent</a:t>
                      </a:r>
                      <a:endParaRPr lang="en-IN" i="1">
                        <a:effectLst/>
                        <a:cs typeface="+mn-lt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substance that stays fixed inside the column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>
                          <a:effectLst/>
                          <a:cs typeface="+mn-lt"/>
                        </a:rPr>
                        <a:t>Eluent</a:t>
                      </a:r>
                      <a:endParaRPr lang="en-IN" i="1">
                        <a:effectLst/>
                        <a:cs typeface="+mn-lt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fluid entering the column</a:t>
                      </a:r>
                      <a:endParaRPr lang="en-IN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>
                          <a:effectLst/>
                          <a:cs typeface="+mn-lt"/>
                        </a:rPr>
                        <a:t>Eluate</a:t>
                      </a:r>
                      <a:endParaRPr lang="en-IN" i="1">
                        <a:effectLst/>
                        <a:cs typeface="+mn-lt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fluid exiting the column (that is collected in flasks)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 dirty="0">
                          <a:effectLst/>
                          <a:cs typeface="+mn-lt"/>
                        </a:rPr>
                        <a:t>Elution</a:t>
                      </a:r>
                      <a:endParaRPr lang="en-IN" i="1" dirty="0">
                        <a:effectLst/>
                        <a:cs typeface="+mn-lt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the process of washing out a compound through a column using a suitable solvent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i="1" dirty="0" err="1">
                          <a:effectLst/>
                          <a:cs typeface="+mn-lt"/>
                        </a:rPr>
                        <a:t>Analyte</a:t>
                      </a:r>
                      <a:endParaRPr lang="en-IN" i="1" dirty="0" err="1">
                        <a:effectLst/>
                        <a:cs typeface="+mn-lt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mixture whose individual components have to be separated and analyzed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457200"/>
            <a:ext cx="261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197" y="1981200"/>
            <a:ext cx="89916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400"/>
            <a:ext cx="8458200" cy="6156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74638"/>
            <a:ext cx="8305800" cy="6361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33CC"/>
                </a:solidFill>
              </a:rPr>
              <a:t>Principle of Gas chromatography</a:t>
            </a:r>
            <a:br>
              <a:rPr lang="en-IN" sz="3200" dirty="0">
                <a:solidFill>
                  <a:srgbClr val="FF33CC"/>
                </a:solidFill>
              </a:rPr>
            </a:br>
            <a:endParaRPr lang="en-IN" sz="3200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chromatography is based on the principle that components having a higher affinity to the stationary phase have a higher retention </a:t>
            </a:r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lang="en-US" sz="2000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mobile phase is a gas, mostly helium, that carries the sample through the column</a:t>
            </a:r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once injected in converted into the vapor stage is then passed through a detector to determine the retention time</a:t>
            </a:r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components are collected separately as they come out of the stationary phase at different times.</a:t>
            </a:r>
            <a:endParaRPr lang="en-U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800" dirty="0" smtClean="0">
                <a:solidFill>
                  <a:srgbClr val="000099"/>
                </a:solidFill>
              </a:rPr>
              <a:t>Here</a:t>
            </a:r>
            <a:r>
              <a:rPr lang="en-US" sz="2800" dirty="0">
                <a:solidFill>
                  <a:srgbClr val="000099"/>
                </a:solidFill>
              </a:rPr>
              <a:t>, silica acts as the stationary phase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Solvent (mobile phase) is then made to flow through the silica bed (under gravity or pressure). 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The </a:t>
            </a:r>
            <a:r>
              <a:rPr lang="en-US" sz="2800" dirty="0">
                <a:solidFill>
                  <a:srgbClr val="000099"/>
                </a:solidFill>
              </a:rPr>
              <a:t>different components of the </a:t>
            </a:r>
            <a:r>
              <a:rPr lang="en-US" sz="2800" dirty="0" err="1">
                <a:solidFill>
                  <a:srgbClr val="000099"/>
                </a:solidFill>
              </a:rPr>
              <a:t>analyte</a:t>
            </a:r>
            <a:r>
              <a:rPr lang="en-US" sz="2800" dirty="0">
                <a:solidFill>
                  <a:srgbClr val="000099"/>
                </a:solidFill>
              </a:rPr>
              <a:t> exhibit varying degrees of adhesion to the silica (see later), and as a result they travel at different speeds through the stationary phase as the solvent flows through it, indicated by the separation of the different bands. 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i="1" dirty="0" smtClean="0">
                <a:solidFill>
                  <a:srgbClr val="000099"/>
                </a:solidFill>
              </a:rPr>
              <a:t>The </a:t>
            </a:r>
            <a:r>
              <a:rPr lang="en-US" sz="2800" i="1" dirty="0">
                <a:solidFill>
                  <a:srgbClr val="000099"/>
                </a:solidFill>
              </a:rPr>
              <a:t>components that adhere more strongly to the stationary phase travel more slowly compared to those with a weaker adhesion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  <a:endParaRPr lang="en-I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74638"/>
            <a:ext cx="8534400" cy="612616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1" y="274639"/>
            <a:ext cx="8229600" cy="627856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4638"/>
            <a:ext cx="8686800" cy="65833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Gas chromatograph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133600"/>
            <a:ext cx="73914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578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of Gas chromatography</a:t>
            </a:r>
            <a:br>
              <a:rPr lang="en-US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injected into the column where it is vaporized into a gaseous state. The </a:t>
            </a:r>
            <a:r>
              <a:rPr lang="en-US" sz="24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vapourised</a:t>
            </a:r>
            <a:r>
              <a:rPr 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than mixes with the mobile phase to be carried through the rest of the column.</a:t>
            </a:r>
            <a:endParaRPr lang="en-US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column is set with the stationary phase where the molecules are separated on the basis of their affinity to the stationary phase.</a:t>
            </a:r>
            <a:endParaRPr lang="en-US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components of the mixture reach the detector at different times due to differences in the time they are retained in the column.</a:t>
            </a:r>
            <a:endParaRPr lang="en-US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of Gas chromatography</a:t>
            </a:r>
            <a:br>
              <a:rPr lang="en-US" sz="24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 is used to calculate the concentration of different chemicals in various samples.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used in the analysis of air pollutants, oil spills, and other samples.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chromatography can also be used in forensic science to identify and quantify various biological samples found in the crime scene.</a:t>
            </a:r>
            <a:endParaRPr lang="en-US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Conductivity Detectors (TCD)</a:t>
            </a:r>
            <a:endParaRPr lang="en-IN" sz="2400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hermal Conductivity Detector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07" y="1828800"/>
            <a:ext cx="5815385" cy="304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39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 </a:t>
            </a:r>
            <a:r>
              <a:rPr lang="en-IN" sz="2700" b="1" dirty="0">
                <a:solidFill>
                  <a:srgbClr val="FF33CC"/>
                </a:solidFill>
                <a:hlinkClick r:id="rId1"/>
              </a:rPr>
              <a:t>High-performance liquid chromatography (HPLC)</a:t>
            </a:r>
            <a:br>
              <a:rPr lang="en-IN" sz="2700" dirty="0">
                <a:solidFill>
                  <a:srgbClr val="FF33CC"/>
                </a:solidFill>
              </a:rPr>
            </a:br>
            <a:endParaRPr lang="en-IN" sz="2700" dirty="0">
              <a:solidFill>
                <a:srgbClr val="FF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HPLC</a:t>
            </a:r>
            <a:endParaRPr lang="en-US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technique is based on the principle of differential adsorption where different molecules in a mixture have a varying degree of interactions with the absorbent present on the stationary phase.</a:t>
            </a:r>
            <a:endParaRPr lang="en-US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molecules having higher affinity remain adsorbed for a longer time decreasing their speed of movement through the column.</a:t>
            </a:r>
            <a:endParaRPr lang="en-US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 molecules with lower affinity move with a faster movement, thus allowing the molecules to be separated in different fractions.</a:t>
            </a:r>
            <a:endParaRPr lang="en-US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is slightly different from the column chromatography as in this case; the solvent is forced under high pressures of up to 400 atmospheres instead of allowing it to drip down under gravity.</a:t>
            </a:r>
            <a:endParaRPr lang="en-US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en-US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</a:t>
            </a:r>
            <a:r>
              <a:rPr lang="en-IN" sz="3100" b="1" dirty="0">
                <a:solidFill>
                  <a:srgbClr val="FF3399"/>
                </a:solidFill>
                <a:hlinkClick r:id="rId1"/>
              </a:rPr>
              <a:t>High-performance liquid chromatography (HPLC)</a:t>
            </a:r>
            <a:br>
              <a:rPr lang="en-IN" sz="3100" dirty="0">
                <a:solidFill>
                  <a:srgbClr val="FF3399"/>
                </a:solidFill>
              </a:rPr>
            </a:br>
            <a:endParaRPr lang="en-IN" sz="3100" dirty="0">
              <a:solidFill>
                <a:srgbClr val="FF3399"/>
              </a:solidFill>
            </a:endParaRPr>
          </a:p>
        </p:txBody>
      </p:sp>
      <p:pic>
        <p:nvPicPr>
          <p:cNvPr id="3074" name="Picture 2" descr="High-performance liquid chromatography (HPLC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3" y="1600200"/>
            <a:ext cx="7620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6030</Words>
  <Application>WPS Presentation</Application>
  <PresentationFormat>On-screen Show (4:3)</PresentationFormat>
  <Paragraphs>128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Microsoft YaHei</vt:lpstr>
      <vt:lpstr>Arial Unicode MS</vt:lpstr>
      <vt:lpstr>inherit</vt:lpstr>
      <vt:lpstr>AMGDT</vt:lpstr>
      <vt:lpstr>Office Theme</vt:lpstr>
      <vt:lpstr> Analytical instrumentation  Section-2, Ppt-24</vt:lpstr>
      <vt:lpstr>Gas chromatography </vt:lpstr>
      <vt:lpstr>Principle of Gas chromatography </vt:lpstr>
      <vt:lpstr>PowerPoint 演示文稿</vt:lpstr>
      <vt:lpstr>Steps of Gas chromatography </vt:lpstr>
      <vt:lpstr>Uses of Gas chromatography </vt:lpstr>
      <vt:lpstr>Thermal Conductivity Detectors (TCD)</vt:lpstr>
      <vt:lpstr> High-performance liquid chromatography (HPLC) </vt:lpstr>
      <vt:lpstr> High-performance liquid chromatography (HPLC) </vt:lpstr>
      <vt:lpstr>Steps of HPLC </vt:lpstr>
      <vt:lpstr>Uses of HPLC </vt:lpstr>
      <vt:lpstr>Liquid chromatography </vt:lpstr>
      <vt:lpstr>Principle of Liquid chromatography </vt:lpstr>
      <vt:lpstr>PowerPoint 演示文稿</vt:lpstr>
      <vt:lpstr>Steps of Liquid chromatography </vt:lpstr>
      <vt:lpstr>Uses of Liquid chromatography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Chromatography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VIVEK RUGLE</cp:lastModifiedBy>
  <cp:revision>136</cp:revision>
  <dcterms:created xsi:type="dcterms:W3CDTF">2020-09-15T00:27:00Z</dcterms:created>
  <dcterms:modified xsi:type="dcterms:W3CDTF">2021-01-05T14:20:04Z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