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396" r:id="rId3"/>
    <p:sldId id="424" r:id="rId4"/>
    <p:sldId id="425" r:id="rId5"/>
    <p:sldId id="426" r:id="rId6"/>
    <p:sldId id="427" r:id="rId7"/>
    <p:sldId id="428" r:id="rId8"/>
    <p:sldId id="439" r:id="rId9"/>
    <p:sldId id="447" r:id="rId10"/>
    <p:sldId id="446" r:id="rId11"/>
    <p:sldId id="442" r:id="rId12"/>
    <p:sldId id="443" r:id="rId13"/>
    <p:sldId id="448" r:id="rId14"/>
    <p:sldId id="449" r:id="rId15"/>
    <p:sldId id="444" r:id="rId16"/>
    <p:sldId id="450" r:id="rId17"/>
    <p:sldId id="451" r:id="rId18"/>
    <p:sldId id="452" r:id="rId19"/>
    <p:sldId id="33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</a:t>
            </a:r>
            <a:r>
              <a:rPr lang="en-US" sz="3600" b="1" dirty="0">
                <a:solidFill>
                  <a:srgbClr val="000099"/>
                </a:solidFill>
              </a:rPr>
              <a:t>Analytical instrumentation</a:t>
            </a:r>
            <a:r>
              <a:rPr lang="en-US" sz="3300" b="1" dirty="0">
                <a:solidFill>
                  <a:srgbClr val="000099"/>
                </a:solidFill>
                <a:latin typeface="+mn-lt"/>
              </a:rPr>
              <a:t/>
            </a:r>
            <a:br>
              <a:rPr lang="en-US" sz="3300" b="1" dirty="0">
                <a:solidFill>
                  <a:srgbClr val="000099"/>
                </a:solidFill>
                <a:latin typeface="+mn-lt"/>
              </a:rPr>
            </a:br>
            <a:r>
              <a:rPr lang="en-US" sz="3300" b="1" dirty="0">
                <a:solidFill>
                  <a:srgbClr val="000099"/>
                </a:solidFill>
              </a:rPr>
              <a:t/>
            </a:r>
            <a:br>
              <a:rPr lang="en-US" sz="3300" b="1" dirty="0">
                <a:solidFill>
                  <a:srgbClr val="000099"/>
                </a:solidFill>
              </a:rPr>
            </a:b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Section-2, </a:t>
            </a: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Ppt-24</a:t>
            </a:r>
            <a:endParaRPr lang="en-US" sz="27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870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8"/>
            <a:ext cx="8523993" cy="63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733031"/>
              </p:ext>
            </p:extLst>
          </p:nvPr>
        </p:nvGraphicFramePr>
        <p:xfrm>
          <a:off x="609600" y="3276600"/>
          <a:ext cx="8229600" cy="33147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 dirty="0">
                          <a:effectLst/>
                          <a:latin typeface="inherit"/>
                        </a:rPr>
                        <a:t>Mobile phase or carrier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solvent moving through the column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>
                          <a:effectLst/>
                          <a:latin typeface="inherit"/>
                        </a:rPr>
                        <a:t>Stationary phase or adsorbent</a:t>
                      </a:r>
                      <a:endParaRPr lang="en-IN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substance that stays fixed inside the column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>
                          <a:effectLst/>
                          <a:latin typeface="inherit"/>
                        </a:rPr>
                        <a:t>Eluent</a:t>
                      </a:r>
                      <a:endParaRPr lang="en-IN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fluid entering the column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>
                          <a:effectLst/>
                          <a:latin typeface="inherit"/>
                        </a:rPr>
                        <a:t>Eluate</a:t>
                      </a:r>
                      <a:endParaRPr lang="en-IN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fluid exiting the column (that is collected in flasks)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 dirty="0">
                          <a:effectLst/>
                          <a:latin typeface="inherit"/>
                        </a:rPr>
                        <a:t>Elution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the process of washing out a compound through a column using a suitable solvent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 dirty="0" err="1">
                          <a:effectLst/>
                          <a:latin typeface="inherit"/>
                        </a:rPr>
                        <a:t>Analyte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mixture whose individual components have to be separated and analyzed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57200"/>
            <a:ext cx="2619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97" y="1981200"/>
            <a:ext cx="8991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"/>
            <a:ext cx="8458200" cy="61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638"/>
            <a:ext cx="8305800" cy="63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Here</a:t>
            </a:r>
            <a:r>
              <a:rPr lang="en-US" sz="2800" dirty="0">
                <a:solidFill>
                  <a:srgbClr val="000099"/>
                </a:solidFill>
              </a:rPr>
              <a:t>, silica acts as the stationary phase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Solvent (mobile phase) is then made to flow through the silica bed (under gravity or pressure). 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The </a:t>
            </a:r>
            <a:r>
              <a:rPr lang="en-US" sz="2800" dirty="0">
                <a:solidFill>
                  <a:srgbClr val="000099"/>
                </a:solidFill>
              </a:rPr>
              <a:t>different components of the </a:t>
            </a:r>
            <a:r>
              <a:rPr lang="en-US" sz="2800" dirty="0" err="1">
                <a:solidFill>
                  <a:srgbClr val="000099"/>
                </a:solidFill>
              </a:rPr>
              <a:t>analyte</a:t>
            </a:r>
            <a:r>
              <a:rPr lang="en-US" sz="2800" dirty="0">
                <a:solidFill>
                  <a:srgbClr val="000099"/>
                </a:solidFill>
              </a:rPr>
              <a:t> exhibit varying degrees of adhesion to the silica (see later), and as a result they travel at different speeds through the stationary phase as the solvent flows through it, indicated by the separation of the different bands. 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i="1" dirty="0" smtClean="0">
                <a:solidFill>
                  <a:srgbClr val="000099"/>
                </a:solidFill>
              </a:rPr>
              <a:t>The </a:t>
            </a:r>
            <a:r>
              <a:rPr lang="en-US" sz="2800" i="1" dirty="0">
                <a:solidFill>
                  <a:srgbClr val="000099"/>
                </a:solidFill>
              </a:rPr>
              <a:t>components that adhere more strongly to the stationary phase travel more slowly compared to those with a weaker adhesion</a:t>
            </a:r>
            <a:r>
              <a:rPr lang="en-US" sz="2800" dirty="0">
                <a:solidFill>
                  <a:srgbClr val="000099"/>
                </a:solidFill>
              </a:rPr>
              <a:t>.</a:t>
            </a:r>
            <a:endParaRPr lang="en-IN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0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638"/>
            <a:ext cx="8534400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9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74639"/>
            <a:ext cx="8229600" cy="62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2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8686800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3373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NTRODUCTION&#10; Compounds absorbs light radiation of a specific&#10;wavelength.&#10; The light absorbed by the sample is directl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004"/>
            <a:ext cx="9144000" cy="612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1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PECTRPHOTOMETRY&#10; A method in which the absorption or transmission&#10;properties of a material is quantitatively measured a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9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 A spectrophotometer is an instrument that measures&#10;the amount of photons absorbed by a sample after it&#10;is passed throug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pectrophotometer can be classified into two different&#10;types :&#10; SINGLE BEAM SPECTRMETER :&#10;To measure the intensity of th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32"/>
            <a:ext cx="8305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 DOUBLE BEAM SPECTOMETER:&#10;In this type, before it reaches the sample, the light&#10;source is split into two separate beams.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074"/>
            <a:ext cx="8610600" cy="66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Chromatography</a:t>
            </a:r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99"/>
                </a:solidFill>
              </a:rPr>
              <a:t>Chromatography’ is an analytical technique commonly used for separating a mixture of chemical substances into its individual components, so that the individual components can be thoroughly analyzed. </a:t>
            </a:r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0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178</Words>
  <Application>Microsoft Office PowerPoint</Application>
  <PresentationFormat>On-screen Show (4:3)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inherit</vt:lpstr>
      <vt:lpstr>Office Theme</vt:lpstr>
      <vt:lpstr> Analytical instrumentation  Section-2, Ppt-24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Chromatography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XYZ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Windows User</cp:lastModifiedBy>
  <cp:revision>126</cp:revision>
  <dcterms:created xsi:type="dcterms:W3CDTF">2020-09-15T00:27:19Z</dcterms:created>
  <dcterms:modified xsi:type="dcterms:W3CDTF">2020-11-09T04:39:42Z</dcterms:modified>
</cp:coreProperties>
</file>