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79" r:id="rId3"/>
    <p:sldId id="453" r:id="rId4"/>
    <p:sldId id="489" r:id="rId5"/>
    <p:sldId id="469" r:id="rId6"/>
    <p:sldId id="470" r:id="rId7"/>
    <p:sldId id="471" r:id="rId8"/>
    <p:sldId id="472" r:id="rId9"/>
    <p:sldId id="488" r:id="rId10"/>
    <p:sldId id="474" r:id="rId11"/>
    <p:sldId id="490" r:id="rId12"/>
    <p:sldId id="475" r:id="rId13"/>
    <p:sldId id="476" r:id="rId14"/>
    <p:sldId id="477" r:id="rId15"/>
    <p:sldId id="485" r:id="rId16"/>
    <p:sldId id="478" r:id="rId17"/>
    <p:sldId id="479" r:id="rId18"/>
    <p:sldId id="480" r:id="rId19"/>
    <p:sldId id="481" r:id="rId20"/>
    <p:sldId id="482" r:id="rId21"/>
    <p:sldId id="483" r:id="rId22"/>
    <p:sldId id="487" r:id="rId23"/>
    <p:sldId id="484" r:id="rId24"/>
    <p:sldId id="33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3333CC"/>
    <a:srgbClr val="FF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42" d="100"/>
          <a:sy n="42" d="100"/>
        </p:scale>
        <p:origin x="48" y="150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070-BD90-4DA8-93E8-DDEC1FFDF166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C882-B9B6-4CC6-AE2D-8F1E9260F3C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icrobenotes.com/paper-chromatography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GIF"/><Relationship Id="rId1" Type="http://schemas.openxmlformats.org/officeDocument/2006/relationships/image" Target="../media/image13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yjus.com/chemistry/separation-of-mixture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yjus.com/chemistry/solution-properties-concentrat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401" y="2794457"/>
            <a:ext cx="6858000" cy="1240405"/>
          </a:xfrm>
        </p:spPr>
        <p:txBody>
          <a:bodyPr>
            <a:normAutofit fontScale="90000"/>
          </a:bodyPr>
          <a:lstStyle/>
          <a:p>
            <a:r>
              <a:rPr lang="en-US" sz="3300" b="1" u="sng" dirty="0">
                <a:latin typeface="+mn-lt"/>
              </a:rPr>
              <a:t> </a:t>
            </a:r>
            <a:r>
              <a:rPr lang="en-US" sz="3600" b="1" dirty="0">
                <a:solidFill>
                  <a:srgbClr val="000099"/>
                </a:solidFill>
              </a:rPr>
              <a:t>Analytical instrumentation</a:t>
            </a:r>
            <a:br>
              <a:rPr lang="en-US" sz="3300" b="1" dirty="0">
                <a:solidFill>
                  <a:srgbClr val="000099"/>
                </a:solidFill>
                <a:latin typeface="+mn-lt"/>
              </a:rPr>
            </a:br>
            <a:br>
              <a:rPr lang="en-US" sz="3300" b="1" dirty="0">
                <a:solidFill>
                  <a:srgbClr val="000099"/>
                </a:solidFill>
              </a:rPr>
            </a:br>
            <a:r>
              <a:rPr lang="en-US" sz="2700" b="1" i="1" dirty="0" smtClean="0">
                <a:solidFill>
                  <a:srgbClr val="FF3399"/>
                </a:solidFill>
                <a:latin typeface="+mn-lt"/>
              </a:rPr>
              <a:t>Section-2, Ppt-26</a:t>
            </a:r>
            <a:endParaRPr lang="en-US" sz="2700" b="1" i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881627" y="3156044"/>
            <a:ext cx="5303547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33CC"/>
                </a:solidFill>
              </a:rPr>
              <a:t>Application</a:t>
            </a:r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3333CC"/>
                </a:solidFill>
              </a:rPr>
              <a:t>Food </a:t>
            </a:r>
            <a:r>
              <a:rPr lang="en-IN" b="1" dirty="0">
                <a:solidFill>
                  <a:srgbClr val="3333CC"/>
                </a:solidFill>
              </a:rPr>
              <a:t>contamination detection</a:t>
            </a:r>
            <a:r>
              <a:rPr lang="en-IN" dirty="0" smtClean="0">
                <a:solidFill>
                  <a:srgbClr val="3333CC"/>
                </a:solidFill>
              </a:rPr>
              <a:t>,</a:t>
            </a:r>
            <a:endParaRPr lang="en-IN" dirty="0" smtClean="0">
              <a:solidFill>
                <a:srgbClr val="3333CC"/>
              </a:solidFill>
            </a:endParaRPr>
          </a:p>
          <a:p>
            <a:r>
              <a:rPr lang="en-IN" b="1" dirty="0" smtClean="0">
                <a:solidFill>
                  <a:srgbClr val="3333CC"/>
                </a:solidFill>
              </a:rPr>
              <a:t>Pesticide </a:t>
            </a:r>
            <a:r>
              <a:rPr lang="en-IN" b="1" dirty="0">
                <a:solidFill>
                  <a:srgbClr val="3333CC"/>
                </a:solidFill>
              </a:rPr>
              <a:t>residue analysis</a:t>
            </a:r>
            <a:r>
              <a:rPr lang="en-IN" dirty="0">
                <a:solidFill>
                  <a:srgbClr val="3333CC"/>
                </a:solidFill>
              </a:rPr>
              <a:t>, </a:t>
            </a:r>
            <a:endParaRPr lang="en-IN" dirty="0" smtClean="0">
              <a:solidFill>
                <a:srgbClr val="3333CC"/>
              </a:solidFill>
            </a:endParaRPr>
          </a:p>
          <a:p>
            <a:r>
              <a:rPr lang="en-IN" b="1" dirty="0" smtClean="0">
                <a:solidFill>
                  <a:srgbClr val="3333CC"/>
                </a:solidFill>
              </a:rPr>
              <a:t>Isotope </a:t>
            </a:r>
            <a:r>
              <a:rPr lang="en-IN" b="1" dirty="0">
                <a:solidFill>
                  <a:srgbClr val="3333CC"/>
                </a:solidFill>
              </a:rPr>
              <a:t>ratio determination</a:t>
            </a:r>
            <a:r>
              <a:rPr lang="en-IN" dirty="0">
                <a:solidFill>
                  <a:srgbClr val="3333CC"/>
                </a:solidFill>
              </a:rPr>
              <a:t>, </a:t>
            </a:r>
            <a:endParaRPr lang="en-IN" dirty="0" smtClean="0">
              <a:solidFill>
                <a:srgbClr val="3333CC"/>
              </a:solidFill>
            </a:endParaRPr>
          </a:p>
          <a:p>
            <a:r>
              <a:rPr lang="en-IN" b="1" dirty="0" smtClean="0">
                <a:solidFill>
                  <a:srgbClr val="3333CC"/>
                </a:solidFill>
              </a:rPr>
              <a:t>Protein identification</a:t>
            </a:r>
            <a:r>
              <a:rPr lang="en-IN" dirty="0" smtClean="0">
                <a:solidFill>
                  <a:srgbClr val="3333CC"/>
                </a:solidFill>
              </a:rPr>
              <a:t>.</a:t>
            </a:r>
            <a:endParaRPr lang="en-IN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pectroscopySpectroscopy&#10; 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63000" cy="655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SpectroscopySpectroscopy&#10;Basic principle&#10;Mass spectroscopy is the most accurate method for&#10;determining the molecular mass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74638"/>
            <a:ext cx="9296400" cy="650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SpectroscopySpectroscopy Principle and Instrumentation&#10;9&#10; 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86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16&#10;FIGURE REPRESENTING INSTRUMENTATION OF A MASS&#10;SPECTROMETER&#10; 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SpectroscopySpectroscopy&#10;Ionisation&#10;The atom is ionised by knocking one or more electrons&#10;off to give a positive ion. (M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392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SpectroscopySpectroscopy&#10;Most of the positive ions formed will carry a charge&#10;of +1.&#10;These positive ions are persuaded o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6868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SpectroscopySpectroscopy  Acceleration&#10; The ions are accelerated so that they all have the&#10;same kinetic energy.&#10;12&#10; 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763000" cy="625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SpectroscopySpectroscopy&#10;The positive ions are repelled away from the positive&#10;ionisation chamber and pass through three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868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SpectroscopySpectroscopy&#10; Deflection&#10;The ions are then deflected by a magnetic field&#10;according to their masses. The ligh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10600" cy="655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.</a:t>
            </a:r>
            <a:br>
              <a:rPr lang="en-IN" b="1" dirty="0" smtClean="0"/>
            </a:br>
            <a:r>
              <a:rPr lang="en-IN" b="1" dirty="0"/>
              <a:t> </a:t>
            </a:r>
            <a:r>
              <a:rPr lang="en-IN" b="1" dirty="0">
                <a:hlinkClick r:id="rId1"/>
              </a:rPr>
              <a:t>Paper chromatography</a:t>
            </a:r>
            <a:br>
              <a:rPr lang="en-IN" dirty="0"/>
            </a:br>
            <a:br>
              <a:rPr lang="en-IN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3333CC"/>
                </a:solidFill>
              </a:rPr>
              <a:t>Paper chromatography is a separation technique where the separation is performed on a specialized paper.</a:t>
            </a:r>
            <a:endParaRPr lang="en-US" sz="2400" dirty="0" smtClean="0">
              <a:solidFill>
                <a:srgbClr val="3333CC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3333CC"/>
                </a:solidFill>
              </a:rPr>
              <a:t>    </a:t>
            </a:r>
            <a:endParaRPr lang="en-IN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SpectroscopySpectroscopy&#10;Different ions are deflected by the magnetic field by&#10;different amounts. The amount of deflectio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5344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Index of /analysis/masspe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37433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ndex of /analysis/massp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8000"/>
            <a:ext cx="352425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SpectroscopySpectroscopy&#10; 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763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4400" i="1" dirty="0" smtClean="0">
                <a:solidFill>
                  <a:srgbClr val="FF3399"/>
                </a:solidFill>
              </a:rPr>
              <a:t>                      Thank you</a:t>
            </a:r>
            <a:endParaRPr lang="en-IN" sz="4400" i="1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Uses of Paper chromatography</a:t>
            </a:r>
            <a:br>
              <a:rPr lang="en-US" dirty="0">
                <a:solidFill>
                  <a:srgbClr val="FF33CC"/>
                </a:solidFill>
              </a:rPr>
            </a:br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Paper </a:t>
            </a:r>
            <a:r>
              <a:rPr lang="en-US" dirty="0">
                <a:solidFill>
                  <a:srgbClr val="3333CC"/>
                </a:solidFill>
              </a:rPr>
              <a:t>chromatography is performed to detect the purity of various pharmaceutical products.</a:t>
            </a:r>
            <a:endParaRPr lang="en-US" dirty="0">
              <a:solidFill>
                <a:srgbClr val="3333CC"/>
              </a:solidFill>
            </a:endParaRPr>
          </a:p>
          <a:p>
            <a:r>
              <a:rPr lang="en-US" dirty="0">
                <a:solidFill>
                  <a:srgbClr val="3333CC"/>
                </a:solidFill>
              </a:rPr>
              <a:t>It can also be employed to detect contamination in various samples, like food and beverages.</a:t>
            </a:r>
            <a:endParaRPr lang="en-US" dirty="0">
              <a:solidFill>
                <a:srgbClr val="3333CC"/>
              </a:solidFill>
            </a:endParaRPr>
          </a:p>
          <a:p>
            <a:r>
              <a:rPr lang="en-US" dirty="0">
                <a:solidFill>
                  <a:srgbClr val="3333CC"/>
                </a:solidFill>
              </a:rPr>
              <a:t>This method can also be used for the separation of impurities from various industrial products.</a:t>
            </a:r>
            <a:endParaRPr lang="en-US" dirty="0">
              <a:solidFill>
                <a:srgbClr val="3333CC"/>
              </a:solidFill>
            </a:endParaRPr>
          </a:p>
          <a:p>
            <a:endParaRPr lang="en-IN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3399"/>
                </a:solidFill>
              </a:rPr>
              <a:t>Paper Chromatography Principle</a:t>
            </a:r>
            <a:br>
              <a:rPr lang="en-US" dirty="0">
                <a:solidFill>
                  <a:srgbClr val="FF3399"/>
                </a:solidFill>
              </a:rPr>
            </a:br>
            <a:endParaRPr lang="en-IN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involved can be partition chromatography or adsorption chromatography. </a:t>
            </a:r>
            <a:endParaRPr lang="en-US" sz="2200" dirty="0" smtClean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</a:t>
            </a:r>
            <a:r>
              <a:rPr lang="en-US" sz="22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chromatography because the substances are partitioned or distributed between liquid phases. </a:t>
            </a:r>
            <a:endParaRPr lang="en-US" sz="2200" dirty="0" smtClean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phases are water held in pores of the filter paper and the other phase is a mobile phase which passes through the paper. When the mobile phase moves, the </a:t>
            </a:r>
            <a:r>
              <a:rPr lang="en-US" sz="22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separation of the mixture</a:t>
            </a:r>
            <a:r>
              <a:rPr lang="en-US" sz="22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takes place. </a:t>
            </a:r>
            <a:endParaRPr lang="en-US" sz="2200" dirty="0" smtClean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compounds in the mixture separate themselves based on the differences in their affinity towards stationary and mobile phase solvents under the capillary action of pores in the paper.</a:t>
            </a:r>
            <a:endParaRPr lang="en-US" sz="22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8" name="Picture 4" descr="Paper chromatograph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543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3333CC"/>
                </a:solidFill>
              </a:rPr>
              <a:t>Selecting </a:t>
            </a:r>
            <a:r>
              <a:rPr lang="en-US" b="1" dirty="0">
                <a:solidFill>
                  <a:srgbClr val="3333CC"/>
                </a:solidFill>
              </a:rPr>
              <a:t>a suitable filter paper</a:t>
            </a:r>
            <a:r>
              <a:rPr lang="en-US" dirty="0">
                <a:solidFill>
                  <a:srgbClr val="3333CC"/>
                </a:solidFill>
              </a:rPr>
              <a:t>: Selection of filter paper is done based on the size of the pores, and the sample quality.</a:t>
            </a:r>
            <a:endParaRPr lang="en-US" dirty="0">
              <a:solidFill>
                <a:srgbClr val="3333CC"/>
              </a:solidFill>
            </a:endParaRPr>
          </a:p>
          <a:p>
            <a:r>
              <a:rPr lang="en-US" b="1" dirty="0">
                <a:solidFill>
                  <a:srgbClr val="3333CC"/>
                </a:solidFill>
              </a:rPr>
              <a:t>Prepare the sample:</a:t>
            </a:r>
            <a:r>
              <a:rPr lang="en-US" dirty="0">
                <a:solidFill>
                  <a:srgbClr val="3333CC"/>
                </a:solidFill>
              </a:rPr>
              <a:t> Sample preparation includes the dissolution of the sample in a suitable solvent (inert with the sample under analysis) used in making the mobile phase.</a:t>
            </a:r>
            <a:endParaRPr lang="en-US" dirty="0">
              <a:solidFill>
                <a:srgbClr val="3333CC"/>
              </a:solidFill>
            </a:endParaRPr>
          </a:p>
          <a:p>
            <a:r>
              <a:rPr lang="en-US" b="1" dirty="0">
                <a:solidFill>
                  <a:srgbClr val="3333CC"/>
                </a:solidFill>
              </a:rPr>
              <a:t>Spot the sample on the paper:</a:t>
            </a:r>
            <a:r>
              <a:rPr lang="en-US" dirty="0">
                <a:solidFill>
                  <a:srgbClr val="3333CC"/>
                </a:solidFill>
              </a:rPr>
              <a:t> Samples should be spotted at a proper position on the paper by using a capillary tube.</a:t>
            </a:r>
            <a:endParaRPr lang="en-US" dirty="0">
              <a:solidFill>
                <a:srgbClr val="3333CC"/>
              </a:solidFill>
            </a:endParaRPr>
          </a:p>
          <a:p>
            <a:r>
              <a:rPr lang="en-US" b="1" dirty="0">
                <a:solidFill>
                  <a:srgbClr val="3333CC"/>
                </a:solidFill>
              </a:rPr>
              <a:t>Chromatogram development:</a:t>
            </a:r>
            <a:r>
              <a:rPr lang="en-US" dirty="0">
                <a:solidFill>
                  <a:srgbClr val="3333CC"/>
                </a:solidFill>
              </a:rPr>
              <a:t> Chromatogram development is spotted by immersing the paper in the mobile phase. Due to the capillary action of paper, the mobile phase moves over the sample on the paper.</a:t>
            </a:r>
            <a:endParaRPr lang="en-US" dirty="0">
              <a:solidFill>
                <a:srgbClr val="3333CC"/>
              </a:solidFill>
            </a:endParaRPr>
          </a:p>
          <a:p>
            <a:r>
              <a:rPr lang="en-US" b="1" dirty="0">
                <a:solidFill>
                  <a:srgbClr val="3333CC"/>
                </a:solidFill>
              </a:rPr>
              <a:t>Paper drying and compound detection</a:t>
            </a:r>
            <a:r>
              <a:rPr lang="en-US" dirty="0">
                <a:solidFill>
                  <a:srgbClr val="3333CC"/>
                </a:solidFill>
              </a:rPr>
              <a:t>: Once the chromatogram is developed, the paper is dried using an air drier. Also, detecting </a:t>
            </a:r>
            <a:r>
              <a:rPr lang="en-US" dirty="0">
                <a:solidFill>
                  <a:srgbClr val="3333CC"/>
                </a:solidFill>
                <a:hlinkClick r:id="rId1"/>
              </a:rPr>
              <a:t>solution</a:t>
            </a:r>
            <a:r>
              <a:rPr lang="en-US" dirty="0">
                <a:solidFill>
                  <a:srgbClr val="3333CC"/>
                </a:solidFill>
              </a:rPr>
              <a:t> can be sprayed on the chromatogram developed paper and dried to identify the sample chromatogram spots.</a:t>
            </a:r>
            <a:endParaRPr lang="en-US" dirty="0">
              <a:solidFill>
                <a:srgbClr val="3333CC"/>
              </a:solidFill>
            </a:endParaRPr>
          </a:p>
          <a:p>
            <a:endParaRPr lang="en-IN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33CC"/>
                </a:solidFill>
              </a:rPr>
              <a:t>Types of paper chromatography:</a:t>
            </a:r>
            <a:br>
              <a:rPr lang="en-US" dirty="0">
                <a:solidFill>
                  <a:srgbClr val="3333CC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33CC"/>
                </a:solidFill>
              </a:rPr>
              <a:t>Ascending </a:t>
            </a:r>
            <a:r>
              <a:rPr lang="en-US" sz="2400" dirty="0">
                <a:solidFill>
                  <a:srgbClr val="3333CC"/>
                </a:solidFill>
              </a:rPr>
              <a:t>Paper Chromatography – The techniques goes with its name as the solvent moves in an upward direction.</a:t>
            </a:r>
            <a:endParaRPr lang="en-US" sz="2400" dirty="0">
              <a:solidFill>
                <a:srgbClr val="3333CC"/>
              </a:solidFill>
            </a:endParaRPr>
          </a:p>
          <a:p>
            <a:r>
              <a:rPr lang="en-US" sz="2400" dirty="0">
                <a:solidFill>
                  <a:srgbClr val="3333CC"/>
                </a:solidFill>
              </a:rPr>
              <a:t>Descending Paper Chromatography – The movement of the flow of solvent due to gravitational pull </a:t>
            </a:r>
            <a:r>
              <a:rPr lang="en-US" sz="2400" dirty="0" smtClean="0">
                <a:solidFill>
                  <a:srgbClr val="3333CC"/>
                </a:solidFill>
              </a:rPr>
              <a:t>is </a:t>
            </a:r>
            <a:r>
              <a:rPr lang="en-US" sz="2400" dirty="0">
                <a:solidFill>
                  <a:srgbClr val="3333CC"/>
                </a:solidFill>
              </a:rPr>
              <a:t>downwards hence the name descending paper chromatography.</a:t>
            </a:r>
            <a:endParaRPr lang="en-US" sz="2400" dirty="0">
              <a:solidFill>
                <a:srgbClr val="3333CC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 descr="Paper Chromatography | Types of Papers Us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" name="AutoShape 4" descr="Paper Chromatography | Types of Papers Use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13318" name="Picture 6" descr="Paper Chromatography | Types of Papers Use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6" y="312738"/>
            <a:ext cx="8690064" cy="639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3399"/>
                </a:solidFill>
              </a:rPr>
              <a:t>MASS SPECTROMETER</a:t>
            </a:r>
            <a:endParaRPr lang="en-IN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3333CC"/>
                </a:solidFill>
              </a:rPr>
              <a:t>Mass spectrometry is an analytical tool useful for measuring the </a:t>
            </a:r>
            <a:r>
              <a:rPr lang="en-US" sz="2400" b="1" dirty="0">
                <a:solidFill>
                  <a:srgbClr val="3333CC"/>
                </a:solidFill>
              </a:rPr>
              <a:t>mass-to-charge ratio</a:t>
            </a:r>
            <a:r>
              <a:rPr lang="en-US" sz="2400" dirty="0">
                <a:solidFill>
                  <a:srgbClr val="3333CC"/>
                </a:solidFill>
              </a:rPr>
              <a:t> (</a:t>
            </a:r>
            <a:r>
              <a:rPr lang="en-US" sz="2400" i="1" dirty="0">
                <a:solidFill>
                  <a:srgbClr val="3333CC"/>
                </a:solidFill>
              </a:rPr>
              <a:t>m/z</a:t>
            </a:r>
            <a:r>
              <a:rPr lang="en-US" sz="2400" dirty="0">
                <a:solidFill>
                  <a:srgbClr val="3333CC"/>
                </a:solidFill>
              </a:rPr>
              <a:t>) of one or more molecules present in a sample. </a:t>
            </a:r>
            <a:endParaRPr lang="en-IN" sz="24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2543</Words>
  <Application>WPS Presentation</Application>
  <PresentationFormat>On-screen Show (4:3)</PresentationFormat>
  <Paragraphs>51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 Analytical instrumentation  Section-2, Ppt-26</vt:lpstr>
      <vt:lpstr>.  Paper chromatography  </vt:lpstr>
      <vt:lpstr>Uses of Paper chromatography </vt:lpstr>
      <vt:lpstr>Paper Chromatography Principle </vt:lpstr>
      <vt:lpstr>PowerPoint 演示文稿</vt:lpstr>
      <vt:lpstr>PowerPoint 演示文稿</vt:lpstr>
      <vt:lpstr>Types of paper chromatography: </vt:lpstr>
      <vt:lpstr>PowerPoint 演示文稿</vt:lpstr>
      <vt:lpstr>MASS SPECTROMETER</vt:lpstr>
      <vt:lpstr>Application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XYZ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EMI/EMC</dc:title>
  <dc:creator>ADMIN</dc:creator>
  <cp:lastModifiedBy>VIVEK RUGLE</cp:lastModifiedBy>
  <cp:revision>152</cp:revision>
  <dcterms:created xsi:type="dcterms:W3CDTF">2020-09-15T00:27:00Z</dcterms:created>
  <dcterms:modified xsi:type="dcterms:W3CDTF">2021-01-05T18:29:33Z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