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9" r:id="rId2"/>
    <p:sldId id="522" r:id="rId3"/>
    <p:sldId id="526" r:id="rId4"/>
    <p:sldId id="509" r:id="rId5"/>
    <p:sldId id="510" r:id="rId6"/>
    <p:sldId id="521" r:id="rId7"/>
    <p:sldId id="511" r:id="rId8"/>
    <p:sldId id="514" r:id="rId9"/>
    <p:sldId id="524" r:id="rId10"/>
    <p:sldId id="512" r:id="rId11"/>
    <p:sldId id="513" r:id="rId12"/>
    <p:sldId id="515" r:id="rId13"/>
    <p:sldId id="523" r:id="rId14"/>
    <p:sldId id="516" r:id="rId15"/>
    <p:sldId id="517" r:id="rId16"/>
    <p:sldId id="525" r:id="rId17"/>
    <p:sldId id="518" r:id="rId18"/>
    <p:sldId id="519" r:id="rId19"/>
    <p:sldId id="520" r:id="rId20"/>
    <p:sldId id="527" r:id="rId21"/>
    <p:sldId id="528" r:id="rId22"/>
    <p:sldId id="530" r:id="rId23"/>
    <p:sldId id="529" r:id="rId24"/>
    <p:sldId id="33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3333CC"/>
    <a:srgbClr val="FF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070-BD90-4DA8-93E8-DDEC1FFDF166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C882-B9B6-4CC6-AE2D-8F1E9260F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97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17134-0B18-4A06-84C0-7F994BC23FA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namrataheda.blogspot.in/2016/05/spectrophotometry-flame-photometry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rriam-webster.com/dictionary/spectroscop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401" y="2794457"/>
            <a:ext cx="6858000" cy="1240405"/>
          </a:xfrm>
        </p:spPr>
        <p:txBody>
          <a:bodyPr>
            <a:normAutofit fontScale="90000"/>
          </a:bodyPr>
          <a:lstStyle/>
          <a:p>
            <a:r>
              <a:rPr lang="en-US" sz="3300" b="1" u="sng" dirty="0">
                <a:latin typeface="+mn-lt"/>
              </a:rPr>
              <a:t> </a:t>
            </a:r>
            <a:r>
              <a:rPr lang="en-US" sz="3600" b="1" dirty="0">
                <a:solidFill>
                  <a:srgbClr val="000099"/>
                </a:solidFill>
              </a:rPr>
              <a:t>Analytical instrumentation</a:t>
            </a:r>
            <a:r>
              <a:rPr lang="en-US" sz="3300" b="1" dirty="0">
                <a:solidFill>
                  <a:srgbClr val="000099"/>
                </a:solidFill>
                <a:latin typeface="+mn-lt"/>
              </a:rPr>
              <a:t/>
            </a:r>
            <a:br>
              <a:rPr lang="en-US" sz="3300" b="1" dirty="0">
                <a:solidFill>
                  <a:srgbClr val="000099"/>
                </a:solidFill>
                <a:latin typeface="+mn-lt"/>
              </a:rPr>
            </a:br>
            <a:r>
              <a:rPr lang="en-US" sz="3300" b="1" dirty="0">
                <a:solidFill>
                  <a:srgbClr val="000099"/>
                </a:solidFill>
              </a:rPr>
              <a:t/>
            </a:r>
            <a:br>
              <a:rPr lang="en-US" sz="3300" b="1" dirty="0">
                <a:solidFill>
                  <a:srgbClr val="000099"/>
                </a:solidFill>
              </a:rPr>
            </a:br>
            <a:r>
              <a:rPr lang="en-US" sz="2700" b="1" i="1" dirty="0" smtClean="0">
                <a:solidFill>
                  <a:srgbClr val="FF3399"/>
                </a:solidFill>
                <a:latin typeface="+mn-lt"/>
              </a:rPr>
              <a:t>Section-2, Ppt-28</a:t>
            </a:r>
            <a:endParaRPr lang="en-US" sz="2700" b="1" i="1" dirty="0">
              <a:solidFill>
                <a:srgbClr val="FF3399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1881627" y="3156044"/>
            <a:ext cx="5303547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3300" b="1" dirty="0"/>
          </a:p>
        </p:txBody>
      </p:sp>
    </p:spTree>
    <p:extLst>
      <p:ext uri="{BB962C8B-B14F-4D97-AF65-F5344CB8AC3E}">
        <p14:creationId xmlns:p14="http://schemas.microsoft.com/office/powerpoint/2010/main" val="38705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 descr="THEORY:                 Hollow Cathode                      LampDetector                                  Nebulizer      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610600" cy="662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18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 descr="Schematic diagram of AAS: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638"/>
            <a:ext cx="86868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04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2530" name="Picture 2" descr="Hollow Cathode Lamp:          Quartz window          Pyrex body                     cathode           Anode           Cath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610599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62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9698" name="Picture 2" descr="https://3.bp.blogspot.com/-pA5GXJ4ttPc/Vzre3zmjLuI/AAAAAAAAA3Q/jYuD6OydcuUuP_bV6V6u0yAR10TWI1VpwCLcB/s320/Hollow%2BCathode%2BLa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010400" cy="454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0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554" name="Picture 2" descr="NEBULIZER:   suck up liquid samples at controlled rate.   create a fine aerosol spray for introduction into flame.   M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7456"/>
            <a:ext cx="8229600" cy="62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55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4578" name="Picture 2" descr="Atomizer   Elements to be analyzed needs to be in atomic sate.   Atomization is separation of particles into individua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638"/>
            <a:ext cx="8534400" cy="626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063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dirty="0" smtClean="0">
                <a:solidFill>
                  <a:srgbClr val="47474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>
                <a:solidFill>
                  <a:srgbClr val="47474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b="1" i="1" dirty="0">
                <a:solidFill>
                  <a:srgbClr val="474747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Autofit/>
          </a:bodyPr>
          <a:lstStyle/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i="1" dirty="0">
                <a:solidFill>
                  <a:srgbClr val="33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Nebulizer: </a:t>
            </a:r>
            <a:r>
              <a:rPr lang="en-US" sz="2400" dirty="0">
                <a:solidFill>
                  <a:srgbClr val="33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creates a fine spray of the sample for the introduction in the flame. The aerosol and the fuel and oxidant are mixed thoroughly for the introduction into the </a:t>
            </a:r>
            <a:r>
              <a:rPr lang="en-US" sz="2400" dirty="0" smtClean="0">
                <a:solidFill>
                  <a:srgbClr val="33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flame.</a:t>
            </a:r>
            <a:endParaRPr lang="en-US" sz="2400" dirty="0">
              <a:solidFill>
                <a:srgbClr val="33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 smtClean="0">
              <a:solidFill>
                <a:srgbClr val="33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rgbClr val="33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i="1" dirty="0">
                <a:solidFill>
                  <a:srgbClr val="33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Atomizer: </a:t>
            </a:r>
            <a:r>
              <a:rPr lang="en-US" sz="2400" dirty="0">
                <a:solidFill>
                  <a:srgbClr val="33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elements which needs to be </a:t>
            </a:r>
            <a:r>
              <a:rPr lang="en-US" sz="2400" dirty="0" err="1">
                <a:solidFill>
                  <a:srgbClr val="33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analysed</a:t>
            </a:r>
            <a:r>
              <a:rPr lang="en-US" sz="2400" dirty="0">
                <a:solidFill>
                  <a:srgbClr val="33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needs to be in the atomic state. Here comes the role of atomizer. It breaks down the molecules into the atoms by exposing the </a:t>
            </a:r>
            <a:r>
              <a:rPr lang="en-US" sz="2400" dirty="0" err="1">
                <a:solidFill>
                  <a:srgbClr val="33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analyte</a:t>
            </a:r>
            <a:r>
              <a:rPr lang="en-US" sz="2400" dirty="0">
                <a:solidFill>
                  <a:srgbClr val="33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high temperatures in a flame of graphite furnace (as explained in previous post, </a:t>
            </a:r>
            <a:r>
              <a:rPr lang="en-US" sz="2400" dirty="0">
                <a:solidFill>
                  <a:srgbClr val="3333CC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here</a:t>
            </a:r>
            <a:r>
              <a:rPr lang="en-US" sz="2400" dirty="0">
                <a:solidFill>
                  <a:srgbClr val="33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sz="2400" dirty="0">
              <a:solidFill>
                <a:srgbClr val="3333CC"/>
              </a:solidFill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rgbClr val="3333CC"/>
                </a:solidFill>
              </a:rPr>
              <a:t/>
            </a:r>
            <a:br>
              <a:rPr lang="en-US" sz="2400" dirty="0">
                <a:solidFill>
                  <a:srgbClr val="3333CC"/>
                </a:solidFill>
              </a:rPr>
            </a:br>
            <a:endParaRPr lang="en-US" sz="2400" dirty="0">
              <a:solidFill>
                <a:srgbClr val="3333CC"/>
              </a:solidFill>
            </a:endParaRPr>
          </a:p>
          <a:p>
            <a:pPr algn="just"/>
            <a:endParaRPr lang="en-IN" sz="240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20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5602" name="Picture 2" descr="Calibration Curve   A calibration curve is used to determine the unknown    concentration of an element in a solution. Th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6868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723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6626" name="Picture 2" descr="APPLICATIONS:    Determination of even small amounts of metals (lead,    mercury, calcium, magnesium, etc) as follows:  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638"/>
            <a:ext cx="8839200" cy="635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738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7650" name="Picture 2" descr="EXPERIMENTSDETERMINATION   OF VANDIUM IN LUBRICATING OILDETERMINATION OF TRACE ELEMENTS INCONTAMINATED SOIL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762999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23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800" dirty="0" smtClean="0">
              <a:solidFill>
                <a:srgbClr val="FF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800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 marL="0" indent="0">
              <a:buNone/>
            </a:pPr>
            <a:endParaRPr lang="en-IN" sz="2800" dirty="0">
              <a:solidFill>
                <a:srgbClr val="FF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800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IN" sz="28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 Absorption Spectroscope (AAS)</a:t>
            </a:r>
            <a:endParaRPr lang="en-IN" sz="28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041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000" dirty="0"/>
              <a:t>Which of the following is the principle of Atomic Absorption Spectroscopy?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a) Radiation is absorbed by non-excited atoms in </a:t>
            </a:r>
            <a:r>
              <a:rPr lang="en-US" sz="2000" dirty="0" err="1"/>
              <a:t>vapour</a:t>
            </a:r>
            <a:r>
              <a:rPr lang="en-US" sz="2000" dirty="0"/>
              <a:t> state and are excited to higher states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b) Medium absorbs radiation and transmitted radiation is measured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c) </a:t>
            </a:r>
            <a:r>
              <a:rPr lang="en-US" sz="2000" dirty="0" err="1"/>
              <a:t>Colour</a:t>
            </a:r>
            <a:r>
              <a:rPr lang="en-US" sz="2000" dirty="0"/>
              <a:t> is measured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d) </a:t>
            </a:r>
            <a:r>
              <a:rPr lang="en-US" sz="2000" dirty="0" err="1"/>
              <a:t>Colour</a:t>
            </a:r>
            <a:r>
              <a:rPr lang="en-US" sz="2000" dirty="0"/>
              <a:t> is simply </a:t>
            </a:r>
            <a:r>
              <a:rPr lang="en-US" sz="2000" dirty="0" smtClean="0"/>
              <a:t>observed.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Which of the following is the function of the chopper in Atomic Absorption Spectroscopy?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a) To split the beam into two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b) To break the steady light into a pulsating light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c) To filter unwanted components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d) To reduce the sample into atomic state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63197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 In Atomic Absorption Spectroscopy, which of the following is the generally used radiation source?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/>
              <a:t>a) Tungsten lamp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/>
              <a:t>b) Xenon mercury arc lamp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/>
              <a:t>c) Hydrogen or deuterium discharge lamp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/>
              <a:t>d) Hollow cathode </a:t>
            </a:r>
            <a:r>
              <a:rPr lang="en-IN" sz="1800" dirty="0" smtClean="0"/>
              <a:t>lamp</a:t>
            </a:r>
          </a:p>
          <a:p>
            <a:endParaRPr lang="en-IN" sz="1800" dirty="0"/>
          </a:p>
          <a:p>
            <a:endParaRPr lang="en-IN" sz="1800" dirty="0" smtClean="0"/>
          </a:p>
          <a:p>
            <a:r>
              <a:rPr lang="en-US" sz="1800" dirty="0"/>
              <a:t>In Atomic Absorption Spectroscopy, with what material is the cathode in Hollow cathode lamp constructed?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a) Tungsten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b) Quartz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c) Element to be investigated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d) </a:t>
            </a:r>
            <a:r>
              <a:rPr lang="en-US" sz="1800" dirty="0" err="1"/>
              <a:t>Aluminium</a:t>
            </a:r>
            <a:endParaRPr lang="en-IN" sz="1800" dirty="0" smtClean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8255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Which of the following is the function of the </a:t>
            </a:r>
            <a:r>
              <a:rPr lang="en-US" sz="2000" dirty="0" err="1"/>
              <a:t>atomiser</a:t>
            </a:r>
            <a:r>
              <a:rPr lang="en-US" sz="2000" dirty="0"/>
              <a:t> in the emission system of Atomic Absorption Spectroscopy?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a) To split the beam into two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b) To break the steady light into pulsating light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c) To break large mass of liquid into small drops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d) To reduce </a:t>
            </a:r>
            <a:r>
              <a:rPr lang="en-US" sz="2000" dirty="0" smtClean="0"/>
              <a:t>the </a:t>
            </a:r>
            <a:r>
              <a:rPr lang="en-US" sz="2000" dirty="0"/>
              <a:t>sample into atomic </a:t>
            </a:r>
            <a:r>
              <a:rPr lang="en-US" sz="2000" dirty="0" smtClean="0"/>
              <a:t>state.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At what pressure should the gases in the sealed tube be maintained in the Hollow cathode lamp?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a) 1 to 5 </a:t>
            </a:r>
            <a:r>
              <a:rPr lang="en-US" sz="2000" dirty="0" err="1"/>
              <a:t>torr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b) 20 to 30 </a:t>
            </a:r>
            <a:r>
              <a:rPr lang="en-US" sz="2000" dirty="0" err="1"/>
              <a:t>torr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c) 40 to 50 </a:t>
            </a:r>
            <a:r>
              <a:rPr lang="en-US" sz="2000" dirty="0" err="1"/>
              <a:t>torr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d) 50 to 55 </a:t>
            </a:r>
            <a:r>
              <a:rPr lang="en-US" sz="2000" dirty="0" err="1"/>
              <a:t>torr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49836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138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sz="4400" i="1" dirty="0" smtClean="0">
                <a:solidFill>
                  <a:srgbClr val="FF3399"/>
                </a:solidFill>
              </a:rPr>
              <a:t>                      Thank you</a:t>
            </a:r>
            <a:endParaRPr lang="en-IN" sz="4400" i="1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 Absorption Spectroscope (AAS)</a:t>
            </a:r>
            <a:br>
              <a:rPr lang="en-IN" sz="2800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dirty="0">
              <a:solidFill>
                <a:srgbClr val="FF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 </a:t>
            </a:r>
            <a:r>
              <a:rPr lang="en-US" sz="28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of 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spectroscopy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that relies on the absorption of specific frequencies of light by atoms in order to identify the chemical composition of a sample</a:t>
            </a:r>
            <a:endParaRPr lang="en-IN" sz="28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6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 descr="INTRODUCTION:   Atomic Absorption Spectroscopy is a very common    technique for detecting metals and metalloids in    sa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392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87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 descr="Elements detectable by atomic absorption are highlighted in pink in thisperiodic tabl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8762999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17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8674" name="Picture 2" descr="VANADIUM IN LUBRICATING OIL:   THEORY:     High temperature corrosion and fouling can be    attributed to vanadium in th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7630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04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 descr="PRINCIPLE:   The technique uses basically the principle that free    atoms (gas) generated in an atomizer can absorb    r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51027"/>
            <a:ext cx="87249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 descr="LIGHT SOURCE:   Hollow Cathode Lamp are the most common radiation    source in AAS.   It contains a tungsten anode and a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84582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16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22" name="Picture 2" descr="https://2.bp.blogspot.com/-AlWLQQpI7ik/Vzrf_WCPwcI/AAAAAAAAA3Y/7r1OCfLri44qKZiJG7WesXABmjn0dgpbQCLcB/s400/Atomic%2BAbsorption%2BSpectromet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78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87</Words>
  <Application>Microsoft Office PowerPoint</Application>
  <PresentationFormat>On-screen Show (4:3)</PresentationFormat>
  <Paragraphs>26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 Analytical instrumentation  Section-2, Ppt-28</vt:lpstr>
      <vt:lpstr>PowerPoint Presentation</vt:lpstr>
      <vt:lpstr>Atomic Absorption Spectroscope (AAS)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XYZ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EMI/EMC</dc:title>
  <dc:creator>ADMIN</dc:creator>
  <cp:lastModifiedBy>Windows User</cp:lastModifiedBy>
  <cp:revision>166</cp:revision>
  <dcterms:created xsi:type="dcterms:W3CDTF">2020-09-15T00:27:19Z</dcterms:created>
  <dcterms:modified xsi:type="dcterms:W3CDTF">2020-11-25T04:33:35Z</dcterms:modified>
</cp:coreProperties>
</file>