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81" r:id="rId10"/>
    <p:sldId id="282" r:id="rId11"/>
    <p:sldId id="264" r:id="rId12"/>
    <p:sldId id="265" r:id="rId13"/>
    <p:sldId id="263" r:id="rId14"/>
    <p:sldId id="266" r:id="rId15"/>
    <p:sldId id="267" r:id="rId16"/>
    <p:sldId id="268" r:id="rId17"/>
    <p:sldId id="269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B4F4B-A11C-4F1F-9D6A-24A58E1AE62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0C55B-B4B8-4DB8-97B5-A7C87145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3AF33-F596-41BF-8C4F-44E6B0D8ED72}" type="slidenum">
              <a:rPr lang="en-US"/>
              <a:pPr/>
              <a:t>19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E5C8A-B0FF-412E-BA79-06DA314171B0}" type="slidenum">
              <a:rPr lang="en-US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CE93C-44A9-4F92-A36D-C3660B56B301}" type="slidenum">
              <a:rPr lang="en-US"/>
              <a:pPr/>
              <a:t>21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24B49B-FFA1-43B2-B9F4-A8A19FC9FB09}" type="slidenum">
              <a:rPr lang="en-US"/>
              <a:pPr/>
              <a:t>22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A95EE-710F-4EB4-811E-E343B0F2D5B1}" type="slidenum">
              <a:rPr lang="en-US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5FB3F-2B1C-4FC2-B474-241D803EBFB7}" type="slidenum">
              <a:rPr lang="en-US"/>
              <a:pPr/>
              <a:t>24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5E694-B9D5-4154-B54D-210583CA9EEA}" type="slidenum">
              <a:rPr lang="en-US"/>
              <a:pPr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CCC3F-850A-4239-9CEC-D123ACD7F8C9}" type="slidenum">
              <a:rPr lang="en-US"/>
              <a:pPr/>
              <a:t>26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0C35D-6B9F-4AC3-BE50-041C45956DD2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7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7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6E69-52CC-494E-BC04-CDC0C20D36F0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C416-D9CA-49CF-B757-4811E0405D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 Based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image processing</a:t>
            </a:r>
          </a:p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Digital Image formats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745" y="1219200"/>
            <a:ext cx="792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Common image formats include:</a:t>
            </a:r>
          </a:p>
          <a:p>
            <a:r>
              <a:rPr lang="en-US" sz="3200" dirty="0"/>
              <a:t>1 sample per point (B&amp;W or </a:t>
            </a:r>
            <a:r>
              <a:rPr lang="en-US" sz="3200" dirty="0" err="1"/>
              <a:t>Grayscale</a:t>
            </a:r>
            <a:r>
              <a:rPr lang="en-US" sz="3200" dirty="0"/>
              <a:t>)</a:t>
            </a:r>
          </a:p>
          <a:p>
            <a:r>
              <a:rPr lang="en-US" sz="3200" dirty="0"/>
              <a:t>3 samples per point (Red, Green, and Blue)</a:t>
            </a:r>
          </a:p>
          <a:p>
            <a:r>
              <a:rPr lang="en-US" sz="3200" dirty="0"/>
              <a:t>4 samples per point (Red, Green, Blue, and “Alpha”, a.k.a. Opacity</a:t>
            </a:r>
            <a:r>
              <a:rPr lang="en-US" sz="3200" dirty="0" smtClean="0"/>
              <a:t>)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" y="4114800"/>
            <a:ext cx="7961313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55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igital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and manipulation of a digitized image especially in order to improve its quality </a:t>
            </a:r>
          </a:p>
          <a:p>
            <a:r>
              <a:rPr lang="en-US" dirty="0" smtClean="0"/>
              <a:t>Processing of digital images by means of a digital computer or specific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3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Humans are limited to visual band of the electromagnetic spectrum</a:t>
            </a:r>
          </a:p>
          <a:p>
            <a:pPr algn="just"/>
            <a:r>
              <a:rPr lang="en-US" dirty="0" smtClean="0"/>
              <a:t>Imaging machines cover almost entire EM spectrum ranging from gamma to radio waves</a:t>
            </a:r>
          </a:p>
          <a:p>
            <a:pPr algn="just"/>
            <a:r>
              <a:rPr lang="en-US" dirty="0" smtClean="0"/>
              <a:t>Due to DIP one can operate on images generated by sources that humans are not capable of to sense like ultrasound, electron microscopy and computer generated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8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Image processing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2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Digital Imaging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Useful paradigm in the world of images, considering 3 types of computerized processes: </a:t>
            </a:r>
          </a:p>
          <a:p>
            <a:r>
              <a:rPr lang="en-US" dirty="0" smtClean="0"/>
              <a:t>Low level image processing</a:t>
            </a:r>
          </a:p>
          <a:p>
            <a:r>
              <a:rPr lang="en-US" dirty="0" smtClean="0"/>
              <a:t>Mid level image processing</a:t>
            </a:r>
          </a:p>
          <a:p>
            <a:r>
              <a:rPr lang="en-US" dirty="0" smtClean="0"/>
              <a:t>High level image processing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4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involve primitive operations such as image pre-processing, noise reduction, contrast enhancement and image sharpening</a:t>
            </a:r>
          </a:p>
          <a:p>
            <a:pPr algn="just"/>
            <a:r>
              <a:rPr lang="en-US" dirty="0" smtClean="0"/>
              <a:t>Low level image processing is characterized by the fact that both the input and output are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0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Level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Involve tasks such as segmentation, description of those objects to reduce them to suitable form for computer processing and classification of individual tasks</a:t>
            </a:r>
          </a:p>
          <a:p>
            <a:pPr algn="just"/>
            <a:r>
              <a:rPr lang="en-US" dirty="0" smtClean="0"/>
              <a:t>Mid level image processing is characterized by the fact that the input is an image and outputs are attributes extracted from those images (Ex. Edges, contours and individual objects)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4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 smtClean="0"/>
              <a:t>Pattern recognition</a:t>
            </a:r>
          </a:p>
          <a:p>
            <a:r>
              <a:rPr lang="en-US" dirty="0" smtClean="0"/>
              <a:t>Pattern classification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3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696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0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Key Stages in Digital Image Processing:</a:t>
            </a:r>
            <a:br>
              <a:rPr lang="en-IE" sz="3600" smtClean="0"/>
            </a:br>
            <a:r>
              <a:rPr lang="en-IE" sz="3600" smtClean="0"/>
              <a:t>Image Aquisition</a:t>
            </a:r>
            <a:endParaRPr lang="en-US" sz="3600" smtClean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67596" name="AutoShape 12"/>
          <p:cNvCxnSpPr>
            <a:cxnSpLocks noChangeShapeType="1"/>
            <a:stCxn id="67595" idx="0"/>
            <a:endCxn id="67588" idx="2"/>
          </p:cNvCxnSpPr>
          <p:nvPr/>
        </p:nvCxnSpPr>
        <p:spPr bwMode="auto">
          <a:xfrm rot="-5400000">
            <a:off x="1145382" y="5118894"/>
            <a:ext cx="5064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597" name="AutoShape 13"/>
          <p:cNvCxnSpPr>
            <a:cxnSpLocks noChangeShapeType="1"/>
            <a:stCxn id="67588" idx="0"/>
            <a:endCxn id="67593" idx="2"/>
          </p:cNvCxnSpPr>
          <p:nvPr/>
        </p:nvCxnSpPr>
        <p:spPr bwMode="auto">
          <a:xfrm rot="-5400000">
            <a:off x="1261269" y="386000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598" name="AutoShape 14"/>
          <p:cNvCxnSpPr>
            <a:cxnSpLocks noChangeShapeType="1"/>
            <a:stCxn id="67594" idx="2"/>
            <a:endCxn id="67592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599" name="AutoShape 15"/>
          <p:cNvCxnSpPr>
            <a:cxnSpLocks noChangeShapeType="1"/>
            <a:stCxn id="67591" idx="2"/>
            <a:endCxn id="67594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00" name="AutoShape 16"/>
          <p:cNvCxnSpPr>
            <a:cxnSpLocks noChangeShapeType="1"/>
            <a:stCxn id="67590" idx="3"/>
            <a:endCxn id="67591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7601" name="AutoShape 17"/>
          <p:cNvCxnSpPr>
            <a:cxnSpLocks noChangeShapeType="1"/>
            <a:stCxn id="67589" idx="3"/>
            <a:endCxn id="67590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02" name="AutoShape 18"/>
          <p:cNvCxnSpPr>
            <a:cxnSpLocks noChangeShapeType="1"/>
            <a:stCxn id="67593" idx="0"/>
            <a:endCxn id="67589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pic>
        <p:nvPicPr>
          <p:cNvPr id="67603" name="Picture 19"/>
          <p:cNvPicPr>
            <a:picLocks noChangeAspect="1" noChangeArrowheads="1"/>
          </p:cNvPicPr>
          <p:nvPr/>
        </p:nvPicPr>
        <p:blipFill>
          <a:blip r:embed="rId3" cstate="print"/>
          <a:srcRect b="19398"/>
          <a:stretch>
            <a:fillRect/>
          </a:stretch>
        </p:blipFill>
        <p:spPr bwMode="auto">
          <a:xfrm>
            <a:off x="2552700" y="2894013"/>
            <a:ext cx="4043363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Improvement of pictorial information for human interpretation</a:t>
            </a:r>
          </a:p>
          <a:p>
            <a:pPr algn="just"/>
            <a:r>
              <a:rPr lang="en-US" dirty="0" smtClean="0"/>
              <a:t>Processing of image data for storage, transmission and representation for autonomous machine perception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57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8"/>
          <p:cNvSpPr>
            <a:spLocks noChangeArrowheads="1"/>
          </p:cNvSpPr>
          <p:nvPr/>
        </p:nvSpPr>
        <p:spPr bwMode="auto">
          <a:xfrm>
            <a:off x="4371975" y="3608388"/>
            <a:ext cx="400050" cy="414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Key Stages in Digital Image Processing:</a:t>
            </a:r>
            <a:br>
              <a:rPr lang="en-IE" sz="3600" smtClean="0"/>
            </a:br>
            <a:r>
              <a:rPr lang="en-IE" sz="3600" smtClean="0"/>
              <a:t>Image Enhancement</a:t>
            </a:r>
            <a:endParaRPr lang="en-US" sz="3600" smtClean="0"/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69641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69642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69643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69644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69645" name="AutoShape 12"/>
          <p:cNvCxnSpPr>
            <a:cxnSpLocks noChangeShapeType="1"/>
            <a:stCxn id="69644" idx="0"/>
            <a:endCxn id="69637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6" name="AutoShape 13"/>
          <p:cNvCxnSpPr>
            <a:cxnSpLocks noChangeShapeType="1"/>
            <a:stCxn id="69637" idx="0"/>
            <a:endCxn id="69642" idx="2"/>
          </p:cNvCxnSpPr>
          <p:nvPr/>
        </p:nvCxnSpPr>
        <p:spPr bwMode="auto">
          <a:xfrm rot="-5400000">
            <a:off x="1261269" y="387905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7" name="AutoShape 14"/>
          <p:cNvCxnSpPr>
            <a:cxnSpLocks noChangeShapeType="1"/>
            <a:stCxn id="69643" idx="2"/>
            <a:endCxn id="69641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8" name="AutoShape 15"/>
          <p:cNvCxnSpPr>
            <a:cxnSpLocks noChangeShapeType="1"/>
            <a:stCxn id="69640" idx="2"/>
            <a:endCxn id="69643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49" name="AutoShape 16"/>
          <p:cNvCxnSpPr>
            <a:cxnSpLocks noChangeShapeType="1"/>
            <a:stCxn id="69639" idx="3"/>
            <a:endCxn id="69640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650" name="AutoShape 17"/>
          <p:cNvCxnSpPr>
            <a:cxnSpLocks noChangeShapeType="1"/>
            <a:stCxn id="69638" idx="3"/>
            <a:endCxn id="69639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651" name="AutoShape 18"/>
          <p:cNvCxnSpPr>
            <a:cxnSpLocks noChangeShapeType="1"/>
            <a:stCxn id="69642" idx="0"/>
            <a:endCxn id="69638" idx="1"/>
          </p:cNvCxnSpPr>
          <p:nvPr/>
        </p:nvCxnSpPr>
        <p:spPr bwMode="auto">
          <a:xfrm rot="-5400000">
            <a:off x="1576388" y="1917700"/>
            <a:ext cx="77787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69654" name="Picture 24"/>
          <p:cNvPicPr>
            <a:picLocks noChangeAspect="1" noChangeArrowheads="1"/>
          </p:cNvPicPr>
          <p:nvPr/>
        </p:nvPicPr>
        <p:blipFill>
          <a:blip r:embed="rId3" cstate="print"/>
          <a:srcRect l="40881" t="1314" r="19798" b="50453"/>
          <a:stretch>
            <a:fillRect/>
          </a:stretch>
        </p:blipFill>
        <p:spPr bwMode="auto">
          <a:xfrm>
            <a:off x="2397125" y="2860675"/>
            <a:ext cx="2001838" cy="197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9655" name="Picture 27"/>
          <p:cNvPicPr>
            <a:picLocks noChangeAspect="1" noChangeArrowheads="1"/>
          </p:cNvPicPr>
          <p:nvPr/>
        </p:nvPicPr>
        <p:blipFill>
          <a:blip r:embed="rId3" cstate="print"/>
          <a:srcRect l="1335" t="50766" r="59975"/>
          <a:stretch>
            <a:fillRect/>
          </a:stretch>
        </p:blipFill>
        <p:spPr bwMode="auto">
          <a:xfrm>
            <a:off x="4768850" y="2889250"/>
            <a:ext cx="1968500" cy="2017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02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Key Stages in Digital Image Processing:</a:t>
            </a:r>
            <a:br>
              <a:rPr lang="en-IE" sz="3600" smtClean="0"/>
            </a:br>
            <a:r>
              <a:rPr lang="en-IE" sz="3600" smtClean="0"/>
              <a:t>Image Restoration</a:t>
            </a:r>
            <a:endParaRPr lang="en-US" sz="3600" smtClean="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71692" name="AutoShape 12"/>
          <p:cNvCxnSpPr>
            <a:cxnSpLocks noChangeShapeType="1"/>
            <a:stCxn id="71691" idx="0"/>
            <a:endCxn id="71684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693" name="AutoShape 13"/>
          <p:cNvCxnSpPr>
            <a:cxnSpLocks noChangeShapeType="1"/>
            <a:stCxn id="71684" idx="0"/>
            <a:endCxn id="71689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694" name="AutoShape 14"/>
          <p:cNvCxnSpPr>
            <a:cxnSpLocks noChangeShapeType="1"/>
            <a:stCxn id="71690" idx="2"/>
            <a:endCxn id="71688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695" name="AutoShape 15"/>
          <p:cNvCxnSpPr>
            <a:cxnSpLocks noChangeShapeType="1"/>
            <a:stCxn id="71687" idx="2"/>
            <a:endCxn id="71690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696" name="AutoShape 16"/>
          <p:cNvCxnSpPr>
            <a:cxnSpLocks noChangeShapeType="1"/>
            <a:stCxn id="71686" idx="3"/>
            <a:endCxn id="71687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1697" name="AutoShape 17"/>
          <p:cNvCxnSpPr>
            <a:cxnSpLocks noChangeShapeType="1"/>
            <a:stCxn id="71685" idx="3"/>
            <a:endCxn id="71686" idx="1"/>
          </p:cNvCxnSpPr>
          <p:nvPr/>
        </p:nvCxnSpPr>
        <p:spPr bwMode="auto">
          <a:xfrm>
            <a:off x="4246563" y="2095500"/>
            <a:ext cx="663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698" name="AutoShape 18"/>
          <p:cNvCxnSpPr>
            <a:cxnSpLocks noChangeShapeType="1"/>
            <a:stCxn id="71689" idx="0"/>
            <a:endCxn id="71685" idx="1"/>
          </p:cNvCxnSpPr>
          <p:nvPr/>
        </p:nvCxnSpPr>
        <p:spPr bwMode="auto">
          <a:xfrm rot="-5400000">
            <a:off x="1557338" y="1936750"/>
            <a:ext cx="796925" cy="11144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71701" name="Picture 24"/>
          <p:cNvPicPr>
            <a:picLocks noChangeAspect="1" noChangeArrowheads="1"/>
          </p:cNvPicPr>
          <p:nvPr/>
        </p:nvPicPr>
        <p:blipFill>
          <a:blip r:embed="rId3" cstate="print"/>
          <a:srcRect l="39732" t="50377" r="21088"/>
          <a:stretch>
            <a:fillRect/>
          </a:stretch>
        </p:blipFill>
        <p:spPr bwMode="auto">
          <a:xfrm>
            <a:off x="4321175" y="3765550"/>
            <a:ext cx="2427288" cy="184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02" name="Picture 23"/>
          <p:cNvPicPr>
            <a:picLocks noChangeAspect="1" noChangeArrowheads="1"/>
          </p:cNvPicPr>
          <p:nvPr/>
        </p:nvPicPr>
        <p:blipFill>
          <a:blip r:embed="rId3" cstate="print"/>
          <a:srcRect r="60266" b="50418"/>
          <a:stretch>
            <a:fillRect/>
          </a:stretch>
        </p:blipFill>
        <p:spPr bwMode="auto">
          <a:xfrm>
            <a:off x="2363788" y="2674938"/>
            <a:ext cx="2462212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78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Key Stages in Digital Image Processing:</a:t>
            </a:r>
            <a:br>
              <a:rPr lang="en-IE" sz="3600" smtClean="0"/>
            </a:br>
            <a:r>
              <a:rPr lang="en-IE" sz="3600" smtClean="0"/>
              <a:t>Morphological Processing</a:t>
            </a:r>
            <a:endParaRPr lang="en-US" sz="3600" smtClean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73740" name="AutoShape 12"/>
          <p:cNvCxnSpPr>
            <a:cxnSpLocks noChangeShapeType="1"/>
            <a:stCxn id="73739" idx="0"/>
            <a:endCxn id="73732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1" name="AutoShape 13"/>
          <p:cNvCxnSpPr>
            <a:cxnSpLocks noChangeShapeType="1"/>
            <a:stCxn id="73732" idx="0"/>
            <a:endCxn id="73737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2" name="AutoShape 14"/>
          <p:cNvCxnSpPr>
            <a:cxnSpLocks noChangeShapeType="1"/>
            <a:stCxn id="73738" idx="2"/>
            <a:endCxn id="73736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3" name="AutoShape 15"/>
          <p:cNvCxnSpPr>
            <a:cxnSpLocks noChangeShapeType="1"/>
            <a:stCxn id="73735" idx="2"/>
            <a:endCxn id="73738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4" name="AutoShape 16"/>
          <p:cNvCxnSpPr>
            <a:cxnSpLocks noChangeShapeType="1"/>
            <a:stCxn id="73734" idx="3"/>
            <a:endCxn id="73735" idx="0"/>
          </p:cNvCxnSpPr>
          <p:nvPr/>
        </p:nvCxnSpPr>
        <p:spPr bwMode="auto">
          <a:xfrm>
            <a:off x="6624638" y="2095500"/>
            <a:ext cx="110013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3745" name="AutoShape 17"/>
          <p:cNvCxnSpPr>
            <a:cxnSpLocks noChangeShapeType="1"/>
            <a:stCxn id="73733" idx="3"/>
            <a:endCxn id="73734" idx="1"/>
          </p:cNvCxnSpPr>
          <p:nvPr/>
        </p:nvCxnSpPr>
        <p:spPr bwMode="auto">
          <a:xfrm>
            <a:off x="4227513" y="2095500"/>
            <a:ext cx="6635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3746" name="AutoShape 18"/>
          <p:cNvCxnSpPr>
            <a:cxnSpLocks noChangeShapeType="1"/>
            <a:stCxn id="73737" idx="0"/>
            <a:endCxn id="73733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73749" name="Picture 21"/>
          <p:cNvPicPr>
            <a:picLocks noChangeAspect="1" noChangeArrowheads="1"/>
          </p:cNvPicPr>
          <p:nvPr/>
        </p:nvPicPr>
        <p:blipFill>
          <a:blip r:embed="rId3" cstate="print"/>
          <a:srcRect r="19370"/>
          <a:stretch>
            <a:fillRect/>
          </a:stretch>
        </p:blipFill>
        <p:spPr bwMode="auto">
          <a:xfrm>
            <a:off x="2827338" y="2563813"/>
            <a:ext cx="3460750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51" name="Picture 23" descr="bo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6987" y="6632592"/>
            <a:ext cx="198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36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Key Stages in Digital Image Processing:</a:t>
            </a:r>
            <a:br>
              <a:rPr lang="en-IE" sz="3600" smtClean="0"/>
            </a:br>
            <a:r>
              <a:rPr lang="en-IE" sz="3600" smtClean="0"/>
              <a:t>Segmentation</a:t>
            </a:r>
            <a:endParaRPr lang="en-US" sz="3600" smtClean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75788" name="AutoShape 12"/>
          <p:cNvCxnSpPr>
            <a:cxnSpLocks noChangeShapeType="1"/>
            <a:stCxn id="75787" idx="0"/>
            <a:endCxn id="75780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89" name="AutoShape 13"/>
          <p:cNvCxnSpPr>
            <a:cxnSpLocks noChangeShapeType="1"/>
            <a:stCxn id="75780" idx="0"/>
            <a:endCxn id="75785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90" name="AutoShape 14"/>
          <p:cNvCxnSpPr>
            <a:cxnSpLocks noChangeShapeType="1"/>
            <a:stCxn id="75786" idx="2"/>
            <a:endCxn id="75784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91" name="AutoShape 15"/>
          <p:cNvCxnSpPr>
            <a:cxnSpLocks noChangeShapeType="1"/>
            <a:stCxn id="75783" idx="2"/>
            <a:endCxn id="75786" idx="0"/>
          </p:cNvCxnSpPr>
          <p:nvPr/>
        </p:nvCxnSpPr>
        <p:spPr bwMode="auto">
          <a:xfrm rot="5400000">
            <a:off x="7587456" y="387905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92" name="AutoShape 16"/>
          <p:cNvCxnSpPr>
            <a:cxnSpLocks noChangeShapeType="1"/>
            <a:stCxn id="75782" idx="3"/>
            <a:endCxn id="75783" idx="0"/>
          </p:cNvCxnSpPr>
          <p:nvPr/>
        </p:nvCxnSpPr>
        <p:spPr bwMode="auto">
          <a:xfrm>
            <a:off x="6605588" y="2095500"/>
            <a:ext cx="1119187" cy="777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5793" name="AutoShape 17"/>
          <p:cNvCxnSpPr>
            <a:cxnSpLocks noChangeShapeType="1"/>
            <a:stCxn id="75781" idx="3"/>
            <a:endCxn id="75782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94" name="AutoShape 18"/>
          <p:cNvCxnSpPr>
            <a:cxnSpLocks noChangeShapeType="1"/>
            <a:stCxn id="75785" idx="0"/>
            <a:endCxn id="75781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75797" name="Picture 2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r="21220"/>
          <a:stretch>
            <a:fillRect/>
          </a:stretch>
        </p:blipFill>
        <p:spPr bwMode="auto">
          <a:xfrm>
            <a:off x="2881313" y="2559050"/>
            <a:ext cx="334962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98" name="Picture 22"/>
          <p:cNvPicPr>
            <a:picLocks noChangeAspect="1" noChangeArrowheads="1"/>
          </p:cNvPicPr>
          <p:nvPr/>
        </p:nvPicPr>
        <p:blipFill>
          <a:blip r:embed="rId3" cstate="print">
            <a:lum bright="-24000" contrast="60000"/>
          </a:blip>
          <a:srcRect t="52643" r="59154"/>
          <a:stretch>
            <a:fillRect/>
          </a:stretch>
        </p:blipFill>
        <p:spPr bwMode="auto">
          <a:xfrm>
            <a:off x="2844800" y="4183063"/>
            <a:ext cx="173672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800" name="Picture 24" descr="boo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6987" y="6632592"/>
            <a:ext cx="198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69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Key Stages in Digital Image Processing:</a:t>
            </a:r>
            <a:br>
              <a:rPr lang="en-IE" sz="3600" smtClean="0"/>
            </a:br>
            <a:r>
              <a:rPr lang="en-IE" sz="3600" smtClean="0"/>
              <a:t>Object Recognition</a:t>
            </a:r>
            <a:endParaRPr lang="en-US" sz="3600" smtClean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77836" name="AutoShape 12"/>
          <p:cNvCxnSpPr>
            <a:cxnSpLocks noChangeShapeType="1"/>
            <a:stCxn id="77835" idx="0"/>
            <a:endCxn id="77828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7" name="AutoShape 13"/>
          <p:cNvCxnSpPr>
            <a:cxnSpLocks noChangeShapeType="1"/>
            <a:stCxn id="77828" idx="0"/>
            <a:endCxn id="77833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8" name="AutoShape 14"/>
          <p:cNvCxnSpPr>
            <a:cxnSpLocks noChangeShapeType="1"/>
            <a:stCxn id="77834" idx="2"/>
            <a:endCxn id="77832" idx="0"/>
          </p:cNvCxnSpPr>
          <p:nvPr/>
        </p:nvCxnSpPr>
        <p:spPr bwMode="auto">
          <a:xfrm rot="5400000">
            <a:off x="7587456" y="500300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9" name="AutoShape 15"/>
          <p:cNvCxnSpPr>
            <a:cxnSpLocks noChangeShapeType="1"/>
            <a:stCxn id="77831" idx="2"/>
            <a:endCxn id="77834" idx="0"/>
          </p:cNvCxnSpPr>
          <p:nvPr/>
        </p:nvCxnSpPr>
        <p:spPr bwMode="auto">
          <a:xfrm rot="5400000">
            <a:off x="7587456" y="386000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40" name="AutoShape 16"/>
          <p:cNvCxnSpPr>
            <a:cxnSpLocks noChangeShapeType="1"/>
            <a:stCxn id="77830" idx="3"/>
            <a:endCxn id="77831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7841" name="AutoShape 17"/>
          <p:cNvCxnSpPr>
            <a:cxnSpLocks noChangeShapeType="1"/>
            <a:stCxn id="77829" idx="3"/>
            <a:endCxn id="77830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42" name="AutoShape 18"/>
          <p:cNvCxnSpPr>
            <a:cxnSpLocks noChangeShapeType="1"/>
            <a:stCxn id="77833" idx="0"/>
            <a:endCxn id="77829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77845" name="Picture 21"/>
          <p:cNvPicPr>
            <a:picLocks noChangeAspect="1" noChangeArrowheads="1"/>
          </p:cNvPicPr>
          <p:nvPr/>
        </p:nvPicPr>
        <p:blipFill>
          <a:blip r:embed="rId3" cstate="print">
            <a:lum bright="-6000" contrast="30000"/>
          </a:blip>
          <a:srcRect l="26077"/>
          <a:stretch>
            <a:fillRect/>
          </a:stretch>
        </p:blipFill>
        <p:spPr bwMode="auto">
          <a:xfrm>
            <a:off x="2790825" y="2668588"/>
            <a:ext cx="352425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57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Key Stages in Digital Image Processing:</a:t>
            </a:r>
            <a:br>
              <a:rPr lang="en-IE" sz="3600" smtClean="0"/>
            </a:br>
            <a:r>
              <a:rPr lang="en-IE" sz="3600" smtClean="0"/>
              <a:t>Representation &amp; Description</a:t>
            </a:r>
            <a:endParaRPr lang="en-US" sz="3600" smtClean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79884" name="AutoShape 12"/>
          <p:cNvCxnSpPr>
            <a:cxnSpLocks noChangeShapeType="1"/>
            <a:stCxn id="79883" idx="0"/>
            <a:endCxn id="79876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5" name="AutoShape 13"/>
          <p:cNvCxnSpPr>
            <a:cxnSpLocks noChangeShapeType="1"/>
            <a:stCxn id="79876" idx="0"/>
            <a:endCxn id="79881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6" name="AutoShape 14"/>
          <p:cNvCxnSpPr>
            <a:cxnSpLocks noChangeShapeType="1"/>
            <a:stCxn id="79882" idx="2"/>
            <a:endCxn id="79880" idx="0"/>
          </p:cNvCxnSpPr>
          <p:nvPr/>
        </p:nvCxnSpPr>
        <p:spPr bwMode="auto">
          <a:xfrm rot="5400000">
            <a:off x="7587456" y="4983957"/>
            <a:ext cx="2746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7" name="AutoShape 15"/>
          <p:cNvCxnSpPr>
            <a:cxnSpLocks noChangeShapeType="1"/>
            <a:stCxn id="79879" idx="2"/>
            <a:endCxn id="79882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8" name="AutoShape 16"/>
          <p:cNvCxnSpPr>
            <a:cxnSpLocks noChangeShapeType="1"/>
            <a:stCxn id="79878" idx="3"/>
            <a:endCxn id="79879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9889" name="AutoShape 17"/>
          <p:cNvCxnSpPr>
            <a:cxnSpLocks noChangeShapeType="1"/>
            <a:stCxn id="79877" idx="3"/>
            <a:endCxn id="79878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90" name="AutoShape 18"/>
          <p:cNvCxnSpPr>
            <a:cxnSpLocks noChangeShapeType="1"/>
            <a:stCxn id="79881" idx="0"/>
            <a:endCxn id="79877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79893" name="Picture 21"/>
          <p:cNvPicPr>
            <a:picLocks noChangeAspect="1" noChangeArrowheads="1"/>
          </p:cNvPicPr>
          <p:nvPr/>
        </p:nvPicPr>
        <p:blipFill>
          <a:blip r:embed="rId3" cstate="print"/>
          <a:srcRect r="25902"/>
          <a:stretch>
            <a:fillRect/>
          </a:stretch>
        </p:blipFill>
        <p:spPr bwMode="auto">
          <a:xfrm>
            <a:off x="3267075" y="2593975"/>
            <a:ext cx="2593975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00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Key Stages in Digital Image Processing:</a:t>
            </a:r>
            <a:br>
              <a:rPr lang="en-IE" sz="3600" smtClean="0"/>
            </a:br>
            <a:r>
              <a:rPr lang="en-IE" sz="3600" smtClean="0"/>
              <a:t>Image Compression</a:t>
            </a:r>
            <a:endParaRPr lang="en-US" sz="3600" smtClean="0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81932" name="AutoShape 12"/>
          <p:cNvCxnSpPr>
            <a:cxnSpLocks noChangeShapeType="1"/>
            <a:stCxn id="81931" idx="0"/>
            <a:endCxn id="81924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3" name="AutoShape 13"/>
          <p:cNvCxnSpPr>
            <a:cxnSpLocks noChangeShapeType="1"/>
            <a:stCxn id="81924" idx="0"/>
            <a:endCxn id="81929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4" name="AutoShape 14"/>
          <p:cNvCxnSpPr>
            <a:cxnSpLocks noChangeShapeType="1"/>
            <a:stCxn id="81930" idx="2"/>
            <a:endCxn id="81928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5" name="AutoShape 15"/>
          <p:cNvCxnSpPr>
            <a:cxnSpLocks noChangeShapeType="1"/>
            <a:stCxn id="81927" idx="2"/>
            <a:endCxn id="81930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6" name="AutoShape 16"/>
          <p:cNvCxnSpPr>
            <a:cxnSpLocks noChangeShapeType="1"/>
            <a:stCxn id="81926" idx="3"/>
            <a:endCxn id="81927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1937" name="AutoShape 17"/>
          <p:cNvCxnSpPr>
            <a:cxnSpLocks noChangeShapeType="1"/>
            <a:stCxn id="81925" idx="3"/>
            <a:endCxn id="81926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8" name="AutoShape 18"/>
          <p:cNvCxnSpPr>
            <a:cxnSpLocks noChangeShapeType="1"/>
            <a:stCxn id="81929" idx="0"/>
            <a:endCxn id="81925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81941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5613" y="2628900"/>
            <a:ext cx="3130550" cy="296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3600" smtClean="0"/>
              <a:t>Key Stages in Digital Image Processing:</a:t>
            </a:r>
            <a:br>
              <a:rPr lang="en-IE" sz="3600" smtClean="0"/>
            </a:br>
            <a:r>
              <a:rPr lang="en-IE" sz="3600" smtClean="0"/>
              <a:t>Colour Image Processing</a:t>
            </a:r>
            <a:endParaRPr lang="en-US" sz="3600" smtClean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50863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Acquisition</a:t>
            </a:r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2532063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Restoration</a:t>
            </a:r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910138" y="16795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Morphological Processing</a:t>
            </a:r>
            <a:endParaRPr 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877050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Segmentation</a:t>
            </a:r>
            <a:endParaRPr 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6877050" y="51403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Representation &amp; Description</a:t>
            </a:r>
            <a:endParaRPr lang="en-US" sz="1700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550863" y="289242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Enhancement</a:t>
            </a:r>
            <a:endParaRPr lang="en-US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6877050" y="4016375"/>
            <a:ext cx="1695450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1700"/>
              <a:t>Object Recognition</a:t>
            </a:r>
            <a:endParaRPr lang="en-US" sz="1700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55613" y="5372100"/>
            <a:ext cx="1885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/>
              <a:t>Problem Domain</a:t>
            </a:r>
            <a:endParaRPr lang="en-US"/>
          </a:p>
        </p:txBody>
      </p:sp>
      <p:cxnSp>
        <p:nvCxnSpPr>
          <p:cNvPr id="83980" name="AutoShape 12"/>
          <p:cNvCxnSpPr>
            <a:cxnSpLocks noChangeShapeType="1"/>
            <a:stCxn id="83979" idx="0"/>
            <a:endCxn id="83972" idx="2"/>
          </p:cNvCxnSpPr>
          <p:nvPr/>
        </p:nvCxnSpPr>
        <p:spPr bwMode="auto">
          <a:xfrm rot="-5400000">
            <a:off x="1135857" y="5109369"/>
            <a:ext cx="5254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1" name="AutoShape 13"/>
          <p:cNvCxnSpPr>
            <a:cxnSpLocks noChangeShapeType="1"/>
            <a:stCxn id="83972" idx="0"/>
            <a:endCxn id="83977" idx="2"/>
          </p:cNvCxnSpPr>
          <p:nvPr/>
        </p:nvCxnSpPr>
        <p:spPr bwMode="auto">
          <a:xfrm rot="-5400000">
            <a:off x="1251744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2" name="AutoShape 14"/>
          <p:cNvCxnSpPr>
            <a:cxnSpLocks noChangeShapeType="1"/>
            <a:stCxn id="83978" idx="2"/>
            <a:endCxn id="83976" idx="0"/>
          </p:cNvCxnSpPr>
          <p:nvPr/>
        </p:nvCxnSpPr>
        <p:spPr bwMode="auto">
          <a:xfrm rot="5400000">
            <a:off x="7577931" y="499348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3" name="AutoShape 15"/>
          <p:cNvCxnSpPr>
            <a:cxnSpLocks noChangeShapeType="1"/>
            <a:stCxn id="83975" idx="2"/>
            <a:endCxn id="83978" idx="0"/>
          </p:cNvCxnSpPr>
          <p:nvPr/>
        </p:nvCxnSpPr>
        <p:spPr bwMode="auto">
          <a:xfrm rot="5400000">
            <a:off x="7577931" y="3869532"/>
            <a:ext cx="2936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4" name="AutoShape 16"/>
          <p:cNvCxnSpPr>
            <a:cxnSpLocks noChangeShapeType="1"/>
            <a:stCxn id="83974" idx="3"/>
            <a:endCxn id="83975" idx="0"/>
          </p:cNvCxnSpPr>
          <p:nvPr/>
        </p:nvCxnSpPr>
        <p:spPr bwMode="auto">
          <a:xfrm>
            <a:off x="6605588" y="2095500"/>
            <a:ext cx="1119187" cy="7969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83985" name="AutoShape 17"/>
          <p:cNvCxnSpPr>
            <a:cxnSpLocks noChangeShapeType="1"/>
            <a:stCxn id="83973" idx="3"/>
            <a:endCxn id="83974" idx="1"/>
          </p:cNvCxnSpPr>
          <p:nvPr/>
        </p:nvCxnSpPr>
        <p:spPr bwMode="auto">
          <a:xfrm>
            <a:off x="4227513" y="2095500"/>
            <a:ext cx="6826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6" name="AutoShape 18"/>
          <p:cNvCxnSpPr>
            <a:cxnSpLocks noChangeShapeType="1"/>
            <a:stCxn id="83977" idx="0"/>
            <a:endCxn id="83973" idx="1"/>
          </p:cNvCxnSpPr>
          <p:nvPr/>
        </p:nvCxnSpPr>
        <p:spPr bwMode="auto">
          <a:xfrm rot="-5400000">
            <a:off x="1566863" y="1927225"/>
            <a:ext cx="796925" cy="11334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2565400" y="5792788"/>
            <a:ext cx="1695450" cy="8302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Colour Image Processing</a:t>
            </a:r>
            <a:endParaRPr lang="en-US"/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4808538" y="5792788"/>
            <a:ext cx="1695450" cy="8302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/>
              <a:t>Image Compression</a:t>
            </a:r>
            <a:endParaRPr lang="en-US"/>
          </a:p>
        </p:txBody>
      </p:sp>
      <p:pic>
        <p:nvPicPr>
          <p:cNvPr id="83989" name="Picture 22"/>
          <p:cNvPicPr>
            <a:picLocks noChangeAspect="1" noChangeArrowheads="1"/>
          </p:cNvPicPr>
          <p:nvPr/>
        </p:nvPicPr>
        <p:blipFill>
          <a:blip r:embed="rId3" cstate="print"/>
          <a:srcRect b="26692"/>
          <a:stretch>
            <a:fillRect/>
          </a:stretch>
        </p:blipFill>
        <p:spPr bwMode="auto">
          <a:xfrm>
            <a:off x="2316163" y="2801938"/>
            <a:ext cx="449103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91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Image: Projection of 3D scene into 2D plane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algn="just"/>
            <a:r>
              <a:rPr lang="en-US" b="1" dirty="0" smtClean="0"/>
              <a:t>Definition of an image</a:t>
            </a:r>
            <a:r>
              <a:rPr lang="en-US" dirty="0" smtClean="0"/>
              <a:t>: A 2D function f(</a:t>
            </a:r>
            <a:r>
              <a:rPr lang="en-US" dirty="0" err="1" smtClean="0"/>
              <a:t>x,y</a:t>
            </a:r>
            <a:r>
              <a:rPr lang="en-US" dirty="0" smtClean="0"/>
              <a:t>) where x and y are spatial coordinates and f at any pair of coordinates (</a:t>
            </a:r>
            <a:r>
              <a:rPr lang="en-US" dirty="0" err="1" smtClean="0"/>
              <a:t>x,y</a:t>
            </a:r>
            <a:r>
              <a:rPr lang="en-US" dirty="0" smtClean="0"/>
              <a:t>) is called as the intensity or gray level of the image at that point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362200" y="2209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2200" y="30480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62200" y="30480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096000" y="2209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96000" y="3048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724400" y="262890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images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Depending on the function value f there are two types of images</a:t>
            </a:r>
          </a:p>
          <a:p>
            <a:pPr marL="514350" indent="-514350">
              <a:buAutoNum type="arabicPeriod"/>
            </a:pPr>
            <a:r>
              <a:rPr lang="en-US" dirty="0" smtClean="0"/>
              <a:t>Analog </a:t>
            </a:r>
          </a:p>
          <a:p>
            <a:pPr marL="514350" indent="-514350">
              <a:buAutoNum type="arabicPeriod"/>
            </a:pPr>
            <a:r>
              <a:rPr lang="en-US" dirty="0" smtClean="0"/>
              <a:t>Digital</a:t>
            </a:r>
          </a:p>
          <a:p>
            <a:pPr marL="0" indent="0">
              <a:buNone/>
            </a:pPr>
            <a:r>
              <a:rPr lang="en-US" b="1" dirty="0" smtClean="0"/>
              <a:t>Analog image</a:t>
            </a:r>
            <a:r>
              <a:rPr lang="en-US" dirty="0" smtClean="0"/>
              <a:t>: When the values of f (</a:t>
            </a:r>
            <a:r>
              <a:rPr lang="en-US" dirty="0" err="1" smtClean="0"/>
              <a:t>x,y</a:t>
            </a:r>
            <a:r>
              <a:rPr lang="en-US" dirty="0" smtClean="0"/>
              <a:t>) are in continuous range </a:t>
            </a:r>
            <a:r>
              <a:rPr lang="en-US" dirty="0" err="1" smtClean="0"/>
              <a:t>Eg</a:t>
            </a:r>
            <a:r>
              <a:rPr lang="en-US" dirty="0" smtClean="0"/>
              <a:t>. Analog Oscilloscope CRT monitor.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Disadvantage: Memory requirement is high for storing analog images.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9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image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048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Digital image</a:t>
            </a:r>
            <a:r>
              <a:rPr lang="en-US" dirty="0" smtClean="0"/>
              <a:t>: When the values of x, y ,f are all finite in nature and discrete quantities than it is called digital image</a:t>
            </a:r>
          </a:p>
          <a:p>
            <a:pPr algn="just"/>
            <a:r>
              <a:rPr lang="en-US" dirty="0" smtClean="0"/>
              <a:t>In general all images are analog in nature but for storage and transmission we need to convert to digital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4724400"/>
            <a:ext cx="16002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Analog Image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229100" y="4724400"/>
            <a:ext cx="419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4724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334000" y="5252150"/>
            <a:ext cx="342900" cy="310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49091" y="57589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flipH="1">
            <a:off x="4229100" y="5717371"/>
            <a:ext cx="3810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38400" y="5758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Image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09800" y="4572000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45720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4572000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09800" y="63246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4600" y="472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(x, y) parameter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13234" y="5758934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4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Digital images contain finite number of elements, each of which has particular location and value </a:t>
            </a:r>
          </a:p>
          <a:p>
            <a:pPr algn="just"/>
            <a:r>
              <a:rPr lang="en-US" b="1" dirty="0" smtClean="0"/>
              <a:t>These elements are called picture elements, image elements, </a:t>
            </a:r>
            <a:r>
              <a:rPr lang="en-US" b="1" dirty="0" err="1" smtClean="0"/>
              <a:t>pels</a:t>
            </a:r>
            <a:r>
              <a:rPr lang="en-US" b="1" dirty="0" smtClean="0"/>
              <a:t> or pixels</a:t>
            </a:r>
          </a:p>
          <a:p>
            <a:pPr algn="just"/>
            <a:r>
              <a:rPr lang="en-US" dirty="0" smtClean="0"/>
              <a:t>Advantages of digital images: Fast processing, cost effective, effective storage, efficient transmission, scope for versatile image manipulation</a:t>
            </a:r>
          </a:p>
          <a:p>
            <a:pPr algn="just"/>
            <a:r>
              <a:rPr lang="en-US" dirty="0" smtClean="0"/>
              <a:t>Disadvantages: High memory and fast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3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and Quantization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1179513"/>
            <a:ext cx="6316663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0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and Digital image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99855"/>
            <a:ext cx="4165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99855"/>
            <a:ext cx="406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93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Digital images</a:t>
            </a:r>
            <a:endParaRPr lang="en-US" dirty="0"/>
          </a:p>
        </p:txBody>
      </p:sp>
      <p:sp>
        <p:nvSpPr>
          <p:cNvPr id="4" name="Rectangle 6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representation of an M</a:t>
            </a:r>
            <a:r>
              <a:rPr lang="en-US" dirty="0">
                <a:effectLst/>
                <a:cs typeface="Tahoma" pitchFamily="34" charset="0"/>
              </a:rPr>
              <a:t>×N numerical array as</a:t>
            </a:r>
          </a:p>
          <a:p>
            <a:endParaRPr lang="en-US" dirty="0">
              <a:effectLst/>
              <a:cs typeface="Tahom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dirty="0">
                <a:cs typeface="Tahoma" pitchFamily="34" charset="0"/>
              </a:rPr>
              <a:t> 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3048000"/>
            <a:ext cx="8085137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46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814</Words>
  <Application>Microsoft Office PowerPoint</Application>
  <PresentationFormat>On-screen Show (4:3)</PresentationFormat>
  <Paragraphs>174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Vision Based Automation</vt:lpstr>
      <vt:lpstr>Motivation</vt:lpstr>
      <vt:lpstr>What is DIP?</vt:lpstr>
      <vt:lpstr>Types of images </vt:lpstr>
      <vt:lpstr>Types of image cont’d</vt:lpstr>
      <vt:lpstr>Digital images</vt:lpstr>
      <vt:lpstr>Sampling and Quantization</vt:lpstr>
      <vt:lpstr>Analog and Digital image</vt:lpstr>
      <vt:lpstr>Representation of Digital images</vt:lpstr>
      <vt:lpstr>Digital Image formats</vt:lpstr>
      <vt:lpstr>Digital image processing</vt:lpstr>
      <vt:lpstr>Advantages of DIP</vt:lpstr>
      <vt:lpstr>Digital Image processing</vt:lpstr>
      <vt:lpstr>Scope of Digital Imaging processing</vt:lpstr>
      <vt:lpstr>Low level image processing</vt:lpstr>
      <vt:lpstr>Mid Level image processing</vt:lpstr>
      <vt:lpstr>High Level Image processing</vt:lpstr>
      <vt:lpstr>PowerPoint Presentation</vt:lpstr>
      <vt:lpstr>Key Stages in Digital Image Processing: Image Aquisition</vt:lpstr>
      <vt:lpstr>Key Stages in Digital Image Processing: Image Enhancement</vt:lpstr>
      <vt:lpstr>Key Stages in Digital Image Processing: Image Restoration</vt:lpstr>
      <vt:lpstr>Key Stages in Digital Image Processing: Morphological Processing</vt:lpstr>
      <vt:lpstr>Key Stages in Digital Image Processing: Segmentation</vt:lpstr>
      <vt:lpstr>Key Stages in Digital Image Processing: Object Recognition</vt:lpstr>
      <vt:lpstr>Key Stages in Digital Image Processing: Representation &amp; Description</vt:lpstr>
      <vt:lpstr>Key Stages in Digital Image Processing: Image Compression</vt:lpstr>
      <vt:lpstr>Key Stages in Digital Image Processing: Colour Image 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</dc:title>
  <dc:creator>ue</dc:creator>
  <cp:lastModifiedBy>ue</cp:lastModifiedBy>
  <cp:revision>17</cp:revision>
  <dcterms:created xsi:type="dcterms:W3CDTF">2020-08-15T06:12:12Z</dcterms:created>
  <dcterms:modified xsi:type="dcterms:W3CDTF">2020-08-17T15:50:18Z</dcterms:modified>
</cp:coreProperties>
</file>