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6531-0811-42A6-9E68-43F50631A2D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F3A1-37FB-442E-99B2-28CCD6BD7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Formation </a:t>
            </a:r>
            <a:r>
              <a:rPr lang="en-US" dirty="0"/>
              <a:t>F</a:t>
            </a:r>
            <a:r>
              <a:rPr lang="en-US" dirty="0" smtClean="0"/>
              <a:t>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of Human Eye and </a:t>
            </a:r>
          </a:p>
          <a:p>
            <a:r>
              <a:rPr lang="en-US" dirty="0" smtClean="0"/>
              <a:t>Image 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2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model of image formation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38100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scene is illuminated by a single source.</a:t>
            </a:r>
          </a:p>
          <a:p>
            <a:pPr>
              <a:lnSpc>
                <a:spcPct val="90000"/>
              </a:lnSpc>
            </a:pPr>
            <a:r>
              <a:rPr lang="en-US" sz="2400"/>
              <a:t>The scene reflects radiation towards the camera.</a:t>
            </a:r>
          </a:p>
          <a:p>
            <a:pPr>
              <a:lnSpc>
                <a:spcPct val="90000"/>
              </a:lnSpc>
            </a:pPr>
            <a:r>
              <a:rPr lang="en-US" sz="2400"/>
              <a:t>The camera senses it via chemicals on film.</a:t>
            </a:r>
          </a:p>
        </p:txBody>
      </p:sp>
      <p:pic>
        <p:nvPicPr>
          <p:cNvPr id="343044" name="Picture 4" descr="image_form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6482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6629400" y="6461125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i="1"/>
              <a:t>courstey UNR computer vision course</a:t>
            </a:r>
          </a:p>
        </p:txBody>
      </p:sp>
    </p:spTree>
    <p:extLst>
      <p:ext uri="{BB962C8B-B14F-4D97-AF65-F5344CB8AC3E}">
        <p14:creationId xmlns:p14="http://schemas.microsoft.com/office/powerpoint/2010/main" val="16906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Pinhole cameras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3884613" cy="4403725"/>
          </a:xfrm>
        </p:spPr>
        <p:txBody>
          <a:bodyPr/>
          <a:lstStyle/>
          <a:p>
            <a:r>
              <a:rPr lang="en-US" sz="1800"/>
              <a:t>Abstract camera model - box with a small hole in it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2188" y="1143000"/>
            <a:ext cx="3884612" cy="4403725"/>
          </a:xfrm>
        </p:spPr>
        <p:txBody>
          <a:bodyPr/>
          <a:lstStyle/>
          <a:p>
            <a:r>
              <a:rPr lang="en-US" sz="1800"/>
              <a:t>Pinhole cameras work in practice</a:t>
            </a:r>
          </a:p>
        </p:txBody>
      </p:sp>
      <p:pic>
        <p:nvPicPr>
          <p:cNvPr id="344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7503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6629400" y="6461125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i="1"/>
              <a:t>courstey Dr. G. D. Hager</a:t>
            </a:r>
          </a:p>
        </p:txBody>
      </p:sp>
    </p:spTree>
    <p:extLst>
      <p:ext uri="{BB962C8B-B14F-4D97-AF65-F5344CB8AC3E}">
        <p14:creationId xmlns:p14="http://schemas.microsoft.com/office/powerpoint/2010/main" val="40248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Pinhole Cameras</a:t>
            </a:r>
          </a:p>
        </p:txBody>
      </p:sp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27" y="1224107"/>
            <a:ext cx="4564063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258445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latin typeface="Times" charset="0"/>
              </a:rPr>
              <a:t>Pinhole too big -</a:t>
            </a:r>
          </a:p>
          <a:p>
            <a:pPr algn="l" eaLnBrk="0" hangingPunct="0"/>
            <a:r>
              <a:rPr lang="en-US" sz="1800">
                <a:latin typeface="Times" charset="0"/>
              </a:rPr>
              <a:t>  many directions are</a:t>
            </a:r>
          </a:p>
          <a:p>
            <a:pPr algn="l" eaLnBrk="0" hangingPunct="0"/>
            <a:r>
              <a:rPr lang="en-US" sz="1800">
                <a:latin typeface="Times" charset="0"/>
              </a:rPr>
              <a:t>  averaged, blurring the</a:t>
            </a:r>
          </a:p>
          <a:p>
            <a:pPr algn="l" eaLnBrk="0" hangingPunct="0"/>
            <a:r>
              <a:rPr lang="en-US" sz="1800">
                <a:latin typeface="Times" charset="0"/>
              </a:rPr>
              <a:t>  image</a:t>
            </a:r>
          </a:p>
          <a:p>
            <a:pPr algn="l" eaLnBrk="0" hangingPunct="0"/>
            <a:endParaRPr lang="en-US" sz="1800">
              <a:latin typeface="Times" charset="0"/>
            </a:endParaRPr>
          </a:p>
          <a:p>
            <a:pPr algn="l" eaLnBrk="0" hangingPunct="0"/>
            <a:r>
              <a:rPr lang="en-US" sz="1800">
                <a:latin typeface="Times" charset="0"/>
              </a:rPr>
              <a:t>Pinhole too small-</a:t>
            </a:r>
          </a:p>
          <a:p>
            <a:pPr algn="l" eaLnBrk="0" hangingPunct="0"/>
            <a:r>
              <a:rPr lang="en-US" sz="1800">
                <a:latin typeface="Times" charset="0"/>
              </a:rPr>
              <a:t>  diffraction effects blur</a:t>
            </a:r>
          </a:p>
          <a:p>
            <a:pPr algn="l" eaLnBrk="0" hangingPunct="0"/>
            <a:r>
              <a:rPr lang="en-US" sz="1800">
                <a:latin typeface="Times" charset="0"/>
              </a:rPr>
              <a:t>  the image</a:t>
            </a:r>
          </a:p>
          <a:p>
            <a:pPr algn="l" eaLnBrk="0" hangingPunct="0"/>
            <a:endParaRPr lang="en-US" sz="1800">
              <a:latin typeface="Times" charset="0"/>
            </a:endParaRPr>
          </a:p>
          <a:p>
            <a:pPr algn="l" eaLnBrk="0" hangingPunct="0"/>
            <a:r>
              <a:rPr lang="en-US" sz="1800">
                <a:latin typeface="Times" charset="0"/>
              </a:rPr>
              <a:t>Generally, pinhole </a:t>
            </a:r>
          </a:p>
          <a:p>
            <a:pPr algn="l" eaLnBrk="0" hangingPunct="0"/>
            <a:r>
              <a:rPr lang="en-US" sz="1800">
                <a:latin typeface="Times" charset="0"/>
              </a:rPr>
              <a:t>cameras are </a:t>
            </a:r>
            <a:r>
              <a:rPr lang="en-US" sz="1800" i="1">
                <a:latin typeface="Times" charset="0"/>
              </a:rPr>
              <a:t>dark</a:t>
            </a:r>
            <a:r>
              <a:rPr lang="en-US" sz="1800">
                <a:latin typeface="Times" charset="0"/>
              </a:rPr>
              <a:t>, because</a:t>
            </a:r>
          </a:p>
          <a:p>
            <a:pPr algn="l" eaLnBrk="0" hangingPunct="0"/>
            <a:r>
              <a:rPr lang="en-US" sz="1800">
                <a:latin typeface="Times" charset="0"/>
              </a:rPr>
              <a:t>a very small set of rays</a:t>
            </a:r>
          </a:p>
          <a:p>
            <a:pPr algn="l" eaLnBrk="0" hangingPunct="0"/>
            <a:r>
              <a:rPr lang="en-US" sz="1800">
                <a:latin typeface="Times" charset="0"/>
              </a:rPr>
              <a:t>from a particular point</a:t>
            </a:r>
          </a:p>
          <a:p>
            <a:pPr algn="l" eaLnBrk="0" hangingPunct="0"/>
            <a:r>
              <a:rPr lang="en-US" sz="1800">
                <a:latin typeface="Times" charset="0"/>
              </a:rPr>
              <a:t>hits the screen.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6629400" y="6461125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i="1"/>
              <a:t>courstey Dr. G. D. Hager</a:t>
            </a:r>
          </a:p>
        </p:txBody>
      </p:sp>
    </p:spTree>
    <p:extLst>
      <p:ext uri="{BB962C8B-B14F-4D97-AF65-F5344CB8AC3E}">
        <p14:creationId xmlns:p14="http://schemas.microsoft.com/office/powerpoint/2010/main" val="36888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094288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reason for lenses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6096000" y="2438400"/>
            <a:ext cx="2830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Lenses gather and</a:t>
            </a:r>
            <a:br>
              <a:rPr lang="en-US" sz="2400"/>
            </a:br>
            <a:r>
              <a:rPr lang="en-US" sz="2400"/>
              <a:t>focus light, allowing</a:t>
            </a:r>
            <a:br>
              <a:rPr lang="en-US" sz="2400"/>
            </a:br>
            <a:r>
              <a:rPr lang="en-US" sz="2400"/>
              <a:t>for brighter images.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6629400" y="6477000"/>
            <a:ext cx="2438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i="1"/>
              <a:t>courstey Dr. G. D. Hager</a:t>
            </a:r>
          </a:p>
        </p:txBody>
      </p:sp>
    </p:spTree>
    <p:extLst>
      <p:ext uri="{BB962C8B-B14F-4D97-AF65-F5344CB8AC3E}">
        <p14:creationId xmlns:p14="http://schemas.microsoft.com/office/powerpoint/2010/main" val="8078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Projection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1166813"/>
            <a:ext cx="66452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Projection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05600" cy="471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18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Sensing &amp; Acquisition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Nothing happens in a machine vision application without </a:t>
            </a:r>
            <a:r>
              <a:rPr lang="en-US" dirty="0" smtClean="0"/>
              <a:t>the successful </a:t>
            </a:r>
            <a:r>
              <a:rPr lang="en-US" dirty="0"/>
              <a:t>capture of a very high quality image</a:t>
            </a:r>
          </a:p>
          <a:p>
            <a:r>
              <a:rPr lang="en-US" dirty="0"/>
              <a:t>– Image quality: correct resolution for the target application </a:t>
            </a:r>
            <a:r>
              <a:rPr lang="en-US" dirty="0" smtClean="0"/>
              <a:t>with best </a:t>
            </a:r>
            <a:r>
              <a:rPr lang="en-US" dirty="0"/>
              <a:t>possible feature contrast</a:t>
            </a:r>
          </a:p>
          <a:p>
            <a:r>
              <a:rPr lang="en-US" dirty="0" smtClean="0"/>
              <a:t>Resolution </a:t>
            </a:r>
            <a:r>
              <a:rPr lang="en-US" dirty="0"/>
              <a:t>– determined by sensor size and quality of optics</a:t>
            </a:r>
          </a:p>
          <a:p>
            <a:r>
              <a:rPr lang="en-US" dirty="0" smtClean="0"/>
              <a:t>Feature </a:t>
            </a:r>
            <a:r>
              <a:rPr lang="en-US" dirty="0"/>
              <a:t>contrast – determined by correct lighting </a:t>
            </a:r>
            <a:r>
              <a:rPr lang="en-US" dirty="0" smtClean="0"/>
              <a:t>technique and </a:t>
            </a:r>
            <a:r>
              <a:rPr lang="en-US" dirty="0"/>
              <a:t>quality of optics</a:t>
            </a:r>
          </a:p>
          <a:p>
            <a:r>
              <a:rPr lang="en-US" dirty="0"/>
              <a:t>– Imaging is said to contribute more than 85% to the success </a:t>
            </a:r>
            <a:r>
              <a:rPr lang="en-US" dirty="0" smtClean="0"/>
              <a:t>of any </a:t>
            </a:r>
            <a:r>
              <a:rPr lang="en-US" dirty="0"/>
              <a:t>machine vision application</a:t>
            </a:r>
          </a:p>
          <a:p>
            <a:r>
              <a:rPr lang="en-US" dirty="0"/>
              <a:t>– The goal of machine vision image acquisition is to create </a:t>
            </a:r>
            <a:r>
              <a:rPr lang="en-US" dirty="0" smtClean="0"/>
              <a:t>an image </a:t>
            </a:r>
            <a:r>
              <a:rPr lang="en-US" dirty="0"/>
              <a:t>that is usable by the technology – not necessarily </a:t>
            </a:r>
            <a:r>
              <a:rPr lang="en-US" dirty="0" smtClean="0"/>
              <a:t>one that’s </a:t>
            </a:r>
            <a:r>
              <a:rPr lang="en-US" dirty="0"/>
              <a:t>pleasing to the human eye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All machine vision </a:t>
            </a:r>
            <a:r>
              <a:rPr lang="en-US" dirty="0" smtClean="0"/>
              <a:t>cameras create </a:t>
            </a:r>
            <a:r>
              <a:rPr lang="en-US" dirty="0"/>
              <a:t>an image by </a:t>
            </a:r>
            <a:r>
              <a:rPr lang="en-US" dirty="0" smtClean="0"/>
              <a:t>exposing arrays </a:t>
            </a:r>
            <a:r>
              <a:rPr lang="en-US" dirty="0"/>
              <a:t>of </a:t>
            </a:r>
            <a:r>
              <a:rPr lang="en-US" dirty="0" smtClean="0"/>
              <a:t>photosensitive material </a:t>
            </a:r>
            <a:r>
              <a:rPr lang="en-US" dirty="0"/>
              <a:t>to light energy</a:t>
            </a:r>
          </a:p>
          <a:p>
            <a:pPr algn="just"/>
            <a:r>
              <a:rPr lang="en-US" dirty="0" smtClean="0"/>
              <a:t>Think </a:t>
            </a:r>
            <a:r>
              <a:rPr lang="en-US" dirty="0"/>
              <a:t>of photon “buckets</a:t>
            </a:r>
            <a:r>
              <a:rPr lang="en-US" dirty="0" smtClean="0"/>
              <a:t>” 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Exposure duration is </a:t>
            </a:r>
            <a:r>
              <a:rPr lang="en-US" dirty="0" smtClean="0"/>
              <a:t>time limited and typically adjustable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energy in a “bucket</a:t>
            </a:r>
            <a:r>
              <a:rPr lang="en-US" dirty="0" smtClean="0"/>
              <a:t>” captured </a:t>
            </a:r>
            <a:r>
              <a:rPr lang="en-US" dirty="0"/>
              <a:t>during </a:t>
            </a:r>
            <a:r>
              <a:rPr lang="en-US" dirty="0" smtClean="0"/>
              <a:t>an exposure </a:t>
            </a:r>
            <a:r>
              <a:rPr lang="en-US" dirty="0"/>
              <a:t>period becomes </a:t>
            </a:r>
            <a:r>
              <a:rPr lang="en-US" dirty="0" smtClean="0"/>
              <a:t>a micro‐voltage </a:t>
            </a:r>
            <a:r>
              <a:rPr lang="en-US" dirty="0"/>
              <a:t>for </a:t>
            </a:r>
            <a:r>
              <a:rPr lang="en-US" dirty="0" smtClean="0"/>
              <a:t>that “</a:t>
            </a:r>
            <a:r>
              <a:rPr lang="en-US" dirty="0"/>
              <a:t>bucket”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and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Each element in a </a:t>
            </a:r>
            <a:r>
              <a:rPr lang="en-US" dirty="0" smtClean="0"/>
              <a:t>camera sensor </a:t>
            </a:r>
            <a:r>
              <a:rPr lang="en-US" dirty="0"/>
              <a:t>array is called </a:t>
            </a:r>
            <a:r>
              <a:rPr lang="en-US" dirty="0" smtClean="0"/>
              <a:t>a pixel </a:t>
            </a:r>
            <a:r>
              <a:rPr lang="en-US" dirty="0"/>
              <a:t>(picture element)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energy value for </a:t>
            </a:r>
            <a:r>
              <a:rPr lang="en-US" dirty="0" smtClean="0"/>
              <a:t>each individual </a:t>
            </a:r>
            <a:r>
              <a:rPr lang="en-US" dirty="0"/>
              <a:t>pixel is </a:t>
            </a:r>
            <a:r>
              <a:rPr lang="en-US" dirty="0" smtClean="0"/>
              <a:t>output as </a:t>
            </a:r>
            <a:r>
              <a:rPr lang="en-US" dirty="0"/>
              <a:t>a micro‐voltage </a:t>
            </a:r>
            <a:r>
              <a:rPr lang="en-US" dirty="0" smtClean="0"/>
              <a:t>upon acquisition </a:t>
            </a:r>
            <a:r>
              <a:rPr lang="en-US" dirty="0"/>
              <a:t>of each </a:t>
            </a:r>
            <a:r>
              <a:rPr lang="en-US" dirty="0" smtClean="0"/>
              <a:t>image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voltage </a:t>
            </a:r>
            <a:r>
              <a:rPr lang="en-US" dirty="0" smtClean="0"/>
              <a:t>ultimately determines </a:t>
            </a:r>
            <a:r>
              <a:rPr lang="en-US" dirty="0"/>
              <a:t>the color </a:t>
            </a:r>
            <a:r>
              <a:rPr lang="en-US" dirty="0" smtClean="0"/>
              <a:t>level for </a:t>
            </a:r>
            <a:r>
              <a:rPr lang="en-US" dirty="0"/>
              <a:t>that </a:t>
            </a:r>
            <a:r>
              <a:rPr lang="en-US" dirty="0" smtClean="0"/>
              <a:t>pixel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pixel and </a:t>
            </a:r>
            <a:r>
              <a:rPr lang="en-US" dirty="0" smtClean="0"/>
              <a:t>data transfer architecture varies </a:t>
            </a:r>
            <a:r>
              <a:rPr lang="en-US" dirty="0"/>
              <a:t>by sensor </a:t>
            </a:r>
            <a:r>
              <a:rPr lang="en-US" dirty="0" smtClean="0"/>
              <a:t>type </a:t>
            </a:r>
          </a:p>
          <a:p>
            <a:pPr algn="just"/>
            <a:r>
              <a:rPr lang="en-US" dirty="0" smtClean="0"/>
              <a:t>Most </a:t>
            </a:r>
            <a:r>
              <a:rPr lang="en-US" dirty="0"/>
              <a:t>widely used </a:t>
            </a:r>
            <a:r>
              <a:rPr lang="en-US" dirty="0" smtClean="0"/>
              <a:t>are CCD </a:t>
            </a:r>
            <a:r>
              <a:rPr lang="en-US" dirty="0"/>
              <a:t>and CMOS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human visual system consist of the two primary components-the eye and the brain, connected to the optic nerve</a:t>
            </a:r>
          </a:p>
          <a:p>
            <a:pPr algn="just"/>
            <a:r>
              <a:rPr lang="en-US" dirty="0" smtClean="0"/>
              <a:t>Eye- receiving sensor (camera, scanner)</a:t>
            </a:r>
          </a:p>
          <a:p>
            <a:pPr algn="just"/>
            <a:r>
              <a:rPr lang="en-US" dirty="0" smtClean="0"/>
              <a:t>Brain – information processing unit (computer system)</a:t>
            </a:r>
          </a:p>
          <a:p>
            <a:pPr algn="just"/>
            <a:r>
              <a:rPr lang="en-US" dirty="0" smtClean="0"/>
              <a:t>Optic nerve – connection (physical component)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0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and Imaging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2" y="1600200"/>
            <a:ext cx="75704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52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Image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imaging sensor array comes in different physical </a:t>
            </a:r>
            <a:r>
              <a:rPr lang="en-US" dirty="0" smtClean="0"/>
              <a:t>layouts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</a:t>
            </a:r>
            <a:endParaRPr lang="en-US" dirty="0"/>
          </a:p>
          <a:p>
            <a:r>
              <a:rPr lang="en-US" dirty="0" smtClean="0"/>
              <a:t>Size </a:t>
            </a:r>
            <a:r>
              <a:rPr lang="en-US" dirty="0"/>
              <a:t>of the chip varies widely as does the number of </a:t>
            </a:r>
            <a:r>
              <a:rPr lang="en-US" dirty="0" smtClean="0"/>
              <a:t>individual picture </a:t>
            </a:r>
            <a:r>
              <a:rPr lang="en-US" dirty="0"/>
              <a:t>elements (pixels)</a:t>
            </a:r>
          </a:p>
          <a:p>
            <a:r>
              <a:rPr lang="en-US" dirty="0" smtClean="0"/>
              <a:t>Typical </a:t>
            </a:r>
            <a:r>
              <a:rPr lang="en-US" dirty="0"/>
              <a:t>area chip for machine vision: from .3 to 5+ </a:t>
            </a:r>
            <a:r>
              <a:rPr lang="en-US" dirty="0" err="1"/>
              <a:t>Mpix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640 </a:t>
            </a:r>
            <a:r>
              <a:rPr lang="en-US" dirty="0"/>
              <a:t>to 2048+ pixels (horizontal)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Physical </a:t>
            </a:r>
            <a:r>
              <a:rPr lang="en-US" dirty="0"/>
              <a:t>sizes from ¼” diag. up to 1”+</a:t>
            </a:r>
          </a:p>
          <a:p>
            <a:r>
              <a:rPr lang="en-US" dirty="0" smtClean="0"/>
              <a:t>Typical </a:t>
            </a:r>
            <a:r>
              <a:rPr lang="en-US" dirty="0"/>
              <a:t>line scan array: from 1K to 12K+ pixels</a:t>
            </a:r>
          </a:p>
          <a:p>
            <a:r>
              <a:rPr lang="en-US" dirty="0" smtClean="0"/>
              <a:t>Physical </a:t>
            </a:r>
            <a:r>
              <a:rPr lang="en-US" dirty="0"/>
              <a:t>sizes from about 15mm to 90mm+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Image representation in the computer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391400" cy="405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9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image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Optic: </a:t>
            </a:r>
          </a:p>
          <a:p>
            <a:r>
              <a:rPr lang="en-US" dirty="0" smtClean="0"/>
              <a:t>Lenses should have light gathering capability and resolution</a:t>
            </a:r>
          </a:p>
          <a:p>
            <a:r>
              <a:rPr lang="en-US" dirty="0" smtClean="0"/>
              <a:t>Specialty lenses: </a:t>
            </a:r>
            <a:r>
              <a:rPr lang="en-US" dirty="0" err="1" smtClean="0"/>
              <a:t>Telecentric</a:t>
            </a:r>
            <a:r>
              <a:rPr lang="en-US" dirty="0" smtClean="0"/>
              <a:t>, microscopic, zoom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3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image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2. Lighting: </a:t>
            </a:r>
            <a:r>
              <a:rPr lang="en-US" dirty="0" smtClean="0"/>
              <a:t>Correct lighting must </a:t>
            </a:r>
          </a:p>
          <a:p>
            <a:pPr algn="just"/>
            <a:r>
              <a:rPr lang="en-US" dirty="0" smtClean="0"/>
              <a:t>Highlight features to be detected elative to the background</a:t>
            </a:r>
          </a:p>
          <a:p>
            <a:pPr algn="just"/>
            <a:r>
              <a:rPr lang="en-US" dirty="0" smtClean="0"/>
              <a:t>Create repeatable images regardless of part variation</a:t>
            </a:r>
          </a:p>
          <a:p>
            <a:pPr marL="0" indent="0" algn="just">
              <a:buNone/>
            </a:pPr>
            <a:r>
              <a:rPr lang="en-US" dirty="0"/>
              <a:t>V</a:t>
            </a:r>
            <a:r>
              <a:rPr lang="en-US" dirty="0" smtClean="0"/>
              <a:t>ision cameras and software algorithms CANNOT makeup for inadequate illumination techniques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and Intensity Resolution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the smallest detail in an image</a:t>
            </a:r>
          </a:p>
          <a:p>
            <a:r>
              <a:rPr lang="en-US" dirty="0" smtClean="0"/>
              <a:t>It can be stated in number of ways: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 pairs per unit distance </a:t>
            </a:r>
          </a:p>
          <a:p>
            <a:pPr marL="514350" indent="-514350">
              <a:buAutoNum type="arabicPeriod"/>
            </a:pPr>
            <a:r>
              <a:rPr lang="en-US" dirty="0" smtClean="0"/>
              <a:t>Pixels per unit distance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514350" indent="-514350">
              <a:buAutoNum type="arabicPeriod"/>
            </a:pPr>
            <a:r>
              <a:rPr lang="en-US" dirty="0" smtClean="0"/>
              <a:t>DPI </a:t>
            </a:r>
            <a:r>
              <a:rPr lang="en-US" dirty="0"/>
              <a:t>(Dots Per Inch) refers to printer </a:t>
            </a:r>
            <a:r>
              <a:rPr lang="en-US" dirty="0" err="1" smtClean="0"/>
              <a:t>esolution</a:t>
            </a:r>
            <a:r>
              <a:rPr lang="en-US" dirty="0"/>
              <a:t>, or, the number of dots of ink on a printed </a:t>
            </a:r>
            <a:r>
              <a:rPr lang="en-US" dirty="0" smtClean="0"/>
              <a:t>image</a:t>
            </a:r>
          </a:p>
          <a:p>
            <a:pPr marL="514350" indent="-514350">
              <a:buAutoNum type="arabicPeriod"/>
            </a:pPr>
            <a:r>
              <a:rPr lang="en-US" dirty="0" smtClean="0"/>
              <a:t>PPI- Pixels per  inch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/>
              <a:t>Image resolution is typically described in PPI, which refers to how many pixels are displayed per inch of an image. </a:t>
            </a:r>
          </a:p>
          <a:p>
            <a:pPr algn="just"/>
            <a:r>
              <a:rPr lang="en-US" sz="3800" dirty="0"/>
              <a:t>Higher resolutions mean that there more pixels per inch (PPI), resulting in more pixel information and creating a high-quality, crisp image. </a:t>
            </a:r>
          </a:p>
          <a:p>
            <a:pPr algn="just"/>
            <a:r>
              <a:rPr lang="en-US" sz="3800" dirty="0"/>
              <a:t>Images with lower resolutions have fewer pixels, and if those few pixels are too large (usually when an image is stretched), they can become visible like the image below</a:t>
            </a:r>
            <a:r>
              <a:rPr lang="en-US" sz="3800" dirty="0" smtClean="0"/>
              <a:t>.</a:t>
            </a:r>
          </a:p>
          <a:p>
            <a:pPr algn="just"/>
            <a:r>
              <a:rPr lang="en-US" sz="3800" dirty="0"/>
              <a:t>When you change the resolution of an image, you are saying how many pixels you want to live in each inch of the image. </a:t>
            </a:r>
            <a:endParaRPr lang="en-US" sz="3800" dirty="0" smtClean="0"/>
          </a:p>
          <a:p>
            <a:pPr algn="just"/>
            <a:r>
              <a:rPr lang="en-US" sz="3800" dirty="0" smtClean="0"/>
              <a:t>For </a:t>
            </a:r>
            <a:r>
              <a:rPr lang="en-US" sz="3800" dirty="0"/>
              <a:t>example, an image that has a resolution of 600 </a:t>
            </a:r>
            <a:r>
              <a:rPr lang="en-US" sz="3800" dirty="0" err="1"/>
              <a:t>ppi</a:t>
            </a:r>
            <a:r>
              <a:rPr lang="en-US" sz="3800" dirty="0"/>
              <a:t> will contain 600 pixels within each in of the image. </a:t>
            </a:r>
            <a:endParaRPr lang="en-US" sz="3800" dirty="0" smtClean="0"/>
          </a:p>
          <a:p>
            <a:pPr algn="just"/>
            <a:r>
              <a:rPr lang="en-US" sz="3800" b="1" dirty="0"/>
              <a:t>When scanning or photographing, always try and capture the image at the largest resolution/quality</a:t>
            </a:r>
            <a:r>
              <a:rPr lang="en-US" sz="3800" b="1" dirty="0" smtClean="0"/>
              <a:t>. WHY?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4550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smallest change in the intensity level of the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6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visual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function of the human visual system is to detect electromagnetic radiation (EMR) emitted by the objects</a:t>
            </a:r>
          </a:p>
          <a:p>
            <a:pPr algn="just"/>
            <a:r>
              <a:rPr lang="en-US" dirty="0" smtClean="0"/>
              <a:t>Humans can detect light wavelength between 400-750nm. </a:t>
            </a:r>
            <a:endParaRPr lang="en-US" dirty="0"/>
          </a:p>
          <a:p>
            <a:pPr algn="just"/>
            <a:r>
              <a:rPr lang="en-US" dirty="0" smtClean="0"/>
              <a:t>Perceived color is related to wavelength of light</a:t>
            </a:r>
          </a:p>
          <a:p>
            <a:pPr algn="just"/>
            <a:r>
              <a:rPr lang="en-US" dirty="0" smtClean="0"/>
              <a:t>Brightness is related to the intensity of the radiation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22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human visual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Discrimination of objects</a:t>
            </a:r>
          </a:p>
          <a:p>
            <a:r>
              <a:rPr lang="en-US" dirty="0" smtClean="0"/>
              <a:t>Movement detection</a:t>
            </a:r>
          </a:p>
          <a:p>
            <a:r>
              <a:rPr lang="en-US" dirty="0" smtClean="0"/>
              <a:t>Color detection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3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5509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2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Spectrum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Visible spectrum can be divided into 3 bands</a:t>
            </a:r>
          </a:p>
          <a:p>
            <a:pPr marL="514350" indent="-514350">
              <a:buAutoNum type="arabicPeriod"/>
            </a:pPr>
            <a:r>
              <a:rPr lang="en-US" dirty="0" smtClean="0"/>
              <a:t>Red : 400-500nm</a:t>
            </a:r>
          </a:p>
          <a:p>
            <a:pPr marL="514350" indent="-514350">
              <a:buAutoNum type="arabicPeriod"/>
            </a:pPr>
            <a:r>
              <a:rPr lang="en-US" dirty="0" smtClean="0"/>
              <a:t>Green: 500-600nm</a:t>
            </a:r>
          </a:p>
          <a:p>
            <a:pPr marL="514350" indent="-514350">
              <a:buAutoNum type="arabicPeriod"/>
            </a:pPr>
            <a:r>
              <a:rPr lang="en-US" dirty="0" smtClean="0"/>
              <a:t>Blue: 600-700nm</a:t>
            </a:r>
          </a:p>
          <a:p>
            <a:pPr marL="0" indent="0">
              <a:buNone/>
            </a:pPr>
            <a:r>
              <a:rPr lang="en-US" dirty="0" smtClean="0"/>
              <a:t>Sensors to sense these bands are located in the eye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3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Human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 is nearly spherical in shape with average diameter of 20mm</a:t>
            </a:r>
          </a:p>
          <a:p>
            <a:r>
              <a:rPr lang="en-US" dirty="0" smtClean="0"/>
              <a:t>Three membranes enclose the eye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Cornea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Retina</a:t>
            </a:r>
          </a:p>
          <a:p>
            <a:r>
              <a:rPr lang="en-US" dirty="0"/>
              <a:t>Receptors</a:t>
            </a:r>
            <a:r>
              <a:rPr lang="en-US" dirty="0" smtClean="0"/>
              <a:t>: Cones </a:t>
            </a:r>
            <a:r>
              <a:rPr lang="en-US" dirty="0"/>
              <a:t>and </a:t>
            </a:r>
            <a:r>
              <a:rPr lang="en-US" dirty="0" smtClean="0"/>
              <a:t>Rods responsible for vision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Human Eye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14450"/>
            <a:ext cx="72485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 and image formation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8451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801</Words>
  <Application>Microsoft Office PowerPoint</Application>
  <PresentationFormat>On-screen Show (4:3)</PresentationFormat>
  <Paragraphs>122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Image Formation Fundamentals</vt:lpstr>
      <vt:lpstr>Human Visual system</vt:lpstr>
      <vt:lpstr>Human visual system</vt:lpstr>
      <vt:lpstr>Function of human visual system</vt:lpstr>
      <vt:lpstr>Electromagnetic spectrum</vt:lpstr>
      <vt:lpstr>Visible Spectrum</vt:lpstr>
      <vt:lpstr>Structure of Human Eye</vt:lpstr>
      <vt:lpstr>Structure of Human Eye</vt:lpstr>
      <vt:lpstr>Human eye and image formation</vt:lpstr>
      <vt:lpstr>A Simple model of image formation</vt:lpstr>
      <vt:lpstr>Pinhole cameras</vt:lpstr>
      <vt:lpstr>Real Pinhole Cameras</vt:lpstr>
      <vt:lpstr>The reason for lenses</vt:lpstr>
      <vt:lpstr>Equation of Projection</vt:lpstr>
      <vt:lpstr>Equation of Projection</vt:lpstr>
      <vt:lpstr>Image Sensing &amp; Acquisition</vt:lpstr>
      <vt:lpstr>Introduction</vt:lpstr>
      <vt:lpstr>Sensors and Imaging</vt:lpstr>
      <vt:lpstr>Sensors and Imaging</vt:lpstr>
      <vt:lpstr>Sensing and Imaging</vt:lpstr>
      <vt:lpstr>Image Acquisition </vt:lpstr>
      <vt:lpstr>Image Acquisition</vt:lpstr>
      <vt:lpstr>Requirements for image acquisition</vt:lpstr>
      <vt:lpstr>Requirements for image acquisition</vt:lpstr>
      <vt:lpstr>Spatial and Intensity Resolution </vt:lpstr>
      <vt:lpstr>Spatial Resolution</vt:lpstr>
      <vt:lpstr>Spatial Resolution</vt:lpstr>
      <vt:lpstr>Intensity Resolution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Formation Fundamentals</dc:title>
  <dc:creator>ue</dc:creator>
  <cp:lastModifiedBy>ue</cp:lastModifiedBy>
  <cp:revision>6</cp:revision>
  <dcterms:created xsi:type="dcterms:W3CDTF">2020-08-16T17:28:14Z</dcterms:created>
  <dcterms:modified xsi:type="dcterms:W3CDTF">2020-08-18T17:46:33Z</dcterms:modified>
</cp:coreProperties>
</file>