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80" r:id="rId11"/>
    <p:sldId id="281" r:id="rId12"/>
    <p:sldId id="282" r:id="rId13"/>
    <p:sldId id="283" r:id="rId14"/>
    <p:sldId id="284" r:id="rId15"/>
    <p:sldId id="285" r:id="rId16"/>
    <p:sldId id="266" r:id="rId17"/>
    <p:sldId id="274" r:id="rId18"/>
    <p:sldId id="269" r:id="rId19"/>
    <p:sldId id="272" r:id="rId20"/>
    <p:sldId id="270" r:id="rId21"/>
    <p:sldId id="271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8935-F9DC-4540-B7FB-E8431F4245B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7DAD-F5E9-4C93-945D-A75DA2B2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mundoptics.com/knowledge-center/application-notes/imaging/camera-types-and-interfaces-for-machine-vision-applications/~/link/b3465a0153a1471bb2145d0ddb5b9b0c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mundoptics.com/knowledge-center/application-notes/imaging/camera-resolution-for-improved-imaging-system-performance/~/link/b3465a0153a1471bb2145d0ddb5b9b0c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mundoptics.com/knowledge-center/application-notes/imaging/understanding-camera-sensors-for-machine-vision-applications/~/link/359748d7a75343d59faa905d25e45159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Image formation using Lens</a:t>
            </a:r>
          </a:p>
          <a:p>
            <a:r>
              <a:rPr lang="en-US" dirty="0" smtClean="0"/>
              <a:t>Camera Types and parameters for selection</a:t>
            </a:r>
          </a:p>
        </p:txBody>
      </p:sp>
    </p:spTree>
    <p:extLst>
      <p:ext uri="{BB962C8B-B14F-4D97-AF65-F5344CB8AC3E}">
        <p14:creationId xmlns:p14="http://schemas.microsoft.com/office/powerpoint/2010/main" val="312581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Interlaced vs. Progressive Scan Cameras</a:t>
            </a:r>
          </a:p>
          <a:p>
            <a:r>
              <a:rPr lang="en-US" b="1" dirty="0"/>
              <a:t>Area Scan vs. Line Scan Cameras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1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Interlaced vs. Progressive Scan Cameras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Conventional CCD cameras use interlaced scanning across the sensor.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sensor is divided into two fields: the odd field (rows 1, 3, 5..., etc.) and the even field (rows 2, 4, 6..., etc.). These fields are then integrated to produce a full frame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most applications, interlaced scanning does not cause a problem.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some trouble can develop in high-speed applications because by the time the second field is scanned, the object has already moved.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causes ghosting or blurring effects in the resulting </a:t>
            </a:r>
            <a:r>
              <a:rPr lang="en-US" dirty="0" smtClean="0"/>
              <a:t>image</a:t>
            </a:r>
          </a:p>
          <a:p>
            <a:pPr algn="just"/>
            <a:r>
              <a:rPr lang="en-US" dirty="0" smtClean="0"/>
              <a:t>Progressive </a:t>
            </a:r>
            <a:r>
              <a:rPr lang="en-US" dirty="0"/>
              <a:t>scanning solves the high-speed issue by scanning the lines sequentially </a:t>
            </a:r>
          </a:p>
        </p:txBody>
      </p:sp>
    </p:spTree>
    <p:extLst>
      <p:ext uri="{BB962C8B-B14F-4D97-AF65-F5344CB8AC3E}">
        <p14:creationId xmlns:p14="http://schemas.microsoft.com/office/powerpoint/2010/main" val="353748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Interlaced vs. Progressive Scan Cameras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5528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276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4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Area Scan vs. Line Scan Cameras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area scan cameras, an </a:t>
            </a:r>
            <a:r>
              <a:rPr lang="en-US" dirty="0">
                <a:hlinkClick r:id="rId2"/>
              </a:rPr>
              <a:t>imaging lens</a:t>
            </a:r>
            <a:r>
              <a:rPr lang="en-US" dirty="0"/>
              <a:t> focuses the object to be imaged onto the sensor array, and the image is sampled at the pixel level for reconstruction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convenient if the image is not moving quickly or if the object is not extremely large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/>
              <a:t>line scan cameras, the pixels are arranged in a linear fashion, which allows for very long arrays </a:t>
            </a:r>
            <a:endParaRPr lang="en-US" dirty="0" smtClean="0"/>
          </a:p>
          <a:p>
            <a:pPr algn="just"/>
            <a:r>
              <a:rPr lang="en-US" dirty="0" smtClean="0"/>
              <a:t>Long </a:t>
            </a:r>
            <a:r>
              <a:rPr lang="en-US" dirty="0"/>
              <a:t>arrays are ideal because the amount of information to be read-out per exposure decreases </a:t>
            </a:r>
            <a:r>
              <a:rPr lang="en-US" dirty="0" smtClean="0"/>
              <a:t>substantially, as </a:t>
            </a:r>
            <a:r>
              <a:rPr lang="en-US" dirty="0"/>
              <a:t>the object moves past the camera, the image is taken line by line and reconstructed with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Area Scan vs. Line Scan Cameras</a:t>
            </a:r>
            <a:br>
              <a:rPr lang="en-US" b="1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338263"/>
            <a:ext cx="5238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00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specifications for Camera Selection for vision based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 of View and Pixel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As </a:t>
            </a:r>
            <a:r>
              <a:rPr lang="en-US" dirty="0"/>
              <a:t>a general rule, select a camera based on the size of the field of view and the pixel resolution.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size of the field of view is the area captured on an inspection target, which can be changed by the lens used.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pixel resolution means how many millimeters each pixel is equal to, and the relationship is expressed by the following </a:t>
            </a:r>
            <a:r>
              <a:rPr lang="en-US" dirty="0" smtClean="0"/>
              <a:t>equation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Pixel resolution = Size of field of view in the Y direction (mm) ÷ sensor pixel count in the Y direction</a:t>
            </a:r>
          </a:p>
        </p:txBody>
      </p:sp>
    </p:spTree>
    <p:extLst>
      <p:ext uri="{BB962C8B-B14F-4D97-AF65-F5344CB8AC3E}">
        <p14:creationId xmlns:p14="http://schemas.microsoft.com/office/powerpoint/2010/main" val="277843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pixels on the </a:t>
            </a:r>
            <a:br>
              <a:rPr lang="en-US" dirty="0" smtClean="0"/>
            </a:br>
            <a:r>
              <a:rPr lang="en-US" dirty="0" smtClean="0"/>
              <a:t>camera sensor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800225"/>
            <a:ext cx="45339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1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Count and Pixel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The more pixels within a field of view (FOV), the better the resolution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However, a large number of pixels requires either a larger sensor or smaller-sized individual pixels. </a:t>
            </a:r>
            <a:endParaRPr lang="en-US" dirty="0" smtClean="0"/>
          </a:p>
          <a:p>
            <a:pPr algn="just"/>
            <a:r>
              <a:rPr lang="en-US" i="1" dirty="0" smtClean="0"/>
              <a:t>Using </a:t>
            </a:r>
            <a:r>
              <a:rPr lang="en-US" i="1" dirty="0"/>
              <a:t>a larger sensor to achieve more pixels means the </a:t>
            </a:r>
            <a:r>
              <a:rPr lang="en-US" i="1" dirty="0">
                <a:hlinkClick r:id="rId2"/>
              </a:rPr>
              <a:t>imaging lens</a:t>
            </a:r>
            <a:r>
              <a:rPr lang="en-US" i="1" dirty="0"/>
              <a:t> magnification and/or or field of view will </a:t>
            </a:r>
            <a:r>
              <a:rPr lang="en-US" i="1" dirty="0" smtClean="0"/>
              <a:t>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 and Shutter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frame rate refers to the number of full frames (which may consist of two fields) composed in a </a:t>
            </a:r>
            <a:r>
              <a:rPr lang="en-US" dirty="0" smtClean="0"/>
              <a:t>second</a:t>
            </a:r>
          </a:p>
          <a:p>
            <a:pPr algn="just"/>
            <a:r>
              <a:rPr lang="en-US" dirty="0" smtClean="0"/>
              <a:t>In analog cameras, the </a:t>
            </a:r>
            <a:r>
              <a:rPr lang="en-US" dirty="0"/>
              <a:t>frame rate is dictated by the display, digital cameras allow for adjustable frame rates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maximum frame rate for a system depends on the sensor readout speed, the data transfer rate of the interface including cabling, and the number of pixels (amount of data transferred per frame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The shutter speed corresponds to the exposure time of the </a:t>
            </a:r>
            <a:r>
              <a:rPr lang="en-US" dirty="0" smtClean="0"/>
              <a:t>sensor &amp; the </a:t>
            </a:r>
            <a:r>
              <a:rPr lang="en-US" dirty="0"/>
              <a:t>exposure time controls the amount of incident </a:t>
            </a:r>
            <a:r>
              <a:rPr lang="en-US" dirty="0" smtClean="0"/>
              <a:t>light</a:t>
            </a:r>
          </a:p>
          <a:p>
            <a:pPr algn="just"/>
            <a:r>
              <a:rPr lang="en-US" dirty="0"/>
              <a:t>In high-speed applications, it is beneficial to choose a faster frame rate to acquire more images of the object as it moves through the FOV.</a:t>
            </a:r>
          </a:p>
        </p:txBody>
      </p:sp>
    </p:spTree>
    <p:extLst>
      <p:ext uri="{BB962C8B-B14F-4D97-AF65-F5344CB8AC3E}">
        <p14:creationId xmlns:p14="http://schemas.microsoft.com/office/powerpoint/2010/main" val="239260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power P of a lens is de¹ned to be the inverse of its focal </a:t>
            </a:r>
            <a:r>
              <a:rPr lang="en-US" dirty="0" smtClean="0"/>
              <a:t>length (f) in meters</a:t>
            </a:r>
          </a:p>
          <a:p>
            <a:pPr marL="0" indent="0" algn="just">
              <a:buNone/>
            </a:pPr>
            <a:r>
              <a:rPr lang="en-US" dirty="0" smtClean="0"/>
              <a:t>P=1/f</a:t>
            </a:r>
          </a:p>
          <a:p>
            <a:pPr algn="just"/>
            <a:r>
              <a:rPr lang="en-US" dirty="0" smtClean="0"/>
              <a:t>The power </a:t>
            </a:r>
            <a:r>
              <a:rPr lang="en-US" dirty="0"/>
              <a:t>of a lens P has the unit diopters (D), provided that the </a:t>
            </a:r>
            <a:r>
              <a:rPr lang="en-US" dirty="0" smtClean="0"/>
              <a:t>focal length </a:t>
            </a:r>
            <a:r>
              <a:rPr lang="en-US" dirty="0"/>
              <a:t>is given in </a:t>
            </a:r>
            <a:r>
              <a:rPr lang="en-US" dirty="0" smtClean="0"/>
              <a:t>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 and pixel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number of pixels also affects the frame rate of the </a:t>
            </a:r>
            <a:r>
              <a:rPr lang="en-US" dirty="0" smtClean="0"/>
              <a:t>camera</a:t>
            </a:r>
          </a:p>
          <a:p>
            <a:pPr algn="just"/>
            <a:r>
              <a:rPr lang="en-US" dirty="0"/>
              <a:t>For example, each pixel has 8-bits of information that must be transferred in the reconstruction of the image. </a:t>
            </a:r>
            <a:endParaRPr lang="en-US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/>
              <a:t>more pixels on a sensor, the higher the camera resolution but lower the frame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8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Sensor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size of a </a:t>
            </a:r>
            <a:r>
              <a:rPr lang="en-US" dirty="0">
                <a:hlinkClick r:id="rId2"/>
              </a:rPr>
              <a:t>camera</a:t>
            </a:r>
            <a:r>
              <a:rPr lang="en-US" dirty="0"/>
              <a:t> sensor's active area is important in determining the system's field of view (FOV). </a:t>
            </a:r>
            <a:endParaRPr lang="en-US" dirty="0" smtClean="0"/>
          </a:p>
          <a:p>
            <a:pPr algn="just"/>
            <a:r>
              <a:rPr lang="en-US" dirty="0" smtClean="0"/>
              <a:t>Given </a:t>
            </a:r>
            <a:r>
              <a:rPr lang="en-US" dirty="0"/>
              <a:t>a fixed primary magnification (determined by the imaging lens), larger sensors yield greater FOVs.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several standard area-scan sensor sizes: ¼", 1/3", ½", 1/1.8", 2/3", 1" and 1.2", with larger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Selection criteria for a 2D machine vision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86550" cy="46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formation using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 for Ray Tracing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 ray entering a converging lens parallel to its axis </a:t>
            </a:r>
            <a:r>
              <a:rPr lang="en-US" dirty="0" smtClean="0"/>
              <a:t>passes through </a:t>
            </a:r>
            <a:r>
              <a:rPr lang="en-US" dirty="0"/>
              <a:t>the focal point F of the lens on the other </a:t>
            </a:r>
            <a:r>
              <a:rPr lang="en-US" dirty="0" smtClean="0"/>
              <a:t>side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ray passing through the center of either a converging or </a:t>
            </a:r>
            <a:r>
              <a:rPr lang="en-US" dirty="0" smtClean="0"/>
              <a:t>a diverging </a:t>
            </a:r>
            <a:r>
              <a:rPr lang="en-US" dirty="0"/>
              <a:t>lens does not change </a:t>
            </a:r>
            <a:r>
              <a:rPr lang="en-US" dirty="0" smtClean="0"/>
              <a:t>direction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ray entering a converging lens through its focal point </a:t>
            </a:r>
            <a:r>
              <a:rPr lang="en-US" dirty="0" smtClean="0"/>
              <a:t>exits parallel </a:t>
            </a:r>
            <a:r>
              <a:rPr lang="en-US" dirty="0"/>
              <a:t>to its </a:t>
            </a:r>
            <a:r>
              <a:rPr lang="en-US" dirty="0" smtClean="0"/>
              <a:t>axis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formation using Lens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39091"/>
            <a:ext cx="4117720" cy="55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2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Lens Equation for image formation </a:t>
            </a:r>
            <a:br>
              <a:rPr lang="en-US" dirty="0" smtClean="0"/>
            </a:br>
            <a:r>
              <a:rPr lang="en-US" dirty="0" smtClean="0"/>
              <a:t>and magnification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4" y="1678867"/>
            <a:ext cx="5297316" cy="350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946" y="1588992"/>
                <a:ext cx="2743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𝑓𝑟𝑜𝑚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𝑐𝑒𝑛𝑡𝑒𝑟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𝑙𝑒𝑛𝑠</m:t>
                      </m:r>
                    </m:oMath>
                  </m:oMathPara>
                </a14:m>
                <a:endParaRPr lang="en-US" b="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: </a:t>
                </a:r>
                <a:r>
                  <a:rPr lang="en-US" i="1" dirty="0" smtClean="0">
                    <a:latin typeface="Cambria Math"/>
                  </a:rPr>
                  <a:t>distance </a:t>
                </a:r>
                <a:r>
                  <a:rPr lang="en-US" i="1" dirty="0">
                    <a:latin typeface="Cambria Math"/>
                  </a:rPr>
                  <a:t>of the image from the center of the </a:t>
                </a:r>
                <a:r>
                  <a:rPr lang="en-US" i="1" dirty="0" smtClean="0">
                    <a:latin typeface="Cambria Math"/>
                  </a:rPr>
                  <a:t>lens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:height of the object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:height of the image</a:t>
                </a:r>
              </a:p>
              <a:p>
                <a:pPr algn="just"/>
                <a:r>
                  <a:rPr lang="en-US" i="1" dirty="0" smtClean="0">
                    <a:latin typeface="Cambria Math"/>
                  </a:rPr>
                  <a:t>f :Focal length of the lens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" y="1588992"/>
                <a:ext cx="27432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2000" t="-1587" r="-5778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1" y="4267201"/>
                <a:ext cx="2743200" cy="1399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5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4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sz="5400" b="1" i="1" smtClean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en-US" sz="5400" b="1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54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5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4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sz="54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5400" b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5400" b="1" i="1" dirty="0" smtClean="0">
                            <a:latin typeface="Cambria Math"/>
                          </a:rPr>
                          <m:t>𝒇</m:t>
                        </m:r>
                      </m:den>
                    </m:f>
                  </m:oMath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4267201"/>
                <a:ext cx="2743200" cy="1399037"/>
              </a:xfrm>
              <a:prstGeom prst="rect">
                <a:avLst/>
              </a:prstGeom>
              <a:blipFill rotWithShape="1">
                <a:blip r:embed="rId4"/>
                <a:stretch>
                  <a:fillRect r="-16667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5220706"/>
                <a:ext cx="3063852" cy="106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/>
                      </a:rPr>
                      <m:t>𝒎</m:t>
                    </m:r>
                    <m:r>
                      <a:rPr lang="en-US" sz="4000" b="1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b="1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20706"/>
                <a:ext cx="3063852" cy="1066639"/>
              </a:xfrm>
              <a:prstGeom prst="rect">
                <a:avLst/>
              </a:prstGeom>
              <a:blipFill rotWithShape="1">
                <a:blip r:embed="rId5"/>
                <a:stretch>
                  <a:fillRect r="-9543" b="-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with Human Eye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271656" cy="497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91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types of image formed by </a:t>
            </a:r>
            <a:br>
              <a:rPr lang="en-US" dirty="0" smtClean="0"/>
            </a:br>
            <a:r>
              <a:rPr lang="en-US" dirty="0" smtClean="0"/>
              <a:t>convex lens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66925"/>
            <a:ext cx="791478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9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0638"/>
            <a:ext cx="6553199" cy="490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0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number Solutions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02751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752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4</vt:lpstr>
      <vt:lpstr>Power of Lens</vt:lpstr>
      <vt:lpstr>Image formation using Lens</vt:lpstr>
      <vt:lpstr>Image formation using Lens</vt:lpstr>
      <vt:lpstr>Lens Equation for image formation  and magnification</vt:lpstr>
      <vt:lpstr>Analogy with Human Eye</vt:lpstr>
      <vt:lpstr>Two types of image formed by  convex lens</vt:lpstr>
      <vt:lpstr>Problems to Solve</vt:lpstr>
      <vt:lpstr>Odd number Solutions</vt:lpstr>
      <vt:lpstr>Camera Types</vt:lpstr>
      <vt:lpstr>Interlaced vs. Progressive Scan Cameras </vt:lpstr>
      <vt:lpstr>Interlaced vs. Progressive Scan Cameras</vt:lpstr>
      <vt:lpstr>Area Scan vs. Line Scan Cameras </vt:lpstr>
      <vt:lpstr>Area Scan vs. Line Scan Cameras </vt:lpstr>
      <vt:lpstr>Important specifications for Camera Selection for vision based system</vt:lpstr>
      <vt:lpstr>Field of View and Pixel Resolution</vt:lpstr>
      <vt:lpstr>Example of pixels on the  camera sensor</vt:lpstr>
      <vt:lpstr>Pixel Count and Pixel size</vt:lpstr>
      <vt:lpstr>Frame Rate and Shutter Speed</vt:lpstr>
      <vt:lpstr>Frame rate and pixel count</vt:lpstr>
      <vt:lpstr>Sensor Size</vt:lpstr>
      <vt:lpstr>Selection criteria for a 2D machine vision system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ue</dc:creator>
  <cp:lastModifiedBy>ue</cp:lastModifiedBy>
  <cp:revision>11</cp:revision>
  <dcterms:created xsi:type="dcterms:W3CDTF">2020-08-23T12:12:34Z</dcterms:created>
  <dcterms:modified xsi:type="dcterms:W3CDTF">2020-08-24T09:57:51Z</dcterms:modified>
</cp:coreProperties>
</file>