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1EDF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FF0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1EDF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"/>
            <a:ext cx="365760" cy="6854825"/>
          </a:xfrm>
          <a:custGeom>
            <a:avLst/>
            <a:gdLst/>
            <a:ahLst/>
            <a:cxnLst/>
            <a:rect l="l" t="t" r="r" b="b"/>
            <a:pathLst>
              <a:path w="365760" h="6854825">
                <a:moveTo>
                  <a:pt x="0" y="6854444"/>
                </a:moveTo>
                <a:lnTo>
                  <a:pt x="365760" y="6854444"/>
                </a:lnTo>
                <a:lnTo>
                  <a:pt x="365760" y="0"/>
                </a:lnTo>
                <a:lnTo>
                  <a:pt x="0" y="0"/>
                </a:lnTo>
                <a:lnTo>
                  <a:pt x="0" y="6854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1EDF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"/>
            <a:ext cx="365760" cy="6854825"/>
          </a:xfrm>
          <a:custGeom>
            <a:avLst/>
            <a:gdLst/>
            <a:ahLst/>
            <a:cxnLst/>
            <a:rect l="l" t="t" r="r" b="b"/>
            <a:pathLst>
              <a:path w="365760" h="6854825">
                <a:moveTo>
                  <a:pt x="0" y="6854444"/>
                </a:moveTo>
                <a:lnTo>
                  <a:pt x="365760" y="6854444"/>
                </a:lnTo>
                <a:lnTo>
                  <a:pt x="365760" y="0"/>
                </a:lnTo>
                <a:lnTo>
                  <a:pt x="0" y="0"/>
                </a:lnTo>
                <a:lnTo>
                  <a:pt x="0" y="6854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6175" y="534365"/>
            <a:ext cx="17716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1EDF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5339" y="3040507"/>
            <a:ext cx="6817359" cy="143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FF0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87627" y="2136470"/>
            <a:ext cx="17576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rbel"/>
                <a:cs typeface="Corbel"/>
              </a:rPr>
              <a:t>Lecture </a:t>
            </a:r>
            <a:r>
              <a:rPr sz="3000" dirty="0">
                <a:solidFill>
                  <a:srgbClr val="FFFF00"/>
                </a:solidFill>
                <a:latin typeface="Corbel"/>
                <a:cs typeface="Corbel"/>
              </a:rPr>
              <a:t>–</a:t>
            </a:r>
            <a:r>
              <a:rPr sz="3000" spc="-114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rbel"/>
                <a:cs typeface="Corbel"/>
              </a:rPr>
              <a:t>5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8619" y="2136470"/>
            <a:ext cx="547497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rbel"/>
                <a:cs typeface="Corbel"/>
              </a:rPr>
              <a:t>Basic </a:t>
            </a:r>
            <a:r>
              <a:rPr sz="3000" spc="-10" dirty="0">
                <a:solidFill>
                  <a:srgbClr val="FFFF00"/>
                </a:solidFill>
                <a:latin typeface="Corbel"/>
                <a:cs typeface="Corbel"/>
              </a:rPr>
              <a:t>Relationships </a:t>
            </a:r>
            <a:r>
              <a:rPr sz="3000" spc="-5" dirty="0">
                <a:solidFill>
                  <a:srgbClr val="FFFF00"/>
                </a:solidFill>
                <a:latin typeface="Corbel"/>
                <a:cs typeface="Corbel"/>
              </a:rPr>
              <a:t>between </a:t>
            </a:r>
            <a:r>
              <a:rPr sz="3000" spc="-5" dirty="0" smtClean="0">
                <a:solidFill>
                  <a:srgbClr val="FFFF00"/>
                </a:solidFill>
                <a:latin typeface="Corbel"/>
                <a:cs typeface="Corbel"/>
              </a:rPr>
              <a:t>Pixels</a:t>
            </a:r>
            <a:r>
              <a:rPr lang="en-US" sz="3000" spc="-5" dirty="0" smtClean="0">
                <a:solidFill>
                  <a:srgbClr val="FFFF00"/>
                </a:solidFill>
                <a:latin typeface="Corbel"/>
                <a:cs typeface="Corbel"/>
              </a:rPr>
              <a:t>      in an Image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3675" y="3269107"/>
            <a:ext cx="1604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2640" y="1766061"/>
            <a:ext cx="6939280" cy="100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m-adjacency:</a:t>
            </a:r>
            <a:r>
              <a:rPr sz="2400" i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 p and q with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from set ‘V’</a:t>
            </a:r>
            <a:r>
              <a:rPr sz="2000" spc="-204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endParaRPr sz="2000">
              <a:latin typeface="Corbel"/>
              <a:cs typeface="Corbel"/>
            </a:endParaRPr>
          </a:p>
          <a:p>
            <a:pPr marL="508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m-adjacent</a:t>
            </a:r>
            <a:r>
              <a:rPr sz="2000" spc="-3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if</a:t>
            </a:r>
            <a:endParaRPr sz="2000">
              <a:latin typeface="Corbel"/>
              <a:cs typeface="Corbel"/>
            </a:endParaRPr>
          </a:p>
          <a:p>
            <a:pPr marL="50800">
              <a:lnSpc>
                <a:spcPct val="100000"/>
              </a:lnSpc>
              <a:tabLst>
                <a:tab pos="565785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(i)	q is in</a:t>
            </a:r>
            <a:r>
              <a:rPr sz="2000" spc="-2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950" spc="-7" baseline="-21367" dirty="0">
                <a:solidFill>
                  <a:srgbClr val="FFFF00"/>
                </a:solidFill>
                <a:latin typeface="Corbel"/>
                <a:cs typeface="Corbel"/>
              </a:rPr>
              <a:t>4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(p)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21689" y="3127593"/>
          <a:ext cx="4130038" cy="2022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605"/>
                <a:gridCol w="652780"/>
                <a:gridCol w="761364"/>
                <a:gridCol w="542289"/>
              </a:tblGrid>
              <a:tr h="279653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e.g. V = { 1</a:t>
                      </a:r>
                      <a:r>
                        <a:rPr sz="2000" spc="-18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07456">
                <a:tc>
                  <a:txBody>
                    <a:bodyPr/>
                    <a:lstStyle/>
                    <a:p>
                      <a:pPr marL="1351280">
                        <a:lnSpc>
                          <a:spcPts val="2090"/>
                        </a:lnSpc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(i)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b &amp;</a:t>
                      </a:r>
                      <a:r>
                        <a:rPr sz="2000" spc="-7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7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</a:tr>
              <a:tr h="934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 indent="-292100">
                        <a:lnSpc>
                          <a:spcPts val="3340"/>
                        </a:lnSpc>
                        <a:buSzPct val="177777"/>
                        <a:buAutoNum type="arabicPlain"/>
                        <a:tabLst>
                          <a:tab pos="438784" algn="l"/>
                        </a:tabLst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43865" indent="-264160">
                        <a:lnSpc>
                          <a:spcPct val="100000"/>
                        </a:lnSpc>
                        <a:buSzPct val="177777"/>
                        <a:buAutoNum type="arabicPlain"/>
                        <a:tabLst>
                          <a:tab pos="444500" algn="l"/>
                        </a:tabLst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2640" y="1766061"/>
            <a:ext cx="6939280" cy="100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m-adjacency:</a:t>
            </a:r>
            <a:r>
              <a:rPr sz="2400" i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 p and q with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from set ‘V’</a:t>
            </a:r>
            <a:r>
              <a:rPr sz="2000" spc="-204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endParaRPr sz="2000">
              <a:latin typeface="Corbel"/>
              <a:cs typeface="Corbel"/>
            </a:endParaRPr>
          </a:p>
          <a:p>
            <a:pPr marL="508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m-adjacent</a:t>
            </a:r>
            <a:r>
              <a:rPr sz="2000" spc="-3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if</a:t>
            </a:r>
            <a:endParaRPr sz="2000">
              <a:latin typeface="Corbel"/>
              <a:cs typeface="Corbel"/>
            </a:endParaRPr>
          </a:p>
          <a:p>
            <a:pPr marL="50800">
              <a:lnSpc>
                <a:spcPct val="100000"/>
              </a:lnSpc>
              <a:tabLst>
                <a:tab pos="565785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(i)	q is in</a:t>
            </a:r>
            <a:r>
              <a:rPr sz="2000" spc="-2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950" spc="-7" baseline="-21367" dirty="0">
                <a:solidFill>
                  <a:srgbClr val="FFFF00"/>
                </a:solidFill>
                <a:latin typeface="Corbel"/>
                <a:cs typeface="Corbel"/>
              </a:rPr>
              <a:t>4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(p)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21689" y="3127593"/>
          <a:ext cx="4130038" cy="2022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605"/>
                <a:gridCol w="652780"/>
                <a:gridCol w="761364"/>
                <a:gridCol w="542289"/>
              </a:tblGrid>
              <a:tr h="279653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e.g. V = { 1</a:t>
                      </a:r>
                      <a:r>
                        <a:rPr sz="2000" spc="-18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07456">
                <a:tc>
                  <a:txBody>
                    <a:bodyPr/>
                    <a:lstStyle/>
                    <a:p>
                      <a:pPr marL="1351280">
                        <a:lnSpc>
                          <a:spcPts val="2090"/>
                        </a:lnSpc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(i)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b &amp;</a:t>
                      </a:r>
                      <a:r>
                        <a:rPr sz="2000" spc="-7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7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</a:tr>
              <a:tr h="934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 indent="-292100">
                        <a:lnSpc>
                          <a:spcPts val="3340"/>
                        </a:lnSpc>
                        <a:buSzPct val="177777"/>
                        <a:buAutoNum type="arabicPlain"/>
                        <a:tabLst>
                          <a:tab pos="438784" algn="l"/>
                        </a:tabLst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43865" indent="-264160">
                        <a:lnSpc>
                          <a:spcPct val="100000"/>
                        </a:lnSpc>
                        <a:buSzPct val="177777"/>
                        <a:buAutoNum type="arabicPlain"/>
                        <a:tabLst>
                          <a:tab pos="444500" algn="l"/>
                        </a:tabLst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40739" y="5947359"/>
            <a:ext cx="2552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Soln: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 b &amp; c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r>
              <a:rPr sz="1800" spc="-10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m-adjacent.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2640" y="1766061"/>
            <a:ext cx="6939280" cy="100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m-adjacency:</a:t>
            </a:r>
            <a:r>
              <a:rPr sz="2400" i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 p and q with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from set ‘V’</a:t>
            </a:r>
            <a:r>
              <a:rPr sz="2000" spc="-204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endParaRPr sz="2000">
              <a:latin typeface="Corbel"/>
              <a:cs typeface="Corbel"/>
            </a:endParaRPr>
          </a:p>
          <a:p>
            <a:pPr marL="508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m-adjacent</a:t>
            </a:r>
            <a:r>
              <a:rPr sz="2000" spc="-3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if</a:t>
            </a:r>
            <a:endParaRPr sz="2000">
              <a:latin typeface="Corbel"/>
              <a:cs typeface="Corbel"/>
            </a:endParaRPr>
          </a:p>
          <a:p>
            <a:pPr marL="50800">
              <a:lnSpc>
                <a:spcPct val="100000"/>
              </a:lnSpc>
              <a:tabLst>
                <a:tab pos="565785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(i)	q is in</a:t>
            </a:r>
            <a:r>
              <a:rPr sz="2000" spc="-2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950" spc="-7" baseline="-21367" dirty="0">
                <a:solidFill>
                  <a:srgbClr val="FFFF00"/>
                </a:solidFill>
                <a:latin typeface="Corbel"/>
                <a:cs typeface="Corbel"/>
              </a:rPr>
              <a:t>4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(p)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21689" y="3127593"/>
          <a:ext cx="4130038" cy="2022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1070"/>
                <a:gridCol w="615315"/>
                <a:gridCol w="761364"/>
                <a:gridCol w="542289"/>
              </a:tblGrid>
              <a:tr h="279653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e.g. V = { 1</a:t>
                      </a:r>
                      <a:r>
                        <a:rPr sz="2000" spc="-18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07456">
                <a:tc>
                  <a:txBody>
                    <a:bodyPr/>
                    <a:lstStyle/>
                    <a:p>
                      <a:pPr marL="135128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(ii) b &amp;</a:t>
                      </a:r>
                      <a:r>
                        <a:rPr sz="2000" spc="-1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7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</a:tr>
              <a:tr h="934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 indent="-292100">
                        <a:lnSpc>
                          <a:spcPts val="3340"/>
                        </a:lnSpc>
                        <a:buSzPct val="177777"/>
                        <a:buAutoNum type="arabicPlain"/>
                        <a:tabLst>
                          <a:tab pos="438784" algn="l"/>
                        </a:tabLst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43865" indent="-264160">
                        <a:lnSpc>
                          <a:spcPct val="100000"/>
                        </a:lnSpc>
                        <a:buSzPct val="177777"/>
                        <a:buAutoNum type="arabicPlain"/>
                        <a:tabLst>
                          <a:tab pos="444500" algn="l"/>
                        </a:tabLst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2640" y="1766061"/>
            <a:ext cx="6939280" cy="100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m-adjacency:</a:t>
            </a:r>
            <a:r>
              <a:rPr sz="2400" i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 p and q with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from set ‘V’</a:t>
            </a:r>
            <a:r>
              <a:rPr sz="2000" spc="-204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endParaRPr sz="2000">
              <a:latin typeface="Corbel"/>
              <a:cs typeface="Corbel"/>
            </a:endParaRPr>
          </a:p>
          <a:p>
            <a:pPr marL="508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m-adjacent</a:t>
            </a:r>
            <a:r>
              <a:rPr sz="2000" spc="-3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if</a:t>
            </a:r>
            <a:endParaRPr sz="2000">
              <a:latin typeface="Corbel"/>
              <a:cs typeface="Corbel"/>
            </a:endParaRPr>
          </a:p>
          <a:p>
            <a:pPr marL="50800">
              <a:lnSpc>
                <a:spcPct val="100000"/>
              </a:lnSpc>
              <a:tabLst>
                <a:tab pos="565785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(i)	q is in</a:t>
            </a:r>
            <a:r>
              <a:rPr sz="2000" spc="-2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950" spc="-7" baseline="-21367" dirty="0">
                <a:solidFill>
                  <a:srgbClr val="FFFF00"/>
                </a:solidFill>
                <a:latin typeface="Corbel"/>
                <a:cs typeface="Corbel"/>
              </a:rPr>
              <a:t>4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(p)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21689" y="3127593"/>
          <a:ext cx="4130038" cy="2022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1070"/>
                <a:gridCol w="615315"/>
                <a:gridCol w="761364"/>
                <a:gridCol w="542289"/>
              </a:tblGrid>
              <a:tr h="279653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e.g. V = { 1</a:t>
                      </a:r>
                      <a:r>
                        <a:rPr sz="2000" spc="-18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07456">
                <a:tc>
                  <a:txBody>
                    <a:bodyPr/>
                    <a:lstStyle/>
                    <a:p>
                      <a:pPr marL="135128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(ii) b &amp;</a:t>
                      </a:r>
                      <a:r>
                        <a:rPr sz="2000" spc="-1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7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</a:tr>
              <a:tr h="934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 indent="-292100">
                        <a:lnSpc>
                          <a:spcPts val="3340"/>
                        </a:lnSpc>
                        <a:buSzPct val="177777"/>
                        <a:buAutoNum type="arabicPlain"/>
                        <a:tabLst>
                          <a:tab pos="438784" algn="l"/>
                        </a:tabLst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43865" indent="-264160">
                        <a:lnSpc>
                          <a:spcPct val="100000"/>
                        </a:lnSpc>
                        <a:buSzPct val="177777"/>
                        <a:buAutoNum type="arabicPlain"/>
                        <a:tabLst>
                          <a:tab pos="444500" algn="l"/>
                        </a:tabLst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40739" y="5947359"/>
            <a:ext cx="256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Soln: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 b &amp; e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r>
              <a:rPr sz="1800" spc="-8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m-adjacent.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9940" y="1766061"/>
            <a:ext cx="6951980" cy="100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m-adjacency:</a:t>
            </a:r>
            <a:r>
              <a:rPr sz="2400" i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 p and q with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from set ‘V’</a:t>
            </a:r>
            <a:r>
              <a:rPr sz="2000" spc="-204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endParaRPr sz="2000">
              <a:latin typeface="Corbel"/>
              <a:cs typeface="Corbel"/>
            </a:endParaRPr>
          </a:p>
          <a:p>
            <a:pPr marL="635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m-adjacent</a:t>
            </a:r>
            <a:r>
              <a:rPr sz="2000" spc="-3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if</a:t>
            </a:r>
            <a:endParaRPr sz="2000">
              <a:latin typeface="Corbel"/>
              <a:cs typeface="Corbel"/>
            </a:endParaRPr>
          </a:p>
          <a:p>
            <a:pPr marL="63500">
              <a:lnSpc>
                <a:spcPct val="100000"/>
              </a:lnSpc>
              <a:tabLst>
                <a:tab pos="578485" algn="l"/>
                <a:tab pos="2058670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(i)	q is</a:t>
            </a:r>
            <a:r>
              <a:rPr sz="2000" spc="-1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950" spc="-7" baseline="-21367" dirty="0">
                <a:solidFill>
                  <a:srgbClr val="FFFF00"/>
                </a:solidFill>
                <a:latin typeface="Corbel"/>
                <a:cs typeface="Corbel"/>
              </a:rPr>
              <a:t>4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(p)	OR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21689" y="3127593"/>
          <a:ext cx="4130038" cy="2022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910"/>
                <a:gridCol w="625475"/>
                <a:gridCol w="761364"/>
                <a:gridCol w="542289"/>
              </a:tblGrid>
              <a:tr h="279653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e.g. V = { 1</a:t>
                      </a:r>
                      <a:r>
                        <a:rPr sz="2000" spc="-18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07456">
                <a:tc>
                  <a:txBody>
                    <a:bodyPr/>
                    <a:lstStyle/>
                    <a:p>
                      <a:pPr marL="135128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(iii) e &amp;</a:t>
                      </a:r>
                      <a:r>
                        <a:rPr sz="2000" spc="-11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i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7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55904" marB="0"/>
                </a:tc>
              </a:tr>
              <a:tr h="934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 indent="-292100">
                        <a:lnSpc>
                          <a:spcPts val="3340"/>
                        </a:lnSpc>
                        <a:buSzPct val="177777"/>
                        <a:buAutoNum type="arabicPlain"/>
                        <a:tabLst>
                          <a:tab pos="438784" algn="l"/>
                        </a:tabLst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43865" indent="-264160">
                        <a:lnSpc>
                          <a:spcPct val="100000"/>
                        </a:lnSpc>
                        <a:buClr>
                          <a:srgbClr val="FF0000"/>
                        </a:buClr>
                        <a:buSzPct val="177777"/>
                        <a:buAutoNum type="arabicPlain"/>
                        <a:tabLst>
                          <a:tab pos="444500" algn="l"/>
                        </a:tabLst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5339" y="1766061"/>
            <a:ext cx="6926580" cy="210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m-adjacency:</a:t>
            </a:r>
            <a:r>
              <a:rPr sz="2400" i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 p and q with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from set ‘V’</a:t>
            </a:r>
            <a:r>
              <a:rPr sz="2000" spc="-204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endParaRPr sz="2000">
              <a:latin typeface="Corbel"/>
              <a:cs typeface="Corbel"/>
            </a:endParaRPr>
          </a:p>
          <a:p>
            <a:pPr marL="38100">
              <a:lnSpc>
                <a:spcPts val="2365"/>
              </a:lnSpc>
              <a:spcBef>
                <a:spcPts val="3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m-adjacent</a:t>
            </a:r>
            <a:r>
              <a:rPr sz="2000" spc="-3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if</a:t>
            </a:r>
            <a:endParaRPr sz="2000">
              <a:latin typeface="Corbel"/>
              <a:cs typeface="Corbel"/>
            </a:endParaRPr>
          </a:p>
          <a:p>
            <a:pPr marL="38100">
              <a:lnSpc>
                <a:spcPts val="3804"/>
              </a:lnSpc>
              <a:tabLst>
                <a:tab pos="553085" algn="l"/>
                <a:tab pos="3610610" algn="l"/>
                <a:tab pos="3976370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(i)	q is in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950" spc="-7" baseline="-21367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(p) 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&amp; 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set</a:t>
            </a:r>
            <a:r>
              <a:rPr sz="2000" spc="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N</a:t>
            </a:r>
            <a:r>
              <a:rPr sz="1950" u="heavy" spc="-7" baseline="-21367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4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(p)	</a:t>
            </a:r>
            <a:r>
              <a:rPr sz="32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n	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N</a:t>
            </a:r>
            <a:r>
              <a:rPr sz="1950" u="heavy" spc="-7" baseline="-21367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4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(q)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have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</a:t>
            </a:r>
            <a:r>
              <a:rPr sz="2000" spc="-6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whose</a:t>
            </a:r>
            <a:endParaRPr sz="2000">
              <a:latin typeface="Corbel"/>
              <a:cs typeface="Corbel"/>
            </a:endParaRPr>
          </a:p>
          <a:p>
            <a:pPr marL="553085">
              <a:lnSpc>
                <a:spcPct val="100000"/>
              </a:lnSpc>
              <a:spcBef>
                <a:spcPts val="7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are from</a:t>
            </a:r>
            <a:r>
              <a:rPr sz="2000" spc="-2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Corbel"/>
                <a:cs typeface="Corbel"/>
              </a:rPr>
              <a:t>‘V’.</a:t>
            </a:r>
            <a:endParaRPr sz="2000">
              <a:latin typeface="Corbel"/>
              <a:cs typeface="Corbel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e.g. V = { 1</a:t>
            </a:r>
            <a:r>
              <a:rPr sz="2000" spc="-17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 marL="135763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(iii) e &amp;</a:t>
            </a:r>
            <a:r>
              <a:rPr sz="20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004311" y="3950250"/>
          <a:ext cx="1949450" cy="1382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25"/>
                <a:gridCol w="762000"/>
                <a:gridCol w="542925"/>
              </a:tblGrid>
              <a:tr h="447294">
                <a:tc>
                  <a:txBody>
                    <a:bodyPr/>
                    <a:lstStyle/>
                    <a:p>
                      <a:pPr marL="31750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10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87679">
                <a:tc>
                  <a:txBody>
                    <a:bodyPr/>
                    <a:lstStyle/>
                    <a:p>
                      <a:pPr marL="33020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47294">
                <a:tc>
                  <a:txBody>
                    <a:bodyPr/>
                    <a:lstStyle/>
                    <a:p>
                      <a:pPr marL="33020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4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10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5339" y="1766061"/>
            <a:ext cx="6926580" cy="210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m-adjacency:</a:t>
            </a:r>
            <a:r>
              <a:rPr sz="2400" i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 p and q with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from set ‘V’</a:t>
            </a:r>
            <a:r>
              <a:rPr sz="2000" spc="-204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endParaRPr sz="2000">
              <a:latin typeface="Corbel"/>
              <a:cs typeface="Corbel"/>
            </a:endParaRPr>
          </a:p>
          <a:p>
            <a:pPr marL="38100">
              <a:lnSpc>
                <a:spcPts val="2365"/>
              </a:lnSpc>
              <a:spcBef>
                <a:spcPts val="3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m-adjacent</a:t>
            </a:r>
            <a:r>
              <a:rPr sz="2000" spc="-3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if</a:t>
            </a:r>
            <a:endParaRPr sz="2000">
              <a:latin typeface="Corbel"/>
              <a:cs typeface="Corbel"/>
            </a:endParaRPr>
          </a:p>
          <a:p>
            <a:pPr marL="38100">
              <a:lnSpc>
                <a:spcPts val="3804"/>
              </a:lnSpc>
              <a:tabLst>
                <a:tab pos="553085" algn="l"/>
                <a:tab pos="3610610" algn="l"/>
                <a:tab pos="3976370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(i)	q is in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950" spc="-7" baseline="-21367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(p) 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&amp; 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set</a:t>
            </a:r>
            <a:r>
              <a:rPr sz="2000" spc="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N</a:t>
            </a:r>
            <a:r>
              <a:rPr sz="1950" u="heavy" spc="-7" baseline="-21367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4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(p)	</a:t>
            </a:r>
            <a:r>
              <a:rPr sz="32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n	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N</a:t>
            </a:r>
            <a:r>
              <a:rPr sz="1950" u="heavy" spc="-7" baseline="-21367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4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(q)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have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</a:t>
            </a:r>
            <a:r>
              <a:rPr sz="2000" spc="-6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whose</a:t>
            </a:r>
            <a:endParaRPr sz="2000">
              <a:latin typeface="Corbel"/>
              <a:cs typeface="Corbel"/>
            </a:endParaRPr>
          </a:p>
          <a:p>
            <a:pPr marL="553085">
              <a:lnSpc>
                <a:spcPct val="100000"/>
              </a:lnSpc>
              <a:spcBef>
                <a:spcPts val="7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are from</a:t>
            </a:r>
            <a:r>
              <a:rPr sz="2000" spc="-2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Corbel"/>
                <a:cs typeface="Corbel"/>
              </a:rPr>
              <a:t>‘V’.</a:t>
            </a:r>
            <a:endParaRPr sz="2000">
              <a:latin typeface="Corbel"/>
              <a:cs typeface="Corbel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e.g. V = { 1</a:t>
            </a:r>
            <a:r>
              <a:rPr sz="2000" spc="-17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 marL="135763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(iii) e &amp;</a:t>
            </a:r>
            <a:r>
              <a:rPr sz="20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004311" y="3950250"/>
          <a:ext cx="1949450" cy="1382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25"/>
                <a:gridCol w="762000"/>
                <a:gridCol w="542925"/>
              </a:tblGrid>
              <a:tr h="447294">
                <a:tc>
                  <a:txBody>
                    <a:bodyPr/>
                    <a:lstStyle/>
                    <a:p>
                      <a:pPr marL="31750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10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87679">
                <a:tc>
                  <a:txBody>
                    <a:bodyPr/>
                    <a:lstStyle/>
                    <a:p>
                      <a:pPr marL="33020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47294">
                <a:tc>
                  <a:txBody>
                    <a:bodyPr/>
                    <a:lstStyle/>
                    <a:p>
                      <a:pPr marL="33020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4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10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40739" y="6130238"/>
            <a:ext cx="249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Soln: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 e &amp; i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r>
              <a:rPr sz="1800" spc="-9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m-adjacent.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9940" y="1766061"/>
            <a:ext cx="6951980" cy="100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m-adjacency:</a:t>
            </a:r>
            <a:r>
              <a:rPr sz="2400" i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 p and q with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from set ‘V’</a:t>
            </a:r>
            <a:r>
              <a:rPr sz="2000" spc="-204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endParaRPr sz="2000">
              <a:latin typeface="Corbel"/>
              <a:cs typeface="Corbel"/>
            </a:endParaRPr>
          </a:p>
          <a:p>
            <a:pPr marL="635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m-adjacent</a:t>
            </a:r>
            <a:r>
              <a:rPr sz="2000" spc="-3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if</a:t>
            </a:r>
            <a:endParaRPr sz="2000">
              <a:latin typeface="Corbel"/>
              <a:cs typeface="Corbel"/>
            </a:endParaRPr>
          </a:p>
          <a:p>
            <a:pPr marL="63500">
              <a:lnSpc>
                <a:spcPct val="100000"/>
              </a:lnSpc>
              <a:tabLst>
                <a:tab pos="578485" algn="l"/>
                <a:tab pos="2058670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(i)	q is</a:t>
            </a:r>
            <a:r>
              <a:rPr sz="2000" spc="-1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950" spc="-7" baseline="-21367" dirty="0">
                <a:solidFill>
                  <a:srgbClr val="FFFF00"/>
                </a:solidFill>
                <a:latin typeface="Corbel"/>
                <a:cs typeface="Corbel"/>
              </a:rPr>
              <a:t>4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(p)	OR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9" y="3192907"/>
            <a:ext cx="296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(ii)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553085" marR="30480">
              <a:lnSpc>
                <a:spcPct val="101899"/>
              </a:lnSpc>
              <a:spcBef>
                <a:spcPts val="30"/>
              </a:spcBef>
              <a:tabLst>
                <a:tab pos="3610610" algn="l"/>
                <a:tab pos="3976370" algn="l"/>
              </a:tabLst>
            </a:pPr>
            <a:r>
              <a:rPr dirty="0"/>
              <a:t>q is in </a:t>
            </a:r>
            <a:r>
              <a:rPr spc="-5" dirty="0"/>
              <a:t>N</a:t>
            </a:r>
            <a:r>
              <a:rPr sz="1950" spc="-7" baseline="-21367" dirty="0"/>
              <a:t>D</a:t>
            </a:r>
            <a:r>
              <a:rPr sz="2000" spc="-5" dirty="0"/>
              <a:t>(p)  </a:t>
            </a:r>
            <a:r>
              <a:rPr sz="2000" dirty="0"/>
              <a:t>&amp;  </a:t>
            </a:r>
            <a:r>
              <a:rPr sz="2000" spc="-5" dirty="0"/>
              <a:t>the</a:t>
            </a:r>
            <a:r>
              <a:rPr sz="2000" spc="10" dirty="0"/>
              <a:t> </a:t>
            </a:r>
            <a:r>
              <a:rPr sz="2000" dirty="0"/>
              <a:t>set</a:t>
            </a:r>
            <a:r>
              <a:rPr sz="2000" spc="10" dirty="0"/>
              <a:t> </a:t>
            </a:r>
            <a:r>
              <a:rPr sz="2000" u="heavy" spc="-5" dirty="0">
                <a:uFill>
                  <a:solidFill>
                    <a:srgbClr val="FFFF00"/>
                  </a:solidFill>
                </a:uFill>
              </a:rPr>
              <a:t>N</a:t>
            </a:r>
            <a:r>
              <a:rPr sz="1950" u="heavy" spc="-7" baseline="-21367" dirty="0">
                <a:uFill>
                  <a:solidFill>
                    <a:srgbClr val="FFFF00"/>
                  </a:solidFill>
                </a:uFill>
              </a:rPr>
              <a:t>4</a:t>
            </a:r>
            <a:r>
              <a:rPr sz="2000" u="heavy" spc="-5" dirty="0">
                <a:uFill>
                  <a:solidFill>
                    <a:srgbClr val="FFFF00"/>
                  </a:solidFill>
                </a:uFill>
              </a:rPr>
              <a:t>(p)	</a:t>
            </a:r>
            <a:r>
              <a:rPr sz="3200" u="heavy" dirty="0">
                <a:uFill>
                  <a:solidFill>
                    <a:srgbClr val="FFFF00"/>
                  </a:solidFill>
                </a:uFill>
              </a:rPr>
              <a:t>n	</a:t>
            </a:r>
            <a:r>
              <a:rPr sz="2000" u="heavy" spc="-5" dirty="0">
                <a:uFill>
                  <a:solidFill>
                    <a:srgbClr val="FFFF00"/>
                  </a:solidFill>
                </a:uFill>
              </a:rPr>
              <a:t>N</a:t>
            </a:r>
            <a:r>
              <a:rPr sz="1950" u="heavy" spc="-7" baseline="-21367" dirty="0">
                <a:uFill>
                  <a:solidFill>
                    <a:srgbClr val="FFFF00"/>
                  </a:solidFill>
                </a:uFill>
              </a:rPr>
              <a:t>4</a:t>
            </a:r>
            <a:r>
              <a:rPr sz="2000" u="heavy" spc="-5" dirty="0">
                <a:uFill>
                  <a:solidFill>
                    <a:srgbClr val="FFFF00"/>
                  </a:solidFill>
                </a:uFill>
              </a:rPr>
              <a:t>(q)</a:t>
            </a:r>
            <a:r>
              <a:rPr sz="2000" spc="-5" dirty="0"/>
              <a:t> </a:t>
            </a:r>
            <a:r>
              <a:rPr sz="2000" dirty="0"/>
              <a:t>have </a:t>
            </a:r>
            <a:r>
              <a:rPr sz="2000" spc="-5" dirty="0"/>
              <a:t>no </a:t>
            </a:r>
            <a:r>
              <a:rPr sz="2000" dirty="0"/>
              <a:t>pixels</a:t>
            </a:r>
            <a:r>
              <a:rPr sz="2000" spc="-85" dirty="0"/>
              <a:t> </a:t>
            </a:r>
            <a:r>
              <a:rPr sz="2000" dirty="0"/>
              <a:t>whose  values are from</a:t>
            </a:r>
            <a:r>
              <a:rPr sz="2000" spc="-20" dirty="0"/>
              <a:t> </a:t>
            </a:r>
            <a:r>
              <a:rPr sz="2000" spc="-25" dirty="0"/>
              <a:t>‘V’.</a:t>
            </a:r>
            <a:endParaRPr sz="2000"/>
          </a:p>
          <a:p>
            <a:pPr marL="38100">
              <a:lnSpc>
                <a:spcPct val="100000"/>
              </a:lnSpc>
            </a:pPr>
            <a:r>
              <a:rPr dirty="0"/>
              <a:t>e.g. V = { 1</a:t>
            </a:r>
            <a:r>
              <a:rPr spc="-170" dirty="0"/>
              <a:t> </a:t>
            </a:r>
            <a:r>
              <a:rPr dirty="0"/>
              <a:t>}</a:t>
            </a:r>
          </a:p>
          <a:p>
            <a:pPr marL="1357630">
              <a:lnSpc>
                <a:spcPct val="100000"/>
              </a:lnSpc>
            </a:pPr>
            <a:r>
              <a:rPr spc="-5" dirty="0"/>
              <a:t>(iv) </a:t>
            </a:r>
            <a:r>
              <a:rPr dirty="0"/>
              <a:t>e &amp;</a:t>
            </a:r>
            <a:r>
              <a:rPr spc="-15" dirty="0"/>
              <a:t> </a:t>
            </a:r>
            <a:r>
              <a:rPr dirty="0"/>
              <a:t>c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004311" y="4559850"/>
          <a:ext cx="1949450" cy="138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25"/>
                <a:gridCol w="762000"/>
                <a:gridCol w="542925"/>
              </a:tblGrid>
              <a:tr h="447294">
                <a:tc>
                  <a:txBody>
                    <a:bodyPr/>
                    <a:lstStyle/>
                    <a:p>
                      <a:pPr marL="31750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10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87845">
                <a:tc>
                  <a:txBody>
                    <a:bodyPr/>
                    <a:lstStyle/>
                    <a:p>
                      <a:pPr marL="33020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47459">
                <a:tc>
                  <a:txBody>
                    <a:bodyPr/>
                    <a:lstStyle/>
                    <a:p>
                      <a:pPr marL="33020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10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9940" y="1766061"/>
            <a:ext cx="6951980" cy="100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m-adjacency:</a:t>
            </a:r>
            <a:r>
              <a:rPr sz="2400" i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 p and q with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from set ‘V’</a:t>
            </a:r>
            <a:r>
              <a:rPr sz="2000" spc="-204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endParaRPr sz="2000">
              <a:latin typeface="Corbel"/>
              <a:cs typeface="Corbel"/>
            </a:endParaRPr>
          </a:p>
          <a:p>
            <a:pPr marL="635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m-adjacent</a:t>
            </a:r>
            <a:r>
              <a:rPr sz="2000" spc="-3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if</a:t>
            </a:r>
            <a:endParaRPr sz="2000">
              <a:latin typeface="Corbel"/>
              <a:cs typeface="Corbel"/>
            </a:endParaRPr>
          </a:p>
          <a:p>
            <a:pPr marL="63500">
              <a:lnSpc>
                <a:spcPct val="100000"/>
              </a:lnSpc>
              <a:tabLst>
                <a:tab pos="578485" algn="l"/>
                <a:tab pos="2058670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(i)	q is</a:t>
            </a:r>
            <a:r>
              <a:rPr sz="2000" spc="-1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950" spc="-7" baseline="-21367" dirty="0">
                <a:solidFill>
                  <a:srgbClr val="FFFF00"/>
                </a:solidFill>
                <a:latin typeface="Corbel"/>
                <a:cs typeface="Corbel"/>
              </a:rPr>
              <a:t>4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(p)	OR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9" y="3192907"/>
            <a:ext cx="296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(ii)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553085" marR="30480">
              <a:lnSpc>
                <a:spcPct val="101899"/>
              </a:lnSpc>
              <a:spcBef>
                <a:spcPts val="30"/>
              </a:spcBef>
              <a:tabLst>
                <a:tab pos="3610610" algn="l"/>
                <a:tab pos="3976370" algn="l"/>
              </a:tabLst>
            </a:pPr>
            <a:r>
              <a:rPr dirty="0"/>
              <a:t>q is in </a:t>
            </a:r>
            <a:r>
              <a:rPr spc="-5" dirty="0"/>
              <a:t>N</a:t>
            </a:r>
            <a:r>
              <a:rPr sz="1950" spc="-7" baseline="-21367" dirty="0"/>
              <a:t>D</a:t>
            </a:r>
            <a:r>
              <a:rPr sz="2000" spc="-5" dirty="0"/>
              <a:t>(p)  </a:t>
            </a:r>
            <a:r>
              <a:rPr sz="2000" dirty="0"/>
              <a:t>&amp;  </a:t>
            </a:r>
            <a:r>
              <a:rPr sz="2000" spc="-5" dirty="0"/>
              <a:t>the</a:t>
            </a:r>
            <a:r>
              <a:rPr sz="2000" spc="10" dirty="0"/>
              <a:t> </a:t>
            </a:r>
            <a:r>
              <a:rPr sz="2000" dirty="0"/>
              <a:t>set</a:t>
            </a:r>
            <a:r>
              <a:rPr sz="2000" spc="10" dirty="0"/>
              <a:t> </a:t>
            </a:r>
            <a:r>
              <a:rPr sz="2000" u="heavy" spc="-5" dirty="0">
                <a:uFill>
                  <a:solidFill>
                    <a:srgbClr val="FFFF00"/>
                  </a:solidFill>
                </a:uFill>
              </a:rPr>
              <a:t>N</a:t>
            </a:r>
            <a:r>
              <a:rPr sz="1950" u="heavy" spc="-7" baseline="-21367" dirty="0">
                <a:uFill>
                  <a:solidFill>
                    <a:srgbClr val="FFFF00"/>
                  </a:solidFill>
                </a:uFill>
              </a:rPr>
              <a:t>4</a:t>
            </a:r>
            <a:r>
              <a:rPr sz="2000" u="heavy" spc="-5" dirty="0">
                <a:uFill>
                  <a:solidFill>
                    <a:srgbClr val="FFFF00"/>
                  </a:solidFill>
                </a:uFill>
              </a:rPr>
              <a:t>(p)	</a:t>
            </a:r>
            <a:r>
              <a:rPr sz="3200" u="heavy" dirty="0">
                <a:uFill>
                  <a:solidFill>
                    <a:srgbClr val="FFFF00"/>
                  </a:solidFill>
                </a:uFill>
              </a:rPr>
              <a:t>n	</a:t>
            </a:r>
            <a:r>
              <a:rPr sz="2000" u="heavy" spc="-5" dirty="0">
                <a:uFill>
                  <a:solidFill>
                    <a:srgbClr val="FFFF00"/>
                  </a:solidFill>
                </a:uFill>
              </a:rPr>
              <a:t>N</a:t>
            </a:r>
            <a:r>
              <a:rPr sz="1950" u="heavy" spc="-7" baseline="-21367" dirty="0">
                <a:uFill>
                  <a:solidFill>
                    <a:srgbClr val="FFFF00"/>
                  </a:solidFill>
                </a:uFill>
              </a:rPr>
              <a:t>4</a:t>
            </a:r>
            <a:r>
              <a:rPr sz="2000" u="heavy" spc="-5" dirty="0">
                <a:uFill>
                  <a:solidFill>
                    <a:srgbClr val="FFFF00"/>
                  </a:solidFill>
                </a:uFill>
              </a:rPr>
              <a:t>(q)</a:t>
            </a:r>
            <a:r>
              <a:rPr sz="2000" spc="-5" dirty="0"/>
              <a:t> </a:t>
            </a:r>
            <a:r>
              <a:rPr sz="2000" dirty="0"/>
              <a:t>have </a:t>
            </a:r>
            <a:r>
              <a:rPr sz="2000" spc="-5" dirty="0"/>
              <a:t>no </a:t>
            </a:r>
            <a:r>
              <a:rPr sz="2000" dirty="0"/>
              <a:t>pixels</a:t>
            </a:r>
            <a:r>
              <a:rPr sz="2000" spc="-85" dirty="0"/>
              <a:t> </a:t>
            </a:r>
            <a:r>
              <a:rPr sz="2000" dirty="0"/>
              <a:t>whose  values are from</a:t>
            </a:r>
            <a:r>
              <a:rPr sz="2000" spc="-20" dirty="0"/>
              <a:t> </a:t>
            </a:r>
            <a:r>
              <a:rPr sz="2000" spc="-25" dirty="0"/>
              <a:t>‘V’.</a:t>
            </a:r>
            <a:endParaRPr sz="2000"/>
          </a:p>
          <a:p>
            <a:pPr marL="38100">
              <a:lnSpc>
                <a:spcPct val="100000"/>
              </a:lnSpc>
            </a:pPr>
            <a:r>
              <a:rPr dirty="0"/>
              <a:t>e.g. V = { 1</a:t>
            </a:r>
            <a:r>
              <a:rPr spc="-170" dirty="0"/>
              <a:t> </a:t>
            </a:r>
            <a:r>
              <a:rPr dirty="0"/>
              <a:t>}</a:t>
            </a:r>
          </a:p>
          <a:p>
            <a:pPr marL="1357630">
              <a:lnSpc>
                <a:spcPct val="100000"/>
              </a:lnSpc>
            </a:pPr>
            <a:r>
              <a:rPr spc="-5" dirty="0"/>
              <a:t>(iv) </a:t>
            </a:r>
            <a:r>
              <a:rPr dirty="0"/>
              <a:t>e &amp;</a:t>
            </a:r>
            <a:r>
              <a:rPr spc="-15" dirty="0"/>
              <a:t> </a:t>
            </a:r>
            <a:r>
              <a:rPr dirty="0"/>
              <a:t>c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004311" y="4559850"/>
          <a:ext cx="1949450" cy="138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25"/>
                <a:gridCol w="762000"/>
                <a:gridCol w="542925"/>
              </a:tblGrid>
              <a:tr h="447294">
                <a:tc>
                  <a:txBody>
                    <a:bodyPr/>
                    <a:lstStyle/>
                    <a:p>
                      <a:pPr marL="31750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10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87845">
                <a:tc>
                  <a:txBody>
                    <a:bodyPr/>
                    <a:lstStyle/>
                    <a:p>
                      <a:pPr marL="33020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47459">
                <a:tc>
                  <a:txBody>
                    <a:bodyPr/>
                    <a:lstStyle/>
                    <a:p>
                      <a:pPr marL="33020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10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840739" y="6191199"/>
            <a:ext cx="303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Soln: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 e &amp; c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are </a:t>
            </a:r>
            <a:r>
              <a:rPr sz="1800" spc="-20" dirty="0">
                <a:solidFill>
                  <a:srgbClr val="FFFF00"/>
                </a:solidFill>
                <a:latin typeface="Corbel"/>
                <a:cs typeface="Corbel"/>
              </a:rPr>
              <a:t>NOT</a:t>
            </a:r>
            <a:r>
              <a:rPr sz="1800" spc="-7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m-adjacent.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6061"/>
            <a:ext cx="6613525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Connectivity</a:t>
            </a:r>
            <a:r>
              <a:rPr sz="2400" i="1" spc="-10" dirty="0">
                <a:solidFill>
                  <a:srgbClr val="FFFF00"/>
                </a:solidFill>
                <a:latin typeface="Corbel"/>
                <a:cs typeface="Corbel"/>
              </a:rPr>
              <a:t>: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2 pixels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are said to be connected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if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their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exists a</a:t>
            </a:r>
            <a:r>
              <a:rPr sz="1800" spc="1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path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between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 them.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9" y="3142615"/>
            <a:ext cx="692975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Let </a:t>
            </a:r>
            <a:r>
              <a:rPr sz="1800" spc="-20" dirty="0">
                <a:solidFill>
                  <a:srgbClr val="FFFF00"/>
                </a:solidFill>
                <a:latin typeface="Corbel"/>
                <a:cs typeface="Corbel"/>
              </a:rPr>
              <a:t>‘S’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represent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subset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of pixels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in an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image.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688340">
              <a:lnSpc>
                <a:spcPct val="100000"/>
              </a:lnSpc>
              <a:spcBef>
                <a:spcPts val="5"/>
              </a:spcBef>
            </a:pPr>
            <a:r>
              <a:rPr sz="18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pixels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p &amp; q are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said to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be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connected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in </a:t>
            </a:r>
            <a:r>
              <a:rPr sz="1800" spc="-20" dirty="0">
                <a:solidFill>
                  <a:srgbClr val="FFFF00"/>
                </a:solidFill>
                <a:latin typeface="Corbel"/>
                <a:cs typeface="Corbel"/>
              </a:rPr>
              <a:t>‘S’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if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their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exists a path  between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them consisting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entirely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of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pixels in</a:t>
            </a:r>
            <a:r>
              <a:rPr sz="1800" spc="-6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‘S’.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For any pixel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p in S,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set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of pixels that are connected to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it in S is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called</a:t>
            </a:r>
            <a:r>
              <a:rPr sz="1800" spc="-10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connected component </a:t>
            </a:r>
            <a:r>
              <a:rPr sz="18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of</a:t>
            </a:r>
            <a:r>
              <a:rPr sz="1800" b="1" u="heavy" spc="-3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b="1" u="heavy" spc="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</a:t>
            </a:r>
            <a:r>
              <a:rPr sz="1800" spc="5" dirty="0">
                <a:solidFill>
                  <a:srgbClr val="FFFF00"/>
                </a:solidFill>
                <a:latin typeface="Corbel"/>
                <a:cs typeface="Corbel"/>
              </a:rPr>
              <a:t>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99741" y="534365"/>
            <a:ext cx="461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Neighbors </a:t>
            </a:r>
            <a:r>
              <a:rPr spc="-55" dirty="0"/>
              <a:t>of </a:t>
            </a:r>
            <a:r>
              <a:rPr spc="-5" dirty="0"/>
              <a:t>a</a:t>
            </a:r>
            <a:r>
              <a:rPr spc="-495" dirty="0"/>
              <a:t> </a:t>
            </a:r>
            <a:r>
              <a:rPr spc="-85" dirty="0"/>
              <a:t>Pixel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06623" y="1618234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7886" y="3538854"/>
            <a:ext cx="1682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X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1947" y="5733999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71825" y="4324350"/>
            <a:ext cx="504825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3750" y="4162425"/>
            <a:ext cx="2171700" cy="514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5300" y="3200400"/>
            <a:ext cx="47625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3750" y="3152775"/>
            <a:ext cx="2247900" cy="514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1350" y="1419225"/>
            <a:ext cx="514350" cy="2095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9940" y="1766061"/>
            <a:ext cx="679894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 algn="just">
              <a:lnSpc>
                <a:spcPct val="100000"/>
              </a:lnSpc>
              <a:spcBef>
                <a:spcPts val="100"/>
              </a:spcBef>
            </a:pPr>
            <a:r>
              <a:rPr sz="2400" i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Paths:</a:t>
            </a:r>
            <a:r>
              <a:rPr sz="2400" i="1" spc="-1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00"/>
                </a:solidFill>
                <a:latin typeface="Corbel"/>
                <a:cs typeface="Corbel"/>
              </a:rPr>
              <a:t>A path from pixel p 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with coordinate </a:t>
            </a:r>
            <a:r>
              <a:rPr sz="2400" dirty="0">
                <a:solidFill>
                  <a:srgbClr val="FFFF00"/>
                </a:solidFill>
                <a:latin typeface="Corbel"/>
                <a:cs typeface="Corbel"/>
              </a:rPr>
              <a:t>( 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x, </a:t>
            </a:r>
            <a:r>
              <a:rPr sz="2400" dirty="0">
                <a:solidFill>
                  <a:srgbClr val="FFFF00"/>
                </a:solidFill>
                <a:latin typeface="Corbel"/>
                <a:cs typeface="Corbel"/>
              </a:rPr>
              <a:t>y) 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with  </a:t>
            </a:r>
            <a:r>
              <a:rPr sz="2400" dirty="0">
                <a:solidFill>
                  <a:srgbClr val="FFFF00"/>
                </a:solidFill>
                <a:latin typeface="Corbel"/>
                <a:cs typeface="Corbel"/>
              </a:rPr>
              <a:t>pixel q 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with coordinate </a:t>
            </a:r>
            <a:r>
              <a:rPr sz="2400" dirty="0">
                <a:solidFill>
                  <a:srgbClr val="FFFF00"/>
                </a:solidFill>
                <a:latin typeface="Corbel"/>
                <a:cs typeface="Corbel"/>
              </a:rPr>
              <a:t>( 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s, t) </a:t>
            </a:r>
            <a:r>
              <a:rPr sz="2400" dirty="0">
                <a:solidFill>
                  <a:srgbClr val="FFFF00"/>
                </a:solidFill>
                <a:latin typeface="Corbel"/>
                <a:cs typeface="Corbel"/>
              </a:rPr>
              <a:t>is a sequence 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of distinct  </a:t>
            </a:r>
            <a:r>
              <a:rPr sz="2400" dirty="0">
                <a:solidFill>
                  <a:srgbClr val="FFFF00"/>
                </a:solidFill>
                <a:latin typeface="Corbel"/>
                <a:cs typeface="Corbel"/>
              </a:rPr>
              <a:t>sequence 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with coordinates </a:t>
            </a:r>
            <a:r>
              <a:rPr sz="2400" spc="-10" dirty="0">
                <a:solidFill>
                  <a:srgbClr val="FFFF00"/>
                </a:solidFill>
                <a:latin typeface="Corbel"/>
                <a:cs typeface="Corbel"/>
              </a:rPr>
              <a:t>(x</a:t>
            </a:r>
            <a:r>
              <a:rPr sz="2400" spc="-15" baseline="-20833" dirty="0">
                <a:solidFill>
                  <a:srgbClr val="FFFF00"/>
                </a:solidFill>
                <a:latin typeface="Corbel"/>
                <a:cs typeface="Corbel"/>
              </a:rPr>
              <a:t>0</a:t>
            </a:r>
            <a:r>
              <a:rPr sz="2400" spc="-10" dirty="0">
                <a:solidFill>
                  <a:srgbClr val="FFFF00"/>
                </a:solidFill>
                <a:latin typeface="Corbel"/>
                <a:cs typeface="Corbel"/>
              </a:rPr>
              <a:t>, 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y</a:t>
            </a:r>
            <a:r>
              <a:rPr sz="2400" spc="-7" baseline="-20833" dirty="0">
                <a:solidFill>
                  <a:srgbClr val="FFFF00"/>
                </a:solidFill>
                <a:latin typeface="Corbel"/>
                <a:cs typeface="Corbel"/>
              </a:rPr>
              <a:t>0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), (x</a:t>
            </a:r>
            <a:r>
              <a:rPr sz="2400" spc="-7" baseline="-20833" dirty="0">
                <a:solidFill>
                  <a:srgbClr val="FFFF00"/>
                </a:solidFill>
                <a:latin typeface="Corbel"/>
                <a:cs typeface="Corbel"/>
              </a:rPr>
              <a:t>1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, y</a:t>
            </a:r>
            <a:r>
              <a:rPr sz="2400" spc="-7" baseline="-20833" dirty="0">
                <a:solidFill>
                  <a:srgbClr val="FFFF00"/>
                </a:solidFill>
                <a:latin typeface="Corbel"/>
                <a:cs typeface="Corbel"/>
              </a:rPr>
              <a:t>1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), ….., (x</a:t>
            </a:r>
            <a:r>
              <a:rPr sz="2400" spc="-7" baseline="-20833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, </a:t>
            </a:r>
            <a:r>
              <a:rPr sz="2400" spc="-15" dirty="0">
                <a:solidFill>
                  <a:srgbClr val="FFFF00"/>
                </a:solidFill>
                <a:latin typeface="Corbel"/>
                <a:cs typeface="Corbel"/>
              </a:rPr>
              <a:t>y</a:t>
            </a:r>
            <a:r>
              <a:rPr sz="2400" spc="-22" baseline="-20833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2400" spc="-15" dirty="0">
                <a:solidFill>
                  <a:srgbClr val="FFFF00"/>
                </a:solidFill>
                <a:latin typeface="Corbel"/>
                <a:cs typeface="Corbel"/>
              </a:rPr>
              <a:t>)  </a:t>
            </a:r>
            <a:r>
              <a:rPr sz="2400" dirty="0">
                <a:solidFill>
                  <a:srgbClr val="FFFF00"/>
                </a:solidFill>
                <a:latin typeface="Corbel"/>
                <a:cs typeface="Corbel"/>
              </a:rPr>
              <a:t>where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Corbel"/>
                <a:cs typeface="Corbel"/>
              </a:rPr>
              <a:t>(x, y) = 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(x</a:t>
            </a:r>
            <a:r>
              <a:rPr sz="2400" spc="-7" baseline="-20833" dirty="0">
                <a:solidFill>
                  <a:srgbClr val="FFFF00"/>
                </a:solidFill>
                <a:latin typeface="Corbel"/>
                <a:cs typeface="Corbel"/>
              </a:rPr>
              <a:t>0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,</a:t>
            </a:r>
            <a:r>
              <a:rPr sz="2400" spc="-2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y</a:t>
            </a:r>
            <a:r>
              <a:rPr sz="2400" spc="-7" baseline="-20833" dirty="0">
                <a:solidFill>
                  <a:srgbClr val="FFFF00"/>
                </a:solidFill>
                <a:latin typeface="Corbel"/>
                <a:cs typeface="Corbel"/>
              </a:rPr>
              <a:t>0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  <a:p>
            <a:pPr marL="6350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00"/>
                </a:solidFill>
                <a:latin typeface="Corbel"/>
                <a:cs typeface="Corbel"/>
              </a:rPr>
              <a:t>&amp; (s, 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t) </a:t>
            </a:r>
            <a:r>
              <a:rPr sz="2400" dirty="0">
                <a:solidFill>
                  <a:srgbClr val="FFFF00"/>
                </a:solidFill>
                <a:latin typeface="Corbel"/>
                <a:cs typeface="Corbel"/>
              </a:rPr>
              <a:t>= 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(x</a:t>
            </a:r>
            <a:r>
              <a:rPr sz="2400" spc="-7" baseline="-20833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,</a:t>
            </a:r>
            <a:r>
              <a:rPr sz="2400" spc="-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FFFF00"/>
                </a:solidFill>
                <a:latin typeface="Corbel"/>
                <a:cs typeface="Corbel"/>
              </a:rPr>
              <a:t>y</a:t>
            </a:r>
            <a:r>
              <a:rPr sz="2400" spc="-22" baseline="-20833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2400" spc="-15" dirty="0">
                <a:solidFill>
                  <a:srgbClr val="FFFF00"/>
                </a:solidFill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Closed </a:t>
            </a:r>
            <a:r>
              <a:rPr sz="2400" dirty="0">
                <a:solidFill>
                  <a:srgbClr val="FFFF00"/>
                </a:solidFill>
                <a:latin typeface="Corbel"/>
                <a:cs typeface="Corbel"/>
              </a:rPr>
              <a:t>path: </a:t>
            </a:r>
            <a:r>
              <a:rPr sz="2400" spc="-10" dirty="0">
                <a:solidFill>
                  <a:srgbClr val="FFFF00"/>
                </a:solidFill>
                <a:latin typeface="Corbel"/>
                <a:cs typeface="Corbel"/>
              </a:rPr>
              <a:t>(x</a:t>
            </a:r>
            <a:r>
              <a:rPr sz="2400" spc="-15" baseline="-20833" dirty="0">
                <a:solidFill>
                  <a:srgbClr val="FFFF00"/>
                </a:solidFill>
                <a:latin typeface="Corbel"/>
                <a:cs typeface="Corbel"/>
              </a:rPr>
              <a:t>0</a:t>
            </a:r>
            <a:r>
              <a:rPr sz="2400" spc="-10" dirty="0">
                <a:solidFill>
                  <a:srgbClr val="FFFF00"/>
                </a:solidFill>
                <a:latin typeface="Corbel"/>
                <a:cs typeface="Corbel"/>
              </a:rPr>
              <a:t>, 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y</a:t>
            </a:r>
            <a:r>
              <a:rPr sz="2400" spc="-7" baseline="-20833" dirty="0">
                <a:solidFill>
                  <a:srgbClr val="FFFF00"/>
                </a:solidFill>
                <a:latin typeface="Corbel"/>
                <a:cs typeface="Corbel"/>
              </a:rPr>
              <a:t>0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) </a:t>
            </a:r>
            <a:r>
              <a:rPr sz="2400" dirty="0">
                <a:solidFill>
                  <a:srgbClr val="FFFF00"/>
                </a:solidFill>
                <a:latin typeface="Corbel"/>
                <a:cs typeface="Corbel"/>
              </a:rPr>
              <a:t>= </a:t>
            </a:r>
            <a:r>
              <a:rPr sz="2400" spc="-10" dirty="0">
                <a:solidFill>
                  <a:srgbClr val="FFFF00"/>
                </a:solidFill>
                <a:latin typeface="Corbel"/>
                <a:cs typeface="Corbel"/>
              </a:rPr>
              <a:t>(x</a:t>
            </a:r>
            <a:r>
              <a:rPr sz="2400" spc="-15" baseline="-20833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2400" spc="-10" dirty="0">
                <a:solidFill>
                  <a:srgbClr val="FFFF00"/>
                </a:solidFill>
                <a:latin typeface="Corbel"/>
                <a:cs typeface="Corbel"/>
              </a:rPr>
              <a:t>,</a:t>
            </a:r>
            <a:r>
              <a:rPr sz="2400" spc="1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FFFF00"/>
                </a:solidFill>
                <a:latin typeface="Corbel"/>
                <a:cs typeface="Corbel"/>
              </a:rPr>
              <a:t>y</a:t>
            </a:r>
            <a:r>
              <a:rPr sz="2400" spc="-22" baseline="-20833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2400" spc="-15" dirty="0">
                <a:solidFill>
                  <a:srgbClr val="FFFF00"/>
                </a:solidFill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6927215" cy="115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0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 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Consider the image segment shown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in figure.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Compute 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length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of the </a:t>
            </a:r>
            <a:r>
              <a:rPr sz="1800" b="1" i="1" spc="-5" dirty="0">
                <a:solidFill>
                  <a:srgbClr val="FFFF00"/>
                </a:solidFill>
                <a:latin typeface="Corbel"/>
                <a:cs typeface="Corbel"/>
              </a:rPr>
              <a:t>shortest-4, </a:t>
            </a:r>
            <a:r>
              <a:rPr sz="1800" b="1" i="1" dirty="0">
                <a:solidFill>
                  <a:srgbClr val="FFFF00"/>
                </a:solidFill>
                <a:latin typeface="Corbel"/>
                <a:cs typeface="Corbel"/>
              </a:rPr>
              <a:t>shortest-8 &amp; shortest-m </a:t>
            </a:r>
            <a:r>
              <a:rPr sz="1800" b="1" i="1" spc="-5" dirty="0">
                <a:solidFill>
                  <a:srgbClr val="FFFF00"/>
                </a:solidFill>
                <a:latin typeface="Corbel"/>
                <a:cs typeface="Corbel"/>
              </a:rPr>
              <a:t>paths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between pixels p  &amp; q</a:t>
            </a:r>
            <a:r>
              <a:rPr sz="1800" spc="-2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where,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2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178429" y="3421602"/>
          <a:ext cx="2314574" cy="1635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20"/>
                <a:gridCol w="527685"/>
                <a:gridCol w="528955"/>
                <a:gridCol w="615314"/>
              </a:tblGrid>
              <a:tr h="390919">
                <a:tc>
                  <a:txBody>
                    <a:bodyPr/>
                    <a:lstStyle/>
                    <a:p>
                      <a:pPr marL="246379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4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640"/>
                        </a:lnSpc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r>
                        <a:rPr sz="2800" spc="-6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q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999">
                <a:tc>
                  <a:txBody>
                    <a:bodyPr/>
                    <a:lstStyle/>
                    <a:p>
                      <a:pPr marR="156845" algn="r">
                        <a:lnSpc>
                          <a:spcPts val="2925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ts val="2925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2925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925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3652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61290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570990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Shortest-4</a:t>
            </a:r>
            <a:r>
              <a:rPr sz="1800" u="heavy" spc="-9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2804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0860"/>
                <a:gridCol w="411480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570990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Shortest-4</a:t>
            </a:r>
            <a:r>
              <a:rPr sz="1800" u="heavy" spc="-9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2804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0860"/>
                <a:gridCol w="411480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9608" y="4824476"/>
            <a:ext cx="228600" cy="103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570990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Shortest-4</a:t>
            </a:r>
            <a:r>
              <a:rPr sz="1800" u="heavy" spc="-9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4073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1494"/>
                <a:gridCol w="412115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83938" y="4572000"/>
            <a:ext cx="103377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9608" y="4824476"/>
            <a:ext cx="228600" cy="10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570990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Shortest-4</a:t>
            </a:r>
            <a:r>
              <a:rPr sz="1800" u="heavy" spc="-9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5342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2764"/>
                <a:gridCol w="412114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83938" y="4572000"/>
            <a:ext cx="103377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0603" y="4115561"/>
            <a:ext cx="103377" cy="152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9608" y="4824476"/>
            <a:ext cx="228600" cy="103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570990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Shortest-4</a:t>
            </a:r>
            <a:r>
              <a:rPr sz="1800" u="heavy" spc="-9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5342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2764"/>
                <a:gridCol w="412114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83938" y="4572000"/>
            <a:ext cx="103377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0603" y="4115561"/>
            <a:ext cx="103377" cy="152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9608" y="4824476"/>
            <a:ext cx="228600" cy="103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5415" y="36457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12700">
            <a:solidFill>
              <a:srgbClr val="7ED1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5415" y="36457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7ED1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570990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Shortest-4</a:t>
            </a:r>
            <a:r>
              <a:rPr sz="1800" u="heavy" spc="-9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21689" y="3848349"/>
          <a:ext cx="4481828" cy="175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845"/>
                <a:gridCol w="704850"/>
                <a:gridCol w="516255"/>
                <a:gridCol w="532764"/>
                <a:gridCol w="412114"/>
              </a:tblGrid>
              <a:tr h="39117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5515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8955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So, </a:t>
                      </a:r>
                      <a:r>
                        <a:rPr sz="1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Path does not</a:t>
                      </a:r>
                      <a:r>
                        <a:rPr sz="1800" spc="-5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exist.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22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83938" y="4572000"/>
            <a:ext cx="103377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0603" y="4115561"/>
            <a:ext cx="103377" cy="152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9608" y="4824476"/>
            <a:ext cx="228600" cy="103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5415" y="36457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12700">
            <a:solidFill>
              <a:srgbClr val="7ED1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5415" y="36457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7ED1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570990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Shortest-8</a:t>
            </a:r>
            <a:r>
              <a:rPr sz="1800" u="heavy" spc="-9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2804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0860"/>
                <a:gridCol w="411480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570990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Shortest-8</a:t>
            </a:r>
            <a:r>
              <a:rPr sz="1800" u="heavy" spc="-9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2804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0860"/>
                <a:gridCol w="411480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99741" y="534365"/>
            <a:ext cx="461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Neighbors </a:t>
            </a:r>
            <a:r>
              <a:rPr spc="-55" dirty="0"/>
              <a:t>of </a:t>
            </a:r>
            <a:r>
              <a:rPr spc="-5" dirty="0"/>
              <a:t>a</a:t>
            </a:r>
            <a:r>
              <a:rPr spc="-495" dirty="0"/>
              <a:t> </a:t>
            </a:r>
            <a:r>
              <a:rPr spc="-85" dirty="0"/>
              <a:t>Pixel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1905" y="2166950"/>
            <a:ext cx="664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f(x,y)</a:t>
            </a:r>
            <a:r>
              <a:rPr sz="18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7570" y="1618234"/>
            <a:ext cx="1145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f(0,4)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 - - -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  <a:p>
            <a:pPr marL="1587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f(1,4)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 - - -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f(2,4) - - - -</a:t>
            </a:r>
            <a:r>
              <a:rPr sz="18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  <a:p>
            <a:pPr marL="1651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f(3,4)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 - - -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9038" y="1618234"/>
            <a:ext cx="5334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f(0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0)</a:t>
            </a:r>
            <a:endParaRPr sz="1800">
              <a:latin typeface="Corbel"/>
              <a:cs typeface="Corbel"/>
            </a:endParaRPr>
          </a:p>
          <a:p>
            <a:pPr marL="26034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f(1,0)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f(2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0)</a:t>
            </a:r>
            <a:endParaRPr sz="1800">
              <a:latin typeface="Corbel"/>
              <a:cs typeface="Corbel"/>
            </a:endParaRPr>
          </a:p>
          <a:p>
            <a:pPr marL="156210" marR="6350" indent="-1301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f(3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0)  I</a:t>
            </a:r>
            <a:endParaRPr sz="1800">
              <a:latin typeface="Corbel"/>
              <a:cs typeface="Corbel"/>
            </a:endParaRPr>
          </a:p>
          <a:p>
            <a:pPr marL="15621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3226" y="1618234"/>
            <a:ext cx="51815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f(0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1)</a:t>
            </a:r>
            <a:endParaRPr sz="1800">
              <a:latin typeface="Corbel"/>
              <a:cs typeface="Corbel"/>
            </a:endParaRPr>
          </a:p>
          <a:p>
            <a:pPr marR="889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f(1,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1)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f(2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1)</a:t>
            </a:r>
            <a:endParaRPr sz="1800">
              <a:latin typeface="Corbel"/>
              <a:cs typeface="Corbel"/>
            </a:endParaRPr>
          </a:p>
          <a:p>
            <a:pPr marL="12700" marR="1968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f(3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1) 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  <a:p>
            <a:pPr marR="2413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3288" y="1618234"/>
            <a:ext cx="5486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f(0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2)</a:t>
            </a:r>
            <a:endParaRPr sz="1800">
              <a:latin typeface="Corbel"/>
              <a:cs typeface="Corbel"/>
            </a:endParaRPr>
          </a:p>
          <a:p>
            <a:pPr marL="2857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f(1,2)</a:t>
            </a:r>
            <a:endParaRPr sz="1800">
              <a:latin typeface="Corbel"/>
              <a:cs typeface="Corbel"/>
            </a:endParaRPr>
          </a:p>
          <a:p>
            <a:pPr marR="952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f(2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2)</a:t>
            </a:r>
            <a:endParaRPr sz="1800">
              <a:latin typeface="Corbel"/>
              <a:cs typeface="Corbel"/>
            </a:endParaRPr>
          </a:p>
          <a:p>
            <a:pPr marL="43815" marR="508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f(3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2)  I</a:t>
            </a:r>
            <a:endParaRPr sz="1800">
              <a:latin typeface="Corbel"/>
              <a:cs typeface="Corbel"/>
            </a:endParaRPr>
          </a:p>
          <a:p>
            <a:pPr marR="127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37428" y="1618234"/>
            <a:ext cx="52133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f(0,3)</a:t>
            </a:r>
            <a:endParaRPr sz="1800">
              <a:latin typeface="Corbel"/>
              <a:cs typeface="Corbel"/>
            </a:endParaRPr>
          </a:p>
          <a:p>
            <a:pPr marL="14604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f(1,3)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f(2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3)</a:t>
            </a:r>
            <a:endParaRPr sz="1800">
              <a:latin typeface="Corbel"/>
              <a:cs typeface="Corbel"/>
            </a:endParaRPr>
          </a:p>
          <a:p>
            <a:pPr marL="29845" marR="508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f(3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3) 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  <a:p>
            <a:pPr marL="406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4396" y="2715895"/>
            <a:ext cx="87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	- - - -</a:t>
            </a:r>
            <a:r>
              <a:rPr sz="18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	- - - -</a:t>
            </a:r>
            <a:r>
              <a:rPr sz="18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7886" y="4087748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1947" y="5733999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1038" y="1560449"/>
            <a:ext cx="1270" cy="1905000"/>
          </a:xfrm>
          <a:custGeom>
            <a:avLst/>
            <a:gdLst/>
            <a:ahLst/>
            <a:cxnLst/>
            <a:rect l="l" t="t" r="r" b="b"/>
            <a:pathLst>
              <a:path w="1269" h="1905000">
                <a:moveTo>
                  <a:pt x="762" y="0"/>
                </a:moveTo>
                <a:lnTo>
                  <a:pt x="0" y="190500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61148" y="1612772"/>
            <a:ext cx="1905" cy="1752600"/>
          </a:xfrm>
          <a:custGeom>
            <a:avLst/>
            <a:gdLst/>
            <a:ahLst/>
            <a:cxnLst/>
            <a:rect l="l" t="t" r="r" b="b"/>
            <a:pathLst>
              <a:path w="1904" h="1752600">
                <a:moveTo>
                  <a:pt x="1650" y="0"/>
                </a:moveTo>
                <a:lnTo>
                  <a:pt x="0" y="175260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1800" y="3467608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4">
                <a:moveTo>
                  <a:pt x="0" y="0"/>
                </a:moveTo>
                <a:lnTo>
                  <a:pt x="152400" y="165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71800" y="1561591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5">
                <a:moveTo>
                  <a:pt x="0" y="0"/>
                </a:moveTo>
                <a:lnTo>
                  <a:pt x="152400" y="1524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0400" y="1600200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5">
                <a:moveTo>
                  <a:pt x="0" y="0"/>
                </a:moveTo>
                <a:lnTo>
                  <a:pt x="152400" y="165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0400" y="3364103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4">
                <a:moveTo>
                  <a:pt x="0" y="0"/>
                </a:moveTo>
                <a:lnTo>
                  <a:pt x="152400" y="1524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71825" y="4324350"/>
            <a:ext cx="504825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33750" y="4162425"/>
            <a:ext cx="2171700" cy="514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570990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Shortest-8</a:t>
            </a:r>
            <a:r>
              <a:rPr sz="1800" u="heavy" spc="-9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4073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1494"/>
                <a:gridCol w="412115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4909" y="4572000"/>
            <a:ext cx="271145" cy="307340"/>
          </a:xfrm>
          <a:custGeom>
            <a:avLst/>
            <a:gdLst/>
            <a:ahLst/>
            <a:cxnLst/>
            <a:rect l="l" t="t" r="r" b="b"/>
            <a:pathLst>
              <a:path w="271145" h="307339">
                <a:moveTo>
                  <a:pt x="254328" y="18945"/>
                </a:moveTo>
                <a:lnTo>
                  <a:pt x="242198" y="22994"/>
                </a:lnTo>
                <a:lnTo>
                  <a:pt x="0" y="298957"/>
                </a:lnTo>
                <a:lnTo>
                  <a:pt x="9525" y="307339"/>
                </a:lnTo>
                <a:lnTo>
                  <a:pt x="251955" y="31112"/>
                </a:lnTo>
                <a:lnTo>
                  <a:pt x="254328" y="18945"/>
                </a:lnTo>
                <a:close/>
              </a:path>
              <a:path w="271145" h="307339">
                <a:moveTo>
                  <a:pt x="269878" y="5206"/>
                </a:moveTo>
                <a:lnTo>
                  <a:pt x="257810" y="5206"/>
                </a:lnTo>
                <a:lnTo>
                  <a:pt x="267335" y="13588"/>
                </a:lnTo>
                <a:lnTo>
                  <a:pt x="251955" y="31112"/>
                </a:lnTo>
                <a:lnTo>
                  <a:pt x="239521" y="94868"/>
                </a:lnTo>
                <a:lnTo>
                  <a:pt x="238887" y="98298"/>
                </a:lnTo>
                <a:lnTo>
                  <a:pt x="241045" y="101600"/>
                </a:lnTo>
                <a:lnTo>
                  <a:pt x="244475" y="102235"/>
                </a:lnTo>
                <a:lnTo>
                  <a:pt x="247903" y="102997"/>
                </a:lnTo>
                <a:lnTo>
                  <a:pt x="251332" y="100711"/>
                </a:lnTo>
                <a:lnTo>
                  <a:pt x="251967" y="97281"/>
                </a:lnTo>
                <a:lnTo>
                  <a:pt x="269878" y="5206"/>
                </a:lnTo>
                <a:close/>
              </a:path>
              <a:path w="271145" h="307339">
                <a:moveTo>
                  <a:pt x="270890" y="0"/>
                </a:moveTo>
                <a:lnTo>
                  <a:pt x="176911" y="31368"/>
                </a:lnTo>
                <a:lnTo>
                  <a:pt x="173608" y="32512"/>
                </a:lnTo>
                <a:lnTo>
                  <a:pt x="171830" y="36068"/>
                </a:lnTo>
                <a:lnTo>
                  <a:pt x="172846" y="39369"/>
                </a:lnTo>
                <a:lnTo>
                  <a:pt x="173989" y="42672"/>
                </a:lnTo>
                <a:lnTo>
                  <a:pt x="177545" y="44576"/>
                </a:lnTo>
                <a:lnTo>
                  <a:pt x="242198" y="22994"/>
                </a:lnTo>
                <a:lnTo>
                  <a:pt x="257810" y="5206"/>
                </a:lnTo>
                <a:lnTo>
                  <a:pt x="269878" y="5206"/>
                </a:lnTo>
                <a:lnTo>
                  <a:pt x="270890" y="0"/>
                </a:lnTo>
                <a:close/>
              </a:path>
              <a:path w="271145" h="307339">
                <a:moveTo>
                  <a:pt x="261273" y="8255"/>
                </a:moveTo>
                <a:lnTo>
                  <a:pt x="256412" y="8255"/>
                </a:lnTo>
                <a:lnTo>
                  <a:pt x="264667" y="15493"/>
                </a:lnTo>
                <a:lnTo>
                  <a:pt x="254328" y="18945"/>
                </a:lnTo>
                <a:lnTo>
                  <a:pt x="251955" y="31112"/>
                </a:lnTo>
                <a:lnTo>
                  <a:pt x="267335" y="13588"/>
                </a:lnTo>
                <a:lnTo>
                  <a:pt x="261273" y="8255"/>
                </a:lnTo>
                <a:close/>
              </a:path>
              <a:path w="271145" h="307339">
                <a:moveTo>
                  <a:pt x="257810" y="5206"/>
                </a:moveTo>
                <a:lnTo>
                  <a:pt x="242198" y="22994"/>
                </a:lnTo>
                <a:lnTo>
                  <a:pt x="254328" y="18945"/>
                </a:lnTo>
                <a:lnTo>
                  <a:pt x="256412" y="8255"/>
                </a:lnTo>
                <a:lnTo>
                  <a:pt x="261273" y="8255"/>
                </a:lnTo>
                <a:lnTo>
                  <a:pt x="257810" y="5206"/>
                </a:lnTo>
                <a:close/>
              </a:path>
              <a:path w="271145" h="307339">
                <a:moveTo>
                  <a:pt x="256412" y="8255"/>
                </a:moveTo>
                <a:lnTo>
                  <a:pt x="254328" y="18945"/>
                </a:lnTo>
                <a:lnTo>
                  <a:pt x="264667" y="15493"/>
                </a:lnTo>
                <a:lnTo>
                  <a:pt x="256412" y="8255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570990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Shortest-8</a:t>
            </a:r>
            <a:r>
              <a:rPr sz="1800" u="heavy" spc="-9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5342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2764"/>
                <a:gridCol w="412114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70603" y="4115561"/>
            <a:ext cx="103377" cy="152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4909" y="4572000"/>
            <a:ext cx="271145" cy="307340"/>
          </a:xfrm>
          <a:custGeom>
            <a:avLst/>
            <a:gdLst/>
            <a:ahLst/>
            <a:cxnLst/>
            <a:rect l="l" t="t" r="r" b="b"/>
            <a:pathLst>
              <a:path w="271145" h="307339">
                <a:moveTo>
                  <a:pt x="254328" y="18945"/>
                </a:moveTo>
                <a:lnTo>
                  <a:pt x="242198" y="22994"/>
                </a:lnTo>
                <a:lnTo>
                  <a:pt x="0" y="298957"/>
                </a:lnTo>
                <a:lnTo>
                  <a:pt x="9525" y="307339"/>
                </a:lnTo>
                <a:lnTo>
                  <a:pt x="251955" y="31112"/>
                </a:lnTo>
                <a:lnTo>
                  <a:pt x="254328" y="18945"/>
                </a:lnTo>
                <a:close/>
              </a:path>
              <a:path w="271145" h="307339">
                <a:moveTo>
                  <a:pt x="269878" y="5206"/>
                </a:moveTo>
                <a:lnTo>
                  <a:pt x="257810" y="5206"/>
                </a:lnTo>
                <a:lnTo>
                  <a:pt x="267335" y="13588"/>
                </a:lnTo>
                <a:lnTo>
                  <a:pt x="251955" y="31112"/>
                </a:lnTo>
                <a:lnTo>
                  <a:pt x="239521" y="94868"/>
                </a:lnTo>
                <a:lnTo>
                  <a:pt x="238887" y="98298"/>
                </a:lnTo>
                <a:lnTo>
                  <a:pt x="241045" y="101600"/>
                </a:lnTo>
                <a:lnTo>
                  <a:pt x="244475" y="102235"/>
                </a:lnTo>
                <a:lnTo>
                  <a:pt x="247903" y="102997"/>
                </a:lnTo>
                <a:lnTo>
                  <a:pt x="251332" y="100711"/>
                </a:lnTo>
                <a:lnTo>
                  <a:pt x="251967" y="97281"/>
                </a:lnTo>
                <a:lnTo>
                  <a:pt x="269878" y="5206"/>
                </a:lnTo>
                <a:close/>
              </a:path>
              <a:path w="271145" h="307339">
                <a:moveTo>
                  <a:pt x="270890" y="0"/>
                </a:moveTo>
                <a:lnTo>
                  <a:pt x="176911" y="31368"/>
                </a:lnTo>
                <a:lnTo>
                  <a:pt x="173608" y="32512"/>
                </a:lnTo>
                <a:lnTo>
                  <a:pt x="171830" y="36068"/>
                </a:lnTo>
                <a:lnTo>
                  <a:pt x="172846" y="39369"/>
                </a:lnTo>
                <a:lnTo>
                  <a:pt x="173989" y="42672"/>
                </a:lnTo>
                <a:lnTo>
                  <a:pt x="177545" y="44576"/>
                </a:lnTo>
                <a:lnTo>
                  <a:pt x="242198" y="22994"/>
                </a:lnTo>
                <a:lnTo>
                  <a:pt x="257810" y="5206"/>
                </a:lnTo>
                <a:lnTo>
                  <a:pt x="269878" y="5206"/>
                </a:lnTo>
                <a:lnTo>
                  <a:pt x="270890" y="0"/>
                </a:lnTo>
                <a:close/>
              </a:path>
              <a:path w="271145" h="307339">
                <a:moveTo>
                  <a:pt x="261273" y="8255"/>
                </a:moveTo>
                <a:lnTo>
                  <a:pt x="256412" y="8255"/>
                </a:lnTo>
                <a:lnTo>
                  <a:pt x="264667" y="15493"/>
                </a:lnTo>
                <a:lnTo>
                  <a:pt x="254328" y="18945"/>
                </a:lnTo>
                <a:lnTo>
                  <a:pt x="251955" y="31112"/>
                </a:lnTo>
                <a:lnTo>
                  <a:pt x="267335" y="13588"/>
                </a:lnTo>
                <a:lnTo>
                  <a:pt x="261273" y="8255"/>
                </a:lnTo>
                <a:close/>
              </a:path>
              <a:path w="271145" h="307339">
                <a:moveTo>
                  <a:pt x="257810" y="5206"/>
                </a:moveTo>
                <a:lnTo>
                  <a:pt x="242198" y="22994"/>
                </a:lnTo>
                <a:lnTo>
                  <a:pt x="254328" y="18945"/>
                </a:lnTo>
                <a:lnTo>
                  <a:pt x="256412" y="8255"/>
                </a:lnTo>
                <a:lnTo>
                  <a:pt x="261273" y="8255"/>
                </a:lnTo>
                <a:lnTo>
                  <a:pt x="257810" y="5206"/>
                </a:lnTo>
                <a:close/>
              </a:path>
              <a:path w="271145" h="307339">
                <a:moveTo>
                  <a:pt x="256412" y="8255"/>
                </a:moveTo>
                <a:lnTo>
                  <a:pt x="254328" y="18945"/>
                </a:lnTo>
                <a:lnTo>
                  <a:pt x="264667" y="15493"/>
                </a:lnTo>
                <a:lnTo>
                  <a:pt x="256412" y="8255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570990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Shortest-8</a:t>
            </a:r>
            <a:r>
              <a:rPr sz="1800" u="heavy" spc="-9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5342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2764"/>
                <a:gridCol w="412114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70603" y="4115561"/>
            <a:ext cx="103377" cy="152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4909" y="4572000"/>
            <a:ext cx="271145" cy="307340"/>
          </a:xfrm>
          <a:custGeom>
            <a:avLst/>
            <a:gdLst/>
            <a:ahLst/>
            <a:cxnLst/>
            <a:rect l="l" t="t" r="r" b="b"/>
            <a:pathLst>
              <a:path w="271145" h="307339">
                <a:moveTo>
                  <a:pt x="254328" y="18945"/>
                </a:moveTo>
                <a:lnTo>
                  <a:pt x="242198" y="22994"/>
                </a:lnTo>
                <a:lnTo>
                  <a:pt x="0" y="298957"/>
                </a:lnTo>
                <a:lnTo>
                  <a:pt x="9525" y="307339"/>
                </a:lnTo>
                <a:lnTo>
                  <a:pt x="251955" y="31112"/>
                </a:lnTo>
                <a:lnTo>
                  <a:pt x="254328" y="18945"/>
                </a:lnTo>
                <a:close/>
              </a:path>
              <a:path w="271145" h="307339">
                <a:moveTo>
                  <a:pt x="269878" y="5206"/>
                </a:moveTo>
                <a:lnTo>
                  <a:pt x="257810" y="5206"/>
                </a:lnTo>
                <a:lnTo>
                  <a:pt x="267335" y="13588"/>
                </a:lnTo>
                <a:lnTo>
                  <a:pt x="251955" y="31112"/>
                </a:lnTo>
                <a:lnTo>
                  <a:pt x="239521" y="94868"/>
                </a:lnTo>
                <a:lnTo>
                  <a:pt x="238887" y="98298"/>
                </a:lnTo>
                <a:lnTo>
                  <a:pt x="241045" y="101600"/>
                </a:lnTo>
                <a:lnTo>
                  <a:pt x="244475" y="102235"/>
                </a:lnTo>
                <a:lnTo>
                  <a:pt x="247903" y="102997"/>
                </a:lnTo>
                <a:lnTo>
                  <a:pt x="251332" y="100711"/>
                </a:lnTo>
                <a:lnTo>
                  <a:pt x="251967" y="97281"/>
                </a:lnTo>
                <a:lnTo>
                  <a:pt x="269878" y="5206"/>
                </a:lnTo>
                <a:close/>
              </a:path>
              <a:path w="271145" h="307339">
                <a:moveTo>
                  <a:pt x="270890" y="0"/>
                </a:moveTo>
                <a:lnTo>
                  <a:pt x="176911" y="31368"/>
                </a:lnTo>
                <a:lnTo>
                  <a:pt x="173608" y="32512"/>
                </a:lnTo>
                <a:lnTo>
                  <a:pt x="171830" y="36068"/>
                </a:lnTo>
                <a:lnTo>
                  <a:pt x="172846" y="39369"/>
                </a:lnTo>
                <a:lnTo>
                  <a:pt x="173989" y="42672"/>
                </a:lnTo>
                <a:lnTo>
                  <a:pt x="177545" y="44576"/>
                </a:lnTo>
                <a:lnTo>
                  <a:pt x="242198" y="22994"/>
                </a:lnTo>
                <a:lnTo>
                  <a:pt x="257810" y="5206"/>
                </a:lnTo>
                <a:lnTo>
                  <a:pt x="269878" y="5206"/>
                </a:lnTo>
                <a:lnTo>
                  <a:pt x="270890" y="0"/>
                </a:lnTo>
                <a:close/>
              </a:path>
              <a:path w="271145" h="307339">
                <a:moveTo>
                  <a:pt x="261273" y="8255"/>
                </a:moveTo>
                <a:lnTo>
                  <a:pt x="256412" y="8255"/>
                </a:lnTo>
                <a:lnTo>
                  <a:pt x="264667" y="15493"/>
                </a:lnTo>
                <a:lnTo>
                  <a:pt x="254328" y="18945"/>
                </a:lnTo>
                <a:lnTo>
                  <a:pt x="251955" y="31112"/>
                </a:lnTo>
                <a:lnTo>
                  <a:pt x="267335" y="13588"/>
                </a:lnTo>
                <a:lnTo>
                  <a:pt x="261273" y="8255"/>
                </a:lnTo>
                <a:close/>
              </a:path>
              <a:path w="271145" h="307339">
                <a:moveTo>
                  <a:pt x="257810" y="5206"/>
                </a:moveTo>
                <a:lnTo>
                  <a:pt x="242198" y="22994"/>
                </a:lnTo>
                <a:lnTo>
                  <a:pt x="254328" y="18945"/>
                </a:lnTo>
                <a:lnTo>
                  <a:pt x="256412" y="8255"/>
                </a:lnTo>
                <a:lnTo>
                  <a:pt x="261273" y="8255"/>
                </a:lnTo>
                <a:lnTo>
                  <a:pt x="257810" y="5206"/>
                </a:lnTo>
                <a:close/>
              </a:path>
              <a:path w="271145" h="307339">
                <a:moveTo>
                  <a:pt x="256412" y="8255"/>
                </a:moveTo>
                <a:lnTo>
                  <a:pt x="254328" y="18945"/>
                </a:lnTo>
                <a:lnTo>
                  <a:pt x="264667" y="15493"/>
                </a:lnTo>
                <a:lnTo>
                  <a:pt x="256412" y="8255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4809" y="3657600"/>
            <a:ext cx="308610" cy="233679"/>
          </a:xfrm>
          <a:custGeom>
            <a:avLst/>
            <a:gdLst/>
            <a:ahLst/>
            <a:cxnLst/>
            <a:rect l="l" t="t" r="r" b="b"/>
            <a:pathLst>
              <a:path w="308610" h="233679">
                <a:moveTo>
                  <a:pt x="288508" y="15098"/>
                </a:moveTo>
                <a:lnTo>
                  <a:pt x="275907" y="16559"/>
                </a:lnTo>
                <a:lnTo>
                  <a:pt x="0" y="223519"/>
                </a:lnTo>
                <a:lnTo>
                  <a:pt x="7619" y="233680"/>
                </a:lnTo>
                <a:lnTo>
                  <a:pt x="283642" y="26633"/>
                </a:lnTo>
                <a:lnTo>
                  <a:pt x="288508" y="15098"/>
                </a:lnTo>
                <a:close/>
              </a:path>
              <a:path w="308610" h="233679">
                <a:moveTo>
                  <a:pt x="307593" y="2412"/>
                </a:moveTo>
                <a:lnTo>
                  <a:pt x="294766" y="2412"/>
                </a:lnTo>
                <a:lnTo>
                  <a:pt x="302387" y="12573"/>
                </a:lnTo>
                <a:lnTo>
                  <a:pt x="283642" y="26633"/>
                </a:lnTo>
                <a:lnTo>
                  <a:pt x="258444" y="86360"/>
                </a:lnTo>
                <a:lnTo>
                  <a:pt x="257048" y="89535"/>
                </a:lnTo>
                <a:lnTo>
                  <a:pt x="258571" y="93344"/>
                </a:lnTo>
                <a:lnTo>
                  <a:pt x="261874" y="94614"/>
                </a:lnTo>
                <a:lnTo>
                  <a:pt x="265049" y="96012"/>
                </a:lnTo>
                <a:lnTo>
                  <a:pt x="268731" y="94487"/>
                </a:lnTo>
                <a:lnTo>
                  <a:pt x="270128" y="91312"/>
                </a:lnTo>
                <a:lnTo>
                  <a:pt x="307593" y="2412"/>
                </a:lnTo>
                <a:close/>
              </a:path>
              <a:path w="308610" h="233679">
                <a:moveTo>
                  <a:pt x="296767" y="5080"/>
                </a:moveTo>
                <a:lnTo>
                  <a:pt x="292735" y="5080"/>
                </a:lnTo>
                <a:lnTo>
                  <a:pt x="299338" y="13843"/>
                </a:lnTo>
                <a:lnTo>
                  <a:pt x="288508" y="15098"/>
                </a:lnTo>
                <a:lnTo>
                  <a:pt x="283642" y="26633"/>
                </a:lnTo>
                <a:lnTo>
                  <a:pt x="302387" y="12573"/>
                </a:lnTo>
                <a:lnTo>
                  <a:pt x="296767" y="5080"/>
                </a:lnTo>
                <a:close/>
              </a:path>
              <a:path w="308610" h="233679">
                <a:moveTo>
                  <a:pt x="308610" y="0"/>
                </a:moveTo>
                <a:lnTo>
                  <a:pt x="206755" y="11811"/>
                </a:lnTo>
                <a:lnTo>
                  <a:pt x="204215" y="14986"/>
                </a:lnTo>
                <a:lnTo>
                  <a:pt x="204977" y="21970"/>
                </a:lnTo>
                <a:lnTo>
                  <a:pt x="208152" y="24383"/>
                </a:lnTo>
                <a:lnTo>
                  <a:pt x="275907" y="16559"/>
                </a:lnTo>
                <a:lnTo>
                  <a:pt x="294766" y="2412"/>
                </a:lnTo>
                <a:lnTo>
                  <a:pt x="307593" y="2412"/>
                </a:lnTo>
                <a:lnTo>
                  <a:pt x="308610" y="0"/>
                </a:lnTo>
                <a:close/>
              </a:path>
              <a:path w="308610" h="233679">
                <a:moveTo>
                  <a:pt x="294766" y="2412"/>
                </a:moveTo>
                <a:lnTo>
                  <a:pt x="275907" y="16559"/>
                </a:lnTo>
                <a:lnTo>
                  <a:pt x="288508" y="15098"/>
                </a:lnTo>
                <a:lnTo>
                  <a:pt x="292735" y="5080"/>
                </a:lnTo>
                <a:lnTo>
                  <a:pt x="296767" y="5080"/>
                </a:lnTo>
                <a:lnTo>
                  <a:pt x="294766" y="2412"/>
                </a:lnTo>
                <a:close/>
              </a:path>
              <a:path w="308610" h="233679">
                <a:moveTo>
                  <a:pt x="292735" y="5080"/>
                </a:moveTo>
                <a:lnTo>
                  <a:pt x="288508" y="15098"/>
                </a:lnTo>
                <a:lnTo>
                  <a:pt x="299338" y="13843"/>
                </a:lnTo>
                <a:lnTo>
                  <a:pt x="292735" y="508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570990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Shortest-8</a:t>
            </a:r>
            <a:r>
              <a:rPr sz="1800" u="heavy" spc="-9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21689" y="3848349"/>
          <a:ext cx="4481827" cy="175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75"/>
                <a:gridCol w="744219"/>
                <a:gridCol w="516255"/>
                <a:gridCol w="532764"/>
                <a:gridCol w="412114"/>
              </a:tblGrid>
              <a:tr h="39117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5515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8955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So, </a:t>
                      </a:r>
                      <a:r>
                        <a:rPr sz="1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shortest-8 path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4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22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70603" y="4115561"/>
            <a:ext cx="103377" cy="152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4909" y="4572000"/>
            <a:ext cx="271145" cy="307340"/>
          </a:xfrm>
          <a:custGeom>
            <a:avLst/>
            <a:gdLst/>
            <a:ahLst/>
            <a:cxnLst/>
            <a:rect l="l" t="t" r="r" b="b"/>
            <a:pathLst>
              <a:path w="271145" h="307339">
                <a:moveTo>
                  <a:pt x="254328" y="18945"/>
                </a:moveTo>
                <a:lnTo>
                  <a:pt x="242198" y="22994"/>
                </a:lnTo>
                <a:lnTo>
                  <a:pt x="0" y="298957"/>
                </a:lnTo>
                <a:lnTo>
                  <a:pt x="9525" y="307339"/>
                </a:lnTo>
                <a:lnTo>
                  <a:pt x="251955" y="31112"/>
                </a:lnTo>
                <a:lnTo>
                  <a:pt x="254328" y="18945"/>
                </a:lnTo>
                <a:close/>
              </a:path>
              <a:path w="271145" h="307339">
                <a:moveTo>
                  <a:pt x="269878" y="5206"/>
                </a:moveTo>
                <a:lnTo>
                  <a:pt x="257810" y="5206"/>
                </a:lnTo>
                <a:lnTo>
                  <a:pt x="267335" y="13588"/>
                </a:lnTo>
                <a:lnTo>
                  <a:pt x="251955" y="31112"/>
                </a:lnTo>
                <a:lnTo>
                  <a:pt x="239521" y="94868"/>
                </a:lnTo>
                <a:lnTo>
                  <a:pt x="238887" y="98298"/>
                </a:lnTo>
                <a:lnTo>
                  <a:pt x="241045" y="101600"/>
                </a:lnTo>
                <a:lnTo>
                  <a:pt x="244475" y="102235"/>
                </a:lnTo>
                <a:lnTo>
                  <a:pt x="247903" y="102997"/>
                </a:lnTo>
                <a:lnTo>
                  <a:pt x="251332" y="100711"/>
                </a:lnTo>
                <a:lnTo>
                  <a:pt x="251967" y="97281"/>
                </a:lnTo>
                <a:lnTo>
                  <a:pt x="269878" y="5206"/>
                </a:lnTo>
                <a:close/>
              </a:path>
              <a:path w="271145" h="307339">
                <a:moveTo>
                  <a:pt x="270890" y="0"/>
                </a:moveTo>
                <a:lnTo>
                  <a:pt x="176911" y="31368"/>
                </a:lnTo>
                <a:lnTo>
                  <a:pt x="173608" y="32512"/>
                </a:lnTo>
                <a:lnTo>
                  <a:pt x="171830" y="36068"/>
                </a:lnTo>
                <a:lnTo>
                  <a:pt x="172846" y="39369"/>
                </a:lnTo>
                <a:lnTo>
                  <a:pt x="173989" y="42672"/>
                </a:lnTo>
                <a:lnTo>
                  <a:pt x="177545" y="44576"/>
                </a:lnTo>
                <a:lnTo>
                  <a:pt x="242198" y="22994"/>
                </a:lnTo>
                <a:lnTo>
                  <a:pt x="257810" y="5206"/>
                </a:lnTo>
                <a:lnTo>
                  <a:pt x="269878" y="5206"/>
                </a:lnTo>
                <a:lnTo>
                  <a:pt x="270890" y="0"/>
                </a:lnTo>
                <a:close/>
              </a:path>
              <a:path w="271145" h="307339">
                <a:moveTo>
                  <a:pt x="261273" y="8255"/>
                </a:moveTo>
                <a:lnTo>
                  <a:pt x="256412" y="8255"/>
                </a:lnTo>
                <a:lnTo>
                  <a:pt x="264667" y="15493"/>
                </a:lnTo>
                <a:lnTo>
                  <a:pt x="254328" y="18945"/>
                </a:lnTo>
                <a:lnTo>
                  <a:pt x="251955" y="31112"/>
                </a:lnTo>
                <a:lnTo>
                  <a:pt x="267335" y="13588"/>
                </a:lnTo>
                <a:lnTo>
                  <a:pt x="261273" y="8255"/>
                </a:lnTo>
                <a:close/>
              </a:path>
              <a:path w="271145" h="307339">
                <a:moveTo>
                  <a:pt x="257810" y="5206"/>
                </a:moveTo>
                <a:lnTo>
                  <a:pt x="242198" y="22994"/>
                </a:lnTo>
                <a:lnTo>
                  <a:pt x="254328" y="18945"/>
                </a:lnTo>
                <a:lnTo>
                  <a:pt x="256412" y="8255"/>
                </a:lnTo>
                <a:lnTo>
                  <a:pt x="261273" y="8255"/>
                </a:lnTo>
                <a:lnTo>
                  <a:pt x="257810" y="5206"/>
                </a:lnTo>
                <a:close/>
              </a:path>
              <a:path w="271145" h="307339">
                <a:moveTo>
                  <a:pt x="256412" y="8255"/>
                </a:moveTo>
                <a:lnTo>
                  <a:pt x="254328" y="18945"/>
                </a:lnTo>
                <a:lnTo>
                  <a:pt x="264667" y="15493"/>
                </a:lnTo>
                <a:lnTo>
                  <a:pt x="256412" y="8255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4809" y="3657600"/>
            <a:ext cx="308610" cy="233679"/>
          </a:xfrm>
          <a:custGeom>
            <a:avLst/>
            <a:gdLst/>
            <a:ahLst/>
            <a:cxnLst/>
            <a:rect l="l" t="t" r="r" b="b"/>
            <a:pathLst>
              <a:path w="308610" h="233679">
                <a:moveTo>
                  <a:pt x="288508" y="15098"/>
                </a:moveTo>
                <a:lnTo>
                  <a:pt x="275907" y="16559"/>
                </a:lnTo>
                <a:lnTo>
                  <a:pt x="0" y="223519"/>
                </a:lnTo>
                <a:lnTo>
                  <a:pt x="7619" y="233680"/>
                </a:lnTo>
                <a:lnTo>
                  <a:pt x="283642" y="26633"/>
                </a:lnTo>
                <a:lnTo>
                  <a:pt x="288508" y="15098"/>
                </a:lnTo>
                <a:close/>
              </a:path>
              <a:path w="308610" h="233679">
                <a:moveTo>
                  <a:pt x="307593" y="2412"/>
                </a:moveTo>
                <a:lnTo>
                  <a:pt x="294766" y="2412"/>
                </a:lnTo>
                <a:lnTo>
                  <a:pt x="302387" y="12573"/>
                </a:lnTo>
                <a:lnTo>
                  <a:pt x="283642" y="26633"/>
                </a:lnTo>
                <a:lnTo>
                  <a:pt x="258444" y="86360"/>
                </a:lnTo>
                <a:lnTo>
                  <a:pt x="257048" y="89535"/>
                </a:lnTo>
                <a:lnTo>
                  <a:pt x="258571" y="93344"/>
                </a:lnTo>
                <a:lnTo>
                  <a:pt x="261874" y="94614"/>
                </a:lnTo>
                <a:lnTo>
                  <a:pt x="265049" y="96012"/>
                </a:lnTo>
                <a:lnTo>
                  <a:pt x="268731" y="94487"/>
                </a:lnTo>
                <a:lnTo>
                  <a:pt x="270128" y="91312"/>
                </a:lnTo>
                <a:lnTo>
                  <a:pt x="307593" y="2412"/>
                </a:lnTo>
                <a:close/>
              </a:path>
              <a:path w="308610" h="233679">
                <a:moveTo>
                  <a:pt x="296767" y="5080"/>
                </a:moveTo>
                <a:lnTo>
                  <a:pt x="292735" y="5080"/>
                </a:lnTo>
                <a:lnTo>
                  <a:pt x="299338" y="13843"/>
                </a:lnTo>
                <a:lnTo>
                  <a:pt x="288508" y="15098"/>
                </a:lnTo>
                <a:lnTo>
                  <a:pt x="283642" y="26633"/>
                </a:lnTo>
                <a:lnTo>
                  <a:pt x="302387" y="12573"/>
                </a:lnTo>
                <a:lnTo>
                  <a:pt x="296767" y="5080"/>
                </a:lnTo>
                <a:close/>
              </a:path>
              <a:path w="308610" h="233679">
                <a:moveTo>
                  <a:pt x="308610" y="0"/>
                </a:moveTo>
                <a:lnTo>
                  <a:pt x="206755" y="11811"/>
                </a:lnTo>
                <a:lnTo>
                  <a:pt x="204215" y="14986"/>
                </a:lnTo>
                <a:lnTo>
                  <a:pt x="204977" y="21970"/>
                </a:lnTo>
                <a:lnTo>
                  <a:pt x="208152" y="24383"/>
                </a:lnTo>
                <a:lnTo>
                  <a:pt x="275907" y="16559"/>
                </a:lnTo>
                <a:lnTo>
                  <a:pt x="294766" y="2412"/>
                </a:lnTo>
                <a:lnTo>
                  <a:pt x="307593" y="2412"/>
                </a:lnTo>
                <a:lnTo>
                  <a:pt x="308610" y="0"/>
                </a:lnTo>
                <a:close/>
              </a:path>
              <a:path w="308610" h="233679">
                <a:moveTo>
                  <a:pt x="294766" y="2412"/>
                </a:moveTo>
                <a:lnTo>
                  <a:pt x="275907" y="16559"/>
                </a:lnTo>
                <a:lnTo>
                  <a:pt x="288508" y="15098"/>
                </a:lnTo>
                <a:lnTo>
                  <a:pt x="292735" y="5080"/>
                </a:lnTo>
                <a:lnTo>
                  <a:pt x="296767" y="5080"/>
                </a:lnTo>
                <a:lnTo>
                  <a:pt x="294766" y="2412"/>
                </a:lnTo>
                <a:close/>
              </a:path>
              <a:path w="308610" h="233679">
                <a:moveTo>
                  <a:pt x="292735" y="5080"/>
                </a:moveTo>
                <a:lnTo>
                  <a:pt x="288508" y="15098"/>
                </a:lnTo>
                <a:lnTo>
                  <a:pt x="299338" y="13843"/>
                </a:lnTo>
                <a:lnTo>
                  <a:pt x="292735" y="508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641475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Shortest-m</a:t>
            </a:r>
            <a:r>
              <a:rPr sz="1800" u="heavy" spc="-10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2804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0860"/>
                <a:gridCol w="411480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641475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Shortest-m</a:t>
            </a:r>
            <a:r>
              <a:rPr sz="1800" u="heavy" spc="-10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2804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0860"/>
                <a:gridCol w="411480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641475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Shortest-m</a:t>
            </a:r>
            <a:r>
              <a:rPr sz="1800" u="heavy" spc="-10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2804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0860"/>
                <a:gridCol w="411480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9608" y="4824476"/>
            <a:ext cx="228600" cy="103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641475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Shortest-m</a:t>
            </a:r>
            <a:r>
              <a:rPr sz="1800" u="heavy" spc="-10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4073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1494"/>
                <a:gridCol w="412115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83938" y="4572000"/>
            <a:ext cx="103377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9608" y="4824476"/>
            <a:ext cx="228600" cy="10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641475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Shortest-m</a:t>
            </a:r>
            <a:r>
              <a:rPr sz="1800" u="heavy" spc="-10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5342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2764"/>
                <a:gridCol w="412114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83938" y="4572000"/>
            <a:ext cx="103377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0603" y="4115561"/>
            <a:ext cx="103377" cy="152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9608" y="4824476"/>
            <a:ext cx="228600" cy="103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641475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Shortest-m</a:t>
            </a:r>
            <a:r>
              <a:rPr sz="1800" u="heavy" spc="-10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78429" y="3848349"/>
          <a:ext cx="2125342" cy="12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516254"/>
                <a:gridCol w="532764"/>
                <a:gridCol w="412114"/>
              </a:tblGrid>
              <a:tr h="391171"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906"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83938" y="4572000"/>
            <a:ext cx="103377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0603" y="4115561"/>
            <a:ext cx="103377" cy="152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9608" y="4824476"/>
            <a:ext cx="228600" cy="103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4809" y="3657600"/>
            <a:ext cx="308610" cy="233679"/>
          </a:xfrm>
          <a:custGeom>
            <a:avLst/>
            <a:gdLst/>
            <a:ahLst/>
            <a:cxnLst/>
            <a:rect l="l" t="t" r="r" b="b"/>
            <a:pathLst>
              <a:path w="308610" h="233679">
                <a:moveTo>
                  <a:pt x="288508" y="15098"/>
                </a:moveTo>
                <a:lnTo>
                  <a:pt x="275907" y="16559"/>
                </a:lnTo>
                <a:lnTo>
                  <a:pt x="0" y="223519"/>
                </a:lnTo>
                <a:lnTo>
                  <a:pt x="7619" y="233680"/>
                </a:lnTo>
                <a:lnTo>
                  <a:pt x="283642" y="26633"/>
                </a:lnTo>
                <a:lnTo>
                  <a:pt x="288508" y="15098"/>
                </a:lnTo>
                <a:close/>
              </a:path>
              <a:path w="308610" h="233679">
                <a:moveTo>
                  <a:pt x="307593" y="2412"/>
                </a:moveTo>
                <a:lnTo>
                  <a:pt x="294766" y="2412"/>
                </a:lnTo>
                <a:lnTo>
                  <a:pt x="302387" y="12573"/>
                </a:lnTo>
                <a:lnTo>
                  <a:pt x="283642" y="26633"/>
                </a:lnTo>
                <a:lnTo>
                  <a:pt x="258444" y="86360"/>
                </a:lnTo>
                <a:lnTo>
                  <a:pt x="257048" y="89535"/>
                </a:lnTo>
                <a:lnTo>
                  <a:pt x="258571" y="93344"/>
                </a:lnTo>
                <a:lnTo>
                  <a:pt x="261874" y="94614"/>
                </a:lnTo>
                <a:lnTo>
                  <a:pt x="265049" y="96012"/>
                </a:lnTo>
                <a:lnTo>
                  <a:pt x="268731" y="94487"/>
                </a:lnTo>
                <a:lnTo>
                  <a:pt x="270128" y="91312"/>
                </a:lnTo>
                <a:lnTo>
                  <a:pt x="307593" y="2412"/>
                </a:lnTo>
                <a:close/>
              </a:path>
              <a:path w="308610" h="233679">
                <a:moveTo>
                  <a:pt x="296767" y="5080"/>
                </a:moveTo>
                <a:lnTo>
                  <a:pt x="292735" y="5080"/>
                </a:lnTo>
                <a:lnTo>
                  <a:pt x="299338" y="13843"/>
                </a:lnTo>
                <a:lnTo>
                  <a:pt x="288508" y="15098"/>
                </a:lnTo>
                <a:lnTo>
                  <a:pt x="283642" y="26633"/>
                </a:lnTo>
                <a:lnTo>
                  <a:pt x="302387" y="12573"/>
                </a:lnTo>
                <a:lnTo>
                  <a:pt x="296767" y="5080"/>
                </a:lnTo>
                <a:close/>
              </a:path>
              <a:path w="308610" h="233679">
                <a:moveTo>
                  <a:pt x="308610" y="0"/>
                </a:moveTo>
                <a:lnTo>
                  <a:pt x="206755" y="11811"/>
                </a:lnTo>
                <a:lnTo>
                  <a:pt x="204215" y="14986"/>
                </a:lnTo>
                <a:lnTo>
                  <a:pt x="204977" y="21970"/>
                </a:lnTo>
                <a:lnTo>
                  <a:pt x="208152" y="24383"/>
                </a:lnTo>
                <a:lnTo>
                  <a:pt x="275907" y="16559"/>
                </a:lnTo>
                <a:lnTo>
                  <a:pt x="294766" y="2412"/>
                </a:lnTo>
                <a:lnTo>
                  <a:pt x="307593" y="2412"/>
                </a:lnTo>
                <a:lnTo>
                  <a:pt x="308610" y="0"/>
                </a:lnTo>
                <a:close/>
              </a:path>
              <a:path w="308610" h="233679">
                <a:moveTo>
                  <a:pt x="294766" y="2412"/>
                </a:moveTo>
                <a:lnTo>
                  <a:pt x="275907" y="16559"/>
                </a:lnTo>
                <a:lnTo>
                  <a:pt x="288508" y="15098"/>
                </a:lnTo>
                <a:lnTo>
                  <a:pt x="292735" y="5080"/>
                </a:lnTo>
                <a:lnTo>
                  <a:pt x="296767" y="5080"/>
                </a:lnTo>
                <a:lnTo>
                  <a:pt x="294766" y="2412"/>
                </a:lnTo>
                <a:close/>
              </a:path>
              <a:path w="308610" h="233679">
                <a:moveTo>
                  <a:pt x="292735" y="5080"/>
                </a:moveTo>
                <a:lnTo>
                  <a:pt x="288508" y="15098"/>
                </a:lnTo>
                <a:lnTo>
                  <a:pt x="299338" y="13843"/>
                </a:lnTo>
                <a:lnTo>
                  <a:pt x="292735" y="508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99741" y="534365"/>
            <a:ext cx="461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Neighbors </a:t>
            </a:r>
            <a:r>
              <a:rPr spc="-55" dirty="0"/>
              <a:t>of </a:t>
            </a:r>
            <a:r>
              <a:rPr spc="-5" dirty="0"/>
              <a:t>a</a:t>
            </a:r>
            <a:r>
              <a:rPr spc="-495" dirty="0"/>
              <a:t> </a:t>
            </a:r>
            <a:r>
              <a:rPr spc="-85" dirty="0"/>
              <a:t>Pixel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83182" y="4519324"/>
          <a:ext cx="7205977" cy="579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0"/>
                <a:gridCol w="1812289"/>
                <a:gridCol w="1777364"/>
                <a:gridCol w="958214"/>
                <a:gridCol w="1242060"/>
              </a:tblGrid>
              <a:tr h="327799">
                <a:tc>
                  <a:txBody>
                    <a:bodyPr/>
                    <a:lstStyle/>
                    <a:p>
                      <a:pPr marR="443865" algn="ctr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(x+1,</a:t>
                      </a:r>
                      <a:r>
                        <a:rPr sz="2400" spc="-8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y)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65"/>
                        </a:lnSpc>
                      </a:pPr>
                      <a:r>
                        <a:rPr sz="24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(x-1,</a:t>
                      </a:r>
                      <a:r>
                        <a:rPr sz="2400" spc="-2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y)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(x,</a:t>
                      </a:r>
                      <a:r>
                        <a:rPr sz="2400" spc="-1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y+1)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&amp;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835" algn="ctr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(x,</a:t>
                      </a:r>
                      <a:r>
                        <a:rPr sz="2400" spc="-7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y-1)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51599">
                <a:tc>
                  <a:txBody>
                    <a:bodyPr/>
                    <a:lstStyle/>
                    <a:p>
                      <a:pPr marR="476250" algn="ctr">
                        <a:lnSpc>
                          <a:spcPts val="1880"/>
                        </a:lnSpc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f(2,1)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880"/>
                        </a:lnSpc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f(0,1)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ts val="1880"/>
                        </a:lnSpc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f(1,2)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3210" algn="ctr">
                        <a:lnSpc>
                          <a:spcPts val="1880"/>
                        </a:lnSpc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f(1,0)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89940" y="3609847"/>
            <a:ext cx="6831965" cy="234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90" indent="-23812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01625" algn="l"/>
              </a:tabLst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A Pixel p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at coordinates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(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x,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y)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has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4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horizontal and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vertical</a:t>
            </a:r>
            <a:r>
              <a:rPr sz="1800" spc="-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neighbors.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00"/>
              </a:buClr>
              <a:buFont typeface="Wingdings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95275" indent="-232410">
              <a:lnSpc>
                <a:spcPct val="100000"/>
              </a:lnSpc>
              <a:buFont typeface="Wingdings"/>
              <a:buChar char=""/>
              <a:tabLst>
                <a:tab pos="295910" algn="l"/>
              </a:tabLst>
            </a:pP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Their coordinates are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given</a:t>
            </a:r>
            <a:r>
              <a:rPr sz="1800" spc="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by: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FFFF00"/>
              </a:buClr>
              <a:buFont typeface="Wingdings"/>
              <a:buChar char=""/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00"/>
              </a:buClr>
              <a:buFont typeface="Wingdings"/>
              <a:buChar char=""/>
            </a:pPr>
            <a:endParaRPr sz="2250">
              <a:latin typeface="Times New Roman"/>
              <a:cs typeface="Times New Roman"/>
            </a:endParaRPr>
          </a:p>
          <a:p>
            <a:pPr marL="295275" indent="-23241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5910" algn="l"/>
              </a:tabLst>
            </a:pP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This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set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of pixels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is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called the </a:t>
            </a:r>
            <a:r>
              <a:rPr sz="2000" b="1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4-neighbors</a:t>
            </a:r>
            <a:r>
              <a:rPr sz="2000" b="1" i="1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of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p denoted by</a:t>
            </a:r>
            <a:r>
              <a:rPr sz="1800" spc="-5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800" spc="-7" baseline="-20833" dirty="0">
                <a:solidFill>
                  <a:srgbClr val="FFFF00"/>
                </a:solidFill>
                <a:latin typeface="Corbel"/>
                <a:cs typeface="Corbel"/>
              </a:rPr>
              <a:t>4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(p).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00"/>
              </a:buClr>
              <a:buFont typeface="Wingdings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310515" indent="-247650">
              <a:lnSpc>
                <a:spcPct val="100000"/>
              </a:lnSpc>
              <a:buFont typeface="Wingdings"/>
              <a:buChar char=""/>
              <a:tabLst>
                <a:tab pos="311150" algn="l"/>
              </a:tabLst>
            </a:pP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Each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pixel is unit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distance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from ( x</a:t>
            </a:r>
            <a:r>
              <a:rPr sz="1800" spc="-15" dirty="0">
                <a:solidFill>
                  <a:srgbClr val="FFFF00"/>
                </a:solidFill>
                <a:latin typeface="Corbel"/>
                <a:cs typeface="Corbel"/>
              </a:rPr>
              <a:t> ,y).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2541" y="2165350"/>
            <a:ext cx="66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f(x,y)</a:t>
            </a:r>
            <a:r>
              <a:rPr sz="18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9721" y="1616405"/>
            <a:ext cx="11449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f(0,4) - - - -</a:t>
            </a:r>
            <a:r>
              <a:rPr sz="18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  <a:p>
            <a:pPr marL="1651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f(1,4)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 - - -</a:t>
            </a:r>
            <a:r>
              <a:rPr sz="18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f(2,4) - - - -</a:t>
            </a:r>
            <a:r>
              <a:rPr sz="18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  <a:p>
            <a:pPr marL="152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f(3,4)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 - - -</a:t>
            </a:r>
            <a:r>
              <a:rPr sz="18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9562" y="1616405"/>
            <a:ext cx="5340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f(0,0)</a:t>
            </a:r>
            <a:endParaRPr sz="1800">
              <a:latin typeface="Corbel"/>
              <a:cs typeface="Corbel"/>
            </a:endParaRPr>
          </a:p>
          <a:p>
            <a:pPr marL="2667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f(1,0)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,0)</a:t>
            </a:r>
            <a:endParaRPr sz="1800">
              <a:latin typeface="Corbel"/>
              <a:cs typeface="Corbel"/>
            </a:endParaRPr>
          </a:p>
          <a:p>
            <a:pPr marL="156210" marR="6350" indent="-12953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f(3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0)  I</a:t>
            </a:r>
            <a:endParaRPr sz="1800">
              <a:latin typeface="Corbel"/>
              <a:cs typeface="Corbel"/>
            </a:endParaRPr>
          </a:p>
          <a:p>
            <a:pPr marL="15621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4726" y="1616405"/>
            <a:ext cx="51815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f(0,1)</a:t>
            </a:r>
            <a:endParaRPr sz="1800">
              <a:latin typeface="Corbel"/>
              <a:cs typeface="Corbel"/>
            </a:endParaRPr>
          </a:p>
          <a:p>
            <a:pPr marR="8890" algn="ct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f(1,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1)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f(</a:t>
            </a:r>
            <a:r>
              <a:rPr sz="1800" spc="5" dirty="0">
                <a:solidFill>
                  <a:srgbClr val="FFFF00"/>
                </a:solidFill>
                <a:latin typeface="Corbel"/>
                <a:cs typeface="Corbel"/>
              </a:rPr>
              <a:t>2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,1)</a:t>
            </a:r>
            <a:endParaRPr sz="1800">
              <a:latin typeface="Corbel"/>
              <a:cs typeface="Corbel"/>
            </a:endParaRPr>
          </a:p>
          <a:p>
            <a:pPr marL="12065" marR="2032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f(3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1) 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  <a:p>
            <a:pPr marR="2667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05705" y="1616405"/>
            <a:ext cx="5473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f(0,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)</a:t>
            </a:r>
            <a:endParaRPr sz="1800">
              <a:latin typeface="Corbel"/>
              <a:cs typeface="Corbel"/>
            </a:endParaRPr>
          </a:p>
          <a:p>
            <a:pPr marL="29209" algn="ctr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f(1,2)</a:t>
            </a:r>
            <a:endParaRPr sz="1800">
              <a:latin typeface="Corbel"/>
              <a:cs typeface="Corbel"/>
            </a:endParaRPr>
          </a:p>
          <a:p>
            <a:pPr marR="825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)</a:t>
            </a:r>
            <a:endParaRPr sz="1800">
              <a:latin typeface="Corbel"/>
              <a:cs typeface="Corbel"/>
            </a:endParaRPr>
          </a:p>
          <a:p>
            <a:pPr marL="41910" marR="508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f(3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2)  I</a:t>
            </a:r>
            <a:endParaRPr sz="1800">
              <a:latin typeface="Corbel"/>
              <a:cs typeface="Corbel"/>
            </a:endParaRPr>
          </a:p>
          <a:p>
            <a:pPr marR="317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9528" y="1616405"/>
            <a:ext cx="5207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f(0,3)</a:t>
            </a:r>
            <a:endParaRPr sz="1800">
              <a:latin typeface="Corbel"/>
              <a:cs typeface="Corbel"/>
            </a:endParaRPr>
          </a:p>
          <a:p>
            <a:pPr marL="1714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f(1,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3)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,3)</a:t>
            </a:r>
            <a:endParaRPr sz="1800">
              <a:latin typeface="Corbel"/>
              <a:cs typeface="Corbel"/>
            </a:endParaRPr>
          </a:p>
          <a:p>
            <a:pPr marL="29209" marR="508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f(3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3) 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  <a:p>
            <a:pPr marL="387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25032" y="2713990"/>
            <a:ext cx="87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	- - - -</a:t>
            </a:r>
            <a:r>
              <a:rPr sz="18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	- - - -</a:t>
            </a:r>
            <a:r>
              <a:rPr sz="18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1038" y="1560449"/>
            <a:ext cx="1270" cy="1905000"/>
          </a:xfrm>
          <a:custGeom>
            <a:avLst/>
            <a:gdLst/>
            <a:ahLst/>
            <a:cxnLst/>
            <a:rect l="l" t="t" r="r" b="b"/>
            <a:pathLst>
              <a:path w="1269" h="1905000">
                <a:moveTo>
                  <a:pt x="762" y="0"/>
                </a:moveTo>
                <a:lnTo>
                  <a:pt x="0" y="190500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61148" y="1612772"/>
            <a:ext cx="1905" cy="1752600"/>
          </a:xfrm>
          <a:custGeom>
            <a:avLst/>
            <a:gdLst/>
            <a:ahLst/>
            <a:cxnLst/>
            <a:rect l="l" t="t" r="r" b="b"/>
            <a:pathLst>
              <a:path w="1904" h="1752600">
                <a:moveTo>
                  <a:pt x="1650" y="0"/>
                </a:moveTo>
                <a:lnTo>
                  <a:pt x="0" y="175260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1800" y="3467608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4">
                <a:moveTo>
                  <a:pt x="0" y="0"/>
                </a:moveTo>
                <a:lnTo>
                  <a:pt x="152400" y="165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71800" y="1561591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5">
                <a:moveTo>
                  <a:pt x="0" y="0"/>
                </a:moveTo>
                <a:lnTo>
                  <a:pt x="152400" y="1524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0400" y="1600200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5">
                <a:moveTo>
                  <a:pt x="0" y="0"/>
                </a:moveTo>
                <a:lnTo>
                  <a:pt x="152400" y="165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0400" y="3364103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4">
                <a:moveTo>
                  <a:pt x="0" y="0"/>
                </a:moveTo>
                <a:lnTo>
                  <a:pt x="152400" y="1524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</a:t>
            </a:r>
            <a:r>
              <a:rPr spc="-110" dirty="0"/>
              <a:t>a</a:t>
            </a:r>
            <a:r>
              <a:rPr spc="-105" dirty="0"/>
              <a:t>th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9110"/>
            <a:ext cx="1641475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Example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#</a:t>
            </a:r>
            <a:r>
              <a:rPr sz="2000" u="heavy" spc="-4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Shortest-m</a:t>
            </a:r>
            <a:r>
              <a:rPr sz="1800" u="heavy" spc="-10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 </a:t>
            </a:r>
            <a:r>
              <a:rPr sz="18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path: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V 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{1,</a:t>
            </a: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2}.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363" y="3317875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  <a:tab pos="1090295" algn="l"/>
                <a:tab pos="160972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4	2	3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28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q</a:t>
            </a:r>
            <a:endParaRPr sz="2800">
              <a:latin typeface="Corbel"/>
              <a:cs typeface="Corbe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21689" y="3848349"/>
          <a:ext cx="4484369" cy="1911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860"/>
                <a:gridCol w="712469"/>
                <a:gridCol w="516890"/>
                <a:gridCol w="533400"/>
                <a:gridCol w="412750"/>
              </a:tblGrid>
              <a:tr h="39117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6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6278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ts val="292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2800" spc="-9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655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So, </a:t>
                      </a:r>
                      <a:r>
                        <a:rPr sz="18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shortest-m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path =</a:t>
                      </a:r>
                      <a:r>
                        <a:rPr sz="1800" spc="-6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5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784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83938" y="4572000"/>
            <a:ext cx="103377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0603" y="4115561"/>
            <a:ext cx="103377" cy="152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6208" y="4826127"/>
            <a:ext cx="228600" cy="10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9608" y="4824476"/>
            <a:ext cx="228600" cy="103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4809" y="3657600"/>
            <a:ext cx="308610" cy="233679"/>
          </a:xfrm>
          <a:custGeom>
            <a:avLst/>
            <a:gdLst/>
            <a:ahLst/>
            <a:cxnLst/>
            <a:rect l="l" t="t" r="r" b="b"/>
            <a:pathLst>
              <a:path w="308610" h="233679">
                <a:moveTo>
                  <a:pt x="288508" y="15098"/>
                </a:moveTo>
                <a:lnTo>
                  <a:pt x="275907" y="16559"/>
                </a:lnTo>
                <a:lnTo>
                  <a:pt x="0" y="223519"/>
                </a:lnTo>
                <a:lnTo>
                  <a:pt x="7619" y="233680"/>
                </a:lnTo>
                <a:lnTo>
                  <a:pt x="283642" y="26633"/>
                </a:lnTo>
                <a:lnTo>
                  <a:pt x="288508" y="15098"/>
                </a:lnTo>
                <a:close/>
              </a:path>
              <a:path w="308610" h="233679">
                <a:moveTo>
                  <a:pt x="307593" y="2412"/>
                </a:moveTo>
                <a:lnTo>
                  <a:pt x="294766" y="2412"/>
                </a:lnTo>
                <a:lnTo>
                  <a:pt x="302387" y="12573"/>
                </a:lnTo>
                <a:lnTo>
                  <a:pt x="283642" y="26633"/>
                </a:lnTo>
                <a:lnTo>
                  <a:pt x="258444" y="86360"/>
                </a:lnTo>
                <a:lnTo>
                  <a:pt x="257048" y="89535"/>
                </a:lnTo>
                <a:lnTo>
                  <a:pt x="258571" y="93344"/>
                </a:lnTo>
                <a:lnTo>
                  <a:pt x="261874" y="94614"/>
                </a:lnTo>
                <a:lnTo>
                  <a:pt x="265049" y="96012"/>
                </a:lnTo>
                <a:lnTo>
                  <a:pt x="268731" y="94487"/>
                </a:lnTo>
                <a:lnTo>
                  <a:pt x="270128" y="91312"/>
                </a:lnTo>
                <a:lnTo>
                  <a:pt x="307593" y="2412"/>
                </a:lnTo>
                <a:close/>
              </a:path>
              <a:path w="308610" h="233679">
                <a:moveTo>
                  <a:pt x="296767" y="5080"/>
                </a:moveTo>
                <a:lnTo>
                  <a:pt x="292735" y="5080"/>
                </a:lnTo>
                <a:lnTo>
                  <a:pt x="299338" y="13843"/>
                </a:lnTo>
                <a:lnTo>
                  <a:pt x="288508" y="15098"/>
                </a:lnTo>
                <a:lnTo>
                  <a:pt x="283642" y="26633"/>
                </a:lnTo>
                <a:lnTo>
                  <a:pt x="302387" y="12573"/>
                </a:lnTo>
                <a:lnTo>
                  <a:pt x="296767" y="5080"/>
                </a:lnTo>
                <a:close/>
              </a:path>
              <a:path w="308610" h="233679">
                <a:moveTo>
                  <a:pt x="308610" y="0"/>
                </a:moveTo>
                <a:lnTo>
                  <a:pt x="206755" y="11811"/>
                </a:lnTo>
                <a:lnTo>
                  <a:pt x="204215" y="14986"/>
                </a:lnTo>
                <a:lnTo>
                  <a:pt x="204977" y="21970"/>
                </a:lnTo>
                <a:lnTo>
                  <a:pt x="208152" y="24383"/>
                </a:lnTo>
                <a:lnTo>
                  <a:pt x="275907" y="16559"/>
                </a:lnTo>
                <a:lnTo>
                  <a:pt x="294766" y="2412"/>
                </a:lnTo>
                <a:lnTo>
                  <a:pt x="307593" y="2412"/>
                </a:lnTo>
                <a:lnTo>
                  <a:pt x="308610" y="0"/>
                </a:lnTo>
                <a:close/>
              </a:path>
              <a:path w="308610" h="233679">
                <a:moveTo>
                  <a:pt x="294766" y="2412"/>
                </a:moveTo>
                <a:lnTo>
                  <a:pt x="275907" y="16559"/>
                </a:lnTo>
                <a:lnTo>
                  <a:pt x="288508" y="15098"/>
                </a:lnTo>
                <a:lnTo>
                  <a:pt x="292735" y="5080"/>
                </a:lnTo>
                <a:lnTo>
                  <a:pt x="296767" y="5080"/>
                </a:lnTo>
                <a:lnTo>
                  <a:pt x="294766" y="2412"/>
                </a:lnTo>
                <a:close/>
              </a:path>
              <a:path w="308610" h="233679">
                <a:moveTo>
                  <a:pt x="292735" y="5080"/>
                </a:moveTo>
                <a:lnTo>
                  <a:pt x="288508" y="15098"/>
                </a:lnTo>
                <a:lnTo>
                  <a:pt x="299338" y="13843"/>
                </a:lnTo>
                <a:lnTo>
                  <a:pt x="292735" y="508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61997" y="534365"/>
            <a:ext cx="5088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Regions </a:t>
            </a:r>
            <a:r>
              <a:rPr spc="-5" dirty="0"/>
              <a:t>&amp;</a:t>
            </a:r>
            <a:r>
              <a:rPr spc="-375" dirty="0"/>
              <a:t> </a:t>
            </a:r>
            <a:r>
              <a:rPr spc="-95" dirty="0"/>
              <a:t>Boundaries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6061"/>
            <a:ext cx="7065009" cy="231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Region:</a:t>
            </a:r>
            <a:r>
              <a:rPr sz="2400" i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Let R be a subset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of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pixels in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an image. </a:t>
            </a:r>
            <a:r>
              <a:rPr sz="18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regions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Ri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and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Rj</a:t>
            </a:r>
            <a:r>
              <a:rPr sz="1800" spc="-4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said to be adjacent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if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their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union form a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connected</a:t>
            </a:r>
            <a:r>
              <a:rPr sz="1800" spc="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set.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Regions that are not adjacent are said to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be</a:t>
            </a:r>
            <a:r>
              <a:rPr sz="1800" spc="6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disjoint.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35" dirty="0">
                <a:solidFill>
                  <a:srgbClr val="FFFF00"/>
                </a:solidFill>
                <a:latin typeface="Corbel"/>
                <a:cs typeface="Corbel"/>
              </a:rPr>
              <a:t>We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consider 4- and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8-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adjacency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when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referring to</a:t>
            </a:r>
            <a:r>
              <a:rPr sz="1800" spc="8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regions.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Below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regions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are adjacent only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if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8-adjacency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is</a:t>
            </a:r>
            <a:r>
              <a:rPr sz="1800" spc="2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used.</a:t>
            </a:r>
            <a:endParaRPr sz="1800">
              <a:latin typeface="Corbel"/>
              <a:cs typeface="Corbe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053460" y="4311171"/>
          <a:ext cx="1565273" cy="2133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/>
                <a:gridCol w="439419"/>
                <a:gridCol w="407670"/>
                <a:gridCol w="369569"/>
              </a:tblGrid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0010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algn="ctr">
                        <a:lnSpc>
                          <a:spcPts val="2505"/>
                        </a:lnSpc>
                      </a:pPr>
                      <a:r>
                        <a:rPr sz="2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2400" spc="-7" baseline="-20833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i</a:t>
                      </a:r>
                      <a:endParaRPr sz="2400" baseline="-20833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41561">
                <a:tc>
                  <a:txBody>
                    <a:bodyPr/>
                    <a:lstStyle/>
                    <a:p>
                      <a:pPr marL="31750">
                        <a:lnSpc>
                          <a:spcPts val="231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231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231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89971">
                <a:tc>
                  <a:txBody>
                    <a:bodyPr/>
                    <a:lstStyle/>
                    <a:p>
                      <a:pPr marR="113030" algn="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2505"/>
                        </a:lnSpc>
                      </a:pPr>
                      <a:r>
                        <a:rPr sz="24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2400" spc="-7" baseline="-20833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j</a:t>
                      </a:r>
                      <a:endParaRPr sz="2400" baseline="-20833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11029">
                <a:tc>
                  <a:txBody>
                    <a:bodyPr/>
                    <a:lstStyle/>
                    <a:p>
                      <a:pPr marR="113030" algn="r">
                        <a:lnSpc>
                          <a:spcPts val="231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231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31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61997" y="534365"/>
            <a:ext cx="5088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Regions </a:t>
            </a:r>
            <a:r>
              <a:rPr spc="-5" dirty="0"/>
              <a:t>&amp;</a:t>
            </a:r>
            <a:r>
              <a:rPr spc="-375" dirty="0"/>
              <a:t> </a:t>
            </a:r>
            <a:r>
              <a:rPr spc="-95" dirty="0"/>
              <a:t>Boundaries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6061"/>
            <a:ext cx="7033259" cy="70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Boundaries </a:t>
            </a: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(border or contour)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: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The boundary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 region R</a:t>
            </a:r>
            <a:r>
              <a:rPr sz="2000" spc="-114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is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set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of points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that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 adjacent to points in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compliment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of</a:t>
            </a:r>
            <a:r>
              <a:rPr sz="2000" spc="-2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R.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569972" y="2893597"/>
          <a:ext cx="2117725" cy="2133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/>
                <a:gridCol w="463550"/>
                <a:gridCol w="485140"/>
                <a:gridCol w="459105"/>
                <a:gridCol w="365760"/>
              </a:tblGrid>
              <a:tr h="335280">
                <a:tc>
                  <a:txBody>
                    <a:bodyPr/>
                    <a:lstStyle/>
                    <a:p>
                      <a:pPr marL="40640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65646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66039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65847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40739" y="5366715"/>
            <a:ext cx="69037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rbel"/>
                <a:cs typeface="Corbel"/>
              </a:rPr>
              <a:t>RED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colored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1 is </a:t>
            </a:r>
            <a:r>
              <a:rPr sz="2000" spc="-15" dirty="0">
                <a:solidFill>
                  <a:srgbClr val="FFFF00"/>
                </a:solidFill>
                <a:latin typeface="Corbel"/>
                <a:cs typeface="Corbel"/>
              </a:rPr>
              <a:t>NOT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 member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of border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if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4-connectivity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is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used 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between region and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background.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It is if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8-connectivity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is</a:t>
            </a:r>
            <a:r>
              <a:rPr sz="2000" spc="-8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used.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78989" y="534365"/>
            <a:ext cx="445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Distance</a:t>
            </a:r>
            <a:r>
              <a:rPr spc="-285" dirty="0"/>
              <a:t> </a:t>
            </a:r>
            <a:r>
              <a:rPr spc="-95" dirty="0"/>
              <a:t>Measures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6061"/>
            <a:ext cx="6718300" cy="70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Distance Measures: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Distance between pixels p, q &amp; z with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orbel"/>
                <a:cs typeface="Corbel"/>
              </a:rPr>
              <a:t>co-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ordinates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x,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y), (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s, t)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&amp; (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v, </a:t>
            </a:r>
            <a:r>
              <a:rPr sz="2000" spc="-10" dirty="0">
                <a:solidFill>
                  <a:srgbClr val="FFFF00"/>
                </a:solidFill>
                <a:latin typeface="Corbel"/>
                <a:cs typeface="Corbel"/>
              </a:rPr>
              <a:t>w)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resp. is given</a:t>
            </a:r>
            <a:r>
              <a:rPr sz="2000" spc="-2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by: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9" y="2744851"/>
            <a:ext cx="3615054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a)	D( p,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q)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≥ 0 [ D( p,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q)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= 0 if p =</a:t>
            </a:r>
            <a:r>
              <a:rPr sz="2000" spc="-12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q]</a:t>
            </a:r>
            <a:endParaRPr sz="2000">
              <a:latin typeface="Corbel"/>
              <a:cs typeface="Corbel"/>
            </a:endParaRPr>
          </a:p>
          <a:p>
            <a:pPr marL="355600" indent="-343535">
              <a:lnSpc>
                <a:spcPct val="100000"/>
              </a:lnSpc>
              <a:buAutoNum type="alphaLcParenR" startAt="2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D( p,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q)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= D( </a:t>
            </a:r>
            <a:r>
              <a:rPr sz="2000" spc="20" dirty="0">
                <a:solidFill>
                  <a:srgbClr val="FFFF00"/>
                </a:solidFill>
                <a:latin typeface="Corbel"/>
                <a:cs typeface="Corbel"/>
              </a:rPr>
              <a:t>q,</a:t>
            </a:r>
            <a:r>
              <a:rPr sz="2000" spc="-6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Corbel"/>
                <a:cs typeface="Corbel"/>
              </a:rPr>
              <a:t>p)</a:t>
            </a:r>
            <a:endParaRPr sz="2000">
              <a:latin typeface="Corbel"/>
              <a:cs typeface="Corbel"/>
            </a:endParaRPr>
          </a:p>
          <a:p>
            <a:pPr marL="355600" indent="-343535">
              <a:lnSpc>
                <a:spcPct val="100000"/>
              </a:lnSpc>
              <a:buAutoNum type="alphaLcParenR" startAt="2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D( p,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z)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≤ D( p,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q)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+ D( </a:t>
            </a:r>
            <a:r>
              <a:rPr sz="2000" spc="15" dirty="0">
                <a:solidFill>
                  <a:srgbClr val="FFFF00"/>
                </a:solidFill>
                <a:latin typeface="Corbel"/>
                <a:cs typeface="Corbel"/>
              </a:rPr>
              <a:t>q,</a:t>
            </a:r>
            <a:r>
              <a:rPr sz="2000" spc="-8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z)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9941" y="2744851"/>
            <a:ext cx="303974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…………..called</a:t>
            </a:r>
            <a:r>
              <a:rPr sz="2000" spc="-7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reflexivity</a:t>
            </a:r>
            <a:endParaRPr sz="2000">
              <a:latin typeface="Corbel"/>
              <a:cs typeface="Corbel"/>
            </a:endParaRPr>
          </a:p>
          <a:p>
            <a:pPr marL="277495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.………….called</a:t>
            </a:r>
            <a:r>
              <a:rPr sz="2000" spc="-5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symmetry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..………….called</a:t>
            </a:r>
            <a:r>
              <a:rPr sz="2000" spc="-7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transmitivity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8039" y="4269104"/>
            <a:ext cx="50888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Euclidean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distance between p &amp; q is defined</a:t>
            </a:r>
            <a:r>
              <a:rPr sz="2000" spc="-6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as-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06756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1950" baseline="-21367" dirty="0">
                <a:solidFill>
                  <a:srgbClr val="FFFF00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 p,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q)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=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[( x- </a:t>
            </a:r>
            <a:r>
              <a:rPr sz="2000" spc="5" dirty="0">
                <a:solidFill>
                  <a:srgbClr val="FFFF00"/>
                </a:solidFill>
                <a:latin typeface="Corbel"/>
                <a:cs typeface="Corbel"/>
              </a:rPr>
              <a:t>s)</a:t>
            </a:r>
            <a:r>
              <a:rPr sz="1950" spc="7" baseline="25641" dirty="0">
                <a:solidFill>
                  <a:srgbClr val="FFFF00"/>
                </a:solidFill>
                <a:latin typeface="Corbel"/>
                <a:cs typeface="Corbel"/>
              </a:rPr>
              <a:t>2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+ (y -</a:t>
            </a:r>
            <a:r>
              <a:rPr sz="2000" spc="-8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Corbel"/>
                <a:cs typeface="Corbel"/>
              </a:rPr>
              <a:t>t)</a:t>
            </a:r>
            <a:r>
              <a:rPr sz="1950" spc="7" baseline="25641" dirty="0">
                <a:solidFill>
                  <a:srgbClr val="FFFF00"/>
                </a:solidFill>
                <a:latin typeface="Corbel"/>
                <a:cs typeface="Corbel"/>
              </a:rPr>
              <a:t>2</a:t>
            </a:r>
            <a:r>
              <a:rPr sz="2000" spc="5" dirty="0">
                <a:solidFill>
                  <a:srgbClr val="FFFF00"/>
                </a:solidFill>
                <a:latin typeface="Corbel"/>
                <a:cs typeface="Corbel"/>
              </a:rPr>
              <a:t>]</a:t>
            </a:r>
            <a:r>
              <a:rPr sz="1950" spc="7" baseline="25641" dirty="0">
                <a:solidFill>
                  <a:srgbClr val="FFFF00"/>
                </a:solidFill>
                <a:latin typeface="Corbel"/>
                <a:cs typeface="Corbel"/>
              </a:rPr>
              <a:t>1/2</a:t>
            </a:r>
            <a:endParaRPr sz="1950" baseline="25641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78989" y="534365"/>
            <a:ext cx="445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Distance</a:t>
            </a:r>
            <a:r>
              <a:rPr spc="-285" dirty="0"/>
              <a:t> </a:t>
            </a:r>
            <a:r>
              <a:rPr spc="-95" dirty="0"/>
              <a:t>Measures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4540" y="1766061"/>
            <a:ext cx="7212330" cy="466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City </a:t>
            </a:r>
            <a:r>
              <a:rPr sz="2400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Block </a:t>
            </a: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Distance</a:t>
            </a:r>
            <a:r>
              <a:rPr sz="2400" spc="-5" dirty="0">
                <a:solidFill>
                  <a:srgbClr val="FFFF00"/>
                </a:solidFill>
                <a:latin typeface="Corbel"/>
                <a:cs typeface="Corbel"/>
              </a:rPr>
              <a:t>: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spc="5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1950" spc="7" baseline="-21367" dirty="0">
                <a:solidFill>
                  <a:srgbClr val="FFFF00"/>
                </a:solidFill>
                <a:latin typeface="Corbel"/>
                <a:cs typeface="Corbel"/>
              </a:rPr>
              <a:t>4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distance between p &amp; q is defined</a:t>
            </a:r>
            <a:r>
              <a:rPr sz="2000" spc="-19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as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1950" baseline="-21367" dirty="0">
                <a:solidFill>
                  <a:srgbClr val="FFFF00"/>
                </a:solidFill>
                <a:latin typeface="Corbel"/>
                <a:cs typeface="Corbel"/>
              </a:rPr>
              <a:t>4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 p,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q)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=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|x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- s|  + 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|y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-</a:t>
            </a:r>
            <a:r>
              <a:rPr sz="2000" spc="-6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t|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8900" marR="20955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In this case, pixels having </a:t>
            </a:r>
            <a:r>
              <a:rPr sz="2000" spc="5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1950" spc="7" baseline="-21367" dirty="0">
                <a:solidFill>
                  <a:srgbClr val="FFFF00"/>
                </a:solidFill>
                <a:latin typeface="Corbel"/>
                <a:cs typeface="Corbel"/>
              </a:rPr>
              <a:t>4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distance from ( x,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y)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less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than or equal  to some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 r form a diamond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centered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at (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x,</a:t>
            </a:r>
            <a:r>
              <a:rPr sz="2000" spc="-2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y).</a:t>
            </a:r>
            <a:endParaRPr sz="2000">
              <a:latin typeface="Corbel"/>
              <a:cs typeface="Corbel"/>
            </a:endParaRPr>
          </a:p>
          <a:p>
            <a:pPr marR="98425" algn="ctr">
              <a:lnSpc>
                <a:spcPts val="3304"/>
              </a:lnSpc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2</a:t>
            </a:r>
            <a:endParaRPr sz="2800">
              <a:latin typeface="Corbel"/>
              <a:cs typeface="Corbel"/>
            </a:endParaRPr>
          </a:p>
          <a:p>
            <a:pPr marR="76835" algn="ctr">
              <a:lnSpc>
                <a:spcPct val="100000"/>
              </a:lnSpc>
              <a:tabLst>
                <a:tab pos="608965" algn="l"/>
                <a:tab pos="1197610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2	</a:t>
            </a:r>
            <a:r>
              <a:rPr sz="2800" spc="-5" dirty="0">
                <a:solidFill>
                  <a:srgbClr val="00AF50"/>
                </a:solidFill>
                <a:latin typeface="Corbel"/>
                <a:cs typeface="Corbel"/>
              </a:rPr>
              <a:t>1	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2</a:t>
            </a:r>
            <a:endParaRPr sz="2800">
              <a:latin typeface="Corbel"/>
              <a:cs typeface="Corbel"/>
            </a:endParaRPr>
          </a:p>
          <a:p>
            <a:pPr marR="22860" algn="ctr">
              <a:lnSpc>
                <a:spcPct val="100000"/>
              </a:lnSpc>
              <a:tabLst>
                <a:tab pos="537845" algn="l"/>
                <a:tab pos="1125855" algn="l"/>
                <a:tab pos="1665605" algn="l"/>
                <a:tab pos="2252345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2	</a:t>
            </a:r>
            <a:r>
              <a:rPr sz="2800" spc="-5" dirty="0">
                <a:solidFill>
                  <a:srgbClr val="00AF50"/>
                </a:solidFill>
                <a:latin typeface="Corbel"/>
                <a:cs typeface="Corbel"/>
              </a:rPr>
              <a:t>1	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0	</a:t>
            </a:r>
            <a:r>
              <a:rPr sz="2800" spc="-5" dirty="0">
                <a:solidFill>
                  <a:srgbClr val="00AF50"/>
                </a:solidFill>
                <a:latin typeface="Corbel"/>
                <a:cs typeface="Corbel"/>
              </a:rPr>
              <a:t>1	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2</a:t>
            </a:r>
            <a:endParaRPr sz="2800">
              <a:latin typeface="Corbel"/>
              <a:cs typeface="Corbel"/>
            </a:endParaRPr>
          </a:p>
          <a:p>
            <a:pPr marR="76835" algn="ctr">
              <a:lnSpc>
                <a:spcPct val="100000"/>
              </a:lnSpc>
              <a:tabLst>
                <a:tab pos="608965" algn="l"/>
                <a:tab pos="1197610" algn="l"/>
              </a:tabLst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2	</a:t>
            </a:r>
            <a:r>
              <a:rPr sz="2800" spc="-5" dirty="0">
                <a:solidFill>
                  <a:srgbClr val="00AF50"/>
                </a:solidFill>
                <a:latin typeface="Corbel"/>
                <a:cs typeface="Corbel"/>
              </a:rPr>
              <a:t>1	</a:t>
            </a: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2</a:t>
            </a:r>
            <a:endParaRPr sz="2800">
              <a:latin typeface="Corbel"/>
              <a:cs typeface="Corbel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FF00"/>
                </a:solidFill>
                <a:latin typeface="Corbel"/>
                <a:cs typeface="Corbel"/>
              </a:rPr>
              <a:t>2</a:t>
            </a:r>
            <a:endParaRPr sz="2800">
              <a:latin typeface="Corbel"/>
              <a:cs typeface="Corbel"/>
            </a:endParaRPr>
          </a:p>
          <a:p>
            <a:pPr marL="88900" marR="132715">
              <a:lnSpc>
                <a:spcPct val="100000"/>
              </a:lnSpc>
              <a:spcBef>
                <a:spcPts val="55"/>
              </a:spcBef>
            </a:pP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Pixels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with </a:t>
            </a:r>
            <a:r>
              <a:rPr sz="2000" spc="5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1950" spc="7" baseline="-21367" dirty="0">
                <a:solidFill>
                  <a:srgbClr val="FFFF00"/>
                </a:solidFill>
                <a:latin typeface="Corbel"/>
                <a:cs typeface="Corbel"/>
              </a:rPr>
              <a:t>4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distance ≤ 2 forms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following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contour of constant 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distance.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78989" y="534365"/>
            <a:ext cx="445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Distance</a:t>
            </a:r>
            <a:r>
              <a:rPr spc="-285" dirty="0"/>
              <a:t> </a:t>
            </a:r>
            <a:r>
              <a:rPr spc="-95" dirty="0"/>
              <a:t>Measures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9940" y="1766061"/>
            <a:ext cx="7019925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Chess-Board </a:t>
            </a: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Distance</a:t>
            </a:r>
            <a:r>
              <a:rPr sz="2400" i="1" spc="-5" dirty="0">
                <a:solidFill>
                  <a:srgbClr val="FFFF00"/>
                </a:solidFill>
                <a:latin typeface="Corbel"/>
                <a:cs typeface="Corbel"/>
              </a:rPr>
              <a:t>: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spc="5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1950" spc="7" baseline="-21367" dirty="0">
                <a:solidFill>
                  <a:srgbClr val="FFFF00"/>
                </a:solidFill>
                <a:latin typeface="Corbel"/>
                <a:cs typeface="Corbel"/>
              </a:rPr>
              <a:t>8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distance between p &amp; q</a:t>
            </a:r>
            <a:r>
              <a:rPr sz="2000" spc="-2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is</a:t>
            </a:r>
            <a:endParaRPr sz="2000">
              <a:latin typeface="Corbel"/>
              <a:cs typeface="Corbel"/>
            </a:endParaRPr>
          </a:p>
          <a:p>
            <a:pPr marL="635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defined</a:t>
            </a:r>
            <a:r>
              <a:rPr sz="2000" spc="-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as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61925" algn="ctr">
              <a:lnSpc>
                <a:spcPct val="100000"/>
              </a:lnSpc>
            </a:pPr>
            <a:r>
              <a:rPr sz="2000" spc="5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1950" spc="7" baseline="-21367" dirty="0">
                <a:solidFill>
                  <a:srgbClr val="FFFF00"/>
                </a:solidFill>
                <a:latin typeface="Corbel"/>
                <a:cs typeface="Corbel"/>
              </a:rPr>
              <a:t>8</a:t>
            </a:r>
            <a:r>
              <a:rPr sz="2000" spc="5" dirty="0">
                <a:solidFill>
                  <a:srgbClr val="FFFF00"/>
                </a:solidFill>
                <a:latin typeface="Corbel"/>
                <a:cs typeface="Corbel"/>
              </a:rPr>
              <a:t>(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p,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q)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= max(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|x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- s| ,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|y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-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t|</a:t>
            </a:r>
            <a:r>
              <a:rPr sz="2000" spc="3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)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In this case, pixels having </a:t>
            </a:r>
            <a:r>
              <a:rPr sz="2000" spc="5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1950" spc="7" baseline="-21367" dirty="0">
                <a:solidFill>
                  <a:srgbClr val="FFFF00"/>
                </a:solidFill>
                <a:latin typeface="Corbel"/>
                <a:cs typeface="Corbel"/>
              </a:rPr>
              <a:t>8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distance from ( x,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y)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less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than or</a:t>
            </a:r>
            <a:r>
              <a:rPr sz="2000" spc="-229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equal</a:t>
            </a:r>
            <a:endParaRPr sz="2000">
              <a:latin typeface="Corbel"/>
              <a:cs typeface="Corbel"/>
            </a:endParaRPr>
          </a:p>
          <a:p>
            <a:pPr marL="635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to some value r form a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square centered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at (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x,</a:t>
            </a:r>
            <a:r>
              <a:rPr sz="2000" spc="-5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y).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106801" y="4061936"/>
          <a:ext cx="2609215" cy="206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/>
                <a:gridCol w="537845"/>
                <a:gridCol w="608965"/>
                <a:gridCol w="608965"/>
                <a:gridCol w="462280"/>
              </a:tblGrid>
              <a:tr h="390906">
                <a:tc>
                  <a:txBody>
                    <a:bodyPr/>
                    <a:lstStyle/>
                    <a:p>
                      <a:pPr marL="3175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6771">
                <a:tc>
                  <a:txBody>
                    <a:bodyPr/>
                    <a:lstStyle/>
                    <a:p>
                      <a:pPr marL="3175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0820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27037">
                <a:tc>
                  <a:txBody>
                    <a:bodyPr/>
                    <a:lstStyle/>
                    <a:p>
                      <a:pPr marL="31750">
                        <a:lnSpc>
                          <a:spcPts val="2925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925"/>
                        </a:lnSpc>
                      </a:pPr>
                      <a:r>
                        <a:rPr sz="28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ts val="2925"/>
                        </a:lnSpc>
                      </a:pPr>
                      <a:r>
                        <a:rPr sz="28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2925"/>
                        </a:lnSpc>
                      </a:pPr>
                      <a:r>
                        <a:rPr sz="28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925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390866">
                <a:tc>
                  <a:txBody>
                    <a:bodyPr/>
                    <a:lstStyle/>
                    <a:p>
                      <a:pPr marL="31750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2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15339" y="6098235"/>
            <a:ext cx="705865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Pixels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with </a:t>
            </a:r>
            <a:r>
              <a:rPr sz="2000" spc="5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1950" spc="7" baseline="-21367" dirty="0">
                <a:solidFill>
                  <a:srgbClr val="FFFF00"/>
                </a:solidFill>
                <a:latin typeface="Corbel"/>
                <a:cs typeface="Corbel"/>
              </a:rPr>
              <a:t>8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distance ≤ 2 forms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following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contour of constant 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distance.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99741" y="534365"/>
            <a:ext cx="461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Neighbors </a:t>
            </a:r>
            <a:r>
              <a:rPr spc="-55" dirty="0"/>
              <a:t>of </a:t>
            </a:r>
            <a:r>
              <a:rPr spc="-5" dirty="0"/>
              <a:t>a</a:t>
            </a:r>
            <a:r>
              <a:rPr spc="-495" dirty="0"/>
              <a:t> </a:t>
            </a:r>
            <a:r>
              <a:rPr spc="-85" dirty="0"/>
              <a:t>Pixel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83182" y="4519324"/>
          <a:ext cx="7183755" cy="579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11960"/>
                <a:gridCol w="1804035"/>
                <a:gridCol w="807720"/>
                <a:gridCol w="1332230"/>
              </a:tblGrid>
              <a:tr h="327799">
                <a:tc>
                  <a:txBody>
                    <a:bodyPr/>
                    <a:lstStyle/>
                    <a:p>
                      <a:pPr marL="31750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(x+1,</a:t>
                      </a:r>
                      <a:r>
                        <a:rPr sz="2400" spc="-3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y+1)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(x+1,</a:t>
                      </a:r>
                      <a:r>
                        <a:rPr sz="2400" spc="-4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y-1)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2265"/>
                        </a:lnSpc>
                      </a:pPr>
                      <a:r>
                        <a:rPr sz="24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(x-1,</a:t>
                      </a:r>
                      <a:r>
                        <a:rPr sz="2400" spc="-2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y+1)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1160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&amp;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(x-1,</a:t>
                      </a:r>
                      <a:r>
                        <a:rPr sz="2400" spc="-6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y-1)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51599">
                <a:tc>
                  <a:txBody>
                    <a:bodyPr/>
                    <a:lstStyle/>
                    <a:p>
                      <a:pPr marL="220345">
                        <a:lnSpc>
                          <a:spcPts val="1880"/>
                        </a:lnSpc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f(2,2)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ts val="1880"/>
                        </a:lnSpc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f(2,0)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215">
                        <a:lnSpc>
                          <a:spcPts val="1880"/>
                        </a:lnSpc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f(0,2)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 algn="ctr">
                        <a:lnSpc>
                          <a:spcPts val="1880"/>
                        </a:lnSpc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f(0,0)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77240" y="3609847"/>
            <a:ext cx="734631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23812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14325" algn="l"/>
              </a:tabLst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A Pixel p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at coordinates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(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x,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y)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has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4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diagonal</a:t>
            </a:r>
            <a:r>
              <a:rPr sz="1800" spc="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neighbors.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00"/>
              </a:buClr>
              <a:buFont typeface="Wingdings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307975" indent="-232410">
              <a:lnSpc>
                <a:spcPct val="100000"/>
              </a:lnSpc>
              <a:buFont typeface="Wingdings"/>
              <a:buChar char=""/>
              <a:tabLst>
                <a:tab pos="308610" algn="l"/>
              </a:tabLst>
            </a:pP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Their coordinates are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given</a:t>
            </a:r>
            <a:r>
              <a:rPr sz="1800" spc="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by: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FFFF00"/>
              </a:buClr>
              <a:buFont typeface="Wingdings"/>
              <a:buChar char=""/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00"/>
              </a:buClr>
              <a:buFont typeface="Wingdings"/>
              <a:buChar char=""/>
            </a:pPr>
            <a:endParaRPr sz="2250">
              <a:latin typeface="Times New Roman"/>
              <a:cs typeface="Times New Roman"/>
            </a:endParaRPr>
          </a:p>
          <a:p>
            <a:pPr marL="307975" indent="-23241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08610" algn="l"/>
              </a:tabLst>
            </a:pP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This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set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of pixels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is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called the </a:t>
            </a:r>
            <a:r>
              <a:rPr sz="2000" b="1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diagonal-neighbors</a:t>
            </a:r>
            <a:r>
              <a:rPr sz="2000" b="1" i="1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of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p denoted by</a:t>
            </a:r>
            <a:r>
              <a:rPr sz="1800" spc="-4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800" spc="-15" baseline="-20833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1800" spc="-10" dirty="0">
                <a:solidFill>
                  <a:srgbClr val="FFFF00"/>
                </a:solidFill>
                <a:latin typeface="Corbel"/>
                <a:cs typeface="Corbel"/>
              </a:rPr>
              <a:t>(p).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00"/>
              </a:buClr>
              <a:buFont typeface="Wingdings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323215" indent="-247650">
              <a:lnSpc>
                <a:spcPct val="100000"/>
              </a:lnSpc>
              <a:buFont typeface="Wingdings"/>
              <a:buChar char=""/>
              <a:tabLst>
                <a:tab pos="323850" algn="l"/>
                <a:tab pos="3704590" algn="l"/>
                <a:tab pos="3960495" algn="l"/>
              </a:tabLst>
            </a:pP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diagonal neighbors </a:t>
            </a:r>
            <a:r>
              <a:rPr sz="1800" spc="4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+ </a:t>
            </a:r>
            <a:r>
              <a:rPr sz="1800" spc="3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4-neighbors	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=	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8-neighbors of</a:t>
            </a:r>
            <a:r>
              <a:rPr sz="1800" spc="-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p.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00"/>
              </a:buClr>
              <a:buFont typeface="Wingdings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80035" indent="-204470">
              <a:lnSpc>
                <a:spcPct val="100000"/>
              </a:lnSpc>
              <a:buFont typeface="Wingdings"/>
              <a:buChar char=""/>
              <a:tabLst>
                <a:tab pos="280670" algn="l"/>
                <a:tab pos="4051935" algn="l"/>
                <a:tab pos="5034280" algn="l"/>
              </a:tabLst>
            </a:pP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They are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denoted</a:t>
            </a:r>
            <a:r>
              <a:rPr sz="1800" spc="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by </a:t>
            </a:r>
            <a:r>
              <a:rPr sz="1800" spc="-10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800" spc="-15" baseline="-20833" dirty="0">
                <a:solidFill>
                  <a:srgbClr val="FFFF00"/>
                </a:solidFill>
                <a:latin typeface="Corbel"/>
                <a:cs typeface="Corbel"/>
              </a:rPr>
              <a:t>8</a:t>
            </a:r>
            <a:r>
              <a:rPr sz="1800" spc="-10" dirty="0">
                <a:solidFill>
                  <a:srgbClr val="FFFF00"/>
                </a:solidFill>
                <a:latin typeface="Corbel"/>
                <a:cs typeface="Corbel"/>
              </a:rPr>
              <a:t>(p).	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So,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800" spc="-15" baseline="-20833" dirty="0">
                <a:solidFill>
                  <a:srgbClr val="FFFF00"/>
                </a:solidFill>
                <a:latin typeface="Corbel"/>
                <a:cs typeface="Corbel"/>
              </a:rPr>
              <a:t>8</a:t>
            </a:r>
            <a:r>
              <a:rPr sz="1800" spc="-10" dirty="0">
                <a:solidFill>
                  <a:srgbClr val="FFFF00"/>
                </a:solidFill>
                <a:latin typeface="Corbel"/>
                <a:cs typeface="Corbel"/>
              </a:rPr>
              <a:t>(p)	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= 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800" spc="-7" baseline="-20833" dirty="0">
                <a:solidFill>
                  <a:srgbClr val="FFFF00"/>
                </a:solidFill>
                <a:latin typeface="Corbel"/>
                <a:cs typeface="Corbel"/>
              </a:rPr>
              <a:t>4</a:t>
            </a:r>
            <a:r>
              <a:rPr sz="1800" spc="-5" dirty="0">
                <a:solidFill>
                  <a:srgbClr val="FFFF00"/>
                </a:solidFill>
                <a:latin typeface="Corbel"/>
                <a:cs typeface="Corbel"/>
              </a:rPr>
              <a:t>(p) 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+</a:t>
            </a:r>
            <a:r>
              <a:rPr sz="1800" spc="35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800" spc="-15" baseline="-20833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1800" spc="-10" dirty="0">
                <a:solidFill>
                  <a:srgbClr val="FFFF00"/>
                </a:solidFill>
                <a:latin typeface="Corbel"/>
                <a:cs typeface="Corbel"/>
              </a:rPr>
              <a:t>(p)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2541" y="2165350"/>
            <a:ext cx="66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f(x,y)</a:t>
            </a:r>
            <a:r>
              <a:rPr sz="18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0721" y="1616405"/>
            <a:ext cx="1143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f(0,4) - - - -</a:t>
            </a:r>
            <a:r>
              <a:rPr sz="18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  <a:p>
            <a:pPr marL="152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f(1,4)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 - - -</a:t>
            </a:r>
            <a:r>
              <a:rPr sz="18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f(2,4) - - - -</a:t>
            </a:r>
            <a:r>
              <a:rPr sz="18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  <a:p>
            <a:pPr marL="14604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f(3,4)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 - - -</a:t>
            </a:r>
            <a:r>
              <a:rPr sz="18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0285" y="1616405"/>
            <a:ext cx="5334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f(0,0)</a:t>
            </a:r>
            <a:endParaRPr sz="1800">
              <a:latin typeface="Corbel"/>
              <a:cs typeface="Corbel"/>
            </a:endParaRPr>
          </a:p>
          <a:p>
            <a:pPr marL="26034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f(1,0)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f(</a:t>
            </a:r>
            <a:r>
              <a:rPr sz="1800" spc="5" dirty="0">
                <a:solidFill>
                  <a:srgbClr val="FFFF00"/>
                </a:solidFill>
                <a:latin typeface="Corbel"/>
                <a:cs typeface="Corbel"/>
              </a:rPr>
              <a:t>2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,0)</a:t>
            </a:r>
            <a:endParaRPr sz="1800">
              <a:latin typeface="Corbel"/>
              <a:cs typeface="Corbel"/>
            </a:endParaRPr>
          </a:p>
          <a:p>
            <a:pPr marL="155575" marR="6350" indent="-12953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f(3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0)  I</a:t>
            </a:r>
            <a:endParaRPr sz="1800">
              <a:latin typeface="Corbel"/>
              <a:cs typeface="Corbel"/>
            </a:endParaRPr>
          </a:p>
          <a:p>
            <a:pPr marL="1555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4726" y="1616405"/>
            <a:ext cx="51815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f(0,1)</a:t>
            </a:r>
            <a:endParaRPr sz="1800">
              <a:latin typeface="Corbel"/>
              <a:cs typeface="Corbel"/>
            </a:endParaRPr>
          </a:p>
          <a:p>
            <a:pPr marR="8890" algn="ct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f(1,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1)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,1)</a:t>
            </a:r>
            <a:endParaRPr sz="1800">
              <a:latin typeface="Corbel"/>
              <a:cs typeface="Corbel"/>
            </a:endParaRPr>
          </a:p>
          <a:p>
            <a:pPr marL="12065" marR="2032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f(3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1) 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  <a:p>
            <a:pPr marR="26034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05705" y="1616405"/>
            <a:ext cx="5473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f(0,</a:t>
            </a:r>
            <a:r>
              <a:rPr sz="1800" spc="5" dirty="0">
                <a:solidFill>
                  <a:srgbClr val="FFFF00"/>
                </a:solidFill>
                <a:latin typeface="Corbel"/>
                <a:cs typeface="Corbel"/>
              </a:rPr>
              <a:t>2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)</a:t>
            </a:r>
            <a:endParaRPr sz="1800">
              <a:latin typeface="Corbel"/>
              <a:cs typeface="Corbel"/>
            </a:endParaRPr>
          </a:p>
          <a:p>
            <a:pPr marL="29209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f(1,2)</a:t>
            </a:r>
            <a:endParaRPr sz="1800">
              <a:latin typeface="Corbel"/>
              <a:cs typeface="Corbel"/>
            </a:endParaRPr>
          </a:p>
          <a:p>
            <a:pPr marR="8255" algn="ctr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f(</a:t>
            </a:r>
            <a:r>
              <a:rPr sz="1800" spc="5" dirty="0">
                <a:solidFill>
                  <a:srgbClr val="FFFF00"/>
                </a:solidFill>
                <a:latin typeface="Corbel"/>
                <a:cs typeface="Corbel"/>
              </a:rPr>
              <a:t>2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,</a:t>
            </a:r>
            <a:r>
              <a:rPr sz="1800" spc="5" dirty="0">
                <a:solidFill>
                  <a:srgbClr val="FFFF00"/>
                </a:solidFill>
                <a:latin typeface="Corbel"/>
                <a:cs typeface="Corbel"/>
              </a:rPr>
              <a:t>2</a:t>
            </a:r>
            <a:r>
              <a:rPr sz="1800" dirty="0">
                <a:solidFill>
                  <a:srgbClr val="FFFF00"/>
                </a:solidFill>
                <a:latin typeface="Corbel"/>
                <a:cs typeface="Corbel"/>
              </a:rPr>
              <a:t>)</a:t>
            </a:r>
            <a:endParaRPr sz="1800">
              <a:latin typeface="Corbel"/>
              <a:cs typeface="Corbel"/>
            </a:endParaRPr>
          </a:p>
          <a:p>
            <a:pPr marL="41910" marR="508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f(3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2)  I</a:t>
            </a:r>
            <a:endParaRPr sz="1800">
              <a:latin typeface="Corbel"/>
              <a:cs typeface="Corbel"/>
            </a:endParaRPr>
          </a:p>
          <a:p>
            <a:pPr marR="317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0528" y="1616405"/>
            <a:ext cx="5194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f(0,3)</a:t>
            </a:r>
            <a:endParaRPr sz="1800">
              <a:latin typeface="Corbel"/>
              <a:cs typeface="Corbel"/>
            </a:endParaRPr>
          </a:p>
          <a:p>
            <a:pPr marL="1587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f(1,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3)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,3)</a:t>
            </a:r>
            <a:endParaRPr sz="1800">
              <a:latin typeface="Corbel"/>
              <a:cs typeface="Corbel"/>
            </a:endParaRPr>
          </a:p>
          <a:p>
            <a:pPr marL="27940" marR="508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f(3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3) 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  <a:p>
            <a:pPr marL="3746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25032" y="2713990"/>
            <a:ext cx="87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	- - - -</a:t>
            </a:r>
            <a:r>
              <a:rPr sz="18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	- - - -</a:t>
            </a:r>
            <a:r>
              <a:rPr sz="18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1038" y="1560449"/>
            <a:ext cx="1270" cy="1905000"/>
          </a:xfrm>
          <a:custGeom>
            <a:avLst/>
            <a:gdLst/>
            <a:ahLst/>
            <a:cxnLst/>
            <a:rect l="l" t="t" r="r" b="b"/>
            <a:pathLst>
              <a:path w="1269" h="1905000">
                <a:moveTo>
                  <a:pt x="762" y="0"/>
                </a:moveTo>
                <a:lnTo>
                  <a:pt x="0" y="190500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61148" y="1612772"/>
            <a:ext cx="1905" cy="1752600"/>
          </a:xfrm>
          <a:custGeom>
            <a:avLst/>
            <a:gdLst/>
            <a:ahLst/>
            <a:cxnLst/>
            <a:rect l="l" t="t" r="r" b="b"/>
            <a:pathLst>
              <a:path w="1904" h="1752600">
                <a:moveTo>
                  <a:pt x="1650" y="0"/>
                </a:moveTo>
                <a:lnTo>
                  <a:pt x="0" y="175260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1800" y="3467608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4">
                <a:moveTo>
                  <a:pt x="0" y="0"/>
                </a:moveTo>
                <a:lnTo>
                  <a:pt x="152400" y="165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71800" y="1561591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5">
                <a:moveTo>
                  <a:pt x="0" y="0"/>
                </a:moveTo>
                <a:lnTo>
                  <a:pt x="152400" y="1524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0400" y="1600200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5">
                <a:moveTo>
                  <a:pt x="0" y="0"/>
                </a:moveTo>
                <a:lnTo>
                  <a:pt x="152400" y="165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0400" y="3364103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4">
                <a:moveTo>
                  <a:pt x="0" y="0"/>
                </a:moveTo>
                <a:lnTo>
                  <a:pt x="152400" y="1524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0739" y="1763013"/>
            <a:ext cx="6964045" cy="411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Adjacency</a:t>
            </a:r>
            <a:r>
              <a:rPr sz="28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:</a:t>
            </a:r>
            <a:r>
              <a:rPr sz="2800" i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 are adjacent if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they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neighbors</a:t>
            </a:r>
            <a:r>
              <a:rPr sz="2000" spc="8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and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their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intensity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level ‘V’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satisfy some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specific criteria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of</a:t>
            </a:r>
            <a:r>
              <a:rPr sz="2000" spc="-2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Corbel"/>
                <a:cs typeface="Corbel"/>
              </a:rPr>
              <a:t>similarity.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42290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e.g.	V =</a:t>
            </a:r>
            <a:r>
              <a:rPr sz="2000" spc="-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{1}</a:t>
            </a:r>
            <a:endParaRPr sz="2000">
              <a:latin typeface="Corbel"/>
              <a:cs typeface="Corbel"/>
            </a:endParaRPr>
          </a:p>
          <a:p>
            <a:pPr marL="55245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 = { 0,</a:t>
            </a:r>
            <a:r>
              <a:rPr sz="20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2}</a:t>
            </a:r>
            <a:endParaRPr sz="2000">
              <a:latin typeface="Corbel"/>
              <a:cs typeface="Corbel"/>
            </a:endParaRPr>
          </a:p>
          <a:p>
            <a:pPr marL="51879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Binary image = { 0,</a:t>
            </a:r>
            <a:r>
              <a:rPr sz="20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1}</a:t>
            </a:r>
            <a:endParaRPr sz="2000">
              <a:latin typeface="Corbel"/>
              <a:cs typeface="Corbel"/>
            </a:endParaRPr>
          </a:p>
          <a:p>
            <a:pPr marL="50927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Gray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scale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image = { 0,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1, 2,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------,</a:t>
            </a:r>
            <a:r>
              <a:rPr sz="2000" spc="-1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Corbel"/>
                <a:cs typeface="Corbel"/>
              </a:rPr>
              <a:t>255}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In binary images, 2 pixels are adjacent if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they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neighbors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&amp; have 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some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intensity values either 0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or</a:t>
            </a:r>
            <a:r>
              <a:rPr sz="2000" spc="-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1.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In gray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scale,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image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contains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more gray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level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in range 0</a:t>
            </a:r>
            <a:r>
              <a:rPr sz="2000" spc="-8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to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FF00"/>
                </a:solidFill>
                <a:latin typeface="Corbel"/>
                <a:cs typeface="Corbel"/>
              </a:rPr>
              <a:t>255.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5339" y="1766061"/>
            <a:ext cx="7104380" cy="70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4-adjacency:</a:t>
            </a:r>
            <a:r>
              <a:rPr sz="2400" i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 p and q with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from set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‘V’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r>
              <a:rPr sz="2000" spc="-19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Corbel"/>
                <a:cs typeface="Corbel"/>
              </a:rPr>
              <a:t>4-</a:t>
            </a:r>
            <a:endParaRPr sz="2000">
              <a:latin typeface="Corbel"/>
              <a:cs typeface="Corbel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adjacent if q is in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set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of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950" spc="-7" baseline="-21367" dirty="0">
                <a:solidFill>
                  <a:srgbClr val="FFFF00"/>
                </a:solidFill>
                <a:latin typeface="Corbel"/>
                <a:cs typeface="Corbel"/>
              </a:rPr>
              <a:t>4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(p).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21689" y="3127593"/>
          <a:ext cx="3634103" cy="2022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2925"/>
                <a:gridCol w="788035"/>
                <a:gridCol w="601344"/>
                <a:gridCol w="431799"/>
              </a:tblGrid>
              <a:tr h="447029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e.g. V = { 0,</a:t>
                      </a:r>
                      <a:r>
                        <a:rPr sz="2000" spc="-22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0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2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88900" marB="0"/>
                </a:tc>
              </a:tr>
              <a:tr h="4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431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47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431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40739" y="5122545"/>
            <a:ext cx="366014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 in </a:t>
            </a:r>
            <a:r>
              <a:rPr sz="2000" b="1" dirty="0">
                <a:solidFill>
                  <a:srgbClr val="FF0000"/>
                </a:solidFill>
                <a:latin typeface="Corbel"/>
                <a:cs typeface="Corbel"/>
              </a:rPr>
              <a:t>RED</a:t>
            </a:r>
            <a:r>
              <a:rPr sz="2000" b="1" spc="-7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color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q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can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be any value in </a:t>
            </a:r>
            <a:r>
              <a:rPr sz="2000" b="1" dirty="0">
                <a:solidFill>
                  <a:srgbClr val="00AF50"/>
                </a:solidFill>
                <a:latin typeface="Corbel"/>
                <a:cs typeface="Corbel"/>
              </a:rPr>
              <a:t>GREEN</a:t>
            </a:r>
            <a:r>
              <a:rPr sz="2000" b="1" spc="-15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Corbel"/>
                <a:cs typeface="Corbel"/>
              </a:rPr>
              <a:t>color.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5339" y="1766061"/>
            <a:ext cx="7105650" cy="70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8-adjacency:</a:t>
            </a:r>
            <a:r>
              <a:rPr sz="2400" i="1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 p and q with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from set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‘V’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r>
              <a:rPr sz="2000" spc="-23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Corbel"/>
                <a:cs typeface="Corbel"/>
              </a:rPr>
              <a:t>8-</a:t>
            </a:r>
            <a:endParaRPr sz="2000">
              <a:latin typeface="Corbel"/>
              <a:cs typeface="Corbel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adjacent if q is in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set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of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950" spc="-7" baseline="-21367" dirty="0">
                <a:solidFill>
                  <a:srgbClr val="FFFF00"/>
                </a:solidFill>
                <a:latin typeface="Corbel"/>
                <a:cs typeface="Corbel"/>
              </a:rPr>
              <a:t>8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(p).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21689" y="3127593"/>
          <a:ext cx="3684903" cy="2022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2925"/>
                <a:gridCol w="814069"/>
                <a:gridCol w="601980"/>
                <a:gridCol w="455929"/>
              </a:tblGrid>
              <a:tr h="447029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e.g. V = { 1,</a:t>
                      </a:r>
                      <a:r>
                        <a:rPr sz="2000" spc="-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2}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0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2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2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88900" marB="0"/>
                </a:tc>
              </a:tr>
              <a:tr h="4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431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47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431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40739" y="5122545"/>
            <a:ext cx="360552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 in </a:t>
            </a:r>
            <a:r>
              <a:rPr sz="2000" b="1" dirty="0">
                <a:solidFill>
                  <a:srgbClr val="FF0000"/>
                </a:solidFill>
                <a:latin typeface="Corbel"/>
                <a:cs typeface="Corbel"/>
              </a:rPr>
              <a:t>RED</a:t>
            </a:r>
            <a:r>
              <a:rPr sz="2000" b="1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color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q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can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be any value in </a:t>
            </a:r>
            <a:r>
              <a:rPr sz="2000" b="1" dirty="0">
                <a:solidFill>
                  <a:srgbClr val="00AF50"/>
                </a:solidFill>
                <a:latin typeface="Corbel"/>
                <a:cs typeface="Corbel"/>
              </a:rPr>
              <a:t>GREEN</a:t>
            </a:r>
            <a:r>
              <a:rPr sz="2000" b="1" spc="-15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color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71" y="5047393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40">
                <a:moveTo>
                  <a:pt x="0" y="0"/>
                </a:moveTo>
                <a:lnTo>
                  <a:pt x="0" y="1691640"/>
                </a:lnTo>
              </a:path>
            </a:pathLst>
          </a:custGeom>
          <a:ln w="73152">
            <a:solidFill>
              <a:srgbClr val="EA1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871" y="47967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3152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71" y="463765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73152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295" y="454253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151"/>
                </a:moveTo>
                <a:lnTo>
                  <a:pt x="73152" y="73151"/>
                </a:lnTo>
                <a:lnTo>
                  <a:pt x="7315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22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790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96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" y="68046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55089" y="534365"/>
            <a:ext cx="5899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Adjacency,</a:t>
            </a:r>
            <a:r>
              <a:rPr spc="-229" dirty="0"/>
              <a:t> </a:t>
            </a:r>
            <a:r>
              <a:rPr spc="-95" dirty="0"/>
              <a:t>Connectivity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9940" y="1766061"/>
            <a:ext cx="6951980" cy="100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m-adjacency:</a:t>
            </a:r>
            <a:r>
              <a:rPr sz="2400" i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 p and q with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values from set ‘V’</a:t>
            </a:r>
            <a:r>
              <a:rPr sz="2000" spc="-204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are</a:t>
            </a:r>
            <a:endParaRPr sz="2000">
              <a:latin typeface="Corbel"/>
              <a:cs typeface="Corbel"/>
            </a:endParaRPr>
          </a:p>
          <a:p>
            <a:pPr marL="635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m-adjacent</a:t>
            </a:r>
            <a:r>
              <a:rPr sz="2000" spc="-3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if</a:t>
            </a:r>
            <a:endParaRPr sz="2000">
              <a:latin typeface="Corbel"/>
              <a:cs typeface="Corbel"/>
            </a:endParaRPr>
          </a:p>
          <a:p>
            <a:pPr marL="63500">
              <a:lnSpc>
                <a:spcPct val="100000"/>
              </a:lnSpc>
              <a:tabLst>
                <a:tab pos="578485" algn="l"/>
                <a:tab pos="2058670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(i)	q is</a:t>
            </a:r>
            <a:r>
              <a:rPr sz="2000" spc="-1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950" spc="-7" baseline="-21367" dirty="0">
                <a:solidFill>
                  <a:srgbClr val="FFFF00"/>
                </a:solidFill>
                <a:latin typeface="Corbel"/>
                <a:cs typeface="Corbel"/>
              </a:rPr>
              <a:t>4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(p)	OR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9" y="3192907"/>
            <a:ext cx="296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(ii)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5339" y="3040507"/>
            <a:ext cx="6817359" cy="11328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553085" marR="30480">
              <a:lnSpc>
                <a:spcPct val="101899"/>
              </a:lnSpc>
              <a:spcBef>
                <a:spcPts val="30"/>
              </a:spcBef>
              <a:tabLst>
                <a:tab pos="3610610" algn="l"/>
                <a:tab pos="3976370" algn="l"/>
              </a:tabLst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q is in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</a:t>
            </a:r>
            <a:r>
              <a:rPr sz="1950" spc="-7" baseline="-21367" dirty="0">
                <a:solidFill>
                  <a:srgbClr val="FFFF00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(p) 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&amp; 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set</a:t>
            </a:r>
            <a:r>
              <a:rPr sz="2000" spc="1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N</a:t>
            </a:r>
            <a:r>
              <a:rPr sz="1950" u="heavy" spc="-7" baseline="-21367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4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(p)	</a:t>
            </a:r>
            <a:r>
              <a:rPr sz="32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n	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N</a:t>
            </a:r>
            <a:r>
              <a:rPr sz="1950" u="heavy" spc="-7" baseline="-21367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4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orbel"/>
                <a:cs typeface="Corbel"/>
              </a:rPr>
              <a:t>(q)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have </a:t>
            </a:r>
            <a:r>
              <a:rPr sz="2000" spc="-5" dirty="0">
                <a:solidFill>
                  <a:srgbClr val="FFFF00"/>
                </a:solidFill>
                <a:latin typeface="Corbel"/>
                <a:cs typeface="Corbel"/>
              </a:rPr>
              <a:t>no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pixels</a:t>
            </a:r>
            <a:r>
              <a:rPr sz="2000" spc="-8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whose  values are from</a:t>
            </a:r>
            <a:r>
              <a:rPr sz="2000" spc="-2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Corbel"/>
                <a:cs typeface="Corbel"/>
              </a:rPr>
              <a:t>‘V’.</a:t>
            </a:r>
            <a:endParaRPr sz="2000">
              <a:latin typeface="Corbel"/>
              <a:cs typeface="Corbel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e.g. V = { 1</a:t>
            </a:r>
            <a:r>
              <a:rPr sz="2000" spc="-17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00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004311" y="4559850"/>
          <a:ext cx="1949450" cy="138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25"/>
                <a:gridCol w="762000"/>
                <a:gridCol w="542925"/>
              </a:tblGrid>
              <a:tr h="447294">
                <a:tc>
                  <a:txBody>
                    <a:bodyPr/>
                    <a:lstStyle/>
                    <a:p>
                      <a:pPr marL="31750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3025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10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87845">
                <a:tc>
                  <a:txBody>
                    <a:bodyPr/>
                    <a:lstStyle/>
                    <a:p>
                      <a:pPr marL="33020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4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9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47459">
                <a:tc>
                  <a:txBody>
                    <a:bodyPr/>
                    <a:lstStyle/>
                    <a:p>
                      <a:pPr marL="33020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2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3200" spc="-4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3340"/>
                        </a:lnSpc>
                      </a:pPr>
                      <a:r>
                        <a:rPr sz="32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3200" spc="-105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Corbel"/>
                          <a:cs typeface="Corbel"/>
                        </a:rPr>
                        <a:t>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</TotalTime>
  <Words>2309</Words>
  <Application>Microsoft Office PowerPoint</Application>
  <PresentationFormat>On-screen Show (4:3)</PresentationFormat>
  <Paragraphs>856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Lecture – 5</vt:lpstr>
      <vt:lpstr>Neighbors of a Pixel</vt:lpstr>
      <vt:lpstr>Neighbors of a Pixel</vt:lpstr>
      <vt:lpstr>Neighbors of a Pixel</vt:lpstr>
      <vt:lpstr>Neighbors of a Pixel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Regions &amp; Boundaries</vt:lpstr>
      <vt:lpstr>Regions &amp; Boundaries</vt:lpstr>
      <vt:lpstr>Distance Measures</vt:lpstr>
      <vt:lpstr>Distance Measures</vt:lpstr>
      <vt:lpstr>Distance Measures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– 5</dc:title>
  <dc:creator>ue</dc:creator>
  <cp:lastModifiedBy>ue</cp:lastModifiedBy>
  <cp:revision>2</cp:revision>
  <dcterms:created xsi:type="dcterms:W3CDTF">2020-08-23T14:03:34Z</dcterms:created>
  <dcterms:modified xsi:type="dcterms:W3CDTF">2020-08-23T14:10:46Z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2020-08-23T00:00:00Z</vt:filetime>
  </property>
</Properties>
</file>