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66" r:id="rId5"/>
    <p:sldId id="267" r:id="rId6"/>
    <p:sldId id="268" r:id="rId7"/>
    <p:sldId id="269" r:id="rId8"/>
    <p:sldId id="277" r:id="rId9"/>
    <p:sldId id="270" r:id="rId10"/>
    <p:sldId id="271" r:id="rId11"/>
    <p:sldId id="280" r:id="rId12"/>
    <p:sldId id="273" r:id="rId13"/>
    <p:sldId id="272" r:id="rId14"/>
    <p:sldId id="274" r:id="rId15"/>
    <p:sldId id="275" r:id="rId16"/>
    <p:sldId id="258" r:id="rId17"/>
    <p:sldId id="257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2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0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B02A-6904-4CF8-9E12-ABC53B11E8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4D82A-985C-44DD-9DF3-35C4CAEA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Domain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1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82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353589" cy="38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08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important Fourier Transform Pairs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914400" y="381000"/>
            <a:ext cx="7637411" cy="583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18" y="533400"/>
            <a:ext cx="36210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29" y="1592615"/>
            <a:ext cx="2913063" cy="83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57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9990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54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750"/>
            <a:ext cx="83820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219200"/>
            <a:ext cx="303813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1"/>
              </a:lnSpc>
            </a:pP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Circular</a:t>
            </a:r>
            <a:r>
              <a:rPr lang="en-US" spc="21" dirty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disk</a:t>
            </a:r>
            <a:r>
              <a:rPr lang="en-US" spc="10" dirty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unit</a:t>
            </a:r>
            <a:r>
              <a:rPr lang="en-US" spc="10" dirty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height</a:t>
            </a:r>
            <a:r>
              <a:rPr lang="en-US" spc="10" dirty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and</a:t>
            </a:r>
            <a:endParaRPr lang="en-US" dirty="0">
              <a:solidFill>
                <a:srgbClr val="0000CC"/>
              </a:solidFill>
              <a:latin typeface="UADNDP+ArialMT"/>
              <a:cs typeface="UADNDP+Arial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724" y="1623146"/>
            <a:ext cx="292221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1"/>
              </a:lnSpc>
            </a:pP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radius</a:t>
            </a:r>
            <a:r>
              <a:rPr lang="en-US" spc="18" dirty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i="1" dirty="0">
                <a:solidFill>
                  <a:srgbClr val="0000CC"/>
                </a:solidFill>
                <a:latin typeface="KEVUQU+Arial-ItalicMT"/>
                <a:cs typeface="KEVUQU+Arial-ItalicMT"/>
              </a:rPr>
              <a:t>a </a:t>
            </a:r>
            <a:r>
              <a:rPr lang="en-US" dirty="0" smtClean="0">
                <a:solidFill>
                  <a:srgbClr val="0000CC"/>
                </a:solidFill>
                <a:latin typeface="UADNDP+ArialMT"/>
                <a:cs typeface="UADNDP+ArialMT"/>
              </a:rPr>
              <a:t>centered</a:t>
            </a:r>
            <a:r>
              <a:rPr lang="en-US" spc="14" dirty="0" smtClean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on</a:t>
            </a:r>
            <a:r>
              <a:rPr lang="en-US" spc="15" dirty="0">
                <a:solidFill>
                  <a:srgbClr val="0000CC"/>
                </a:solidFill>
                <a:latin typeface="UADNDP+ArialMT"/>
                <a:cs typeface="UADNDP+ArialMT"/>
              </a:rPr>
              <a:t> </a:t>
            </a:r>
            <a:r>
              <a:rPr lang="en-US" dirty="0">
                <a:solidFill>
                  <a:srgbClr val="0000CC"/>
                </a:solidFill>
                <a:latin typeface="UADNDP+ArialMT"/>
                <a:cs typeface="UADNDP+ArialMT"/>
              </a:rPr>
              <a:t>origin</a:t>
            </a:r>
            <a:endParaRPr lang="en-US" dirty="0">
              <a:solidFill>
                <a:srgbClr val="0000CC"/>
              </a:solidFill>
              <a:latin typeface="UADNDP+ArialMT"/>
              <a:cs typeface="UADNDP+Arial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842" y="5486400"/>
            <a:ext cx="2280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‘2D’ version of a </a:t>
            </a:r>
            <a:r>
              <a:rPr lang="en-US" dirty="0" err="1"/>
              <a:t>sinc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term frequency in an image tells about the rate of change of pixel </a:t>
            </a:r>
            <a:r>
              <a:rPr lang="en-US" sz="2400" dirty="0" smtClean="0"/>
              <a:t>values</a:t>
            </a:r>
          </a:p>
          <a:p>
            <a:pPr algn="just"/>
            <a:r>
              <a:rPr lang="en-US" sz="2400" dirty="0" smtClean="0"/>
              <a:t>We </a:t>
            </a:r>
            <a:r>
              <a:rPr lang="en-US" sz="2400" dirty="0"/>
              <a:t>first transform the image to its frequency </a:t>
            </a:r>
            <a:r>
              <a:rPr lang="en-US" sz="2400" dirty="0" smtClean="0"/>
              <a:t>distribution </a:t>
            </a:r>
          </a:p>
          <a:p>
            <a:pPr algn="just"/>
            <a:r>
              <a:rPr lang="en-US" sz="2400" dirty="0" smtClean="0"/>
              <a:t>Processing is done on the transformed image </a:t>
            </a:r>
          </a:p>
          <a:p>
            <a:pPr algn="just"/>
            <a:r>
              <a:rPr lang="en-US" sz="2400" dirty="0" smtClean="0"/>
              <a:t>After </a:t>
            </a:r>
            <a:r>
              <a:rPr lang="en-US" sz="2400" dirty="0"/>
              <a:t>performing inverse transformation, it is converted into an image which is then viewed in spatial </a:t>
            </a:r>
            <a:r>
              <a:rPr lang="en-US" sz="2400" dirty="0" smtClean="0"/>
              <a:t>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342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228850"/>
            <a:ext cx="59817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6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frequency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signal can be converted from time domain into frequency domain using mathematical operators called transforms.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are many kind of transformation </a:t>
            </a:r>
            <a:r>
              <a:rPr lang="en-US" sz="2400" dirty="0" smtClean="0"/>
              <a:t>some </a:t>
            </a:r>
            <a:r>
              <a:rPr lang="en-US" sz="2400" dirty="0"/>
              <a:t>of them </a:t>
            </a:r>
            <a:r>
              <a:rPr lang="en-US" sz="2400" dirty="0" smtClean="0"/>
              <a:t>are </a:t>
            </a:r>
            <a:r>
              <a:rPr lang="en-US" sz="24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Fourier Series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Fourier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Frequency </a:t>
            </a:r>
            <a:r>
              <a:rPr lang="en-US" dirty="0"/>
              <a:t>components </a:t>
            </a:r>
            <a:r>
              <a:rPr lang="en-US" dirty="0" smtClean="0"/>
              <a:t>are divided into </a:t>
            </a:r>
            <a:r>
              <a:rPr lang="en-US" dirty="0"/>
              <a:t>two major </a:t>
            </a:r>
            <a:r>
              <a:rPr lang="en-US" dirty="0" smtClean="0"/>
              <a:t>components:</a:t>
            </a:r>
            <a:endParaRPr lang="en-US" dirty="0"/>
          </a:p>
          <a:p>
            <a:pPr algn="just"/>
            <a:r>
              <a:rPr lang="en-US" dirty="0"/>
              <a:t>High frequency </a:t>
            </a:r>
            <a:r>
              <a:rPr lang="en-US" dirty="0" smtClean="0"/>
              <a:t>components- correspond </a:t>
            </a:r>
            <a:r>
              <a:rPr lang="en-US" dirty="0"/>
              <a:t>to edges in an </a:t>
            </a:r>
            <a:r>
              <a:rPr lang="en-US" dirty="0" smtClean="0"/>
              <a:t>image</a:t>
            </a:r>
          </a:p>
          <a:p>
            <a:pPr algn="just"/>
            <a:r>
              <a:rPr lang="en-US" dirty="0" smtClean="0"/>
              <a:t>Low </a:t>
            </a:r>
            <a:r>
              <a:rPr lang="en-US" dirty="0"/>
              <a:t>frequency </a:t>
            </a:r>
            <a:r>
              <a:rPr lang="en-US" dirty="0" smtClean="0"/>
              <a:t>components- smooth regions in an 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3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𝑗𝐼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are real numbers and</a:t>
                </a:r>
                <a:r>
                  <a:rPr lang="en-US" i="1" dirty="0" smtClean="0"/>
                  <a:t> j </a:t>
                </a:r>
                <a:r>
                  <a:rPr lang="en-US" dirty="0" smtClean="0"/>
                  <a:t>is an imaginary number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78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 in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Fourier Transform</a:t>
            </a:r>
            <a:r>
              <a:rPr lang="en-US" sz="2400" dirty="0"/>
              <a:t> is an important </a:t>
            </a:r>
            <a:r>
              <a:rPr lang="en-US" sz="2400" b="1" dirty="0"/>
              <a:t>image processing</a:t>
            </a:r>
            <a:r>
              <a:rPr lang="en-US" sz="2400" dirty="0"/>
              <a:t> tool which is used to decompose an </a:t>
            </a:r>
            <a:r>
              <a:rPr lang="en-US" sz="2400" b="1" dirty="0"/>
              <a:t>image</a:t>
            </a:r>
            <a:r>
              <a:rPr lang="en-US" sz="2400" dirty="0"/>
              <a:t> into its sine and cosine </a:t>
            </a:r>
            <a:r>
              <a:rPr lang="en-US" sz="2400" dirty="0" smtClean="0"/>
              <a:t>components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output of the </a:t>
            </a:r>
            <a:r>
              <a:rPr lang="en-US" sz="2400" b="1" dirty="0"/>
              <a:t>transformation</a:t>
            </a:r>
            <a:r>
              <a:rPr lang="en-US" sz="2400" dirty="0"/>
              <a:t> represents the </a:t>
            </a:r>
            <a:r>
              <a:rPr lang="en-US" sz="2400" b="1" dirty="0"/>
              <a:t>image</a:t>
            </a:r>
            <a:r>
              <a:rPr lang="en-US" sz="2400" dirty="0"/>
              <a:t> in the </a:t>
            </a:r>
            <a:r>
              <a:rPr lang="en-US" sz="2400" b="1" dirty="0"/>
              <a:t>Fourier</a:t>
            </a:r>
            <a:r>
              <a:rPr lang="en-US" sz="2400" dirty="0"/>
              <a:t> or frequency domain, while the input </a:t>
            </a:r>
            <a:r>
              <a:rPr lang="en-US" sz="2400" b="1" dirty="0"/>
              <a:t>image</a:t>
            </a:r>
            <a:r>
              <a:rPr lang="en-US" sz="2400" dirty="0"/>
              <a:t> is the spatial domain </a:t>
            </a:r>
            <a:r>
              <a:rPr lang="en-US" sz="2400" dirty="0" smtClean="0"/>
              <a:t>equivalent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66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components of the spectrum of the DFT determine the amplitudes of the sinusoid that combine to form the resulting image</a:t>
            </a:r>
          </a:p>
          <a:p>
            <a:pPr algn="just"/>
            <a:r>
              <a:rPr lang="en-US" sz="2400" dirty="0" smtClean="0"/>
              <a:t>At any given frequency in the DFT of an image a large amplitude implies a greater prominence of a sinusoid of that frequency in the image</a:t>
            </a:r>
          </a:p>
          <a:p>
            <a:pPr algn="just"/>
            <a:r>
              <a:rPr lang="en-US" sz="2400" dirty="0" smtClean="0"/>
              <a:t>A small amplitude implies a less of that sinusoid is present in the image</a:t>
            </a:r>
          </a:p>
          <a:p>
            <a:pPr algn="just"/>
            <a:r>
              <a:rPr lang="en-US" sz="2400" dirty="0" smtClean="0"/>
              <a:t>The phase is a measure of the displacement of the various sinusoids with respect to the origin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5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Magnitude of the 2D DFT is an array whose components determine the intensities in the image </a:t>
            </a:r>
          </a:p>
          <a:p>
            <a:pPr algn="just"/>
            <a:r>
              <a:rPr lang="en-US" dirty="0" smtClean="0"/>
              <a:t>The corresponding phase is an array of angles that carry information about where discernable objects are located in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4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interpret the frequency domain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output frequency domain image tells us how much each frequency component is included in the original </a:t>
            </a:r>
            <a:r>
              <a:rPr lang="en-US" sz="2400" dirty="0" smtClean="0"/>
              <a:t>image</a:t>
            </a:r>
          </a:p>
          <a:p>
            <a:pPr algn="just"/>
            <a:r>
              <a:rPr lang="en-US" sz="2400" dirty="0" smtClean="0"/>
              <a:t>Pixels </a:t>
            </a:r>
            <a:r>
              <a:rPr lang="en-US" sz="2400" dirty="0"/>
              <a:t>near the center represent </a:t>
            </a:r>
            <a:r>
              <a:rPr lang="en-US" sz="2400" b="1" dirty="0"/>
              <a:t>lower frequency component</a:t>
            </a:r>
            <a:r>
              <a:rPr lang="en-US" sz="2400" dirty="0"/>
              <a:t>s, and outer side pixels represent </a:t>
            </a:r>
            <a:r>
              <a:rPr lang="en-US" sz="2400" b="1" dirty="0"/>
              <a:t>higher frequency </a:t>
            </a:r>
            <a:r>
              <a:rPr lang="en-US" sz="2400" b="1" dirty="0" smtClean="0"/>
              <a:t>componen</a:t>
            </a:r>
            <a:r>
              <a:rPr lang="en-US" sz="2400" dirty="0" smtClean="0"/>
              <a:t>t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Thus, if pixels near the center are brighter than others outer side, this means that the original image is composed with lower frequency components more than higher </a:t>
            </a:r>
            <a:r>
              <a:rPr lang="en-US" sz="2400" dirty="0" smtClean="0"/>
              <a:t>frequency components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90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interpret the frequency domain image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43063"/>
            <a:ext cx="5962650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3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DFT on image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45833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12912"/>
            <a:ext cx="1828800" cy="509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8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63627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6036"/>
            <a:ext cx="713814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33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842266" cy="55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58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32211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40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7214432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4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710675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4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21519"/>
            <a:ext cx="7754862" cy="316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4191001"/>
            <a:ext cx="7815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In Fourier transform, we work with the magnitude of the </a:t>
            </a:r>
          </a:p>
          <a:p>
            <a:pPr algn="just"/>
            <a:r>
              <a:rPr lang="en-US" sz="2400" dirty="0" smtClean="0"/>
              <a:t>transform also called as the Fourier spectrum or frequency spectrum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46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3" y="381000"/>
            <a:ext cx="818353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0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361</Words>
  <Application>Microsoft Office PowerPoint</Application>
  <PresentationFormat>On-screen Show (4:3)</PresentationFormat>
  <Paragraphs>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Frequency Domain Analysis </vt:lpstr>
      <vt:lpstr>Complex Numbers</vt:lpstr>
      <vt:lpstr>Fourier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important Fourier Transform Pairs</vt:lpstr>
      <vt:lpstr>PowerPoint Presentation</vt:lpstr>
      <vt:lpstr>PowerPoint Presentation</vt:lpstr>
      <vt:lpstr>PowerPoint Presentation</vt:lpstr>
      <vt:lpstr>Introduction to Transforms</vt:lpstr>
      <vt:lpstr>Pipeline</vt:lpstr>
      <vt:lpstr>Types of frequency transformations</vt:lpstr>
      <vt:lpstr>Frequency Components</vt:lpstr>
      <vt:lpstr>FT in Image Processing</vt:lpstr>
      <vt:lpstr>DFT</vt:lpstr>
      <vt:lpstr>DFT</vt:lpstr>
      <vt:lpstr>How to interpret the frequency domain image</vt:lpstr>
      <vt:lpstr>How to interpret the frequency domain image</vt:lpstr>
      <vt:lpstr>Example of DFT on image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Domain Analysis </dc:title>
  <dc:creator>ue</dc:creator>
  <cp:lastModifiedBy>ue</cp:lastModifiedBy>
  <cp:revision>15</cp:revision>
  <dcterms:created xsi:type="dcterms:W3CDTF">2020-08-25T11:38:18Z</dcterms:created>
  <dcterms:modified xsi:type="dcterms:W3CDTF">2020-08-30T14:21:07Z</dcterms:modified>
</cp:coreProperties>
</file>