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25" r:id="rId4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9-08T04:55:30.0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18653 9203,'0'0,"50"0,24 0,-24 0,25 0,24-25,0-25,-25 25,1-24,24 49,50 0,-50 0,0 0,25 0,-49 0,74 0,-75 0,75 0,-50 0,25 0,-50 0,26-75,24 50,-25 1,0-26,-49 50,24 0,-24 0,-1-50,1 26,-25 24,0 0,-25 0,0 0,24 0,-24 0,25 0,0 0,-25 0,0 0,0-25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9-08T04:56:05.3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11088 11906,'0'0,"0"0,0-74,-25-1,-24-24,-26-50,-49-123,75-1,-100 124,0-124,0 124,-49-74,74 149,-149-447,74 397,26 99,-1 0,100 25,-26 0,-24 0,-198 0,248 0,-50 0,99 0,-25 0,-74 174,50-100,-26 25,-73 149,24-74,50-25,-25 99,-25-50,75-24,-26-50,51 124,-26-124,50 25,1-50,24-25,-25 75,-50 50,75-26,-24-24,24-50,0 50,0-74,0-1,0 25,0 50,0-25,24 25,1-99,0 49,0 0,-25-25,49 26,-24-26,50 0,-51 50,51-99,-25 50,-1-26,50 75,1-49,-26 24,0-74,26 0,73 123,-49-73,-25-75,-24 49,99-49,-26 75,1-75,-25 0,-49 0,-1-25,75-25,0 26,0-76,-50 51,-25-26,1 26,24-100,-25 74,25 1,-49 0,49-50,-24 49,-26 1,26-1,-51 51,26-26,-50 0,99-24,-74 24,50 1,-51 24,51-74,-50 74,49-74,-49 49,24 25,-24-49,25 49,-25-49,-1 24,1 25,0-24,-25-1,25 50,0-74,-1 49,-24-25,25-49,-25 49,0-24,25 0,-25-1,25 50,-25-99,0 75,0 24,0 0,0 25,0-25,0 0,0-49,0 49,0-24,0 24,0 25,-25-25,25-25,-25 50</inkml:trace>
  <inkml:trace contextRef="#ctx0" brushRef="#br0" timeOffset="7522.4303">8781 11584,'0'0,"0"0,0 25,0-25,0 0,0 0,50-25,24-99,25-75,50 26,75-150,-26 75,50-149,149 199,49-149,-173 173,149-24,-199 49,-74 49,25 76,24-26,-49 0,0 26,-50 24,50 0,24 24,-73-24,48 50,-48-25,24 0,0 49,49-74,-49 25,-49 0,49-25,-50 49,50 26,-25-1,-49-24,0 49,-1-49,100 98,-99-24,24 0,-24-74,-25 0,24-1,-49-24,99 74,-74-74,25 25,-25-25,-1 24,-24-24,0-25,25 0,-25 50,25-50,-25 24,0 1</inkml:trace>
  <inkml:trace contextRef="#ctx0" brushRef="#br0" timeOffset="8902.5092">14437 10046,'0'0,"0"0,24 0,26 0,0 0,-1 0,75 50,-49-1,-26-24,26 49,-75-24,25-50,-25 0,24 0,1 25,-25 0,50 49,-50-74,25 25,-25-50,0 0,-100-124,100 25,0 75,-24 24,-1 0,25 0,0 25,0-49,0 24,-50-25,50 1,0-1,0 25,0 0,0 25,0 0,0 0,0 25,0 50,0-51,25 76,-25-1,50 25,-50 50,24-125,26 75,-25-74,-25-50,0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9-08T04:57:01.2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15553 9823,'0'0,"0"0,0 24,49-24,-49 0,75 0,-25 0,-1 0,100 0,-75 0,1 25,-1-25,1 0,-26 25,26-25,-1 0,75 50,0-26,-50-24,-25 0,50 0,-24 0,73 0,-24 0,-25 0,-25 0,50-24,0 24,25 0,-75 0,-25 0,25 0,1 0,48 0,-48 0,24 24,-50-24,-24 0,24 0,25 0,50 0,0 0,-50 0,-24 0,-26 0,50-24,26 24,-26 0,-25 0,25 0,-49 0,0 0,-1 0,26-75,-1 75,-24 0,24 0,25 0,-24 0,-51 0,26-25,0 25,24 0,-24-74,-25 74,-1 0,1 0,0 0,-25 0,0 0,0 0</inkml:trace>
  <inkml:trace contextRef="#ctx0" brushRef="#br0" timeOffset="25761.4735">10518 12328,'0'0,"0"0,0 0,49 0,1 0,-1-25,26 25,-26-25,1 25,24 0,-24 0,0 0,24 0,-24 0,123 0,-73 0,48-24,-73 24,-1 0,-24 0,24 0,1 0,24 0,-25 0,1 0,-1 0,0 0,-24 0,24 0,-24 24,25 1,-26-25,1 0,-1 0,-24 0,25 0,24 0,-24 0,-1 0,1 0,74 99,-25-99,-49 0,24 0,1 0,-1 0,1 0,24 0,0-24,0 24,-24 0,-1 0,-24 0,49 0,-25 0,25 0,25 0,-49 0,24 0,0 0,-24 0,-26 0,26 0,-1 0,25 0,-24 0,-1 0,1 0,-1 0,-24 0,-1 0,-24 0,25 0,-26 0,51 49,-50-49,24 0,1-25,-50 25,25 0,0 0,-25 0,24 0,1 0,0 0,0-49,-25 49,25 0,-1-25,-24 25,0-25,25 25,-25 0,0 0,25 0,-25 0,0 0,25-49,-25 24,0-149,25 100,-1 24,1-24,-25-1,0-24,0-50,0 0,0 50,0 0,0 24,0 51,-25-51,25 26,-24 24,-1-50,0 26,25 49,-25-50,0 50,1 0,-51 0,-49 25,-99 0,0-25,-75 0,-74 0,0 0,25 0,-25 0,123 0,-48 49,-1-24,100 0,-75 25,0-1,99-24,26-25,-1 99,25-74,49-25,1 0,-1 0,1 25,-25 25,49-50,1 0,-1 0,-49 0,49 0,-49 0,-25 49,50-49,24 25,50-25,-25 0,25 0,0 25,25 49,-25-49,25 74,49 25,-24 0,-50-49,25-51,24 51,-49-1,0-24,25-25,-25 24,25-49,-25 25,0 0,0-25,0 25,49-25,-24 25,-25-1,25-24,-25 25</inkml:trace>
  <inkml:trace contextRef="#ctx0" brushRef="#br0" timeOffset="29697.6986">19794 13295,'-24'0,"48"0,76 25,-51-25,51 0,-1 0,25 50,49-1,1-24,0-25,-1 0,26 0,-50 0,49 0,-24 0,49 0,-49 0,-26 0,51-49,-100-26,-25 26,1 49,-1 0,-49-50,25 50,74-99,-50 99,-49-25,49 0,-49 25,0-25,0 0,0 25,-25 0,0-24,0-1,0 25,0 0,0 0,0 0,0 0,-25 0,25-50,0-24,-50 24,1-49,49 49,-100 1,100-1,-49 25,-1-24,-74-26,25 26,24-1,26-24,-26 74,-24-50,50 0,-1 50,0-49,-24 49,24-25,-49 0,0-24,-25 49,25 0,24 0,-24 0,0 0,49 0,-24 24,-1 1,-49 0,25-25,-25 74,74-74,-24 50,0-50,-1 25,1 25,24-26,-24-24,24 0,-24 0,24 50,1-25,-26-25,26 0,-51 99,26-74,24 0,-24-1,-1 1,26 50,-1-75,50 24,-25 1,25 0,-24-25,-1 25,25 0,0 49,0-24,0-1,25 26,-1-1,51 50,-50-124,24 75,1-51,24 76,26-100,-26 0,-49 24,49-24,1 0,-26 25,26-25,-51-25,1 25,25 0,-25-74,-1 74,-24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9-08T05:04:30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6177 12526,'0'0,"0"0,25 0,-1 0,-24 0,25 0,25 0,-25 0,24 0,1 0,-1 0,1-24,-25 24,24 0,-24-25,25 25,-1 0,1 0,-25 0,0 0,49 0,-49 0,-25 0,49 0,-49 0,25 0,-25 0,25 0,25-25,49 0,-49 0,24 25,-49 0,0 0,-1 0,1 0,25 0,-50 0,25 0,-1 0,1 0,25 0,-25 0,-1 0,26 0,-50 0,25 0,0 0,-1 0,1 0,-25 0,25 0,0 0,-25 0,25 0,24 0,26 0,-26 0,50 0,-49 25,-25-25,25 0,-50 0,24 0,-24 25,0 0,0-25,0-25,0 25,0 0,0 0</inkml:trace>
  <inkml:trace contextRef="#ctx0" brushRef="#br0" timeOffset="2082.1191">9203 12328,'273'0,"24"0,-24 25,50 74,-50-25,-100 1,1-75,24 74,-74-74,-74 25,24-25,-49 25,0-25,0 0,0 0,-25 25,24-25,-24 0,25 0,-25 24</inkml:trace>
  <inkml:trace contextRef="#ctx0" brushRef="#br0" timeOffset="6250.3575">12775 12601,'0'-25,"0"25,0-25,0 0,0 25,0 0,0 0,25 0,24 25,100 25,25-50,24 0,-24 0,-50 0,124 0,-75 0,-49 0,-24 0,-1 0,-25-25,-49 25,50 50,-51-50,-24 0,0 24,0-24,0 0</inkml:trace>
  <inkml:trace contextRef="#ctx0" brushRef="#br0" timeOffset="8223.4704">16024 12502,'0'24,"0"-24,25 0,74-24,25-26,25 50,74-50,1 26,48-26,-24 50,0-50,75 50,-149 0,24 0,-74 0,74 0,-49 50,-99-50,24 25,-24-25,-25 0,-25 0,0 99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9-08T05:02:46.4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10443 12055,'0'149,"99"74,-74 50,25-75,-50 100,49 0,-49-50,25 0,-25 25,0 74,124 0,-74-99,-25-124,-25 224,0-249,0 0,0-49,0-26,0-24,0 0,0-24,-50-76,-24-197,49-1,-25 25,-123-173,148-75,-74 248</inkml:trace>
  <inkml:trace contextRef="#ctx0" brushRef="#br0" timeOffset="1496.0856">10493 12005,'0'25,"74"-25,75 0,25 0,24 0,75 0,0 0,0-25,24-49,-24 74,-74 0,49 0,-50 0,-24 0,-100 0,0 0,-24 0,25 0,-75 0,49 0,-24 0,-25 0,25 0,-25 0,0 0,0 0,0 0,0 0,0 50,49 173,-24 0,50 25,-75 223,0-98,24-101,-24 1,25 25,-25-75,25-49,-25-50,0-25,0-25,25-24,-25 0,0 98,0-73,0-75,49 124,-24-124,-25 50,0-26,0-24,0-24,0 24,-25-75</inkml:trace>
  <inkml:trace contextRef="#ctx0" brushRef="#br0" timeOffset="2746.1571">11113 15925,'-25'0,"0"0,25 0,-25 0,1 0,-1 0,25 0,-25 0,25 0,50 0,24 0,75-50,49 0,100 26,-75-51,25-24,25 0,-124 99,49-124,-49 124,25 0,-75 0,-25 0,26-50,-26 0,-49 50,25 0,-1 0,-49 25,25-25,25 0,-1 0,-24 0,49 0,-24 0,-25 0,0 0,24 0,-49 0</inkml:trace>
  <inkml:trace contextRef="#ctx0" brushRef="#br0" timeOffset="3906.2235">11559 12030,'25'149,"25"25,-1 347,-49-199,25-24,0-50,-25 149,0-149,0-25,25-49,-25-50,25 49,-25 150,0-249,0-24,0-50,24 0</inkml:trace>
  <inkml:trace contextRef="#ctx0" brushRef="#br0" timeOffset="5006.2864">12552 12204,'0'-25,"0"25,-25 0,25 0,25 149,24 99,1 223,-1-123,1 24,0-25,-1 223,-49-322,50-49,-25-50,-1-75,-24-49,0-25,0 0</inkml:trace>
  <inkml:trace contextRef="#ctx0" brushRef="#br0" timeOffset="6246.3573">10741 13196,'0'0,"0"0,0 0,1538 0,-1414 0,49 0,26 50,-100-25,25-1,0-24,-50 0,50 0,-49 25,-1-25,-74 0,25 0,-25 0,25 0,0 0,-25 0,25 0,-1 0,51-49,-1 49,1-25,-26-75,-24 100,-25 0,0 0,0 0</inkml:trace>
  <inkml:trace contextRef="#ctx0" brushRef="#br0" timeOffset="7377.422">11038 14585,'0'0,"0"0,-24 0,24 0,49 0,75 0,50 0,99-25,-149 25,99 0,50-49,-25-1,-50 50,75 0,-74-25,-51 25,1-74,0 74,-74 0,-51 0,1 0,0 0,-25 0,0 0,0 0</inkml:trace>
  <inkml:trace contextRef="#ctx0" brushRef="#br0" timeOffset="10798.6177">18331 6300,'0'0,"0"0,0 0,0 75,25 24,0 50,-1 0,26 24,-50 274,0-224,0-49,25-1,-25-98,25-26,-1-49,-123-372,74 149,25-149</inkml:trace>
  <inkml:trace contextRef="#ctx0" brushRef="#br0" timeOffset="12247.7006">18356 6077,'0'0,"0"0,0 25,74-25,-49 74,99-49,74 99,-49-99,0 0,25-25,-50 0,49 0,-24 0,-50-75,-24 51,-25-1,-26 25,-24-25,25 25,-25 0,0 0,25 0,0-25,0 25,-25-25,0 50,0 99,49 50,1 99,-1-50,-24 99,0-173,74 124,-74-124,-25-124,0 24,0-49,0 0,-74 0,-50 0,-50 0,25 0,-25 25,-49 74,25-49,24-50,-24 149,49-75,50-24,-25 24,74-49,25 0,25-25,0 0,0 0,0 0,0 0</inkml:trace>
  <inkml:trace contextRef="#ctx0" brushRef="#br0" timeOffset="13308.7613">18827 6449,'0'0,"50"248,-1-74,-24 0,25 49,-1-25,51 25,-100-24,0-125,0-24,0 0,24-26,1 1,-25 25,0-50</inkml:trace>
  <inkml:trace contextRef="#ctx0" brushRef="#br0" timeOffset="14292.8175">19373 6325,'0'25,"49"74,-24 75,25 49,-25 0,-1 100,26-75,-25-99,-25-75,25-24,-25-26,0-24</inkml:trace>
  <inkml:trace contextRef="#ctx0" brushRef="#br0" timeOffset="15293.8748">18653 6945,'0'0,"-24"0,24 0,0 0,74 0,0 0,26 0,49 0,-25 0,-50-24,75 24,-100 0,1 0,-25 0,49-25,-49 25,0 0,24-25,26 25,-1 0,50 0,-49 0,-26 0,-24 0,-25 0,0 0,0 0,0 0,-25 0,25 0,-24-25</inkml:trace>
  <inkml:trace contextRef="#ctx0" brushRef="#br0" timeOffset="16342.9348">18728 7665,'0'0,"49"0,51 0,24-25,49-74,-98 74,98 0,-24-25,-74 50,49-24,-75-1,1 25,24-25,-49 25,25-25,-1 25,1 0,-50 0,25 0,-25 0,25 0,-1 0,-24 0,25 0,-25-49,0 49</inkml:trace>
  <inkml:trace contextRef="#ctx0" brushRef="#br0" timeOffset="18275.0453">20563 7119,'75'0,"-1"0,75 0,0 25,0-25,74-25,-49 25,-50 0,0 0,49 0,-49-50,-49 26,-26 24,1 0,-25 0,-25 0,25 0,-25 0,0 0</inkml:trace>
  <inkml:trace contextRef="#ctx0" brushRef="#br0" timeOffset="19585.1202">21804 6945,'0'0,"0"0,0 25,24-25,26 0,-50 0,74 25,-24-25,0 0,-1 25,-24-25,0 0,0 0,0 25,24-1,-24-24,0 0,0 0,-1 0,1 25,-25-25,25 0,-25 0,-25 0,0 0,1 0,-1 0,0 50,-25-25,1 24,-1-24,50 25,-25-50,1 24,-1-24,25 0,0 25</inkml:trace>
  <inkml:trace contextRef="#ctx0" brushRef="#br0" timeOffset="25936.4835">12080 13891,'25'0,"-25"0,0 24,0-24,0 25,0 0,0-25,0 25,-25 49,0-74,25 25,-24-25,24 0,0 0,0 0,24-74,-24 74,25-25,0-74,0 74,-25 0,0-25,25 50,24 0,-49 0,0 25,-25 74,25-99,0 50,0-25,0 24,-24-24,-1 50,25 24,0-74,0-25,74 49,-24-49,-1 0,1 0,0 0,-1 0,-49 0,50 0,-50-25,0 25,0 0</inkml:trace>
  <inkml:trace contextRef="#ctx0" brushRef="#br0" timeOffset="26638.5237">12452 13990,'0'0,"25"99,0-49,0 49,0-50,24 76,-49 48,0-148,0 0,0 0,25-1</inkml:trace>
  <inkml:trace contextRef="#ctx0" brushRef="#br0" timeOffset="27659.5821">12527 13841,'0'0,"0"25,49 0,-24-25,0 24,25-24,-50 0,24 0,-24 0,25 0,-25 0,25-24,-25-1,25-25,-25 1,0 24,0 0,0-25,0 50,0 0,0 0,0 0,0 50,0 49,0 50,74 25,-49 99,49-125,-49 51,0-50,25-1,-26-98,-24 0,0-26,0 1,0-25,-24 0,-1 0,0 0,-25 0,-49 0,99 0</inkml:trace>
  <inkml:trace contextRef="#ctx0" brushRef="#br0" timeOffset="36526.0892">17686 11956,'0'0,"0"0,50 99,-25-49,74 99,-25-100,1 75,-26-99,-24 49,0-24,-25-50,25 0,24-99,75-100,0 26,0-75,25 24,25-197,-1 197,51-98,-100 124,-75 148,-24 25,0 25,-25-25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9-08T05:06:31.4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1737 9252,'0'0,"-50"0,0 0,1 0,-1 0,1 0,-1 25,25-25,0 25,25 0,0-1,-24 1,24 0,-25 0,25 0,-25 49,25-24,0 74,-25-100,25 1,0 0,0 0,0 24,25-24,0 25,0-50,-25 0,24 25,-24-25,25 0,0 0,0 0,0 0,-1-50,1 25,-25-49,50 49,-25-49,-1 24,-24 50,25-50,-25 1,0-26,0 26,0 24,0-74,0 49,0-74,0 0,-25 0,-24-25,24-49,0-1,-24 75,24-49,-25 24,25 74,25 51,-24-51,24 26,0 24,0 25,0 25,0 74,0-50,0 51,24 49,-24 24,50-74,-50 75,0-124,0 74,25-100,0 100,-1-24,-24-26,0-24,0 24,50-24,-50 24,0-24,25-50,-25 0,0 25,0 24,49 1,-49-25,0-1,0 1,75 50,-75-75,25 24,-1-24,1 0,-25 50,25-50,-25 0,0 25,50-25,-1 0,-24 0,25 0,-1 0,-24 0,0 0,-25 0,0-25,25 0,0 25,-1 0,-24 0,25 0,-25 0,25 0,0 0,-25 0,0 0,0-49</inkml:trace>
  <inkml:trace contextRef="#ctx0" brushRef="#br0" timeOffset="2151.1231">1489 10988,'0'25,"-25"-25,-25 75,25-51,1 1,-1 25,-25-25,25 24,25-49,0 25,-24 74,-1-49,0 0,25-26,0 1,0 50,0-51,0 76,50-1,24-25,-24 25,24-49,-49 124,24-100,1-74,0 75,-1-75,-24 0,25 0,24-75,-49 1,25 24,-26 0,26 26,-25-51,24 1,-49 24,50-49,-50 25,0-1,0 26,0-1,0-24,0 49,-25-99,-24 25,-26-1,-24-73,0 98,99 1,-25 74,0-25,25 25,0-25,-25 25,0 0,1 0,24 0,-25 0,0 0,0 50,-49-25,49-1,0 1,0-25,25 25,-24 0,24 24,0-24,-25 25,25 49,0-49,0-25,0-1,0 1,0-25,0 25,0 0,0 0,0-1,49 1,1 25,-25-1,49-24,-49-25,0 25,24-25,-49 0,50 0,-50 0,25 0,24 0,1-25,0-24,-50 24,25 25,-25-25,0 25</inkml:trace>
  <inkml:trace contextRef="#ctx0" brushRef="#br0" timeOffset="17508.0014">10542 6548,'0'0,"0"-24,25-1,25-25,-1 1,1-1,24 0,-49 26,25-51,24 26,-24 49,-1-50,26 25,-26 0,-24-49,25 74,-25-25,24 0,26-24,-50 24,24-25,26 25,-1-49,-24 49,-1-24,1 24,24 0,-49 25,49-74,1 49,-1 0,25 0,25 25,-49-49,24 49,-24-25,24 0,-25 25,50 0,25 0,-50 0,0 0,-24 0,-1 0,75 0,-25 0,0 0,-25 0,-24 0,-1 0,-24 0,49 25,0 0,-24-1,-26-24,1 0,-1 0,26 0,-25 0,-1 25,-24-25,49 50,-24-50,-25 0,24 49,26-24,-50 0,24 0,-24-25,0 25,24-25,-49 0,50 24,0 51,-1-75,-24 25,74 49,-99-74,0 25,50 0,-25-25,24 49,1-24,-50-25,49 75,26-26,-50-49,-25 0</inkml:trace>
  <inkml:trace contextRef="#ctx0" brushRef="#br0" timeOffset="18946.0837">15454 5482,'0'0,"0"74,0 1,74 73,-49 1,24 0,1-25,-25-25,0-24,-25-1,0 1,49 49,-24-75,0 1,-25-1,0-49,0 0,0-99,0 25,0-1,0 26,0 49,0 0,0-50,-25 50,25 0,-25-25,25 1,0 24,0-25,-24 25,24-25,0 0,0 25</inkml:trace>
  <inkml:trace contextRef="#ctx0" brushRef="#br0" timeOffset="19721.128">15677 6102,'-25'0,"-25"0,26 0,-26 0,-24 0,-1 0,-24 0,49 0,1 0,24 25,25-25,0 25,-25-25,0 0,25-25</inkml:trace>
  <inkml:trace contextRef="#ctx0" brushRef="#br0" timeOffset="48186.7562">18678 5978,'0'0,"0"0,0 0</inkml:trace>
  <inkml:trace contextRef="#ctx0" brushRef="#br0" timeOffset="76428.3715">21903 5308,'0'0,"0"0,0 0,0 50,-25-25,25-1,-25 26,0 0,25-1,0 1,25-25,0 24,-25-49,0 149,25-149,0 25,-1-25,-24 0,25 0,25 50,-25-50,0 0,24 0,-24 0,0 0,-25 0,25 0,-25 0,24-25,1 0,-25 25,0-25,0 0,0 25,0-49,0-1,0-74,-49 25,-1 49,50-24,0 24,-25 50,0 0,25 0,-24-25,24 1,-50-1,50 25,-25 0,25 0,-25 0,25 0,-25 25,25-1,-24-24</inkml:trace>
  <inkml:trace contextRef="#ctx0" brushRef="#br0" timeOffset="79375.54">22870 7590,'0'0,"0"149,0-50,50 75,-25-75,24 100,-24 73,0-148,0 0,-25 100,25-75,-1 99,-24 49,25-98,25 24,-50-25,25-24,-25-25,0 124,0-174,24-25,-24 26,0-76,0 1,0 0</inkml:trace>
  <inkml:trace contextRef="#ctx0" brushRef="#br0" timeOffset="80485.6035">21332 9599,'0'0,"0"0,50 0,24 0,26 0,-26 0,50-24,50 24,-25 0,24 0,1-25,24 0,-24-25,-1 50,-24 0,25-24,-25-76,24 51,-49-50,-24 99,73 0,-49-25,-49-25,-1 1,1 49,-51 0,26 0,0-25,24 0,50 25,-99 0,24 0,1 0,-50 0</inkml:trace>
  <inkml:trace contextRef="#ctx0" brushRef="#br0" timeOffset="82576.7231">24507 9550,'-24'0,"24"0,0 25,-25-25,25 0,0 24,0 1,0 25,25-1,-25-24,0 0,24-25,-24 25,25-25,0 25,0-1,0-24,-1 0,1 50,0-50,0 0,-25 0,25 0,-25 0,24 0,-24 0,25 0,-25 0,0-25,25 0,0 25,-25-49,25 49,-25 0,0-25,0 0,0 0,0 25,0-24,0-1,0 25,0-25,0 25,0-25,-25 0,25 25,0 0,-25 0,0-49,0 24,1 25,24 0,0-25,-25 25,25-25,-25 25,0-24,25 24,-25-25,25 25,-24 0,24 0,-25 0,25-25,-25 25,25 0,0 25,0 0,0-25,-25 24,25 1,0 0,-25-25,1 0,24 0,0 0</inkml:trace>
  <inkml:trace contextRef="#ctx0" brushRef="#br0" timeOffset="86049.9218">22573 6821,'-25'50,"0"-25,0 49,25-74,-25 0,1 25,24 25,0-50,0 49,0-24,0 25,0-26,0 1,24 0,26 25,-25-1,0-49,24 0,-49 25,0-25,25 0,-25-25,25-49,0 24,-25 25,0 1,0 24,0-25,0-50,-25 51,0-1,25 25,0-50,0 25,0 25,-25 0,25 0,25 50,-25 0,25-1,0 50,24 1,1 24,-50-75,0 50,0-49,0-50,0 0</inkml:trace>
  <inkml:trace contextRef="#ctx0" brushRef="#br0" timeOffset="87159.9853">23168 6796,'-25'0,"25"25,-49 25,24-25,0 0,0 49,25-49,0-25,0 25,0-1,0 1,0 0,0 25,0-1,25-24,0 49,24-49,-49 0,50-25,-50 0,25 25,-25-25,49 0,-49 0,25 0,0 0,0-25,-25 25,0-25,0-124,0 149,-25-99,25 50,-25 49,25 0,-49-25,24 0,0 0,25 25,0 0,0-25</inkml:trace>
  <inkml:trace contextRef="#ctx0" brushRef="#br0" timeOffset="89076.0949">21084 10269,'0'25,"0"-25,0 74,25 50,0-49,-25-26,0 1,25 24,-25-49,0-25</inkml:trace>
  <inkml:trace contextRef="#ctx0" brushRef="#br0" timeOffset="90671.1861">21506 10344,'0'0,"-25"-25,25 25,-25 0,25 0,0 25,0-25,0 49,0-24,0 0,-24-25,24 25,0 24,0-24,0 0,24 124,1-75,0-74,-25 25,74-25,-49 0,-25 0,25 0,0 0,0 0,-25 0,0 0,24 0,1 0,0 0,-25 0,0 0,25 0,-25 0,0 99,0-99,0 50,-75-26,26 1,-1 25,25-50,-24 0,49 0,0 0,-25-25,25 0,-25 0,25-24,0 24,0-49,0 49,50-149,-25 125,-1-1,-24 25,0 0,0 1,0 24,0-25,0 0,0 25,0 0,0 0</inkml:trace>
  <inkml:trace contextRef="#ctx0" brushRef="#br0" timeOffset="91791.2502">21804 10344,'0'24,"0"1,0-25,0 25,0 25,0-1,49-24,-24 0,-25 0,0-1,25 1,0-25,-25 25,74 49,-74-74,25 0,-25 0,0 0,0 0,50-49,-26 24,-24-25,0-24,0 24,0-24,25 24,-25 26,0-26,0 50,0-25,0 0,-25 1,1 24,-1 0,0-50,-50 25,1 25,74 0,-25 0,25 0,0 0,0 25,0 0,0 24,0-49,0 0,0 25,0 0,-25 49</inkml:trace>
  <inkml:trace contextRef="#ctx0" brushRef="#br0" timeOffset="94829.424">22845 12328,'0'0,"0"-25,0 0,0 1,0-76,25 75,0 25,-25-24,25 24,0 0,-1-25,-24 25,25 0,0 0,0 0,-25 0,0 49,0-49,0 25,0 0,0 0,0-25,0 0,25 0,-25-25,25 25,-1 0,26-25,-50 25,25 0,24 0,-24 0,-25-25,25 25,-25 0,25 0,-25 25,0 25,-25 0,0 24,25 0,-25-24,25-25,-24 0,-1-25,-25 49,25-24,25-25,-49 0,49 25,-25-25,25 0,0 0</inkml:trace>
  <inkml:trace contextRef="#ctx0" brushRef="#br0" timeOffset="96078.4954">23565 11832,'0'0,"-25"25,0-1,25 1,-25 0,1 0,24-25,0 25,-25-25,25 49,0-24,0 74,0-99,0 25,0 0,0 0,0-25,0 25,0-25,25 0,-1 24,1 1,0-25,49 0,-49 0,-25 0,25 0,0-25,-25 25,0-24,0-26,0 50,0-75,0 51,0 24,0-25,0 0,0 25,-50 0,50 0,-49 0,24 0,0 0,25 25,-50 0,50-1,0-24</inkml:trace>
  <inkml:trace contextRef="#ctx0" brushRef="#br0" timeOffset="97217.5606">24036 11832,'0'0,"-25"0,0 0,1 0,24 0,0 0,-25 0,25 25,0-25,0 24,0 51,0-50,0-1,0 26,0-25,0 0,0-1,0 1,49-25,-49 0,25 0,-25 0,25 0,0 0,25 0,-50 0,0-25,24 25,-24-24,25-76,-25 51,0 24,0 0,0 25,0 0,-25 0,25-25,0 25,-24 0,24 0,-25 0</inkml:trace>
  <inkml:trace contextRef="#ctx0" brushRef="#br0" timeOffset="103471.9183">23391 9054,'0'-25,"0"25,0 0,0 0,25 0,49 0,26 0,24 0,74-75,50-73,-49 24,24 49,-74-24,24 74,-74-24,-49-1,-25 50,24-25,-49 25,25 0,-25 0,0-25,0 25</inkml:trace>
  <inkml:trace contextRef="#ctx0" brushRef="#br0" timeOffset="105117.0124">24830 8310,'0'0,"0"0,49 24,51 26,-26-50,25 0,-74 0,50 0,-51 0,26 0,-50 25,0-25,0 0,0 0,-25 0,0 0,1 25,-26-25,25 0,0 24,25-24,0 50,-25-50,25 50,-24-50,-1 0,25 0,0 0,-50 74,50-49,0-25,0 0,0 0,0 25,0-25,0 24,0-24,0 0,0 0,0 0,0-49</inkml:trace>
  <inkml:trace contextRef="#ctx0" brushRef="#br0" timeOffset="224951.8665">4217 5556,'0'-25,"0"25,25 0,74 0,-49 25,24 0,25-25,-24 0,74 0,-25 0,99 25,-124-25,25 0,25 0,-25 49,50 26,-125-50,75-1,25 1,99-25,-124 0,25 0,0 0,-50-25,25-49,0 0,-49 74,-26-25,1 25,-25 0,-1 0,-24 0,-49 0,24 25,0-25,-24 0,-1-25,0-25,1 25,24-24,-25 49,25-25</inkml:trace>
  <inkml:trace contextRef="#ctx0" brushRef="#br0" timeOffset="225842.9175">6921 5432,'0'0,"49"25,51 0,-51-25,1 25,49 24,-49-49,-25 0,-1 0,26 0,-50 0,0 0,0 25,0-25,0 50,0-26,-25 26,25-25,-25 24,-24 1,49-50,0 25,0-25,0 0,0 0,0 0</inkml:trace>
  <inkml:trace contextRef="#ctx0" brushRef="#br0" timeOffset="238284.6291">8781 6871,'0'0,"-25"0,50 0,25 0,-1 0,26 0,24 0,-25 0,1 0,-26 0,26 0,-25 0,24 0,-49 25,49-25,-24 25,49-25,-49 0,-26 0,26 0,-50 0,-25 0,-49-50,24 25,1 0,-1 0,0 25,50-24</inkml:trace>
  <inkml:trace contextRef="#ctx0" brushRef="#br0" timeOffset="239117.6768">9451 6722,'0'0,"0"0,25 0,-25 0,25 0,-1 0,26 25,0 0,24 24,-24-49,24 50,-49-50,-25 0,25 0,-25 0,0 25,-25 0,0-1,-25 51,1-1,-1-49,1 49,49-74</inkml:trace>
  <inkml:trace contextRef="#ctx0" brushRef="#br0" timeOffset="241211.7966">8657 10170,'0'0,"0"0,50-50,24 26,-24 24,-1-25,-24 25,50 0,-75 0,49 0,26 0,-26 25,50-25,-49 0,0 0,-1 0,1 0,0 0,-26-25,1 0,0 25,25 0,-50 0,0-25,0 25,0 25,0-25,0 0,0 0,-25 0,25 0,-25 0,0 0,0 0,25-25,-49-25,49 26,-50-26,25 25,1 0</inkml:trace>
  <inkml:trace contextRef="#ctx0" brushRef="#br0" timeOffset="242012.8424">9352 9823,'0'0,"49"24,1 1,0 25,24 49,-49-99,24 25,-49-25,50 0,-50 0,0 0,0 25,-25-25,0 74,1-74,24 0,-25 50,-25-50,25 0,-24 0,-1 74,1-49,49 0,-25 24,25-49</inkml:trace>
  <inkml:trace contextRef="#ctx0" brushRef="#br0" timeOffset="248046.1875">6301 11559,'0'0,"0"0,25 0,-1 0,1 0,25 0,24-25,-24 25,24 0,25 0,-49 0,24 0,1 0,-1 0,1 0,-51 0,1 0,0 0,-25 25,0-25,25 0</inkml:trace>
  <inkml:trace contextRef="#ctx0" brushRef="#br0" timeOffset="248980.2409">7070 11509,'49'25,"-24"0,25 0,-50 0,74-1,-74 26,25-50,-25 0,0 25,0-25,0 0,-25 0,-24 25,49-25,0 24,-25-24</inkml:trace>
  <inkml:trace contextRef="#ctx0" brushRef="#br0" timeOffset="250022.3005">7020 11385,'0'0,"50"25,-26 0,26 0,-25 24,0-49,0 50,-25-50,24 0,-24 50,75-1,-50-24,-1 0,-24-25,0 25,25 24,0-24,-25-25,25 0,-25 50,0-50,49 0,-49 0</inkml:trace>
  <inkml:trace contextRef="#ctx0" brushRef="#br0" timeOffset="250985.3556">8583 11088,'49'0,"1"49,-25-49,49 25,75 0,-75-25,26 0,-51 0,26 0,-26 0,-24 0,0 0,-25 0,25 0,0 0,24 0,-24 0,-25 0,0 0,0 0,0 0,-25 0,-74-75</inkml:trace>
  <inkml:trace contextRef="#ctx0" brushRef="#br0" timeOffset="251698.3964">9203 10988,'25'0,"24"0,51 25,-51 0,50 0,-49 0,-25-1,0-24,-25 0,0 25,0 0,0 0,0-25,0 50,0-26,-50 100,25-74,-24 0,24-1,-25 1,50-25,-25-25,25 0,0 0,0 0,-49-25</inkml:trace>
  <inkml:trace contextRef="#ctx0" brushRef="#br0" timeOffset="259571.8467">17438 8037,'0'-25,"-25"25,0-25,1 0,-1 25,0 0,0 0,-24 0,24 0,0 0,0 0,0 0,-24 25,24-25,25 0,-25 0,0 25,1 0,-1-25,25 0,-25 0,0 0,0 25,25-1,-24-24,24 25,0 0,-25 0,25 0,-25-1,25 26,0 0,0-50,-25 49,25-24,0 25,0-50,0 49,0-24,0 25,0-50,25 49,-25-49,0 25,50 0,-26 49,1-74,0 0,25 25,-50 0,24-25,26 0,-25 0,24-25,26-25,-26 50,51-124,-76 100,1-1,25 0,-25 0,-25 25,0-25,24 25,-24-24,25-51,0 50,-25-24,0 24,0-74,0 74,0-74,0 74,0 0,-25 25,0 0,25 0,-24 0,-1 0,0 0,25 0</inkml:trace>
  <inkml:trace contextRef="#ctx0" brushRef="#br0" timeOffset="261554.9601">18480 6573,'-25'0,"0"0,-49-25,24 1,25 24,1 0,-1 0,0-25,25 25,-50 0,1 0,-50 25,49-1,0 1,26 0,-1 0,0-25,25 25,-25 49,0-49,-24 0,49 49,-25-49,25 0,-25-25,25 25,0 24,0-24,0 25,0-26,0 51,0-50,50 49,-50-74,25 0,-1 50,26-26,-25 26,0 24,-1-74,-24 0,25 0,-25 25,25 0,0-25,0 25,-1-25,26 25,-25-25,0 0,-1 0,26 0,-50 0,25 0,24 0,-49 0,50 0,-50-25,25 25,-25 0,49-75,-24 51,-25-1,25 0,-25 25,0-25,25 25,-25-25,25-49,-25 24,0 50,0-24,0-1,0-50,0 51,0-51,0 50,0 1,-25-26,25 50,-50-50,50 50,-49 0,24-74,0 74,25-25,0 25,0-74,-25 74,25-25,0 25,-25 0,25 0,0 0,0 0,-24 0,-51 0,75 25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9-08T05:16:24.2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19546 6821,'0'-25,"0"25,-74-99,-25 0,0 25,-50-50,25 49,49 1,-98-25,24-25,0 24,25 1,0 49,-25-74,25 75,-25-26,75 51,49-1,-25 25,1 0,-1 0,-49 0,74 0,-49 0,-25 25,49-25,0 0,26 49,-1-24,-50 49,51-74,24 25,-50 25,25-50,0 49,1-24,24 50,-25-26,0-24,25-25,-50 50,50-25,-49 24,24-49,0 25,25 0,-50-25,26 25,-1-1,0 26,-25-25,50-25,-24 49,24-49,-25 0,0 0,25 50,-25-25,0-25,25 25,-24-25,24 0,-25 0,25 0,-25 24,0 1,-24-25,49 0,-25 0,25 25,0-25,-50 0,50 0,-49 50,49-50,-25 49,0-24,0-25,25 25,0 24,0-24,-25 0,25 0,-24 0,24-1,0 26,0-25,0 0,0 24,-25 1,25 74,0-74,0-1,0-49,0 50,0-1,74 51,-24-1,-25-50,24-24,-24 50,25-51,-1 26,-24-50,49 74,-74-74,25 50,50-50,-51 25,1 0,50 173,-75-148,49-50,-49 0,50 49,-25-49,0 0,49 0,-49 0,24 0,-24 0,74 75,-99-75,50 0,-25 0,49-25,-24 0,24 25,25-25,-49 1,-50 24,50 0,-1 0,-24-25,99-74,-74 49,24 0,50 25,0-49,-74 24,-1 26,26-51,-50 26,-1 24,26 0,0-25,-26 26,76-125,-76 124,26 0,0-24,-26-1,26 25,-25 0,24-74,1 74,-50-24,50-1,-50 25,0 25,25-24,-1-1,-24 0,0-25,25-24,-25 74,0-50,0 50,25-49,-25 49,0-25,0 0,0 25,0-50,0 50,0 0,0-49,0 49,0-25,-25 0,0-24,1 24,24-25,-25 25,25-24,0 49,0-50,0 50</inkml:trace>
  <inkml:trace contextRef="#ctx0" brushRef="#br0" timeOffset="736.0421">18926 6325,'0'25,"0"-25,75 0,74 0,99 0,-50-74,-24 24,74 50,-25 0,-99 0,-25-50,-24 50,-75 0,24 0,1 0,0 25,-25-25,-25 0,0 0</inkml:trace>
  <inkml:trace contextRef="#ctx0" brushRef="#br0" timeOffset="1531.0875">20415 6176,'24'25,"26"-25,-50 25,25-25,-25 0,0 0,-25 25,0-25,-24 173,-51-73,76-51,-1-24,25 49,0 1,-25-75,25 0,0-25,25-25,24 26,-49-51</inkml:trace>
  <inkml:trace contextRef="#ctx0" brushRef="#br0" timeOffset="2171.1241">20142 5953,'25'25,"24"25,26-1,-26 1,1-25,24 24,-74-49,25 0,-25 25,0 0</inkml:trace>
  <inkml:trace contextRef="#ctx0" brushRef="#br0" timeOffset="3302.1888">21928 5953,'-50'25,"0"-25,-24 74,-25 1,-25 49,25-50,-1 50,51-25,-1-74,50 50,0 24,0 25,0-50,75 26,-26 48,1-98,24 49,1-49,98 99,-98-125,-26-24,-24 0,0 0,0-49,-25-1,0 1,0-1,0 25,-25 25,25-25,0 25,0-24,-25 24,25 0,0 99,0 74,0 26,25 24,24-74,-24-50,0-49,-25-25,0-1</inkml:trace>
  <inkml:trace contextRef="#ctx0" brushRef="#br0" timeOffset="4343.2484">22077 5854,'0'124,"49"25,-24 0,-25 99,50 24,-50-147,0-1,24-75,-24-49,0 25,25-25,74-50,1 50,48-74,1 0,-74 49,-26 0,-24 25,-25-25,0 25</inkml:trace>
  <inkml:trace contextRef="#ctx0" brushRef="#br0" timeOffset="5420.31">23094 5680,'-75'0,"50"-49,-49 49,24 0,1 0,24 0,0 0,25 0,0 74,-25 100,25-100,0 25,0-24,0 74,0-25,50-25,-25 25,49-50,-49-24,24-50,-24 0,25 0,0-25,-1 25,-49-25,25-24,-25 49,0-25,25 25</inkml:trace>
  <inkml:trace contextRef="#ctx0" brushRef="#br0" timeOffset="6941.397">23391 6524,'25'-199,"-25"26,0-125,0 50,0 99,-25 25,25 74,0 26,-25 24,25 0,0 0,0 49,75 100,-26-50,-24 25,-25-25,25-24,0-25,0-50,-25-25,49-50,-49 26,0-51,0-24,25 25,-25 25,25 74,-25 0,25-50,-25 1,49 24,-49 25,50 99,-25-49,-1 123,1-24,-25 0,25 49,-25-49,0-50,0-24,0-75</inkml:trace>
  <inkml:trace contextRef="#ctx0" brushRef="#br0" timeOffset="7755.4435">22523 7888,'-25'0,"-49"25,-1-25,51 0,-1 0,0 0,25 0,0 0,99-50,149-24,0-75,100-124,24-25,49-24,-197 123,-76 150,-48-26,-100 75,24 0,-24 0,0-24,0 24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9-08T05:29:20.5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20340 11534,'0'0,"0"-25,0 25,0 0,0 0,-74-49,-1-26,75 51,-24 24,-100-100,99 100,0 0,-25 0,50-24,0 24,-49 0,-1 0,0 0,50 0,-74 0,49 0,0 0,-49 0,49 0,-24 24,-26-24,75 25,-74 0,49-25,0 25,-24 0,49-25,-25 0,25 0,0 49,-25-49,0 25,0 49,25-74,-24 0,-1 50,25-25,0 49,0-74,0 75,0-51,-25 51,25-26,-25-24,25 0,0 49,0 1,0-26,0 26,0-50,0 24,0-49,0 25,0 25,0-50,0 25,0-1,0 1,0-25,0 25,0 49,50-24,-50-25,0 24,0-49,25 25,-25 0,24 25,1-26,-25-24,0 0,25 25,-25 0,25 0,-25-25,25 49,-25 1,24-25,-24 0,0-25,0 0,0 24,25-24,25 75,-50-75,25 0,-1 49,-24-49,0 25,25-25,-25 0,25 25,0 0,-25-25,25 0,24 0,-24 0,0 0,0 0,74 74,-50-74,1 0,-25 0,0 0,0 0,-1 0,1 0,-25 0,25-24,0-1,24 25,1 0,-25 0,0 0,24-75,-24 75,-25 0,25 0,-25-25,25 25,-1-24,1-26,0 25,-25 0,0 25,25-24,-25-1,0 25,0-25,49-25,-24-24,-25 49,0 0,25-74,0 74,0 1,-25-26,0 25,24 0,-24 1,0 24,0-25,0-25,25 25,0-24,-25 24,0 0,25 0,-25-24,0 24,0 0,0 0,0 0,0 1,0-1,0 0,-25 25,25-50,0 26,0-1,-25 25,25 0,0-50,-25 50,25 0,0-49,0 49,0-25,-24 0,24 0,0 0,0-24,0 24,0 0,0 0,-25-49,25 49,-50 0,50 25,-25 0,25 0,0 0,0 0,-49 0,24 75</inkml:trace>
  <inkml:trace contextRef="#ctx0" brushRef="#br0" timeOffset="2888.1652">20340 11782,'50'0,"123"0,51 0,-1-74,-25-50,199 0,-25 0,-124 0,124 74,-148-24,-125 74,0-25,25-50,-49 75,-26-24,50 24,-74 0,-25 0</inkml:trace>
  <inkml:trace contextRef="#ctx0" brushRef="#br0" timeOffset="3749.2145">22895 10468,'0'49,"25"50,49-24,-24-1,49 1,-49-26,24-24,1 25,-1-26,-24 1,-26-25,-24 0,0 25,25-25,-25 0,0 0,-25 25,-24 0,-1-1,-24 76,24-51,1 1,24 0,25-50,0 0,0 0</inkml:trace>
  <inkml:trace contextRef="#ctx0" brushRef="#br0" timeOffset="4712.2696">22945 12030,'0'-25,"0"25,0-49,0 49,0 0,0 49,0 75,0-24,49 297,-49-224,50-49,-25 0,-25-99,0 0,0-25,25 0,-1-25,1 0,50-49,-75 49,24 25,1 0</inkml:trace>
  <inkml:trace contextRef="#ctx0" brushRef="#br0" timeOffset="5625.3218">23366 12328,'0'74,"0"-49,0 50,0 49,0-50,0-24,0-1,0-49,25 0,-25 0,25 0,0 0,0 0,24 0,-49 0,25-25,-25 1,50-150,-50 25,0 124,0-24,0-1,0 25,0 1,0 24,0 0,0 0,0 49,0 1,0-1,24-24,51 174,-50-150,-25 1,0-25,0-25</inkml:trace>
  <inkml:trace contextRef="#ctx0" brushRef="#br0" timeOffset="7240.4142">23986 12700,'0'25,"0"-25,0-124,-49 25,24-1,25 1,-50 0,50 24,-24 75,24-24,0-1,0 25,0 0,0 0,0 25,0 49,0 1,49 49,-49-100,0 1,25 0,-25 0,0-25,0-25,0-49,0 74,-25-75,0 1,25 24,0-49,0 99,0-25,0 0,0 25,0 0,25 0,-25 0,50 25,-50 0,25 24,24 26,-49-25,25-1,-25-49,0 25,0-25,0 0,25-124,-25 74,0-99,25 100,-25-50,0 74,0 0,25-49,-25 74,0 0,0 99,24-50,26 75,-50-49,0-1,0-49,25-25,-25 0,0 25,0-25,0 25,25 49,-25-24,0-50,0 25,24-25</inkml:trace>
  <inkml:trace contextRef="#ctx0" brushRef="#br0" timeOffset="8787.5027">24334 11906,'0'0,"25"25,49 99,-74-50,0 1,50-1,-50 50,0-99,-25-149,25 99,-50-99,25 99,1-123,-1 98,25 50,0-50,0 26,0-1,0 0,25-25,-1 50,1 0,-25 0,25 0,0 0,0 0,-1 25,1-25,25 50,-50-50,0 25,0-1,0 26,0-25,0 0,-25-1,25-24,0 25,-25-25,-24 25,24-25,-25 0,25 0,-24 0,49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9111" y="1949926"/>
            <a:ext cx="2865754" cy="599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4184" y="1872995"/>
            <a:ext cx="7516495" cy="1800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31302" y="6291379"/>
            <a:ext cx="273684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customXml" Target="../ink/ink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customXml" Target="../ink/ink8.xml"/><Relationship Id="rId4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9395" y="2376170"/>
            <a:ext cx="4584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0" dirty="0">
                <a:solidFill>
                  <a:srgbClr val="3333CC"/>
                </a:solidFill>
                <a:latin typeface="Georgia"/>
                <a:cs typeface="Georgia"/>
              </a:rPr>
              <a:t>Texture</a:t>
            </a:r>
            <a:r>
              <a:rPr sz="4800" spc="360" dirty="0">
                <a:solidFill>
                  <a:srgbClr val="3333CC"/>
                </a:solidFill>
                <a:latin typeface="Georgia"/>
                <a:cs typeface="Georgia"/>
              </a:rPr>
              <a:t> </a:t>
            </a:r>
            <a:r>
              <a:rPr sz="4800" spc="-20" dirty="0">
                <a:solidFill>
                  <a:srgbClr val="3333CC"/>
                </a:solidFill>
                <a:latin typeface="Georgia"/>
                <a:cs typeface="Georgia"/>
              </a:rPr>
              <a:t>Analysis</a:t>
            </a:r>
            <a:endParaRPr sz="48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Defining</a:t>
            </a:r>
            <a:r>
              <a:rPr sz="36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Texture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468627"/>
            <a:ext cx="7573645" cy="3527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3850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Statistical methods are particularly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useful  when the texture primitives are small,  resulting in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microtextures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8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When </a:t>
            </a:r>
            <a:r>
              <a:rPr sz="2800" dirty="0">
                <a:latin typeface="Arial"/>
                <a:cs typeface="Arial"/>
              </a:rPr>
              <a:t>the size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the texture </a:t>
            </a:r>
            <a:r>
              <a:rPr sz="2800" spc="-5" dirty="0">
                <a:latin typeface="Arial"/>
                <a:cs typeface="Arial"/>
              </a:rPr>
              <a:t>primitive is large,  </a:t>
            </a:r>
            <a:r>
              <a:rPr sz="2800" dirty="0">
                <a:latin typeface="Arial"/>
                <a:cs typeface="Arial"/>
              </a:rPr>
              <a:t>first determine the shape and properties of  the basic primitive and the rules which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govern  the placement of these primitives, forming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 macrotextures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Simple Analysis of</a:t>
            </a:r>
            <a:r>
              <a:rPr sz="36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Texture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Range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468627"/>
            <a:ext cx="5713730" cy="3332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One of </a:t>
            </a:r>
            <a:r>
              <a:rPr sz="2800" dirty="0">
                <a:latin typeface="Arial"/>
                <a:cs typeface="Arial"/>
              </a:rPr>
              <a:t>the simplest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the texture  operators is the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range </a:t>
            </a:r>
            <a:r>
              <a:rPr sz="2800" dirty="0">
                <a:latin typeface="Arial"/>
                <a:cs typeface="Arial"/>
              </a:rPr>
              <a:t>or  difference between maximum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  minimum intensity values in a  neighborhood.</a:t>
            </a:r>
            <a:endParaRPr sz="2800">
              <a:latin typeface="Arial"/>
              <a:cs typeface="Arial"/>
            </a:endParaRPr>
          </a:p>
          <a:p>
            <a:pPr marL="755650" marR="596900" indent="-285750">
              <a:lnSpc>
                <a:spcPct val="100000"/>
              </a:lnSpc>
              <a:spcBef>
                <a:spcPts val="61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range </a:t>
            </a:r>
            <a:r>
              <a:rPr sz="2400" spc="-5" dirty="0">
                <a:latin typeface="Arial"/>
                <a:cs typeface="Arial"/>
              </a:rPr>
              <a:t>operator </a:t>
            </a:r>
            <a:r>
              <a:rPr sz="2400" dirty="0">
                <a:latin typeface="Arial"/>
                <a:cs typeface="Arial"/>
              </a:rPr>
              <a:t>converts the  original image to one in which  </a:t>
            </a:r>
            <a:r>
              <a:rPr sz="2400" spc="-5" dirty="0">
                <a:latin typeface="Arial"/>
                <a:cs typeface="Arial"/>
              </a:rPr>
              <a:t>brightness represents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texture.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582156" y="2130551"/>
            <a:ext cx="1879600" cy="3751579"/>
            <a:chOff x="6582156" y="2130551"/>
            <a:chExt cx="1879600" cy="3751579"/>
          </a:xfrm>
        </p:grpSpPr>
        <p:sp>
          <p:nvSpPr>
            <p:cNvPr id="5" name="object 5"/>
            <p:cNvSpPr/>
            <p:nvPr/>
          </p:nvSpPr>
          <p:spPr>
            <a:xfrm>
              <a:off x="6585204" y="2133600"/>
              <a:ext cx="1872995" cy="37452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83680" y="2132075"/>
              <a:ext cx="1876425" cy="3748404"/>
            </a:xfrm>
            <a:custGeom>
              <a:avLst/>
              <a:gdLst/>
              <a:ahLst/>
              <a:cxnLst/>
              <a:rect l="l" t="t" r="r" b="b"/>
              <a:pathLst>
                <a:path w="1876425" h="3748404">
                  <a:moveTo>
                    <a:pt x="0" y="0"/>
                  </a:moveTo>
                  <a:lnTo>
                    <a:pt x="0" y="3748278"/>
                  </a:lnTo>
                  <a:lnTo>
                    <a:pt x="1876044" y="3748278"/>
                  </a:lnTo>
                  <a:lnTo>
                    <a:pt x="1876044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Variance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468627"/>
            <a:ext cx="5426075" cy="2843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31432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Another estimator of </a:t>
            </a:r>
            <a:r>
              <a:rPr sz="2800" dirty="0">
                <a:latin typeface="Arial"/>
                <a:cs typeface="Arial"/>
              </a:rPr>
              <a:t>texture </a:t>
            </a:r>
            <a:r>
              <a:rPr sz="2800" spc="-5" dirty="0">
                <a:latin typeface="Arial"/>
                <a:cs typeface="Arial"/>
              </a:rPr>
              <a:t>is 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variance </a:t>
            </a:r>
            <a:r>
              <a:rPr sz="2800" dirty="0">
                <a:latin typeface="Arial"/>
                <a:cs typeface="Arial"/>
              </a:rPr>
              <a:t>in neighborhood  regions.</a:t>
            </a:r>
            <a:endParaRPr sz="2800">
              <a:latin typeface="Arial"/>
              <a:cs typeface="Arial"/>
            </a:endParaRPr>
          </a:p>
          <a:p>
            <a:pPr marL="755650" marR="5080" indent="-285750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This is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sum 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squares of 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differences between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intensity of </a:t>
            </a:r>
            <a:r>
              <a:rPr sz="2400" dirty="0">
                <a:latin typeface="Arial"/>
                <a:cs typeface="Arial"/>
              </a:rPr>
              <a:t>the central </a:t>
            </a:r>
            <a:r>
              <a:rPr sz="2400" spc="-5" dirty="0">
                <a:latin typeface="Arial"/>
                <a:cs typeface="Arial"/>
              </a:rPr>
              <a:t>pixel and its  </a:t>
            </a:r>
            <a:r>
              <a:rPr sz="2400" dirty="0">
                <a:latin typeface="Arial"/>
                <a:cs typeface="Arial"/>
              </a:rPr>
              <a:t>neighbours.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85204" y="2198370"/>
            <a:ext cx="1872995" cy="3745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3741840" y="2187720"/>
              <a:ext cx="4322160" cy="35542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2480" y="2178360"/>
                <a:ext cx="4340880" cy="3573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92710" rIns="0" bIns="0" rtlCol="0">
            <a:spAutoFit/>
          </a:bodyPr>
          <a:lstStyle/>
          <a:p>
            <a:pPr marL="760730">
              <a:lnSpc>
                <a:spcPct val="100000"/>
              </a:lnSpc>
              <a:spcBef>
                <a:spcPts val="730"/>
              </a:spcBef>
            </a:pPr>
            <a:r>
              <a:rPr sz="3600" dirty="0">
                <a:solidFill>
                  <a:srgbClr val="3333CC"/>
                </a:solidFill>
                <a:latin typeface="Arial"/>
                <a:cs typeface="Arial"/>
              </a:rPr>
              <a:t>Quantitative Texture</a:t>
            </a:r>
            <a:r>
              <a:rPr sz="36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Measures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468627"/>
            <a:ext cx="733234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Numeric quantities or statistics that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describe  a texture can be calculated from the  intensities (or colours)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themselves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3600" dirty="0">
                <a:solidFill>
                  <a:srgbClr val="3333CC"/>
                </a:solidFill>
                <a:latin typeface="Arial"/>
                <a:cs typeface="Arial"/>
              </a:rPr>
              <a:t>Grey </a:t>
            </a: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Level</a:t>
            </a:r>
            <a:r>
              <a:rPr sz="36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Co-occurrence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468627"/>
            <a:ext cx="7454900" cy="3100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statistical measures described so far are  easy to calculate, but do not provide any  information about the repeating nature of  texture.</a:t>
            </a:r>
            <a:endParaRPr sz="2800">
              <a:latin typeface="Arial"/>
              <a:cs typeface="Arial"/>
            </a:endParaRPr>
          </a:p>
          <a:p>
            <a:pPr marL="354965" marR="421005" indent="-342900" algn="just">
              <a:lnSpc>
                <a:spcPct val="100000"/>
              </a:lnSpc>
              <a:spcBef>
                <a:spcPts val="68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gray level co-occurrence matrix </a:t>
            </a:r>
            <a:r>
              <a:rPr sz="2800" spc="-5" dirty="0">
                <a:latin typeface="Arial"/>
                <a:cs typeface="Arial"/>
              </a:rPr>
              <a:t>(GLCM)  </a:t>
            </a:r>
            <a:r>
              <a:rPr sz="2800" dirty="0">
                <a:latin typeface="Arial"/>
                <a:cs typeface="Arial"/>
              </a:rPr>
              <a:t>contains information about the positions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  pixels having similar gray level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values.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GLCM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901" y="1468627"/>
            <a:ext cx="7475855" cy="2907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99060" indent="-342900">
              <a:lnSpc>
                <a:spcPct val="100099"/>
              </a:lnSpc>
              <a:spcBef>
                <a:spcPts val="95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dirty="0"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co-occurrence matrix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a two-dimensional  array, </a:t>
            </a:r>
            <a:r>
              <a:rPr sz="2800" b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in which both the rows and the  columns represent a set of possible image  values.</a:t>
            </a:r>
            <a:endParaRPr sz="2800">
              <a:latin typeface="Arial"/>
              <a:cs typeface="Arial"/>
            </a:endParaRPr>
          </a:p>
          <a:p>
            <a:pPr marL="780415" marR="30480" indent="-285750">
              <a:lnSpc>
                <a:spcPct val="100000"/>
              </a:lnSpc>
              <a:spcBef>
                <a:spcPts val="610"/>
              </a:spcBef>
            </a:pPr>
            <a:r>
              <a:rPr sz="2400" dirty="0">
                <a:latin typeface="Arial"/>
                <a:cs typeface="Arial"/>
              </a:rPr>
              <a:t>– A </a:t>
            </a:r>
            <a:r>
              <a:rPr sz="2400" spc="-5" dirty="0">
                <a:latin typeface="Arial"/>
                <a:cs typeface="Arial"/>
              </a:rPr>
              <a:t>GLCM </a:t>
            </a:r>
            <a:r>
              <a:rPr sz="2400" b="1" spc="-5" dirty="0">
                <a:latin typeface="Arial"/>
                <a:cs typeface="Arial"/>
              </a:rPr>
              <a:t>P</a:t>
            </a:r>
            <a:r>
              <a:rPr sz="2400" b="1" spc="-7" baseline="-20833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[i,j] is defined by </a:t>
            </a:r>
            <a:r>
              <a:rPr sz="2400" dirty="0">
                <a:latin typeface="Arial"/>
                <a:cs typeface="Arial"/>
              </a:rPr>
              <a:t>first </a:t>
            </a:r>
            <a:r>
              <a:rPr sz="2400" spc="-5" dirty="0">
                <a:latin typeface="Arial"/>
                <a:cs typeface="Arial"/>
              </a:rPr>
              <a:t>specifying </a:t>
            </a:r>
            <a:r>
              <a:rPr sz="2400" dirty="0">
                <a:latin typeface="Arial"/>
                <a:cs typeface="Arial"/>
              </a:rPr>
              <a:t>a  </a:t>
            </a:r>
            <a:r>
              <a:rPr sz="2400" spc="-5" dirty="0">
                <a:latin typeface="Arial"/>
                <a:cs typeface="Arial"/>
              </a:rPr>
              <a:t>displacement </a:t>
            </a:r>
            <a:r>
              <a:rPr sz="2400" dirty="0">
                <a:latin typeface="Arial"/>
                <a:cs typeface="Arial"/>
              </a:rPr>
              <a:t>vector </a:t>
            </a:r>
            <a:r>
              <a:rPr sz="2400" b="1" spc="-5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=(dx,dy) and </a:t>
            </a:r>
            <a:r>
              <a:rPr sz="2400" dirty="0">
                <a:latin typeface="Arial"/>
                <a:cs typeface="Arial"/>
              </a:rPr>
              <a:t>counting </a:t>
            </a:r>
            <a:r>
              <a:rPr sz="2400" spc="-5" dirty="0">
                <a:latin typeface="Arial"/>
                <a:cs typeface="Arial"/>
              </a:rPr>
              <a:t>all  pairs of pixels separated by </a:t>
            </a:r>
            <a:r>
              <a:rPr sz="2400" b="1" dirty="0">
                <a:latin typeface="Arial"/>
                <a:cs typeface="Arial"/>
              </a:rPr>
              <a:t>d </a:t>
            </a:r>
            <a:r>
              <a:rPr sz="2400" spc="-5" dirty="0">
                <a:latin typeface="Arial"/>
                <a:cs typeface="Arial"/>
              </a:rPr>
              <a:t>having gray levels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502" y="4275835"/>
            <a:ext cx="3683000" cy="90170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670"/>
              </a:spcBef>
            </a:pPr>
            <a:r>
              <a:rPr sz="240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GLCM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defined</a:t>
            </a:r>
            <a:r>
              <a:rPr sz="2400" spc="1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92267" y="4430426"/>
            <a:ext cx="1542415" cy="408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500" i="1" spc="-140" dirty="0">
                <a:latin typeface="Arial"/>
                <a:cs typeface="Arial"/>
              </a:rPr>
              <a:t>P</a:t>
            </a:r>
            <a:r>
              <a:rPr sz="2175" i="1" spc="-209" baseline="-24904" dirty="0">
                <a:latin typeface="Arial"/>
                <a:cs typeface="Arial"/>
              </a:rPr>
              <a:t>d </a:t>
            </a:r>
            <a:r>
              <a:rPr sz="2500" spc="50" dirty="0">
                <a:latin typeface="Arial"/>
                <a:cs typeface="Arial"/>
              </a:rPr>
              <a:t>[</a:t>
            </a:r>
            <a:r>
              <a:rPr sz="2500" i="1" spc="50" dirty="0">
                <a:latin typeface="Arial"/>
                <a:cs typeface="Arial"/>
              </a:rPr>
              <a:t>i</a:t>
            </a:r>
            <a:r>
              <a:rPr sz="2500" spc="50" dirty="0">
                <a:latin typeface="Arial"/>
                <a:cs typeface="Arial"/>
              </a:rPr>
              <a:t>, </a:t>
            </a:r>
            <a:r>
              <a:rPr sz="2500" i="1" dirty="0">
                <a:latin typeface="Arial"/>
                <a:cs typeface="Arial"/>
              </a:rPr>
              <a:t>j</a:t>
            </a:r>
            <a:r>
              <a:rPr sz="2500" i="1" spc="-5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] </a:t>
            </a:r>
            <a:r>
              <a:rPr sz="2500" dirty="0">
                <a:latin typeface="Symbol"/>
                <a:cs typeface="Symbol"/>
              </a:rPr>
              <a:t>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i="1" spc="-10" dirty="0">
                <a:latin typeface="Arial"/>
                <a:cs typeface="Arial"/>
              </a:rPr>
              <a:t>n</a:t>
            </a:r>
            <a:r>
              <a:rPr sz="2175" i="1" spc="-15" baseline="-24904" dirty="0">
                <a:latin typeface="Arial"/>
                <a:cs typeface="Arial"/>
              </a:rPr>
              <a:t>ij</a:t>
            </a:r>
            <a:endParaRPr sz="2175" baseline="-24904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GLCM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7102" y="1471676"/>
            <a:ext cx="7108825" cy="155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marR="30480" indent="-285750">
              <a:lnSpc>
                <a:spcPct val="100000"/>
              </a:lnSpc>
              <a:spcBef>
                <a:spcPts val="100"/>
              </a:spcBef>
              <a:buChar char="–"/>
              <a:tabLst>
                <a:tab pos="323850" algn="l"/>
              </a:tabLst>
            </a:pPr>
            <a:r>
              <a:rPr sz="2400" dirty="0">
                <a:latin typeface="Arial"/>
                <a:cs typeface="Arial"/>
              </a:rPr>
              <a:t>where 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spc="-7" baseline="-20833" dirty="0">
                <a:latin typeface="Arial"/>
                <a:cs typeface="Arial"/>
              </a:rPr>
              <a:t>ij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number of occurrences 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pixel  </a:t>
            </a:r>
            <a:r>
              <a:rPr sz="2400" dirty="0">
                <a:latin typeface="Arial"/>
                <a:cs typeface="Arial"/>
              </a:rPr>
              <a:t>values (i,j) </a:t>
            </a:r>
            <a:r>
              <a:rPr sz="2400" spc="-5" dirty="0">
                <a:latin typeface="Arial"/>
                <a:cs typeface="Arial"/>
              </a:rPr>
              <a:t>lying at distance </a:t>
            </a:r>
            <a:r>
              <a:rPr sz="2400" b="1" dirty="0">
                <a:latin typeface="Arial"/>
                <a:cs typeface="Arial"/>
              </a:rPr>
              <a:t>d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image.</a:t>
            </a:r>
            <a:endParaRPr sz="2400">
              <a:latin typeface="Arial"/>
              <a:cs typeface="Arial"/>
            </a:endParaRPr>
          </a:p>
          <a:p>
            <a:pPr marL="323850" marR="52069" indent="-285750">
              <a:lnSpc>
                <a:spcPts val="2830"/>
              </a:lnSpc>
              <a:spcBef>
                <a:spcPts val="740"/>
              </a:spcBef>
              <a:buChar char="–"/>
              <a:tabLst>
                <a:tab pos="323850" algn="l"/>
              </a:tabLst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co-occurrence matrix </a:t>
            </a:r>
            <a:r>
              <a:rPr sz="2400" b="1" dirty="0">
                <a:latin typeface="Arial"/>
                <a:cs typeface="Arial"/>
              </a:rPr>
              <a:t>P</a:t>
            </a:r>
            <a:r>
              <a:rPr sz="2400" b="1" baseline="-20833" dirty="0">
                <a:latin typeface="Arial"/>
                <a:cs typeface="Arial"/>
              </a:rPr>
              <a:t>d </a:t>
            </a:r>
            <a:r>
              <a:rPr sz="2400" spc="-5" dirty="0">
                <a:latin typeface="Arial"/>
                <a:cs typeface="Arial"/>
              </a:rPr>
              <a:t>has dimension </a:t>
            </a:r>
            <a:r>
              <a:rPr sz="2400" i="1" spc="-5" dirty="0">
                <a:latin typeface="Arial"/>
                <a:cs typeface="Arial"/>
              </a:rPr>
              <a:t>n</a:t>
            </a:r>
            <a:r>
              <a:rPr sz="2400" spc="-5" dirty="0">
                <a:latin typeface="Symbol"/>
                <a:cs typeface="Symbol"/>
              </a:rPr>
              <a:t></a:t>
            </a:r>
            <a:r>
              <a:rPr sz="2400" i="1" spc="-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,  </a:t>
            </a:r>
            <a:r>
              <a:rPr sz="2400" dirty="0">
                <a:latin typeface="Arial"/>
                <a:cs typeface="Arial"/>
              </a:rPr>
              <a:t>where </a:t>
            </a:r>
            <a:r>
              <a:rPr sz="2400" i="1" dirty="0">
                <a:latin typeface="Arial"/>
                <a:cs typeface="Arial"/>
              </a:rPr>
              <a:t>n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number of gray levels 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image.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GLCM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8202" y="4722366"/>
            <a:ext cx="7146290" cy="160591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434"/>
              </a:spcBef>
            </a:pPr>
            <a:r>
              <a:rPr sz="2800" dirty="0">
                <a:latin typeface="Arial"/>
                <a:cs typeface="Arial"/>
              </a:rPr>
              <a:t>there are 16 pairs of pixels in the image  </a:t>
            </a:r>
            <a:r>
              <a:rPr sz="2800" spc="-5" dirty="0">
                <a:latin typeface="Arial"/>
                <a:cs typeface="Arial"/>
              </a:rPr>
              <a:t>which </a:t>
            </a:r>
            <a:r>
              <a:rPr sz="2800" dirty="0">
                <a:latin typeface="Arial"/>
                <a:cs typeface="Arial"/>
              </a:rPr>
              <a:t>satisfy this spatial separation. Since  there are only three gray </a:t>
            </a:r>
            <a:r>
              <a:rPr sz="2800" spc="-5" dirty="0">
                <a:latin typeface="Arial"/>
                <a:cs typeface="Arial"/>
              </a:rPr>
              <a:t>levels, </a:t>
            </a:r>
            <a:r>
              <a:rPr sz="2800" dirty="0">
                <a:latin typeface="Arial"/>
                <a:cs typeface="Arial"/>
              </a:rPr>
              <a:t>P[i,j]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3</a:t>
            </a:r>
            <a:r>
              <a:rPr sz="2800" spc="-5" dirty="0">
                <a:latin typeface="Symbol"/>
                <a:cs typeface="Symbol"/>
              </a:rPr>
              <a:t></a:t>
            </a:r>
            <a:r>
              <a:rPr sz="2800" spc="-5" dirty="0">
                <a:latin typeface="Arial"/>
                <a:cs typeface="Arial"/>
              </a:rPr>
              <a:t>3  </a:t>
            </a:r>
            <a:r>
              <a:rPr sz="2800" dirty="0">
                <a:latin typeface="Arial"/>
                <a:cs typeface="Arial"/>
              </a:rPr>
              <a:t>matrix.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11509" y="2224157"/>
          <a:ext cx="2037712" cy="2080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845"/>
                <a:gridCol w="410210"/>
                <a:gridCol w="410209"/>
                <a:gridCol w="410209"/>
                <a:gridCol w="396239"/>
              </a:tblGrid>
              <a:tr h="419100"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8338"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8338"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5384"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4246626" y="2644139"/>
            <a:ext cx="502284" cy="768350"/>
            <a:chOff x="4246626" y="2644139"/>
            <a:chExt cx="502284" cy="768350"/>
          </a:xfrm>
        </p:grpSpPr>
        <p:sp>
          <p:nvSpPr>
            <p:cNvPr id="6" name="object 6"/>
            <p:cNvSpPr/>
            <p:nvPr/>
          </p:nvSpPr>
          <p:spPr>
            <a:xfrm>
              <a:off x="4246626" y="2999993"/>
              <a:ext cx="502284" cy="0"/>
            </a:xfrm>
            <a:custGeom>
              <a:avLst/>
              <a:gdLst/>
              <a:ahLst/>
              <a:cxnLst/>
              <a:rect l="l" t="t" r="r" b="b"/>
              <a:pathLst>
                <a:path w="502285">
                  <a:moveTo>
                    <a:pt x="0" y="0"/>
                  </a:moveTo>
                  <a:lnTo>
                    <a:pt x="502158" y="0"/>
                  </a:lnTo>
                </a:path>
              </a:pathLst>
            </a:custGeom>
            <a:ln w="13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02658" y="2644139"/>
              <a:ext cx="0" cy="768350"/>
            </a:xfrm>
            <a:custGeom>
              <a:avLst/>
              <a:gdLst/>
              <a:ahLst/>
              <a:cxnLst/>
              <a:rect l="l" t="t" r="r" b="b"/>
              <a:pathLst>
                <a:path h="768350">
                  <a:moveTo>
                    <a:pt x="0" y="0"/>
                  </a:moveTo>
                  <a:lnTo>
                    <a:pt x="0" y="768096"/>
                  </a:lnTo>
                </a:path>
              </a:pathLst>
            </a:custGeom>
            <a:ln w="13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65301" y="1436624"/>
            <a:ext cx="3981450" cy="191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example, if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=(1,1)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>
              <a:latin typeface="Arial"/>
              <a:cs typeface="Arial"/>
            </a:endParaRPr>
          </a:p>
          <a:p>
            <a:pPr marL="3491865">
              <a:lnSpc>
                <a:spcPct val="100000"/>
              </a:lnSpc>
              <a:spcBef>
                <a:spcPts val="2000"/>
              </a:spcBef>
            </a:pPr>
            <a:r>
              <a:rPr sz="2200" i="1" dirty="0">
                <a:latin typeface="Arial"/>
                <a:cs typeface="Arial"/>
              </a:rPr>
              <a:t>i</a:t>
            </a:r>
            <a:endParaRPr sz="2200">
              <a:latin typeface="Arial"/>
              <a:cs typeface="Arial"/>
            </a:endParaRPr>
          </a:p>
          <a:p>
            <a:pPr marL="3904615">
              <a:lnSpc>
                <a:spcPct val="100000"/>
              </a:lnSpc>
              <a:spcBef>
                <a:spcPts val="660"/>
              </a:spcBef>
            </a:pPr>
            <a:r>
              <a:rPr sz="2200" i="1" dirty="0">
                <a:latin typeface="Arial"/>
                <a:cs typeface="Arial"/>
              </a:rPr>
              <a:t>j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268721" y="2379726"/>
          <a:ext cx="2519043" cy="19705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240"/>
                <a:gridCol w="404495"/>
                <a:gridCol w="397509"/>
                <a:gridCol w="414020"/>
                <a:gridCol w="426719"/>
                <a:gridCol w="226060"/>
              </a:tblGrid>
              <a:tr h="3792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750" dirty="0">
                          <a:latin typeface="Arial"/>
                          <a:cs typeface="Arial"/>
                        </a:rPr>
                        <a:t>0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3377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404495" algn="l"/>
                        </a:tabLst>
                      </a:pPr>
                      <a:r>
                        <a:rPr sz="2200" i="1" spc="-12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75" i="1" spc="-187" baseline="-24444" dirty="0">
                          <a:latin typeface="Arial"/>
                          <a:cs typeface="Arial"/>
                        </a:rPr>
                        <a:t>d	</a:t>
                      </a:r>
                      <a:r>
                        <a:rPr sz="2200" spc="-5" dirty="0">
                          <a:latin typeface="Symbol"/>
                          <a:cs typeface="Symbol"/>
                        </a:rPr>
                        <a:t></a:t>
                      </a:r>
                      <a:endParaRPr sz="2200">
                        <a:latin typeface="Symbol"/>
                        <a:cs typeface="Symbol"/>
                      </a:endParaRPr>
                    </a:p>
                  </a:txBody>
                  <a:tcPr marL="0" marR="0" marT="4064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750" dirty="0">
                          <a:latin typeface="Arial"/>
                          <a:cs typeface="Arial"/>
                        </a:rPr>
                        <a:t>1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750" dirty="0">
                          <a:latin typeface="Arial"/>
                          <a:cs typeface="Arial"/>
                        </a:rPr>
                        <a:t>i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102235" marB="0"/>
                </a:tc>
              </a:tr>
              <a:tr h="363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5"/>
                        </a:lnSpc>
                        <a:spcBef>
                          <a:spcPts val="2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ts val="2525"/>
                        </a:lnSpc>
                        <a:spcBef>
                          <a:spcPts val="2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ts val="2525"/>
                        </a:lnSpc>
                        <a:spcBef>
                          <a:spcPts val="2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80"/>
                        </a:lnSpc>
                        <a:spcBef>
                          <a:spcPts val="685"/>
                        </a:spcBef>
                      </a:pPr>
                      <a:r>
                        <a:rPr sz="1750" dirty="0">
                          <a:latin typeface="Arial"/>
                          <a:cs typeface="Arial"/>
                        </a:rPr>
                        <a:t>2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60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750" dirty="0">
                          <a:latin typeface="Arial"/>
                          <a:cs typeface="Arial"/>
                        </a:rPr>
                        <a:t>0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1111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750" dirty="0">
                          <a:latin typeface="Arial"/>
                          <a:cs typeface="Arial"/>
                        </a:rPr>
                        <a:t>1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1111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750" dirty="0">
                          <a:latin typeface="Arial"/>
                          <a:cs typeface="Arial"/>
                        </a:rPr>
                        <a:t>2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1111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332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020"/>
                        </a:lnSpc>
                        <a:spcBef>
                          <a:spcPts val="500"/>
                        </a:spcBef>
                      </a:pPr>
                      <a:r>
                        <a:rPr sz="1750" i="1" dirty="0">
                          <a:latin typeface="Arial"/>
                          <a:cs typeface="Arial"/>
                        </a:rPr>
                        <a:t>j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428760" y="1884240"/>
              <a:ext cx="8688960" cy="265248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400" y="1874880"/>
                <a:ext cx="8707680" cy="2671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GLCM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888" y="1391958"/>
            <a:ext cx="7581265" cy="462978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40"/>
              </a:spcBef>
            </a:pP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Algorithm:</a:t>
            </a:r>
            <a:endParaRPr sz="2800">
              <a:latin typeface="Arial"/>
              <a:cs typeface="Arial"/>
            </a:endParaRPr>
          </a:p>
          <a:p>
            <a:pPr marL="381000" marR="30480" indent="-342900" algn="just">
              <a:lnSpc>
                <a:spcPct val="100400"/>
              </a:lnSpc>
              <a:spcBef>
                <a:spcPts val="630"/>
              </a:spcBef>
              <a:buChar char="•"/>
              <a:tabLst>
                <a:tab pos="381000" algn="l"/>
              </a:tabLst>
            </a:pPr>
            <a:r>
              <a:rPr sz="2800" dirty="0">
                <a:latin typeface="Arial"/>
                <a:cs typeface="Arial"/>
              </a:rPr>
              <a:t>Count all pairs of pixels </a:t>
            </a:r>
            <a:r>
              <a:rPr sz="2800" spc="-5" dirty="0">
                <a:latin typeface="Arial"/>
                <a:cs typeface="Arial"/>
              </a:rPr>
              <a:t>in which </a:t>
            </a:r>
            <a:r>
              <a:rPr sz="2800" dirty="0">
                <a:latin typeface="Arial"/>
                <a:cs typeface="Arial"/>
              </a:rPr>
              <a:t>the first pixel  has a value </a:t>
            </a:r>
            <a:r>
              <a:rPr sz="2800" i="1" dirty="0">
                <a:latin typeface="Arial"/>
                <a:cs typeface="Arial"/>
              </a:rPr>
              <a:t>i, </a:t>
            </a:r>
            <a:r>
              <a:rPr sz="2800" dirty="0">
                <a:latin typeface="Arial"/>
                <a:cs typeface="Arial"/>
              </a:rPr>
              <a:t>and its matching pair displaced  from the first pixel by </a:t>
            </a:r>
            <a:r>
              <a:rPr sz="2800" b="1" dirty="0">
                <a:latin typeface="Arial"/>
                <a:cs typeface="Arial"/>
              </a:rPr>
              <a:t>d </a:t>
            </a:r>
            <a:r>
              <a:rPr sz="2800" spc="-5" dirty="0">
                <a:latin typeface="Arial"/>
                <a:cs typeface="Arial"/>
              </a:rPr>
              <a:t>has </a:t>
            </a:r>
            <a:r>
              <a:rPr sz="2800" dirty="0">
                <a:latin typeface="Arial"/>
                <a:cs typeface="Arial"/>
              </a:rPr>
              <a:t>a value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j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381000" marR="788670" indent="-342900">
              <a:lnSpc>
                <a:spcPct val="100000"/>
              </a:lnSpc>
              <a:spcBef>
                <a:spcPts val="655"/>
              </a:spcBef>
              <a:buChar char="•"/>
              <a:tabLst>
                <a:tab pos="380365" algn="l"/>
                <a:tab pos="381635" algn="l"/>
              </a:tabLst>
            </a:pPr>
            <a:r>
              <a:rPr sz="2800" spc="-5" dirty="0">
                <a:latin typeface="Arial"/>
                <a:cs typeface="Arial"/>
              </a:rPr>
              <a:t>This </a:t>
            </a:r>
            <a:r>
              <a:rPr sz="2800" dirty="0">
                <a:latin typeface="Arial"/>
                <a:cs typeface="Arial"/>
              </a:rPr>
              <a:t>count is entered in the i</a:t>
            </a:r>
            <a:r>
              <a:rPr sz="2850" baseline="23391" dirty="0">
                <a:latin typeface="Arial"/>
                <a:cs typeface="Arial"/>
              </a:rPr>
              <a:t>th </a:t>
            </a:r>
            <a:r>
              <a:rPr sz="2800" dirty="0">
                <a:latin typeface="Arial"/>
                <a:cs typeface="Arial"/>
              </a:rPr>
              <a:t>row and </a:t>
            </a:r>
            <a:r>
              <a:rPr sz="2800" spc="-5" dirty="0">
                <a:latin typeface="Arial"/>
                <a:cs typeface="Arial"/>
              </a:rPr>
              <a:t>j</a:t>
            </a:r>
            <a:r>
              <a:rPr sz="2850" spc="-7" baseline="23391" dirty="0">
                <a:latin typeface="Arial"/>
                <a:cs typeface="Arial"/>
              </a:rPr>
              <a:t>th </a:t>
            </a:r>
            <a:r>
              <a:rPr sz="19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column of the matrix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50" baseline="-20467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[i,j]</a:t>
            </a:r>
            <a:endParaRPr sz="2800">
              <a:latin typeface="Arial"/>
              <a:cs typeface="Arial"/>
            </a:endParaRPr>
          </a:p>
          <a:p>
            <a:pPr marL="380365" marR="1270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latin typeface="Arial"/>
                <a:cs typeface="Arial"/>
              </a:rPr>
              <a:t>Note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50" spc="-7" baseline="-20467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[i,j] is not </a:t>
            </a:r>
            <a:r>
              <a:rPr sz="2800" dirty="0">
                <a:latin typeface="Arial"/>
                <a:cs typeface="Arial"/>
              </a:rPr>
              <a:t>symmetric, since the  number of pairs of pixels having gray levels  [i,j] does not necessarily equal the number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  pixel pairs having gray levels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[j,i].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927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730"/>
              </a:spcBef>
            </a:pPr>
            <a:r>
              <a:rPr sz="3600" dirty="0">
                <a:solidFill>
                  <a:srgbClr val="3333CC"/>
                </a:solidFill>
                <a:latin typeface="Arial"/>
                <a:cs typeface="Arial"/>
              </a:rPr>
              <a:t>What </a:t>
            </a: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is</a:t>
            </a:r>
            <a:r>
              <a:rPr sz="36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Texture?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468627"/>
            <a:ext cx="7315200" cy="403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Texture is a feature used to partition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images  into regions of interest and to classify those  regions.</a:t>
            </a:r>
          </a:p>
          <a:p>
            <a:pPr marL="355600" marR="321310" indent="-342900" algn="just">
              <a:lnSpc>
                <a:spcPct val="100000"/>
              </a:lnSpc>
              <a:spcBef>
                <a:spcPts val="68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Texture provides information in the spatial  arrangement of colours or intensities in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  image.</a:t>
            </a:r>
          </a:p>
          <a:p>
            <a:pPr marL="355600" marR="955040" indent="-342900" algn="just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Texture is characterized by the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spatial  distribution of intensity levels in a  neighborhood.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6715080" y="3161160"/>
              <a:ext cx="982800" cy="1522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05720" y="3151800"/>
                <a:ext cx="1001520" cy="171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Normalised</a:t>
            </a:r>
            <a:r>
              <a:rPr sz="36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3333CC"/>
                </a:solidFill>
                <a:latin typeface="Arial"/>
                <a:cs typeface="Arial"/>
              </a:rPr>
              <a:t>GLCM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901" y="1433575"/>
            <a:ext cx="7382509" cy="169418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0" marR="30480" indent="-343535">
              <a:lnSpc>
                <a:spcPts val="3020"/>
              </a:lnSpc>
              <a:spcBef>
                <a:spcPts val="484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elements of P</a:t>
            </a:r>
            <a:r>
              <a:rPr sz="2850" baseline="-20467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[i,j] can be normalised by  dividing each entry by the total number of  pixel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pairs.</a:t>
            </a:r>
            <a:endParaRPr sz="280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330"/>
              </a:spcBef>
            </a:pP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Normalised GLCM</a:t>
            </a:r>
            <a:r>
              <a:rPr sz="2800" dirty="0">
                <a:latin typeface="Arial"/>
                <a:cs typeface="Arial"/>
              </a:rPr>
              <a:t>; </a:t>
            </a:r>
            <a:r>
              <a:rPr sz="2800" b="1" i="1" spc="-5" dirty="0">
                <a:latin typeface="Arial"/>
                <a:cs typeface="Arial"/>
              </a:rPr>
              <a:t>N</a:t>
            </a:r>
            <a:r>
              <a:rPr sz="2800" b="1" spc="-5" dirty="0">
                <a:latin typeface="Arial"/>
                <a:cs typeface="Arial"/>
              </a:rPr>
              <a:t>[i,j]</a:t>
            </a:r>
            <a:r>
              <a:rPr sz="2800" spc="-5" dirty="0">
                <a:latin typeface="Arial"/>
                <a:cs typeface="Arial"/>
              </a:rPr>
              <a:t>, defined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by: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8212" y="4550928"/>
            <a:ext cx="7232015" cy="12217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434"/>
              </a:spcBef>
            </a:pPr>
            <a:r>
              <a:rPr sz="2800" dirty="0">
                <a:latin typeface="Arial"/>
                <a:cs typeface="Arial"/>
              </a:rPr>
              <a:t>which normalises the co-occurrence values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  lie between 0 and 1, and allows them to be  thought of as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probabilities.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92346" y="3822953"/>
            <a:ext cx="1541780" cy="0"/>
          </a:xfrm>
          <a:custGeom>
            <a:avLst/>
            <a:gdLst/>
            <a:ahLst/>
            <a:cxnLst/>
            <a:rect l="l" t="t" r="r" b="b"/>
            <a:pathLst>
              <a:path w="1541779">
                <a:moveTo>
                  <a:pt x="0" y="0"/>
                </a:moveTo>
                <a:lnTo>
                  <a:pt x="1541526" y="0"/>
                </a:lnTo>
              </a:path>
            </a:pathLst>
          </a:custGeom>
          <a:ln w="159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59834" y="3367975"/>
            <a:ext cx="1619250" cy="1137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635" algn="ctr">
              <a:lnSpc>
                <a:spcPts val="2665"/>
              </a:lnSpc>
              <a:spcBef>
                <a:spcPts val="110"/>
              </a:spcBef>
            </a:pPr>
            <a:r>
              <a:rPr sz="2500" i="1" spc="75" dirty="0">
                <a:latin typeface="Arial"/>
                <a:cs typeface="Arial"/>
              </a:rPr>
              <a:t>P</a:t>
            </a:r>
            <a:r>
              <a:rPr sz="2500" spc="75" dirty="0">
                <a:latin typeface="Arial"/>
                <a:cs typeface="Arial"/>
              </a:rPr>
              <a:t>[</a:t>
            </a:r>
            <a:r>
              <a:rPr sz="2500" i="1" spc="75" dirty="0">
                <a:latin typeface="Arial"/>
                <a:cs typeface="Arial"/>
              </a:rPr>
              <a:t>i</a:t>
            </a:r>
            <a:r>
              <a:rPr sz="2500" spc="75" dirty="0">
                <a:latin typeface="Arial"/>
                <a:cs typeface="Arial"/>
              </a:rPr>
              <a:t>,</a:t>
            </a:r>
            <a:r>
              <a:rPr sz="2500" spc="-155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j</a:t>
            </a:r>
            <a:r>
              <a:rPr sz="2500" i="1" spc="-43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]</a:t>
            </a:r>
            <a:endParaRPr sz="2500">
              <a:latin typeface="Arial"/>
              <a:cs typeface="Arial"/>
            </a:endParaRPr>
          </a:p>
          <a:p>
            <a:pPr algn="ctr">
              <a:lnSpc>
                <a:spcPts val="4165"/>
              </a:lnSpc>
            </a:pPr>
            <a:r>
              <a:rPr sz="5625" spc="217" baseline="-8148" dirty="0">
                <a:latin typeface="Symbol"/>
                <a:cs typeface="Symbol"/>
              </a:rPr>
              <a:t></a:t>
            </a:r>
            <a:r>
              <a:rPr sz="2500" i="1" spc="145" dirty="0">
                <a:latin typeface="Arial"/>
                <a:cs typeface="Arial"/>
              </a:rPr>
              <a:t>P</a:t>
            </a:r>
            <a:r>
              <a:rPr sz="2500" spc="145" dirty="0">
                <a:latin typeface="Arial"/>
                <a:cs typeface="Arial"/>
              </a:rPr>
              <a:t>[</a:t>
            </a:r>
            <a:r>
              <a:rPr sz="2500" i="1" spc="145" dirty="0">
                <a:latin typeface="Arial"/>
                <a:cs typeface="Arial"/>
              </a:rPr>
              <a:t>i</a:t>
            </a:r>
            <a:r>
              <a:rPr sz="2500" spc="145" dirty="0">
                <a:latin typeface="Arial"/>
                <a:cs typeface="Arial"/>
              </a:rPr>
              <a:t>,</a:t>
            </a:r>
            <a:r>
              <a:rPr sz="2500" spc="-175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j</a:t>
            </a:r>
            <a:r>
              <a:rPr sz="2500" i="1" spc="-44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]</a:t>
            </a:r>
            <a:endParaRPr sz="2500">
              <a:latin typeface="Arial"/>
              <a:cs typeface="Arial"/>
            </a:endParaRPr>
          </a:p>
          <a:p>
            <a:pPr marL="189865">
              <a:lnSpc>
                <a:spcPct val="100000"/>
              </a:lnSpc>
              <a:spcBef>
                <a:spcPts val="175"/>
              </a:spcBef>
              <a:tabLst>
                <a:tab pos="585470" algn="l"/>
              </a:tabLst>
            </a:pPr>
            <a:r>
              <a:rPr sz="1450" i="1" dirty="0">
                <a:latin typeface="Arial"/>
                <a:cs typeface="Arial"/>
              </a:rPr>
              <a:t>i	j</a:t>
            </a:r>
            <a:endParaRPr sz="14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3147315" y="3570658"/>
            <a:ext cx="106108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65" dirty="0">
                <a:latin typeface="Arial"/>
                <a:cs typeface="Arial"/>
              </a:rPr>
              <a:t>N</a:t>
            </a:r>
            <a:r>
              <a:rPr sz="2500" spc="65" dirty="0">
                <a:latin typeface="Arial"/>
                <a:cs typeface="Arial"/>
              </a:rPr>
              <a:t>[</a:t>
            </a:r>
            <a:r>
              <a:rPr sz="2500" i="1" spc="65" dirty="0">
                <a:latin typeface="Arial"/>
                <a:cs typeface="Arial"/>
              </a:rPr>
              <a:t>i</a:t>
            </a:r>
            <a:r>
              <a:rPr sz="2500" spc="65" dirty="0">
                <a:latin typeface="Arial"/>
                <a:cs typeface="Arial"/>
              </a:rPr>
              <a:t>,</a:t>
            </a:r>
            <a:r>
              <a:rPr sz="2500" spc="-175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j</a:t>
            </a:r>
            <a:r>
              <a:rPr sz="2500" i="1" spc="-44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]</a:t>
            </a:r>
            <a:r>
              <a:rPr sz="2500" spc="-70" dirty="0">
                <a:latin typeface="Arial"/>
                <a:cs typeface="Arial"/>
              </a:rPr>
              <a:t> </a:t>
            </a:r>
            <a:r>
              <a:rPr sz="2500" spc="5" dirty="0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Numeric </a:t>
            </a:r>
            <a:r>
              <a:rPr sz="3600" dirty="0">
                <a:solidFill>
                  <a:srgbClr val="3333CC"/>
                </a:solidFill>
                <a:latin typeface="Arial"/>
                <a:cs typeface="Arial"/>
              </a:rPr>
              <a:t>Features </a:t>
            </a: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of</a:t>
            </a:r>
            <a:r>
              <a:rPr sz="36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GLCM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468627"/>
            <a:ext cx="7591425" cy="3100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Gray </a:t>
            </a:r>
            <a:r>
              <a:rPr sz="2800" dirty="0">
                <a:latin typeface="Arial"/>
                <a:cs typeface="Arial"/>
              </a:rPr>
              <a:t>level co-occurrence matrices capture  properties of a texture but they are not  directly useful for further analysis, such as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  comparison of two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textures.</a:t>
            </a:r>
            <a:endParaRPr sz="2800">
              <a:latin typeface="Arial"/>
              <a:cs typeface="Arial"/>
            </a:endParaRPr>
          </a:p>
          <a:p>
            <a:pPr marL="355600" marR="238760" indent="-342900">
              <a:lnSpc>
                <a:spcPct val="100000"/>
              </a:lnSpc>
              <a:spcBef>
                <a:spcPts val="68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Numeric features </a:t>
            </a:r>
            <a:r>
              <a:rPr sz="2800" dirty="0">
                <a:latin typeface="Arial"/>
                <a:cs typeface="Arial"/>
              </a:rPr>
              <a:t>are computed from the co-  occurrence matrix that can be used to  represent the texture more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compactly.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Maximum</a:t>
            </a:r>
            <a:r>
              <a:rPr sz="36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Probability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59651" y="3588339"/>
            <a:ext cx="20764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i="1" dirty="0">
                <a:latin typeface="Arial"/>
                <a:cs typeface="Arial"/>
              </a:rPr>
              <a:t>i</a:t>
            </a:r>
            <a:r>
              <a:rPr sz="1450" i="1" spc="-28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,</a:t>
            </a:r>
            <a:r>
              <a:rPr sz="1450" spc="-225" dirty="0">
                <a:latin typeface="Arial"/>
                <a:cs typeface="Arial"/>
              </a:rPr>
              <a:t> </a:t>
            </a:r>
            <a:r>
              <a:rPr sz="1450" i="1" dirty="0">
                <a:latin typeface="Arial"/>
                <a:cs typeface="Arial"/>
              </a:rPr>
              <a:t>j</a:t>
            </a:r>
            <a:endParaRPr sz="1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2601" y="1468627"/>
            <a:ext cx="7502525" cy="2204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20193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latin typeface="Arial"/>
                <a:cs typeface="Arial"/>
              </a:rPr>
              <a:t>This </a:t>
            </a:r>
            <a:r>
              <a:rPr sz="2800" dirty="0">
                <a:latin typeface="Arial"/>
                <a:cs typeface="Arial"/>
              </a:rPr>
              <a:t>is simply the largest entry in the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matrix,  and corresponds to the strongest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response.</a:t>
            </a:r>
            <a:endParaRPr sz="2800">
              <a:latin typeface="Arial"/>
              <a:cs typeface="Arial"/>
            </a:endParaRPr>
          </a:p>
          <a:p>
            <a:pPr marL="768350" marR="17780" indent="-28575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This </a:t>
            </a:r>
            <a:r>
              <a:rPr sz="2400" dirty="0">
                <a:latin typeface="Arial"/>
                <a:cs typeface="Arial"/>
              </a:rPr>
              <a:t>could </a:t>
            </a:r>
            <a:r>
              <a:rPr sz="2400" spc="-5" dirty="0">
                <a:latin typeface="Arial"/>
                <a:cs typeface="Arial"/>
              </a:rPr>
              <a:t>be </a:t>
            </a:r>
            <a:r>
              <a:rPr sz="2400" dirty="0">
                <a:latin typeface="Arial"/>
                <a:cs typeface="Arial"/>
              </a:rPr>
              <a:t>the maximum </a:t>
            </a:r>
            <a:r>
              <a:rPr sz="2400" spc="-5" dirty="0">
                <a:latin typeface="Arial"/>
                <a:cs typeface="Arial"/>
              </a:rPr>
              <a:t>in any of </a:t>
            </a:r>
            <a:r>
              <a:rPr sz="2400" dirty="0">
                <a:latin typeface="Arial"/>
                <a:cs typeface="Arial"/>
              </a:rPr>
              <a:t>the matrices  </a:t>
            </a:r>
            <a:r>
              <a:rPr sz="2400" spc="-5" dirty="0">
                <a:latin typeface="Arial"/>
                <a:cs typeface="Arial"/>
              </a:rPr>
              <a:t>or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maximum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overall.</a:t>
            </a:r>
            <a:endParaRPr sz="2400">
              <a:latin typeface="Arial"/>
              <a:cs typeface="Arial"/>
            </a:endParaRPr>
          </a:p>
          <a:p>
            <a:pPr marL="51435" algn="ctr">
              <a:lnSpc>
                <a:spcPct val="100000"/>
              </a:lnSpc>
              <a:spcBef>
                <a:spcPts val="1070"/>
              </a:spcBef>
              <a:tabLst>
                <a:tab pos="568325" algn="l"/>
              </a:tabLst>
            </a:pPr>
            <a:r>
              <a:rPr sz="2500" i="1" dirty="0">
                <a:latin typeface="Arial"/>
                <a:cs typeface="Arial"/>
              </a:rPr>
              <a:t>C</a:t>
            </a:r>
            <a:r>
              <a:rPr sz="2175" i="1" baseline="-24904" dirty="0">
                <a:latin typeface="Arial"/>
                <a:cs typeface="Arial"/>
              </a:rPr>
              <a:t>m	</a:t>
            </a:r>
            <a:r>
              <a:rPr sz="2500" spc="5" dirty="0">
                <a:latin typeface="Symbol"/>
                <a:cs typeface="Symbol"/>
              </a:rPr>
              <a:t>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Arial"/>
                <a:cs typeface="Arial"/>
              </a:rPr>
              <a:t>max</a:t>
            </a:r>
            <a:r>
              <a:rPr sz="2500" spc="-385" dirty="0">
                <a:latin typeface="Arial"/>
                <a:cs typeface="Arial"/>
              </a:rPr>
              <a:t> </a:t>
            </a:r>
            <a:r>
              <a:rPr sz="2500" i="1" spc="-145" dirty="0">
                <a:latin typeface="Arial"/>
                <a:cs typeface="Arial"/>
              </a:rPr>
              <a:t>P</a:t>
            </a:r>
            <a:r>
              <a:rPr sz="2175" i="1" spc="-217" baseline="-24904" dirty="0">
                <a:latin typeface="Arial"/>
                <a:cs typeface="Arial"/>
              </a:rPr>
              <a:t>d</a:t>
            </a:r>
            <a:r>
              <a:rPr sz="2175" i="1" spc="-15" baseline="-24904" dirty="0">
                <a:latin typeface="Arial"/>
                <a:cs typeface="Arial"/>
              </a:rPr>
              <a:t> </a:t>
            </a:r>
            <a:r>
              <a:rPr sz="2500" spc="50" dirty="0">
                <a:latin typeface="Arial"/>
                <a:cs typeface="Arial"/>
              </a:rPr>
              <a:t>[</a:t>
            </a:r>
            <a:r>
              <a:rPr sz="2500" i="1" spc="50" dirty="0">
                <a:latin typeface="Arial"/>
                <a:cs typeface="Arial"/>
              </a:rPr>
              <a:t>i</a:t>
            </a:r>
            <a:r>
              <a:rPr sz="2500" spc="50" dirty="0">
                <a:latin typeface="Arial"/>
                <a:cs typeface="Arial"/>
              </a:rPr>
              <a:t>,</a:t>
            </a:r>
            <a:r>
              <a:rPr sz="2500" spc="-140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j</a:t>
            </a:r>
            <a:r>
              <a:rPr sz="2500" i="1" spc="-43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]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Maximum</a:t>
            </a:r>
            <a:r>
              <a:rPr sz="36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Probability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471675"/>
            <a:ext cx="73774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Maximum probability with </a:t>
            </a:r>
            <a:r>
              <a:rPr sz="2800" i="1" dirty="0">
                <a:latin typeface="Arial"/>
                <a:cs typeface="Arial"/>
              </a:rPr>
              <a:t>w=</a:t>
            </a:r>
            <a:r>
              <a:rPr sz="2800" dirty="0">
                <a:latin typeface="Arial"/>
                <a:cs typeface="Arial"/>
              </a:rPr>
              <a:t>21, and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=(2,2)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8200" y="2438400"/>
            <a:ext cx="2193798" cy="2633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62200" y="2438400"/>
            <a:ext cx="2193798" cy="2633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3600" dirty="0">
                <a:solidFill>
                  <a:srgbClr val="3333CC"/>
                </a:solidFill>
                <a:latin typeface="Arial"/>
                <a:cs typeface="Arial"/>
              </a:rPr>
              <a:t>Moments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468627"/>
            <a:ext cx="727837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order </a:t>
            </a:r>
            <a:r>
              <a:rPr sz="2800" i="1" dirty="0">
                <a:latin typeface="Arial"/>
                <a:cs typeface="Arial"/>
              </a:rPr>
              <a:t>k </a:t>
            </a:r>
            <a:r>
              <a:rPr sz="2800" dirty="0">
                <a:latin typeface="Arial"/>
                <a:cs typeface="Arial"/>
              </a:rPr>
              <a:t>element difference moment can  be defined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301" y="2920975"/>
            <a:ext cx="7536815" cy="173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This </a:t>
            </a:r>
            <a:r>
              <a:rPr sz="2800" dirty="0">
                <a:latin typeface="Arial"/>
                <a:cs typeface="Arial"/>
              </a:rPr>
              <a:t>descriptor has small values in cases  where the largest elements in </a:t>
            </a:r>
            <a:r>
              <a:rPr sz="2800" i="1" dirty="0">
                <a:latin typeface="Arial"/>
                <a:cs typeface="Arial"/>
              </a:rPr>
              <a:t>P </a:t>
            </a:r>
            <a:r>
              <a:rPr sz="2800" dirty="0">
                <a:latin typeface="Arial"/>
                <a:cs typeface="Arial"/>
              </a:rPr>
              <a:t>are along the  principal diagonal. The opposite effect can be  achieved using the inverse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moment.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97905" y="2296275"/>
            <a:ext cx="11811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i="1" dirty="0">
                <a:latin typeface="Arial"/>
                <a:cs typeface="Arial"/>
              </a:rPr>
              <a:t>k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21000" y="2519541"/>
            <a:ext cx="12827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i="1" dirty="0">
                <a:latin typeface="Arial"/>
                <a:cs typeface="Arial"/>
              </a:rPr>
              <a:t>d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00391" y="2741276"/>
            <a:ext cx="46291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8305" algn="l"/>
              </a:tabLst>
            </a:pPr>
            <a:r>
              <a:rPr sz="1450" i="1" dirty="0">
                <a:latin typeface="Arial"/>
                <a:cs typeface="Arial"/>
              </a:rPr>
              <a:t>i	j</a:t>
            </a:r>
            <a:endParaRPr sz="1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52420" y="2305051"/>
            <a:ext cx="114427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55675" algn="l"/>
              </a:tabLst>
            </a:pPr>
            <a:r>
              <a:rPr sz="2500" i="1" spc="-5" dirty="0">
                <a:latin typeface="Arial"/>
                <a:cs typeface="Arial"/>
              </a:rPr>
              <a:t>M</a:t>
            </a:r>
            <a:r>
              <a:rPr sz="2500" i="1" spc="15" dirty="0">
                <a:latin typeface="Arial"/>
                <a:cs typeface="Arial"/>
              </a:rPr>
              <a:t>o</a:t>
            </a:r>
            <a:r>
              <a:rPr sz="2500" i="1" spc="5" dirty="0">
                <a:latin typeface="Arial"/>
                <a:cs typeface="Arial"/>
              </a:rPr>
              <a:t>m</a:t>
            </a:r>
            <a:r>
              <a:rPr sz="2500" i="1" dirty="0">
                <a:latin typeface="Arial"/>
                <a:cs typeface="Arial"/>
              </a:rPr>
              <a:t>	</a:t>
            </a:r>
            <a:r>
              <a:rPr sz="2500" spc="5" dirty="0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2284" y="2305051"/>
            <a:ext cx="181927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44244" algn="l"/>
              </a:tabLst>
            </a:pPr>
            <a:r>
              <a:rPr sz="2500" spc="30" dirty="0">
                <a:latin typeface="Arial"/>
                <a:cs typeface="Arial"/>
              </a:rPr>
              <a:t>(</a:t>
            </a:r>
            <a:r>
              <a:rPr sz="2500" i="1" spc="30" dirty="0">
                <a:latin typeface="Arial"/>
                <a:cs typeface="Arial"/>
              </a:rPr>
              <a:t>i </a:t>
            </a:r>
            <a:r>
              <a:rPr sz="2500" spc="5" dirty="0">
                <a:latin typeface="Symbol"/>
                <a:cs typeface="Symbol"/>
              </a:rPr>
              <a:t></a:t>
            </a:r>
            <a:r>
              <a:rPr sz="2500" spc="305" dirty="0">
                <a:latin typeface="Times New Roman"/>
                <a:cs typeface="Times New Roman"/>
              </a:rPr>
              <a:t> </a:t>
            </a:r>
            <a:r>
              <a:rPr sz="2500" i="1" dirty="0">
                <a:latin typeface="Arial"/>
                <a:cs typeface="Arial"/>
              </a:rPr>
              <a:t>j</a:t>
            </a:r>
            <a:r>
              <a:rPr sz="2500" i="1" spc="-39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)	</a:t>
            </a:r>
            <a:r>
              <a:rPr sz="2500" i="1" spc="5" dirty="0">
                <a:latin typeface="Arial"/>
                <a:cs typeface="Arial"/>
              </a:rPr>
              <a:t>P </a:t>
            </a:r>
            <a:r>
              <a:rPr sz="2500" spc="55" dirty="0">
                <a:latin typeface="Arial"/>
                <a:cs typeface="Arial"/>
              </a:rPr>
              <a:t>[</a:t>
            </a:r>
            <a:r>
              <a:rPr sz="2500" i="1" spc="55" dirty="0">
                <a:latin typeface="Arial"/>
                <a:cs typeface="Arial"/>
              </a:rPr>
              <a:t>i</a:t>
            </a:r>
            <a:r>
              <a:rPr sz="2500" spc="55" dirty="0">
                <a:latin typeface="Arial"/>
                <a:cs typeface="Arial"/>
              </a:rPr>
              <a:t>, </a:t>
            </a:r>
            <a:r>
              <a:rPr sz="2500" i="1" dirty="0">
                <a:latin typeface="Arial"/>
                <a:cs typeface="Arial"/>
              </a:rPr>
              <a:t>j</a:t>
            </a:r>
            <a:r>
              <a:rPr sz="2500" i="1" spc="-49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]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56506" y="2225674"/>
            <a:ext cx="1252855" cy="599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16890" algn="l"/>
              </a:tabLst>
            </a:pPr>
            <a:r>
              <a:rPr sz="1450" i="1" dirty="0">
                <a:latin typeface="Arial"/>
                <a:cs typeface="Arial"/>
              </a:rPr>
              <a:t>k	</a:t>
            </a:r>
            <a:r>
              <a:rPr sz="3750" spc="330" dirty="0">
                <a:latin typeface="Symbol"/>
                <a:cs typeface="Symbol"/>
              </a:rPr>
              <a:t></a:t>
            </a:r>
            <a:r>
              <a:rPr sz="3750" spc="10" dirty="0">
                <a:latin typeface="Symbol"/>
                <a:cs typeface="Symbol"/>
              </a:rPr>
              <a:t></a:t>
            </a:r>
            <a:endParaRPr sz="375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44796" y="5164073"/>
            <a:ext cx="952500" cy="0"/>
          </a:xfrm>
          <a:custGeom>
            <a:avLst/>
            <a:gdLst/>
            <a:ahLst/>
            <a:cxnLst/>
            <a:rect l="l" t="t" r="r" b="b"/>
            <a:pathLst>
              <a:path w="952500">
                <a:moveTo>
                  <a:pt x="0" y="0"/>
                </a:moveTo>
                <a:lnTo>
                  <a:pt x="952500" y="0"/>
                </a:lnTo>
              </a:path>
            </a:pathLst>
          </a:custGeom>
          <a:ln w="159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70376" y="4544059"/>
            <a:ext cx="2856865" cy="5988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2747645" algn="l"/>
              </a:tabLst>
            </a:pPr>
            <a:r>
              <a:rPr sz="3750" baseline="-36666" dirty="0">
                <a:latin typeface="Symbol"/>
                <a:cs typeface="Symbol"/>
              </a:rPr>
              <a:t></a:t>
            </a:r>
            <a:r>
              <a:rPr sz="3750" baseline="-36666" dirty="0">
                <a:latin typeface="Times New Roman"/>
                <a:cs typeface="Times New Roman"/>
              </a:rPr>
              <a:t> </a:t>
            </a:r>
            <a:r>
              <a:rPr sz="5625" spc="247" baseline="-32592" dirty="0">
                <a:latin typeface="Symbol"/>
                <a:cs typeface="Symbol"/>
              </a:rPr>
              <a:t></a:t>
            </a:r>
            <a:r>
              <a:rPr sz="5625" spc="-982" baseline="-32592" dirty="0">
                <a:latin typeface="Times New Roman"/>
                <a:cs typeface="Times New Roman"/>
              </a:rPr>
              <a:t> </a:t>
            </a:r>
            <a:r>
              <a:rPr sz="2500" i="1" spc="-140" dirty="0">
                <a:latin typeface="Arial"/>
                <a:cs typeface="Arial"/>
              </a:rPr>
              <a:t>P</a:t>
            </a:r>
            <a:r>
              <a:rPr sz="2175" i="1" spc="-209" baseline="-24904" dirty="0">
                <a:latin typeface="Arial"/>
                <a:cs typeface="Arial"/>
              </a:rPr>
              <a:t>d </a:t>
            </a:r>
            <a:r>
              <a:rPr sz="2500" spc="55" dirty="0">
                <a:latin typeface="Arial"/>
                <a:cs typeface="Arial"/>
              </a:rPr>
              <a:t>[</a:t>
            </a:r>
            <a:r>
              <a:rPr sz="2500" i="1" spc="55" dirty="0">
                <a:latin typeface="Arial"/>
                <a:cs typeface="Arial"/>
              </a:rPr>
              <a:t>i</a:t>
            </a:r>
            <a:r>
              <a:rPr sz="2500" spc="55" dirty="0">
                <a:latin typeface="Arial"/>
                <a:cs typeface="Arial"/>
              </a:rPr>
              <a:t>, </a:t>
            </a:r>
            <a:r>
              <a:rPr sz="2500" i="1" dirty="0">
                <a:latin typeface="Arial"/>
                <a:cs typeface="Arial"/>
              </a:rPr>
              <a:t>j </a:t>
            </a:r>
            <a:r>
              <a:rPr sz="2500" dirty="0">
                <a:latin typeface="Arial"/>
                <a:cs typeface="Arial"/>
              </a:rPr>
              <a:t>] </a:t>
            </a:r>
            <a:r>
              <a:rPr sz="3750" baseline="-36666" dirty="0">
                <a:latin typeface="Arial"/>
                <a:cs typeface="Arial"/>
              </a:rPr>
              <a:t>, </a:t>
            </a:r>
            <a:r>
              <a:rPr sz="3750" i="1" baseline="-36666" dirty="0">
                <a:latin typeface="Arial"/>
                <a:cs typeface="Arial"/>
              </a:rPr>
              <a:t>i</a:t>
            </a:r>
            <a:r>
              <a:rPr sz="3750" i="1" spc="397" baseline="-36666" dirty="0">
                <a:latin typeface="Arial"/>
                <a:cs typeface="Arial"/>
              </a:rPr>
              <a:t> </a:t>
            </a:r>
            <a:r>
              <a:rPr sz="3750" baseline="-36666" dirty="0">
                <a:latin typeface="Symbol"/>
                <a:cs typeface="Symbol"/>
              </a:rPr>
              <a:t></a:t>
            </a:r>
            <a:r>
              <a:rPr sz="3750" baseline="-36666" dirty="0">
                <a:latin typeface="Times New Roman"/>
                <a:cs typeface="Times New Roman"/>
              </a:rPr>
              <a:t>	</a:t>
            </a:r>
            <a:r>
              <a:rPr sz="3750" i="1" baseline="-36666" dirty="0">
                <a:latin typeface="Arial"/>
                <a:cs typeface="Arial"/>
              </a:rPr>
              <a:t>j</a:t>
            </a:r>
            <a:endParaRPr sz="3750" baseline="-36666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13" name="object 13"/>
          <p:cNvSpPr txBox="1"/>
          <p:nvPr/>
        </p:nvSpPr>
        <p:spPr>
          <a:xfrm>
            <a:off x="4811259" y="5167364"/>
            <a:ext cx="955040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500" spc="35" dirty="0">
                <a:latin typeface="Arial"/>
                <a:cs typeface="Arial"/>
              </a:rPr>
              <a:t>(</a:t>
            </a:r>
            <a:r>
              <a:rPr sz="2500" i="1" spc="35" dirty="0">
                <a:latin typeface="Arial"/>
                <a:cs typeface="Arial"/>
              </a:rPr>
              <a:t>i </a:t>
            </a:r>
            <a:r>
              <a:rPr sz="2500" dirty="0">
                <a:latin typeface="Symbol"/>
                <a:cs typeface="Symbol"/>
              </a:rPr>
              <a:t>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i="1" dirty="0">
                <a:latin typeface="Arial"/>
                <a:cs typeface="Arial"/>
              </a:rPr>
              <a:t>j</a:t>
            </a:r>
            <a:r>
              <a:rPr sz="2500" i="1" spc="-16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)</a:t>
            </a:r>
            <a:r>
              <a:rPr sz="2175" i="1" spc="-7" baseline="44061" dirty="0">
                <a:latin typeface="Arial"/>
                <a:cs typeface="Arial"/>
              </a:rPr>
              <a:t>k</a:t>
            </a:r>
            <a:endParaRPr sz="2175" baseline="44061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56498" y="5126482"/>
            <a:ext cx="117475" cy="246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i="1" dirty="0">
                <a:latin typeface="Arial"/>
                <a:cs typeface="Arial"/>
              </a:rPr>
              <a:t>k</a:t>
            </a:r>
            <a:endParaRPr sz="1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00388" y="5348226"/>
            <a:ext cx="462915" cy="246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8305" algn="l"/>
              </a:tabLst>
            </a:pPr>
            <a:r>
              <a:rPr sz="1450" i="1" dirty="0">
                <a:latin typeface="Arial"/>
                <a:cs typeface="Arial"/>
              </a:rPr>
              <a:t>i	j</a:t>
            </a:r>
            <a:endParaRPr sz="1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52434" y="4912869"/>
            <a:ext cx="734695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i="1" spc="-5" dirty="0">
                <a:latin typeface="Arial"/>
                <a:cs typeface="Arial"/>
              </a:rPr>
              <a:t>M</a:t>
            </a:r>
            <a:r>
              <a:rPr sz="2500" i="1" spc="15" dirty="0">
                <a:latin typeface="Arial"/>
                <a:cs typeface="Arial"/>
              </a:rPr>
              <a:t>o</a:t>
            </a:r>
            <a:r>
              <a:rPr sz="2500" i="1" spc="5" dirty="0">
                <a:latin typeface="Arial"/>
                <a:cs typeface="Arial"/>
              </a:rPr>
              <a:t>m</a:t>
            </a:r>
            <a:endParaRPr sz="25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/>
              <p14:cNvContentPartPr/>
              <p14:nvPr/>
            </p14:nvContentPartPr>
            <p14:xfrm>
              <a:off x="5742000" y="1884240"/>
              <a:ext cx="3080880" cy="111636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2640" y="1874880"/>
                <a:ext cx="3099600" cy="1135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3600" dirty="0">
                <a:solidFill>
                  <a:srgbClr val="3333CC"/>
                </a:solidFill>
                <a:latin typeface="Arial"/>
                <a:cs typeface="Arial"/>
              </a:rPr>
              <a:t>Moments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471675"/>
            <a:ext cx="55746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Moments with </a:t>
            </a:r>
            <a:r>
              <a:rPr sz="2800" i="1" spc="-5" dirty="0">
                <a:latin typeface="Arial"/>
                <a:cs typeface="Arial"/>
              </a:rPr>
              <a:t>w=</a:t>
            </a:r>
            <a:r>
              <a:rPr sz="2800" spc="-5" dirty="0">
                <a:latin typeface="Arial"/>
                <a:cs typeface="Arial"/>
              </a:rPr>
              <a:t>21,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=(2,2)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2001" y="2667000"/>
            <a:ext cx="2193798" cy="2633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88002" y="2667000"/>
            <a:ext cx="2193798" cy="2633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Contrast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468627"/>
            <a:ext cx="729551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Contrast is a measure of the local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variations  present in an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image.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502" y="3423920"/>
            <a:ext cx="6917690" cy="155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Char char="–"/>
              <a:tabLst>
                <a:tab pos="298450" algn="l"/>
              </a:tabLst>
            </a:pPr>
            <a:r>
              <a:rPr sz="2400" spc="-5" dirty="0">
                <a:latin typeface="Arial"/>
                <a:cs typeface="Arial"/>
              </a:rPr>
              <a:t>If </a:t>
            </a:r>
            <a:r>
              <a:rPr sz="2400" dirty="0">
                <a:latin typeface="Arial"/>
                <a:cs typeface="Arial"/>
              </a:rPr>
              <a:t>there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large amount of </a:t>
            </a:r>
            <a:r>
              <a:rPr sz="2400" dirty="0">
                <a:latin typeface="Arial"/>
                <a:cs typeface="Arial"/>
              </a:rPr>
              <a:t>variation </a:t>
            </a:r>
            <a:r>
              <a:rPr sz="2400" spc="-5" dirty="0">
                <a:latin typeface="Arial"/>
                <a:cs typeface="Arial"/>
              </a:rPr>
              <a:t>in an image  </a:t>
            </a:r>
            <a:r>
              <a:rPr sz="2400" dirty="0">
                <a:latin typeface="Arial"/>
                <a:cs typeface="Arial"/>
              </a:rPr>
              <a:t>the P[i,j]’s </a:t>
            </a:r>
            <a:r>
              <a:rPr sz="2400" spc="-5" dirty="0">
                <a:latin typeface="Arial"/>
                <a:cs typeface="Arial"/>
              </a:rPr>
              <a:t>will be </a:t>
            </a:r>
            <a:r>
              <a:rPr sz="2400" dirty="0">
                <a:latin typeface="Arial"/>
                <a:cs typeface="Arial"/>
              </a:rPr>
              <a:t>concentrated </a:t>
            </a:r>
            <a:r>
              <a:rPr sz="2400" spc="-5" dirty="0">
                <a:latin typeface="Arial"/>
                <a:cs typeface="Arial"/>
              </a:rPr>
              <a:t>away </a:t>
            </a:r>
            <a:r>
              <a:rPr sz="2400" dirty="0">
                <a:latin typeface="Arial"/>
                <a:cs typeface="Arial"/>
              </a:rPr>
              <a:t>from the  main diagonal and contrast will be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high.</a:t>
            </a:r>
            <a:endParaRPr sz="2400"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spcBef>
                <a:spcPts val="555"/>
              </a:spcBef>
              <a:buChar char="–"/>
              <a:tabLst>
                <a:tab pos="298450" algn="l"/>
              </a:tabLst>
            </a:pPr>
            <a:r>
              <a:rPr sz="2400" spc="-5" dirty="0">
                <a:latin typeface="Arial"/>
                <a:cs typeface="Arial"/>
              </a:rPr>
              <a:t>(typically </a:t>
            </a:r>
            <a:r>
              <a:rPr sz="2400" dirty="0">
                <a:latin typeface="Arial"/>
                <a:cs typeface="Arial"/>
              </a:rPr>
              <a:t>k=2, </a:t>
            </a:r>
            <a:r>
              <a:rPr sz="2400" spc="-5" dirty="0">
                <a:latin typeface="Arial"/>
                <a:cs typeface="Arial"/>
              </a:rPr>
              <a:t>n=1)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2692" y="2629043"/>
            <a:ext cx="1215390" cy="408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i="1" spc="85" dirty="0">
                <a:latin typeface="Arial"/>
                <a:cs typeface="Arial"/>
              </a:rPr>
              <a:t>C</a:t>
            </a:r>
            <a:r>
              <a:rPr sz="2500" spc="85" dirty="0">
                <a:latin typeface="Arial"/>
                <a:cs typeface="Arial"/>
              </a:rPr>
              <a:t>(</a:t>
            </a:r>
            <a:r>
              <a:rPr sz="2500" i="1" spc="85" dirty="0">
                <a:latin typeface="Arial"/>
                <a:cs typeface="Arial"/>
              </a:rPr>
              <a:t>k</a:t>
            </a:r>
            <a:r>
              <a:rPr sz="2500" spc="85" dirty="0">
                <a:latin typeface="Arial"/>
                <a:cs typeface="Arial"/>
              </a:rPr>
              <a:t>,</a:t>
            </a:r>
            <a:r>
              <a:rPr sz="2500" i="1" spc="85" dirty="0">
                <a:latin typeface="Arial"/>
                <a:cs typeface="Arial"/>
              </a:rPr>
              <a:t>n</a:t>
            </a:r>
            <a:r>
              <a:rPr sz="2500" spc="85" dirty="0">
                <a:latin typeface="Arial"/>
                <a:cs typeface="Arial"/>
              </a:rPr>
              <a:t>)</a:t>
            </a:r>
            <a:r>
              <a:rPr sz="2500" spc="-120" dirty="0">
                <a:latin typeface="Arial"/>
                <a:cs typeface="Arial"/>
              </a:rPr>
              <a:t> </a:t>
            </a:r>
            <a:r>
              <a:rPr sz="2500" dirty="0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8693" y="2554677"/>
            <a:ext cx="12827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i="1" dirty="0">
                <a:latin typeface="Arial"/>
                <a:cs typeface="Arial"/>
              </a:rPr>
              <a:t>n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59805" y="2620217"/>
            <a:ext cx="11811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i="1" dirty="0">
                <a:latin typeface="Arial"/>
                <a:cs typeface="Arial"/>
              </a:rPr>
              <a:t>k</a:t>
            </a:r>
            <a:endParaRPr sz="1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82900" y="2843491"/>
            <a:ext cx="12827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i="1" dirty="0">
                <a:latin typeface="Arial"/>
                <a:cs typeface="Arial"/>
              </a:rPr>
              <a:t>d</a:t>
            </a:r>
            <a:endParaRPr sz="1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62300" y="3065237"/>
            <a:ext cx="46291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8305" algn="l"/>
              </a:tabLst>
            </a:pPr>
            <a:r>
              <a:rPr sz="1450" i="1" dirty="0">
                <a:latin typeface="Arial"/>
                <a:cs typeface="Arial"/>
              </a:rPr>
              <a:t>i	j</a:t>
            </a:r>
            <a:endParaRPr sz="1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74175" y="2629043"/>
            <a:ext cx="1819910" cy="408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44244" algn="l"/>
              </a:tabLst>
            </a:pPr>
            <a:r>
              <a:rPr sz="2500" spc="30" dirty="0">
                <a:latin typeface="Arial"/>
                <a:cs typeface="Arial"/>
              </a:rPr>
              <a:t>(</a:t>
            </a:r>
            <a:r>
              <a:rPr sz="2500" i="1" spc="30" dirty="0">
                <a:latin typeface="Arial"/>
                <a:cs typeface="Arial"/>
              </a:rPr>
              <a:t>i </a:t>
            </a:r>
            <a:r>
              <a:rPr sz="2500" dirty="0">
                <a:latin typeface="Symbol"/>
                <a:cs typeface="Symbol"/>
              </a:rPr>
              <a:t></a:t>
            </a:r>
            <a:r>
              <a:rPr sz="2500" spc="315" dirty="0">
                <a:latin typeface="Times New Roman"/>
                <a:cs typeface="Times New Roman"/>
              </a:rPr>
              <a:t> </a:t>
            </a:r>
            <a:r>
              <a:rPr sz="2500" i="1" dirty="0">
                <a:latin typeface="Arial"/>
                <a:cs typeface="Arial"/>
              </a:rPr>
              <a:t>j</a:t>
            </a:r>
            <a:r>
              <a:rPr sz="2500" i="1" spc="-39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)	</a:t>
            </a:r>
            <a:r>
              <a:rPr sz="2500" i="1" spc="5" dirty="0">
                <a:latin typeface="Arial"/>
                <a:cs typeface="Arial"/>
              </a:rPr>
              <a:t>P </a:t>
            </a:r>
            <a:r>
              <a:rPr sz="2500" spc="55" dirty="0">
                <a:latin typeface="Arial"/>
                <a:cs typeface="Arial"/>
              </a:rPr>
              <a:t>[</a:t>
            </a:r>
            <a:r>
              <a:rPr sz="2500" i="1" spc="55" dirty="0">
                <a:latin typeface="Arial"/>
                <a:cs typeface="Arial"/>
              </a:rPr>
              <a:t>i</a:t>
            </a:r>
            <a:r>
              <a:rPr sz="2500" spc="55" dirty="0">
                <a:latin typeface="Arial"/>
                <a:cs typeface="Arial"/>
              </a:rPr>
              <a:t>, </a:t>
            </a:r>
            <a:r>
              <a:rPr sz="2500" i="1" dirty="0">
                <a:latin typeface="Arial"/>
                <a:cs typeface="Arial"/>
              </a:rPr>
              <a:t>j</a:t>
            </a:r>
            <a:r>
              <a:rPr sz="2500" i="1" spc="-49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]</a:t>
            </a:r>
            <a:endParaRPr sz="2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2852" y="2542881"/>
            <a:ext cx="788670" cy="599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50" spc="320" dirty="0">
                <a:latin typeface="Symbol"/>
                <a:cs typeface="Symbol"/>
              </a:rPr>
              <a:t></a:t>
            </a:r>
            <a:endParaRPr sz="375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Contrast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471675"/>
            <a:ext cx="54559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Contrast with </a:t>
            </a:r>
            <a:r>
              <a:rPr sz="2800" i="1" dirty="0">
                <a:latin typeface="Arial"/>
                <a:cs typeface="Arial"/>
              </a:rPr>
              <a:t>w=</a:t>
            </a:r>
            <a:r>
              <a:rPr sz="2800" dirty="0">
                <a:latin typeface="Arial"/>
                <a:cs typeface="Arial"/>
              </a:rPr>
              <a:t>21, and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=(2,2)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2001" y="2971800"/>
            <a:ext cx="2193798" cy="2633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88002" y="2971800"/>
            <a:ext cx="2193798" cy="2633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Homogeneity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468627"/>
            <a:ext cx="741553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 homogeneous image will result in a co-  occurrence matrix with a combination of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high  </a:t>
            </a:r>
            <a:r>
              <a:rPr sz="2800" spc="-5" dirty="0">
                <a:latin typeface="Arial"/>
                <a:cs typeface="Arial"/>
              </a:rPr>
              <a:t>and low</a:t>
            </a:r>
            <a:r>
              <a:rPr sz="2800" dirty="0">
                <a:latin typeface="Arial"/>
                <a:cs typeface="Arial"/>
              </a:rPr>
              <a:t> P[i,j]’s.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502" y="3851402"/>
            <a:ext cx="7110730" cy="155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Char char="–"/>
              <a:tabLst>
                <a:tab pos="298450" algn="l"/>
              </a:tabLst>
            </a:pPr>
            <a:r>
              <a:rPr sz="2400" spc="-5" dirty="0">
                <a:latin typeface="Arial"/>
                <a:cs typeface="Arial"/>
              </a:rPr>
              <a:t>Where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range of graylevels is small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P[i,j]  </a:t>
            </a:r>
            <a:r>
              <a:rPr sz="2400" dirty="0">
                <a:latin typeface="Arial"/>
                <a:cs typeface="Arial"/>
              </a:rPr>
              <a:t>will tend to be clustered around the main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diagonal.</a:t>
            </a:r>
            <a:endParaRPr sz="2400">
              <a:latin typeface="Arial"/>
              <a:cs typeface="Arial"/>
            </a:endParaRPr>
          </a:p>
          <a:p>
            <a:pPr marL="298450" marR="739775" indent="-285750">
              <a:lnSpc>
                <a:spcPct val="100000"/>
              </a:lnSpc>
              <a:spcBef>
                <a:spcPts val="565"/>
              </a:spcBef>
              <a:buChar char="–"/>
              <a:tabLst>
                <a:tab pos="29845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heterogeneous image will </a:t>
            </a:r>
            <a:r>
              <a:rPr sz="2400" dirty="0">
                <a:latin typeface="Arial"/>
                <a:cs typeface="Arial"/>
              </a:rPr>
              <a:t>result </a:t>
            </a:r>
            <a:r>
              <a:rPr sz="2400" spc="-5" dirty="0">
                <a:latin typeface="Arial"/>
                <a:cs typeface="Arial"/>
              </a:rPr>
              <a:t>in an even  </a:t>
            </a:r>
            <a:r>
              <a:rPr sz="2400" dirty="0">
                <a:latin typeface="Arial"/>
                <a:cs typeface="Arial"/>
              </a:rPr>
              <a:t>spread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P[i,j]’s.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51526" y="3340608"/>
            <a:ext cx="0" cy="388620"/>
          </a:xfrm>
          <a:custGeom>
            <a:avLst/>
            <a:gdLst/>
            <a:ahLst/>
            <a:cxnLst/>
            <a:rect l="l" t="t" r="r" b="b"/>
            <a:pathLst>
              <a:path h="388620">
                <a:moveTo>
                  <a:pt x="0" y="0"/>
                </a:moveTo>
                <a:lnTo>
                  <a:pt x="0" y="388619"/>
                </a:lnTo>
              </a:path>
            </a:pathLst>
          </a:custGeom>
          <a:ln w="159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75603" y="3340608"/>
            <a:ext cx="0" cy="388620"/>
          </a:xfrm>
          <a:custGeom>
            <a:avLst/>
            <a:gdLst/>
            <a:ahLst/>
            <a:cxnLst/>
            <a:rect l="l" t="t" r="r" b="b"/>
            <a:pathLst>
              <a:path h="388620">
                <a:moveTo>
                  <a:pt x="0" y="0"/>
                </a:moveTo>
                <a:lnTo>
                  <a:pt x="0" y="388619"/>
                </a:lnTo>
              </a:path>
            </a:pathLst>
          </a:custGeom>
          <a:ln w="159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1946" y="3283458"/>
            <a:ext cx="1115060" cy="0"/>
          </a:xfrm>
          <a:custGeom>
            <a:avLst/>
            <a:gdLst/>
            <a:ahLst/>
            <a:cxnLst/>
            <a:rect l="l" t="t" r="r" b="b"/>
            <a:pathLst>
              <a:path w="1115060">
                <a:moveTo>
                  <a:pt x="0" y="0"/>
                </a:moveTo>
                <a:lnTo>
                  <a:pt x="1114805" y="0"/>
                </a:lnTo>
              </a:path>
            </a:pathLst>
          </a:custGeom>
          <a:ln w="159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27532" y="2662633"/>
            <a:ext cx="2103120" cy="600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3750" spc="7" baseline="-36666" dirty="0">
                <a:latin typeface="Symbol"/>
                <a:cs typeface="Symbol"/>
              </a:rPr>
              <a:t></a:t>
            </a:r>
            <a:r>
              <a:rPr sz="3750" spc="7" baseline="-36666" dirty="0">
                <a:latin typeface="Times New Roman"/>
                <a:cs typeface="Times New Roman"/>
              </a:rPr>
              <a:t> </a:t>
            </a:r>
            <a:r>
              <a:rPr sz="5625" spc="254" baseline="-32592" dirty="0">
                <a:latin typeface="Symbol"/>
                <a:cs typeface="Symbol"/>
              </a:rPr>
              <a:t></a:t>
            </a:r>
            <a:r>
              <a:rPr sz="5625" spc="254" baseline="-32592" dirty="0">
                <a:latin typeface="Times New Roman"/>
                <a:cs typeface="Times New Roman"/>
              </a:rPr>
              <a:t> </a:t>
            </a:r>
            <a:r>
              <a:rPr sz="2500" i="1" spc="-145" dirty="0">
                <a:latin typeface="Arial"/>
                <a:cs typeface="Arial"/>
              </a:rPr>
              <a:t>P</a:t>
            </a:r>
            <a:r>
              <a:rPr sz="2175" i="1" spc="-217" baseline="-24904" dirty="0">
                <a:latin typeface="Arial"/>
                <a:cs typeface="Arial"/>
              </a:rPr>
              <a:t>d </a:t>
            </a:r>
            <a:r>
              <a:rPr sz="2500" spc="50" dirty="0">
                <a:latin typeface="Arial"/>
                <a:cs typeface="Arial"/>
              </a:rPr>
              <a:t>[</a:t>
            </a:r>
            <a:r>
              <a:rPr sz="2500" i="1" spc="50" dirty="0">
                <a:latin typeface="Arial"/>
                <a:cs typeface="Arial"/>
              </a:rPr>
              <a:t>i</a:t>
            </a:r>
            <a:r>
              <a:rPr sz="2500" spc="50" dirty="0">
                <a:latin typeface="Arial"/>
                <a:cs typeface="Arial"/>
              </a:rPr>
              <a:t>, </a:t>
            </a:r>
            <a:r>
              <a:rPr sz="2500" i="1" dirty="0">
                <a:latin typeface="Arial"/>
                <a:cs typeface="Arial"/>
              </a:rPr>
              <a:t>j</a:t>
            </a:r>
            <a:r>
              <a:rPr sz="2500" i="1" spc="-44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]</a:t>
            </a:r>
            <a:endParaRPr sz="25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4879350" y="3283165"/>
            <a:ext cx="105029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85" dirty="0">
                <a:latin typeface="Arial"/>
                <a:cs typeface="Arial"/>
              </a:rPr>
              <a:t>1</a:t>
            </a:r>
            <a:r>
              <a:rPr sz="2500" spc="85" dirty="0">
                <a:latin typeface="Symbol"/>
                <a:cs typeface="Symbol"/>
              </a:rPr>
              <a:t></a:t>
            </a:r>
            <a:r>
              <a:rPr sz="2500" spc="85" dirty="0">
                <a:latin typeface="Times New Roman"/>
                <a:cs typeface="Times New Roman"/>
              </a:rPr>
              <a:t> </a:t>
            </a:r>
            <a:r>
              <a:rPr sz="2500" i="1" dirty="0">
                <a:latin typeface="Arial"/>
                <a:cs typeface="Arial"/>
              </a:rPr>
              <a:t>i </a:t>
            </a:r>
            <a:r>
              <a:rPr sz="2500" spc="5" dirty="0">
                <a:latin typeface="Symbol"/>
                <a:cs typeface="Symbol"/>
              </a:rPr>
              <a:t></a:t>
            </a:r>
            <a:r>
              <a:rPr sz="2500" spc="505" dirty="0">
                <a:latin typeface="Times New Roman"/>
                <a:cs typeface="Times New Roman"/>
              </a:rPr>
              <a:t> </a:t>
            </a:r>
            <a:r>
              <a:rPr sz="2500" i="1" dirty="0">
                <a:latin typeface="Arial"/>
                <a:cs typeface="Arial"/>
              </a:rPr>
              <a:t>j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16699" y="3246332"/>
            <a:ext cx="12827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i="1" dirty="0">
                <a:latin typeface="Arial"/>
                <a:cs typeface="Arial"/>
              </a:rPr>
              <a:t>h</a:t>
            </a:r>
            <a:endParaRPr sz="1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57550" y="3468084"/>
            <a:ext cx="46291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8305" algn="l"/>
              </a:tabLst>
            </a:pPr>
            <a:r>
              <a:rPr sz="1450" i="1" dirty="0">
                <a:latin typeface="Arial"/>
                <a:cs typeface="Arial"/>
              </a:rPr>
              <a:t>i	j</a:t>
            </a:r>
            <a:endParaRPr sz="14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87336" y="3031718"/>
            <a:ext cx="255904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5" dirty="0">
                <a:latin typeface="Arial"/>
                <a:cs typeface="Arial"/>
              </a:rPr>
              <a:t>C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Homogeneity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471675"/>
            <a:ext cx="62103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Homogeneity with </a:t>
            </a:r>
            <a:r>
              <a:rPr sz="2800" i="1" dirty="0">
                <a:latin typeface="Arial"/>
                <a:cs typeface="Arial"/>
              </a:rPr>
              <a:t>w=</a:t>
            </a:r>
            <a:r>
              <a:rPr sz="2800" dirty="0">
                <a:latin typeface="Arial"/>
                <a:cs typeface="Arial"/>
              </a:rPr>
              <a:t>21, and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=(2,2)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8400" y="2971800"/>
            <a:ext cx="4403598" cy="2633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927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730"/>
              </a:spcBef>
            </a:pPr>
            <a:r>
              <a:rPr sz="3600" dirty="0">
                <a:solidFill>
                  <a:srgbClr val="3333CC"/>
                </a:solidFill>
                <a:latin typeface="Arial"/>
                <a:cs typeface="Arial"/>
              </a:rPr>
              <a:t>What </a:t>
            </a: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is</a:t>
            </a:r>
            <a:r>
              <a:rPr sz="36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Texture?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468627"/>
            <a:ext cx="6246495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Texture is a repeating pattern of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local  variations in image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intensity: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Texture cannot be defined </a:t>
            </a:r>
            <a:r>
              <a:rPr sz="2400" dirty="0">
                <a:latin typeface="Arial"/>
                <a:cs typeface="Arial"/>
              </a:rPr>
              <a:t>for a</a:t>
            </a:r>
            <a:r>
              <a:rPr sz="2400" spc="1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point.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58654" y="3441100"/>
            <a:ext cx="3118485" cy="2529205"/>
            <a:chOff x="1758654" y="3441100"/>
            <a:chExt cx="3118485" cy="2529205"/>
          </a:xfrm>
        </p:grpSpPr>
        <p:sp>
          <p:nvSpPr>
            <p:cNvPr id="5" name="object 5"/>
            <p:cNvSpPr/>
            <p:nvPr/>
          </p:nvSpPr>
          <p:spPr>
            <a:xfrm>
              <a:off x="1758654" y="3441100"/>
              <a:ext cx="3118145" cy="25291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43200" y="4191000"/>
              <a:ext cx="838200" cy="609600"/>
            </a:xfrm>
            <a:custGeom>
              <a:avLst/>
              <a:gdLst/>
              <a:ahLst/>
              <a:cxnLst/>
              <a:rect l="l" t="t" r="r" b="b"/>
              <a:pathLst>
                <a:path w="838200" h="609600">
                  <a:moveTo>
                    <a:pt x="372617" y="609600"/>
                  </a:moveTo>
                  <a:lnTo>
                    <a:pt x="0" y="203453"/>
                  </a:lnTo>
                  <a:lnTo>
                    <a:pt x="465581" y="0"/>
                  </a:lnTo>
                  <a:lnTo>
                    <a:pt x="838199" y="406146"/>
                  </a:lnTo>
                  <a:lnTo>
                    <a:pt x="372617" y="609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5112852" y="3588853"/>
            <a:ext cx="3040547" cy="2310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2455920" y="3170160"/>
              <a:ext cx="2973960" cy="218808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6560" y="3160800"/>
                <a:ext cx="2992680" cy="2206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Entropy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7201" y="2002027"/>
            <a:ext cx="7430134" cy="4159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431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93065" algn="l"/>
                <a:tab pos="393700" algn="l"/>
              </a:tabLst>
            </a:pPr>
            <a:r>
              <a:rPr sz="2800" dirty="0">
                <a:latin typeface="Arial"/>
                <a:cs typeface="Arial"/>
              </a:rPr>
              <a:t>Entropy is a measure of information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content.  It measures the randomness of intensity  distribution.</a:t>
            </a:r>
            <a:endParaRPr sz="2800">
              <a:latin typeface="Arial"/>
              <a:cs typeface="Arial"/>
            </a:endParaRPr>
          </a:p>
          <a:p>
            <a:pPr marL="340360" algn="ctr">
              <a:lnSpc>
                <a:spcPts val="3340"/>
              </a:lnSpc>
              <a:tabLst>
                <a:tab pos="802005" algn="l"/>
              </a:tabLst>
            </a:pPr>
            <a:r>
              <a:rPr sz="2500" i="1" spc="-35" dirty="0">
                <a:latin typeface="Arial"/>
                <a:cs typeface="Arial"/>
              </a:rPr>
              <a:t>C</a:t>
            </a:r>
            <a:r>
              <a:rPr sz="2175" i="1" baseline="-24904" dirty="0">
                <a:latin typeface="Arial"/>
                <a:cs typeface="Arial"/>
              </a:rPr>
              <a:t>e	</a:t>
            </a:r>
            <a:r>
              <a:rPr sz="2500" spc="5" dirty="0">
                <a:latin typeface="Symbol"/>
                <a:cs typeface="Symbol"/>
              </a:rPr>
              <a:t></a:t>
            </a:r>
            <a:r>
              <a:rPr sz="2500" spc="95" dirty="0">
                <a:latin typeface="Times New Roman"/>
                <a:cs typeface="Times New Roman"/>
              </a:rPr>
              <a:t> </a:t>
            </a:r>
            <a:r>
              <a:rPr sz="2500" spc="60" dirty="0">
                <a:latin typeface="Symbol"/>
                <a:cs typeface="Symbol"/>
              </a:rPr>
              <a:t></a:t>
            </a:r>
            <a:r>
              <a:rPr sz="5625" spc="487" baseline="-8888" dirty="0">
                <a:latin typeface="Symbol"/>
                <a:cs typeface="Symbol"/>
              </a:rPr>
              <a:t></a:t>
            </a:r>
            <a:r>
              <a:rPr sz="5625" spc="397" baseline="-8888" dirty="0">
                <a:latin typeface="Symbol"/>
                <a:cs typeface="Symbol"/>
              </a:rPr>
              <a:t></a:t>
            </a:r>
            <a:r>
              <a:rPr sz="2500" i="1" spc="-285" dirty="0">
                <a:latin typeface="Arial"/>
                <a:cs typeface="Arial"/>
              </a:rPr>
              <a:t>P</a:t>
            </a:r>
            <a:r>
              <a:rPr sz="2175" i="1" baseline="-24904" dirty="0">
                <a:latin typeface="Arial"/>
                <a:cs typeface="Arial"/>
              </a:rPr>
              <a:t>d</a:t>
            </a:r>
            <a:r>
              <a:rPr sz="2175" i="1" spc="-15" baseline="-24904" dirty="0">
                <a:latin typeface="Arial"/>
                <a:cs typeface="Arial"/>
              </a:rPr>
              <a:t> </a:t>
            </a:r>
            <a:r>
              <a:rPr sz="2500" spc="50" dirty="0">
                <a:latin typeface="Arial"/>
                <a:cs typeface="Arial"/>
              </a:rPr>
              <a:t>[</a:t>
            </a:r>
            <a:r>
              <a:rPr sz="2500" i="1" spc="110" dirty="0">
                <a:latin typeface="Arial"/>
                <a:cs typeface="Arial"/>
              </a:rPr>
              <a:t>i</a:t>
            </a:r>
            <a:r>
              <a:rPr sz="2500" dirty="0">
                <a:latin typeface="Arial"/>
                <a:cs typeface="Arial"/>
              </a:rPr>
              <a:t>,</a:t>
            </a:r>
            <a:r>
              <a:rPr sz="2500" spc="-145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j</a:t>
            </a:r>
            <a:r>
              <a:rPr sz="2500" i="1" spc="-430" dirty="0">
                <a:latin typeface="Arial"/>
                <a:cs typeface="Arial"/>
              </a:rPr>
              <a:t> </a:t>
            </a:r>
            <a:r>
              <a:rPr sz="2500" spc="165" dirty="0">
                <a:latin typeface="Arial"/>
                <a:cs typeface="Arial"/>
              </a:rPr>
              <a:t>]</a:t>
            </a:r>
            <a:r>
              <a:rPr sz="2500" spc="-10" dirty="0">
                <a:latin typeface="Arial"/>
                <a:cs typeface="Arial"/>
              </a:rPr>
              <a:t>l</a:t>
            </a:r>
            <a:r>
              <a:rPr sz="2500" spc="210" dirty="0">
                <a:latin typeface="Arial"/>
                <a:cs typeface="Arial"/>
              </a:rPr>
              <a:t>n</a:t>
            </a:r>
            <a:r>
              <a:rPr sz="2500" i="1" spc="-280" dirty="0">
                <a:latin typeface="Arial"/>
                <a:cs typeface="Arial"/>
              </a:rPr>
              <a:t>P</a:t>
            </a:r>
            <a:r>
              <a:rPr sz="2175" i="1" baseline="-24904" dirty="0">
                <a:latin typeface="Arial"/>
                <a:cs typeface="Arial"/>
              </a:rPr>
              <a:t>d</a:t>
            </a:r>
            <a:r>
              <a:rPr sz="2175" i="1" spc="-15" baseline="-24904" dirty="0">
                <a:latin typeface="Arial"/>
                <a:cs typeface="Arial"/>
              </a:rPr>
              <a:t> </a:t>
            </a:r>
            <a:r>
              <a:rPr sz="2500" spc="40" dirty="0">
                <a:latin typeface="Arial"/>
                <a:cs typeface="Arial"/>
              </a:rPr>
              <a:t>[</a:t>
            </a:r>
            <a:r>
              <a:rPr sz="2500" i="1" spc="110" dirty="0">
                <a:latin typeface="Arial"/>
                <a:cs typeface="Arial"/>
              </a:rPr>
              <a:t>i</a:t>
            </a:r>
            <a:r>
              <a:rPr sz="2500" dirty="0">
                <a:latin typeface="Arial"/>
                <a:cs typeface="Arial"/>
              </a:rPr>
              <a:t>,</a:t>
            </a:r>
            <a:r>
              <a:rPr sz="2500" spc="-145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j</a:t>
            </a:r>
            <a:r>
              <a:rPr sz="2500" i="1" spc="-42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]</a:t>
            </a:r>
            <a:endParaRPr sz="2500">
              <a:latin typeface="Arial"/>
              <a:cs typeface="Arial"/>
            </a:endParaRPr>
          </a:p>
          <a:p>
            <a:pPr marR="797560" algn="ctr">
              <a:lnSpc>
                <a:spcPts val="1435"/>
              </a:lnSpc>
              <a:spcBef>
                <a:spcPts val="175"/>
              </a:spcBef>
              <a:tabLst>
                <a:tab pos="395605" algn="l"/>
              </a:tabLst>
            </a:pPr>
            <a:r>
              <a:rPr sz="1450" i="1" dirty="0">
                <a:latin typeface="Arial"/>
                <a:cs typeface="Arial"/>
              </a:rPr>
              <a:t>i	j</a:t>
            </a:r>
            <a:endParaRPr sz="1450">
              <a:latin typeface="Arial"/>
              <a:cs typeface="Arial"/>
            </a:endParaRPr>
          </a:p>
          <a:p>
            <a:pPr marL="793115" lvl="1" indent="-285750" algn="just">
              <a:lnSpc>
                <a:spcPts val="2570"/>
              </a:lnSpc>
              <a:buChar char="–"/>
              <a:tabLst>
                <a:tab pos="793750" algn="l"/>
              </a:tabLst>
            </a:pPr>
            <a:r>
              <a:rPr sz="2400" spc="-5" dirty="0">
                <a:latin typeface="Arial"/>
                <a:cs typeface="Arial"/>
              </a:rPr>
              <a:t>Such </a:t>
            </a:r>
            <a:r>
              <a:rPr sz="2400" dirty="0">
                <a:latin typeface="Arial"/>
                <a:cs typeface="Arial"/>
              </a:rPr>
              <a:t>a matrix corresponds to </a:t>
            </a:r>
            <a:r>
              <a:rPr sz="2400" spc="-5" dirty="0">
                <a:latin typeface="Arial"/>
                <a:cs typeface="Arial"/>
              </a:rPr>
              <a:t>an image in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which</a:t>
            </a:r>
            <a:endParaRPr sz="2400">
              <a:latin typeface="Arial"/>
              <a:cs typeface="Arial"/>
            </a:endParaRPr>
          </a:p>
          <a:p>
            <a:pPr marL="793750" marR="665480" algn="just">
              <a:lnSpc>
                <a:spcPts val="2890"/>
              </a:lnSpc>
              <a:spcBef>
                <a:spcPts val="85"/>
              </a:spcBef>
            </a:pPr>
            <a:r>
              <a:rPr sz="2400" dirty="0">
                <a:latin typeface="Arial"/>
                <a:cs typeface="Arial"/>
              </a:rPr>
              <a:t>there </a:t>
            </a:r>
            <a:r>
              <a:rPr sz="2400" spc="-5" dirty="0">
                <a:latin typeface="Arial"/>
                <a:cs typeface="Arial"/>
              </a:rPr>
              <a:t>are no preferred graylevel pairs </a:t>
            </a:r>
            <a:r>
              <a:rPr sz="2400" dirty="0">
                <a:latin typeface="Arial"/>
                <a:cs typeface="Arial"/>
              </a:rPr>
              <a:t>for the  </a:t>
            </a:r>
            <a:r>
              <a:rPr sz="2400" spc="-5" dirty="0">
                <a:latin typeface="Arial"/>
                <a:cs typeface="Arial"/>
              </a:rPr>
              <a:t>distance vector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93750" marR="118110" lvl="1" indent="-285750" algn="just">
              <a:lnSpc>
                <a:spcPct val="100000"/>
              </a:lnSpc>
              <a:spcBef>
                <a:spcPts val="459"/>
              </a:spcBef>
              <a:buChar char="–"/>
              <a:tabLst>
                <a:tab pos="793750" algn="l"/>
              </a:tabLst>
            </a:pPr>
            <a:r>
              <a:rPr sz="2400" spc="-5" dirty="0">
                <a:latin typeface="Arial"/>
                <a:cs typeface="Arial"/>
              </a:rPr>
              <a:t>Entropy is highest when all entries in </a:t>
            </a:r>
            <a:r>
              <a:rPr sz="2400" dirty="0">
                <a:latin typeface="Arial"/>
                <a:cs typeface="Arial"/>
              </a:rPr>
              <a:t>P[i,j] </a:t>
            </a:r>
            <a:r>
              <a:rPr sz="2400" spc="-5" dirty="0">
                <a:latin typeface="Arial"/>
                <a:cs typeface="Arial"/>
              </a:rPr>
              <a:t>are of  </a:t>
            </a:r>
            <a:r>
              <a:rPr sz="2400" dirty="0">
                <a:latin typeface="Arial"/>
                <a:cs typeface="Arial"/>
              </a:rPr>
              <a:t>similar magnitude, and small when the entries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  P[i,j] 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unequal.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Entropy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471675"/>
            <a:ext cx="5335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Entropy with </a:t>
            </a:r>
            <a:r>
              <a:rPr sz="2800" i="1" dirty="0">
                <a:latin typeface="Arial"/>
                <a:cs typeface="Arial"/>
              </a:rPr>
              <a:t>w=</a:t>
            </a:r>
            <a:r>
              <a:rPr sz="2800" dirty="0">
                <a:latin typeface="Arial"/>
                <a:cs typeface="Arial"/>
              </a:rPr>
              <a:t>21, and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=(2,2)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8400" y="2971800"/>
            <a:ext cx="2193798" cy="2633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24400" y="2971800"/>
            <a:ext cx="2193798" cy="2633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Correlation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468627"/>
            <a:ext cx="70415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Correlation is a measure of image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linearity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301" y="4031986"/>
            <a:ext cx="753681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Correlation will be high if an image contains a  considerable amount of linear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structure.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16985" y="2827020"/>
            <a:ext cx="2904490" cy="0"/>
          </a:xfrm>
          <a:custGeom>
            <a:avLst/>
            <a:gdLst/>
            <a:ahLst/>
            <a:cxnLst/>
            <a:rect l="l" t="t" r="r" b="b"/>
            <a:pathLst>
              <a:path w="2904490">
                <a:moveTo>
                  <a:pt x="0" y="0"/>
                </a:moveTo>
                <a:lnTo>
                  <a:pt x="2903982" y="0"/>
                </a:lnTo>
              </a:path>
            </a:pathLst>
          </a:custGeom>
          <a:ln w="159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61255" y="2545484"/>
            <a:ext cx="46291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8305" algn="l"/>
              </a:tabLst>
            </a:pPr>
            <a:r>
              <a:rPr sz="1450" i="1" dirty="0">
                <a:latin typeface="Arial"/>
                <a:cs typeface="Arial"/>
              </a:rPr>
              <a:t>i	j</a:t>
            </a:r>
            <a:endParaRPr sz="145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5"/>
              </a:spcBef>
            </a:pPr>
            <a:r>
              <a:rPr sz="5625" spc="494" baseline="-8148" dirty="0">
                <a:latin typeface="Symbol"/>
                <a:cs typeface="Symbol"/>
              </a:rPr>
              <a:t></a:t>
            </a:r>
            <a:r>
              <a:rPr sz="5625" spc="284" baseline="-8148" dirty="0">
                <a:latin typeface="Symbol"/>
                <a:cs typeface="Symbol"/>
              </a:rPr>
              <a:t></a:t>
            </a:r>
            <a:r>
              <a:rPr sz="5175" spc="-359" baseline="-3220" dirty="0">
                <a:latin typeface="Symbol"/>
                <a:cs typeface="Symbol"/>
              </a:rPr>
              <a:t></a:t>
            </a:r>
            <a:r>
              <a:rPr sz="2500" i="1" spc="-10" dirty="0"/>
              <a:t>ij</a:t>
            </a:r>
            <a:r>
              <a:rPr sz="2500" i="1" spc="-280" dirty="0"/>
              <a:t>P</a:t>
            </a:r>
            <a:r>
              <a:rPr sz="2175" i="1" baseline="-22988" dirty="0"/>
              <a:t>d</a:t>
            </a:r>
            <a:r>
              <a:rPr sz="2175" i="1" spc="-15" baseline="-22988" dirty="0"/>
              <a:t> </a:t>
            </a:r>
            <a:r>
              <a:rPr sz="2500" spc="45" dirty="0">
                <a:latin typeface="Arial"/>
                <a:cs typeface="Arial"/>
              </a:rPr>
              <a:t>[</a:t>
            </a:r>
            <a:r>
              <a:rPr sz="2500" i="1" spc="110" dirty="0"/>
              <a:t>i</a:t>
            </a:r>
            <a:r>
              <a:rPr sz="2500" dirty="0">
                <a:latin typeface="Arial"/>
                <a:cs typeface="Arial"/>
              </a:rPr>
              <a:t>,</a:t>
            </a:r>
            <a:r>
              <a:rPr sz="2500" spc="-135" dirty="0">
                <a:latin typeface="Arial"/>
                <a:cs typeface="Arial"/>
              </a:rPr>
              <a:t> </a:t>
            </a:r>
            <a:r>
              <a:rPr sz="2500" i="1" dirty="0"/>
              <a:t>j</a:t>
            </a:r>
            <a:r>
              <a:rPr sz="2500" i="1" spc="-430" dirty="0"/>
              <a:t> </a:t>
            </a:r>
            <a:r>
              <a:rPr sz="2500" spc="20" dirty="0">
                <a:latin typeface="Arial"/>
                <a:cs typeface="Arial"/>
              </a:rPr>
              <a:t>]</a:t>
            </a:r>
            <a:r>
              <a:rPr sz="5175" spc="-494" baseline="-3220" dirty="0">
                <a:latin typeface="Symbol"/>
                <a:cs typeface="Symbol"/>
              </a:rPr>
              <a:t></a:t>
            </a:r>
            <a:r>
              <a:rPr sz="5175" spc="-660" baseline="-32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Symbol"/>
                <a:cs typeface="Symbol"/>
              </a:rPr>
              <a:t>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650" i="1" spc="-15" dirty="0">
                <a:latin typeface="Symbol"/>
                <a:cs typeface="Symbol"/>
              </a:rPr>
              <a:t></a:t>
            </a:r>
            <a:r>
              <a:rPr sz="2175" i="1" baseline="-22988" dirty="0"/>
              <a:t>i</a:t>
            </a:r>
            <a:r>
              <a:rPr sz="2175" i="1" spc="-52" baseline="-22988" dirty="0"/>
              <a:t> </a:t>
            </a:r>
            <a:r>
              <a:rPr sz="2650" i="1" spc="-85" dirty="0">
                <a:latin typeface="Symbol"/>
                <a:cs typeface="Symbol"/>
              </a:rPr>
              <a:t></a:t>
            </a:r>
            <a:r>
              <a:rPr sz="2650" spc="-380" dirty="0">
                <a:latin typeface="Times New Roman"/>
                <a:cs typeface="Times New Roman"/>
              </a:rPr>
              <a:t> </a:t>
            </a:r>
            <a:r>
              <a:rPr sz="2175" i="1" baseline="-22988" dirty="0"/>
              <a:t>j</a:t>
            </a:r>
            <a:endParaRPr sz="2175" baseline="-22988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98313" y="2789325"/>
            <a:ext cx="11811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i="1" dirty="0">
                <a:latin typeface="Arial"/>
                <a:cs typeface="Arial"/>
              </a:rPr>
              <a:t>c</a:t>
            </a:r>
            <a:endParaRPr sz="1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53795" y="3040019"/>
            <a:ext cx="37973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5755" algn="l"/>
              </a:tabLst>
            </a:pPr>
            <a:r>
              <a:rPr sz="1450" i="1" dirty="0">
                <a:latin typeface="Arial"/>
                <a:cs typeface="Arial"/>
              </a:rPr>
              <a:t>i	j</a:t>
            </a:r>
            <a:endParaRPr sz="1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72760" y="2574845"/>
            <a:ext cx="66040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71805" algn="l"/>
              </a:tabLst>
            </a:pPr>
            <a:r>
              <a:rPr sz="2500" i="1" spc="5" dirty="0">
                <a:latin typeface="Arial"/>
                <a:cs typeface="Arial"/>
              </a:rPr>
              <a:t>C	</a:t>
            </a:r>
            <a:r>
              <a:rPr sz="2500" spc="5" dirty="0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26691" y="2808212"/>
            <a:ext cx="502920" cy="42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i="1" spc="55" dirty="0">
                <a:latin typeface="Symbol"/>
                <a:cs typeface="Symbol"/>
              </a:rPr>
              <a:t></a:t>
            </a:r>
            <a:r>
              <a:rPr sz="2650" i="1" spc="-20" dirty="0">
                <a:latin typeface="Times New Roman"/>
                <a:cs typeface="Times New Roman"/>
              </a:rPr>
              <a:t> </a:t>
            </a:r>
            <a:r>
              <a:rPr sz="2650" i="1" spc="-40" dirty="0">
                <a:latin typeface="Symbol"/>
                <a:cs typeface="Symbol"/>
              </a:rPr>
              <a:t>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21997" y="3431960"/>
            <a:ext cx="162369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08125" algn="l"/>
              </a:tabLst>
            </a:pPr>
            <a:r>
              <a:rPr sz="1450" spc="-5" dirty="0">
                <a:latin typeface="Arial"/>
                <a:cs typeface="Arial"/>
              </a:rPr>
              <a:t>2	2</a:t>
            </a:r>
            <a:endParaRPr sz="1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8227" y="3654464"/>
            <a:ext cx="6667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i="1" spc="-5" dirty="0">
                <a:latin typeface="Arial"/>
                <a:cs typeface="Arial"/>
              </a:rPr>
              <a:t>i</a:t>
            </a:r>
            <a:endParaRPr sz="1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58677" y="3654464"/>
            <a:ext cx="12827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i="1" spc="-5" dirty="0">
                <a:latin typeface="Arial"/>
                <a:cs typeface="Arial"/>
              </a:rPr>
              <a:t>d</a:t>
            </a:r>
            <a:endParaRPr sz="1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16116" y="3431960"/>
            <a:ext cx="2546350" cy="469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95"/>
              </a:spcBef>
            </a:pPr>
            <a:r>
              <a:rPr sz="1450" spc="-5" dirty="0">
                <a:latin typeface="Arial"/>
                <a:cs typeface="Arial"/>
              </a:rPr>
              <a:t>2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1306830" algn="l"/>
                <a:tab pos="2491740" algn="l"/>
              </a:tabLst>
            </a:pPr>
            <a:r>
              <a:rPr sz="1450" i="1" spc="-5" dirty="0">
                <a:latin typeface="Arial"/>
                <a:cs typeface="Arial"/>
              </a:rPr>
              <a:t>i	d	i</a:t>
            </a:r>
            <a:endParaRPr sz="1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12617" y="3422094"/>
            <a:ext cx="1394460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88720" algn="l"/>
              </a:tabLst>
            </a:pPr>
            <a:r>
              <a:rPr sz="2500" i="1" spc="-10" dirty="0">
                <a:latin typeface="Arial"/>
                <a:cs typeface="Arial"/>
              </a:rPr>
              <a:t>i</a:t>
            </a:r>
            <a:r>
              <a:rPr sz="2500" i="1" dirty="0">
                <a:latin typeface="Arial"/>
                <a:cs typeface="Arial"/>
              </a:rPr>
              <a:t>P</a:t>
            </a:r>
            <a:r>
              <a:rPr sz="2500" i="1" spc="220" dirty="0">
                <a:latin typeface="Arial"/>
                <a:cs typeface="Arial"/>
              </a:rPr>
              <a:t> </a:t>
            </a:r>
            <a:r>
              <a:rPr sz="2500" spc="50" dirty="0">
                <a:latin typeface="Arial"/>
                <a:cs typeface="Arial"/>
              </a:rPr>
              <a:t>[</a:t>
            </a:r>
            <a:r>
              <a:rPr sz="2500" i="1" spc="110" dirty="0">
                <a:latin typeface="Arial"/>
                <a:cs typeface="Arial"/>
              </a:rPr>
              <a:t>i</a:t>
            </a:r>
            <a:r>
              <a:rPr sz="2500" dirty="0">
                <a:latin typeface="Arial"/>
                <a:cs typeface="Arial"/>
              </a:rPr>
              <a:t>,</a:t>
            </a:r>
            <a:r>
              <a:rPr sz="2500" spc="-140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j</a:t>
            </a:r>
            <a:r>
              <a:rPr sz="2500" i="1" spc="-430" dirty="0">
                <a:latin typeface="Arial"/>
                <a:cs typeface="Arial"/>
              </a:rPr>
              <a:t> </a:t>
            </a:r>
            <a:r>
              <a:rPr sz="2500" spc="-190" dirty="0">
                <a:latin typeface="Arial"/>
                <a:cs typeface="Arial"/>
              </a:rPr>
              <a:t>]</a:t>
            </a:r>
            <a:r>
              <a:rPr sz="2500" dirty="0">
                <a:latin typeface="Arial"/>
                <a:cs typeface="Arial"/>
              </a:rPr>
              <a:t>,	</a:t>
            </a:r>
            <a:r>
              <a:rPr sz="2650" i="1" spc="-40" dirty="0">
                <a:latin typeface="Symbol"/>
                <a:cs typeface="Symbol"/>
              </a:rPr>
              <a:t>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67915" y="3422094"/>
            <a:ext cx="2244725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56590" algn="l"/>
                <a:tab pos="878840" algn="l"/>
              </a:tabLst>
            </a:pPr>
            <a:r>
              <a:rPr sz="2500" dirty="0">
                <a:latin typeface="Symbol"/>
                <a:cs typeface="Symbol"/>
              </a:rPr>
              <a:t>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i="1" dirty="0">
                <a:latin typeface="Arial"/>
                <a:cs typeface="Arial"/>
              </a:rPr>
              <a:t>i	P</a:t>
            </a:r>
            <a:r>
              <a:rPr sz="2500" i="1" spc="195" dirty="0">
                <a:latin typeface="Arial"/>
                <a:cs typeface="Arial"/>
              </a:rPr>
              <a:t> </a:t>
            </a:r>
            <a:r>
              <a:rPr sz="2500" spc="50" dirty="0">
                <a:latin typeface="Arial"/>
                <a:cs typeface="Arial"/>
              </a:rPr>
              <a:t>[</a:t>
            </a:r>
            <a:r>
              <a:rPr sz="2500" i="1" spc="50" dirty="0">
                <a:latin typeface="Arial"/>
                <a:cs typeface="Arial"/>
              </a:rPr>
              <a:t>i</a:t>
            </a:r>
            <a:r>
              <a:rPr sz="2500" spc="50" dirty="0">
                <a:latin typeface="Arial"/>
                <a:cs typeface="Arial"/>
              </a:rPr>
              <a:t>,</a:t>
            </a:r>
            <a:r>
              <a:rPr sz="2500" spc="-160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j</a:t>
            </a:r>
            <a:r>
              <a:rPr sz="2500" i="1" spc="-434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]</a:t>
            </a:r>
            <a:r>
              <a:rPr sz="2500" spc="-240" dirty="0">
                <a:latin typeface="Arial"/>
                <a:cs typeface="Arial"/>
              </a:rPr>
              <a:t> </a:t>
            </a:r>
            <a:r>
              <a:rPr sz="2500" dirty="0">
                <a:latin typeface="Symbol"/>
                <a:cs typeface="Symbol"/>
              </a:rPr>
              <a:t>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650" i="1" spc="-85" dirty="0">
                <a:latin typeface="Symbol"/>
                <a:cs typeface="Symbol"/>
              </a:rPr>
              <a:t>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86204" y="3422094"/>
            <a:ext cx="582930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4970" algn="l"/>
              </a:tabLst>
            </a:pPr>
            <a:r>
              <a:rPr sz="2650" i="1" spc="-85" dirty="0">
                <a:latin typeface="Symbol"/>
                <a:cs typeface="Symbol"/>
              </a:rPr>
              <a:t></a:t>
            </a:r>
            <a:r>
              <a:rPr sz="2650" spc="-85" dirty="0">
                <a:latin typeface="Times New Roman"/>
                <a:cs typeface="Times New Roman"/>
              </a:rPr>
              <a:t>	</a:t>
            </a:r>
            <a:r>
              <a:rPr sz="2500" dirty="0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33904" y="3354221"/>
            <a:ext cx="2665095" cy="598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11400" algn="l"/>
              </a:tabLst>
            </a:pPr>
            <a:r>
              <a:rPr sz="3750" spc="5" dirty="0">
                <a:latin typeface="Symbol"/>
                <a:cs typeface="Symbol"/>
              </a:rPr>
              <a:t></a:t>
            </a:r>
            <a:r>
              <a:rPr sz="3750" spc="5" dirty="0">
                <a:latin typeface="Times New Roman"/>
                <a:cs typeface="Times New Roman"/>
              </a:rPr>
              <a:t>	</a:t>
            </a:r>
            <a:r>
              <a:rPr sz="3750" spc="5" dirty="0">
                <a:latin typeface="Symbol"/>
                <a:cs typeface="Symbol"/>
              </a:rPr>
              <a:t></a:t>
            </a:r>
            <a:endParaRPr sz="375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3600" dirty="0">
                <a:solidFill>
                  <a:srgbClr val="3333CC"/>
                </a:solidFill>
                <a:latin typeface="Arial"/>
                <a:cs typeface="Arial"/>
              </a:rPr>
              <a:t>GLCM -</a:t>
            </a:r>
            <a:r>
              <a:rPr sz="36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References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279" y="1473200"/>
            <a:ext cx="7588884" cy="2884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Carlson, </a:t>
            </a:r>
            <a:r>
              <a:rPr sz="1800" dirty="0">
                <a:latin typeface="Arial"/>
                <a:cs typeface="Arial"/>
              </a:rPr>
              <a:t>G.E. </a:t>
            </a:r>
            <a:r>
              <a:rPr sz="1800" spc="-5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W.J. Ebel. "Co-occurrence matrix modification for  </a:t>
            </a:r>
            <a:r>
              <a:rPr sz="1800" spc="-5" dirty="0">
                <a:latin typeface="Arial"/>
                <a:cs typeface="Arial"/>
              </a:rPr>
              <a:t>small region </a:t>
            </a:r>
            <a:r>
              <a:rPr sz="1800" dirty="0">
                <a:latin typeface="Arial"/>
                <a:cs typeface="Arial"/>
              </a:rPr>
              <a:t>texture </a:t>
            </a:r>
            <a:r>
              <a:rPr sz="1800" spc="-5" dirty="0">
                <a:latin typeface="Arial"/>
                <a:cs typeface="Arial"/>
              </a:rPr>
              <a:t>measurement and comparison". in </a:t>
            </a:r>
            <a:r>
              <a:rPr sz="1800" i="1" spc="-5" dirty="0">
                <a:latin typeface="Arial"/>
                <a:cs typeface="Arial"/>
              </a:rPr>
              <a:t>IGARSS'88-  Remote Sensing: Moving Towards the 21st Century</a:t>
            </a:r>
            <a:r>
              <a:rPr sz="1800" spc="-5" dirty="0">
                <a:latin typeface="Arial"/>
                <a:cs typeface="Arial"/>
              </a:rPr>
              <a:t>, pp.519-520, IEEE,  Edinburgh, Scotland.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1988.</a:t>
            </a:r>
            <a:endParaRPr sz="1800">
              <a:latin typeface="Arial"/>
              <a:cs typeface="Arial"/>
            </a:endParaRPr>
          </a:p>
          <a:p>
            <a:pPr marL="355600" marR="451484" indent="-342900">
              <a:lnSpc>
                <a:spcPct val="1004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Argenti, </a:t>
            </a:r>
            <a:r>
              <a:rPr sz="1800" dirty="0">
                <a:latin typeface="Arial"/>
                <a:cs typeface="Arial"/>
              </a:rPr>
              <a:t>F., </a:t>
            </a:r>
            <a:r>
              <a:rPr sz="1800" spc="-5" dirty="0">
                <a:latin typeface="Arial"/>
                <a:cs typeface="Arial"/>
              </a:rPr>
              <a:t>L. Alparone, and </a:t>
            </a:r>
            <a:r>
              <a:rPr sz="1800" dirty="0">
                <a:latin typeface="Arial"/>
                <a:cs typeface="Arial"/>
              </a:rPr>
              <a:t>G. </a:t>
            </a:r>
            <a:r>
              <a:rPr sz="1800" spc="-5" dirty="0">
                <a:latin typeface="Arial"/>
                <a:cs typeface="Arial"/>
              </a:rPr>
              <a:t>Benelli, "Fast algorithms </a:t>
            </a:r>
            <a:r>
              <a:rPr sz="1800" dirty="0">
                <a:latin typeface="Arial"/>
                <a:cs typeface="Arial"/>
              </a:rPr>
              <a:t>for texture  </a:t>
            </a:r>
            <a:r>
              <a:rPr sz="1800" spc="-10" dirty="0">
                <a:latin typeface="Arial"/>
                <a:cs typeface="Arial"/>
              </a:rPr>
              <a:t>analysis </a:t>
            </a:r>
            <a:r>
              <a:rPr sz="1800" spc="-5" dirty="0">
                <a:latin typeface="Arial"/>
                <a:cs typeface="Arial"/>
              </a:rPr>
              <a:t>using co-occurrence matrices"</a:t>
            </a:r>
            <a:r>
              <a:rPr sz="1800" i="1" spc="-5" dirty="0">
                <a:latin typeface="Arial"/>
                <a:cs typeface="Arial"/>
              </a:rPr>
              <a:t>. IEE Proceedings, Part </a:t>
            </a:r>
            <a:r>
              <a:rPr sz="1800" i="1" dirty="0">
                <a:latin typeface="Arial"/>
                <a:cs typeface="Arial"/>
              </a:rPr>
              <a:t>F:  </a:t>
            </a:r>
            <a:r>
              <a:rPr sz="1800" i="1" spc="-5" dirty="0">
                <a:latin typeface="Arial"/>
                <a:cs typeface="Arial"/>
              </a:rPr>
              <a:t>Radar and SIgnal Processing</a:t>
            </a:r>
            <a:r>
              <a:rPr sz="1800" spc="-5" dirty="0">
                <a:latin typeface="Arial"/>
                <a:cs typeface="Arial"/>
              </a:rPr>
              <a:t>, </a:t>
            </a:r>
            <a:r>
              <a:rPr sz="1800" b="1" spc="-5" dirty="0">
                <a:latin typeface="Arial"/>
                <a:cs typeface="Arial"/>
              </a:rPr>
              <a:t>137</a:t>
            </a:r>
            <a:r>
              <a:rPr sz="1800" spc="-5" dirty="0">
                <a:latin typeface="Arial"/>
                <a:cs typeface="Arial"/>
              </a:rPr>
              <a:t>(6): pp. 443-448.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1990.</a:t>
            </a:r>
            <a:endParaRPr sz="1800">
              <a:latin typeface="Arial"/>
              <a:cs typeface="Arial"/>
            </a:endParaRPr>
          </a:p>
          <a:p>
            <a:pPr marL="354965" marR="685165" indent="-342900">
              <a:lnSpc>
                <a:spcPct val="100299"/>
              </a:lnSpc>
              <a:spcBef>
                <a:spcPts val="42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Gotlieb, C.C. </a:t>
            </a:r>
            <a:r>
              <a:rPr sz="180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H.E. </a:t>
            </a:r>
            <a:r>
              <a:rPr sz="1800" spc="-10" dirty="0">
                <a:latin typeface="Arial"/>
                <a:cs typeface="Arial"/>
              </a:rPr>
              <a:t>Kreyszig, </a:t>
            </a:r>
            <a:r>
              <a:rPr sz="1800" spc="-5" dirty="0">
                <a:latin typeface="Arial"/>
                <a:cs typeface="Arial"/>
              </a:rPr>
              <a:t>"textur descriptors based on co-  occurrence matrices"</a:t>
            </a:r>
            <a:r>
              <a:rPr sz="1800" i="1" spc="-5" dirty="0">
                <a:latin typeface="Arial"/>
                <a:cs typeface="Arial"/>
              </a:rPr>
              <a:t>. Computer Vision, Graphics and Image  Processing</a:t>
            </a:r>
            <a:r>
              <a:rPr sz="1800" spc="-5" dirty="0">
                <a:latin typeface="Arial"/>
                <a:cs typeface="Arial"/>
              </a:rPr>
              <a:t>, </a:t>
            </a:r>
            <a:r>
              <a:rPr sz="1800" b="1" spc="-5" dirty="0">
                <a:latin typeface="Arial"/>
                <a:cs typeface="Arial"/>
              </a:rPr>
              <a:t>51</a:t>
            </a:r>
            <a:r>
              <a:rPr sz="1800" spc="-5" dirty="0">
                <a:latin typeface="Arial"/>
                <a:cs typeface="Arial"/>
              </a:rPr>
              <a:t>(1): pp. 70-86.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1990.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Haralick </a:t>
            </a:r>
            <a:r>
              <a:rPr sz="3600" dirty="0">
                <a:solidFill>
                  <a:srgbClr val="3333CC"/>
                </a:solidFill>
                <a:latin typeface="Arial"/>
                <a:cs typeface="Arial"/>
              </a:rPr>
              <a:t>Texture</a:t>
            </a:r>
            <a:r>
              <a:rPr sz="36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3333CC"/>
                </a:solidFill>
                <a:latin typeface="Arial"/>
                <a:cs typeface="Arial"/>
              </a:rPr>
              <a:t>Operator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468627"/>
            <a:ext cx="7395209" cy="3983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Haralick et al. </a:t>
            </a:r>
            <a:r>
              <a:rPr sz="2800" dirty="0">
                <a:latin typeface="Arial"/>
                <a:cs typeface="Arial"/>
              </a:rPr>
              <a:t>suggested a set </a:t>
            </a:r>
            <a:r>
              <a:rPr sz="2800" spc="-5" dirty="0">
                <a:latin typeface="Arial"/>
                <a:cs typeface="Arial"/>
              </a:rPr>
              <a:t>of 14 </a:t>
            </a:r>
            <a:r>
              <a:rPr sz="2800" dirty="0">
                <a:latin typeface="Arial"/>
                <a:cs typeface="Arial"/>
              </a:rPr>
              <a:t>textural  features </a:t>
            </a:r>
            <a:r>
              <a:rPr sz="2800" spc="-5" dirty="0">
                <a:latin typeface="Arial"/>
                <a:cs typeface="Arial"/>
              </a:rPr>
              <a:t>which </a:t>
            </a:r>
            <a:r>
              <a:rPr sz="2800" dirty="0">
                <a:latin typeface="Arial"/>
                <a:cs typeface="Arial"/>
              </a:rPr>
              <a:t>can be extracted from the co-  occurrence matrix, and which contain  information about image textural  characteristics such as homogeneity,  linearity, and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contrast.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3900">
              <a:latin typeface="Arial"/>
              <a:cs typeface="Arial"/>
            </a:endParaRPr>
          </a:p>
          <a:p>
            <a:pPr marL="355600" marR="5588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Haralick, R.M., K. Shanmugam, and </a:t>
            </a:r>
            <a:r>
              <a:rPr sz="1800" dirty="0">
                <a:latin typeface="Arial"/>
                <a:cs typeface="Arial"/>
              </a:rPr>
              <a:t>I. </a:t>
            </a:r>
            <a:r>
              <a:rPr sz="1800" spc="-5" dirty="0">
                <a:latin typeface="Arial"/>
                <a:cs typeface="Arial"/>
              </a:rPr>
              <a:t>Dinstein, "Textural </a:t>
            </a:r>
            <a:r>
              <a:rPr sz="1800" dirty="0">
                <a:latin typeface="Arial"/>
                <a:cs typeface="Arial"/>
              </a:rPr>
              <a:t>features for  </a:t>
            </a:r>
            <a:r>
              <a:rPr sz="1800" spc="-5" dirty="0">
                <a:latin typeface="Arial"/>
                <a:cs typeface="Arial"/>
              </a:rPr>
              <a:t>image </a:t>
            </a:r>
            <a:r>
              <a:rPr sz="1800" dirty="0">
                <a:latin typeface="Arial"/>
                <a:cs typeface="Arial"/>
              </a:rPr>
              <a:t>classification"</a:t>
            </a:r>
            <a:r>
              <a:rPr sz="1800" i="1" dirty="0">
                <a:latin typeface="Arial"/>
                <a:cs typeface="Arial"/>
              </a:rPr>
              <a:t>. </a:t>
            </a:r>
            <a:r>
              <a:rPr sz="1800" i="1" spc="-5" dirty="0">
                <a:latin typeface="Arial"/>
                <a:cs typeface="Arial"/>
              </a:rPr>
              <a:t>IEEE </a:t>
            </a:r>
            <a:r>
              <a:rPr sz="1800" i="1" dirty="0">
                <a:latin typeface="Arial"/>
                <a:cs typeface="Arial"/>
              </a:rPr>
              <a:t>Transactions </a:t>
            </a:r>
            <a:r>
              <a:rPr sz="1800" i="1" spc="-5" dirty="0">
                <a:latin typeface="Arial"/>
                <a:cs typeface="Arial"/>
              </a:rPr>
              <a:t>on Systems, </a:t>
            </a:r>
            <a:r>
              <a:rPr sz="1800" i="1" spc="-10" dirty="0">
                <a:latin typeface="Arial"/>
                <a:cs typeface="Arial"/>
              </a:rPr>
              <a:t>Man </a:t>
            </a:r>
            <a:r>
              <a:rPr sz="1800" i="1" spc="-5" dirty="0">
                <a:latin typeface="Arial"/>
                <a:cs typeface="Arial"/>
              </a:rPr>
              <a:t>and  Cybernetics</a:t>
            </a:r>
            <a:r>
              <a:rPr sz="1800" spc="-5" dirty="0">
                <a:latin typeface="Arial"/>
                <a:cs typeface="Arial"/>
              </a:rPr>
              <a:t>: pp. 610-621.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1973.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92710" rIns="0" bIns="0" rtlCol="0">
            <a:spAutoFit/>
          </a:bodyPr>
          <a:lstStyle/>
          <a:p>
            <a:pPr marL="838200">
              <a:lnSpc>
                <a:spcPct val="100000"/>
              </a:lnSpc>
              <a:spcBef>
                <a:spcPts val="730"/>
              </a:spcBef>
            </a:pPr>
            <a:r>
              <a:rPr sz="3600" dirty="0">
                <a:solidFill>
                  <a:srgbClr val="3333CC"/>
                </a:solidFill>
                <a:latin typeface="Arial"/>
                <a:cs typeface="Arial"/>
              </a:rPr>
              <a:t>Graylevel </a:t>
            </a: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Difference</a:t>
            </a:r>
            <a:r>
              <a:rPr sz="36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Statistics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468627"/>
            <a:ext cx="7457440" cy="3527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318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Grey-level differences </a:t>
            </a:r>
            <a:r>
              <a:rPr sz="2800" dirty="0">
                <a:latin typeface="Arial"/>
                <a:cs typeface="Arial"/>
              </a:rPr>
              <a:t>are based on absoute  differences between pairs of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grey-levels.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299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grey-level differences are contained in a  256-element vector, and are computed by  taking the absolute differences of all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possible  pairs of grey </a:t>
            </a:r>
            <a:r>
              <a:rPr sz="2800" spc="-5" dirty="0">
                <a:latin typeface="Arial"/>
                <a:cs typeface="Arial"/>
              </a:rPr>
              <a:t>levels </a:t>
            </a:r>
            <a:r>
              <a:rPr sz="2800" dirty="0">
                <a:latin typeface="Arial"/>
                <a:cs typeface="Arial"/>
              </a:rPr>
              <a:t>distance </a:t>
            </a:r>
            <a:r>
              <a:rPr sz="2800" b="1" dirty="0">
                <a:latin typeface="Arial"/>
                <a:cs typeface="Arial"/>
              </a:rPr>
              <a:t>d </a:t>
            </a:r>
            <a:r>
              <a:rPr sz="2800" dirty="0">
                <a:latin typeface="Arial"/>
                <a:cs typeface="Arial"/>
              </a:rPr>
              <a:t>apart at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angle</a:t>
            </a:r>
            <a:endParaRPr sz="2800">
              <a:latin typeface="Arial"/>
              <a:cs typeface="Arial"/>
            </a:endParaRPr>
          </a:p>
          <a:p>
            <a:pPr marL="354965" marR="828675">
              <a:lnSpc>
                <a:spcPts val="3300"/>
              </a:lnSpc>
              <a:spcBef>
                <a:spcPts val="200"/>
              </a:spcBef>
            </a:pPr>
            <a:r>
              <a:rPr sz="2950" i="1" spc="-40" dirty="0">
                <a:latin typeface="Symbol"/>
                <a:cs typeface="Symbol"/>
              </a:rPr>
              <a:t></a:t>
            </a:r>
            <a:r>
              <a:rPr sz="2800" i="1" spc="-40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and counting the number of times the  </a:t>
            </a:r>
            <a:r>
              <a:rPr sz="2800" spc="-5" dirty="0">
                <a:latin typeface="Arial"/>
                <a:cs typeface="Arial"/>
              </a:rPr>
              <a:t>difference is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0,1,…,255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92710" rIns="0" bIns="0" rtlCol="0">
            <a:spAutoFit/>
          </a:bodyPr>
          <a:lstStyle/>
          <a:p>
            <a:pPr marL="838200">
              <a:lnSpc>
                <a:spcPct val="100000"/>
              </a:lnSpc>
              <a:spcBef>
                <a:spcPts val="730"/>
              </a:spcBef>
            </a:pPr>
            <a:r>
              <a:rPr sz="3600" dirty="0">
                <a:solidFill>
                  <a:srgbClr val="3333CC"/>
                </a:solidFill>
                <a:latin typeface="Arial"/>
                <a:cs typeface="Arial"/>
              </a:rPr>
              <a:t>Graylevel </a:t>
            </a: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Difference</a:t>
            </a:r>
            <a:r>
              <a:rPr sz="36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Statistics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30167" y="2896361"/>
            <a:ext cx="0" cy="389890"/>
          </a:xfrm>
          <a:custGeom>
            <a:avLst/>
            <a:gdLst/>
            <a:ahLst/>
            <a:cxnLst/>
            <a:rect l="l" t="t" r="r" b="b"/>
            <a:pathLst>
              <a:path h="389889">
                <a:moveTo>
                  <a:pt x="0" y="0"/>
                </a:moveTo>
                <a:lnTo>
                  <a:pt x="0" y="389382"/>
                </a:lnTo>
              </a:path>
            </a:pathLst>
          </a:custGeom>
          <a:ln w="159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26935" y="2896361"/>
            <a:ext cx="0" cy="389890"/>
          </a:xfrm>
          <a:custGeom>
            <a:avLst/>
            <a:gdLst/>
            <a:ahLst/>
            <a:cxnLst/>
            <a:rect l="l" t="t" r="r" b="b"/>
            <a:pathLst>
              <a:path h="389889">
                <a:moveTo>
                  <a:pt x="0" y="0"/>
                </a:moveTo>
                <a:lnTo>
                  <a:pt x="0" y="389382"/>
                </a:lnTo>
              </a:path>
            </a:pathLst>
          </a:custGeom>
          <a:ln w="159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7201" y="1471675"/>
            <a:ext cx="7526655" cy="3185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17780" indent="-342900">
              <a:lnSpc>
                <a:spcPct val="100099"/>
              </a:lnSpc>
              <a:spcBef>
                <a:spcPts val="95"/>
              </a:spcBef>
              <a:buChar char="•"/>
              <a:tabLst>
                <a:tab pos="393065" algn="l"/>
                <a:tab pos="393700" algn="l"/>
              </a:tabLst>
            </a:pPr>
            <a:r>
              <a:rPr sz="2800" dirty="0">
                <a:latin typeface="Arial"/>
                <a:cs typeface="Arial"/>
              </a:rPr>
              <a:t>Let </a:t>
            </a:r>
            <a:r>
              <a:rPr sz="2800" b="1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=(dx,dy) be the displacement vector  between two image pixels, and g(d) the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gray-  level difference at distance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917064">
              <a:lnSpc>
                <a:spcPct val="100000"/>
              </a:lnSpc>
              <a:spcBef>
                <a:spcPts val="690"/>
              </a:spcBef>
              <a:tabLst>
                <a:tab pos="2934970" algn="l"/>
              </a:tabLst>
            </a:pPr>
            <a:r>
              <a:rPr sz="2500" i="1" spc="55" dirty="0">
                <a:latin typeface="Arial"/>
                <a:cs typeface="Arial"/>
              </a:rPr>
              <a:t>g</a:t>
            </a:r>
            <a:r>
              <a:rPr sz="2500" spc="55" dirty="0">
                <a:latin typeface="Arial"/>
                <a:cs typeface="Arial"/>
              </a:rPr>
              <a:t>(</a:t>
            </a:r>
            <a:r>
              <a:rPr sz="2500" i="1" spc="55" dirty="0">
                <a:latin typeface="Arial"/>
                <a:cs typeface="Arial"/>
              </a:rPr>
              <a:t>d</a:t>
            </a:r>
            <a:r>
              <a:rPr sz="2500" i="1" spc="-409" dirty="0">
                <a:latin typeface="Arial"/>
                <a:cs typeface="Arial"/>
              </a:rPr>
              <a:t> </a:t>
            </a:r>
            <a:r>
              <a:rPr sz="2500" spc="5" dirty="0">
                <a:latin typeface="Arial"/>
                <a:cs typeface="Arial"/>
              </a:rPr>
              <a:t>)</a:t>
            </a:r>
            <a:r>
              <a:rPr sz="2500" spc="-55" dirty="0">
                <a:latin typeface="Arial"/>
                <a:cs typeface="Arial"/>
              </a:rPr>
              <a:t> </a:t>
            </a:r>
            <a:r>
              <a:rPr sz="2500" spc="5" dirty="0">
                <a:latin typeface="Symbol"/>
                <a:cs typeface="Symbol"/>
              </a:rPr>
              <a:t></a:t>
            </a:r>
            <a:r>
              <a:rPr sz="2500" spc="5" dirty="0">
                <a:latin typeface="Times New Roman"/>
                <a:cs typeface="Times New Roman"/>
              </a:rPr>
              <a:t>	</a:t>
            </a:r>
            <a:r>
              <a:rPr sz="2500" i="1" dirty="0">
                <a:latin typeface="Arial"/>
                <a:cs typeface="Arial"/>
              </a:rPr>
              <a:t>f</a:t>
            </a:r>
            <a:r>
              <a:rPr sz="2500" i="1" spc="-335" dirty="0">
                <a:latin typeface="Arial"/>
                <a:cs typeface="Arial"/>
              </a:rPr>
              <a:t> </a:t>
            </a:r>
            <a:r>
              <a:rPr sz="2500" spc="60" dirty="0">
                <a:latin typeface="Arial"/>
                <a:cs typeface="Arial"/>
              </a:rPr>
              <a:t>(</a:t>
            </a:r>
            <a:r>
              <a:rPr sz="2500" i="1" spc="60" dirty="0">
                <a:latin typeface="Arial"/>
                <a:cs typeface="Arial"/>
              </a:rPr>
              <a:t>i</a:t>
            </a:r>
            <a:r>
              <a:rPr sz="2500" spc="60" dirty="0">
                <a:latin typeface="Arial"/>
                <a:cs typeface="Arial"/>
              </a:rPr>
              <a:t>,</a:t>
            </a:r>
            <a:r>
              <a:rPr sz="2500" spc="-145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j</a:t>
            </a:r>
            <a:r>
              <a:rPr sz="2500" i="1" spc="-390" dirty="0">
                <a:latin typeface="Arial"/>
                <a:cs typeface="Arial"/>
              </a:rPr>
              <a:t> </a:t>
            </a:r>
            <a:r>
              <a:rPr sz="2500" spc="5" dirty="0">
                <a:latin typeface="Arial"/>
                <a:cs typeface="Arial"/>
              </a:rPr>
              <a:t>)</a:t>
            </a:r>
            <a:r>
              <a:rPr sz="2500" spc="-260" dirty="0">
                <a:latin typeface="Arial"/>
                <a:cs typeface="Arial"/>
              </a:rPr>
              <a:t> </a:t>
            </a:r>
            <a:r>
              <a:rPr sz="2500" spc="5" dirty="0">
                <a:latin typeface="Symbol"/>
                <a:cs typeface="Symbol"/>
              </a:rPr>
              <a:t></a:t>
            </a:r>
            <a:r>
              <a:rPr sz="2500" spc="-170" dirty="0">
                <a:latin typeface="Times New Roman"/>
                <a:cs typeface="Times New Roman"/>
              </a:rPr>
              <a:t> </a:t>
            </a:r>
            <a:r>
              <a:rPr sz="2500" i="1" dirty="0">
                <a:latin typeface="Arial"/>
                <a:cs typeface="Arial"/>
              </a:rPr>
              <a:t>f</a:t>
            </a:r>
            <a:r>
              <a:rPr sz="2500" i="1" spc="-330" dirty="0">
                <a:latin typeface="Arial"/>
                <a:cs typeface="Arial"/>
              </a:rPr>
              <a:t> </a:t>
            </a:r>
            <a:r>
              <a:rPr sz="2500" spc="30" dirty="0">
                <a:latin typeface="Arial"/>
                <a:cs typeface="Arial"/>
              </a:rPr>
              <a:t>(</a:t>
            </a:r>
            <a:r>
              <a:rPr sz="2500" i="1" spc="30" dirty="0">
                <a:latin typeface="Arial"/>
                <a:cs typeface="Arial"/>
              </a:rPr>
              <a:t>i</a:t>
            </a:r>
            <a:r>
              <a:rPr sz="2500" i="1" spc="65" dirty="0">
                <a:latin typeface="Arial"/>
                <a:cs typeface="Arial"/>
              </a:rPr>
              <a:t> </a:t>
            </a:r>
            <a:r>
              <a:rPr sz="2500" spc="5" dirty="0">
                <a:latin typeface="Symbol"/>
                <a:cs typeface="Symbol"/>
              </a:rPr>
              <a:t></a:t>
            </a:r>
            <a:r>
              <a:rPr sz="2500" spc="-130" dirty="0">
                <a:latin typeface="Times New Roman"/>
                <a:cs typeface="Times New Roman"/>
              </a:rPr>
              <a:t> </a:t>
            </a:r>
            <a:r>
              <a:rPr sz="2500" i="1" spc="10" dirty="0">
                <a:latin typeface="Arial"/>
                <a:cs typeface="Arial"/>
              </a:rPr>
              <a:t>dx</a:t>
            </a:r>
            <a:r>
              <a:rPr sz="2500" spc="10" dirty="0">
                <a:latin typeface="Arial"/>
                <a:cs typeface="Arial"/>
              </a:rPr>
              <a:t>,</a:t>
            </a:r>
            <a:r>
              <a:rPr sz="2500" spc="-145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j</a:t>
            </a:r>
            <a:r>
              <a:rPr sz="2500" i="1" spc="60" dirty="0">
                <a:latin typeface="Arial"/>
                <a:cs typeface="Arial"/>
              </a:rPr>
              <a:t> </a:t>
            </a:r>
            <a:r>
              <a:rPr sz="2500" spc="5" dirty="0">
                <a:latin typeface="Symbol"/>
                <a:cs typeface="Symbol"/>
              </a:rPr>
              <a:t></a:t>
            </a:r>
            <a:r>
              <a:rPr sz="2500" spc="-125" dirty="0">
                <a:latin typeface="Times New Roman"/>
                <a:cs typeface="Times New Roman"/>
              </a:rPr>
              <a:t> </a:t>
            </a:r>
            <a:r>
              <a:rPr sz="2500" i="1" spc="10" dirty="0">
                <a:latin typeface="Arial"/>
                <a:cs typeface="Arial"/>
              </a:rPr>
              <a:t>dy</a:t>
            </a:r>
            <a:r>
              <a:rPr sz="2500" i="1" spc="-380" dirty="0">
                <a:latin typeface="Arial"/>
                <a:cs typeface="Arial"/>
              </a:rPr>
              <a:t> </a:t>
            </a:r>
            <a:r>
              <a:rPr sz="2500" spc="5" dirty="0">
                <a:latin typeface="Arial"/>
                <a:cs typeface="Arial"/>
              </a:rPr>
              <a:t>)</a:t>
            </a:r>
            <a:endParaRPr sz="2500">
              <a:latin typeface="Arial"/>
              <a:cs typeface="Arial"/>
            </a:endParaRPr>
          </a:p>
          <a:p>
            <a:pPr marL="393065" marR="119380" indent="-342900">
              <a:lnSpc>
                <a:spcPct val="100400"/>
              </a:lnSpc>
              <a:spcBef>
                <a:spcPts val="990"/>
              </a:spcBef>
              <a:buChar char="•"/>
              <a:tabLst>
                <a:tab pos="393065" algn="l"/>
                <a:tab pos="393700" algn="l"/>
              </a:tabLst>
            </a:pPr>
            <a:r>
              <a:rPr sz="2800" dirty="0">
                <a:latin typeface="Arial"/>
                <a:cs typeface="Arial"/>
              </a:rPr>
              <a:t>p</a:t>
            </a:r>
            <a:r>
              <a:rPr sz="2850" baseline="-20467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(g,d) is the histogram of the gray-level  differences at the specific distance, </a:t>
            </a:r>
            <a:r>
              <a:rPr sz="2800" b="1" spc="-5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. </a:t>
            </a:r>
            <a:r>
              <a:rPr sz="2800" dirty="0">
                <a:latin typeface="Arial"/>
                <a:cs typeface="Arial"/>
              </a:rPr>
              <a:t>One  </a:t>
            </a:r>
            <a:r>
              <a:rPr sz="2800" spc="-5" dirty="0">
                <a:latin typeface="Arial"/>
                <a:cs typeface="Arial"/>
              </a:rPr>
              <a:t>distinct histogram exists </a:t>
            </a:r>
            <a:r>
              <a:rPr sz="2800" dirty="0">
                <a:latin typeface="Arial"/>
                <a:cs typeface="Arial"/>
              </a:rPr>
              <a:t>for </a:t>
            </a:r>
            <a:r>
              <a:rPr sz="2800" spc="-5" dirty="0">
                <a:latin typeface="Arial"/>
                <a:cs typeface="Arial"/>
              </a:rPr>
              <a:t>each distance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92710" rIns="0" bIns="0" rtlCol="0">
            <a:spAutoFit/>
          </a:bodyPr>
          <a:lstStyle/>
          <a:p>
            <a:pPr marL="838200">
              <a:lnSpc>
                <a:spcPct val="100000"/>
              </a:lnSpc>
              <a:spcBef>
                <a:spcPts val="730"/>
              </a:spcBef>
            </a:pPr>
            <a:r>
              <a:rPr sz="3600" dirty="0">
                <a:solidFill>
                  <a:srgbClr val="3333CC"/>
                </a:solidFill>
                <a:latin typeface="Arial"/>
                <a:cs typeface="Arial"/>
              </a:rPr>
              <a:t>Graylevel </a:t>
            </a: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Difference</a:t>
            </a:r>
            <a:r>
              <a:rPr sz="36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Statistics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468627"/>
            <a:ext cx="7414259" cy="224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difference statistics are then normalized  by dividing each element of the vector by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  number of possible pixel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pairs.</a:t>
            </a:r>
            <a:endParaRPr sz="2800">
              <a:latin typeface="Arial"/>
              <a:cs typeface="Arial"/>
            </a:endParaRPr>
          </a:p>
          <a:p>
            <a:pPr marL="355600" marR="221615" indent="-342900" algn="just">
              <a:lnSpc>
                <a:spcPct val="100000"/>
              </a:lnSpc>
              <a:spcBef>
                <a:spcPts val="68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Several texture measures can be extracted  from the histogram of graylevel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differences: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92710" rIns="0" bIns="0" rtlCol="0">
            <a:spAutoFit/>
          </a:bodyPr>
          <a:lstStyle/>
          <a:p>
            <a:pPr marL="838200">
              <a:lnSpc>
                <a:spcPct val="100000"/>
              </a:lnSpc>
              <a:spcBef>
                <a:spcPts val="730"/>
              </a:spcBef>
            </a:pPr>
            <a:r>
              <a:rPr sz="3600" dirty="0">
                <a:solidFill>
                  <a:srgbClr val="3333CC"/>
                </a:solidFill>
                <a:latin typeface="Arial"/>
                <a:cs typeface="Arial"/>
              </a:rPr>
              <a:t>Graylevel </a:t>
            </a: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Difference</a:t>
            </a:r>
            <a:r>
              <a:rPr sz="36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Statistics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468627"/>
            <a:ext cx="13589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800" spc="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7102" y="2472374"/>
            <a:ext cx="6478270" cy="113347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23850" marR="30480" indent="-285750" algn="just">
              <a:lnSpc>
                <a:spcPct val="98700"/>
              </a:lnSpc>
              <a:spcBef>
                <a:spcPts val="175"/>
              </a:spcBef>
            </a:pPr>
            <a:r>
              <a:rPr sz="2400" dirty="0">
                <a:latin typeface="Arial"/>
                <a:cs typeface="Arial"/>
              </a:rPr>
              <a:t>– Small mean values </a:t>
            </a:r>
            <a:r>
              <a:rPr sz="2500" i="1" spc="-30" dirty="0">
                <a:latin typeface="Symbol"/>
                <a:cs typeface="Symbol"/>
              </a:rPr>
              <a:t></a:t>
            </a:r>
            <a:r>
              <a:rPr sz="2400" i="1" spc="-44" baseline="-20833" dirty="0">
                <a:latin typeface="Arial"/>
                <a:cs typeface="Arial"/>
              </a:rPr>
              <a:t>d </a:t>
            </a:r>
            <a:r>
              <a:rPr sz="2400" spc="-5" dirty="0">
                <a:latin typeface="Arial"/>
                <a:cs typeface="Arial"/>
              </a:rPr>
              <a:t>indicate coarse </a:t>
            </a:r>
            <a:r>
              <a:rPr sz="2400" dirty="0">
                <a:latin typeface="Arial"/>
                <a:cs typeface="Arial"/>
              </a:rPr>
              <a:t>texture  </a:t>
            </a:r>
            <a:r>
              <a:rPr sz="2400" spc="-5" dirty="0">
                <a:latin typeface="Arial"/>
                <a:cs typeface="Arial"/>
              </a:rPr>
              <a:t>having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grain </a:t>
            </a:r>
            <a:r>
              <a:rPr sz="2400" dirty="0">
                <a:latin typeface="Arial"/>
                <a:cs typeface="Arial"/>
              </a:rPr>
              <a:t>size </a:t>
            </a:r>
            <a:r>
              <a:rPr sz="2400" spc="-5" dirty="0">
                <a:latin typeface="Arial"/>
                <a:cs typeface="Arial"/>
              </a:rPr>
              <a:t>equal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or larger </a:t>
            </a:r>
            <a:r>
              <a:rPr sz="2400" dirty="0">
                <a:latin typeface="Arial"/>
                <a:cs typeface="Arial"/>
              </a:rPr>
              <a:t>than the  magnitude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displacement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vector.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301" y="3662426"/>
            <a:ext cx="16941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ntropy</a:t>
            </a:r>
            <a:r>
              <a:rPr sz="2800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51046" y="1697828"/>
            <a:ext cx="15875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i="1" dirty="0">
                <a:latin typeface="Arial"/>
                <a:cs typeface="Arial"/>
              </a:rPr>
              <a:t>N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6370" y="2324206"/>
            <a:ext cx="34925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i="1" dirty="0">
                <a:latin typeface="Arial"/>
                <a:cs typeface="Arial"/>
              </a:rPr>
              <a:t>k</a:t>
            </a:r>
            <a:r>
              <a:rPr sz="1450" i="1" spc="-229" dirty="0">
                <a:latin typeface="Arial"/>
                <a:cs typeface="Arial"/>
              </a:rPr>
              <a:t> </a:t>
            </a:r>
            <a:r>
              <a:rPr sz="1450" spc="-15" dirty="0">
                <a:latin typeface="Symbol"/>
                <a:cs typeface="Symbol"/>
              </a:rPr>
              <a:t></a:t>
            </a:r>
            <a:r>
              <a:rPr sz="1450" spc="-15" dirty="0">
                <a:latin typeface="Arial"/>
                <a:cs typeface="Arial"/>
              </a:rPr>
              <a:t>1</a:t>
            </a:r>
            <a:endParaRPr sz="1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26308" y="1727368"/>
            <a:ext cx="2673985" cy="600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477520" algn="l"/>
              </a:tabLst>
            </a:pPr>
            <a:r>
              <a:rPr sz="2650" i="1" spc="-45" dirty="0">
                <a:latin typeface="Symbol"/>
                <a:cs typeface="Symbol"/>
              </a:rPr>
              <a:t></a:t>
            </a:r>
            <a:r>
              <a:rPr sz="2175" i="1" baseline="-24904" dirty="0">
                <a:latin typeface="Arial"/>
                <a:cs typeface="Arial"/>
              </a:rPr>
              <a:t>d	</a:t>
            </a:r>
            <a:r>
              <a:rPr sz="2500" spc="5" dirty="0">
                <a:latin typeface="Symbol"/>
                <a:cs typeface="Symbol"/>
              </a:rPr>
              <a:t></a:t>
            </a:r>
            <a:r>
              <a:rPr sz="2500" spc="80" dirty="0">
                <a:latin typeface="Times New Roman"/>
                <a:cs typeface="Times New Roman"/>
              </a:rPr>
              <a:t> </a:t>
            </a:r>
            <a:r>
              <a:rPr sz="5625" spc="450" baseline="-8888" dirty="0">
                <a:latin typeface="Symbol"/>
                <a:cs typeface="Symbol"/>
              </a:rPr>
              <a:t></a:t>
            </a:r>
            <a:r>
              <a:rPr sz="2500" i="1" spc="100" dirty="0">
                <a:latin typeface="Arial"/>
                <a:cs typeface="Arial"/>
              </a:rPr>
              <a:t>g</a:t>
            </a:r>
            <a:r>
              <a:rPr sz="2175" i="1" baseline="-24904" dirty="0">
                <a:latin typeface="Arial"/>
                <a:cs typeface="Arial"/>
              </a:rPr>
              <a:t>k</a:t>
            </a:r>
            <a:r>
              <a:rPr sz="2175" i="1" spc="-22" baseline="-24904" dirty="0">
                <a:latin typeface="Arial"/>
                <a:cs typeface="Arial"/>
              </a:rPr>
              <a:t> </a:t>
            </a:r>
            <a:r>
              <a:rPr sz="2500" i="1" spc="-50" dirty="0">
                <a:latin typeface="Arial"/>
                <a:cs typeface="Arial"/>
              </a:rPr>
              <a:t>p</a:t>
            </a:r>
            <a:r>
              <a:rPr sz="2175" i="1" baseline="-24904" dirty="0">
                <a:latin typeface="Arial"/>
                <a:cs typeface="Arial"/>
              </a:rPr>
              <a:t>g</a:t>
            </a:r>
            <a:r>
              <a:rPr sz="2175" i="1" spc="-52" baseline="-24904" dirty="0">
                <a:latin typeface="Arial"/>
                <a:cs typeface="Arial"/>
              </a:rPr>
              <a:t> </a:t>
            </a:r>
            <a:r>
              <a:rPr sz="2500" spc="65" dirty="0">
                <a:latin typeface="Arial"/>
                <a:cs typeface="Arial"/>
              </a:rPr>
              <a:t>(</a:t>
            </a:r>
            <a:r>
              <a:rPr sz="2500" i="1" spc="100" dirty="0">
                <a:latin typeface="Arial"/>
                <a:cs typeface="Arial"/>
              </a:rPr>
              <a:t>g</a:t>
            </a:r>
            <a:r>
              <a:rPr sz="2175" i="1" baseline="-24904" dirty="0">
                <a:latin typeface="Arial"/>
                <a:cs typeface="Arial"/>
              </a:rPr>
              <a:t>k</a:t>
            </a:r>
            <a:r>
              <a:rPr sz="2175" i="1" spc="-142" baseline="-24904" dirty="0">
                <a:latin typeface="Arial"/>
                <a:cs typeface="Arial"/>
              </a:rPr>
              <a:t> </a:t>
            </a:r>
            <a:r>
              <a:rPr sz="2500" spc="120" dirty="0">
                <a:latin typeface="Arial"/>
                <a:cs typeface="Arial"/>
              </a:rPr>
              <a:t>,</a:t>
            </a:r>
            <a:r>
              <a:rPr sz="2500" i="1" spc="5" dirty="0">
                <a:latin typeface="Arial"/>
                <a:cs typeface="Arial"/>
              </a:rPr>
              <a:t>d</a:t>
            </a:r>
            <a:r>
              <a:rPr sz="2500" i="1" spc="-40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)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65652" y="3831428"/>
            <a:ext cx="15875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i="1" dirty="0">
                <a:latin typeface="Arial"/>
                <a:cs typeface="Arial"/>
              </a:rPr>
              <a:t>N</a:t>
            </a:r>
            <a:endParaRPr sz="1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2502" y="4457806"/>
            <a:ext cx="7033259" cy="90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0920">
              <a:lnSpc>
                <a:spcPts val="1440"/>
              </a:lnSpc>
              <a:spcBef>
                <a:spcPts val="100"/>
              </a:spcBef>
            </a:pPr>
            <a:r>
              <a:rPr sz="1450" i="1" dirty="0">
                <a:latin typeface="Arial"/>
                <a:cs typeface="Arial"/>
              </a:rPr>
              <a:t>k</a:t>
            </a:r>
            <a:r>
              <a:rPr sz="1450" i="1" spc="-170" dirty="0">
                <a:latin typeface="Arial"/>
                <a:cs typeface="Arial"/>
              </a:rPr>
              <a:t> </a:t>
            </a:r>
            <a:r>
              <a:rPr sz="1450" spc="-15" dirty="0">
                <a:latin typeface="Symbol"/>
                <a:cs typeface="Symbol"/>
              </a:rPr>
              <a:t></a:t>
            </a:r>
            <a:r>
              <a:rPr sz="1450" spc="-15" dirty="0">
                <a:latin typeface="Arial"/>
                <a:cs typeface="Arial"/>
              </a:rPr>
              <a:t>1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2580"/>
              </a:lnSpc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This is </a:t>
            </a:r>
            <a:r>
              <a:rPr sz="2400" dirty="0">
                <a:latin typeface="Arial"/>
                <a:cs typeface="Arial"/>
              </a:rPr>
              <a:t>a measure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homogeneity of</a:t>
            </a:r>
            <a:r>
              <a:rPr sz="2400" spc="1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298450">
              <a:lnSpc>
                <a:spcPts val="2875"/>
              </a:lnSpc>
            </a:pPr>
            <a:r>
              <a:rPr sz="2400" spc="-5" dirty="0">
                <a:latin typeface="Arial"/>
                <a:cs typeface="Arial"/>
              </a:rPr>
              <a:t>histogram.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maximised for </a:t>
            </a:r>
            <a:r>
              <a:rPr sz="2400" spc="-5" dirty="0">
                <a:latin typeface="Arial"/>
                <a:cs typeface="Arial"/>
              </a:rPr>
              <a:t>uniform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histograms.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09266" y="3860968"/>
            <a:ext cx="4082415" cy="600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524510" algn="l"/>
              </a:tabLst>
            </a:pPr>
            <a:r>
              <a:rPr sz="2500" i="1" spc="25" dirty="0">
                <a:latin typeface="Arial"/>
                <a:cs typeface="Arial"/>
              </a:rPr>
              <a:t>H</a:t>
            </a:r>
            <a:r>
              <a:rPr sz="2175" i="1" spc="37" baseline="-24904" dirty="0">
                <a:latin typeface="Arial"/>
                <a:cs typeface="Arial"/>
              </a:rPr>
              <a:t>d	</a:t>
            </a:r>
            <a:r>
              <a:rPr sz="2500" spc="5" dirty="0">
                <a:latin typeface="Symbol"/>
                <a:cs typeface="Symbol"/>
              </a:rPr>
              <a:t></a:t>
            </a:r>
            <a:r>
              <a:rPr sz="2500" spc="80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</a:t>
            </a:r>
            <a:r>
              <a:rPr sz="5625" spc="52" baseline="-8888" dirty="0">
                <a:latin typeface="Symbol"/>
                <a:cs typeface="Symbol"/>
              </a:rPr>
              <a:t></a:t>
            </a:r>
            <a:r>
              <a:rPr sz="5625" spc="-794" baseline="-8888" dirty="0">
                <a:latin typeface="Times New Roman"/>
                <a:cs typeface="Times New Roman"/>
              </a:rPr>
              <a:t> </a:t>
            </a:r>
            <a:r>
              <a:rPr sz="2500" i="1" spc="-25" dirty="0">
                <a:latin typeface="Arial"/>
                <a:cs typeface="Arial"/>
              </a:rPr>
              <a:t>p</a:t>
            </a:r>
            <a:r>
              <a:rPr sz="2175" i="1" spc="-37" baseline="-24904" dirty="0">
                <a:latin typeface="Arial"/>
                <a:cs typeface="Arial"/>
              </a:rPr>
              <a:t>g</a:t>
            </a:r>
            <a:r>
              <a:rPr sz="2175" i="1" spc="-60" baseline="-24904" dirty="0">
                <a:latin typeface="Arial"/>
                <a:cs typeface="Arial"/>
              </a:rPr>
              <a:t> </a:t>
            </a:r>
            <a:r>
              <a:rPr sz="2500" spc="55" dirty="0">
                <a:latin typeface="Arial"/>
                <a:cs typeface="Arial"/>
              </a:rPr>
              <a:t>(</a:t>
            </a:r>
            <a:r>
              <a:rPr sz="2500" i="1" spc="55" dirty="0">
                <a:latin typeface="Arial"/>
                <a:cs typeface="Arial"/>
              </a:rPr>
              <a:t>g</a:t>
            </a:r>
            <a:r>
              <a:rPr sz="2175" i="1" spc="82" baseline="-24904" dirty="0">
                <a:latin typeface="Arial"/>
                <a:cs typeface="Arial"/>
              </a:rPr>
              <a:t>k</a:t>
            </a:r>
            <a:r>
              <a:rPr sz="2175" i="1" spc="-150" baseline="-24904" dirty="0">
                <a:latin typeface="Arial"/>
                <a:cs typeface="Arial"/>
              </a:rPr>
              <a:t> </a:t>
            </a:r>
            <a:r>
              <a:rPr sz="2500" spc="65" dirty="0">
                <a:latin typeface="Arial"/>
                <a:cs typeface="Arial"/>
              </a:rPr>
              <a:t>,</a:t>
            </a:r>
            <a:r>
              <a:rPr sz="2500" i="1" spc="65" dirty="0">
                <a:latin typeface="Arial"/>
                <a:cs typeface="Arial"/>
              </a:rPr>
              <a:t>d</a:t>
            </a:r>
            <a:r>
              <a:rPr sz="2500" i="1" spc="-405" dirty="0">
                <a:latin typeface="Arial"/>
                <a:cs typeface="Arial"/>
              </a:rPr>
              <a:t> </a:t>
            </a:r>
            <a:r>
              <a:rPr sz="2500" spc="45" dirty="0">
                <a:latin typeface="Arial"/>
                <a:cs typeface="Arial"/>
              </a:rPr>
              <a:t>)ln</a:t>
            </a:r>
            <a:r>
              <a:rPr sz="2500" spc="-330" dirty="0">
                <a:latin typeface="Arial"/>
                <a:cs typeface="Arial"/>
              </a:rPr>
              <a:t> </a:t>
            </a:r>
            <a:r>
              <a:rPr sz="2500" i="1" spc="-25" dirty="0">
                <a:latin typeface="Arial"/>
                <a:cs typeface="Arial"/>
              </a:rPr>
              <a:t>p</a:t>
            </a:r>
            <a:r>
              <a:rPr sz="2175" i="1" spc="-37" baseline="-24904" dirty="0">
                <a:latin typeface="Arial"/>
                <a:cs typeface="Arial"/>
              </a:rPr>
              <a:t>g</a:t>
            </a:r>
            <a:r>
              <a:rPr sz="2175" i="1" spc="-67" baseline="-24904" dirty="0">
                <a:latin typeface="Arial"/>
                <a:cs typeface="Arial"/>
              </a:rPr>
              <a:t> </a:t>
            </a:r>
            <a:r>
              <a:rPr sz="2500" spc="55" dirty="0">
                <a:latin typeface="Arial"/>
                <a:cs typeface="Arial"/>
              </a:rPr>
              <a:t>(</a:t>
            </a:r>
            <a:r>
              <a:rPr sz="2500" i="1" spc="55" dirty="0">
                <a:latin typeface="Arial"/>
                <a:cs typeface="Arial"/>
              </a:rPr>
              <a:t>g</a:t>
            </a:r>
            <a:r>
              <a:rPr sz="2175" i="1" spc="82" baseline="-24904" dirty="0">
                <a:latin typeface="Arial"/>
                <a:cs typeface="Arial"/>
              </a:rPr>
              <a:t>k</a:t>
            </a:r>
            <a:r>
              <a:rPr sz="2175" i="1" spc="-150" baseline="-24904" dirty="0">
                <a:latin typeface="Arial"/>
                <a:cs typeface="Arial"/>
              </a:rPr>
              <a:t> </a:t>
            </a:r>
            <a:r>
              <a:rPr sz="2500" spc="65" dirty="0">
                <a:latin typeface="Arial"/>
                <a:cs typeface="Arial"/>
              </a:rPr>
              <a:t>,</a:t>
            </a:r>
            <a:r>
              <a:rPr sz="2500" i="1" spc="65" dirty="0">
                <a:latin typeface="Arial"/>
                <a:cs typeface="Arial"/>
              </a:rPr>
              <a:t>d</a:t>
            </a:r>
            <a:r>
              <a:rPr sz="2500" i="1" spc="-40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)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92710" rIns="0" bIns="0" rtlCol="0">
            <a:spAutoFit/>
          </a:bodyPr>
          <a:lstStyle/>
          <a:p>
            <a:pPr marL="838200">
              <a:lnSpc>
                <a:spcPct val="100000"/>
              </a:lnSpc>
              <a:spcBef>
                <a:spcPts val="730"/>
              </a:spcBef>
            </a:pPr>
            <a:r>
              <a:rPr sz="3600" dirty="0">
                <a:solidFill>
                  <a:srgbClr val="3333CC"/>
                </a:solidFill>
                <a:latin typeface="Arial"/>
                <a:cs typeface="Arial"/>
              </a:rPr>
              <a:t>Graylevel </a:t>
            </a: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Difference</a:t>
            </a:r>
            <a:r>
              <a:rPr sz="36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Statistics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468627"/>
            <a:ext cx="18738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V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arianc</a:t>
            </a:r>
            <a:r>
              <a:rPr sz="2800" spc="10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502" y="2484373"/>
            <a:ext cx="706945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variance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a measure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dispersion of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gray-level differences at </a:t>
            </a:r>
            <a:r>
              <a:rPr sz="2400" dirty="0">
                <a:latin typeface="Arial"/>
                <a:cs typeface="Arial"/>
              </a:rPr>
              <a:t>a certain </a:t>
            </a:r>
            <a:r>
              <a:rPr sz="2400" spc="-5" dirty="0">
                <a:latin typeface="Arial"/>
                <a:cs typeface="Arial"/>
              </a:rPr>
              <a:t>distance,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301" y="3297428"/>
            <a:ext cx="18141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Contrast</a:t>
            </a:r>
            <a:r>
              <a:rPr sz="2800" spc="-5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45383" y="1802222"/>
            <a:ext cx="12827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dirty="0">
                <a:latin typeface="Arial"/>
                <a:cs typeface="Arial"/>
              </a:rPr>
              <a:t>2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9304" y="1802222"/>
            <a:ext cx="12827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dirty="0">
                <a:latin typeface="Arial"/>
                <a:cs typeface="Arial"/>
              </a:rPr>
              <a:t>2</a:t>
            </a:r>
            <a:endParaRPr sz="1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5171" y="1621628"/>
            <a:ext cx="15875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i="1" dirty="0">
                <a:latin typeface="Arial"/>
                <a:cs typeface="Arial"/>
              </a:rPr>
              <a:t>N</a:t>
            </a:r>
            <a:endParaRPr sz="1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20237" y="2025494"/>
            <a:ext cx="301942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6500" algn="l"/>
                <a:tab pos="1859280" algn="l"/>
                <a:tab pos="2459990" algn="l"/>
                <a:tab pos="2914015" algn="l"/>
              </a:tabLst>
            </a:pPr>
            <a:r>
              <a:rPr sz="1450" i="1" dirty="0">
                <a:latin typeface="Arial"/>
                <a:cs typeface="Arial"/>
              </a:rPr>
              <a:t>d	k	d	g	k</a:t>
            </a:r>
            <a:endParaRPr sz="1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60496" y="2248006"/>
            <a:ext cx="34925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i="1" dirty="0">
                <a:latin typeface="Arial"/>
                <a:cs typeface="Arial"/>
              </a:rPr>
              <a:t>k</a:t>
            </a:r>
            <a:r>
              <a:rPr sz="1450" i="1" spc="-229" dirty="0">
                <a:latin typeface="Arial"/>
                <a:cs typeface="Arial"/>
              </a:rPr>
              <a:t> </a:t>
            </a:r>
            <a:r>
              <a:rPr sz="1450" spc="-15" dirty="0">
                <a:latin typeface="Symbol"/>
                <a:cs typeface="Symbol"/>
              </a:rPr>
              <a:t></a:t>
            </a:r>
            <a:r>
              <a:rPr sz="1450" spc="-15" dirty="0">
                <a:latin typeface="Arial"/>
                <a:cs typeface="Arial"/>
              </a:rPr>
              <a:t>1</a:t>
            </a:r>
            <a:endParaRPr sz="1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29400" y="1792636"/>
            <a:ext cx="2075814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17855" algn="l"/>
                <a:tab pos="880110" algn="l"/>
                <a:tab pos="1200150" algn="l"/>
                <a:tab pos="1636395" algn="l"/>
              </a:tabLst>
            </a:pPr>
            <a:r>
              <a:rPr sz="2500" spc="5" dirty="0">
                <a:latin typeface="Symbol"/>
                <a:cs typeface="Symbol"/>
              </a:rPr>
              <a:t>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650" i="1" spc="-80" dirty="0">
                <a:latin typeface="Symbol"/>
                <a:cs typeface="Symbol"/>
              </a:rPr>
              <a:t></a:t>
            </a:r>
            <a:r>
              <a:rPr sz="2650" spc="-80" dirty="0">
                <a:latin typeface="Times New Roman"/>
                <a:cs typeface="Times New Roman"/>
              </a:rPr>
              <a:t>	</a:t>
            </a:r>
            <a:r>
              <a:rPr sz="2500" dirty="0">
                <a:latin typeface="Arial"/>
                <a:cs typeface="Arial"/>
              </a:rPr>
              <a:t>)	</a:t>
            </a:r>
            <a:r>
              <a:rPr sz="2500" i="1" spc="5" dirty="0">
                <a:latin typeface="Arial"/>
                <a:cs typeface="Arial"/>
              </a:rPr>
              <a:t>p	</a:t>
            </a:r>
            <a:r>
              <a:rPr sz="2500" spc="35" dirty="0">
                <a:latin typeface="Arial"/>
                <a:cs typeface="Arial"/>
              </a:rPr>
              <a:t>(</a:t>
            </a:r>
            <a:r>
              <a:rPr sz="2500" i="1" spc="35" dirty="0">
                <a:latin typeface="Arial"/>
                <a:cs typeface="Arial"/>
              </a:rPr>
              <a:t>g	</a:t>
            </a:r>
            <a:r>
              <a:rPr sz="2500" spc="65" dirty="0">
                <a:latin typeface="Arial"/>
                <a:cs typeface="Arial"/>
              </a:rPr>
              <a:t>,</a:t>
            </a:r>
            <a:r>
              <a:rPr sz="2500" i="1" spc="65" dirty="0">
                <a:latin typeface="Arial"/>
                <a:cs typeface="Arial"/>
              </a:rPr>
              <a:t>d</a:t>
            </a:r>
            <a:r>
              <a:rPr sz="2500" i="1" spc="-47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)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70810" y="1651168"/>
            <a:ext cx="1481455" cy="600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516890" algn="l"/>
              </a:tabLst>
            </a:pPr>
            <a:r>
              <a:rPr sz="2650" i="1" spc="60" dirty="0">
                <a:latin typeface="Symbol"/>
                <a:cs typeface="Symbol"/>
              </a:rPr>
              <a:t></a:t>
            </a:r>
            <a:r>
              <a:rPr sz="2650" spc="6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Symbol"/>
                <a:cs typeface="Symbol"/>
              </a:rPr>
              <a:t>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5625" spc="150" baseline="-8888" dirty="0">
                <a:latin typeface="Symbol"/>
                <a:cs typeface="Symbol"/>
              </a:rPr>
              <a:t></a:t>
            </a:r>
            <a:r>
              <a:rPr sz="2500" spc="100" dirty="0">
                <a:latin typeface="Arial"/>
                <a:cs typeface="Arial"/>
              </a:rPr>
              <a:t>(</a:t>
            </a:r>
            <a:r>
              <a:rPr sz="2500" i="1" spc="100" dirty="0">
                <a:latin typeface="Arial"/>
                <a:cs typeface="Arial"/>
              </a:rPr>
              <a:t>g</a:t>
            </a:r>
            <a:endParaRPr sz="2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31532" y="3788900"/>
            <a:ext cx="12827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i="1" dirty="0">
                <a:latin typeface="Arial"/>
                <a:cs typeface="Arial"/>
              </a:rPr>
              <a:t>d</a:t>
            </a:r>
            <a:endParaRPr sz="1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80588" y="3385811"/>
            <a:ext cx="2758440" cy="87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3760">
              <a:lnSpc>
                <a:spcPts val="994"/>
              </a:lnSpc>
              <a:spcBef>
                <a:spcPts val="100"/>
              </a:spcBef>
            </a:pPr>
            <a:r>
              <a:rPr sz="1450" i="1" dirty="0">
                <a:latin typeface="Arial"/>
                <a:cs typeface="Arial"/>
              </a:rPr>
              <a:t>N</a:t>
            </a:r>
            <a:endParaRPr sz="1450">
              <a:latin typeface="Arial"/>
              <a:cs typeface="Arial"/>
            </a:endParaRPr>
          </a:p>
          <a:p>
            <a:pPr marL="38100">
              <a:lnSpc>
                <a:spcPts val="2965"/>
              </a:lnSpc>
              <a:tabLst>
                <a:tab pos="513715" algn="l"/>
                <a:tab pos="1819275" algn="l"/>
                <a:tab pos="2256155" algn="l"/>
              </a:tabLst>
            </a:pPr>
            <a:r>
              <a:rPr sz="2500" i="1" spc="5" dirty="0">
                <a:latin typeface="Arial"/>
                <a:cs typeface="Arial"/>
              </a:rPr>
              <a:t>C	</a:t>
            </a:r>
            <a:r>
              <a:rPr sz="2500" spc="5" dirty="0">
                <a:latin typeface="Symbol"/>
                <a:cs typeface="Symbol"/>
              </a:rPr>
              <a:t>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5625" spc="232" baseline="-8148" dirty="0">
                <a:latin typeface="Symbol"/>
                <a:cs typeface="Symbol"/>
              </a:rPr>
              <a:t></a:t>
            </a:r>
            <a:r>
              <a:rPr sz="2500" i="1" spc="155" dirty="0">
                <a:latin typeface="Arial"/>
                <a:cs typeface="Arial"/>
              </a:rPr>
              <a:t>g</a:t>
            </a:r>
            <a:r>
              <a:rPr sz="2500" i="1" spc="-370" dirty="0">
                <a:latin typeface="Arial"/>
                <a:cs typeface="Arial"/>
              </a:rPr>
              <a:t> </a:t>
            </a:r>
            <a:r>
              <a:rPr sz="2175" baseline="44061" dirty="0">
                <a:latin typeface="Arial"/>
                <a:cs typeface="Arial"/>
              </a:rPr>
              <a:t>2</a:t>
            </a:r>
            <a:r>
              <a:rPr sz="2175" spc="-254" baseline="44061" dirty="0">
                <a:latin typeface="Arial"/>
                <a:cs typeface="Arial"/>
              </a:rPr>
              <a:t> </a:t>
            </a:r>
            <a:r>
              <a:rPr sz="2500" i="1" spc="5" dirty="0">
                <a:latin typeface="Arial"/>
                <a:cs typeface="Arial"/>
              </a:rPr>
              <a:t>p	</a:t>
            </a:r>
            <a:r>
              <a:rPr sz="2500" spc="35" dirty="0">
                <a:latin typeface="Arial"/>
                <a:cs typeface="Arial"/>
              </a:rPr>
              <a:t>(</a:t>
            </a:r>
            <a:r>
              <a:rPr sz="2500" i="1" spc="35" dirty="0">
                <a:latin typeface="Arial"/>
                <a:cs typeface="Arial"/>
              </a:rPr>
              <a:t>g	</a:t>
            </a:r>
            <a:r>
              <a:rPr sz="2500" spc="65" dirty="0">
                <a:latin typeface="Arial"/>
                <a:cs typeface="Arial"/>
              </a:rPr>
              <a:t>,</a:t>
            </a:r>
            <a:r>
              <a:rPr sz="2500" i="1" spc="65" dirty="0">
                <a:latin typeface="Arial"/>
                <a:cs typeface="Arial"/>
              </a:rPr>
              <a:t>d</a:t>
            </a:r>
            <a:r>
              <a:rPr sz="2500" i="1" spc="-434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)</a:t>
            </a:r>
            <a:endParaRPr sz="2500">
              <a:latin typeface="Arial"/>
              <a:cs typeface="Arial"/>
            </a:endParaRPr>
          </a:p>
          <a:p>
            <a:pPr marL="1348105">
              <a:lnSpc>
                <a:spcPts val="950"/>
              </a:lnSpc>
              <a:tabLst>
                <a:tab pos="1670050" algn="l"/>
                <a:tab pos="2124710" algn="l"/>
              </a:tabLst>
            </a:pPr>
            <a:r>
              <a:rPr sz="1450" i="1" dirty="0">
                <a:latin typeface="Arial"/>
                <a:cs typeface="Arial"/>
              </a:rPr>
              <a:t>k	g	k</a:t>
            </a:r>
            <a:endParaRPr sz="1450">
              <a:latin typeface="Arial"/>
              <a:cs typeface="Arial"/>
            </a:endParaRPr>
          </a:p>
          <a:p>
            <a:pPr marL="798830">
              <a:lnSpc>
                <a:spcPct val="100000"/>
              </a:lnSpc>
              <a:spcBef>
                <a:spcPts val="15"/>
              </a:spcBef>
            </a:pPr>
            <a:r>
              <a:rPr sz="1450" i="1" dirty="0">
                <a:latin typeface="Arial"/>
                <a:cs typeface="Arial"/>
              </a:rPr>
              <a:t>k</a:t>
            </a:r>
            <a:r>
              <a:rPr sz="1450" i="1" spc="-170" dirty="0">
                <a:latin typeface="Arial"/>
                <a:cs typeface="Arial"/>
              </a:rPr>
              <a:t> </a:t>
            </a:r>
            <a:r>
              <a:rPr sz="1450" spc="-15" dirty="0">
                <a:latin typeface="Symbol"/>
                <a:cs typeface="Symbol"/>
              </a:rPr>
              <a:t></a:t>
            </a:r>
            <a:r>
              <a:rPr sz="1450" spc="-15" dirty="0">
                <a:latin typeface="Arial"/>
                <a:cs typeface="Arial"/>
              </a:rPr>
              <a:t>1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927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730"/>
              </a:spcBef>
            </a:pPr>
            <a:r>
              <a:rPr sz="3600" dirty="0">
                <a:solidFill>
                  <a:srgbClr val="3333CC"/>
                </a:solidFill>
                <a:latin typeface="Arial"/>
                <a:cs typeface="Arial"/>
              </a:rPr>
              <a:t>What </a:t>
            </a: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is</a:t>
            </a:r>
            <a:r>
              <a:rPr sz="36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Texture?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468627"/>
            <a:ext cx="741362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example, an image has a 50% black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  50% white distribution of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pixels.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301" y="4972295"/>
            <a:ext cx="630428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Three different images with the same  intensity distribution, but with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different  textures.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63624" y="2782823"/>
            <a:ext cx="1716405" cy="1716405"/>
            <a:chOff x="1563624" y="2782823"/>
            <a:chExt cx="1716405" cy="1716405"/>
          </a:xfrm>
        </p:grpSpPr>
        <p:sp>
          <p:nvSpPr>
            <p:cNvPr id="6" name="object 6"/>
            <p:cNvSpPr/>
            <p:nvPr/>
          </p:nvSpPr>
          <p:spPr>
            <a:xfrm>
              <a:off x="1566672" y="2785870"/>
              <a:ext cx="1709927" cy="854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65148" y="2784347"/>
              <a:ext cx="1713230" cy="1713230"/>
            </a:xfrm>
            <a:custGeom>
              <a:avLst/>
              <a:gdLst/>
              <a:ahLst/>
              <a:cxnLst/>
              <a:rect l="l" t="t" r="r" b="b"/>
              <a:pathLst>
                <a:path w="1713229" h="1713229">
                  <a:moveTo>
                    <a:pt x="0" y="0"/>
                  </a:moveTo>
                  <a:lnTo>
                    <a:pt x="0" y="1712976"/>
                  </a:lnTo>
                  <a:lnTo>
                    <a:pt x="1712975" y="1712976"/>
                  </a:lnTo>
                  <a:lnTo>
                    <a:pt x="1712975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768852" y="2782823"/>
            <a:ext cx="1716405" cy="1716405"/>
            <a:chOff x="3768852" y="2782823"/>
            <a:chExt cx="1716405" cy="1716405"/>
          </a:xfrm>
        </p:grpSpPr>
        <p:sp>
          <p:nvSpPr>
            <p:cNvPr id="9" name="object 9"/>
            <p:cNvSpPr/>
            <p:nvPr/>
          </p:nvSpPr>
          <p:spPr>
            <a:xfrm>
              <a:off x="4199382" y="2785870"/>
              <a:ext cx="1282445" cy="17099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70376" y="2784347"/>
              <a:ext cx="1713230" cy="1713230"/>
            </a:xfrm>
            <a:custGeom>
              <a:avLst/>
              <a:gdLst/>
              <a:ahLst/>
              <a:cxnLst/>
              <a:rect l="l" t="t" r="r" b="b"/>
              <a:pathLst>
                <a:path w="1713229" h="1713229">
                  <a:moveTo>
                    <a:pt x="0" y="0"/>
                  </a:moveTo>
                  <a:lnTo>
                    <a:pt x="0" y="1712976"/>
                  </a:lnTo>
                  <a:lnTo>
                    <a:pt x="1712976" y="1712975"/>
                  </a:lnTo>
                  <a:lnTo>
                    <a:pt x="1712976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940552" y="2782823"/>
            <a:ext cx="1716405" cy="1716405"/>
            <a:chOff x="5940552" y="2782823"/>
            <a:chExt cx="1716405" cy="1716405"/>
          </a:xfrm>
        </p:grpSpPr>
        <p:sp>
          <p:nvSpPr>
            <p:cNvPr id="12" name="object 12"/>
            <p:cNvSpPr/>
            <p:nvPr/>
          </p:nvSpPr>
          <p:spPr>
            <a:xfrm>
              <a:off x="5943600" y="2785870"/>
              <a:ext cx="1709927" cy="17099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42076" y="2784347"/>
              <a:ext cx="1713230" cy="1713230"/>
            </a:xfrm>
            <a:custGeom>
              <a:avLst/>
              <a:gdLst/>
              <a:ahLst/>
              <a:cxnLst/>
              <a:rect l="l" t="t" r="r" b="b"/>
              <a:pathLst>
                <a:path w="1713229" h="1713229">
                  <a:moveTo>
                    <a:pt x="0" y="0"/>
                  </a:moveTo>
                  <a:lnTo>
                    <a:pt x="0" y="1712975"/>
                  </a:lnTo>
                  <a:lnTo>
                    <a:pt x="1712976" y="1712975"/>
                  </a:lnTo>
                  <a:lnTo>
                    <a:pt x="1712976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92710" rIns="0" bIns="0" rtlCol="0">
            <a:spAutoFit/>
          </a:bodyPr>
          <a:lstStyle/>
          <a:p>
            <a:pPr marL="838200">
              <a:lnSpc>
                <a:spcPct val="100000"/>
              </a:lnSpc>
              <a:spcBef>
                <a:spcPts val="730"/>
              </a:spcBef>
            </a:pPr>
            <a:r>
              <a:rPr sz="3600" dirty="0">
                <a:solidFill>
                  <a:srgbClr val="3333CC"/>
                </a:solidFill>
                <a:latin typeface="Arial"/>
                <a:cs typeface="Arial"/>
              </a:rPr>
              <a:t>Graylevel </a:t>
            </a: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Difference</a:t>
            </a:r>
            <a:r>
              <a:rPr sz="3600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Statistics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8617" y="1965451"/>
            <a:ext cx="6597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Arial"/>
                <a:cs typeface="Arial"/>
              </a:rPr>
              <a:t>Mean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5247" y="1965451"/>
            <a:ext cx="21837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Arial"/>
                <a:cs typeface="Arial"/>
              </a:rPr>
              <a:t>Standard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Deviation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74407" y="1965451"/>
            <a:ext cx="89979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Arial"/>
                <a:cs typeface="Arial"/>
              </a:rPr>
              <a:t>Entropy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70479" y="1965451"/>
            <a:ext cx="9836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Arial"/>
                <a:cs typeface="Arial"/>
              </a:rPr>
              <a:t>Contrast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87552" y="2971800"/>
            <a:ext cx="1755648" cy="21084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6351" y="2971800"/>
            <a:ext cx="1755648" cy="21084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45152" y="2971800"/>
            <a:ext cx="1755648" cy="21084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73950" y="2971800"/>
            <a:ext cx="1755648" cy="21084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Runlength</a:t>
            </a:r>
            <a:r>
              <a:rPr sz="36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Statistics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468627"/>
            <a:ext cx="7515859" cy="3990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223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lengths of texture primitives in different  directions can serve as a texture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description.</a:t>
            </a:r>
            <a:endParaRPr sz="2800">
              <a:latin typeface="Arial"/>
              <a:cs typeface="Arial"/>
            </a:endParaRPr>
          </a:p>
          <a:p>
            <a:pPr marL="755650" marR="417830" indent="-28575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– A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run length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a set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constant </a:t>
            </a:r>
            <a:r>
              <a:rPr sz="2400" spc="-5" dirty="0">
                <a:latin typeface="Arial"/>
                <a:cs typeface="Arial"/>
              </a:rPr>
              <a:t>intensity pixels  </a:t>
            </a:r>
            <a:r>
              <a:rPr sz="2400" dirty="0">
                <a:latin typeface="Arial"/>
                <a:cs typeface="Arial"/>
              </a:rPr>
              <a:t>located in a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line.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4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Runlength statistics </a:t>
            </a:r>
            <a:r>
              <a:rPr sz="2800" dirty="0">
                <a:latin typeface="Arial"/>
                <a:cs typeface="Arial"/>
              </a:rPr>
              <a:t>are calculated by  counting the number of runs of a given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length  (from 1 to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) for each grey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level.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2650">
              <a:latin typeface="Arial"/>
              <a:cs typeface="Arial"/>
            </a:endParaRPr>
          </a:p>
          <a:p>
            <a:pPr marL="355600" marR="256540" indent="-342900">
              <a:lnSpc>
                <a:spcPct val="1006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Galloway, </a:t>
            </a:r>
            <a:r>
              <a:rPr sz="1800" spc="-5" dirty="0">
                <a:latin typeface="Arial"/>
                <a:cs typeface="Arial"/>
              </a:rPr>
              <a:t>M.M., "Texture classification using </a:t>
            </a:r>
            <a:r>
              <a:rPr sz="1800" spc="-10" dirty="0">
                <a:latin typeface="Arial"/>
                <a:cs typeface="Arial"/>
              </a:rPr>
              <a:t>gray </a:t>
            </a:r>
            <a:r>
              <a:rPr sz="1800" spc="-5" dirty="0">
                <a:latin typeface="Arial"/>
                <a:cs typeface="Arial"/>
              </a:rPr>
              <a:t>level run lengths"</a:t>
            </a:r>
            <a:r>
              <a:rPr sz="1800" i="1" spc="-5" dirty="0">
                <a:latin typeface="Arial"/>
                <a:cs typeface="Arial"/>
              </a:rPr>
              <a:t>.  Computer Graphics and Image Processing</a:t>
            </a:r>
            <a:r>
              <a:rPr sz="1800" spc="-5" dirty="0">
                <a:latin typeface="Arial"/>
                <a:cs typeface="Arial"/>
              </a:rPr>
              <a:t>, </a:t>
            </a:r>
            <a:r>
              <a:rPr sz="1800" b="1" spc="-5" dirty="0">
                <a:latin typeface="Arial"/>
                <a:cs typeface="Arial"/>
              </a:rPr>
              <a:t>4</a:t>
            </a:r>
            <a:r>
              <a:rPr sz="1800" spc="-5" dirty="0">
                <a:latin typeface="Arial"/>
                <a:cs typeface="Arial"/>
              </a:rPr>
              <a:t>(2): pp. 172-179.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1975.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Runlength</a:t>
            </a:r>
            <a:r>
              <a:rPr sz="36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Statistics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468627"/>
            <a:ext cx="7533005" cy="305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In a course texture </a:t>
            </a:r>
            <a:r>
              <a:rPr sz="2800" spc="-5" dirty="0">
                <a:latin typeface="Arial"/>
                <a:cs typeface="Arial"/>
              </a:rPr>
              <a:t>it is expected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long  </a:t>
            </a:r>
            <a:r>
              <a:rPr sz="2800" dirty="0">
                <a:latin typeface="Arial"/>
                <a:cs typeface="Arial"/>
              </a:rPr>
              <a:t>runs will occur relatively often, whereas a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fine  texture will contain a higher proportion of  short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runs.</a:t>
            </a:r>
            <a:endParaRPr sz="2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68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Statistical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measures:</a:t>
            </a:r>
            <a:endParaRPr sz="2800">
              <a:latin typeface="Arial"/>
              <a:cs typeface="Arial"/>
            </a:endParaRPr>
          </a:p>
          <a:p>
            <a:pPr marL="755015" marR="26670" indent="-285750">
              <a:lnSpc>
                <a:spcPct val="100000"/>
              </a:lnSpc>
              <a:spcBef>
                <a:spcPts val="59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Let </a:t>
            </a:r>
            <a:r>
              <a:rPr sz="2400" i="1" spc="-5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i="1" spc="-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) be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number of primitives of all  directions having length </a:t>
            </a:r>
            <a:r>
              <a:rPr sz="2400" i="1" spc="-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and grey-level </a:t>
            </a:r>
            <a:r>
              <a:rPr sz="2400" i="1" spc="-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i="1" dirty="0">
                <a:latin typeface="Arial"/>
                <a:cs typeface="Arial"/>
              </a:rPr>
              <a:t>m</a:t>
            </a:r>
            <a:r>
              <a:rPr sz="2400" i="1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502" y="4788661"/>
            <a:ext cx="4173220" cy="90170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670"/>
              </a:spcBef>
            </a:pPr>
            <a:r>
              <a:rPr sz="2400" dirty="0">
                <a:latin typeface="Arial"/>
                <a:cs typeface="Arial"/>
              </a:rPr>
              <a:t>intensity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values.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Let </a:t>
            </a:r>
            <a:r>
              <a:rPr sz="2400" i="1" dirty="0">
                <a:latin typeface="Arial"/>
                <a:cs typeface="Arial"/>
              </a:rPr>
              <a:t>K </a:t>
            </a:r>
            <a:r>
              <a:rPr sz="2400" spc="-5" dirty="0">
                <a:latin typeface="Arial"/>
                <a:cs typeface="Arial"/>
              </a:rPr>
              <a:t>be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number of</a:t>
            </a:r>
            <a:r>
              <a:rPr sz="2400" spc="1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runs: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2852" y="4495292"/>
            <a:ext cx="6195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377180" algn="l"/>
              </a:tabLst>
            </a:pPr>
            <a:r>
              <a:rPr sz="2400" i="1" dirty="0">
                <a:latin typeface="Arial"/>
                <a:cs typeface="Arial"/>
              </a:rPr>
              <a:t>n </a:t>
            </a:r>
            <a:r>
              <a:rPr sz="2400" dirty="0">
                <a:latin typeface="Arial"/>
                <a:cs typeface="Arial"/>
              </a:rPr>
              <a:t>the image dimensions, and </a:t>
            </a:r>
            <a:r>
              <a:rPr sz="2400" i="1" dirty="0">
                <a:latin typeface="Arial"/>
                <a:cs typeface="Arial"/>
              </a:rPr>
              <a:t>L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30" dirty="0">
                <a:latin typeface="Arial"/>
                <a:cs typeface="Arial"/>
              </a:rPr>
              <a:t> </a:t>
            </a:r>
            <a:r>
              <a:rPr sz="2175" i="1" spc="-742" baseline="-15325" dirty="0">
                <a:latin typeface="Arial"/>
                <a:cs typeface="Arial"/>
              </a:rPr>
              <a:t>L</a:t>
            </a:r>
            <a:r>
              <a:rPr sz="2400" spc="-495" dirty="0">
                <a:latin typeface="Arial"/>
                <a:cs typeface="Arial"/>
              </a:rPr>
              <a:t>nu</a:t>
            </a:r>
            <a:r>
              <a:rPr sz="2175" i="1" spc="-742" baseline="-15325" dirty="0">
                <a:latin typeface="Arial"/>
                <a:cs typeface="Arial"/>
              </a:rPr>
              <a:t>N</a:t>
            </a:r>
            <a:r>
              <a:rPr sz="2400" spc="-495" dirty="0">
                <a:latin typeface="Arial"/>
                <a:cs typeface="Arial"/>
              </a:rPr>
              <a:t>m</a:t>
            </a:r>
            <a:r>
              <a:rPr sz="2175" i="1" spc="-742" baseline="-15325" dirty="0">
                <a:latin typeface="Arial"/>
                <a:cs typeface="Arial"/>
              </a:rPr>
              <a:t>r	</a:t>
            </a:r>
            <a:r>
              <a:rPr sz="2400" spc="-5" dirty="0">
                <a:latin typeface="Arial"/>
                <a:cs typeface="Arial"/>
              </a:rPr>
              <a:t>ber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0491" y="4641909"/>
            <a:ext cx="2291715" cy="89471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r>
              <a:rPr sz="2500" i="1" spc="-5" dirty="0">
                <a:latin typeface="Arial"/>
                <a:cs typeface="Arial"/>
              </a:rPr>
              <a:t>K </a:t>
            </a:r>
            <a:r>
              <a:rPr sz="2500" spc="-5" dirty="0">
                <a:latin typeface="Symbol"/>
                <a:cs typeface="Symbol"/>
              </a:rPr>
              <a:t>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5625" spc="142" baseline="-8148" dirty="0">
                <a:latin typeface="Symbol"/>
                <a:cs typeface="Symbol"/>
              </a:rPr>
              <a:t></a:t>
            </a:r>
            <a:r>
              <a:rPr sz="2500" i="1" spc="95" dirty="0">
                <a:latin typeface="Arial"/>
                <a:cs typeface="Arial"/>
              </a:rPr>
              <a:t>B</a:t>
            </a:r>
            <a:r>
              <a:rPr sz="2500" spc="95" dirty="0">
                <a:latin typeface="Arial"/>
                <a:cs typeface="Arial"/>
              </a:rPr>
              <a:t>(</a:t>
            </a:r>
            <a:r>
              <a:rPr sz="2500" i="1" spc="95" dirty="0">
                <a:latin typeface="Arial"/>
                <a:cs typeface="Arial"/>
              </a:rPr>
              <a:t>a</a:t>
            </a:r>
            <a:r>
              <a:rPr sz="2500" spc="95" dirty="0">
                <a:latin typeface="Arial"/>
                <a:cs typeface="Arial"/>
              </a:rPr>
              <a:t>,</a:t>
            </a:r>
            <a:r>
              <a:rPr sz="2500" i="1" spc="95" dirty="0">
                <a:latin typeface="Arial"/>
                <a:cs typeface="Arial"/>
              </a:rPr>
              <a:t>r</a:t>
            </a:r>
            <a:r>
              <a:rPr sz="2500" i="1" spc="4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)</a:t>
            </a:r>
            <a:endParaRPr sz="2500">
              <a:latin typeface="Arial"/>
              <a:cs typeface="Arial"/>
            </a:endParaRPr>
          </a:p>
          <a:p>
            <a:pPr marL="657860">
              <a:lnSpc>
                <a:spcPct val="100000"/>
              </a:lnSpc>
              <a:spcBef>
                <a:spcPts val="165"/>
              </a:spcBef>
            </a:pPr>
            <a:r>
              <a:rPr sz="1450" i="1" spc="-5" dirty="0">
                <a:latin typeface="Arial"/>
                <a:cs typeface="Arial"/>
              </a:rPr>
              <a:t>a </a:t>
            </a:r>
            <a:r>
              <a:rPr sz="1450" spc="-15" dirty="0">
                <a:latin typeface="Symbol"/>
                <a:cs typeface="Symbol"/>
              </a:rPr>
              <a:t></a:t>
            </a:r>
            <a:r>
              <a:rPr sz="1450" spc="-15" dirty="0">
                <a:latin typeface="Arial"/>
                <a:cs typeface="Arial"/>
              </a:rPr>
              <a:t>1 </a:t>
            </a:r>
            <a:r>
              <a:rPr sz="1450" i="1" spc="-5" dirty="0">
                <a:latin typeface="Arial"/>
                <a:cs typeface="Arial"/>
              </a:rPr>
              <a:t>r</a:t>
            </a:r>
            <a:r>
              <a:rPr sz="1450" i="1" spc="-190" dirty="0">
                <a:latin typeface="Arial"/>
                <a:cs typeface="Arial"/>
              </a:rPr>
              <a:t> </a:t>
            </a:r>
            <a:r>
              <a:rPr sz="1450" spc="-10" dirty="0">
                <a:latin typeface="Symbol"/>
                <a:cs typeface="Symbol"/>
              </a:rPr>
              <a:t></a:t>
            </a:r>
            <a:r>
              <a:rPr sz="1450" spc="-10" dirty="0">
                <a:latin typeface="Arial"/>
                <a:cs typeface="Arial"/>
              </a:rPr>
              <a:t>1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Runlength</a:t>
            </a:r>
            <a:r>
              <a:rPr sz="36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Statistics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468627"/>
            <a:ext cx="35921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8625" indent="-416559">
              <a:lnSpc>
                <a:spcPct val="100000"/>
              </a:lnSpc>
              <a:spcBef>
                <a:spcPts val="100"/>
              </a:spcBef>
              <a:buFont typeface="Wingdings"/>
              <a:buChar char=""/>
              <a:tabLst>
                <a:tab pos="429259" algn="l"/>
              </a:tabLst>
            </a:pPr>
            <a:r>
              <a:rPr sz="2800" dirty="0">
                <a:latin typeface="Arial"/>
                <a:cs typeface="Arial"/>
              </a:rPr>
              <a:t>Long-run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emphasis: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301" y="3907028"/>
            <a:ext cx="36480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Wingdings"/>
                <a:cs typeface="Wingdings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Short-run emphasis: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2502" y="4912105"/>
            <a:ext cx="7007859" cy="1059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815" marR="5080" indent="-285750">
              <a:lnSpc>
                <a:spcPct val="99600"/>
              </a:lnSpc>
              <a:spcBef>
                <a:spcPts val="105"/>
              </a:spcBef>
              <a:tabLst>
                <a:tab pos="297815" algn="l"/>
              </a:tabLst>
            </a:pPr>
            <a:r>
              <a:rPr sz="2000" spc="-5" dirty="0">
                <a:latin typeface="Arial"/>
                <a:cs typeface="Arial"/>
              </a:rPr>
              <a:t>–	This is a </a:t>
            </a:r>
            <a:r>
              <a:rPr sz="2000" spc="-10" dirty="0">
                <a:latin typeface="Arial"/>
                <a:cs typeface="Arial"/>
              </a:rPr>
              <a:t>measure </a:t>
            </a:r>
            <a:r>
              <a:rPr sz="2000" spc="-5" dirty="0">
                <a:latin typeface="Arial"/>
                <a:cs typeface="Arial"/>
              </a:rPr>
              <a:t>that emphasizes the </a:t>
            </a:r>
            <a:r>
              <a:rPr sz="2000" spc="-10" dirty="0">
                <a:latin typeface="Arial"/>
                <a:cs typeface="Arial"/>
              </a:rPr>
              <a:t>short-runs </a:t>
            </a:r>
            <a:r>
              <a:rPr sz="2000" spc="-5" dirty="0">
                <a:latin typeface="Arial"/>
                <a:cs typeface="Arial"/>
              </a:rPr>
              <a:t>of a </a:t>
            </a:r>
            <a:r>
              <a:rPr sz="2000" spc="-10" dirty="0">
                <a:latin typeface="Arial"/>
                <a:cs typeface="Arial"/>
              </a:rPr>
              <a:t>gray-  </a:t>
            </a:r>
            <a:r>
              <a:rPr sz="2000" dirty="0">
                <a:latin typeface="Arial"/>
                <a:cs typeface="Arial"/>
              </a:rPr>
              <a:t>level </a:t>
            </a:r>
            <a:r>
              <a:rPr sz="2000" spc="-5" dirty="0">
                <a:latin typeface="Arial"/>
                <a:cs typeface="Arial"/>
              </a:rPr>
              <a:t>image. </a:t>
            </a:r>
            <a:r>
              <a:rPr sz="2400" dirty="0">
                <a:latin typeface="Arial"/>
                <a:cs typeface="Arial"/>
              </a:rPr>
              <a:t>short-run emphasis will be large when  there </a:t>
            </a:r>
            <a:r>
              <a:rPr sz="2400" spc="-5" dirty="0">
                <a:latin typeface="Arial"/>
                <a:cs typeface="Arial"/>
              </a:rPr>
              <a:t>are lots of </a:t>
            </a:r>
            <a:r>
              <a:rPr sz="2400" dirty="0">
                <a:latin typeface="Arial"/>
                <a:cs typeface="Arial"/>
              </a:rPr>
              <a:t>short runs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the same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intensity.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70902" y="2029141"/>
            <a:ext cx="12763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5" dirty="0">
                <a:latin typeface="Arial"/>
                <a:cs typeface="Arial"/>
              </a:rPr>
              <a:t>2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18123" y="1850071"/>
            <a:ext cx="54165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35915" algn="l"/>
              </a:tabLst>
            </a:pPr>
            <a:r>
              <a:rPr sz="1450" i="1" spc="-5" dirty="0">
                <a:latin typeface="Arial"/>
                <a:cs typeface="Arial"/>
              </a:rPr>
              <a:t>L	</a:t>
            </a:r>
            <a:r>
              <a:rPr sz="1450" i="1" spc="-20" dirty="0">
                <a:latin typeface="Arial"/>
                <a:cs typeface="Arial"/>
              </a:rPr>
              <a:t>N</a:t>
            </a:r>
            <a:r>
              <a:rPr sz="1450" i="1" spc="-5" dirty="0">
                <a:latin typeface="Arial"/>
                <a:cs typeface="Arial"/>
              </a:rPr>
              <a:t>r</a:t>
            </a:r>
            <a:endParaRPr sz="1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46391" y="2250891"/>
            <a:ext cx="12509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i="1" spc="-15" dirty="0">
                <a:latin typeface="Arial"/>
                <a:cs typeface="Arial"/>
              </a:rPr>
              <a:t>lr</a:t>
            </a:r>
            <a:endParaRPr sz="1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75223" y="2056566"/>
            <a:ext cx="172085" cy="4597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90"/>
              </a:spcBef>
            </a:pPr>
            <a:r>
              <a:rPr sz="1450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5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1450">
              <a:latin typeface="Arial"/>
              <a:cs typeface="Arial"/>
            </a:endParaRPr>
          </a:p>
          <a:p>
            <a:pPr marL="29209">
              <a:lnSpc>
                <a:spcPts val="1714"/>
              </a:lnSpc>
            </a:pPr>
            <a:r>
              <a:rPr sz="1450" i="1" spc="-5" dirty="0">
                <a:latin typeface="Arial"/>
                <a:cs typeface="Arial"/>
              </a:rPr>
              <a:t>K</a:t>
            </a:r>
            <a:endParaRPr sz="1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57435" y="2037950"/>
            <a:ext cx="985519" cy="405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i="1" spc="15" dirty="0">
                <a:latin typeface="Arial"/>
                <a:cs typeface="Arial"/>
              </a:rPr>
              <a:t>B</a:t>
            </a:r>
            <a:r>
              <a:rPr sz="2500" spc="15" dirty="0">
                <a:latin typeface="Arial"/>
                <a:cs typeface="Arial"/>
              </a:rPr>
              <a:t>(</a:t>
            </a:r>
            <a:r>
              <a:rPr sz="2500" i="1" spc="15" dirty="0">
                <a:latin typeface="Arial"/>
                <a:cs typeface="Arial"/>
              </a:rPr>
              <a:t>a</a:t>
            </a:r>
            <a:r>
              <a:rPr sz="2500" spc="15" dirty="0">
                <a:latin typeface="Arial"/>
                <a:cs typeface="Arial"/>
              </a:rPr>
              <a:t>,</a:t>
            </a:r>
            <a:r>
              <a:rPr sz="2500" i="1" spc="15" dirty="0">
                <a:latin typeface="Arial"/>
                <a:cs typeface="Arial"/>
              </a:rPr>
              <a:t>r</a:t>
            </a:r>
            <a:r>
              <a:rPr sz="2500" i="1" spc="-340" dirty="0">
                <a:latin typeface="Arial"/>
                <a:cs typeface="Arial"/>
              </a:rPr>
              <a:t> </a:t>
            </a:r>
            <a:r>
              <a:rPr sz="2500" spc="-30" dirty="0">
                <a:latin typeface="Arial"/>
                <a:cs typeface="Arial"/>
              </a:rPr>
              <a:t>)</a:t>
            </a:r>
            <a:r>
              <a:rPr sz="2500" i="1" spc="-30" dirty="0">
                <a:latin typeface="Arial"/>
                <a:cs typeface="Arial"/>
              </a:rPr>
              <a:t>r</a:t>
            </a:r>
            <a:endParaRPr sz="2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2502" y="2471866"/>
            <a:ext cx="7077709" cy="1379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513580">
              <a:lnSpc>
                <a:spcPct val="100000"/>
              </a:lnSpc>
              <a:spcBef>
                <a:spcPts val="90"/>
              </a:spcBef>
            </a:pPr>
            <a:r>
              <a:rPr sz="1450" i="1" spc="-5" dirty="0">
                <a:latin typeface="Arial"/>
                <a:cs typeface="Arial"/>
              </a:rPr>
              <a:t>a </a:t>
            </a:r>
            <a:r>
              <a:rPr sz="1450" spc="-15" dirty="0">
                <a:latin typeface="Symbol"/>
                <a:cs typeface="Symbol"/>
              </a:rPr>
              <a:t></a:t>
            </a:r>
            <a:r>
              <a:rPr sz="1450" spc="-15" dirty="0">
                <a:latin typeface="Arial"/>
                <a:cs typeface="Arial"/>
              </a:rPr>
              <a:t>1 </a:t>
            </a:r>
            <a:r>
              <a:rPr sz="1450" i="1" spc="-5" dirty="0">
                <a:latin typeface="Arial"/>
                <a:cs typeface="Arial"/>
              </a:rPr>
              <a:t>r</a:t>
            </a:r>
            <a:r>
              <a:rPr sz="1450" i="1" spc="-185" dirty="0">
                <a:latin typeface="Arial"/>
                <a:cs typeface="Arial"/>
              </a:rPr>
              <a:t> </a:t>
            </a:r>
            <a:r>
              <a:rPr sz="1450" spc="-15" dirty="0">
                <a:latin typeface="Symbol"/>
                <a:cs typeface="Symbol"/>
              </a:rPr>
              <a:t></a:t>
            </a:r>
            <a:r>
              <a:rPr sz="1450" spc="-15" dirty="0">
                <a:latin typeface="Arial"/>
                <a:cs typeface="Arial"/>
              </a:rPr>
              <a:t>1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Arial"/>
              <a:cs typeface="Arial"/>
            </a:endParaRPr>
          </a:p>
          <a:p>
            <a:pPr marL="297815" marR="5080" indent="-285750">
              <a:lnSpc>
                <a:spcPct val="100000"/>
              </a:lnSpc>
              <a:tabLst>
                <a:tab pos="297815" algn="l"/>
              </a:tabLst>
            </a:pPr>
            <a:r>
              <a:rPr sz="2000" spc="-5" dirty="0">
                <a:latin typeface="Arial"/>
                <a:cs typeface="Arial"/>
              </a:rPr>
              <a:t>–	This is a </a:t>
            </a:r>
            <a:r>
              <a:rPr sz="2000" spc="-10" dirty="0">
                <a:latin typeface="Arial"/>
                <a:cs typeface="Arial"/>
              </a:rPr>
              <a:t>measure </a:t>
            </a:r>
            <a:r>
              <a:rPr sz="2000" spc="-5" dirty="0">
                <a:latin typeface="Arial"/>
                <a:cs typeface="Arial"/>
              </a:rPr>
              <a:t>that emphasizes the </a:t>
            </a:r>
            <a:r>
              <a:rPr sz="2000" spc="-10" dirty="0">
                <a:latin typeface="Arial"/>
                <a:cs typeface="Arial"/>
              </a:rPr>
              <a:t>long-runs </a:t>
            </a:r>
            <a:r>
              <a:rPr sz="2000" spc="-5" dirty="0">
                <a:latin typeface="Arial"/>
                <a:cs typeface="Arial"/>
              </a:rPr>
              <a:t>of a </a:t>
            </a:r>
            <a:r>
              <a:rPr sz="2000" spc="-10" dirty="0">
                <a:latin typeface="Arial"/>
                <a:cs typeface="Arial"/>
              </a:rPr>
              <a:t>gray-  </a:t>
            </a:r>
            <a:r>
              <a:rPr sz="2000" spc="-5" dirty="0">
                <a:latin typeface="Arial"/>
                <a:cs typeface="Arial"/>
              </a:rPr>
              <a:t>level </a:t>
            </a:r>
            <a:r>
              <a:rPr sz="2000" spc="-10" dirty="0">
                <a:latin typeface="Arial"/>
                <a:cs typeface="Arial"/>
              </a:rPr>
              <a:t>image. </a:t>
            </a:r>
            <a:r>
              <a:rPr sz="2000" spc="-5" dirty="0">
                <a:latin typeface="Arial"/>
                <a:cs typeface="Arial"/>
              </a:rPr>
              <a:t>Long-run emphasis </a:t>
            </a:r>
            <a:r>
              <a:rPr sz="2000" dirty="0">
                <a:latin typeface="Arial"/>
                <a:cs typeface="Arial"/>
              </a:rPr>
              <a:t>will </a:t>
            </a:r>
            <a:r>
              <a:rPr sz="2000" spc="-5" dirty="0">
                <a:latin typeface="Arial"/>
                <a:cs typeface="Arial"/>
              </a:rPr>
              <a:t>be large </a:t>
            </a:r>
            <a:r>
              <a:rPr sz="2000" spc="-10" dirty="0">
                <a:latin typeface="Arial"/>
                <a:cs typeface="Arial"/>
              </a:rPr>
              <a:t>when </a:t>
            </a:r>
            <a:r>
              <a:rPr sz="2000" spc="-5" dirty="0">
                <a:latin typeface="Arial"/>
                <a:cs typeface="Arial"/>
              </a:rPr>
              <a:t>there </a:t>
            </a:r>
            <a:r>
              <a:rPr sz="2000" spc="-10" dirty="0">
                <a:latin typeface="Arial"/>
                <a:cs typeface="Arial"/>
              </a:rPr>
              <a:t>are  </a:t>
            </a:r>
            <a:r>
              <a:rPr sz="2000" spc="-5" dirty="0">
                <a:latin typeface="Arial"/>
                <a:cs typeface="Arial"/>
              </a:rPr>
              <a:t>lots of long runs of the same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intensity.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37608" y="2037950"/>
            <a:ext cx="666115" cy="405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8790" algn="l"/>
              </a:tabLst>
            </a:pPr>
            <a:r>
              <a:rPr sz="2500" i="1" spc="-5" dirty="0">
                <a:latin typeface="Arial"/>
                <a:cs typeface="Arial"/>
              </a:rPr>
              <a:t>S	</a:t>
            </a:r>
            <a:r>
              <a:rPr sz="2500" spc="-5" dirty="0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03823" y="1951893"/>
            <a:ext cx="786765" cy="596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750" spc="315" dirty="0">
                <a:latin typeface="Symbol"/>
                <a:cs typeface="Symbol"/>
              </a:rPr>
              <a:t></a:t>
            </a:r>
            <a:endParaRPr sz="3750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73952" y="4264914"/>
            <a:ext cx="874394" cy="0"/>
          </a:xfrm>
          <a:custGeom>
            <a:avLst/>
            <a:gdLst/>
            <a:ahLst/>
            <a:cxnLst/>
            <a:rect l="l" t="t" r="r" b="b"/>
            <a:pathLst>
              <a:path w="874395">
                <a:moveTo>
                  <a:pt x="0" y="0"/>
                </a:moveTo>
                <a:lnTo>
                  <a:pt x="874014" y="0"/>
                </a:lnTo>
              </a:path>
            </a:pathLst>
          </a:custGeom>
          <a:ln w="158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64555" y="4033201"/>
            <a:ext cx="172085" cy="4597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90"/>
              </a:spcBef>
            </a:pPr>
            <a:r>
              <a:rPr sz="1450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5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1450">
              <a:latin typeface="Arial"/>
              <a:cs typeface="Arial"/>
            </a:endParaRPr>
          </a:p>
          <a:p>
            <a:pPr marL="29845">
              <a:lnSpc>
                <a:spcPts val="1714"/>
              </a:lnSpc>
            </a:pPr>
            <a:r>
              <a:rPr sz="1450" i="1" spc="-5" dirty="0">
                <a:latin typeface="Arial"/>
                <a:cs typeface="Arial"/>
              </a:rPr>
              <a:t>K</a:t>
            </a:r>
            <a:endParaRPr sz="145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16" name="object 16"/>
          <p:cNvSpPr txBox="1"/>
          <p:nvPr/>
        </p:nvSpPr>
        <p:spPr>
          <a:xfrm>
            <a:off x="6471158" y="3812647"/>
            <a:ext cx="886460" cy="405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i="1" spc="15" dirty="0">
                <a:latin typeface="Arial"/>
                <a:cs typeface="Arial"/>
              </a:rPr>
              <a:t>B</a:t>
            </a:r>
            <a:r>
              <a:rPr sz="2500" spc="15" dirty="0">
                <a:latin typeface="Arial"/>
                <a:cs typeface="Arial"/>
              </a:rPr>
              <a:t>(</a:t>
            </a:r>
            <a:r>
              <a:rPr sz="2500" i="1" spc="15" dirty="0">
                <a:latin typeface="Arial"/>
                <a:cs typeface="Arial"/>
              </a:rPr>
              <a:t>a</a:t>
            </a:r>
            <a:r>
              <a:rPr sz="2500" spc="15" dirty="0">
                <a:latin typeface="Arial"/>
                <a:cs typeface="Arial"/>
              </a:rPr>
              <a:t>,</a:t>
            </a:r>
            <a:r>
              <a:rPr sz="2500" i="1" spc="15" dirty="0">
                <a:latin typeface="Arial"/>
                <a:cs typeface="Arial"/>
              </a:rPr>
              <a:t>r</a:t>
            </a:r>
            <a:r>
              <a:rPr sz="2500" i="1" spc="-34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)</a:t>
            </a:r>
            <a:endParaRPr sz="2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24647" y="4125821"/>
            <a:ext cx="337820" cy="405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0" i="1" spc="-7" baseline="-24444" dirty="0">
                <a:latin typeface="Arial"/>
                <a:cs typeface="Arial"/>
              </a:rPr>
              <a:t>r</a:t>
            </a:r>
            <a:r>
              <a:rPr sz="3750" i="1" spc="-502" baseline="-24444" dirty="0">
                <a:latin typeface="Arial"/>
                <a:cs typeface="Arial"/>
              </a:rPr>
              <a:t> </a:t>
            </a:r>
            <a:r>
              <a:rPr sz="1450" spc="-5" dirty="0">
                <a:latin typeface="Arial"/>
                <a:cs typeface="Arial"/>
              </a:rPr>
              <a:t>2</a:t>
            </a:r>
            <a:endParaRPr sz="14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12962" y="4448493"/>
            <a:ext cx="71882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i="1" spc="-5" dirty="0">
                <a:latin typeface="Arial"/>
                <a:cs typeface="Arial"/>
              </a:rPr>
              <a:t>a </a:t>
            </a:r>
            <a:r>
              <a:rPr sz="1450" spc="-15" dirty="0">
                <a:latin typeface="Symbol"/>
                <a:cs typeface="Symbol"/>
              </a:rPr>
              <a:t></a:t>
            </a:r>
            <a:r>
              <a:rPr sz="1450" spc="-15" dirty="0">
                <a:latin typeface="Arial"/>
                <a:cs typeface="Arial"/>
              </a:rPr>
              <a:t>1 </a:t>
            </a:r>
            <a:r>
              <a:rPr sz="1450" i="1" spc="-5" dirty="0">
                <a:latin typeface="Arial"/>
                <a:cs typeface="Arial"/>
              </a:rPr>
              <a:t>r</a:t>
            </a:r>
            <a:r>
              <a:rPr sz="1450" i="1" spc="-260" dirty="0">
                <a:latin typeface="Arial"/>
                <a:cs typeface="Arial"/>
              </a:rPr>
              <a:t> </a:t>
            </a:r>
            <a:r>
              <a:rPr sz="1450" spc="-15" dirty="0">
                <a:latin typeface="Symbol"/>
                <a:cs typeface="Symbol"/>
              </a:rPr>
              <a:t></a:t>
            </a:r>
            <a:r>
              <a:rPr sz="1450" spc="-15" dirty="0">
                <a:latin typeface="Arial"/>
                <a:cs typeface="Arial"/>
              </a:rPr>
              <a:t>1</a:t>
            </a:r>
            <a:endParaRPr sz="14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93155" y="3826699"/>
            <a:ext cx="732155" cy="697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0">
              <a:lnSpc>
                <a:spcPts val="1270"/>
              </a:lnSpc>
              <a:spcBef>
                <a:spcPts val="90"/>
              </a:spcBef>
              <a:tabLst>
                <a:tab pos="450215" algn="l"/>
              </a:tabLst>
            </a:pPr>
            <a:r>
              <a:rPr sz="1450" i="1" spc="-5" dirty="0">
                <a:latin typeface="Arial"/>
                <a:cs typeface="Arial"/>
              </a:rPr>
              <a:t>L	</a:t>
            </a:r>
            <a:r>
              <a:rPr sz="1450" i="1" spc="-10" dirty="0">
                <a:latin typeface="Arial"/>
                <a:cs typeface="Arial"/>
              </a:rPr>
              <a:t>Nr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4029"/>
              </a:lnSpc>
            </a:pPr>
            <a:r>
              <a:rPr sz="3750" spc="-955" dirty="0">
                <a:latin typeface="Symbol"/>
                <a:cs typeface="Symbol"/>
              </a:rPr>
              <a:t></a:t>
            </a:r>
            <a:endParaRPr sz="37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84665" y="4227519"/>
            <a:ext cx="17780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i="1" spc="-10" dirty="0">
                <a:latin typeface="Arial"/>
                <a:cs typeface="Arial"/>
              </a:rPr>
              <a:t>sr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78925" y="4014566"/>
            <a:ext cx="715010" cy="405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500" i="1" spc="-5" dirty="0">
                <a:latin typeface="Arial"/>
                <a:cs typeface="Arial"/>
              </a:rPr>
              <a:t>S	</a:t>
            </a:r>
            <a:r>
              <a:rPr sz="2500" spc="-5" dirty="0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Runlength</a:t>
            </a:r>
            <a:r>
              <a:rPr sz="36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Statistics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468627"/>
            <a:ext cx="39878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8625" indent="-416559">
              <a:lnSpc>
                <a:spcPct val="100000"/>
              </a:lnSpc>
              <a:spcBef>
                <a:spcPts val="100"/>
              </a:spcBef>
              <a:buFont typeface="Wingdings"/>
              <a:buChar char=""/>
              <a:tabLst>
                <a:tab pos="429259" algn="l"/>
              </a:tabLst>
            </a:pPr>
            <a:r>
              <a:rPr sz="2800" dirty="0">
                <a:latin typeface="Arial"/>
                <a:cs typeface="Arial"/>
              </a:rPr>
              <a:t>Grey-level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distribution: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502" y="2911856"/>
            <a:ext cx="683196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marR="5080" indent="-285750">
              <a:lnSpc>
                <a:spcPct val="100000"/>
              </a:lnSpc>
              <a:spcBef>
                <a:spcPts val="95"/>
              </a:spcBef>
              <a:tabLst>
                <a:tab pos="297815" algn="l"/>
                <a:tab pos="3677285" algn="l"/>
              </a:tabLst>
            </a:pPr>
            <a:r>
              <a:rPr sz="2000" spc="-5" dirty="0">
                <a:latin typeface="Arial"/>
                <a:cs typeface="Arial"/>
              </a:rPr>
              <a:t>–	The sum in [ ] gives the total </a:t>
            </a:r>
            <a:r>
              <a:rPr sz="2000" spc="-10" dirty="0">
                <a:latin typeface="Arial"/>
                <a:cs typeface="Arial"/>
              </a:rPr>
              <a:t>number </a:t>
            </a:r>
            <a:r>
              <a:rPr sz="2000" spc="-5" dirty="0">
                <a:latin typeface="Arial"/>
                <a:cs typeface="Arial"/>
              </a:rPr>
              <a:t>of runs for a </a:t>
            </a:r>
            <a:r>
              <a:rPr sz="2000" spc="-10" dirty="0">
                <a:latin typeface="Arial"/>
                <a:cs typeface="Arial"/>
              </a:rPr>
              <a:t>certain  </a:t>
            </a:r>
            <a:r>
              <a:rPr sz="2000" spc="-5" dirty="0">
                <a:latin typeface="Arial"/>
                <a:cs typeface="Arial"/>
              </a:rPr>
              <a:t>gray-level value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grey-level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.	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distribution will </a:t>
            </a:r>
            <a:r>
              <a:rPr sz="2000" spc="-5" dirty="0">
                <a:latin typeface="Arial"/>
                <a:cs typeface="Arial"/>
              </a:rPr>
              <a:t>be </a:t>
            </a:r>
            <a:r>
              <a:rPr sz="2000" spc="-10" dirty="0">
                <a:latin typeface="Arial"/>
                <a:cs typeface="Arial"/>
              </a:rPr>
              <a:t>large  when </a:t>
            </a:r>
            <a:r>
              <a:rPr sz="2000" spc="-5" dirty="0">
                <a:latin typeface="Arial"/>
                <a:cs typeface="Arial"/>
              </a:rPr>
              <a:t>runs are not evenly </a:t>
            </a:r>
            <a:r>
              <a:rPr sz="2000" spc="-10" dirty="0">
                <a:latin typeface="Arial"/>
                <a:cs typeface="Arial"/>
              </a:rPr>
              <a:t>distributed </a:t>
            </a:r>
            <a:r>
              <a:rPr sz="2000" spc="-5" dirty="0">
                <a:latin typeface="Arial"/>
                <a:cs typeface="Arial"/>
              </a:rPr>
              <a:t>over the </a:t>
            </a:r>
            <a:r>
              <a:rPr sz="2000" spc="-10" dirty="0">
                <a:latin typeface="Arial"/>
                <a:cs typeface="Arial"/>
              </a:rPr>
              <a:t>different  </a:t>
            </a:r>
            <a:r>
              <a:rPr sz="2000" spc="-5" dirty="0">
                <a:latin typeface="Arial"/>
                <a:cs typeface="Arial"/>
              </a:rPr>
              <a:t>intensities.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79792" y="1720805"/>
            <a:ext cx="31813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0" spc="89" baseline="-37777" dirty="0">
                <a:latin typeface="Symbol"/>
                <a:cs typeface="Symbol"/>
              </a:rPr>
              <a:t></a:t>
            </a:r>
            <a:r>
              <a:rPr sz="1450" spc="60" dirty="0">
                <a:latin typeface="Arial"/>
                <a:cs typeface="Arial"/>
              </a:rPr>
              <a:t>2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51271" y="2124297"/>
            <a:ext cx="12763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5" dirty="0">
                <a:latin typeface="Arial"/>
                <a:cs typeface="Arial"/>
              </a:rPr>
              <a:t>2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15382" y="2151735"/>
            <a:ext cx="170815" cy="4597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90"/>
              </a:spcBef>
            </a:pPr>
            <a:r>
              <a:rPr sz="1450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5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1450">
              <a:latin typeface="Arial"/>
              <a:cs typeface="Arial"/>
            </a:endParaRPr>
          </a:p>
          <a:p>
            <a:pPr marL="29209">
              <a:lnSpc>
                <a:spcPts val="1714"/>
              </a:lnSpc>
            </a:pPr>
            <a:r>
              <a:rPr sz="1450" i="1" spc="-5" dirty="0">
                <a:latin typeface="Arial"/>
                <a:cs typeface="Arial"/>
              </a:rPr>
              <a:t>K</a:t>
            </a:r>
            <a:endParaRPr sz="1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37805" y="2133047"/>
            <a:ext cx="985519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i="1" spc="15" dirty="0">
                <a:latin typeface="Arial"/>
                <a:cs typeface="Arial"/>
              </a:rPr>
              <a:t>B</a:t>
            </a:r>
            <a:r>
              <a:rPr sz="2500" spc="15" dirty="0">
                <a:latin typeface="Arial"/>
                <a:cs typeface="Arial"/>
              </a:rPr>
              <a:t>(</a:t>
            </a:r>
            <a:r>
              <a:rPr sz="2500" i="1" spc="15" dirty="0">
                <a:latin typeface="Arial"/>
                <a:cs typeface="Arial"/>
              </a:rPr>
              <a:t>a</a:t>
            </a:r>
            <a:r>
              <a:rPr sz="2500" spc="15" dirty="0">
                <a:latin typeface="Arial"/>
                <a:cs typeface="Arial"/>
              </a:rPr>
              <a:t>,</a:t>
            </a:r>
            <a:r>
              <a:rPr sz="2500" i="1" spc="15" dirty="0">
                <a:latin typeface="Arial"/>
                <a:cs typeface="Arial"/>
              </a:rPr>
              <a:t>r</a:t>
            </a:r>
            <a:r>
              <a:rPr sz="2500" i="1" spc="-335" dirty="0">
                <a:latin typeface="Arial"/>
                <a:cs typeface="Arial"/>
              </a:rPr>
              <a:t> </a:t>
            </a:r>
            <a:r>
              <a:rPr sz="2500" spc="-30" dirty="0">
                <a:latin typeface="Arial"/>
                <a:cs typeface="Arial"/>
              </a:rPr>
              <a:t>)</a:t>
            </a:r>
            <a:r>
              <a:rPr sz="2500" i="1" spc="-30" dirty="0">
                <a:latin typeface="Arial"/>
                <a:cs typeface="Arial"/>
              </a:rPr>
              <a:t>r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32120" y="1811483"/>
            <a:ext cx="7340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11150" algn="l"/>
              </a:tabLst>
            </a:pPr>
            <a:r>
              <a:rPr sz="1450" i="1" spc="-5" dirty="0">
                <a:latin typeface="Arial"/>
                <a:cs typeface="Arial"/>
              </a:rPr>
              <a:t>L	</a:t>
            </a:r>
            <a:r>
              <a:rPr sz="3750" spc="-7" baseline="-22222" dirty="0">
                <a:latin typeface="Symbol"/>
                <a:cs typeface="Symbol"/>
              </a:rPr>
              <a:t></a:t>
            </a:r>
            <a:r>
              <a:rPr sz="3750" spc="-202" baseline="-22222" dirty="0">
                <a:latin typeface="Times New Roman"/>
                <a:cs typeface="Times New Roman"/>
              </a:rPr>
              <a:t> </a:t>
            </a:r>
            <a:r>
              <a:rPr sz="1450" i="1" spc="-15" dirty="0">
                <a:latin typeface="Arial"/>
                <a:cs typeface="Arial"/>
              </a:rPr>
              <a:t>Nr</a:t>
            </a:r>
            <a:endParaRPr sz="1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94173" y="2346042"/>
            <a:ext cx="12763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i="1" spc="-5" dirty="0">
                <a:latin typeface="Arial"/>
                <a:cs typeface="Arial"/>
              </a:rPr>
              <a:t>d</a:t>
            </a:r>
            <a:endParaRPr sz="1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88434" y="2133047"/>
            <a:ext cx="6553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7995" algn="l"/>
              </a:tabLst>
            </a:pPr>
            <a:r>
              <a:rPr sz="2500" i="1" spc="-5" dirty="0">
                <a:latin typeface="Arial"/>
                <a:cs typeface="Arial"/>
              </a:rPr>
              <a:t>S	</a:t>
            </a:r>
            <a:r>
              <a:rPr sz="2500" spc="-5" dirty="0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31078" y="2237441"/>
            <a:ext cx="1821814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86560" algn="l"/>
              </a:tabLst>
            </a:pPr>
            <a:r>
              <a:rPr sz="2500" spc="-5" dirty="0">
                <a:latin typeface="Symbol"/>
                <a:cs typeface="Symbol"/>
              </a:rPr>
              <a:t></a:t>
            </a:r>
            <a:r>
              <a:rPr sz="2500" spc="-5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Symbol"/>
                <a:cs typeface="Symbol"/>
              </a:rPr>
              <a:t>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806" y="2439371"/>
            <a:ext cx="218884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3589" algn="l"/>
              </a:tabLst>
            </a:pPr>
            <a:r>
              <a:rPr sz="2175" i="1" spc="-7" baseline="1915" dirty="0">
                <a:latin typeface="Arial"/>
                <a:cs typeface="Arial"/>
              </a:rPr>
              <a:t>a</a:t>
            </a:r>
            <a:r>
              <a:rPr sz="2175" i="1" spc="-405" baseline="1915" dirty="0">
                <a:latin typeface="Arial"/>
                <a:cs typeface="Arial"/>
              </a:rPr>
              <a:t> </a:t>
            </a:r>
            <a:r>
              <a:rPr sz="2175" spc="-37" baseline="1915" dirty="0">
                <a:latin typeface="Symbol"/>
                <a:cs typeface="Symbol"/>
              </a:rPr>
              <a:t></a:t>
            </a:r>
            <a:r>
              <a:rPr sz="2175" spc="-7" baseline="1915" dirty="0">
                <a:latin typeface="Arial"/>
                <a:cs typeface="Arial"/>
              </a:rPr>
              <a:t>1</a:t>
            </a:r>
            <a:r>
              <a:rPr sz="2175" spc="-37" baseline="1915" dirty="0">
                <a:latin typeface="Arial"/>
                <a:cs typeface="Arial"/>
              </a:rPr>
              <a:t> </a:t>
            </a:r>
            <a:r>
              <a:rPr sz="2500" spc="-5" dirty="0">
                <a:latin typeface="Symbol"/>
                <a:cs typeface="Symbol"/>
              </a:rPr>
              <a:t></a:t>
            </a:r>
            <a:r>
              <a:rPr sz="2500" spc="-285" dirty="0">
                <a:latin typeface="Times New Roman"/>
                <a:cs typeface="Times New Roman"/>
              </a:rPr>
              <a:t> </a:t>
            </a:r>
            <a:r>
              <a:rPr sz="2175" i="1" spc="-7" baseline="1915" dirty="0">
                <a:latin typeface="Arial"/>
                <a:cs typeface="Arial"/>
              </a:rPr>
              <a:t>r</a:t>
            </a:r>
            <a:r>
              <a:rPr sz="2175" i="1" spc="-142" baseline="1915" dirty="0">
                <a:latin typeface="Arial"/>
                <a:cs typeface="Arial"/>
              </a:rPr>
              <a:t> </a:t>
            </a:r>
            <a:r>
              <a:rPr sz="2175" spc="-30" baseline="1915" dirty="0">
                <a:latin typeface="Symbol"/>
                <a:cs typeface="Symbol"/>
              </a:rPr>
              <a:t></a:t>
            </a:r>
            <a:r>
              <a:rPr sz="2175" spc="-7" baseline="1915" dirty="0">
                <a:latin typeface="Arial"/>
                <a:cs typeface="Arial"/>
              </a:rPr>
              <a:t>1</a:t>
            </a:r>
            <a:r>
              <a:rPr sz="2175" baseline="1915" dirty="0">
                <a:latin typeface="Arial"/>
                <a:cs typeface="Arial"/>
              </a:rPr>
              <a:t>	</a:t>
            </a:r>
            <a:r>
              <a:rPr sz="2500" spc="-5" dirty="0">
                <a:latin typeface="Symbol"/>
                <a:cs typeface="Symbol"/>
              </a:rPr>
              <a:t>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43982" y="2046917"/>
            <a:ext cx="885190" cy="596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2765" algn="l"/>
              </a:tabLst>
            </a:pPr>
            <a:r>
              <a:rPr sz="3750" spc="-5" dirty="0">
                <a:latin typeface="Symbol"/>
                <a:cs typeface="Symbol"/>
              </a:rPr>
              <a:t></a:t>
            </a:r>
            <a:r>
              <a:rPr sz="3750" spc="-5" dirty="0">
                <a:latin typeface="Times New Roman"/>
                <a:cs typeface="Times New Roman"/>
              </a:rPr>
              <a:t>	</a:t>
            </a:r>
            <a:r>
              <a:rPr sz="3750" spc="-5" dirty="0">
                <a:latin typeface="Symbol"/>
                <a:cs typeface="Symbol"/>
              </a:rPr>
              <a:t></a:t>
            </a:r>
            <a:endParaRPr sz="375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Runlength</a:t>
            </a:r>
            <a:r>
              <a:rPr sz="36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Statistics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468627"/>
            <a:ext cx="41052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8625" indent="-416559">
              <a:lnSpc>
                <a:spcPct val="100000"/>
              </a:lnSpc>
              <a:spcBef>
                <a:spcPts val="100"/>
              </a:spcBef>
              <a:buFont typeface="Wingdings"/>
              <a:buChar char=""/>
              <a:tabLst>
                <a:tab pos="429259" algn="l"/>
              </a:tabLst>
            </a:pPr>
            <a:r>
              <a:rPr sz="2800" dirty="0">
                <a:latin typeface="Arial"/>
                <a:cs typeface="Arial"/>
              </a:rPr>
              <a:t>Run-length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distribution: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301" y="2986532"/>
            <a:ext cx="7182484" cy="144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55015" marR="5080" indent="-285750">
              <a:lnSpc>
                <a:spcPct val="100000"/>
              </a:lnSpc>
              <a:spcBef>
                <a:spcPts val="95"/>
              </a:spcBef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The sum in [ ] gives the total </a:t>
            </a:r>
            <a:r>
              <a:rPr sz="2000" spc="-10" dirty="0">
                <a:latin typeface="Arial"/>
                <a:cs typeface="Arial"/>
              </a:rPr>
              <a:t>number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occurrences </a:t>
            </a:r>
            <a:r>
              <a:rPr sz="2000" spc="-5" dirty="0">
                <a:latin typeface="Arial"/>
                <a:cs typeface="Arial"/>
              </a:rPr>
              <a:t>of a  certain run </a:t>
            </a:r>
            <a:r>
              <a:rPr sz="2000" spc="-10" dirty="0">
                <a:latin typeface="Arial"/>
                <a:cs typeface="Arial"/>
              </a:rPr>
              <a:t>length </a:t>
            </a:r>
            <a:r>
              <a:rPr sz="2000" i="1" spc="-5" dirty="0">
                <a:latin typeface="Arial"/>
                <a:cs typeface="Arial"/>
              </a:rPr>
              <a:t>l </a:t>
            </a:r>
            <a:r>
              <a:rPr sz="2000" spc="-5" dirty="0">
                <a:latin typeface="Arial"/>
                <a:cs typeface="Arial"/>
              </a:rPr>
              <a:t>for any gray level. s for a </a:t>
            </a:r>
            <a:r>
              <a:rPr sz="2000" spc="-10" dirty="0">
                <a:latin typeface="Arial"/>
                <a:cs typeface="Arial"/>
              </a:rPr>
              <a:t>certain gray-  </a:t>
            </a:r>
            <a:r>
              <a:rPr sz="2000" dirty="0">
                <a:latin typeface="Arial"/>
                <a:cs typeface="Arial"/>
              </a:rPr>
              <a:t>level </a:t>
            </a:r>
            <a:r>
              <a:rPr sz="2000" spc="-5" dirty="0">
                <a:latin typeface="Arial"/>
                <a:cs typeface="Arial"/>
              </a:rPr>
              <a:t>value </a:t>
            </a:r>
            <a:r>
              <a:rPr sz="2000" dirty="0">
                <a:latin typeface="Arial"/>
                <a:cs typeface="Arial"/>
              </a:rPr>
              <a:t>grey-level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800" dirty="0">
                <a:latin typeface="Wingdings"/>
                <a:cs typeface="Wingdings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Run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percentage: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87111" y="4955285"/>
            <a:ext cx="477520" cy="0"/>
          </a:xfrm>
          <a:custGeom>
            <a:avLst/>
            <a:gdLst/>
            <a:ahLst/>
            <a:cxnLst/>
            <a:rect l="l" t="t" r="r" b="b"/>
            <a:pathLst>
              <a:path w="477520">
                <a:moveTo>
                  <a:pt x="0" y="0"/>
                </a:moveTo>
                <a:lnTo>
                  <a:pt x="477012" y="0"/>
                </a:lnTo>
              </a:path>
            </a:pathLst>
          </a:custGeom>
          <a:ln w="158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07484" y="4917854"/>
            <a:ext cx="18542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i="1" spc="-20" dirty="0">
                <a:latin typeface="Arial"/>
                <a:cs typeface="Arial"/>
              </a:rPr>
              <a:t>rp</a:t>
            </a:r>
            <a:endParaRPr sz="145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5188711" y="4502967"/>
            <a:ext cx="236854" cy="405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i="1" spc="-5" dirty="0">
                <a:latin typeface="Arial"/>
                <a:cs typeface="Arial"/>
              </a:rPr>
              <a:t>K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97931" y="4704888"/>
            <a:ext cx="704215" cy="405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6890" algn="l"/>
              </a:tabLst>
            </a:pPr>
            <a:r>
              <a:rPr sz="2500" i="1" spc="-5" dirty="0">
                <a:latin typeface="Arial"/>
                <a:cs typeface="Arial"/>
              </a:rPr>
              <a:t>S	</a:t>
            </a:r>
            <a:r>
              <a:rPr sz="2500" spc="-5" dirty="0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88876" y="4954823"/>
            <a:ext cx="465455" cy="405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i="1" spc="-10" dirty="0">
                <a:latin typeface="Arial"/>
                <a:cs typeface="Arial"/>
              </a:rPr>
              <a:t>mn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08976" y="1720805"/>
            <a:ext cx="31686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0" spc="89" baseline="-37777" dirty="0">
                <a:latin typeface="Symbol"/>
                <a:cs typeface="Symbol"/>
              </a:rPr>
              <a:t></a:t>
            </a:r>
            <a:r>
              <a:rPr sz="1450" spc="60" dirty="0">
                <a:latin typeface="Arial"/>
                <a:cs typeface="Arial"/>
              </a:rPr>
              <a:t>2</a:t>
            </a:r>
            <a:endParaRPr sz="1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80445" y="2124297"/>
            <a:ext cx="12763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5" dirty="0">
                <a:latin typeface="Arial"/>
                <a:cs typeface="Arial"/>
              </a:rPr>
              <a:t>2</a:t>
            </a:r>
            <a:endParaRPr sz="14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44565" y="2151735"/>
            <a:ext cx="170815" cy="4597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90"/>
              </a:spcBef>
            </a:pPr>
            <a:r>
              <a:rPr sz="1450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5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1450">
              <a:latin typeface="Arial"/>
              <a:cs typeface="Arial"/>
            </a:endParaRPr>
          </a:p>
          <a:p>
            <a:pPr marL="29209">
              <a:lnSpc>
                <a:spcPts val="1714"/>
              </a:lnSpc>
            </a:pPr>
            <a:r>
              <a:rPr sz="1450" i="1" spc="-5" dirty="0">
                <a:latin typeface="Arial"/>
                <a:cs typeface="Arial"/>
              </a:rPr>
              <a:t>K</a:t>
            </a:r>
            <a:endParaRPr sz="1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30315" y="1945292"/>
            <a:ext cx="21653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i="1" spc="-20" dirty="0">
                <a:latin typeface="Arial"/>
                <a:cs typeface="Arial"/>
              </a:rPr>
              <a:t>Nr</a:t>
            </a:r>
            <a:endParaRPr sz="1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08609" y="1945292"/>
            <a:ext cx="12763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i="1" spc="-5" dirty="0">
                <a:latin typeface="Arial"/>
                <a:cs typeface="Arial"/>
              </a:rPr>
              <a:t>L</a:t>
            </a:r>
            <a:endParaRPr sz="1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66993" y="2133047"/>
            <a:ext cx="985519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i="1" spc="15" dirty="0">
                <a:latin typeface="Arial"/>
                <a:cs typeface="Arial"/>
              </a:rPr>
              <a:t>B</a:t>
            </a:r>
            <a:r>
              <a:rPr sz="2500" spc="15" dirty="0">
                <a:latin typeface="Arial"/>
                <a:cs typeface="Arial"/>
              </a:rPr>
              <a:t>(</a:t>
            </a:r>
            <a:r>
              <a:rPr sz="2500" i="1" spc="15" dirty="0">
                <a:latin typeface="Arial"/>
                <a:cs typeface="Arial"/>
              </a:rPr>
              <a:t>a</a:t>
            </a:r>
            <a:r>
              <a:rPr sz="2500" spc="15" dirty="0">
                <a:latin typeface="Arial"/>
                <a:cs typeface="Arial"/>
              </a:rPr>
              <a:t>,</a:t>
            </a:r>
            <a:r>
              <a:rPr sz="2500" i="1" spc="15" dirty="0">
                <a:latin typeface="Arial"/>
                <a:cs typeface="Arial"/>
              </a:rPr>
              <a:t>r</a:t>
            </a:r>
            <a:r>
              <a:rPr sz="2500" i="1" spc="-340" dirty="0">
                <a:latin typeface="Arial"/>
                <a:cs typeface="Arial"/>
              </a:rPr>
              <a:t> </a:t>
            </a:r>
            <a:r>
              <a:rPr sz="2500" spc="-30" dirty="0">
                <a:latin typeface="Arial"/>
                <a:cs typeface="Arial"/>
              </a:rPr>
              <a:t>)</a:t>
            </a:r>
            <a:r>
              <a:rPr sz="2500" i="1" spc="-30" dirty="0">
                <a:latin typeface="Arial"/>
                <a:cs typeface="Arial"/>
              </a:rPr>
              <a:t>r</a:t>
            </a:r>
            <a:endParaRPr sz="2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63922" y="2346103"/>
            <a:ext cx="18542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i="1" spc="-20" dirty="0">
                <a:latin typeface="Arial"/>
                <a:cs typeface="Arial"/>
              </a:rPr>
              <a:t>rd</a:t>
            </a:r>
            <a:endParaRPr sz="14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55134" y="2133047"/>
            <a:ext cx="71818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0225" algn="l"/>
              </a:tabLst>
            </a:pPr>
            <a:r>
              <a:rPr sz="2500" i="1" spc="-5" dirty="0">
                <a:latin typeface="Arial"/>
                <a:cs typeface="Arial"/>
              </a:rPr>
              <a:t>S	</a:t>
            </a:r>
            <a:r>
              <a:rPr sz="2500" spc="-5" dirty="0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60261" y="1935689"/>
            <a:ext cx="1473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Symbol"/>
                <a:cs typeface="Symbol"/>
              </a:rPr>
              <a:t>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60261" y="2237441"/>
            <a:ext cx="1821814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86560" algn="l"/>
              </a:tabLst>
            </a:pPr>
            <a:r>
              <a:rPr sz="2500" spc="-5" dirty="0">
                <a:latin typeface="Symbol"/>
                <a:cs typeface="Symbol"/>
              </a:rPr>
              <a:t></a:t>
            </a:r>
            <a:r>
              <a:rPr sz="2500" spc="-5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Symbol"/>
                <a:cs typeface="Symbol"/>
              </a:rPr>
              <a:t>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03656" y="2439371"/>
            <a:ext cx="217805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42795" algn="l"/>
              </a:tabLst>
            </a:pPr>
            <a:r>
              <a:rPr sz="2175" i="1" spc="-7" baseline="1915" dirty="0">
                <a:latin typeface="Arial"/>
                <a:cs typeface="Arial"/>
              </a:rPr>
              <a:t>r</a:t>
            </a:r>
            <a:r>
              <a:rPr sz="2175" i="1" spc="-135" baseline="1915" dirty="0">
                <a:latin typeface="Arial"/>
                <a:cs typeface="Arial"/>
              </a:rPr>
              <a:t> </a:t>
            </a:r>
            <a:r>
              <a:rPr sz="2175" spc="-37" baseline="1915" dirty="0">
                <a:latin typeface="Symbol"/>
                <a:cs typeface="Symbol"/>
              </a:rPr>
              <a:t></a:t>
            </a:r>
            <a:r>
              <a:rPr sz="2175" spc="-7" baseline="1915" dirty="0">
                <a:latin typeface="Arial"/>
                <a:cs typeface="Arial"/>
              </a:rPr>
              <a:t>1</a:t>
            </a:r>
            <a:r>
              <a:rPr sz="2175" spc="44" baseline="1915" dirty="0">
                <a:latin typeface="Arial"/>
                <a:cs typeface="Arial"/>
              </a:rPr>
              <a:t> </a:t>
            </a:r>
            <a:r>
              <a:rPr sz="2500" spc="-5" dirty="0">
                <a:latin typeface="Symbol"/>
                <a:cs typeface="Symbol"/>
              </a:rPr>
              <a:t></a:t>
            </a:r>
            <a:r>
              <a:rPr sz="2500" spc="-375" dirty="0">
                <a:latin typeface="Times New Roman"/>
                <a:cs typeface="Times New Roman"/>
              </a:rPr>
              <a:t> </a:t>
            </a:r>
            <a:r>
              <a:rPr sz="2175" i="1" spc="-7" baseline="1915" dirty="0">
                <a:latin typeface="Arial"/>
                <a:cs typeface="Arial"/>
              </a:rPr>
              <a:t>a</a:t>
            </a:r>
            <a:r>
              <a:rPr sz="2175" i="1" spc="-405" baseline="1915" dirty="0">
                <a:latin typeface="Arial"/>
                <a:cs typeface="Arial"/>
              </a:rPr>
              <a:t> </a:t>
            </a:r>
            <a:r>
              <a:rPr sz="2175" spc="-37" baseline="1915" dirty="0">
                <a:latin typeface="Symbol"/>
                <a:cs typeface="Symbol"/>
              </a:rPr>
              <a:t></a:t>
            </a:r>
            <a:r>
              <a:rPr sz="2175" spc="-7" baseline="1915" dirty="0">
                <a:latin typeface="Arial"/>
                <a:cs typeface="Arial"/>
              </a:rPr>
              <a:t>1</a:t>
            </a:r>
            <a:r>
              <a:rPr sz="2175" baseline="1915" dirty="0">
                <a:latin typeface="Arial"/>
                <a:cs typeface="Arial"/>
              </a:rPr>
              <a:t>	</a:t>
            </a:r>
            <a:r>
              <a:rPr sz="2500" spc="-5" dirty="0">
                <a:latin typeface="Symbol"/>
                <a:cs typeface="Symbol"/>
              </a:rPr>
              <a:t>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73165" y="2046917"/>
            <a:ext cx="885190" cy="596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2765" algn="l"/>
              </a:tabLst>
            </a:pPr>
            <a:r>
              <a:rPr sz="3750" spc="-5" dirty="0">
                <a:latin typeface="Symbol"/>
                <a:cs typeface="Symbol"/>
              </a:rPr>
              <a:t></a:t>
            </a:r>
            <a:r>
              <a:rPr sz="3750" spc="-5" dirty="0">
                <a:latin typeface="Times New Roman"/>
                <a:cs typeface="Times New Roman"/>
              </a:rPr>
              <a:t>	</a:t>
            </a:r>
            <a:r>
              <a:rPr sz="3750" spc="-5" dirty="0">
                <a:latin typeface="Symbol"/>
                <a:cs typeface="Symbol"/>
              </a:rPr>
              <a:t></a:t>
            </a:r>
            <a:endParaRPr sz="375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927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730"/>
              </a:spcBef>
            </a:pP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Edges and</a:t>
            </a:r>
            <a:r>
              <a:rPr sz="36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Texture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471676"/>
            <a:ext cx="7364095" cy="456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38430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It </a:t>
            </a:r>
            <a:r>
              <a:rPr sz="2400" dirty="0">
                <a:latin typeface="Arial"/>
                <a:cs typeface="Arial"/>
              </a:rPr>
              <a:t>should </a:t>
            </a:r>
            <a:r>
              <a:rPr sz="2400" spc="-5" dirty="0">
                <a:latin typeface="Arial"/>
                <a:cs typeface="Arial"/>
              </a:rPr>
              <a:t>be possible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locate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edges </a:t>
            </a:r>
            <a:r>
              <a:rPr sz="2400" dirty="0">
                <a:latin typeface="Arial"/>
                <a:cs typeface="Arial"/>
              </a:rPr>
              <a:t>that result  from the </a:t>
            </a:r>
            <a:r>
              <a:rPr sz="2400" spc="-5" dirty="0">
                <a:latin typeface="Arial"/>
                <a:cs typeface="Arial"/>
              </a:rPr>
              <a:t>intensity </a:t>
            </a:r>
            <a:r>
              <a:rPr sz="2400" dirty="0">
                <a:latin typeface="Arial"/>
                <a:cs typeface="Arial"/>
              </a:rPr>
              <a:t>transitions </a:t>
            </a:r>
            <a:r>
              <a:rPr sz="2400" spc="-5" dirty="0">
                <a:latin typeface="Arial"/>
                <a:cs typeface="Arial"/>
              </a:rPr>
              <a:t>along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boundary of  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texture.</a:t>
            </a:r>
            <a:endParaRPr sz="2400">
              <a:latin typeface="Arial"/>
              <a:cs typeface="Arial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47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Since a </a:t>
            </a:r>
            <a:r>
              <a:rPr sz="2000" spc="-10" dirty="0">
                <a:latin typeface="Arial"/>
                <a:cs typeface="Arial"/>
              </a:rPr>
              <a:t>texture </a:t>
            </a:r>
            <a:r>
              <a:rPr sz="2000" spc="-5" dirty="0">
                <a:latin typeface="Arial"/>
                <a:cs typeface="Arial"/>
              </a:rPr>
              <a:t>will have large </a:t>
            </a:r>
            <a:r>
              <a:rPr sz="2000" spc="-10" dirty="0">
                <a:latin typeface="Arial"/>
                <a:cs typeface="Arial"/>
              </a:rPr>
              <a:t>numbers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texels, there  should </a:t>
            </a:r>
            <a:r>
              <a:rPr sz="2000" spc="-5" dirty="0">
                <a:latin typeface="Arial"/>
                <a:cs typeface="Arial"/>
              </a:rPr>
              <a:t>be a </a:t>
            </a:r>
            <a:r>
              <a:rPr sz="2000" spc="-10" dirty="0">
                <a:latin typeface="Arial"/>
                <a:cs typeface="Arial"/>
              </a:rPr>
              <a:t>property </a:t>
            </a:r>
            <a:r>
              <a:rPr sz="2000" spc="-5" dirty="0">
                <a:latin typeface="Arial"/>
                <a:cs typeface="Arial"/>
              </a:rPr>
              <a:t>of the </a:t>
            </a:r>
            <a:r>
              <a:rPr sz="2000" spc="-5" dirty="0">
                <a:solidFill>
                  <a:srgbClr val="3333CC"/>
                </a:solidFill>
                <a:latin typeface="Arial"/>
                <a:cs typeface="Arial"/>
              </a:rPr>
              <a:t>edge </a:t>
            </a:r>
            <a:r>
              <a:rPr sz="2000" spc="-5" dirty="0">
                <a:latin typeface="Arial"/>
                <a:cs typeface="Arial"/>
              </a:rPr>
              <a:t>pixels that can be used </a:t>
            </a:r>
            <a:r>
              <a:rPr sz="2000" spc="-10" dirty="0">
                <a:latin typeface="Arial"/>
                <a:cs typeface="Arial"/>
              </a:rPr>
              <a:t>to  characterise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texture.</a:t>
            </a:r>
            <a:endParaRPr sz="2000">
              <a:latin typeface="Arial"/>
              <a:cs typeface="Arial"/>
            </a:endParaRPr>
          </a:p>
          <a:p>
            <a:pPr marL="1155065" lvl="2" indent="-229235">
              <a:lnSpc>
                <a:spcPct val="100000"/>
              </a:lnSpc>
              <a:spcBef>
                <a:spcPts val="47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a set of </a:t>
            </a:r>
            <a:r>
              <a:rPr sz="2000" spc="-10" dirty="0">
                <a:latin typeface="Arial"/>
                <a:cs typeface="Arial"/>
              </a:rPr>
              <a:t>common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directions</a:t>
            </a:r>
            <a:endParaRPr sz="2000">
              <a:latin typeface="Arial"/>
              <a:cs typeface="Arial"/>
            </a:endParaRPr>
          </a:p>
          <a:p>
            <a:pPr marL="1155065" lvl="2" indent="-229235">
              <a:lnSpc>
                <a:spcPct val="100000"/>
              </a:lnSpc>
              <a:spcBef>
                <a:spcPts val="47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measure </a:t>
            </a:r>
            <a:r>
              <a:rPr sz="2000" spc="-5" dirty="0">
                <a:latin typeface="Arial"/>
                <a:cs typeface="Arial"/>
              </a:rPr>
              <a:t>of the </a:t>
            </a:r>
            <a:r>
              <a:rPr sz="2000" spc="-10" dirty="0">
                <a:latin typeface="Arial"/>
                <a:cs typeface="Arial"/>
              </a:rPr>
              <a:t>locadensity </a:t>
            </a:r>
            <a:r>
              <a:rPr sz="2000" spc="-5" dirty="0">
                <a:latin typeface="Arial"/>
                <a:cs typeface="Arial"/>
              </a:rPr>
              <a:t>of the edge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pixels</a:t>
            </a:r>
            <a:endParaRPr sz="2000">
              <a:latin typeface="Arial"/>
              <a:cs typeface="Arial"/>
            </a:endParaRPr>
          </a:p>
          <a:p>
            <a:pPr marL="355600" marR="699135" indent="-342900">
              <a:lnSpc>
                <a:spcPct val="100000"/>
              </a:lnSpc>
              <a:spcBef>
                <a:spcPts val="56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Compute </a:t>
            </a:r>
            <a:r>
              <a:rPr sz="2400" dirty="0">
                <a:latin typeface="Arial"/>
                <a:cs typeface="Arial"/>
              </a:rPr>
              <a:t>the co-occurrence matrix </a:t>
            </a:r>
            <a:r>
              <a:rPr sz="2400" spc="-5" dirty="0">
                <a:latin typeface="Arial"/>
                <a:cs typeface="Arial"/>
              </a:rPr>
              <a:t>of an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edge-  </a:t>
            </a:r>
            <a:r>
              <a:rPr sz="2400" dirty="0">
                <a:latin typeface="Arial"/>
                <a:cs typeface="Arial"/>
              </a:rPr>
              <a:t>enhanced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image.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2600">
              <a:latin typeface="Arial"/>
              <a:cs typeface="Arial"/>
            </a:endParaRPr>
          </a:p>
          <a:p>
            <a:pPr marL="355600" marR="321945" indent="-342900">
              <a:lnSpc>
                <a:spcPct val="1008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Davis, L.S. and </a:t>
            </a:r>
            <a:r>
              <a:rPr sz="1800" dirty="0">
                <a:latin typeface="Arial"/>
                <a:cs typeface="Arial"/>
              </a:rPr>
              <a:t>A. Mitiche, "Edge </a:t>
            </a:r>
            <a:r>
              <a:rPr sz="1800" spc="-5" dirty="0">
                <a:latin typeface="Arial"/>
                <a:cs typeface="Arial"/>
              </a:rPr>
              <a:t>detection in </a:t>
            </a:r>
            <a:r>
              <a:rPr sz="1800" dirty="0">
                <a:latin typeface="Arial"/>
                <a:cs typeface="Arial"/>
              </a:rPr>
              <a:t>textures"</a:t>
            </a:r>
            <a:r>
              <a:rPr sz="1800" i="1" dirty="0">
                <a:latin typeface="Arial"/>
                <a:cs typeface="Arial"/>
              </a:rPr>
              <a:t>. </a:t>
            </a:r>
            <a:r>
              <a:rPr sz="1800" i="1" spc="-5" dirty="0">
                <a:latin typeface="Arial"/>
                <a:cs typeface="Arial"/>
              </a:rPr>
              <a:t>Computer  </a:t>
            </a:r>
            <a:r>
              <a:rPr sz="1800" i="1" dirty="0">
                <a:latin typeface="Arial"/>
                <a:cs typeface="Arial"/>
              </a:rPr>
              <a:t>Graphics </a:t>
            </a:r>
            <a:r>
              <a:rPr sz="1800" i="1" spc="-5" dirty="0">
                <a:latin typeface="Arial"/>
                <a:cs typeface="Arial"/>
              </a:rPr>
              <a:t>and </a:t>
            </a:r>
            <a:r>
              <a:rPr sz="1800" i="1" dirty="0">
                <a:latin typeface="Arial"/>
                <a:cs typeface="Arial"/>
              </a:rPr>
              <a:t>Image </a:t>
            </a:r>
            <a:r>
              <a:rPr sz="1800" i="1" spc="-5" dirty="0">
                <a:latin typeface="Arial"/>
                <a:cs typeface="Arial"/>
              </a:rPr>
              <a:t>Processing</a:t>
            </a:r>
            <a:r>
              <a:rPr sz="1800" spc="-5" dirty="0">
                <a:latin typeface="Arial"/>
                <a:cs typeface="Arial"/>
              </a:rPr>
              <a:t>, </a:t>
            </a:r>
            <a:r>
              <a:rPr sz="1800" b="1" spc="-5" dirty="0">
                <a:latin typeface="Arial"/>
                <a:cs typeface="Arial"/>
              </a:rPr>
              <a:t>12</a:t>
            </a:r>
            <a:r>
              <a:rPr sz="1800" spc="-5" dirty="0">
                <a:latin typeface="Arial"/>
                <a:cs typeface="Arial"/>
              </a:rPr>
              <a:t>: pp. 25-39.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1980.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927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730"/>
              </a:spcBef>
            </a:pP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Edges and</a:t>
            </a:r>
            <a:r>
              <a:rPr sz="36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Texture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3408" y="2277871"/>
            <a:ext cx="1077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Original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8576" y="2277871"/>
            <a:ext cx="2281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Sobel-Enhanced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35182" y="2277871"/>
            <a:ext cx="1177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Contrast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90600" y="2971800"/>
            <a:ext cx="2193798" cy="2633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5002" y="2971800"/>
            <a:ext cx="2193798" cy="2633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83402" y="2971800"/>
            <a:ext cx="2193798" cy="2633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6867000" y="3768480"/>
              <a:ext cx="1982880" cy="101808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57640" y="3759120"/>
                <a:ext cx="2001600" cy="1036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927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730"/>
              </a:spcBef>
            </a:pPr>
            <a:r>
              <a:rPr sz="3600" dirty="0">
                <a:solidFill>
                  <a:srgbClr val="3333CC"/>
                </a:solidFill>
                <a:latin typeface="Arial"/>
                <a:cs typeface="Arial"/>
              </a:rPr>
              <a:t>Texture</a:t>
            </a:r>
            <a:r>
              <a:rPr sz="36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Segmentation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468627"/>
            <a:ext cx="7594600" cy="4283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Any </a:t>
            </a:r>
            <a:r>
              <a:rPr sz="2800" dirty="0">
                <a:latin typeface="Arial"/>
                <a:cs typeface="Arial"/>
              </a:rPr>
              <a:t>texture measure that provides a value, or  a vector of values at each pixel, describing  the texture in a neighborhood of that pixel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can  be used to segment an image into regions of  similar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textures.</a:t>
            </a:r>
            <a:endParaRPr sz="2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68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There are two major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categories:</a:t>
            </a:r>
            <a:endParaRPr sz="2800">
              <a:latin typeface="Arial"/>
              <a:cs typeface="Arial"/>
            </a:endParaRPr>
          </a:p>
          <a:p>
            <a:pPr marL="755015" marR="271780" lvl="1" indent="-285750">
              <a:lnSpc>
                <a:spcPct val="100000"/>
              </a:lnSpc>
              <a:spcBef>
                <a:spcPts val="595"/>
              </a:spcBef>
              <a:buFont typeface="Wingdings"/>
              <a:buChar char=""/>
              <a:tabLst>
                <a:tab pos="826769" algn="l"/>
              </a:tabLst>
            </a:pPr>
            <a:r>
              <a:rPr sz="2400" spc="-5" dirty="0">
                <a:latin typeface="Arial"/>
                <a:cs typeface="Arial"/>
              </a:rPr>
              <a:t>Region-based: attempt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group or </a:t>
            </a:r>
            <a:r>
              <a:rPr sz="2400" dirty="0">
                <a:latin typeface="Arial"/>
                <a:cs typeface="Arial"/>
              </a:rPr>
              <a:t>cluster </a:t>
            </a:r>
            <a:r>
              <a:rPr sz="2400" spc="-5" dirty="0">
                <a:latin typeface="Arial"/>
                <a:cs typeface="Arial"/>
              </a:rPr>
              <a:t>pixels  with </a:t>
            </a:r>
            <a:r>
              <a:rPr sz="2400" dirty="0">
                <a:latin typeface="Arial"/>
                <a:cs typeface="Arial"/>
              </a:rPr>
              <a:t>similar texture</a:t>
            </a:r>
            <a:r>
              <a:rPr sz="2400" spc="-5" dirty="0">
                <a:latin typeface="Arial"/>
                <a:cs typeface="Arial"/>
              </a:rPr>
              <a:t> properties</a:t>
            </a:r>
            <a:endParaRPr sz="2400">
              <a:latin typeface="Arial"/>
              <a:cs typeface="Arial"/>
            </a:endParaRPr>
          </a:p>
          <a:p>
            <a:pPr marL="755015" marR="206375" indent="-285750">
              <a:lnSpc>
                <a:spcPct val="100000"/>
              </a:lnSpc>
              <a:spcBef>
                <a:spcPts val="570"/>
              </a:spcBef>
            </a:pPr>
            <a:r>
              <a:rPr sz="2400" dirty="0">
                <a:latin typeface="Wingdings"/>
                <a:cs typeface="Wingdings"/>
              </a:rPr>
              <a:t>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Boundary-based: </a:t>
            </a:r>
            <a:r>
              <a:rPr sz="2400" spc="-5" dirty="0">
                <a:latin typeface="Arial"/>
                <a:cs typeface="Arial"/>
              </a:rPr>
              <a:t>attempt </a:t>
            </a:r>
            <a:r>
              <a:rPr sz="2400" dirty="0">
                <a:latin typeface="Arial"/>
                <a:cs typeface="Arial"/>
              </a:rPr>
              <a:t>to find “texture-edges”  </a:t>
            </a:r>
            <a:r>
              <a:rPr sz="2400" spc="-5" dirty="0">
                <a:latin typeface="Arial"/>
                <a:cs typeface="Arial"/>
              </a:rPr>
              <a:t>between pixels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different </a:t>
            </a:r>
            <a:r>
              <a:rPr sz="2400" dirty="0">
                <a:latin typeface="Arial"/>
                <a:cs typeface="Arial"/>
              </a:rPr>
              <a:t>texture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distributions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3600" dirty="0">
                <a:solidFill>
                  <a:srgbClr val="3333CC"/>
                </a:solidFill>
                <a:latin typeface="Arial"/>
                <a:cs typeface="Arial"/>
              </a:rPr>
              <a:t>Texture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468627"/>
            <a:ext cx="7546340" cy="3658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71170" indent="-343535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Texture </a:t>
            </a:r>
            <a:r>
              <a:rPr sz="2800" dirty="0">
                <a:latin typeface="Arial"/>
                <a:cs typeface="Arial"/>
              </a:rPr>
              <a:t>consists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texture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primitives </a:t>
            </a:r>
            <a:r>
              <a:rPr sz="2800" spc="-5" dirty="0">
                <a:latin typeface="Arial"/>
                <a:cs typeface="Arial"/>
              </a:rPr>
              <a:t>or  </a:t>
            </a:r>
            <a:r>
              <a:rPr sz="2800" dirty="0">
                <a:latin typeface="Arial"/>
                <a:cs typeface="Arial"/>
              </a:rPr>
              <a:t>texture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elements</a:t>
            </a:r>
            <a:r>
              <a:rPr sz="2800" dirty="0">
                <a:latin typeface="Arial"/>
                <a:cs typeface="Arial"/>
              </a:rPr>
              <a:t>, sometimes called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texels</a:t>
            </a:r>
            <a:r>
              <a:rPr sz="2800" dirty="0">
                <a:latin typeface="Arial"/>
                <a:cs typeface="Arial"/>
              </a:rPr>
              <a:t>.</a:t>
            </a:r>
          </a:p>
          <a:p>
            <a:pPr marL="755650" marR="5080" lvl="1" indent="-285750" algn="just">
              <a:lnSpc>
                <a:spcPct val="100000"/>
              </a:lnSpc>
              <a:spcBef>
                <a:spcPts val="60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Texture </a:t>
            </a:r>
            <a:r>
              <a:rPr sz="2400" dirty="0">
                <a:latin typeface="Arial"/>
                <a:cs typeface="Arial"/>
              </a:rPr>
              <a:t>can </a:t>
            </a:r>
            <a:r>
              <a:rPr sz="2400" spc="-5" dirty="0">
                <a:latin typeface="Arial"/>
                <a:cs typeface="Arial"/>
              </a:rPr>
              <a:t>be described as </a:t>
            </a:r>
            <a:r>
              <a:rPr sz="2400" dirty="0">
                <a:latin typeface="Arial"/>
                <a:cs typeface="Arial"/>
              </a:rPr>
              <a:t>fine, coarse, </a:t>
            </a:r>
            <a:r>
              <a:rPr sz="2400" spc="-5" dirty="0">
                <a:latin typeface="Arial"/>
                <a:cs typeface="Arial"/>
              </a:rPr>
              <a:t>grained,  smooth,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etc.</a:t>
            </a:r>
            <a:endParaRPr sz="2400" dirty="0">
              <a:latin typeface="Arial"/>
              <a:cs typeface="Arial"/>
            </a:endParaRPr>
          </a:p>
          <a:p>
            <a:pPr marL="755015" lvl="1" indent="-285750" algn="just">
              <a:lnSpc>
                <a:spcPct val="100000"/>
              </a:lnSpc>
              <a:spcBef>
                <a:spcPts val="56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Such </a:t>
            </a:r>
            <a:r>
              <a:rPr sz="2400" dirty="0">
                <a:latin typeface="Arial"/>
                <a:cs typeface="Arial"/>
              </a:rPr>
              <a:t>features </a:t>
            </a:r>
            <a:r>
              <a:rPr sz="2400" spc="-5" dirty="0">
                <a:latin typeface="Arial"/>
                <a:cs typeface="Arial"/>
              </a:rPr>
              <a:t>are </a:t>
            </a:r>
            <a:r>
              <a:rPr sz="2400" dirty="0">
                <a:latin typeface="Arial"/>
                <a:cs typeface="Arial"/>
              </a:rPr>
              <a:t>found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tone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structure</a:t>
            </a:r>
            <a:endParaRPr sz="2400" dirty="0">
              <a:latin typeface="Arial"/>
              <a:cs typeface="Arial"/>
            </a:endParaRPr>
          </a:p>
          <a:p>
            <a:pPr marL="755015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texture.</a:t>
            </a:r>
            <a:endParaRPr sz="2400" dirty="0">
              <a:latin typeface="Arial"/>
              <a:cs typeface="Arial"/>
            </a:endParaRPr>
          </a:p>
          <a:p>
            <a:pPr marL="755015" marR="260350" lvl="1" indent="-285750" algn="just">
              <a:lnSpc>
                <a:spcPct val="100000"/>
              </a:lnSpc>
              <a:spcBef>
                <a:spcPts val="57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Tone is based on pixel intensity properties in </a:t>
            </a:r>
            <a:r>
              <a:rPr sz="2400" dirty="0">
                <a:latin typeface="Arial"/>
                <a:cs typeface="Arial"/>
              </a:rPr>
              <a:t>the  texel, </a:t>
            </a:r>
            <a:r>
              <a:rPr sz="2400" spc="-5" dirty="0">
                <a:latin typeface="Arial"/>
                <a:cs typeface="Arial"/>
              </a:rPr>
              <a:t>whilst </a:t>
            </a:r>
            <a:r>
              <a:rPr sz="2400" dirty="0">
                <a:latin typeface="Arial"/>
                <a:cs typeface="Arial"/>
              </a:rPr>
              <a:t>structure represents the spatial  relationship between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texels.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714840" y="3518280"/>
              <a:ext cx="4644000" cy="13219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5480" y="3508920"/>
                <a:ext cx="4662720" cy="1340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3600" dirty="0">
                <a:solidFill>
                  <a:srgbClr val="3333CC"/>
                </a:solidFill>
                <a:latin typeface="Arial"/>
                <a:cs typeface="Arial"/>
              </a:rPr>
              <a:t>Texture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502" y="1471676"/>
            <a:ext cx="6877684" cy="155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48895" indent="-285750">
              <a:lnSpc>
                <a:spcPct val="100000"/>
              </a:lnSpc>
              <a:spcBef>
                <a:spcPts val="100"/>
              </a:spcBef>
              <a:buChar char="–"/>
              <a:tabLst>
                <a:tab pos="298450" algn="l"/>
              </a:tabLst>
            </a:pPr>
            <a:r>
              <a:rPr sz="2400" spc="-5" dirty="0">
                <a:latin typeface="Arial"/>
                <a:cs typeface="Arial"/>
              </a:rPr>
              <a:t>If </a:t>
            </a:r>
            <a:r>
              <a:rPr sz="2400" dirty="0">
                <a:latin typeface="Arial"/>
                <a:cs typeface="Arial"/>
              </a:rPr>
              <a:t>texels </a:t>
            </a:r>
            <a:r>
              <a:rPr sz="2400" spc="-5" dirty="0">
                <a:latin typeface="Arial"/>
                <a:cs typeface="Arial"/>
              </a:rPr>
              <a:t>are </a:t>
            </a:r>
            <a:r>
              <a:rPr sz="2400" dirty="0">
                <a:latin typeface="Arial"/>
                <a:cs typeface="Arial"/>
              </a:rPr>
              <a:t>small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tonal </a:t>
            </a:r>
            <a:r>
              <a:rPr sz="2400" spc="-5" dirty="0">
                <a:latin typeface="Arial"/>
                <a:cs typeface="Arial"/>
              </a:rPr>
              <a:t>differences between  </a:t>
            </a:r>
            <a:r>
              <a:rPr sz="2400" dirty="0">
                <a:latin typeface="Arial"/>
                <a:cs typeface="Arial"/>
              </a:rPr>
              <a:t>texels </a:t>
            </a:r>
            <a:r>
              <a:rPr sz="2400" spc="-5" dirty="0">
                <a:latin typeface="Arial"/>
                <a:cs typeface="Arial"/>
              </a:rPr>
              <a:t>are large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fine </a:t>
            </a:r>
            <a:r>
              <a:rPr sz="2400" spc="-5" dirty="0">
                <a:latin typeface="Arial"/>
                <a:cs typeface="Arial"/>
              </a:rPr>
              <a:t>texture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results.</a:t>
            </a:r>
            <a:endParaRPr sz="2400"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spcBef>
                <a:spcPts val="560"/>
              </a:spcBef>
              <a:buChar char="–"/>
              <a:tabLst>
                <a:tab pos="298450" algn="l"/>
              </a:tabLst>
            </a:pPr>
            <a:r>
              <a:rPr sz="2400" spc="-5" dirty="0">
                <a:latin typeface="Arial"/>
                <a:cs typeface="Arial"/>
              </a:rPr>
              <a:t>If texels are large and consist of several pixels,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 coarse </a:t>
            </a:r>
            <a:r>
              <a:rPr sz="2400" dirty="0">
                <a:latin typeface="Arial"/>
                <a:cs typeface="Arial"/>
              </a:rPr>
              <a:t>texture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results.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927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730"/>
              </a:spcBef>
            </a:pPr>
            <a:r>
              <a:rPr sz="3600" dirty="0">
                <a:solidFill>
                  <a:srgbClr val="3333CC"/>
                </a:solidFill>
                <a:latin typeface="Arial"/>
                <a:cs typeface="Arial"/>
              </a:rPr>
              <a:t>Texture</a:t>
            </a:r>
            <a:r>
              <a:rPr sz="36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Analysis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468627"/>
            <a:ext cx="7458709" cy="45807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3853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There are two primary issues in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texture  analysis:</a:t>
            </a:r>
          </a:p>
          <a:p>
            <a:pPr marL="121285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sz="2400" spc="10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texture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classification</a:t>
            </a:r>
          </a:p>
          <a:p>
            <a:pPr marL="1212850" indent="-457200">
              <a:lnSpc>
                <a:spcPct val="100000"/>
              </a:lnSpc>
              <a:spcBef>
                <a:spcPts val="570"/>
              </a:spcBef>
              <a:buFont typeface="+mj-lt"/>
              <a:buAutoNum type="arabicPeriod"/>
            </a:pPr>
            <a:r>
              <a:rPr sz="2400" spc="-495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texture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segmentation</a:t>
            </a:r>
            <a:endParaRPr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Texture segmentation </a:t>
            </a:r>
            <a:r>
              <a:rPr sz="2800" dirty="0">
                <a:latin typeface="Arial"/>
                <a:cs typeface="Arial"/>
              </a:rPr>
              <a:t>is concerned with  automatically determining the boundaries  between various texture regions in an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image.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00" dirty="0">
              <a:latin typeface="Arial"/>
              <a:cs typeface="Arial"/>
            </a:endParaRPr>
          </a:p>
          <a:p>
            <a:pPr marL="354965" marR="17653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lang="en-US" sz="1800" spc="-5" dirty="0" smtClean="0">
                <a:latin typeface="Arial"/>
                <a:cs typeface="Arial"/>
              </a:rPr>
              <a:t>Good Reference</a:t>
            </a:r>
          </a:p>
          <a:p>
            <a:pPr marL="12065" marR="176530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sz="1800" spc="-5" dirty="0" smtClean="0">
                <a:latin typeface="Arial"/>
                <a:cs typeface="Arial"/>
              </a:rPr>
              <a:t>Reed</a:t>
            </a:r>
            <a:r>
              <a:rPr sz="1800" spc="-5" dirty="0">
                <a:latin typeface="Arial"/>
                <a:cs typeface="Arial"/>
              </a:rPr>
              <a:t>, </a:t>
            </a:r>
            <a:r>
              <a:rPr sz="1800" dirty="0">
                <a:latin typeface="Arial"/>
                <a:cs typeface="Arial"/>
              </a:rPr>
              <a:t>T.R. </a:t>
            </a:r>
            <a:r>
              <a:rPr sz="1800" spc="-5" dirty="0">
                <a:latin typeface="Arial"/>
                <a:cs typeface="Arial"/>
              </a:rPr>
              <a:t>and J.M.H. Dubuf, </a:t>
            </a:r>
            <a:r>
              <a:rPr sz="1800" i="1" spc="-5" dirty="0">
                <a:latin typeface="Arial"/>
                <a:cs typeface="Arial"/>
              </a:rPr>
              <a:t>CVGIP: </a:t>
            </a:r>
            <a:r>
              <a:rPr sz="1800" i="1" dirty="0">
                <a:latin typeface="Arial"/>
                <a:cs typeface="Arial"/>
              </a:rPr>
              <a:t>Image </a:t>
            </a:r>
            <a:r>
              <a:rPr sz="1800" i="1" spc="-5" dirty="0">
                <a:latin typeface="Arial"/>
                <a:cs typeface="Arial"/>
              </a:rPr>
              <a:t>Understanding</a:t>
            </a:r>
            <a:r>
              <a:rPr sz="1800" spc="-5" dirty="0">
                <a:latin typeface="Arial"/>
                <a:cs typeface="Arial"/>
              </a:rPr>
              <a:t>, </a:t>
            </a:r>
            <a:r>
              <a:rPr sz="1800" b="1" spc="-5" dirty="0">
                <a:latin typeface="Arial"/>
                <a:cs typeface="Arial"/>
              </a:rPr>
              <a:t>57</a:t>
            </a:r>
            <a:r>
              <a:rPr sz="1800" spc="-5" dirty="0">
                <a:latin typeface="Arial"/>
                <a:cs typeface="Arial"/>
              </a:rPr>
              <a:t>: pp.  359-372.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1993.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3600" dirty="0">
                <a:solidFill>
                  <a:srgbClr val="3333CC"/>
                </a:solidFill>
                <a:latin typeface="Arial"/>
                <a:cs typeface="Arial"/>
              </a:rPr>
              <a:t>Texture</a:t>
            </a:r>
            <a:r>
              <a:rPr sz="36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Classification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468627"/>
            <a:ext cx="6805930" cy="2989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Texture classification </a:t>
            </a:r>
            <a:r>
              <a:rPr sz="2800" dirty="0">
                <a:latin typeface="Arial"/>
                <a:cs typeface="Arial"/>
              </a:rPr>
              <a:t>is concerned with  identifying a given textured region from a  </a:t>
            </a:r>
            <a:r>
              <a:rPr sz="2800" spc="-5" dirty="0">
                <a:latin typeface="Arial"/>
                <a:cs typeface="Arial"/>
              </a:rPr>
              <a:t>given </a:t>
            </a:r>
            <a:r>
              <a:rPr sz="2800" dirty="0">
                <a:latin typeface="Arial"/>
                <a:cs typeface="Arial"/>
              </a:rPr>
              <a:t>set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texture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classes.</a:t>
            </a:r>
            <a:endParaRPr sz="2800">
              <a:latin typeface="Arial"/>
              <a:cs typeface="Arial"/>
            </a:endParaRPr>
          </a:p>
          <a:p>
            <a:pPr marL="755650" marR="500380" lvl="1" indent="-285750">
              <a:lnSpc>
                <a:spcPct val="100000"/>
              </a:lnSpc>
              <a:spcBef>
                <a:spcPts val="60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Each of </a:t>
            </a:r>
            <a:r>
              <a:rPr sz="2400" dirty="0">
                <a:latin typeface="Arial"/>
                <a:cs typeface="Arial"/>
              </a:rPr>
              <a:t>these regions </a:t>
            </a:r>
            <a:r>
              <a:rPr sz="2400" spc="-5" dirty="0">
                <a:latin typeface="Arial"/>
                <a:cs typeface="Arial"/>
              </a:rPr>
              <a:t>has unique </a:t>
            </a:r>
            <a:r>
              <a:rPr sz="2400" dirty="0">
                <a:latin typeface="Arial"/>
                <a:cs typeface="Arial"/>
              </a:rPr>
              <a:t>texture  characteristics.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65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Statistical </a:t>
            </a:r>
            <a:r>
              <a:rPr sz="2400" spc="-5" dirty="0">
                <a:latin typeface="Arial"/>
                <a:cs typeface="Arial"/>
              </a:rPr>
              <a:t>methods are extensively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  <a:p>
            <a:pPr marL="755650">
              <a:lnSpc>
                <a:spcPct val="100000"/>
              </a:lnSpc>
              <a:spcBef>
                <a:spcPts val="570"/>
              </a:spcBef>
            </a:pPr>
            <a:r>
              <a:rPr sz="2400" spc="-5" dirty="0">
                <a:latin typeface="Arial"/>
                <a:cs typeface="Arial"/>
              </a:rPr>
              <a:t>e.g. </a:t>
            </a:r>
            <a:r>
              <a:rPr sz="2400" dirty="0">
                <a:latin typeface="Arial"/>
                <a:cs typeface="Arial"/>
              </a:rPr>
              <a:t>GLCM, contrast, </a:t>
            </a:r>
            <a:r>
              <a:rPr sz="2400" spc="-5" dirty="0">
                <a:latin typeface="Arial"/>
                <a:cs typeface="Arial"/>
              </a:rPr>
              <a:t>entropy,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homogeneity</a:t>
            </a:r>
            <a:endParaRPr sz="24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223720" y="4420080"/>
              <a:ext cx="4617000" cy="1789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4360" y="4410720"/>
                <a:ext cx="4635720" cy="197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Defining</a:t>
            </a:r>
            <a:r>
              <a:rPr sz="36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3333CC"/>
                </a:solidFill>
                <a:latin typeface="Arial"/>
                <a:cs typeface="Arial"/>
              </a:rPr>
              <a:t>Texture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468627"/>
            <a:ext cx="7559040" cy="3658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3568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There are three approaches to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defining  </a:t>
            </a:r>
            <a:r>
              <a:rPr sz="2800" spc="-5" dirty="0">
                <a:latin typeface="Arial"/>
                <a:cs typeface="Arial"/>
              </a:rPr>
              <a:t>exactly what </a:t>
            </a:r>
            <a:r>
              <a:rPr sz="2800" dirty="0">
                <a:latin typeface="Arial"/>
                <a:cs typeface="Arial"/>
              </a:rPr>
              <a:t>texture is:</a:t>
            </a:r>
            <a:endParaRPr sz="2800">
              <a:latin typeface="Arial"/>
              <a:cs typeface="Arial"/>
            </a:endParaRPr>
          </a:p>
          <a:p>
            <a:pPr marL="814069" marR="513715" lvl="1" indent="-344805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Wingdings"/>
              <a:buChar char=""/>
              <a:tabLst>
                <a:tab pos="826135" algn="l"/>
              </a:tabLst>
            </a:pP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Structural</a:t>
            </a:r>
            <a:r>
              <a:rPr sz="2400" spc="-5" dirty="0">
                <a:latin typeface="Arial"/>
                <a:cs typeface="Arial"/>
              </a:rPr>
              <a:t>: texture 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set of primitive texels in  </a:t>
            </a:r>
            <a:r>
              <a:rPr sz="2400" dirty="0">
                <a:latin typeface="Arial"/>
                <a:cs typeface="Arial"/>
              </a:rPr>
              <a:t>some regular or repeated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relationship.</a:t>
            </a:r>
            <a:endParaRPr sz="2400">
              <a:latin typeface="Arial"/>
              <a:cs typeface="Arial"/>
            </a:endParaRPr>
          </a:p>
          <a:p>
            <a:pPr marL="814069" marR="5080" indent="-344805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latin typeface="Wingdings"/>
                <a:cs typeface="Wingdings"/>
              </a:rPr>
              <a:t>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Statistical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texture 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quantitative measure of the  arrangement of intensities in </a:t>
            </a:r>
            <a:r>
              <a:rPr sz="2400" dirty="0">
                <a:latin typeface="Arial"/>
                <a:cs typeface="Arial"/>
              </a:rPr>
              <a:t>a region. This set </a:t>
            </a:r>
            <a:r>
              <a:rPr sz="2400" spc="-5" dirty="0">
                <a:latin typeface="Arial"/>
                <a:cs typeface="Arial"/>
              </a:rPr>
              <a:t>of  </a:t>
            </a:r>
            <a:r>
              <a:rPr sz="2400" dirty="0">
                <a:latin typeface="Arial"/>
                <a:cs typeface="Arial"/>
              </a:rPr>
              <a:t>measurements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called a </a:t>
            </a:r>
            <a:r>
              <a:rPr sz="2400" i="1" dirty="0">
                <a:solidFill>
                  <a:srgbClr val="9A009A"/>
                </a:solidFill>
                <a:latin typeface="Arial"/>
                <a:cs typeface="Arial"/>
              </a:rPr>
              <a:t>feature</a:t>
            </a:r>
            <a:r>
              <a:rPr sz="2400" i="1" spc="-20" dirty="0">
                <a:solidFill>
                  <a:srgbClr val="9A009A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9A009A"/>
                </a:solidFill>
                <a:latin typeface="Arial"/>
                <a:cs typeface="Arial"/>
              </a:rPr>
              <a:t>vector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814069" marR="334645" lvl="1" indent="-344805">
              <a:lnSpc>
                <a:spcPct val="100000"/>
              </a:lnSpc>
              <a:spcBef>
                <a:spcPts val="565"/>
              </a:spcBef>
              <a:buClr>
                <a:srgbClr val="000000"/>
              </a:buClr>
              <a:buFont typeface="Wingdings"/>
              <a:buChar char=""/>
              <a:tabLst>
                <a:tab pos="826769" algn="l"/>
              </a:tabLst>
            </a:pP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Modelling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dirty="0">
                <a:latin typeface="Arial"/>
                <a:cs typeface="Arial"/>
              </a:rPr>
              <a:t>texture </a:t>
            </a:r>
            <a:r>
              <a:rPr sz="2400" spc="-5" dirty="0">
                <a:latin typeface="Arial"/>
                <a:cs typeface="Arial"/>
              </a:rPr>
              <a:t>modelling </a:t>
            </a:r>
            <a:r>
              <a:rPr sz="2400" dirty="0">
                <a:latin typeface="Arial"/>
                <a:cs typeface="Arial"/>
              </a:rPr>
              <a:t>techniques </a:t>
            </a:r>
            <a:r>
              <a:rPr sz="2400" spc="-5" dirty="0">
                <a:latin typeface="Arial"/>
                <a:cs typeface="Arial"/>
              </a:rPr>
              <a:t>involve  constructing models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specify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textures.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2302</Words>
  <Application>Microsoft Office PowerPoint</Application>
  <PresentationFormat>On-screen Show (4:3)</PresentationFormat>
  <Paragraphs>391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Texture Analysis</vt:lpstr>
      <vt:lpstr>What is Texture?</vt:lpstr>
      <vt:lpstr>What is Texture?</vt:lpstr>
      <vt:lpstr>What is Texture?</vt:lpstr>
      <vt:lpstr>Texture</vt:lpstr>
      <vt:lpstr>Texture</vt:lpstr>
      <vt:lpstr>Texture Analysis</vt:lpstr>
      <vt:lpstr>Texture Classification</vt:lpstr>
      <vt:lpstr>Defining Texture</vt:lpstr>
      <vt:lpstr>Defining Texture</vt:lpstr>
      <vt:lpstr>Simple Analysis of Texture</vt:lpstr>
      <vt:lpstr>Range</vt:lpstr>
      <vt:lpstr>Variance</vt:lpstr>
      <vt:lpstr>Quantitative Texture Measures</vt:lpstr>
      <vt:lpstr>Grey Level Co-occurrence</vt:lpstr>
      <vt:lpstr>GLCM</vt:lpstr>
      <vt:lpstr>GLCM</vt:lpstr>
      <vt:lpstr>GLCM</vt:lpstr>
      <vt:lpstr>GLCM</vt:lpstr>
      <vt:lpstr>Normalised GLCM</vt:lpstr>
      <vt:lpstr>Numeric Features of GLCM</vt:lpstr>
      <vt:lpstr>Maximum Probability</vt:lpstr>
      <vt:lpstr>Maximum Probability</vt:lpstr>
      <vt:lpstr>PowerPoint Presentation</vt:lpstr>
      <vt:lpstr>Moments</vt:lpstr>
      <vt:lpstr>Contrast</vt:lpstr>
      <vt:lpstr>Contrast</vt:lpstr>
      <vt:lpstr>Homogeneity</vt:lpstr>
      <vt:lpstr>Homogeneity</vt:lpstr>
      <vt:lpstr>Entropy</vt:lpstr>
      <vt:lpstr>Entropy</vt:lpstr>
      <vt:lpstr>ijPd [i, j ]  i  j</vt:lpstr>
      <vt:lpstr>GLCM - References</vt:lpstr>
      <vt:lpstr>Haralick Texture Operator</vt:lpstr>
      <vt:lpstr>Graylevel Difference Statistics</vt:lpstr>
      <vt:lpstr>Graylevel Difference Statistics</vt:lpstr>
      <vt:lpstr>Graylevel Difference Statistics</vt:lpstr>
      <vt:lpstr>Graylevel Difference Statistics</vt:lpstr>
      <vt:lpstr>PowerPoint Presentation</vt:lpstr>
      <vt:lpstr>Graylevel Difference Statistics</vt:lpstr>
      <vt:lpstr>Runlength Statistics</vt:lpstr>
      <vt:lpstr>Runlength Statistics</vt:lpstr>
      <vt:lpstr>Runlength Statistics</vt:lpstr>
      <vt:lpstr>Runlength Statistics</vt:lpstr>
      <vt:lpstr>Runlength Statistics</vt:lpstr>
      <vt:lpstr>Edges and Texture</vt:lpstr>
      <vt:lpstr>Edges and Texture</vt:lpstr>
      <vt:lpstr>Texture Segmentation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Lecture_6.ppt</dc:title>
  <dc:creator>Michael</dc:creator>
  <cp:lastModifiedBy>ue</cp:lastModifiedBy>
  <cp:revision>3</cp:revision>
  <dcterms:created xsi:type="dcterms:W3CDTF">2020-09-06T16:05:05Z</dcterms:created>
  <dcterms:modified xsi:type="dcterms:W3CDTF">2020-09-08T05:32:15Z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2003-03-22T00:00:00Z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2020-09-06T00:00:00Z</vt:filetime>
  </property>
</Properties>
</file>