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5" r:id="rId29"/>
    <p:sldId id="286" r:id="rId30"/>
    <p:sldId id="287" r:id="rId31"/>
    <p:sldId id="288" r:id="rId32"/>
    <p:sldId id="289" r:id="rId33"/>
    <p:sldId id="290" r:id="rId34"/>
    <p:sldId id="28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4:51:14.209"/>
    </inkml:context>
    <inkml:brush xml:id="br0">
      <inkml:brushProperty name="width" value="0.05292" units="cm"/>
      <inkml:brushProperty name="height" value="0.05292" units="cm"/>
      <inkml:brushProperty name="color" value="#FF0000"/>
    </inkml:brush>
  </inkml:definitions>
  <inkml:trace contextRef="#ctx0" brushRef="#br0">17140 10616,'0'-49,"50"49,74-50,-25 50,-24 0,-1 0,25 0,50 0,0 0,-50 0,50 0,-50 0,-74-25,49 1,-24 24,0 0,24 24,0-24,26 0,24 0,0 0,25 0,49 0,-49 0,-100 0,26 0,-50 0,24 0,26 0,-1 0,75 0,-50 0,-24 0,24 0,-50 0,-24 0,25 0,-1 0,26 0,24 0,0 0,-49 0,-1 25,-24-25,25 0,-50 0,25 0,0 0,-1 0,76 0,24 25,-25-25,-25 0,-24-25,-1 25,-49 0,25 0,0-25,-25 25,50 0,-1-49,-24 49,-25 0,25 0,0 25,24-1,-24-24,0 0,24 0,-24 0,0 0,25 0,-26 0,1 0,25 0,-50-49,25 49,-25 0,-25 0,-25 0,-24 49,-199 1</inkml:trace>
  <inkml:trace contextRef="#ctx0" brushRef="#br0" timeOffset="2795.1599">4068 11633,'0'0,"0"-24,50 24,-25 0,0 0,24 0,26 0,-51 0,51 0,24 0,75 0,-26 0,76 0,-51 24,1-24,-25 0,0 50,-25-50,-50 0,75 50,-25-50,-25 0,25 0,-25 0,50 0,-25 0,25 0,0 24,-50-24,-24 0,49 25,24-25,-24 0,-49 0,49 0,-50 0,100 25,-25 0,-50 0,0-25,0 0,-24 0,49 0,-25 0,50 0,-75 0,50 0,-49 0,24 0,50 0,0 24,-75-24,-24 0,24 0,-49 25,74-25,-25 25,75-25,0 0,-74 0,-1 0,-24-25,-26 25,51 0,-1 0,1 0,24 0,25 0,0 0,-50 0,50 0,-24 0,-26 0,-24 0,49 0,-25 0,1 0,-1 50,0-50,-24 0,0 0,98 0,26-75,49 26,-49 24,-25-25,-50 26,-25 24,26 0,-26 0,0 24,-74-24,50 0,-50 0,0 0,25 0,-25-24,0 24,49 0,-49 0,0-25</inkml:trace>
  <inkml:trace contextRef="#ctx0" brushRef="#br0" timeOffset="4875.2789">5879 12774,'25'0,"0"0,-1 0,51 25,-1 0,50-25,50 0,74 0,-25 0,25 0,-49 0,-1 0,-49 0,25 0,421 50,-74-75,-422 25,-49 0,49 25,-25-25,50 0,0 0,50 0,-25-50,49 50,1-50,-26 50,-24-24,-50 24,149 0,-49 0,-75 0,50 0,74 0,-75 0,-49 0,-49 0,-1 0,-24 0,-1 0,50 0,-24 0,-26 0,76 0,-76 0,-49 0,25 0,25 0,-50 0,24 24,1-24,-25 0,50 50,-1-50,1 0,-25 0,0 0,-25 0,-25 0</inkml:trace>
  <inkml:trace contextRef="#ctx0" brushRef="#br0" timeOffset="44579.5498">18058 3795,'0'0,"0"0,0 0,0 25,0 149,0-26,25 26,-25 49,0-49,0 0,0 198,-25-50,0-74,25-74,-24 24,24 25,0-99,0-74,-25 0,25-50,0 0</inkml:trace>
  <inkml:trace contextRef="#ctx0" brushRef="#br0" timeOffset="45719.615">17339 6375,'0'-25,"0"25,0 0,25 0,-1 0,125-50,25-74,-25 100,49-51,-74 1,50-1,-1 51,-24-1,75-50,-76 26,-48 24,98 25,-24 0,-1 0,-123 0,49 0,-49 0,-25 49,49-49,50 75,-25-75,0 0,25 25,0-25,25 0,-50 0,-49 0,0-25,-25 25,-25 0,0-25,24 25,-24 0,25 0,0-25,25-24,-1 49,-24-50,0 25,-25 0,49 25,26-99,-50 99,24-25,-24-24,0 49,0-75,-1 75,-24 0,0 0,0-24</inkml:trace>
  <inkml:trace contextRef="#ctx0" brushRef="#br0" timeOffset="48495.7738">18455 5531,'0'0,"0"-24,0-1,0 25,0-75,0 75,0-124,0-24,25 48,0-73,-25 73,0-24,0 75,0-1,24 25,1-74,0 50,0-26,0 26,24-26,-49 26,25 24,0-25,-25 25,25 1,-25-1,24 0,26-74,-25 49,0 1,-25 24,25 25,-25-25,0-25,0 50,24-25,1 1,25-26,-25 50,24-25,-24 25,0-25,0 25,-25 0,49 0,-49 0,25 25,0 0,24 0,1 0,-50-25,0 49,25-49,-25 25,25 0,-25 0,49 49,-49-74,0 75,0-75,50 24,-50 1,0-25,0 25,0-25,0 25,0 0,0 24,0 1,49-1,-49-24,0 25,25-50,-25 49,25-49,-25 25,50 74,-26-74,26 99,0-99,-50 25,49 24,-24-49,-25 49,25-74,0 75,0-26,24 1,-49-25,25 24,0 26,0-50,-1-1,1 26,-25-50,25 50,25-1,-26-24,1 0,25 49,-1-24,-24-25,0-1,0-24,0 0,-1 0,1 0,-25 0,25 0,-25 0,0 0</inkml:trace>
  <inkml:trace contextRef="#ctx0" brushRef="#br0" timeOffset="54066.0924">19621 5432,'0'0,"0"0,0-25,0 25,0-24,25-76,-1 26,1-25,-25-50,75-50,-51 75,1 25,0-74,25 98,-1-24,-24-99,0 98,74-98,-99 123,25-24,25 50,-50-1,24 25,1-49,-25 49,0 0,0 25,0-25,0 25,25-24,0-1,-25 25,0-25,25 25,-1 0,1 0,-25 0,25 0,0 25,0-25,-1 0,1 0,0 25,0-1,24 26,-49-25,50 0,-50 24,50-24,-26 0,1 0,0-1,0 26,0 0,-1-1,1 1,25-25,-50 0,25-25,-25 24,0 1,25 25,-1-25,-24-1,25 26,0-25,-25-25,25 49,0-24,-25 0,24 25,-24-50,25 24,25 125,-25-99,-1-25,-24 24,25 1,-25-50,25 49,0 1,0 0,-25-26,24 1,26 25,-25-1,0 1,24-25,-24-25,25 25,-26-25,51 49,-50-49,-1 0,51 50,-50-50,-25 0,24 0,1 0,-25 0,0 0,0 0,0 25</inkml:trace>
  <inkml:trace contextRef="#ctx0" brushRef="#br0" timeOffset="55825.193">19844 5333,'0'-25,"0"25,0 0,0 0,0 0,0 0,50 50,-1-50,-24 0,-25 0,25 0,0 0,-25 0,-50 0,50 0,-25 25,1-25,-1 49,-25-49,50 0,0 0,25 0,-25 0,25 0,0 0,-1 0,1 0,-25 0,25 0,0 0,-25 0,-25 0</inkml:trace>
  <inkml:trace contextRef="#ctx0" brushRef="#br0" timeOffset="57067.2641">18703 5209,'-25'0,"0"0,25 0,-24 0,24 0,24 0,-24 0,50 0,0 0,24 0,25-25,-49 25,0 0,-1-25,1 1,-1 24,-24 0,0 0,0 0,49 0,-24 0,24 0,-24-25,-25 0,-25 25,0 0,-50 0,25 0,-49 0,49 0,0 0,0 0,1 0,24-25,0 25,0 0,49 0,1 0,-1 0,1 0,-50 0,50 0,-26 0</inkml:trace>
  <inkml:trace contextRef="#ctx0" brushRef="#br0" timeOffset="60153.4406">19695 4514,'0'0,"0"0,0 25,25 124,-25 0,25 25,24-75,-49 50,0-100,0 1,0-25,0-25,0 0,0-50,0 50,0-174,0 100,0-25,0 24,0-24,0 49,0 26,0-51,0 75,0-49,0 24,0-74,0 49,0 0,0 50,0 0,0 75,0 123,25-49,-25 124,0-199,25 75,-25-74,25-1,-25-24,25 24,-25 25,0-99,0 0,0 0,0 0,0-149,-25-49,25-50,0-75,0-197,-25 272,25 74,0 100,0 74,0 0,0 0,0 0,0 24,0 51,0 74,0 49,0 75,25 0,-25-149,0-25,0-99,0 0,0-25,-25-198,-25-124,26 49,-26 50,50 74,-50 50,50 0,0 124,0 25,0 0,0 124,25 0,0 24,0 1,-25 99,25-1,-25-123,0-25,0-24,0-51,0 26,0-26,0 1,0-1,0-49,0-49,0 24,0-124,0-99,-25 25,0-298,0 174,25 99,0 124,0 24,0 100,0 0,0 0,0 50,0 24,25 75,0 75,-25 73,49 174,-24-123,0-75,25 148,-25-247,-25-100,0-49,0-25,0 0,0-124,-75-322,50 198,-49-75,49-99,0 50,25 199,0 24,0 50,0 74,0 0,0 25,25 0,-25 25,0 0,0 99,25 0,0 149,-25-100,24 75,-24-74,25-75,0 25,0 0,0-25,-25-49,0-50,0 0,0-50,0 26,-25-225,0 51,0-75,0 25,25-25,-24 199,24-1,0 75,0 0,0 75,0 173,0-124,0 149,0-75,0-49,0-50,0-49,0-50,24 74,-24 1,0-50,0-1,0-24,0 100</inkml:trace>
  <inkml:trace contextRef="#ctx0" brushRef="#br0" timeOffset="80980.6319">1613 1736,'0'100,"0"98,0 75,0 0,0-25,0 74,0-24,0-25,0 0,49 99,1-25,-50-74,0 0,0 99,0-149,0-49,0-75,0-74,0-1,0-24</inkml:trace>
  <inkml:trace contextRef="#ctx0" brushRef="#br0" timeOffset="81714.6738">769 4986,'50'0,"99"0,49 0,75 0,0 0,149 0,-75 0,25 0,50 0,-125 0,100 74,-149-49,-74 49,123-74,-123 75,-50-50,-49-25,-26 24,-24-24,-25 0,25 0,-25 0</inkml:trace>
  <inkml:trace contextRef="#ctx0" brushRef="#br0" timeOffset="84103.8105">1861 4614,'0'24,"0"-24,0 0,0 0,-25-24,25-1,0-124,0 75,0-26,0 1,25-149,0 124,-25 25,24 49,-24 1,0-1,0 25,0 0,25-24,-25 49,25-50,-25 1,0 24,0-50,25 75,-25-24,25-1,-1 0,-24-25,75 26,-75-26,74-24,-74 49,75-25,-51 25,-24 1,25 24,0-50,0 25,0 0,-1 1,26-26,0 25,-1 25,-24 0,0-25,49 0,-49 25,0-24,0 24,-1 0,1 0,0 24,25 1,-50-25,24 50,1 0,-25-50,25 49,-25-49,0 25,75 49,-75-74,24 50,-24 24,25-74,0 50,-25 24,25-24,-25-25,0 0,0-25,0 49,25-24,-25 49,0-49,49 99,-49-99,25 25,0 24,0 1,-25-51,24 1,-24 50,25-51,-25 1,0 74,25-49,25 74,-50-99,24 24,-24-24,0 0,0 0,25 0,0-25,0 0,-25 0,0 24,25-24,-25 50,24-25,-24 0,50 24,-50-49,25 0,-25 0,0 0,0 0</inkml:trace>
  <inkml:trace contextRef="#ctx0" brushRef="#br0" timeOffset="92769.3061">3895 4614,'0'0,"24"-124,51-50,-1 25,26-124,-1 25,-50 99,1 25,0-24,-1-26,-49 100,50-125,-50 50,0 50,25 0,-1 49,-24 1,25-1,25-24,-25 24,-1 25,1-24,0 49,0-50,0 25,-1 0,-24 1,50 24,0 0,-26 0,26 0,0 74,-1-24,-49-26,50 1,-50 0,25 0,-25-25,25 49,-1 1,1 0,0-1,0-24,24 49,-24-24,-25-50,25 74,0-49,0 25,-1 0,-24-26,25 26,0 24,25 26,-26-51,-24 1,25-1,0 1,-25 24,25-49,0 50,-25-51,24 26,-24 173,0-173,0 24,25-24,0 0,-25-1,25-24,0 25,-25 24,24-49,1 24,-25 26,25-50,0 49,0 0,-25-24,49-25,-49 24,0-24,0-25,0 0,25 25,-25 0,25-25,0 0,-25 25,0-25,24 0,-24 0,0 24</inkml:trace>
  <inkml:trace contextRef="#ctx0" brushRef="#br0" timeOffset="97084.5529">3547 2753,'0'0,"0"25,0 99,0 50,0 74,50-99,-50 49,50 149,-50-24,0-1,0-74,24-24,-24-100,25 0,-25 49,25-98,-25 24,0-25,0 1,25-1,-25-24,0-50,0 0,0 0,0-25,0-49,25-51,-25-48,0-174,0-1,24 75,-24-49,0-248,-24 297,-76-124,-24 74,50 50,-25 25,74 199,25 24,0 25,0 0,0 74,74 75,-24 99,0 25,49 0,-25 49,1-24,-51 173,1-223,-25-24,0 49,0-25,0-50,0 0,0-98,0 24,0-50,0-74,0 25,0-25,0-50,0 1,0-51,25-48,-25-51,0-322,0 248,-25-49,-24-149,24 24,25 199,-50 50,50 148,0 25,0 25,0 50,0 49,0 0,0 174,0 25,0 223,0-224,0 76,0-1,0-25,0-124,0-24,0-100,0-25,0 1,0-26,-25-24,25-25,-24-99,24-75,0-99,0 0,0-99,0-25,0-49,0 148,74-24,-74 173,25 25,-25 99,0 25,0 50,0 24,0 125,-25 24,25-124,0 75,0 24,0-49,25 49,0-73,-25-76,0-24,0 0,24-25,-24 0</inkml:trace>
  <inkml:trace contextRef="#ctx0" brushRef="#br0" timeOffset="104273.9642">2282 9500,'75'75,"-1"-51,25 26,-24-25,74 49,-25-49,0-25,49 0,75-124,-74 25,74 0,99-125,50 26,0-25,50-1,-75 76,-149 98,-74-49,-100 49,-24 50,-25-25,-25 50,1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4:58:20.857"/>
    </inkml:context>
    <inkml:brush xml:id="br0">
      <inkml:brushProperty name="width" value="0.05292" units="cm"/>
      <inkml:brushProperty name="height" value="0.05292" units="cm"/>
      <inkml:brushProperty name="color" value="#FF0000"/>
    </inkml:brush>
  </inkml:definitions>
  <inkml:trace contextRef="#ctx0" brushRef="#br0">18753 5779,'0'0,"0"0,0 0,0 0,-25 0,25 0,-50 0,25 0,-49-49,24 49,1-25,-1 25,1 0,-1 0,25 0,-24 25,-1-25,25 0,0 0,1 25,-1-1,0 1,-25 25,50-50,-24 25,-1 0,25 24,0-24,-25 25,25 49,-25-50,25-49,0 50,-25-25,25 0,0-1,0 1,-24 25,24-50,0 25,0-25,0 24,0 1,0 25,0-25,0 24,0-49,0 50,0-25,24-25,-24 49,0-24,0 0,25-25,-25 25,0 24,25-49,0 25,-25 0,25-25,-25 25,24-25,1 0,-25 0,25 0,-25 0,25 0,0 25,24-1,-24-24,0 25,0-25,-1 0,-24 0,25 25,-25-25,50 25,-25-25,-25 0,0 0,49 0,-24 0,0 0,-25 0,0 0,25-50,49 25,-74 1,25 24,0 0,-1 0,-24-25,0 0,25 25,0 0,-25 0,25 0,-25-25,0 25,0 0,49-50,-49 50,25-24,-25-1,-25 25</inkml:trace>
  <inkml:trace contextRef="#ctx0" brushRef="#br0" timeOffset="6258.358">19298 3001,'0'0,"0"75,0 98,0-24,50 99,-50 25,0-124,25-50,0 25,-25-124,0 25,0 0,0-25,0-75,24-24,-24 25,0-149,0 74,0-99,0 49,0 150,0-26,0 26,0 24,0 0,0 0,0 0,0 25,0 0,0 0,50 75,24-26,-24 26,0 74,-1-75,-49-24,50-1,-50-24,0 49,0-49,25 25,-1 24,1-24,-25-25,25 49,-25-74,0 25,25-25</inkml:trace>
  <inkml:trace contextRef="#ctx0" brushRef="#br0" timeOffset="6804.3892">19373 3646,'0'0,"25"0,-1-49,100-75,-99 99,25-50,-25 51,24-1,-49 0,25 0,-25 0,25 25,-25-24,25-1,-25 25,24 0</inkml:trace>
  <inkml:trace contextRef="#ctx0" brushRef="#br0" timeOffset="7880.4508">19869 3150,'25'25,"0"25,24 24,1 25,-25-49,-1-25,-24-1,0 1,0-25,0-25,-49-123,24 123,25-74,-50-1,26 26,24 49,0-24,0 49,0-50,0 50,0 0,24 0,1-25,25 25,-1 0,-24 50,-25-1,50 26,-50-75,25 74,-25-49,0 25,0-26,0 1,24-25,26-49,-25 49,0 0,-1 0,26 0,-50 0,0 0,0 49,0 1,0-25,0-1,-25 100,0-124,25 50,-74 24,74 26,-25-75,25-25,0 0,0-25,0-50</inkml:trace>
  <inkml:trace contextRef="#ctx0" brushRef="#br0" timeOffset="8649.4947">20911 2778,'0'0,"-50"0,25-25,0 25,1 0,-26 0,25 50,0 0,25-26,-24 51,24-50,0-1,0 26,24 24,26-49,49 25,-24-1,24-49,-49 0,-1 0,-24-24,0-1,0 0,-25 25,0-25,0 25,0-25,-25 1,25 24</inkml:trace>
  <inkml:trace contextRef="#ctx0" brushRef="#br0" timeOffset="9392.5372">21456 3001,'0'0,"0"0,0 25,0-25,0 0,25 0,50-25,-1 1,100-1,24-50,-173 75,25 0,-50-24,0 24,24 0</inkml:trace>
  <inkml:trace contextRef="#ctx0" brushRef="#br0" timeOffset="10247.5861">22349 2654,'50'0,"-50"0,25 0,0 0,-25-25,0 0,0 25,-25 25,25 25,-25 49,25 25,-25 25,25-50,25 0,-25-74,50 25,24-25,25-25,0 0,-24-25,-1-25,-49 1,0-51,-25 26,0-75,-25 100,0-51,-24 51,49 24,-25-25,0 25,-25 1,-24 24,49 0,-24 0,24 0,25 24,-25 26,25-50,0 25,0-25,0 50,0-26,0 1,0 99,25-124,0 25,-1-25,1 0,-25 0,25-25,-25 0,0 25,25 0,-25-24,0 24</inkml:trace>
  <inkml:trace contextRef="#ctx0" brushRef="#br0" timeOffset="10953.6265">23342 2332,'0'0,"0"0,0 49,0 75,0 0,24-24,1 123,-25-124,0 75,0-75,0-74,0-25</inkml:trace>
  <inkml:trace contextRef="#ctx0" brushRef="#br0" timeOffset="12141.6945">19894 5556,'0'0,"0"0,0 0,0-25,0-74,0 74,0-24,0 24,25-25,-25 50,0-24,0 24,0 0,0 24,0-24,0 50,24 49,1 25,-25-25,25 1,-25-51,25 1,-25-25,25-25,-25 0,24 0,26-25,-25-25,24 1,26 49,-50 0,24 0,1 0,-25 0,24 24,-49 26,25 0,0-1,-25 1,0 24,0-49,0 25,0-25,-25 24,25-24,0-25,-50 0,26 25,24-25,-50 0,50 0,-50 0,50-25,0 0,-24 0,24 1,0-1,0 25</inkml:trace>
  <inkml:trace contextRef="#ctx0" brushRef="#br0" timeOffset="12735.7285">20092 5457,'0'0,"0"0,25-50,25 1,98-75,1 25,74-1,-148 26,-26 74,-49 0</inkml:trace>
  <inkml:trace contextRef="#ctx0" brushRef="#br0" timeOffset="13736.7857">21332 4887,'0'-25,"-24"25,-26 0,0 0,1 25,-1-25,25 49,-24 1,-1-1,25-24,1 50,-1-26,25-49,0 25,0-25,0 25,0 24,25 1,-1 0,51-26,-26-24,100 0,-74 0,24 0,-25 0,-24 25,-25 0,-1 25,1-26,0 1,-25 0,0 0,0 0,0-1,0-24,0 50,-50 24,1-74,-1 50,25-50,1 0,-1 0,25 0,0-50,-25-49,25-25,-25 25,0-75,25 26,-24 73,24 26,0-26,0 26,0 24,24-25,1 25,-25 25,0 0</inkml:trace>
  <inkml:trace contextRef="#ctx0" brushRef="#br0" timeOffset="14515.8303">21804 4638,'24'25,"-24"50,0-75,0 74,0 1,25-1,25 25,-1-49,-24-1,0 1,0-50,0 0,0 0,-1 0,1 0,-25 0,25-50,0 26,-25-26,0-49,0 49,0-74,-25-50,-25 75,1 50,24-1,-50 50,75 0,-24 0,24 0,-50 50,50-26,-25 1,25 0,0-25,0 25,0-25,25 0,0-25,0 25,49-74</inkml:trace>
  <inkml:trace contextRef="#ctx0" brushRef="#br0" timeOffset="15063.8616">22573 4118,'0'24,"0"-24,0 25,0 25,0 24,24 1,-24-26,25 50,0-49,25 49,-50 100,74-100,-74-25,0-49,25 0,-25 0,0-25,0 0,0 0,0 0</inkml:trace>
  <inkml:trace contextRef="#ctx0" brushRef="#br0" timeOffset="15898.9094">19472 6300,'-25'0,"25"0,-25 50,25-50,0 0,0 0,25 0,25-50,24 50,1-49,24 24,-25 25,1-25,-50 25,-1-25,-24 25</inkml:trace>
  <inkml:trace contextRef="#ctx0" brushRef="#br0" timeOffset="21886.2518">21258 3448,'25'-50,"0"50,-25 0,0-25,24 25,-24-24,25 24,-25-25,0-25,0 1,0-51,0 26,-25-100,25 100,0 0,-49-1,24 1,25 24,-25 25,25 0,-25-49,1 74,24 0,-25-50,0 50,0-24,0-1,1 25,-1-25,25 25,-50-25,25 0,1 25,-26 0,50 0,-50 0,1 25,49-25,-75 25,50-25,-24 74,24-74,0 25,25 0,0-25,0 0,0 25,0 24,0 1,0 0,0 148,0-173,0 49,0-24,0 0,0-1,0-24,0 0,0 24,25-24,0 25,-25-1,25-49,-1 50,-24-50,0 25,0-25,75 99,-75-25,74 1,-49-50,0 24,0-49,-25 25,0-25,49 25,-24-25,0 25,25-25,-26 0,1 0,50-50,-75 0,24 1,1 24,-25 25,50-25,-50 0,0-24,0 49,0-25,25 25,-25 0,0 0,24 0,-24-50,0 50</inkml:trace>
  <inkml:trace contextRef="#ctx0" brushRef="#br0" timeOffset="27982.6005">14586 5606,'0'0,"0"0,0 0,0-50,49-148,-24 24,25-49,-26 49,26 1,-25 123,0-24,-1-50,-24 124,0-25,25-50,0 75,-25-49,0 49,25 0,-25 0,25 25,-25-1,24-24,1 75,25-26,-50 26,49-26,26 51,-50 24,24-50,1 25,-25-24,-1-26,1 26,0-75,-25 25,0-1,25-24,-25 0,0-24</inkml:trace>
  <inkml:trace contextRef="#ctx0" brushRef="#br0" timeOffset="28908.6535">14784 5184,'-25'0,"0"25,25 0,-49-25,49 25,0-25,0 0,0 0,0-25,0 0,74 0,1 25,-1-25,-49 25,0-24,24 24,-24 0,0-50,49 25,-49-24,25-26,-1 26,-24 49,-25-25,25 0,-25 0,0 25,0 0,25-25,-1 25,-24 0,0-25,0 25</inkml:trace>
  <inkml:trace contextRef="#ctx0" brushRef="#br0" timeOffset="30021.7172">14982 4242,'0'24,"0"-24,0 25,0-25,-24 0,24 0,0-25,0 25,0 0,0 0</inkml:trace>
  <inkml:trace contextRef="#ctx0" brushRef="#br0" timeOffset="30723.7573">14635 5680,'-25'0,"1"0,24 0,0-25,0 25,0 0,0-24,24 24,-24-25,50-25,0 25,24 25,0-99,-24 74,0 25</inkml:trace>
  <inkml:trace contextRef="#ctx0" brushRef="#br0" timeOffset="37324.1348">14710 5333,'0'-25,"0"0,24 25,-24-24,0-1,0 0,25 0,0 0,-25-49,25-50,0 124,-25-50,0 26,0-1,0-25,0 25,0 25,0-49,0 24,0 25,0 0</inkml:trace>
  <inkml:trace contextRef="#ctx0" brushRef="#br0" timeOffset="38076.1779">14759 5283,'0'50,"-25"-25,1 24,24-49,0 25,-25 50,25-75,0 24,0 1,0-25,0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00:27.335"/>
    </inkml:context>
    <inkml:brush xml:id="br0">
      <inkml:brushProperty name="width" value="0.05292" units="cm"/>
      <inkml:brushProperty name="height" value="0.05292" units="cm"/>
      <inkml:brushProperty name="color" value="#FF0000"/>
    </inkml:brush>
  </inkml:definitions>
  <inkml:trace contextRef="#ctx0" brushRef="#br0">1538 12650,'0'0,"0"0,50 0,-25 25,-1 0,51 74,-50-74,49 74,-49-74,25 49,-26-24,26 0,-25-26,-25-24,0 25,0 0,49-25,75-74,100-174,172-75,299-173,-100-50,-24 1,-224 173,-173 248,-50-50,-99 149,-1 0,-24 25,-49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01:34.837"/>
    </inkml:context>
    <inkml:brush xml:id="br0">
      <inkml:brushProperty name="width" value="0.05292" units="cm"/>
      <inkml:brushProperty name="height" value="0.05292" units="cm"/>
      <inkml:brushProperty name="color" value="#FF0000"/>
    </inkml:brush>
  </inkml:definitions>
  <inkml:trace contextRef="#ctx0" brushRef="#br0">20985 5407,'0'0,"0"0,0 0,25-24,0 24,0 0,49 0,0 0,-24 49,74-24,0-25,74 50,50 74,-99-25,25-74,-100 49,50 50,25 25,-124-50,25 50,-26-75,1 50,-25-49,0 74,-49-25,24-75,-50 1,26 0,-26-1,1-49,0 0,-1-25,50 1,-24-1,24-74,-25-50,50-99,0-75,0-49,50 50,74 49,-50-174,26 100,-26 273,0-1,-49 50,-25 1,0 24,0 0,0 24,0 1,0-25,0 25,-49 74</inkml:trace>
  <inkml:trace contextRef="#ctx0" brushRef="#br0" timeOffset="10675.6107">17562 9178,'0'-50,"50"1,24-100,50-75,-74 175,24-75,1-25,24 50,-74 74,-1 0,-24 0,0 25,25-49,0 24,-25 0,50-49,-50-1,49 75,-49-25,0 1</inkml:trace>
  <inkml:trace contextRef="#ctx0" brushRef="#br0" timeOffset="11717.6703">18108 7913,'25'0,"-1"0,51 0,-50 0,24 0,26-25,-51-25,1 50,-25 0,0-25,0 25,25 0,-25 0,0 0,0 0,0 0,0 50,0 0,-25-26,0 51,1-50,-1 24,0 1,25-50,0 25,0 0,-25-25,25 0,0 0,0 0,0 0</inkml:trace>
  <inkml:trace contextRef="#ctx0" brushRef="#br0" timeOffset="21663.2391">20018 8930,'-25'0,"25"0,0 0,25 0,24-25,1 25,0 0,-1 0,-24 0,49 0,1 49,-1 76,-24-1,-25-25,-1 149,-24-174,0-24,0-1,0-24,0 50,-24-75,-1 49,25-49,-25 50,25-50,0 0,25-25,24-25,1 1,0 24,-1 0,-49 25,0 0,25 50,-25-1,0 1,0 24,25-24,0 223,-25-124,0-25,24 25,1-50,-25-25,50 125,24-100,-24-49,-25 24,49-49,-74 0,25-25,0 0,-25 24,0 1,0 0,-25-25,-74 174,24-125,1 1,24-25,25-1,1-24,24 0</inkml:trace>
  <inkml:trace contextRef="#ctx0" brushRef="#br0" timeOffset="22456.2845">21556 10269,'0'0,"0"0,0 25,0-25,0 0,49-198,150 24,24-49,-49-1,-50 76,49-76,1 75,-1-49,-98 74,-26 99,-24-24,-25 24,0 25,0 0</inkml:trace>
  <inkml:trace contextRef="#ctx0" brushRef="#br0" timeOffset="23388.3378">22622 8508,'0'0,"0"25,50-25,24 49,-49-49,0 0,0 0,-1 0,51 0,-50 0,24 0,-24 0,0 0,-25 0,0 0,0 0,-25 0,25 25,-25 50,0-26,1 50,24-24,-25-50,25 49,-25-24,25-50,0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04:02.705"/>
    </inkml:context>
    <inkml:brush xml:id="br0">
      <inkml:brushProperty name="width" value="0.05292" units="cm"/>
      <inkml:brushProperty name="height" value="0.05292" units="cm"/>
      <inkml:brushProperty name="color" value="#FF0000"/>
    </inkml:brush>
  </inkml:definitions>
  <inkml:trace contextRef="#ctx0" brushRef="#br0">15851 4539,'0'0,"0"50,0 99,0 99,24-149,1 50,-25 24,0 51,25 123,-25-74,25-50,-25-74,0 99,0-99,0 74,0-173,0-50,0 49,25-98,-25-1,24-99,-24-49,0-125,0 50,0-49</inkml:trace>
  <inkml:trace contextRef="#ctx0" brushRef="#br0" timeOffset="2371.1356">15950 4366,'0'24,"0"1,-25 25,25-25,0-25,0 0,25 74,49-24,25-50,50 49,124 75,0-49,-25-50,0 24,0 1,-99-50,0 0,49 0,-49 0,124-25,-298 248,25-74,0 49,0 1,0-1,0 125,50-174,24 49,-49-49,0-50,-25-24,0 123,0-148,0-1,0-24,0 0,0-25,0 0,24 0,-24 25,0-1,-49-24,-1 0,-24 0,-25 0,24 0,1 0,-1 25,-24 0,-74 0,-51-25,26 0,49 25,50-1,-75 26,25-25,50-25,-50 0,100 25,-75 24,49-49,-49 0,75 0,-1 25,25-25,25 0,-25 0,-49 0,24 0,26-25,-26 25,25 0,0 0,25 0,0 0,0-25,-24 25,24-49,0-1,0 25,0-24,0 24,0 25,0 25,0 0,24-25</inkml:trace>
  <inkml:trace contextRef="#ctx0" brushRef="#br0" timeOffset="4375.2502">16495 6300,'0'0,"0"0,-24 50,24 0,0-26,0 1,0-25,0 25,0 0,0 24,24 1,1-50,0 50,0-50,0 0,-25 0,49 49,1-49,-50-49,50 24,-26 0,26-99,-25 99,-25 0,0 25,0-24,0-1,0 0,0-74,-25 99,-25-99,1 24,49 50,-75-24,50 24,1 25,24 0,-25 0,25 0,-25 25,0 0,25-1,-49 76,49-76,0 1,-25 0,25 0,0 0,25-25,-1 99,26-99</inkml:trace>
  <inkml:trace contextRef="#ctx0" brushRef="#br0" timeOffset="5473.313">16892 6350,'0'0,"50"0,24-25,50-74,-24 99,-1-99,-25 24,25 26,-49 49,0-50,-1 25,1 25,-50-24,0 24,25 0,-25 0</inkml:trace>
  <inkml:trace contextRef="#ctx0" brushRef="#br0" timeOffset="6140.3512">17240 6325,'0'0,"0"0,0 25,-25 0,0 24,0 1,0 0,1 24,-1 0,0 26,0-26,0-49,25 0,0-25,0 0</inkml:trace>
  <inkml:trace contextRef="#ctx0" brushRef="#br0" timeOffset="6686.3824">17165 6375,'0'0,"50"0,-50 0,25 0,24 49,-24 1,25-25,-1 24,1-49,-25 50,-1-50</inkml:trace>
  <inkml:trace contextRef="#ctx0" brushRef="#br0" timeOffset="7427.4248">17636 6003,'0'0,"0"0,0 25,0-1,-24 26,24-25,-25 24,25 26,0-26,-25-24,25 0,0-25,0 25,0-25,0 0,0-25,0 0,0 0,0-49,50 24,-50 26,24-100,1 49,0 75</inkml:trace>
  <inkml:trace contextRef="#ctx0" brushRef="#br0" timeOffset="8015.4584">17686 5928,'0'25,"0"0,75 49,-26 75,-49-124,25 25,-25-50,0 0,0 24,25-24</inkml:trace>
  <inkml:trace contextRef="#ctx0" brushRef="#br0" timeOffset="11446.6547">19819 3770,'0'-24,"0"24,0 24,0 1,0 124,0 173,0 125,0-1,75 75,-75 25,0-298,0-74,0-125,0 1,0-1,0 26,0-75,0 50,0-26,0-24,0 0,0-49,0-125,0 75,0-124,0-25,25-199</inkml:trace>
  <inkml:trace contextRef="#ctx0" brushRef="#br0" timeOffset="12943.7403">19794 4068,'0'0,"0"0,75 0,74 0,-25-25,25 0,123 25,1-24,0-1,99-50,50 75,-50 0,-74 0,-50 50,-25 74,-99-74,-99-50,-25 0,0 0,-25 0,0-25,-24-50,24 1,0 74,0 0,25 0,0 25,0 74,0 0,0 75,0 123,0 51,0-150,0 75,0-50,0 149,0-148,75-1,-51-74,26-1,24-48,-74-51,0-24,0 0,0-25,0 0,0 0,-49 0,-50 0,49 0,-74 0,-25 0,-74 0,-100 0,26 0,-125 0,124-74,50 74,50 0,-25 24,148 26,-49 0,75-1,24-24,-50 25,26-26,24 1,-25-25,1 0,24 0,0 25,0-25,1 0,-1 0,25 0,0-25,-25 0,25 25,0-24,0 24</inkml:trace>
  <inkml:trace contextRef="#ctx0" brushRef="#br0" timeOffset="14380.8225">22424 5085,'0'0,"-25"0,-25 25,1-25,24 0,0 0,-24 25,49-25,-50 49,25-24,-24 0,-1 24,50-24,0 0,-25 0,25 0,0-25,0 24,0 1,0 25,0-1,50 51,-50-51,25 1,24-1,-49-24,0 0,50-25,-25 25,-1 25,1-50,0 0,25 0,-50 0,24 24,51-24,-50 0,24-24,1-26,-25-25,24 51,-24-51,0 26,-25-26,25 1,-25-25,0-1,0 51,0-1,-25 1,25-1,-50 0,50 50,-49-24,24 24,0 0,0 0,0 0,1 0,-1 0,0 0,25 24,0 1</inkml:trace>
  <inkml:trace contextRef="#ctx0" brushRef="#br0" timeOffset="15196.8692">20638 5953,'-25'0,"25"25,-25-25,25 0,50 0,99 0,-75 0,75 0,25-74,-50 74,24 0,-48 0,-26 0,-24-25,24 25,0-75,-49 50,0 25,0-24,0-1,-1 0,26-49,-25 74,0-75,0 75,-25 0,0-25,0 25</inkml:trace>
  <inkml:trace contextRef="#ctx0" brushRef="#br0" timeOffset="15832.9056">21779 5953,'0'25,"-25"0,25 0,0 173,0-173,0 24,0 26,0-50,0-1,0-24,0-24,0-26,0 0</inkml:trace>
  <inkml:trace contextRef="#ctx0" brushRef="#br0" timeOffset="16287.9316">21779 5978,'0'0,"99"0,-49 0,49 50,-25-1,-24-24,-25 0,-25-25,0 0</inkml:trace>
  <inkml:trace contextRef="#ctx0" brushRef="#br0" timeOffset="16853.964">21134 6003,'-25'0,"25"0,0 25,0 74,0-99,-25 99,1 0,-26-24,50-26,0-49,0 50</inkml:trace>
  <inkml:trace contextRef="#ctx0" brushRef="#br0" timeOffset="17387.9945">21134 5904,'0'0,"50"74,-26 0,51 50,-26-24,-24-51,50 50,-51-74,-24 0,25-25,0 0,0 0</inkml:trace>
  <inkml:trace contextRef="#ctx0" brushRef="#br0" timeOffset="37283.1325">11138 5011,'0'-25,"0"0,0 25,0-50,0 50,0 50,0 124,0-1,0 1,0 24,0 150,0-150,0-24,0-1,0 26,-25-26,25 51,0-125,0-50,0-24,0 0,0-25,0-50,25 26,-1-76,1-172,25 98,-25-25,-25-49,0 25</inkml:trace>
  <inkml:trace contextRef="#ctx0" brushRef="#br0" timeOffset="38909.2255">11113 5035,'25'0,"24"0,50 0,75 0,0 0,-25 0,74 0,-25 0,50 0,-99-24,25 24,-1 0,-73 0,-26 0,-49 0,0 0,-25 0,0 24,0-48,0 24,24 0,-24 0,0 0,0 49,0 26,0 73,0 1,50 25,-25-1,0 26,-1 148,26-173,-25 74,24-50,-49-24,0 0,0-26,0-48,0-76,0 1,0-25,0 0,0 0,-99-74,25 49,-174-99,49 74,-49 50,50 0,-1 0,1 25,49 25,0-50,1 0,-26 49,75-49,24 0,26 25,-1 25,0-50,26 0,-26 0,-24 25,24-25,25 0,0 0,25-25,0 25,25 0,0 0,-25 0,25 0,0 0,-1 0,-24 0,75-75,-75 75,49 0,-24-24,0 24,0-25</inkml:trace>
  <inkml:trace contextRef="#ctx0" brushRef="#br0" timeOffset="40337.3071">12552 5655,'0'0,"0"0,0 0,0 0,0 0,-50 0,50 0,-25 0,0 0,-24 50,24-25,0 0,0 24,25-24,-25 50,25-51,0 51,0-50,25-1,-25 51,25-50,25-1,-26 26,26-50,0 0,-25 0,-1 0,76-124,-26 74,-24-74,-26 100,51-76,-75 51,49-1,-49 0,0 50,0-49,-24-50,-1 74,-25 0,1 25,49-25,-50 25,0 0,1 25,24-25,0 0,25 0,-25 25,25-25,-24 25,24-1,0 1,-25 25,0-1,25 1</inkml:trace>
  <inkml:trace contextRef="#ctx0" brushRef="#br0" timeOffset="40881.3383">12403 6276,'0'24,"-25"1,-25 25,-24 24,-1 50,-73-25,48 75,26 25,0-51,24-123,25 0,-24 49,49-74,0 0,0 0,-25 0,25 0,0 0</inkml:trace>
  <inkml:trace contextRef="#ctx0" brushRef="#br0" timeOffset="41745.3877">12303 6524,'0'24,"25"26,0 0,-25-1,0 26,0-51,25 51,-25-1,0-24,0-50,25 50,-25-50,0 0,0 0,0-100,0-98</inkml:trace>
  <inkml:trace contextRef="#ctx0" brushRef="#br0" timeOffset="42269.4177">12403 6474,'-25'0,"25"0,49 0,1 25,25 24,24 1,-50 24,51-24,-100-50,24 0,-24 0,-49 0</inkml:trace>
  <inkml:trace contextRef="#ctx0" brushRef="#br0" timeOffset="42985.4586">11956 6747,'0'49,"0"26,0-50,0 49,0-74,0 99,0-74,0 0,0 25,0-50,0 24,0 1,0 0,0-25,0 25,0-25,-25 0,25 0,0-50,0 25,0-24,25-50</inkml:trace>
  <inkml:trace contextRef="#ctx0" brushRef="#br0" timeOffset="43577.4925">12055 6648,'0'0,"0"0,50 124,0-75,-26 75,26-99,-25 50,0 24,-1-99,-24 25,0-25,25 24,-25 1,0-25</inkml:trace>
  <inkml:trace contextRef="#ctx0" brushRef="#br0" timeOffset="47108.6944">15181 5680,'-25'0,"-25"0,26 0,-76-49,76-1,-150-124,25 100,25 24,0 26,25-26,24 50,1 0,24 0,1 0,-26 25,75 0,-49-25,49 24,-25-24,25 50,-25-50,0 25,1 24,24-24,-25-25,25 0,0 25,0 0,0 0,0-25,0 0,0 24,0-24,0 0,-25 0,25 0,0-49,0-50,-25-100,25 150,0-26,0-49,0 124,0-25,0 25,0 0,0 0,0-24,0 24,0 24,0 26,0 49,25 0,0 25,-25 0,0-49,0-50,0-1,0-24,0 0,25 0,-1 0,26 0,0 0,49-24,-50 24,-24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06:45.816"/>
    </inkml:context>
    <inkml:brush xml:id="br0">
      <inkml:brushProperty name="width" value="0.05292" units="cm"/>
      <inkml:brushProperty name="height" value="0.05292" units="cm"/>
      <inkml:brushProperty name="color" value="#FF0000"/>
    </inkml:brush>
  </inkml:definitions>
  <inkml:trace contextRef="#ctx0" brushRef="#br0">3795 10889,'149'-49,"99"-26,75-49,24 0,0 75,199-100,-224 99,199 50,-198 0,99 0,-26 75,26-75,-50 0,124 0,149 0,-174 0,-123 0,-1 74,-99 0,25-49,-75 74,-74-99,-24 0,-1 25,25 0,-75 0,1-25,-25 0,-25-50,297 25,1 25,0 0,-25 0,-75 0,-148 0,-25 0,-1-24,-24 24,0 0,0 0,0 49,-24-49</inkml:trace>
  <inkml:trace contextRef="#ctx0" brushRef="#br0" timeOffset="973.0557">13593 10517,'0'0,"0"0,25 0,50 99,-26-74,1 50,24 24,25 0,-99-49,0-1,50-24,-50 0,25-25,99-75,0-73,25-51,24 26,26-26,-1 50,-24 50,-75-75,-25 75,-49 99,0-25,-25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08:14.740"/>
    </inkml:context>
    <inkml:brush xml:id="br0">
      <inkml:brushProperty name="width" value="0.05292" units="cm"/>
      <inkml:brushProperty name="height" value="0.05292" units="cm"/>
      <inkml:brushProperty name="color" value="#FF0000"/>
    </inkml:brush>
  </inkml:definitions>
  <inkml:trace contextRef="#ctx0" brushRef="#br0">6425 8508,'49'25,"100"-25,-25 25,0-1,25 26,0-25,0-25,99 0,-25 99,-49-74,-75 24,50 1,0-50,-75 0,0 0,-24 50,24-26,26-24,-26 50,50 0,-25-25,-24-25,-1 24,-24-24,-26 0,26 0,0 0,24 0,25 0,1 0,-1 0,-25 0,1-49,24-1,-25 25,75 0,-25-49,25 0,-75 24,50 0,-74 50,24 0,1 0,24-24,0-1,-49-25,-1 50,1-25,-25 25,-25-24,49 24,-24-25,50 25,-1 0,-24-50,-1 50,-24-25,25 25,-50-24,49-1,-49-25,50 25,-25 1,0-1,-1 0,26-49,-25 74,-50-50,25 0,-25 1,-24-26,49 50,0 25,-25-74,0 24,25 26,-25-26,25 25,-49 0,-1 1,0-26,26 0,-51-24,50 74,-24-74,-26-1,26 75,-26-74,1 49,-100-99,-99-25,100 149,98 0,-24 0,0 0,-100-99,51 99,48 0,1 0,50 0,-51 0,-48-75,23 26,51 49,-50 99,50-99,-1 0,-24 0,-75 0,1 0,74 50,24-50,-24 0,0 0,-25 0,-75 25,125 49,24-74,-24 0,49 50,-25-50,-74 49,50 1,0-25,-1 49,25-49,1 24,24-49,-25 0,26 0,-1 50,-25-25,25-25,1 49,24-24,-25 0,25-25,-25 25,0 24,0 100,-24-124,49 49,0-49,0 25,0-1,25 1,-1-25,51 74,-26-99,26 75,-26-51,-24 26,-25-50,25 0,-25 0,0 50,0-50,0 49,0 50,-25-24,25-50,0-1,0 26,0-50,-25 25,25 0,-24 49,24-74,0 25,-25-25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12:25.837"/>
    </inkml:context>
    <inkml:brush xml:id="br0">
      <inkml:brushProperty name="width" value="0.05292" units="cm"/>
      <inkml:brushProperty name="height" value="0.05292" units="cm"/>
      <inkml:brushProperty name="color" value="#FF0000"/>
    </inkml:brush>
  </inkml:definitions>
  <inkml:trace contextRef="#ctx0" brushRef="#br0">7343 17636,'0'0,"-25"-25,-25-24,25 49,-24 0,-1 0,25-25,-24-25,-1 50,0-25,1 1,-1 24,1 0,24 0,-25 0,-24-25,-50 25,74 0,1 0,-1 0,0 0,-24 25,49-25,-24 24,24-24,0 0,25 0,-50 25,25-25,1 25,-1-25,0 0,25 0,-25 25,0-25,25 25,-24 0,-1-25,0 24,25 1,-50 25,50-25,-24-1,24-24,0 25,-25 50,25 49,0-75,0 1,25 24,-25-24,74-1,-74 1,25 0,0-1,-1-24,-24 0,50 0,-50-1,50 1,-50 0,49-25,-49 0,25 25,50 0,-75-25,49 0,1 25,-50-25,49 0,1 0,-50 0,50 49,24-24,-74 0,50-25,24-25,-24 25,-50 0,74 0,-49 0,0 0,-25 0,24 0,1 0,0 0,0 0,24-25,-49 25,25-25,0 1,25 24,-1 0,-49-25,25 0,0 25,-25-50,25 50,0-25,-25 1,24-1,-24 25,25 0,-25-50,0 50,25-25,-25 25,0-49,25-1,-25-74,25 75,-25 24,0 0,0-25,0 26,0-26,-50 50,50-25,-25 0,0-24,1 24,24-25,-25 50,25 25,-25-25,-25 0</inkml:trace>
  <inkml:trace contextRef="#ctx0" brushRef="#br0" timeOffset="3563.2038">10096 15701,'0'0,"0"0,49 0,1 0,74 0,25 0,-25 0,50 0,-1 0,-24 0,-50 0,-24 50,-26-50,-24 0,0 0,49 0,-49-25,25 0,49 1,0 24,-74 0,25 0,-26 0,-24-25</inkml:trace>
  <inkml:trace contextRef="#ctx0" brushRef="#br0" timeOffset="4364.2496">11535 15404,'49'25,"1"24,74 26,-25-26,-25 1,-24-1,-50-49,-25 0,0 25,-49 25,0-25,24-1,0 26,-24 0,74-26,-25 26,25-50</inkml:trace>
  <inkml:trace contextRef="#ctx0" brushRef="#br0" timeOffset="15931.9112">15900 10021,'-25'0,"25"0,-49 0,-26 0,1-25,-75-24,0-1,0-24,-99-100,-49 124,123-49,-24 50,24 49,0-50,-24 0,99 1,-50 24,50 25,-25-50,49 1,26 49,24 0,25 0,0 0,0 0,0 25,-25-25,25 49,-25-24,25 0,0 0,0-25,-25 24,25 1,0 0,0-25,0 0,0-25,0-49,0-1,0 26,0 24,25-49,-25 74,0-25,25 25,49 0,1 0,24-25,-25 25,26 0,-51 0,-24 0,0 0,-25 25</inkml:trace>
  <inkml:trace contextRef="#ctx0" brushRef="#br0" timeOffset="19127.094">12527 12973,'0'0,"-50"0,25 0,-24 0,24 0,0 0,0 0,0 25,-24-25,24 24,-25-24,1 0,-100-49,75 24,-50 0,24-74,26 49,-25-24,0 0,-75-100,25 75,0 0,50-26,0 26,0-74,-1 73,100 76,-49-26,49 50,-25 0,25 25,0 0,0-1,0 51,0-26,0 26,0-1,0 1,-25-51,25 26,-25 25,25-75,0-25,0 0,0 25,0-50,0 1,0-26,25-24,-25 74,25-24,-25-1,0 50,0 0,0 0,0-25,0 25,0 0,50 0,49-49,-50 24,-24 25,50-25,-75 0,24 25,-24 0,0-25,0 25,0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06T05:13:37.909"/>
    </inkml:context>
    <inkml:brush xml:id="br0">
      <inkml:brushProperty name="width" value="0.05292" units="cm"/>
      <inkml:brushProperty name="height" value="0.05292" units="cm"/>
      <inkml:brushProperty name="color" value="#FF0000"/>
    </inkml:brush>
  </inkml:definitions>
  <inkml:trace contextRef="#ctx0" brushRef="#br0">4391 9327,'-25'24,"-74"100,0-49,-25-1,49 1,1-51,24 26,0-25,1 24,49-24,0 0,0-25,0 25,0 24,0 26,0-50,25 49,-25 1,24 49,-24-50,25 50,-25-25,0-74,0 74,0-99,0 0,0 0,0-25,0 25,50-49,-1-26,26 51,24-76,0 1,-49 99,99-99,-75 99,1-25,49 25,49 75,-98 24,-1-50,-74 26,25-1,-25 1,0-26,0 26,0-1,0 75,-50-50,-49 124,0-74,0 0,-1-50,76-74,-51 49,50-49,25-25,0 0,0-25,0-49,0 24,25-74,0-124,-25 0</inkml:trace>
  <inkml:trace contextRef="#ctx0" brushRef="#br0" timeOffset="3021.1728">4416 9401,'0'0,"0"0,0-25,0-49,0 49,0-74,-50 0,25 49,25 25,0 0,0 25,-25-25,25 25,0 0,-24 25,-26 0,-24 99,-26-25,26-24,-25 49,-1-25,1 50,0 0,25-50,24-50,-24 1,24 0,0-1,26-49,-1 0,0 25,-25-25,50 0,0-25,-24 25,24 0,0 25,0 25,0 24,0-24,24 74,1-50,0 25,0 50,0-25,24-25,-49-74,75 74,-75-99,0 25,0 0,0-25,0 0,24 0,-24 0,25-25,25-24,-25 49,-1-25,1 25,0-25,0 25,0-25,24 0,-24 25,25 0,-26 0,26-74,24 49,-74 0,50 25,0 0,-50-24,49-26,-49 50,25 0,-25 0,25-50,0 50,0-24,-1 24,-24 0,25 0,0 0,25 0,-50 0,24 0,1 0,0 0,-25 0,50 0,-50 0,0 0,24 24,1 26,-25-25,0 0,25-1,0 51,-25-50,0-1,0 26,0-25,0 74,-25-49,25-25,0-25,-25 49,0-49,-24 75,-1-75,1 0,-1 24,25-24,-24 25,-1-25,50 0,-25 0,0 25,1 0,-1-25,0 0,25 25,0-25,0 24,-25 1,25-25,0 25,0 25,0-50,25 99,-25-74,25-1,0 26,-1-25,1 49,-25-74,0 50,25-50,-25 49,25-49,-25 0,0 25,0-25,0 25,25-25,-25 0,24 0,1 0,0 0,0 0,0 0,24 0,1-50,24-24,-74 74,50-74,-1-1,-24 75,0-49,0 24,-25 0,25 25,-25-25,0 25,0-25,0-74</inkml:trace>
  <inkml:trace contextRef="#ctx0" brushRef="#br0" timeOffset="7933.4537">11311 9475,'0'0,"0"0,0 0,0 50,-74 74,-25 74,-1-24,-24 25,0 98,25-24,25 74,-50-74,0 74,-25 274,-25-51,-99 249,174-348,-25-49,50-224,-1 100,51-249,24 26,-25-1,25 1,-25 98,25-74,0 25,0 75,0-75,0 99,0-24,50-51,-1-73,1 24,-25-49,24-1,-24 75,0-124,0 25,-25 0,24 0,-24-25,0 0,0 0,-49 0,49-100,0 51,-75 24,51-25,-26 50,50-24,-25 24,25 0,-25 0,1 0,24 0,-25 0,25 0,-50 0,50-25,-25 25,25-25,-49 0,49 0,0 25,0 0,24 25,26 0,0 0,24 49,-24-49,-25 0,49 24,-24 75,-50-49,74-1,-74-49,0-25,0-25,0 25,-25-74,25-25,0 24,-25 50,25 1,-24-1,24 0,0-25,0 50,0-24,0-1,0 25,0 25,0-25,0 49,0 1,0-25,0-1,0 1,0-25</inkml:trace>
  <inkml:trace contextRef="#ctx0" brushRef="#br0" timeOffset="162603.3003">2010 14808,'0'0,"0"25,0 25,0 99,-50 49,0 75,26-50,-1 199,25-50,0-174,0-49,25-50,-25-49,24 148,-24-198,0 0,0 0,0 0,0-74,0-149,0 49,0-49,0-199,0 1</inkml:trace>
  <inkml:trace contextRef="#ctx0" brushRef="#br0" timeOffset="163776.3674">1985 14833,'25'0,"74"0,99 0,-49 50,99-50,-25 0,149 0,-74 0,173-124,-173 124,24 0,-74-25,-74 25,-25-50,-75 26,-49-1,-25 25,25 0,0 173,0 51,-1-1,26 99,0 1,-50-1,24-123,26 74,-25-100,-25 75,0-173,0 73,0 1,49 25,-49-124,0 24,0-49,0-25,25 0,-25 0,0 0,-25 0,1 0,-51 0,-49 0,25 0</inkml:trace>
  <inkml:trace contextRef="#ctx0" brushRef="#br0" timeOffset="165389.4597">1985 17165,'0'25,"0"-1,-50 100,50 100,0-75,0-25,0-75,0 1,0-1,0 1,0 0,0-50,0 0,50-25,24 25,50-25,25-25,49 26,26-1,-100 25,124 0,-25 0,-74 0,24 0,26 0,49 0,-50 0,-74 0,149 0,-74 0,-26 0,-49-25,-49 25,49-25,25 25,-75 25,-24-25,-1 0,-24 0,0 0,-25 0,0 0,25 0,-25 0</inkml:trace>
  <inkml:trace contextRef="#ctx0" brushRef="#br0" timeOffset="167364.5727">2952 15974,'0'0,"0"0,0-25,0 25,0-74,-74-75,74 149,-50-49,50 49,0-25,0 25,0 0,25 0,74 0,0 0,25 0,50-25,24 25,-24 0,-50 0,-25 0,-49-50,-50 50,25 0,-25 0,0-49,-25 49,25 0,-25 0,0 74,0 1,1 49,24-25,-50 149,50 25,0-149,0-50,0 1,0 49,-50-50,26-24,-26 24,50 0,-50-24,26 0,24-26,0 1,0-25,0 0,0 0,0 0,-25-49,-50-100</inkml:trace>
  <inkml:trace contextRef="#ctx0" brushRef="#br0" timeOffset="172094.8432">3051 15553,'-49'24,"49"-24,-50 0,50 25,0-25,0 25,-25 0,25-25,-25 25,25-1,0-24,0 25,50-25,25 25,-1-25,0 0,1 0,-1 0,1-25,98 25,-74 0,-24 0,-26 0,-49 0,-49 0,-50 0,-50 25,50-25,-50 99,0-24,25-1,-75 75,125-149,49 49,0-49,25 0,25 0,50-24,-1-1,174-74,-124 24,99 50,-49-24,-25-26,-75 51,-49-1,-25 25,-50 0,-24 25,-75-25,75 0,-50 24,-25 1,-25 0,-74 0,149 0,49-25,50 0,0 0,0 0,0 0,25 0,74-25,75-99,25 99,-51-49,1 24,-99 25,-50 25,-25 0,-25 0,-24 25,24 0,-49 24,25-49,-1 0,51 25,-101 50,101-75,-1 24,74-73,76-75,-1 74,49 25,-74-24,50-1,-25 1,-25 49,-24 0,-26 0,1 0,-25 0,0 0,0 0,-25 0,0 0,0 0,0 49,0 26,-25 24,-25 50,0 24,26 100,-26-124,0 25,1 24,-1 0,-24 50,-1-124,51-49,-1-50,25-25,25-25,-25-124,49 50,-24-149,49 49,-49 26,-25 24,0 50,0-50,25 99,-25 1,25 24,0-50,-1 1,-24 49,25 25,-25 0,0 0,-25 99,-24 100,49-50,-25 124,0-125,-24 26,49 0,-75-50,75-124,0 0,0-25,50-124,-50 25,0-99,0 0,0 74,0-25,25 75,-1 74,1 0,-25 0,0 25,0-24,0 24,0 24,0 100,-25 50,1 0,-26-50,25 49,-24-24,24 124,0-199,25 1,0-1,0-99,50 1,-26-76,100-98,-74-75,24 25,-24-74,49-100,25 100,-99 148,-25 124,0 50,0 0,-25 0,-49 124,74-99,-50 50,50-26,-49 75,24-25,0 25,0 25,0-25,1 50,24-100,-25 1,25-50,0-1,0 1,-25 0,25-25,-25-174,25 75,0 0,0 74,0 0,25-24,-25 49,25 0,-25 24,0 125,0-25,0 25,-50 25,1 74,24-99,-25-50,25-50,25-49,0 0,75-74,-26-75,26-24,24-75,-49 124,-26-100,1 175,-25 24,50-74,-50 24,25-74,-25 50,0 74,0-49,0 49,0 0,0 1,-25-26,-25 0,1 1,24 49,25 0,-25 0,25 0,-25 0,25 0,-49 49,24 1,-50 0,26-1,-50 50,49-24,-24-1,24-24,-49-1,49-24,50 0,-49-25,49 0,-25 0,25 0,0 0,0-25,-75-49,51 24,24 25,-25 1,0-26,0 50,25 0,0 0,0 0,50 0,74 25,25-25,24 0,1 0,-25 0,-1 0,-98 0,-25-25,-25 25,0 0,-25 0,-49 0,-1 0,1 0,-50 0,25 0,-50 0,74 0,51 0,24-25,0 25,74-74,-49 74,0-25,-1 25,-24-25</inkml:trace>
  <inkml:trace contextRef="#ctx0" brushRef="#br0" timeOffset="172768.8818">2778 15131,'0'0,"0"0,75-99,24-100,100-123,-1 173,-24-74,24-75,-99 124,-24 50,24-49,-99 123,0 50,0 0</inkml:trace>
  <inkml:trace contextRef="#ctx0" brushRef="#br0" timeOffset="173523.925">3820 13419,'0'0,"0"0,25 0,0 0,24-24,1 24,-25 0,25-50,-1 0,1-24,-1 74,-49-25,0 25,0 0,0 0,-24 50,-1-25,0 74,-49 25,24-50,50-24,-25-1,0-24,25 0,0-25</inkml:trace>
  <inkml:trace contextRef="#ctx0" brushRef="#br0" timeOffset="174563.9845">4887 12774,'49'-49,"-24"24,50-74,-75 99,25-50,-1 50,-24 25,0 49,25 50,-25 75,0-125,-25 50,-24-24,24-1,-25-25,1-24,49-50,24 0,51 0,-25-25,24 0,-49 25,124-49,-50-1,25 50,-75-50,-24 26</inkml:trace>
  <inkml:trace contextRef="#ctx0" brushRef="#br0" timeOffset="175487.0372">5581 12675,'0'0,"0"0,0 75,-49-26,24 26,25 49,25-25,0-50,-25 1,24-50,1 0,50 0,-1 0,-24 0,-1 0,-24 0,49 0,-49 0,-25 0,0 50,0-25,0-1,0 26,0-25,0 24,-25-24,25 0,-24 0,24-25,0 0</inkml:trace>
  <inkml:trace contextRef="#ctx0" brushRef="#br0" timeOffset="176003.0668">5606 12774,'0'0,"99"-24,-24-26,-1-24,-24 24,-1 0,-24 26,-25 24</inkml:trace>
  <inkml:trace contextRef="#ctx0" brushRef="#br0" timeOffset="176727.1082">6400 13146,'0'50,"0"0,0-25,0 24,0 26,0-51,0 26,0-25,0-25,-25 0,25-50,0 25</inkml:trace>
  <inkml:trace contextRef="#ctx0" brushRef="#br0" timeOffset="177974.1795">6152 12502,'0'0,"50"0,24 0,-49 0,24-25,1-25,-50 25,25 25,-25 0,-50 25,1-25,-26 99,26-99,24 50,0-25,0-25,25 0,0 74,0-74,0 50,0-25,0-25,25 0,-25 0,0 0,0 0,25 0,0 0,24-25,-24 25,0 0,0 0,-25 0,0 74,24-49,-24 25,0-1,0 1,0-1,0-24,0 25,0-1,-24-24,-1 0,0 0,0 0,25 0,0-25</inkml:trace>
  <inkml:trace contextRef="#ctx0" brushRef="#br0" timeOffset="179086.2431">3994 15949,'-25'0,"25"0,0 0,75 0,98 0,100-49,124-26,-25-98,223-150,-173 100,148 0,-222 99,-100-25,-50 0,1 124,-100 1,-74-26,-25 50</inkml:trace>
  <inkml:trace contextRef="#ctx0" brushRef="#br0" timeOffset="179997.2952">8310 13494,'-50'0,"26"49,-1-49,25 75,0-1,25-24,74 24,-50-24,1-1,24 1,-49-50,25 0,-25 0,24 0,-24-50,0 26,-25-1,25-25,-25 25,0-49,0 24,0 26,0-1,-25 0,25 0,-50-24,25 24,1 25,-1 0,-50 0,26 0,-26 0,1 25,24-25,26 24,24 1,0 0,0 0,0 74</inkml:trace>
  <inkml:trace contextRef="#ctx0" brushRef="#br0" timeOffset="192444.0071">14015 16173,'0'0,"0"0,0-25,-74-74,-75-75,-74-24,74 24,-25 75,-49 24,49 50,25 1,1-1,-26 0,-25 0,26 25,74 0,-25-25,24 25,1 0,-50 0,50 0,25 0,-26 0,-24 75,25-50,-25 24,-25 1,25 0,0 49,0-50,0 1,0 0,0 74,50-75,-50 50,74-49,-24 49,-25 50,-1-75,51 26,24-75,-25 99,50-75,-49 75,49-49,0 73,0 51,0-75,0 25,0 24,0-49,0 0,0 0,0-49,49 98,1-98,24 24,26-25,-1 1,-25-1,1-74,73 174,-24-149,50 74,-25-49,49 24,-74-24,0-50,-49-75,-1 125,75-75,-50 50,0-75,50 25,75 25,98-49,-124-50,100-25,-50 24,-25-49,-24 75,74 49,-25-148,-75 148,125-74,-25 49,-75 0,-24 1,24-75,1 49,-75 1,0-25,0-1,25-48,-50 98,-49 0,49-49,-99 25,0-1,0 1,0 24,-25-74,-74 50,24-50,1-25,-1 99,1-24,24 49,-74 0,-24 1,-1-26,0-49,75 74,-26-25,51 1,-26 24,-49-49,0-26,50 51,-1 24,51-25,-1 50,-25 0,50 0,-99 0,49 0,-74 0,50 0,-50 75,50-75,24 25,25-25,0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372386-0985-4E03-A53D-17050EDA200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917E-488F-4E48-9073-CC2CFA0CB4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72386-0985-4E03-A53D-17050EDA200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917E-488F-4E48-9073-CC2CFA0CB4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372386-0985-4E03-A53D-17050EDA200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917E-488F-4E48-9073-CC2CFA0CB4E6}"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72386-0985-4E03-A53D-17050EDA200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917E-488F-4E48-9073-CC2CFA0CB4E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72386-0985-4E03-A53D-17050EDA200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917E-488F-4E48-9073-CC2CFA0CB4E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2372386-0985-4E03-A53D-17050EDA200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917E-488F-4E48-9073-CC2CFA0CB4E6}"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372386-0985-4E03-A53D-17050EDA2004}"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C917E-488F-4E48-9073-CC2CFA0CB4E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372386-0985-4E03-A53D-17050EDA2004}"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C917E-488F-4E48-9073-CC2CFA0CB4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2372386-0985-4E03-A53D-17050EDA2004}"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C917E-488F-4E48-9073-CC2CFA0CB4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2372386-0985-4E03-A53D-17050EDA200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917E-488F-4E48-9073-CC2CFA0CB4E6}"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72386-0985-4E03-A53D-17050EDA200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917E-488F-4E48-9073-CC2CFA0CB4E6}"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2372386-0985-4E03-A53D-17050EDA2004}" type="datetimeFigureOut">
              <a:rPr lang="en-US" smtClean="0"/>
              <a:t>10/6/2020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BC917E-488F-4E48-9073-CC2CFA0CB4E6}"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Feature Extraction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0645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F</a:t>
            </a:r>
            <a:r>
              <a:rPr lang="en-US" dirty="0" smtClean="0"/>
              <a:t>eature relevance can be described as strong and weak relevance. </a:t>
            </a:r>
          </a:p>
          <a:p>
            <a:pPr algn="just"/>
            <a:r>
              <a:rPr lang="en-US" dirty="0" smtClean="0"/>
              <a:t>Strong relevance means that a feature cannot be removed from the feature set without loss of classification accuracy. </a:t>
            </a:r>
          </a:p>
          <a:p>
            <a:pPr algn="just"/>
            <a:r>
              <a:rPr lang="en-US" dirty="0" smtClean="0"/>
              <a:t>Weak relevance means that a feature can sometimes contribute to classification accuracy</a:t>
            </a:r>
            <a:endParaRPr lang="en-US" dirty="0"/>
          </a:p>
        </p:txBody>
      </p:sp>
      <p:sp>
        <p:nvSpPr>
          <p:cNvPr id="2" name="Title 1"/>
          <p:cNvSpPr>
            <a:spLocks noGrp="1"/>
          </p:cNvSpPr>
          <p:nvPr>
            <p:ph type="title"/>
          </p:nvPr>
        </p:nvSpPr>
        <p:spPr/>
        <p:txBody>
          <a:bodyPr/>
          <a:lstStyle/>
          <a:p>
            <a:r>
              <a:rPr lang="en-US" dirty="0" smtClean="0"/>
              <a:t>Relevance of a Feature</a:t>
            </a:r>
            <a:endParaRPr lang="en-US" dirty="0"/>
          </a:p>
        </p:txBody>
      </p:sp>
    </p:spTree>
    <p:extLst>
      <p:ext uri="{BB962C8B-B14F-4D97-AF65-F5344CB8AC3E}">
        <p14:creationId xmlns:p14="http://schemas.microsoft.com/office/powerpoint/2010/main" val="2887229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Selecting the most meaningful features is a crucial step in the process of classification problems </a:t>
            </a:r>
            <a:r>
              <a:rPr lang="en-US" dirty="0" smtClean="0"/>
              <a:t>because:</a:t>
            </a:r>
          </a:p>
          <a:p>
            <a:r>
              <a:rPr lang="en-US" dirty="0" smtClean="0"/>
              <a:t> </a:t>
            </a:r>
            <a:r>
              <a:rPr lang="en-US" dirty="0"/>
              <a:t>(1) it is necessary to find all possible feature subsets that can be formed from the initial set which result in time consuming, </a:t>
            </a:r>
            <a:endParaRPr lang="en-US" dirty="0" smtClean="0"/>
          </a:p>
          <a:p>
            <a:r>
              <a:rPr lang="en-US" dirty="0" smtClean="0"/>
              <a:t>(</a:t>
            </a:r>
            <a:r>
              <a:rPr lang="en-US" dirty="0"/>
              <a:t>2) every feature is meaningful for at least some of discriminations, and </a:t>
            </a:r>
            <a:endParaRPr lang="en-US" dirty="0" smtClean="0"/>
          </a:p>
          <a:p>
            <a:r>
              <a:rPr lang="en-US" dirty="0" smtClean="0"/>
              <a:t>(</a:t>
            </a:r>
            <a:r>
              <a:rPr lang="en-US" dirty="0"/>
              <a:t>3) variations within </a:t>
            </a:r>
            <a:r>
              <a:rPr lang="en-US" dirty="0" err="1"/>
              <a:t>intraclass</a:t>
            </a:r>
            <a:r>
              <a:rPr lang="en-US" dirty="0"/>
              <a:t> and between inter-class is not too much high. </a:t>
            </a:r>
            <a:endParaRPr lang="en-US" dirty="0" smtClean="0"/>
          </a:p>
          <a:p>
            <a:r>
              <a:rPr lang="en-US" dirty="0" smtClean="0"/>
              <a:t>Beyond </a:t>
            </a:r>
            <a:r>
              <a:rPr lang="en-US" dirty="0"/>
              <a:t>a certain point, the inclusion of additional features leads to a worse rather than better performance. </a:t>
            </a:r>
          </a:p>
        </p:txBody>
      </p:sp>
      <p:sp>
        <p:nvSpPr>
          <p:cNvPr id="3" name="Title 2"/>
          <p:cNvSpPr>
            <a:spLocks noGrp="1"/>
          </p:cNvSpPr>
          <p:nvPr>
            <p:ph type="title"/>
          </p:nvPr>
        </p:nvSpPr>
        <p:spPr/>
        <p:txBody>
          <a:bodyPr/>
          <a:lstStyle/>
          <a:p>
            <a:r>
              <a:rPr lang="en-US" dirty="0" smtClean="0"/>
              <a:t>Feature Selection Problem</a:t>
            </a:r>
            <a:endParaRPr lang="en-US" dirty="0"/>
          </a:p>
        </p:txBody>
      </p:sp>
    </p:spTree>
    <p:extLst>
      <p:ext uri="{BB962C8B-B14F-4D97-AF65-F5344CB8AC3E}">
        <p14:creationId xmlns:p14="http://schemas.microsoft.com/office/powerpoint/2010/main" val="2903117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a:t>A good feature set contains discriminating information, which can distinguish one object from other objects. </a:t>
            </a:r>
            <a:endParaRPr lang="en-US" dirty="0" smtClean="0"/>
          </a:p>
          <a:p>
            <a:pPr algn="just"/>
            <a:r>
              <a:rPr lang="en-US" dirty="0" smtClean="0"/>
              <a:t>It </a:t>
            </a:r>
            <a:r>
              <a:rPr lang="en-US" dirty="0"/>
              <a:t>must be as robust as possible in order to prevent generating different feature codes for the objects in the same class. </a:t>
            </a:r>
            <a:endParaRPr lang="en-US" dirty="0" smtClean="0"/>
          </a:p>
          <a:p>
            <a:pPr algn="just"/>
            <a:r>
              <a:rPr lang="en-US" dirty="0" smtClean="0"/>
              <a:t>The </a:t>
            </a:r>
            <a:r>
              <a:rPr lang="en-US" dirty="0"/>
              <a:t>selected set of features should be a small set whose values efficiently discriminate among patterns of different classes, but are similar for patterns within the same class. </a:t>
            </a:r>
          </a:p>
        </p:txBody>
      </p:sp>
      <p:sp>
        <p:nvSpPr>
          <p:cNvPr id="3" name="Title 2"/>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val="1652582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Features can be classified into two categories: </a:t>
            </a:r>
            <a:endParaRPr lang="en-US" dirty="0" smtClean="0"/>
          </a:p>
          <a:p>
            <a:pPr algn="just"/>
            <a:r>
              <a:rPr lang="en-US" dirty="0" smtClean="0"/>
              <a:t>1</a:t>
            </a:r>
            <a:r>
              <a:rPr lang="en-US" dirty="0"/>
              <a:t>. Local features, which are usually geometric (e.g. concave/convex parts, number of endpoints, branches, Joints </a:t>
            </a:r>
            <a:r>
              <a:rPr lang="en-US" dirty="0" err="1"/>
              <a:t>etc</a:t>
            </a:r>
            <a:r>
              <a:rPr lang="en-US" dirty="0" smtClean="0"/>
              <a:t>).</a:t>
            </a:r>
          </a:p>
          <a:p>
            <a:pPr algn="just"/>
            <a:r>
              <a:rPr lang="en-US" dirty="0" smtClean="0"/>
              <a:t> </a:t>
            </a:r>
            <a:r>
              <a:rPr lang="en-US" dirty="0"/>
              <a:t>2. Global features, which are usually topological (connectivity, projection profiles, number of holes, </a:t>
            </a:r>
            <a:r>
              <a:rPr lang="en-US" dirty="0" err="1"/>
              <a:t>etc</a:t>
            </a:r>
            <a:r>
              <a:rPr lang="en-US" dirty="0"/>
              <a:t>) or statistical (invariant moments etc.) </a:t>
            </a:r>
          </a:p>
          <a:p>
            <a:endParaRPr lang="en-US" dirty="0"/>
          </a:p>
        </p:txBody>
      </p:sp>
      <p:sp>
        <p:nvSpPr>
          <p:cNvPr id="3" name="Title 2"/>
          <p:cNvSpPr>
            <a:spLocks noGrp="1"/>
          </p:cNvSpPr>
          <p:nvPr>
            <p:ph type="title"/>
          </p:nvPr>
        </p:nvSpPr>
        <p:spPr/>
        <p:txBody>
          <a:bodyPr/>
          <a:lstStyle/>
          <a:p>
            <a:r>
              <a:rPr lang="en-US" dirty="0" smtClean="0"/>
              <a:t>Features</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250960" y="803520"/>
              <a:ext cx="3170160" cy="1724040"/>
            </p14:xfrm>
          </p:contentPart>
        </mc:Choice>
        <mc:Fallback>
          <p:pic>
            <p:nvPicPr>
              <p:cNvPr id="4" name="Ink 3"/>
              <p:cNvPicPr/>
              <p:nvPr/>
            </p:nvPicPr>
            <p:blipFill>
              <a:blip r:embed="rId3"/>
              <a:stretch>
                <a:fillRect/>
              </a:stretch>
            </p:blipFill>
            <p:spPr>
              <a:xfrm>
                <a:off x="5241600" y="794160"/>
                <a:ext cx="3188880" cy="1742760"/>
              </a:xfrm>
              <a:prstGeom prst="rect">
                <a:avLst/>
              </a:prstGeom>
            </p:spPr>
          </p:pic>
        </mc:Fallback>
      </mc:AlternateContent>
    </p:spTree>
    <p:extLst>
      <p:ext uri="{BB962C8B-B14F-4D97-AF65-F5344CB8AC3E}">
        <p14:creationId xmlns:p14="http://schemas.microsoft.com/office/powerpoint/2010/main" val="109181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Feature extraction methods are classified into three major groups as: </a:t>
            </a:r>
            <a:endParaRPr lang="en-US" dirty="0" smtClean="0"/>
          </a:p>
          <a:p>
            <a:pPr marL="457200" indent="-457200" algn="just">
              <a:buFont typeface="+mj-lt"/>
              <a:buAutoNum type="arabicPeriod"/>
            </a:pPr>
            <a:r>
              <a:rPr lang="en-US" dirty="0" smtClean="0"/>
              <a:t>Statistical Features</a:t>
            </a:r>
          </a:p>
          <a:p>
            <a:pPr marL="457200" indent="-457200" algn="just">
              <a:buFont typeface="+mj-lt"/>
              <a:buAutoNum type="arabicPeriod"/>
            </a:pPr>
            <a:r>
              <a:rPr lang="en-US" dirty="0"/>
              <a:t>Global Transformation and Series Expansion Features </a:t>
            </a:r>
            <a:endParaRPr lang="en-US" dirty="0" smtClean="0"/>
          </a:p>
          <a:p>
            <a:pPr marL="457200" indent="-457200" algn="just">
              <a:buFont typeface="+mj-lt"/>
              <a:buAutoNum type="arabicPeriod"/>
            </a:pPr>
            <a:r>
              <a:rPr lang="en-US" dirty="0"/>
              <a:t>Geometrical and Topological Features</a:t>
            </a:r>
          </a:p>
        </p:txBody>
      </p:sp>
      <p:sp>
        <p:nvSpPr>
          <p:cNvPr id="3" name="Title 2"/>
          <p:cNvSpPr>
            <a:spLocks noGrp="1"/>
          </p:cNvSpPr>
          <p:nvPr>
            <p:ph type="title"/>
          </p:nvPr>
        </p:nvSpPr>
        <p:spPr/>
        <p:txBody>
          <a:bodyPr>
            <a:normAutofit fontScale="90000"/>
          </a:bodyPr>
          <a:lstStyle/>
          <a:p>
            <a:r>
              <a:rPr lang="en-US" dirty="0" smtClean="0"/>
              <a:t>Classification of </a:t>
            </a:r>
            <a:br>
              <a:rPr lang="en-US" dirty="0" smtClean="0"/>
            </a:br>
            <a:r>
              <a:rPr lang="en-US" dirty="0" smtClean="0"/>
              <a:t>Feature Extraction Methods</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53680" y="3687840"/>
              <a:ext cx="1366560" cy="1063080"/>
            </p14:xfrm>
          </p:contentPart>
        </mc:Choice>
        <mc:Fallback>
          <p:pic>
            <p:nvPicPr>
              <p:cNvPr id="4" name="Ink 3"/>
              <p:cNvPicPr/>
              <p:nvPr/>
            </p:nvPicPr>
            <p:blipFill>
              <a:blip r:embed="rId3"/>
              <a:stretch>
                <a:fillRect/>
              </a:stretch>
            </p:blipFill>
            <p:spPr>
              <a:xfrm>
                <a:off x="544320" y="3678480"/>
                <a:ext cx="1385280" cy="1081800"/>
              </a:xfrm>
              <a:prstGeom prst="rect">
                <a:avLst/>
              </a:prstGeom>
            </p:spPr>
          </p:pic>
        </mc:Fallback>
      </mc:AlternateContent>
    </p:spTree>
    <p:extLst>
      <p:ext uri="{BB962C8B-B14F-4D97-AF65-F5344CB8AC3E}">
        <p14:creationId xmlns:p14="http://schemas.microsoft.com/office/powerpoint/2010/main" val="2577606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These features are derived from the statistical distribution of points. </a:t>
            </a:r>
            <a:endParaRPr lang="en-US" dirty="0" smtClean="0"/>
          </a:p>
          <a:p>
            <a:pPr algn="just"/>
            <a:r>
              <a:rPr lang="en-US" dirty="0" smtClean="0"/>
              <a:t>They </a:t>
            </a:r>
            <a:r>
              <a:rPr lang="en-US" dirty="0"/>
              <a:t>provide high speed and low complexity and take care of style variations to some extent. </a:t>
            </a:r>
            <a:endParaRPr lang="en-US" dirty="0" smtClean="0"/>
          </a:p>
          <a:p>
            <a:pPr algn="just"/>
            <a:r>
              <a:rPr lang="en-US" dirty="0" smtClean="0"/>
              <a:t>They </a:t>
            </a:r>
            <a:r>
              <a:rPr lang="en-US" dirty="0"/>
              <a:t>may also be used for reducing the dimension of the feature set. </a:t>
            </a:r>
            <a:endParaRPr lang="en-US" dirty="0" smtClean="0"/>
          </a:p>
        </p:txBody>
      </p:sp>
      <p:sp>
        <p:nvSpPr>
          <p:cNvPr id="3" name="Title 2"/>
          <p:cNvSpPr>
            <a:spLocks noGrp="1"/>
          </p:cNvSpPr>
          <p:nvPr>
            <p:ph type="title"/>
          </p:nvPr>
        </p:nvSpPr>
        <p:spPr/>
        <p:txBody>
          <a:bodyPr/>
          <a:lstStyle/>
          <a:p>
            <a:r>
              <a:rPr lang="en-US" dirty="0" smtClean="0"/>
              <a:t>Statistical Features</a:t>
            </a:r>
            <a:endParaRPr lang="en-US" dirty="0"/>
          </a:p>
        </p:txBody>
      </p:sp>
    </p:spTree>
    <p:extLst>
      <p:ext uri="{BB962C8B-B14F-4D97-AF65-F5344CB8AC3E}">
        <p14:creationId xmlns:p14="http://schemas.microsoft.com/office/powerpoint/2010/main" val="1285706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followings are the major statistical features:</a:t>
            </a:r>
          </a:p>
          <a:p>
            <a:pPr marL="457200" indent="-457200">
              <a:buFont typeface="+mj-lt"/>
              <a:buAutoNum type="arabicPeriod"/>
            </a:pPr>
            <a:r>
              <a:rPr lang="en-US" dirty="0" smtClean="0"/>
              <a:t>Zoning</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Characteristics Loci</a:t>
            </a:r>
          </a:p>
          <a:p>
            <a:pPr marL="457200" indent="-457200">
              <a:buFont typeface="+mj-lt"/>
              <a:buAutoNum type="arabicPeriod"/>
            </a:pPr>
            <a:r>
              <a:rPr lang="en-US" dirty="0" smtClean="0"/>
              <a:t>Crossing and Distances</a:t>
            </a:r>
            <a:endParaRPr lang="en-US" dirty="0"/>
          </a:p>
        </p:txBody>
      </p:sp>
      <p:sp>
        <p:nvSpPr>
          <p:cNvPr id="3" name="Title 2"/>
          <p:cNvSpPr>
            <a:spLocks noGrp="1"/>
          </p:cNvSpPr>
          <p:nvPr>
            <p:ph type="title"/>
          </p:nvPr>
        </p:nvSpPr>
        <p:spPr/>
        <p:txBody>
          <a:bodyPr/>
          <a:lstStyle/>
          <a:p>
            <a:r>
              <a:rPr lang="en-US" dirty="0" smtClean="0"/>
              <a:t>Statistical Features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32846"/>
            <a:ext cx="25431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499932"/>
            <a:ext cx="3314700" cy="156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6322320" y="1527120"/>
              <a:ext cx="1973880" cy="2705760"/>
            </p14:xfrm>
          </p:contentPart>
        </mc:Choice>
        <mc:Fallback>
          <p:pic>
            <p:nvPicPr>
              <p:cNvPr id="4" name="Ink 3"/>
              <p:cNvPicPr/>
              <p:nvPr/>
            </p:nvPicPr>
            <p:blipFill>
              <a:blip r:embed="rId5"/>
              <a:stretch>
                <a:fillRect/>
              </a:stretch>
            </p:blipFill>
            <p:spPr>
              <a:xfrm>
                <a:off x="6312960" y="1517760"/>
                <a:ext cx="1992600" cy="2724480"/>
              </a:xfrm>
              <a:prstGeom prst="rect">
                <a:avLst/>
              </a:prstGeom>
            </p:spPr>
          </p:pic>
        </mc:Fallback>
      </mc:AlternateContent>
    </p:spTree>
    <p:extLst>
      <p:ext uri="{BB962C8B-B14F-4D97-AF65-F5344CB8AC3E}">
        <p14:creationId xmlns:p14="http://schemas.microsoft.com/office/powerpoint/2010/main" val="457182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a:t>These features are invariant to global deformations like translation and rotations. </a:t>
            </a:r>
            <a:endParaRPr lang="en-US" dirty="0" smtClean="0"/>
          </a:p>
          <a:p>
            <a:pPr algn="just"/>
            <a:r>
              <a:rPr lang="en-US" dirty="0" smtClean="0"/>
              <a:t>A </a:t>
            </a:r>
            <a:r>
              <a:rPr lang="en-US" dirty="0"/>
              <a:t>continuous signal generally contains more information that needs to be represented for the purposes of classification. </a:t>
            </a:r>
            <a:endParaRPr lang="en-US" dirty="0" smtClean="0"/>
          </a:p>
          <a:p>
            <a:pPr algn="just"/>
            <a:r>
              <a:rPr lang="en-US" dirty="0" smtClean="0"/>
              <a:t>One </a:t>
            </a:r>
            <a:r>
              <a:rPr lang="en-US" dirty="0"/>
              <a:t>way to represent a signal is by a linear combination of a series of simpler well defined functions. </a:t>
            </a:r>
            <a:endParaRPr lang="en-US" dirty="0" smtClean="0"/>
          </a:p>
          <a:p>
            <a:pPr algn="just"/>
            <a:r>
              <a:rPr lang="en-US" dirty="0" smtClean="0"/>
              <a:t>The </a:t>
            </a:r>
            <a:r>
              <a:rPr lang="en-US" dirty="0"/>
              <a:t>coefficients of the linear combination provide a compact encoding known as series expansion. </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Global </a:t>
            </a:r>
            <a:r>
              <a:rPr lang="en-US" dirty="0"/>
              <a:t>Transformation and Series Expansion Features </a:t>
            </a:r>
            <a:br>
              <a:rPr lang="en-US" dirty="0"/>
            </a:b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884400" y="1348560"/>
              <a:ext cx="4483080" cy="1393200"/>
            </p14:xfrm>
          </p:contentPart>
        </mc:Choice>
        <mc:Fallback>
          <p:pic>
            <p:nvPicPr>
              <p:cNvPr id="4" name="Ink 3"/>
              <p:cNvPicPr/>
              <p:nvPr/>
            </p:nvPicPr>
            <p:blipFill>
              <a:blip r:embed="rId3"/>
              <a:stretch>
                <a:fillRect/>
              </a:stretch>
            </p:blipFill>
            <p:spPr>
              <a:xfrm>
                <a:off x="3875040" y="1339200"/>
                <a:ext cx="4501800" cy="1411920"/>
              </a:xfrm>
              <a:prstGeom prst="rect">
                <a:avLst/>
              </a:prstGeom>
            </p:spPr>
          </p:pic>
        </mc:Fallback>
      </mc:AlternateContent>
    </p:spTree>
    <p:extLst>
      <p:ext uri="{BB962C8B-B14F-4D97-AF65-F5344CB8AC3E}">
        <p14:creationId xmlns:p14="http://schemas.microsoft.com/office/powerpoint/2010/main" val="1850762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Common transform and series expansion features are: </a:t>
            </a:r>
            <a:endParaRPr lang="en-US" dirty="0" smtClean="0"/>
          </a:p>
          <a:p>
            <a:pPr marL="457200" indent="-457200" algn="just">
              <a:buFont typeface="+mj-lt"/>
              <a:buAutoNum type="arabicPeriod"/>
            </a:pPr>
            <a:r>
              <a:rPr lang="en-US" dirty="0" smtClean="0"/>
              <a:t>Fourier Transform</a:t>
            </a:r>
          </a:p>
          <a:p>
            <a:pPr marL="457200" indent="-457200" algn="just">
              <a:buFont typeface="+mj-lt"/>
              <a:buAutoNum type="arabicPeriod"/>
            </a:pPr>
            <a:r>
              <a:rPr lang="en-US" dirty="0" smtClean="0"/>
              <a:t>Wavelet Transform</a:t>
            </a:r>
          </a:p>
          <a:p>
            <a:pPr marL="457200" indent="-457200" algn="just">
              <a:buFont typeface="+mj-lt"/>
              <a:buAutoNum type="arabicPeriod"/>
            </a:pPr>
            <a:r>
              <a:rPr lang="en-US" dirty="0" smtClean="0"/>
              <a:t>Hough Transform</a:t>
            </a:r>
          </a:p>
          <a:p>
            <a:pPr marL="457200" indent="-457200" algn="just">
              <a:buFont typeface="+mj-lt"/>
              <a:buAutoNum type="arabicPeriod"/>
            </a:pPr>
            <a:r>
              <a:rPr lang="en-US" dirty="0" smtClean="0"/>
              <a:t>Gabor Transform</a:t>
            </a:r>
          </a:p>
          <a:p>
            <a:pPr marL="457200" indent="-457200" algn="just">
              <a:buFont typeface="+mj-lt"/>
              <a:buAutoNum type="arabicPeriod"/>
            </a:pPr>
            <a:r>
              <a:rPr lang="en-US" dirty="0" smtClean="0"/>
              <a:t>Walsh-</a:t>
            </a:r>
            <a:r>
              <a:rPr lang="en-US" dirty="0" err="1" smtClean="0"/>
              <a:t>Hadamard</a:t>
            </a:r>
            <a:r>
              <a:rPr lang="en-US" dirty="0" smtClean="0"/>
              <a:t> Transform</a:t>
            </a:r>
          </a:p>
          <a:p>
            <a:pPr marL="457200" indent="-457200" algn="just">
              <a:buFont typeface="+mj-lt"/>
              <a:buAutoNum type="arabicPeriod"/>
            </a:pPr>
            <a:r>
              <a:rPr lang="en-US" dirty="0" err="1"/>
              <a:t>Karhunen</a:t>
            </a:r>
            <a:r>
              <a:rPr lang="en-US" dirty="0"/>
              <a:t> </a:t>
            </a:r>
            <a:r>
              <a:rPr lang="en-US" dirty="0" err="1"/>
              <a:t>Loeve</a:t>
            </a:r>
            <a:r>
              <a:rPr lang="en-US" dirty="0"/>
              <a:t> Expansion</a:t>
            </a:r>
            <a:endParaRPr lang="en-US" dirty="0" smtClean="0"/>
          </a:p>
          <a:p>
            <a:pPr marL="457200" indent="-457200" algn="just">
              <a:buFont typeface="+mj-lt"/>
              <a:buAutoNum type="arabicPeriod"/>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a:t>Global Transformation and Series Expansion Features</a:t>
            </a:r>
          </a:p>
        </p:txBody>
      </p:sp>
    </p:spTree>
    <p:extLst>
      <p:ext uri="{BB962C8B-B14F-4D97-AF65-F5344CB8AC3E}">
        <p14:creationId xmlns:p14="http://schemas.microsoft.com/office/powerpoint/2010/main" val="2394143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general procedure is to choose magnitude spectrum of the measurement vector as the features in an n dimensional Euclidean space. </a:t>
            </a:r>
            <a:endParaRPr lang="en-US" dirty="0" smtClean="0"/>
          </a:p>
          <a:p>
            <a:pPr algn="just"/>
            <a:r>
              <a:rPr lang="en-US" dirty="0" smtClean="0"/>
              <a:t>One </a:t>
            </a:r>
            <a:r>
              <a:rPr lang="en-US" dirty="0"/>
              <a:t>of the most attractive properties of the Fourier Transform is the ability to recognize the position shifted characters when it observes the magnitude spectrum and ignores the phase. </a:t>
            </a:r>
          </a:p>
        </p:txBody>
      </p:sp>
      <p:sp>
        <p:nvSpPr>
          <p:cNvPr id="3" name="Title 2"/>
          <p:cNvSpPr>
            <a:spLocks noGrp="1"/>
          </p:cNvSpPr>
          <p:nvPr>
            <p:ph type="title"/>
          </p:nvPr>
        </p:nvSpPr>
        <p:spPr/>
        <p:txBody>
          <a:bodyPr/>
          <a:lstStyle/>
          <a:p>
            <a:r>
              <a:rPr lang="en-US" dirty="0" smtClean="0"/>
              <a:t>Fourier Transform</a:t>
            </a:r>
            <a:endParaRPr lang="en-US" dirty="0"/>
          </a:p>
        </p:txBody>
      </p:sp>
    </p:spTree>
    <p:extLst>
      <p:ext uri="{BB962C8B-B14F-4D97-AF65-F5344CB8AC3E}">
        <p14:creationId xmlns:p14="http://schemas.microsoft.com/office/powerpoint/2010/main" val="2406428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smtClean="0"/>
              <a:t>Feature extraction describes the relevant shape information contained in a pattern so that the task of classifying the pattern is made easy by a formal procedure. </a:t>
            </a:r>
          </a:p>
          <a:p>
            <a:pPr algn="just"/>
            <a:r>
              <a:rPr lang="en-US" dirty="0" smtClean="0"/>
              <a:t>In pattern recognition and in image processing, feature extraction is a special form of dimensionality reduction. </a:t>
            </a:r>
          </a:p>
          <a:p>
            <a:pPr algn="just"/>
            <a:r>
              <a:rPr lang="en-US" dirty="0" smtClean="0"/>
              <a:t>The main goal of feature extraction is to obtain the most relevant information from the original data and represent that information in a lower dimensionality space. </a:t>
            </a:r>
          </a:p>
          <a:p>
            <a:pPr algn="just"/>
            <a:r>
              <a:rPr lang="en-US" dirty="0" smtClean="0"/>
              <a:t>When the input data to an algorithm is too large to be processed and it is suspected to be redundant (much data, but not much information) then the input data will be transformed into a reduced representation set of features (also named features vector). </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275188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Wavelet </a:t>
            </a:r>
            <a:r>
              <a:rPr lang="en-US" dirty="0"/>
              <a:t>transformation is a series expansion technique that allows us to represent the signal at different levels of resolution.</a:t>
            </a:r>
          </a:p>
        </p:txBody>
      </p:sp>
      <p:sp>
        <p:nvSpPr>
          <p:cNvPr id="3" name="Title 2"/>
          <p:cNvSpPr>
            <a:spLocks noGrp="1"/>
          </p:cNvSpPr>
          <p:nvPr>
            <p:ph type="title"/>
          </p:nvPr>
        </p:nvSpPr>
        <p:spPr/>
        <p:txBody>
          <a:bodyPr/>
          <a:lstStyle/>
          <a:p>
            <a:r>
              <a:rPr lang="en-US" dirty="0" smtClean="0"/>
              <a:t>Wavelet Transform</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66200" y="3491640"/>
              <a:ext cx="4179600" cy="491400"/>
            </p14:xfrm>
          </p:contentPart>
        </mc:Choice>
        <mc:Fallback>
          <p:pic>
            <p:nvPicPr>
              <p:cNvPr id="4" name="Ink 3"/>
              <p:cNvPicPr/>
              <p:nvPr/>
            </p:nvPicPr>
            <p:blipFill>
              <a:blip r:embed="rId3"/>
              <a:stretch>
                <a:fillRect/>
              </a:stretch>
            </p:blipFill>
            <p:spPr>
              <a:xfrm>
                <a:off x="1356840" y="3482280"/>
                <a:ext cx="4198320" cy="510120"/>
              </a:xfrm>
              <a:prstGeom prst="rect">
                <a:avLst/>
              </a:prstGeom>
            </p:spPr>
          </p:pic>
        </mc:Fallback>
      </mc:AlternateContent>
    </p:spTree>
    <p:extLst>
      <p:ext uri="{BB962C8B-B14F-4D97-AF65-F5344CB8AC3E}">
        <p14:creationId xmlns:p14="http://schemas.microsoft.com/office/powerpoint/2010/main" val="3586465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It </a:t>
            </a:r>
            <a:r>
              <a:rPr lang="en-US" dirty="0"/>
              <a:t>is a technique for baseline detection in </a:t>
            </a:r>
            <a:r>
              <a:rPr lang="en-US" dirty="0" smtClean="0"/>
              <a:t>documents </a:t>
            </a:r>
            <a:r>
              <a:rPr lang="en-US" dirty="0"/>
              <a:t>It is also applied to characterize parameter curves of characters</a:t>
            </a:r>
          </a:p>
        </p:txBody>
      </p:sp>
      <p:sp>
        <p:nvSpPr>
          <p:cNvPr id="3" name="Title 2"/>
          <p:cNvSpPr>
            <a:spLocks noGrp="1"/>
          </p:cNvSpPr>
          <p:nvPr>
            <p:ph type="title"/>
          </p:nvPr>
        </p:nvSpPr>
        <p:spPr/>
        <p:txBody>
          <a:bodyPr/>
          <a:lstStyle/>
          <a:p>
            <a:r>
              <a:rPr lang="en-US" dirty="0"/>
              <a:t>Hough </a:t>
            </a:r>
            <a:r>
              <a:rPr lang="en-US" dirty="0" smtClean="0"/>
              <a:t>Transform</a:t>
            </a:r>
            <a:endParaRPr lang="en-US" dirty="0"/>
          </a:p>
        </p:txBody>
      </p:sp>
    </p:spTree>
    <p:extLst>
      <p:ext uri="{BB962C8B-B14F-4D97-AF65-F5344CB8AC3E}">
        <p14:creationId xmlns:p14="http://schemas.microsoft.com/office/powerpoint/2010/main" val="1424604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Gabor transform is a variation of the windowed Fourier Transform</a:t>
            </a:r>
            <a:r>
              <a:rPr lang="en-US" dirty="0" smtClean="0"/>
              <a:t>.</a:t>
            </a:r>
          </a:p>
          <a:p>
            <a:r>
              <a:rPr lang="en-US" dirty="0" smtClean="0"/>
              <a:t> </a:t>
            </a:r>
            <a:r>
              <a:rPr lang="en-US" dirty="0"/>
              <a:t>In this case the window used is not a discrete size but is defined by a Gaussian function</a:t>
            </a:r>
          </a:p>
        </p:txBody>
      </p:sp>
      <p:sp>
        <p:nvSpPr>
          <p:cNvPr id="3" name="Title 2"/>
          <p:cNvSpPr>
            <a:spLocks noGrp="1"/>
          </p:cNvSpPr>
          <p:nvPr>
            <p:ph type="title"/>
          </p:nvPr>
        </p:nvSpPr>
        <p:spPr/>
        <p:txBody>
          <a:bodyPr/>
          <a:lstStyle/>
          <a:p>
            <a:r>
              <a:rPr lang="en-US" dirty="0"/>
              <a:t>Gabor </a:t>
            </a:r>
            <a:r>
              <a:rPr lang="en-US" dirty="0" smtClean="0"/>
              <a:t>Transform</a:t>
            </a:r>
            <a:endParaRPr lang="en-US" dirty="0"/>
          </a:p>
        </p:txBody>
      </p:sp>
    </p:spTree>
    <p:extLst>
      <p:ext uri="{BB962C8B-B14F-4D97-AF65-F5344CB8AC3E}">
        <p14:creationId xmlns:p14="http://schemas.microsoft.com/office/powerpoint/2010/main" val="1913429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a:t>
            </a:r>
            <a:r>
              <a:rPr lang="en-US" dirty="0"/>
              <a:t>feature is more suitable in high speed processing since the arithmetic computation involves only addition and subtraction. </a:t>
            </a:r>
            <a:endParaRPr lang="en-US" dirty="0" smtClean="0"/>
          </a:p>
          <a:p>
            <a:pPr algn="just"/>
            <a:r>
              <a:rPr lang="en-US" dirty="0" smtClean="0"/>
              <a:t>The </a:t>
            </a:r>
            <a:r>
              <a:rPr lang="en-US" dirty="0"/>
              <a:t>major drawback of Walsh </a:t>
            </a:r>
            <a:r>
              <a:rPr lang="en-US" dirty="0" err="1"/>
              <a:t>Hadamard</a:t>
            </a:r>
            <a:r>
              <a:rPr lang="en-US" dirty="0"/>
              <a:t> transform is that its performance depends heavily upon the position of the characters.</a:t>
            </a:r>
          </a:p>
        </p:txBody>
      </p:sp>
      <p:sp>
        <p:nvSpPr>
          <p:cNvPr id="3" name="Title 2"/>
          <p:cNvSpPr>
            <a:spLocks noGrp="1"/>
          </p:cNvSpPr>
          <p:nvPr>
            <p:ph type="title"/>
          </p:nvPr>
        </p:nvSpPr>
        <p:spPr/>
        <p:txBody>
          <a:bodyPr/>
          <a:lstStyle/>
          <a:p>
            <a:r>
              <a:rPr lang="en-US" dirty="0"/>
              <a:t>Walsh </a:t>
            </a:r>
            <a:r>
              <a:rPr lang="en-US" dirty="0" err="1"/>
              <a:t>Hadamard</a:t>
            </a:r>
            <a:r>
              <a:rPr lang="en-US" dirty="0"/>
              <a:t> </a:t>
            </a:r>
            <a:r>
              <a:rPr lang="en-US" dirty="0" smtClean="0"/>
              <a:t>Transform</a:t>
            </a:r>
            <a:endParaRPr lang="en-US" dirty="0"/>
          </a:p>
        </p:txBody>
      </p:sp>
    </p:spTree>
    <p:extLst>
      <p:ext uri="{BB962C8B-B14F-4D97-AF65-F5344CB8AC3E}">
        <p14:creationId xmlns:p14="http://schemas.microsoft.com/office/powerpoint/2010/main" val="3120789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It </a:t>
            </a:r>
            <a:r>
              <a:rPr lang="en-US" dirty="0"/>
              <a:t>is an Eigen vector analysis which attempts to reduce the dimension of the feature set by creating new features that are linear combinations of the original </a:t>
            </a:r>
            <a:r>
              <a:rPr lang="en-US" dirty="0" smtClean="0"/>
              <a:t>features</a:t>
            </a:r>
            <a:endParaRPr lang="en-US" dirty="0"/>
          </a:p>
        </p:txBody>
      </p:sp>
      <p:sp>
        <p:nvSpPr>
          <p:cNvPr id="3" name="Title 2"/>
          <p:cNvSpPr>
            <a:spLocks noGrp="1"/>
          </p:cNvSpPr>
          <p:nvPr>
            <p:ph type="title"/>
          </p:nvPr>
        </p:nvSpPr>
        <p:spPr/>
        <p:txBody>
          <a:bodyPr/>
          <a:lstStyle/>
          <a:p>
            <a:r>
              <a:rPr lang="en-US" dirty="0" err="1"/>
              <a:t>Karhunen</a:t>
            </a:r>
            <a:r>
              <a:rPr lang="en-US" dirty="0"/>
              <a:t> </a:t>
            </a:r>
            <a:r>
              <a:rPr lang="en-US" dirty="0" err="1"/>
              <a:t>Loeve</a:t>
            </a:r>
            <a:r>
              <a:rPr lang="en-US" dirty="0"/>
              <a:t> Expansion:</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313000" y="2428920"/>
              <a:ext cx="1964880" cy="848520"/>
            </p14:xfrm>
          </p:contentPart>
        </mc:Choice>
        <mc:Fallback>
          <p:pic>
            <p:nvPicPr>
              <p:cNvPr id="4" name="Ink 3"/>
              <p:cNvPicPr/>
              <p:nvPr/>
            </p:nvPicPr>
            <p:blipFill>
              <a:blip r:embed="rId3"/>
              <a:stretch>
                <a:fillRect/>
              </a:stretch>
            </p:blipFill>
            <p:spPr>
              <a:xfrm>
                <a:off x="2303640" y="2419560"/>
                <a:ext cx="1983600" cy="867240"/>
              </a:xfrm>
              <a:prstGeom prst="rect">
                <a:avLst/>
              </a:prstGeom>
            </p:spPr>
          </p:pic>
        </mc:Fallback>
      </mc:AlternateContent>
    </p:spTree>
    <p:extLst>
      <p:ext uri="{BB962C8B-B14F-4D97-AF65-F5344CB8AC3E}">
        <p14:creationId xmlns:p14="http://schemas.microsoft.com/office/powerpoint/2010/main" val="161347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These features may represent global and local properties of characters and have high tolerances to distortions and style variations. </a:t>
            </a:r>
            <a:endParaRPr lang="en-US" dirty="0" smtClean="0"/>
          </a:p>
          <a:p>
            <a:pPr algn="just"/>
            <a:r>
              <a:rPr lang="en-US" dirty="0" smtClean="0"/>
              <a:t>These </a:t>
            </a:r>
            <a:r>
              <a:rPr lang="en-US" dirty="0"/>
              <a:t>topological features may encode some knowledge about the contour of the object or may require some knowledge as to what sort of components make up that object.</a:t>
            </a:r>
          </a:p>
        </p:txBody>
      </p:sp>
      <p:sp>
        <p:nvSpPr>
          <p:cNvPr id="3" name="Title 2"/>
          <p:cNvSpPr>
            <a:spLocks noGrp="1"/>
          </p:cNvSpPr>
          <p:nvPr>
            <p:ph type="title"/>
          </p:nvPr>
        </p:nvSpPr>
        <p:spPr/>
        <p:txBody>
          <a:bodyPr>
            <a:normAutofit fontScale="90000"/>
          </a:bodyPr>
          <a:lstStyle/>
          <a:p>
            <a:r>
              <a:rPr lang="en-US" dirty="0"/>
              <a:t>Geometrical and Topological Features</a:t>
            </a:r>
          </a:p>
        </p:txBody>
      </p:sp>
    </p:spTree>
    <p:extLst>
      <p:ext uri="{BB962C8B-B14F-4D97-AF65-F5344CB8AC3E}">
        <p14:creationId xmlns:p14="http://schemas.microsoft.com/office/powerpoint/2010/main" val="4015754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814733" cy="3450696"/>
          </a:xfrm>
        </p:spPr>
        <p:txBody>
          <a:bodyPr>
            <a:normAutofit/>
          </a:bodyPr>
          <a:lstStyle/>
          <a:p>
            <a:pPr algn="just"/>
            <a:r>
              <a:rPr lang="en-US" dirty="0" smtClean="0"/>
              <a:t>Some of the </a:t>
            </a:r>
            <a:r>
              <a:rPr lang="en-US" dirty="0"/>
              <a:t>Geometrical and Topological </a:t>
            </a:r>
            <a:r>
              <a:rPr lang="en-US" dirty="0" smtClean="0"/>
              <a:t>Features are</a:t>
            </a:r>
          </a:p>
          <a:p>
            <a:pPr marL="457200" indent="-457200" algn="just">
              <a:buFont typeface="+mj-lt"/>
              <a:buAutoNum type="arabicPeriod"/>
            </a:pPr>
            <a:r>
              <a:rPr lang="en-US" dirty="0" smtClean="0"/>
              <a:t>Strokes</a:t>
            </a:r>
          </a:p>
          <a:p>
            <a:pPr marL="457200" indent="-457200" algn="just">
              <a:buFont typeface="+mj-lt"/>
              <a:buAutoNum type="arabicPeriod"/>
            </a:pPr>
            <a:endParaRPr lang="en-US" dirty="0"/>
          </a:p>
          <a:p>
            <a:pPr marL="457200" indent="-457200" algn="just">
              <a:buFont typeface="+mj-lt"/>
              <a:buAutoNum type="arabicPeriod"/>
            </a:pPr>
            <a:endParaRPr lang="en-US" dirty="0" smtClean="0"/>
          </a:p>
          <a:p>
            <a:pPr marL="457200" indent="-457200" algn="just">
              <a:buFont typeface="+mj-lt"/>
              <a:buAutoNum type="arabicPeriod"/>
            </a:pPr>
            <a:r>
              <a:rPr lang="en-US" dirty="0" smtClean="0"/>
              <a:t>Stroke Directions and Bays</a:t>
            </a:r>
          </a:p>
          <a:p>
            <a:pPr marL="457200" indent="-457200" algn="just">
              <a:buFont typeface="+mj-lt"/>
              <a:buAutoNum type="arabicPeriod"/>
            </a:pPr>
            <a:r>
              <a:rPr lang="en-US" dirty="0" smtClean="0"/>
              <a:t>Chain Codes</a:t>
            </a:r>
          </a:p>
          <a:p>
            <a:pPr marL="457200" indent="-457200" algn="just">
              <a:buFont typeface="+mj-lt"/>
              <a:buAutoNum type="arabicPeriod"/>
            </a:pPr>
            <a:endParaRPr lang="en-US" dirty="0"/>
          </a:p>
        </p:txBody>
      </p:sp>
      <p:sp>
        <p:nvSpPr>
          <p:cNvPr id="3" name="Title 2"/>
          <p:cNvSpPr>
            <a:spLocks noGrp="1"/>
          </p:cNvSpPr>
          <p:nvPr>
            <p:ph type="title"/>
          </p:nvPr>
        </p:nvSpPr>
        <p:spPr/>
        <p:txBody>
          <a:bodyPr>
            <a:normAutofit fontScale="90000"/>
          </a:bodyPr>
          <a:lstStyle/>
          <a:p>
            <a:r>
              <a:rPr lang="en-US" dirty="0"/>
              <a:t>Geometrical and Topological Features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24200"/>
            <a:ext cx="3688640" cy="124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953000"/>
            <a:ext cx="14001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793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814733" cy="3450696"/>
          </a:xfrm>
        </p:spPr>
        <p:txBody>
          <a:bodyPr>
            <a:normAutofit/>
          </a:bodyPr>
          <a:lstStyle/>
          <a:p>
            <a:pPr marL="0" indent="0">
              <a:buNone/>
            </a:pPr>
            <a:r>
              <a:rPr lang="en-US" dirty="0" smtClean="0"/>
              <a:t>4. End </a:t>
            </a:r>
            <a:r>
              <a:rPr lang="en-US" dirty="0"/>
              <a:t>point intersections of line segments and </a:t>
            </a:r>
            <a:r>
              <a:rPr lang="en-US" dirty="0" smtClean="0"/>
              <a:t>loops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5. Stroke </a:t>
            </a:r>
            <a:r>
              <a:rPr lang="en-US" dirty="0"/>
              <a:t>relation and angular properties</a:t>
            </a:r>
          </a:p>
          <a:p>
            <a:pPr marL="457200" indent="-457200" algn="just">
              <a:buFont typeface="+mj-lt"/>
              <a:buAutoNum type="arabicPeriod"/>
            </a:pPr>
            <a:endParaRPr lang="en-US" dirty="0"/>
          </a:p>
        </p:txBody>
      </p:sp>
      <p:sp>
        <p:nvSpPr>
          <p:cNvPr id="3" name="Title 2"/>
          <p:cNvSpPr>
            <a:spLocks noGrp="1"/>
          </p:cNvSpPr>
          <p:nvPr>
            <p:ph type="title"/>
          </p:nvPr>
        </p:nvSpPr>
        <p:spPr/>
        <p:txBody>
          <a:bodyPr>
            <a:normAutofit fontScale="90000"/>
          </a:bodyPr>
          <a:lstStyle/>
          <a:p>
            <a:r>
              <a:rPr lang="en-US" dirty="0"/>
              <a:t>Geometrical and Topological Features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00400"/>
            <a:ext cx="4114800"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493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of GSC features</a:t>
            </a:r>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6017070" cy="276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118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of Feature extraction using Geometric Features</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900860"/>
            <a:ext cx="4724400" cy="320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267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6"/>
            <a:ext cx="7509933" cy="3649133"/>
          </a:xfrm>
        </p:spPr>
        <p:txBody>
          <a:bodyPr>
            <a:normAutofit fontScale="77500" lnSpcReduction="20000"/>
          </a:bodyPr>
          <a:lstStyle/>
          <a:p>
            <a:pPr algn="just"/>
            <a:r>
              <a:rPr lang="en-US" dirty="0" smtClean="0"/>
              <a:t>Feature extraction has been used in many applications such as </a:t>
            </a:r>
          </a:p>
          <a:p>
            <a:pPr marL="457200" indent="-457200" algn="just">
              <a:buFont typeface="+mj-lt"/>
              <a:buAutoNum type="arabicPeriod"/>
            </a:pPr>
            <a:r>
              <a:rPr lang="en-US" dirty="0" smtClean="0"/>
              <a:t>character recognition, </a:t>
            </a:r>
          </a:p>
          <a:p>
            <a:pPr marL="457200" indent="-457200" algn="just">
              <a:buFont typeface="+mj-lt"/>
              <a:buAutoNum type="arabicPeriod"/>
            </a:pPr>
            <a:r>
              <a:rPr lang="en-US" dirty="0" smtClean="0"/>
              <a:t>document verification, </a:t>
            </a:r>
          </a:p>
          <a:p>
            <a:pPr marL="457200" indent="-457200" algn="just">
              <a:buFont typeface="+mj-lt"/>
              <a:buAutoNum type="arabicPeriod"/>
            </a:pPr>
            <a:r>
              <a:rPr lang="en-US" dirty="0" smtClean="0"/>
              <a:t>reading bank deposit slips, </a:t>
            </a:r>
          </a:p>
          <a:p>
            <a:pPr marL="457200" indent="-457200" algn="just">
              <a:buFont typeface="+mj-lt"/>
              <a:buAutoNum type="arabicPeriod"/>
            </a:pPr>
            <a:r>
              <a:rPr lang="en-US" dirty="0" smtClean="0"/>
              <a:t>extracting information from </a:t>
            </a:r>
            <a:r>
              <a:rPr lang="en-US" dirty="0" err="1" smtClean="0"/>
              <a:t>cheques</a:t>
            </a:r>
            <a:r>
              <a:rPr lang="en-US" dirty="0" smtClean="0"/>
              <a:t>, </a:t>
            </a:r>
          </a:p>
          <a:p>
            <a:pPr marL="457200" indent="-457200" algn="just">
              <a:buFont typeface="+mj-lt"/>
              <a:buAutoNum type="arabicPeriod"/>
            </a:pPr>
            <a:r>
              <a:rPr lang="en-US" dirty="0" smtClean="0"/>
              <a:t>applications for credit cards, </a:t>
            </a:r>
          </a:p>
          <a:p>
            <a:pPr marL="457200" indent="-457200" algn="just">
              <a:buFont typeface="+mj-lt"/>
              <a:buAutoNum type="arabicPeriod"/>
            </a:pPr>
            <a:r>
              <a:rPr lang="en-US" dirty="0" smtClean="0"/>
              <a:t>health insurance, loan, tax forms, </a:t>
            </a:r>
          </a:p>
          <a:p>
            <a:pPr marL="457200" indent="-457200" algn="just">
              <a:buFont typeface="+mj-lt"/>
              <a:buAutoNum type="arabicPeriod"/>
            </a:pPr>
            <a:r>
              <a:rPr lang="en-US" dirty="0" smtClean="0"/>
              <a:t>data entry, </a:t>
            </a:r>
          </a:p>
          <a:p>
            <a:pPr marL="457200" indent="-457200" algn="just">
              <a:buFont typeface="+mj-lt"/>
              <a:buAutoNum type="arabicPeriod"/>
            </a:pPr>
            <a:r>
              <a:rPr lang="en-US" dirty="0" smtClean="0"/>
              <a:t>postal address reading, </a:t>
            </a:r>
          </a:p>
          <a:p>
            <a:pPr marL="457200" indent="-457200" algn="just">
              <a:buFont typeface="+mj-lt"/>
              <a:buAutoNum type="arabicPeriod"/>
            </a:pPr>
            <a:r>
              <a:rPr lang="en-US" dirty="0" smtClean="0"/>
              <a:t>check sorting, </a:t>
            </a:r>
          </a:p>
          <a:p>
            <a:pPr marL="457200" indent="-457200" algn="just">
              <a:buFont typeface="+mj-lt"/>
              <a:buAutoNum type="arabicPeriod"/>
            </a:pPr>
            <a:r>
              <a:rPr lang="en-US" dirty="0" smtClean="0"/>
              <a:t>tax reading, </a:t>
            </a:r>
          </a:p>
          <a:p>
            <a:pPr marL="457200" indent="-457200" algn="just">
              <a:buFont typeface="+mj-lt"/>
              <a:buAutoNum type="arabicPeriod"/>
            </a:pPr>
            <a:r>
              <a:rPr lang="en-US" dirty="0" smtClean="0"/>
              <a:t>script recognition etc. Character </a:t>
            </a:r>
            <a:endParaRPr lang="en-US" dirty="0"/>
          </a:p>
        </p:txBody>
      </p:sp>
      <p:sp>
        <p:nvSpPr>
          <p:cNvPr id="2" name="Title 1"/>
          <p:cNvSpPr>
            <a:spLocks noGrp="1"/>
          </p:cNvSpPr>
          <p:nvPr>
            <p:ph type="title"/>
          </p:nvPr>
        </p:nvSpPr>
        <p:spPr/>
        <p:txBody>
          <a:bodyPr>
            <a:normAutofit/>
          </a:bodyPr>
          <a:lstStyle/>
          <a:p>
            <a:r>
              <a:rPr lang="en-US" dirty="0" smtClean="0"/>
              <a:t>Applications of Feature extraction</a:t>
            </a:r>
            <a:endParaRPr lang="en-US" dirty="0"/>
          </a:p>
        </p:txBody>
      </p:sp>
    </p:spTree>
    <p:extLst>
      <p:ext uri="{BB962C8B-B14F-4D97-AF65-F5344CB8AC3E}">
        <p14:creationId xmlns:p14="http://schemas.microsoft.com/office/powerpoint/2010/main" val="4147986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Application: </a:t>
            </a:r>
            <a:br>
              <a:rPr lang="en-US" dirty="0" smtClean="0"/>
            </a:br>
            <a:r>
              <a:rPr lang="en-US" dirty="0" smtClean="0"/>
              <a:t>Extracting Features from Characters</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674938"/>
            <a:ext cx="6553199" cy="395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080800" y="3250440"/>
              <a:ext cx="3643560" cy="3483000"/>
            </p14:xfrm>
          </p:contentPart>
        </mc:Choice>
        <mc:Fallback>
          <p:pic>
            <p:nvPicPr>
              <p:cNvPr id="2" name="Ink 1"/>
              <p:cNvPicPr/>
              <p:nvPr/>
            </p:nvPicPr>
            <p:blipFill>
              <a:blip r:embed="rId4"/>
              <a:stretch>
                <a:fillRect/>
              </a:stretch>
            </p:blipFill>
            <p:spPr>
              <a:xfrm>
                <a:off x="2071440" y="3241080"/>
                <a:ext cx="3662280" cy="3501720"/>
              </a:xfrm>
              <a:prstGeom prst="rect">
                <a:avLst/>
              </a:prstGeom>
            </p:spPr>
          </p:pic>
        </mc:Fallback>
      </mc:AlternateContent>
    </p:spTree>
    <p:extLst>
      <p:ext uri="{BB962C8B-B14F-4D97-AF65-F5344CB8AC3E}">
        <p14:creationId xmlns:p14="http://schemas.microsoft.com/office/powerpoint/2010/main" val="2435440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Digit Recognition</a:t>
            </a:r>
            <a:endParaRPr lang="en-US" dirty="0"/>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550998"/>
            <a:ext cx="3962400" cy="4154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69960" y="3223440"/>
              <a:ext cx="5072400" cy="3652920"/>
            </p14:xfrm>
          </p:contentPart>
        </mc:Choice>
        <mc:Fallback>
          <p:pic>
            <p:nvPicPr>
              <p:cNvPr id="2" name="Ink 1"/>
              <p:cNvPicPr/>
              <p:nvPr/>
            </p:nvPicPr>
            <p:blipFill>
              <a:blip r:embed="rId4"/>
              <a:stretch>
                <a:fillRect/>
              </a:stretch>
            </p:blipFill>
            <p:spPr>
              <a:xfrm>
                <a:off x="660600" y="3214080"/>
                <a:ext cx="5091120" cy="3671640"/>
              </a:xfrm>
              <a:prstGeom prst="rect">
                <a:avLst/>
              </a:prstGeom>
            </p:spPr>
          </p:pic>
        </mc:Fallback>
      </mc:AlternateContent>
    </p:spTree>
    <p:extLst>
      <p:ext uri="{BB962C8B-B14F-4D97-AF65-F5344CB8AC3E}">
        <p14:creationId xmlns:p14="http://schemas.microsoft.com/office/powerpoint/2010/main" val="941876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Application:</a:t>
            </a:r>
            <a:br>
              <a:rPr lang="en-US" dirty="0" smtClean="0"/>
            </a:br>
            <a:r>
              <a:rPr lang="en-US" dirty="0" smtClean="0"/>
              <a:t>Alphabet Recognition</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687575"/>
            <a:ext cx="4436662" cy="415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403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Application:</a:t>
            </a:r>
            <a:br>
              <a:rPr lang="en-US" dirty="0"/>
            </a:br>
            <a:r>
              <a:rPr lang="en-US" dirty="0"/>
              <a:t>Alphabet Recognition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507875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088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Overview of Feature Extraction methods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42375"/>
            <a:ext cx="6629400" cy="383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89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Transforming the input data into the set of features is called feature extraction. </a:t>
            </a:r>
          </a:p>
          <a:p>
            <a:pPr algn="just"/>
            <a:r>
              <a:rPr lang="en-US" dirty="0" smtClean="0"/>
              <a:t>If the features extracted are carefully chosen it is expected that the features set will extract the relevant information from the input data in order to perform the desired task using this reduced representation instead of the full size input.</a:t>
            </a:r>
          </a:p>
          <a:p>
            <a:endParaRPr lang="en-US" dirty="0"/>
          </a:p>
        </p:txBody>
      </p:sp>
      <p:sp>
        <p:nvSpPr>
          <p:cNvPr id="2" name="Title 1"/>
          <p:cNvSpPr>
            <a:spLocks noGrp="1"/>
          </p:cNvSpPr>
          <p:nvPr>
            <p:ph type="title"/>
          </p:nvPr>
        </p:nvSpPr>
        <p:spPr/>
        <p:txBody>
          <a:bodyPr/>
          <a:lstStyle/>
          <a:p>
            <a:r>
              <a:rPr lang="en-US" dirty="0" smtClean="0"/>
              <a:t>Feature Extraction</a:t>
            </a:r>
            <a:endParaRPr lang="en-US" dirty="0"/>
          </a:p>
        </p:txBody>
      </p:sp>
    </p:spTree>
    <p:extLst>
      <p:ext uri="{BB962C8B-B14F-4D97-AF65-F5344CB8AC3E}">
        <p14:creationId xmlns:p14="http://schemas.microsoft.com/office/powerpoint/2010/main" val="3130985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t>Feature extraction is done after the preprocessing phase </a:t>
            </a:r>
          </a:p>
          <a:p>
            <a:pPr algn="just"/>
            <a:r>
              <a:rPr lang="en-US" dirty="0" smtClean="0"/>
              <a:t>The primary task of pattern recognition is to take an input pattern and correctly assign it as one of the possible output classes.</a:t>
            </a:r>
          </a:p>
          <a:p>
            <a:pPr algn="just"/>
            <a:r>
              <a:rPr lang="en-US" dirty="0" smtClean="0"/>
              <a:t> This process can be divided into two general stages: </a:t>
            </a:r>
            <a:r>
              <a:rPr lang="en-US" dirty="0" smtClean="0">
                <a:solidFill>
                  <a:srgbClr val="FF0000"/>
                </a:solidFill>
              </a:rPr>
              <a:t>Feature selection</a:t>
            </a:r>
            <a:r>
              <a:rPr lang="en-US" dirty="0" smtClean="0"/>
              <a:t> and </a:t>
            </a:r>
            <a:r>
              <a:rPr lang="en-US" dirty="0" smtClean="0">
                <a:solidFill>
                  <a:srgbClr val="FF0000"/>
                </a:solidFill>
              </a:rPr>
              <a:t>Classification</a:t>
            </a:r>
          </a:p>
          <a:p>
            <a:pPr algn="just"/>
            <a:r>
              <a:rPr lang="en-US" dirty="0" smtClean="0"/>
              <a:t>Feature selection is critical to the whole process since the classifier will not be able to recognize from poorly selected features</a:t>
            </a:r>
            <a:endParaRPr lang="en-US" dirty="0"/>
          </a:p>
        </p:txBody>
      </p:sp>
      <p:sp>
        <p:nvSpPr>
          <p:cNvPr id="2" name="Title 1"/>
          <p:cNvSpPr>
            <a:spLocks noGrp="1"/>
          </p:cNvSpPr>
          <p:nvPr>
            <p:ph type="title"/>
          </p:nvPr>
        </p:nvSpPr>
        <p:spPr/>
        <p:txBody>
          <a:bodyPr/>
          <a:lstStyle/>
          <a:p>
            <a:r>
              <a:rPr lang="en-US" dirty="0" smtClean="0"/>
              <a:t>Feature Extraction</a:t>
            </a:r>
            <a:endParaRPr lang="en-US" dirty="0"/>
          </a:p>
        </p:txBody>
      </p:sp>
    </p:spTree>
    <p:extLst>
      <p:ext uri="{BB962C8B-B14F-4D97-AF65-F5344CB8AC3E}">
        <p14:creationId xmlns:p14="http://schemas.microsoft.com/office/powerpoint/2010/main" val="403210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i="1" dirty="0" smtClean="0"/>
              <a:t>Features should contain information required to</a:t>
            </a:r>
          </a:p>
          <a:p>
            <a:pPr marL="514350" indent="-514350" algn="just">
              <a:buFont typeface="+mj-lt"/>
              <a:buAutoNum type="arabicPeriod"/>
            </a:pPr>
            <a:r>
              <a:rPr lang="en-US" i="1" dirty="0" smtClean="0"/>
              <a:t>distinguish between classes, </a:t>
            </a:r>
          </a:p>
          <a:p>
            <a:pPr marL="514350" indent="-514350" algn="just">
              <a:buFont typeface="+mj-lt"/>
              <a:buAutoNum type="arabicPeriod"/>
            </a:pPr>
            <a:r>
              <a:rPr lang="en-US" i="1" dirty="0" smtClean="0"/>
              <a:t>be insensitive to irrelevant variability in the input, and </a:t>
            </a:r>
          </a:p>
          <a:p>
            <a:pPr marL="514350" indent="-514350" algn="just">
              <a:buFont typeface="+mj-lt"/>
              <a:buAutoNum type="arabicPeriod"/>
            </a:pPr>
            <a:r>
              <a:rPr lang="en-US" i="1" dirty="0" smtClean="0"/>
              <a:t>also be limited in number, to permit, efficient computation of discriminant functions and </a:t>
            </a:r>
          </a:p>
          <a:p>
            <a:pPr marL="514350" indent="-514350" algn="just">
              <a:buFont typeface="+mj-lt"/>
              <a:buAutoNum type="arabicPeriod"/>
            </a:pPr>
            <a:r>
              <a:rPr lang="en-US" i="1" dirty="0" smtClean="0"/>
              <a:t>to limit the amount of training data required</a:t>
            </a:r>
            <a:endParaRPr lang="en-US" i="1" dirty="0"/>
          </a:p>
        </p:txBody>
      </p:sp>
      <p:sp>
        <p:nvSpPr>
          <p:cNvPr id="2" name="Title 1"/>
          <p:cNvSpPr>
            <a:spLocks noGrp="1"/>
          </p:cNvSpPr>
          <p:nvPr>
            <p:ph type="title"/>
          </p:nvPr>
        </p:nvSpPr>
        <p:spPr/>
        <p:txBody>
          <a:bodyPr/>
          <a:lstStyle/>
          <a:p>
            <a:r>
              <a:rPr lang="en-US" dirty="0" smtClean="0"/>
              <a:t>Feature Extraction</a:t>
            </a:r>
            <a:endParaRPr lang="en-US" dirty="0"/>
          </a:p>
        </p:txBody>
      </p:sp>
    </p:spTree>
    <p:extLst>
      <p:ext uri="{BB962C8B-B14F-4D97-AF65-F5344CB8AC3E}">
        <p14:creationId xmlns:p14="http://schemas.microsoft.com/office/powerpoint/2010/main" val="2706082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t>Feature extraction is an important step in the construction of any pattern classification and aims at the extraction of the relevant information that characterizes each class. </a:t>
            </a:r>
          </a:p>
          <a:p>
            <a:pPr algn="just"/>
            <a:r>
              <a:rPr lang="en-US" dirty="0" smtClean="0"/>
              <a:t>In this process relevant features are extracted from objects/ alphabets to form feature vectors.</a:t>
            </a:r>
          </a:p>
          <a:p>
            <a:pPr algn="just"/>
            <a:r>
              <a:rPr lang="en-US" dirty="0" smtClean="0"/>
              <a:t> These feature vectors are then used by classifiers to recognize the input unit with target output unit. </a:t>
            </a:r>
          </a:p>
          <a:p>
            <a:pPr algn="just"/>
            <a:r>
              <a:rPr lang="en-US" dirty="0" smtClean="0"/>
              <a:t>It becomes easier for the classifier to classify between different classes by looking at these features as it allows fairly easy to distinguish</a:t>
            </a:r>
            <a:endParaRPr lang="en-US" dirty="0"/>
          </a:p>
        </p:txBody>
      </p:sp>
      <p:sp>
        <p:nvSpPr>
          <p:cNvPr id="2" name="Title 1"/>
          <p:cNvSpPr>
            <a:spLocks noGrp="1"/>
          </p:cNvSpPr>
          <p:nvPr>
            <p:ph type="title"/>
          </p:nvPr>
        </p:nvSpPr>
        <p:spPr/>
        <p:txBody>
          <a:bodyPr/>
          <a:lstStyle/>
          <a:p>
            <a:r>
              <a:rPr lang="en-US" dirty="0" smtClean="0"/>
              <a:t>Feature Extraction</a:t>
            </a:r>
            <a:endParaRPr lang="en-US" dirty="0"/>
          </a:p>
        </p:txBody>
      </p:sp>
    </p:spTree>
    <p:extLst>
      <p:ext uri="{BB962C8B-B14F-4D97-AF65-F5344CB8AC3E}">
        <p14:creationId xmlns:p14="http://schemas.microsoft.com/office/powerpoint/2010/main" val="1185766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Feature extraction has been given as “extracting from the raw data information that is most suitable for classification purposes, while minimizing the within class pattern variability and enhancing the between class pattern variability”. </a:t>
            </a:r>
          </a:p>
          <a:p>
            <a:pPr algn="just"/>
            <a:r>
              <a:rPr lang="en-US" dirty="0" smtClean="0"/>
              <a:t>Thus, selection of a suitable feature extraction technique according to the input to be applied needs to be done with utmost care</a:t>
            </a:r>
            <a:endParaRPr lang="en-US" dirty="0"/>
          </a:p>
        </p:txBody>
      </p:sp>
      <p:sp>
        <p:nvSpPr>
          <p:cNvPr id="2" name="Title 1"/>
          <p:cNvSpPr>
            <a:spLocks noGrp="1"/>
          </p:cNvSpPr>
          <p:nvPr>
            <p:ph type="title"/>
          </p:nvPr>
        </p:nvSpPr>
        <p:spPr/>
        <p:txBody>
          <a:bodyPr/>
          <a:lstStyle/>
          <a:p>
            <a:r>
              <a:rPr lang="en-US" dirty="0" smtClean="0"/>
              <a:t>Feature Extraction</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6840" y="624960"/>
              <a:ext cx="7662240" cy="4010040"/>
            </p14:xfrm>
          </p:contentPart>
        </mc:Choice>
        <mc:Fallback>
          <p:pic>
            <p:nvPicPr>
              <p:cNvPr id="4" name="Ink 3"/>
              <p:cNvPicPr/>
              <p:nvPr/>
            </p:nvPicPr>
            <p:blipFill>
              <a:blip r:embed="rId3"/>
              <a:stretch>
                <a:fillRect/>
              </a:stretch>
            </p:blipFill>
            <p:spPr>
              <a:xfrm>
                <a:off x="267480" y="615600"/>
                <a:ext cx="7680960" cy="4028760"/>
              </a:xfrm>
              <a:prstGeom prst="rect">
                <a:avLst/>
              </a:prstGeom>
            </p:spPr>
          </p:pic>
        </mc:Fallback>
      </mc:AlternateContent>
    </p:spTree>
    <p:extLst>
      <p:ext uri="{BB962C8B-B14F-4D97-AF65-F5344CB8AC3E}">
        <p14:creationId xmlns:p14="http://schemas.microsoft.com/office/powerpoint/2010/main" val="355161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t>There are two different approaches to obtain a subset of features: </a:t>
            </a:r>
            <a:r>
              <a:rPr lang="en-US" dirty="0" smtClean="0">
                <a:solidFill>
                  <a:srgbClr val="FF0000"/>
                </a:solidFill>
              </a:rPr>
              <a:t>feature extraction </a:t>
            </a:r>
            <a:r>
              <a:rPr lang="en-US" dirty="0" smtClean="0"/>
              <a:t>and </a:t>
            </a:r>
            <a:r>
              <a:rPr lang="en-US" dirty="0" smtClean="0">
                <a:solidFill>
                  <a:srgbClr val="FF0000"/>
                </a:solidFill>
              </a:rPr>
              <a:t>feature selection</a:t>
            </a:r>
            <a:r>
              <a:rPr lang="en-US" dirty="0" smtClean="0"/>
              <a:t>. </a:t>
            </a:r>
          </a:p>
          <a:p>
            <a:pPr algn="just"/>
            <a:r>
              <a:rPr lang="en-US" dirty="0" smtClean="0"/>
              <a:t>In feature extraction the features that may have discriminating power are extracted, while in feature selection, a subset of the original set of features is selected. </a:t>
            </a:r>
          </a:p>
          <a:p>
            <a:pPr algn="just"/>
            <a:r>
              <a:rPr lang="en-US" dirty="0" smtClean="0"/>
              <a:t>The main idea of features selection is to select a subset of input variables by cutout features with weakly or no predictive information while maintaining or performing classification accuracy. </a:t>
            </a:r>
            <a:endParaRPr lang="en-US" dirty="0"/>
          </a:p>
        </p:txBody>
      </p:sp>
      <p:sp>
        <p:nvSpPr>
          <p:cNvPr id="2" name="Title 1"/>
          <p:cNvSpPr>
            <a:spLocks noGrp="1"/>
          </p:cNvSpPr>
          <p:nvPr>
            <p:ph type="title"/>
          </p:nvPr>
        </p:nvSpPr>
        <p:spPr/>
        <p:txBody>
          <a:bodyPr>
            <a:normAutofit/>
          </a:bodyPr>
          <a:lstStyle/>
          <a:p>
            <a:r>
              <a:rPr lang="en-US" dirty="0" smtClean="0"/>
              <a:t>Feature Extraction and Selection</a:t>
            </a:r>
            <a:endParaRPr lang="en-US" dirty="0"/>
          </a:p>
        </p:txBody>
      </p:sp>
    </p:spTree>
    <p:extLst>
      <p:ext uri="{BB962C8B-B14F-4D97-AF65-F5344CB8AC3E}">
        <p14:creationId xmlns:p14="http://schemas.microsoft.com/office/powerpoint/2010/main" val="4120038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100</TotalTime>
  <Words>1363</Words>
  <Application>Microsoft Office PowerPoint</Application>
  <PresentationFormat>On-screen Show (4:3)</PresentationFormat>
  <Paragraphs>131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Waveform</vt:lpstr>
      <vt:lpstr>Introduction to Feature Extraction</vt:lpstr>
      <vt:lpstr>Introduction</vt:lpstr>
      <vt:lpstr>Applications of Feature extraction</vt:lpstr>
      <vt:lpstr>Feature Extraction</vt:lpstr>
      <vt:lpstr>Feature Extraction</vt:lpstr>
      <vt:lpstr>Feature Extraction</vt:lpstr>
      <vt:lpstr>Feature Extraction</vt:lpstr>
      <vt:lpstr>Feature Extraction</vt:lpstr>
      <vt:lpstr>Feature Extraction and Selection</vt:lpstr>
      <vt:lpstr>Relevance of a Feature</vt:lpstr>
      <vt:lpstr>Feature Selection Problem</vt:lpstr>
      <vt:lpstr>Features</vt:lpstr>
      <vt:lpstr>Features</vt:lpstr>
      <vt:lpstr>Classification of  Feature Extraction Methods</vt:lpstr>
      <vt:lpstr>Statistical Features</vt:lpstr>
      <vt:lpstr>Statistical Features</vt:lpstr>
      <vt:lpstr> Global Transformation and Series Expansion Features  </vt:lpstr>
      <vt:lpstr>Global Transformation and Series Expansion Features</vt:lpstr>
      <vt:lpstr>Fourier Transform</vt:lpstr>
      <vt:lpstr>Wavelet Transform</vt:lpstr>
      <vt:lpstr>Hough Transform</vt:lpstr>
      <vt:lpstr>Gabor Transform</vt:lpstr>
      <vt:lpstr>Walsh Hadamard Transform</vt:lpstr>
      <vt:lpstr>Karhunen Loeve Expansion:</vt:lpstr>
      <vt:lpstr>Geometrical and Topological Features</vt:lpstr>
      <vt:lpstr>Geometrical and Topological Features</vt:lpstr>
      <vt:lpstr>Geometrical and Topological Features</vt:lpstr>
      <vt:lpstr>Example of GSC features</vt:lpstr>
      <vt:lpstr>Example of Feature extraction using Geometric Features</vt:lpstr>
      <vt:lpstr>Application:  Extracting Features from Characters</vt:lpstr>
      <vt:lpstr>Application: Digit Recognition</vt:lpstr>
      <vt:lpstr>Application: Alphabet Recognition</vt:lpstr>
      <vt:lpstr>Application: Alphabet Recognition</vt:lpstr>
      <vt:lpstr>Overview of Feature Extraction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Feature Extraction</dc:title>
  <dc:creator>ue</dc:creator>
  <cp:lastModifiedBy>ue</cp:lastModifiedBy>
  <cp:revision>14</cp:revision>
  <dcterms:created xsi:type="dcterms:W3CDTF">2020-10-05T17:05:56Z</dcterms:created>
  <dcterms:modified xsi:type="dcterms:W3CDTF">2020-10-06T05:19:05Z</dcterms:modified>
</cp:coreProperties>
</file>