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6" r:id="rId6"/>
    <p:sldId id="259" r:id="rId7"/>
    <p:sldId id="260" r:id="rId8"/>
    <p:sldId id="261" r:id="rId9"/>
    <p:sldId id="272" r:id="rId10"/>
    <p:sldId id="273" r:id="rId11"/>
    <p:sldId id="274" r:id="rId12"/>
    <p:sldId id="275" r:id="rId13"/>
    <p:sldId id="262" r:id="rId14"/>
    <p:sldId id="284" r:id="rId15"/>
    <p:sldId id="285" r:id="rId16"/>
    <p:sldId id="265" r:id="rId17"/>
    <p:sldId id="286" r:id="rId18"/>
    <p:sldId id="287" r:id="rId19"/>
    <p:sldId id="268" r:id="rId20"/>
    <p:sldId id="276" r:id="rId21"/>
    <p:sldId id="277"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18vks@gmail.com"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7" d="100"/>
          <a:sy n="87" d="100"/>
        </p:scale>
        <p:origin x="102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0752EAC-7402-4862-A773-2A74ED2EEC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0752EAC-7402-4862-A773-2A74ED2EEC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0752EAC-7402-4862-A773-2A74ED2EEC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C0752EAC-7402-4862-A773-2A74ED2EEC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0752EAC-7402-4862-A773-2A74ED2EEC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C0752EAC-7402-4862-A773-2A74ED2EEC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C0752EAC-7402-4862-A773-2A74ED2EECF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0752EAC-7402-4862-A773-2A74ED2EECF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52EAC-7402-4862-A773-2A74ED2EECF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0752EAC-7402-4862-A773-2A74ED2EEC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0752EAC-7402-4862-A773-2A74ED2EEC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32625-7A68-4B3B-AAA7-FF787F9865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emf"/><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52EAC-7402-4862-A773-2A74ED2EECF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32625-7A68-4B3B-AAA7-FF787F986513}" type="slidenum">
              <a:rPr lang="en-US" smtClean="0"/>
            </a:fld>
            <a:endParaRPr lang="en-US"/>
          </a:p>
        </p:txBody>
      </p:sp>
      <p:sp>
        <p:nvSpPr>
          <p:cNvPr id="7" name="Text Box 12"/>
          <p:cNvSpPr txBox="1">
            <a:spLocks noChangeArrowheads="1"/>
          </p:cNvSpPr>
          <p:nvPr/>
        </p:nvSpPr>
        <p:spPr bwMode="auto">
          <a:xfrm>
            <a:off x="0" y="781051"/>
            <a:ext cx="914400" cy="519113"/>
          </a:xfrm>
          <a:prstGeom prst="rect">
            <a:avLst/>
          </a:prstGeom>
          <a:solidFill>
            <a:srgbClr val="000080"/>
          </a:solidFill>
          <a:ln w="9525">
            <a:noFill/>
            <a:miter lim="800000"/>
          </a:ln>
        </p:spPr>
        <p:txBody>
          <a:bodyPr>
            <a:spAutoFit/>
          </a:bodyPr>
          <a:lstStyle/>
          <a:p>
            <a:pPr>
              <a:spcBef>
                <a:spcPct val="50000"/>
              </a:spcBef>
              <a:defRPr/>
            </a:pPr>
            <a:r>
              <a:rPr lang="en-US" sz="2800" b="1" dirty="0">
                <a:solidFill>
                  <a:prstClr val="white"/>
                </a:solidFill>
                <a:latin typeface="Century Gothic" pitchFamily="34" charset="0"/>
              </a:rPr>
              <a:t>VI</a:t>
            </a:r>
            <a:endParaRPr lang="en-US" sz="2800" b="1" dirty="0">
              <a:solidFill>
                <a:prstClr val="white"/>
              </a:solidFill>
              <a:latin typeface="Century Gothic" pitchFamily="34" charset="0"/>
            </a:endParaRPr>
          </a:p>
        </p:txBody>
      </p:sp>
      <p:pic>
        <p:nvPicPr>
          <p:cNvPr id="8" name="Picture 43"/>
          <p:cNvPicPr>
            <a:picLocks noChangeAspect="1" noChangeArrowheads="1"/>
          </p:cNvPicPr>
          <p:nvPr/>
        </p:nvPicPr>
        <p:blipFill>
          <a:blip r:embed="rId12" cstate="print"/>
          <a:srcRect/>
          <a:stretch>
            <a:fillRect/>
          </a:stretch>
        </p:blipFill>
        <p:spPr bwMode="auto">
          <a:xfrm>
            <a:off x="0" y="1"/>
            <a:ext cx="711200" cy="682625"/>
          </a:xfrm>
          <a:prstGeom prst="rect">
            <a:avLst/>
          </a:prstGeom>
          <a:noFill/>
          <a:ln w="9525">
            <a:noFill/>
            <a:miter lim="800000"/>
            <a:headEnd/>
            <a:tailEnd/>
          </a:ln>
        </p:spPr>
      </p:pic>
      <p:sp>
        <p:nvSpPr>
          <p:cNvPr id="9" name="Text Box 14"/>
          <p:cNvSpPr txBox="1">
            <a:spLocks noChangeArrowheads="1"/>
          </p:cNvSpPr>
          <p:nvPr/>
        </p:nvSpPr>
        <p:spPr bwMode="auto">
          <a:xfrm rot="16198651">
            <a:off x="-2068776" y="3863152"/>
            <a:ext cx="5030787" cy="400110"/>
          </a:xfrm>
          <a:prstGeom prst="rect">
            <a:avLst/>
          </a:prstGeom>
          <a:solidFill>
            <a:srgbClr val="000080"/>
          </a:solidFill>
          <a:ln w="9525">
            <a:noFill/>
            <a:miter lim="800000"/>
          </a:ln>
        </p:spPr>
        <p:txBody>
          <a:bodyPr>
            <a:spAutoFit/>
          </a:bodyPr>
          <a:lstStyle/>
          <a:p>
            <a:pPr>
              <a:spcBef>
                <a:spcPct val="50000"/>
              </a:spcBef>
              <a:defRPr/>
            </a:pPr>
            <a:r>
              <a:rPr lang="en-US" sz="2000" b="1" dirty="0">
                <a:solidFill>
                  <a:prstClr val="white"/>
                </a:solidFill>
                <a:latin typeface="Century Gothic" pitchFamily="34" charset="0"/>
              </a:rPr>
              <a:t>Vishwakarma  Institute  of  Technology</a:t>
            </a:r>
            <a:endParaRPr lang="en-US" sz="2000" b="1" dirty="0">
              <a:solidFill>
                <a:prstClr val="white"/>
              </a:solidFill>
              <a:latin typeface="Century Gothic"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jpeg"/><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38692"/>
            <a:ext cx="9144000" cy="2387600"/>
          </a:xfrm>
        </p:spPr>
        <p:txBody>
          <a:bodyPr/>
          <a:lstStyle/>
          <a:p>
            <a:r>
              <a:rPr lang="en-US" dirty="0" smtClean="0">
                <a:latin typeface="Times New Roman" panose="02020603050405020304" pitchFamily="18" charset="0"/>
                <a:cs typeface="Times New Roman" panose="02020603050405020304" pitchFamily="18" charset="0"/>
              </a:rPr>
              <a:t>Linear vs Non Linear Classifiers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881869" y="3602037"/>
            <a:ext cx="3670479" cy="2399518"/>
          </a:xfrm>
        </p:spPr>
        <p:txBody>
          <a:bodyPr>
            <a:normAutofit fontScale="92500" lnSpcReduction="10000"/>
          </a:bodyPr>
          <a:lstStyle/>
          <a:p>
            <a:pPr algn="l"/>
            <a:r>
              <a:rPr lang="en-US" dirty="0" smtClean="0">
                <a:latin typeface="Times New Roman" panose="02020603050405020304" pitchFamily="18" charset="0"/>
                <a:cs typeface="Times New Roman" panose="02020603050405020304" pitchFamily="18" charset="0"/>
              </a:rPr>
              <a:t>Presented by:</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Komal</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Patil - 01</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Rakesh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Patole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- 06</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Abhishek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Pawtekar</a:t>
            </a:r>
            <a:r>
              <a:rPr lang="en-US" dirty="0" smtClean="0">
                <a:latin typeface="Times New Roman" panose="02020603050405020304" pitchFamily="18" charset="0"/>
                <a:cs typeface="Times New Roman" panose="02020603050405020304" pitchFamily="18" charset="0"/>
              </a:rPr>
              <a:t> - 08</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Hrishikesh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Rajgure</a:t>
            </a:r>
            <a:r>
              <a:rPr lang="en-US" dirty="0" smtClean="0">
                <a:latin typeface="Times New Roman" panose="02020603050405020304" pitchFamily="18" charset="0"/>
                <a:cs typeface="Times New Roman" panose="02020603050405020304" pitchFamily="18" charset="0"/>
              </a:rPr>
              <a:t> - 16</a:t>
            </a:r>
            <a:endParaRPr lang="en-US" dirty="0" smtClean="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Ajinkya</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Rode - 23</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Logical Regression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Logistic regression is a classification algorithm, used when the value of the target variable is categorical in nature.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Logistic </a:t>
            </a:r>
            <a:r>
              <a:rPr lang="en-US" dirty="0">
                <a:latin typeface="Times New Roman" panose="02020603050405020304" pitchFamily="18" charset="0"/>
                <a:cs typeface="Times New Roman" panose="02020603050405020304" pitchFamily="18" charset="0"/>
              </a:rPr>
              <a:t>regression is most commonly used when the data in question has binary output, so when it belongs to one class or another, or is either a 0 or 1</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important to understand that logistic regression should only be used when the target variables fall into discrete </a:t>
            </a:r>
            <a:r>
              <a:rPr lang="en-US" dirty="0" smtClean="0">
                <a:latin typeface="Times New Roman" panose="02020603050405020304" pitchFamily="18" charset="0"/>
                <a:cs typeface="Times New Roman" panose="02020603050405020304" pitchFamily="18" charset="0"/>
              </a:rPr>
              <a:t>categories.</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Separation of data using Logistic </a:t>
            </a:r>
            <a:r>
              <a:rPr lang="en-US" dirty="0" smtClean="0">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p:txBody>
      </p:sp>
      <p:pic>
        <p:nvPicPr>
          <p:cNvPr id="19" name="Content Placeholder 18"/>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587331" y="1825625"/>
            <a:ext cx="4351338" cy="4351338"/>
          </a:xfrm>
        </p:spPr>
      </p:pic>
      <p:pic>
        <p:nvPicPr>
          <p:cNvPr id="18" name="Content Placeholder 1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3331" y="1825625"/>
            <a:ext cx="4351338" cy="4351338"/>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Non Linear Classifiers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Non Linear classifiers are used to separate the instances that are not linearly separable.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example of a nonlinear classifier is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The nonlinearity of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is intuitively clear </a:t>
            </a:r>
            <a:r>
              <a:rPr lang="en-US" dirty="0" smtClean="0">
                <a:latin typeface="Times New Roman" panose="02020603050405020304" pitchFamily="18" charset="0"/>
                <a:cs typeface="Times New Roman" panose="02020603050405020304" pitchFamily="18" charset="0"/>
              </a:rPr>
              <a:t>when looking at below example. </a:t>
            </a:r>
            <a:endParaRPr lang="en-US" dirty="0" smtClean="0">
              <a:latin typeface="Times New Roman" panose="02020603050405020304" pitchFamily="18" charset="0"/>
              <a:cs typeface="Times New Roman" panose="02020603050405020304" pitchFamily="18" charset="0"/>
            </a:endParaRPr>
          </a:p>
          <a:p>
            <a:r>
              <a:rPr lang="en-IN" altLang="en-US" dirty="0" smtClean="0">
                <a:latin typeface="Times New Roman" panose="02020603050405020304" pitchFamily="18" charset="0"/>
                <a:cs typeface="Times New Roman" panose="02020603050405020304" pitchFamily="18" charset="0"/>
              </a:rPr>
              <a:t>Another example is XOR </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kNN(K nearest neighbour)</a:t>
            </a:r>
            <a:endParaRPr lang="en-IN" altLang="en-US"/>
          </a:p>
        </p:txBody>
      </p:sp>
      <p:sp>
        <p:nvSpPr>
          <p:cNvPr id="3" name="Content Placeholder 2"/>
          <p:cNvSpPr>
            <a:spLocks noGrp="1"/>
          </p:cNvSpPr>
          <p:nvPr>
            <p:ph idx="1"/>
          </p:nvPr>
        </p:nvSpPr>
        <p:spPr/>
        <p:txBody>
          <a:bodyPr/>
          <a:p>
            <a:r>
              <a:rPr lang="en-US"/>
              <a:t>K-nearest neighbors (KNN) algorithm uses ‘feature similarity’ to predict the values of new datapoints which further means that the new data point will be assigned a value based on how closely it matches the points in the training set.</a:t>
            </a:r>
            <a:endParaRPr lang="en-US"/>
          </a:p>
          <a:p>
            <a:r>
              <a:rPr lang="en-IN" altLang="en-US"/>
              <a:t>Their are some simple steps by that this algorithm works.</a:t>
            </a:r>
            <a:endParaRPr lang="en-IN" altLang="en-US"/>
          </a:p>
          <a:p>
            <a:r>
              <a:rPr lang="en-IN" altLang="en-US"/>
              <a:t>These are two methods: Euclidean, Manhattan or Hamming distance. The most commonly used method to calculate distance is Euclidean.</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sp>
        <p:nvSpPr>
          <p:cNvPr id="3" name="Content Placeholder 2"/>
          <p:cNvSpPr>
            <a:spLocks noGrp="1"/>
          </p:cNvSpPr>
          <p:nvPr>
            <p:ph sz="half" idx="1"/>
          </p:nvPr>
        </p:nvSpPr>
        <p:spPr/>
        <p:txBody>
          <a:bodyPr/>
          <a:p>
            <a:pPr marL="0" indent="0">
              <a:buNone/>
            </a:pPr>
            <a:r>
              <a:rPr lang="en-US"/>
              <a:t>The following is an example to understand the concept of K and working of KNN algorithm </a:t>
            </a:r>
            <a:r>
              <a:rPr lang="en-IN" altLang="en-US"/>
              <a:t>.</a:t>
            </a:r>
            <a:endParaRPr lang="en-US"/>
          </a:p>
          <a:p>
            <a:r>
              <a:rPr lang="en-US"/>
              <a:t>Suppose we have a dataset which can be plotted as follows −</a:t>
            </a:r>
            <a:endParaRPr lang="en-US"/>
          </a:p>
          <a:p>
            <a:r>
              <a:rPr lang="en-US"/>
              <a:t>Concept of K</a:t>
            </a:r>
            <a:endParaRPr lang="en-US"/>
          </a:p>
        </p:txBody>
      </p:sp>
      <p:pic>
        <p:nvPicPr>
          <p:cNvPr id="4" name="Content Placeholder 3" descr="concept_of_k"/>
          <p:cNvPicPr>
            <a:picLocks noChangeAspect="1"/>
          </p:cNvPicPr>
          <p:nvPr>
            <p:ph sz="half" idx="2"/>
          </p:nvPr>
        </p:nvPicPr>
        <p:blipFill>
          <a:blip r:embed="rId1"/>
          <a:stretch>
            <a:fillRect/>
          </a:stretch>
        </p:blipFill>
        <p:spPr>
          <a:xfrm>
            <a:off x="6597650" y="695960"/>
            <a:ext cx="3600450" cy="2409825"/>
          </a:xfrm>
          <a:prstGeom prst="rect">
            <a:avLst/>
          </a:prstGeom>
        </p:spPr>
      </p:pic>
      <p:pic>
        <p:nvPicPr>
          <p:cNvPr id="5" name="Picture 4" descr="knn_algorithm"/>
          <p:cNvPicPr>
            <a:picLocks noChangeAspect="1"/>
          </p:cNvPicPr>
          <p:nvPr/>
        </p:nvPicPr>
        <p:blipFill>
          <a:blip r:embed="rId2"/>
          <a:stretch>
            <a:fillRect/>
          </a:stretch>
        </p:blipFill>
        <p:spPr>
          <a:xfrm>
            <a:off x="6760845" y="3926840"/>
            <a:ext cx="3619500" cy="2371725"/>
          </a:xfrm>
          <a:prstGeom prst="rect">
            <a:avLst/>
          </a:prstGeom>
        </p:spPr>
      </p:pic>
      <p:sp>
        <p:nvSpPr>
          <p:cNvPr id="6" name="Down Arrow 5"/>
          <p:cNvSpPr/>
          <p:nvPr/>
        </p:nvSpPr>
        <p:spPr>
          <a:xfrm>
            <a:off x="8265795" y="3190240"/>
            <a:ext cx="639445" cy="567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IN" altLang="en-US" dirty="0" smtClean="0">
                <a:latin typeface="Times New Roman" panose="02020603050405020304" pitchFamily="18" charset="0"/>
                <a:cs typeface="Times New Roman" panose="02020603050405020304" pitchFamily="18" charset="0"/>
              </a:rPr>
              <a:t>XOR Problem</a:t>
            </a:r>
            <a:endParaRPr lang="en-IN" altLang="en-US"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alt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Boolean logic operation that is widely used in cryptography as well as in generating parity bits for error checking and fault tolerance. XOR compares two input bits and generates one output bit. The logic is simple. If the bits are the same, the result is 0. If the bits are different, the result is 1.</a:t>
            </a:r>
            <a:endParaRPr lang="en-US" dirty="0" smtClean="0">
              <a:latin typeface="Times New Roman" panose="02020603050405020304" pitchFamily="18" charset="0"/>
              <a:cs typeface="Times New Roman" panose="02020603050405020304" pitchFamily="18" charset="0"/>
            </a:endParaRPr>
          </a:p>
          <a:p>
            <a:pPr marL="0" indent="0">
              <a:buNone/>
            </a:pPr>
            <a:r>
              <a:rPr lang="en-IN" altLang="en-US" dirty="0" smtClean="0">
                <a:latin typeface="Times New Roman" panose="02020603050405020304" pitchFamily="18" charset="0"/>
                <a:cs typeface="Times New Roman" panose="02020603050405020304" pitchFamily="18" charset="0"/>
              </a:rPr>
              <a:t>It is mostly used in neural networks</a:t>
            </a:r>
            <a:endParaRPr lang="en-US" dirty="0" smtClean="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sp>
        <p:nvSpPr>
          <p:cNvPr id="7" name="Content Placeholder 6"/>
          <p:cNvSpPr/>
          <p:nvPr>
            <p:ph sz="half" idx="1"/>
          </p:nvPr>
        </p:nvSpPr>
        <p:spPr/>
        <p:txBody>
          <a:bodyPr/>
          <a:p>
            <a:r>
              <a:rPr lang="en-US"/>
              <a:t>For a two dimesional AND problem the graph looks like this.</a:t>
            </a:r>
            <a:endParaRPr lang="en-US"/>
          </a:p>
          <a:p>
            <a:r>
              <a:rPr lang="en-US"/>
              <a:t>When u1 is 1 and u2 is 1 output is 1 and in all other cases it is 0, so if you wanted to separate all the ones from the zeros by drawing a single line, you would just draw the line as in the graph.</a:t>
            </a:r>
            <a:endParaRPr lang="en-US"/>
          </a:p>
        </p:txBody>
      </p:sp>
      <p:pic>
        <p:nvPicPr>
          <p:cNvPr id="8" name="Content Placeholder 7" descr="WhatsApp Image 2020-09-18 at 1.14.29 AM"/>
          <p:cNvPicPr>
            <a:picLocks noChangeAspect="1"/>
          </p:cNvPicPr>
          <p:nvPr>
            <p:ph sz="half" idx="2"/>
          </p:nvPr>
        </p:nvPicPr>
        <p:blipFill>
          <a:blip r:embed="rId1"/>
          <a:stretch>
            <a:fillRect/>
          </a:stretch>
        </p:blipFill>
        <p:spPr>
          <a:xfrm>
            <a:off x="7258050" y="2474595"/>
            <a:ext cx="3691255" cy="20789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Example</a:t>
            </a:r>
            <a:endParaRPr lang="en-IN" altLang="en-US"/>
          </a:p>
        </p:txBody>
      </p:sp>
      <p:sp>
        <p:nvSpPr>
          <p:cNvPr id="3" name="Content Placeholder 2"/>
          <p:cNvSpPr>
            <a:spLocks noGrp="1"/>
          </p:cNvSpPr>
          <p:nvPr>
            <p:ph sz="half" idx="1"/>
          </p:nvPr>
        </p:nvSpPr>
        <p:spPr/>
        <p:txBody>
          <a:bodyPr/>
          <a:p>
            <a:r>
              <a:rPr lang="en-US"/>
              <a:t>Now try to draw a line to separate all 1s from all the 0s. </a:t>
            </a:r>
            <a:r>
              <a:rPr lang="en-IN" altLang="en-US"/>
              <a:t>Can we do this? We</a:t>
            </a:r>
            <a:r>
              <a:rPr lang="en-US"/>
              <a:t> can’t. </a:t>
            </a:r>
            <a:r>
              <a:rPr lang="en-IN" altLang="en-US"/>
              <a:t>We </a:t>
            </a:r>
            <a:r>
              <a:rPr lang="en-US"/>
              <a:t>need to draw another line. That’s why we can’t use perceptrons, we will have to use multiple perceptrons to draw multiple lines. XOR is not Linearly Separable</a:t>
            </a:r>
            <a:r>
              <a:rPr lang="en-IN" altLang="en-US"/>
              <a:t>.</a:t>
            </a:r>
            <a:endParaRPr lang="en-IN" altLang="en-US"/>
          </a:p>
          <a:p>
            <a:endParaRPr lang="en-IN" altLang="en-US"/>
          </a:p>
        </p:txBody>
      </p:sp>
      <p:pic>
        <p:nvPicPr>
          <p:cNvPr id="8" name="Content Placeholder 7" descr="image2"/>
          <p:cNvPicPr>
            <a:picLocks noChangeAspect="1"/>
          </p:cNvPicPr>
          <p:nvPr>
            <p:ph sz="half" idx="2"/>
          </p:nvPr>
        </p:nvPicPr>
        <p:blipFill>
          <a:blip r:embed="rId1"/>
          <a:stretch>
            <a:fillRect/>
          </a:stretch>
        </p:blipFill>
        <p:spPr>
          <a:xfrm>
            <a:off x="6019800" y="1008380"/>
            <a:ext cx="4401185" cy="2293620"/>
          </a:xfrm>
          <a:prstGeom prst="rect">
            <a:avLst/>
          </a:prstGeom>
        </p:spPr>
      </p:pic>
      <p:pic>
        <p:nvPicPr>
          <p:cNvPr id="9" name="Picture 8" descr="image3"/>
          <p:cNvPicPr>
            <a:picLocks noChangeAspect="1"/>
          </p:cNvPicPr>
          <p:nvPr/>
        </p:nvPicPr>
        <p:blipFill>
          <a:blip r:embed="rId2"/>
          <a:stretch>
            <a:fillRect/>
          </a:stretch>
        </p:blipFill>
        <p:spPr>
          <a:xfrm>
            <a:off x="6109970" y="3656330"/>
            <a:ext cx="4311015" cy="24263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above problems are called nonlinear classification problems and cannot be solved by drawing a linear </a:t>
            </a:r>
            <a:r>
              <a:rPr lang="en-US" dirty="0" smtClean="0">
                <a:latin typeface="Times New Roman" panose="02020603050405020304" pitchFamily="18" charset="0"/>
                <a:cs typeface="Times New Roman" panose="02020603050405020304" pitchFamily="18" charset="0"/>
              </a:rPr>
              <a:t>classifier, therefore</a:t>
            </a:r>
            <a:r>
              <a:rPr lang="en-US" dirty="0">
                <a:latin typeface="Times New Roman" panose="02020603050405020304" pitchFamily="18" charset="0"/>
                <a:cs typeface="Times New Roman" panose="02020603050405020304" pitchFamily="18" charset="0"/>
              </a:rPr>
              <a:t>, other alternatives are required</a:t>
            </a: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may need piece-wise linear (i.e. linear in parts), or non-linear classification boundaries to identify the two classes correctly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
        <p:nvSpPr>
          <p:cNvPr id="39"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Example of Non Linear Classifier</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Decision Tree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Decision </a:t>
            </a:r>
            <a:r>
              <a:rPr lang="en-US" dirty="0">
                <a:latin typeface="Times New Roman" panose="02020603050405020304" pitchFamily="18" charset="0"/>
                <a:cs typeface="Times New Roman" panose="02020603050405020304" pitchFamily="18" charset="0"/>
              </a:rPr>
              <a:t>trees learn from data to approximate a sine curve with a set of if-then-else decision rules.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deeper the tree, the more complex the decision rules and the fitter the model</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Decision tree builds classification </a:t>
            </a:r>
            <a:r>
              <a:rPr lang="en-US" dirty="0" smtClean="0">
                <a:latin typeface="Times New Roman" panose="02020603050405020304" pitchFamily="18" charset="0"/>
                <a:cs typeface="Times New Roman" panose="02020603050405020304" pitchFamily="18" charset="0"/>
              </a:rPr>
              <a:t>models </a:t>
            </a:r>
            <a:r>
              <a:rPr lang="en-US" dirty="0">
                <a:latin typeface="Times New Roman" panose="02020603050405020304" pitchFamily="18" charset="0"/>
                <a:cs typeface="Times New Roman" panose="02020603050405020304" pitchFamily="18" charset="0"/>
              </a:rPr>
              <a:t>in the form of a tree structure.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Content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857328"/>
          </a:xfrm>
        </p:spPr>
        <p:txBody>
          <a:bodyPr>
            <a:normAutofit/>
          </a:bodyPr>
          <a:lstStyle/>
          <a:p>
            <a:r>
              <a:rPr lang="en-US" dirty="0" smtClean="0">
                <a:latin typeface="Times New Roman" panose="02020603050405020304" pitchFamily="18" charset="0"/>
                <a:cs typeface="Times New Roman" panose="02020603050405020304" pitchFamily="18" charset="0"/>
              </a:rPr>
              <a:t>Introduction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Types of </a:t>
            </a:r>
            <a:r>
              <a:rPr lang="en-US" dirty="0" smtClean="0">
                <a:latin typeface="Times New Roman" panose="02020603050405020304" pitchFamily="18" charset="0"/>
                <a:cs typeface="Times New Roman" panose="02020603050405020304" pitchFamily="18" charset="0"/>
              </a:rPr>
              <a:t>Classifiers: </a:t>
            </a:r>
            <a:endParaRPr lang="en-US" dirty="0" smtClean="0">
              <a:latin typeface="Times New Roman" panose="02020603050405020304" pitchFamily="18" charset="0"/>
              <a:cs typeface="Times New Roman" panose="02020603050405020304" pitchFamily="18" charset="0"/>
            </a:endParaRPr>
          </a:p>
          <a:p>
            <a:pPr lvl="7"/>
            <a:r>
              <a:rPr lang="en-IN" dirty="0" smtClean="0">
                <a:latin typeface="Times New Roman" panose="02020603050405020304" pitchFamily="18" charset="0"/>
                <a:cs typeface="Times New Roman" panose="02020603050405020304" pitchFamily="18" charset="0"/>
              </a:rPr>
              <a:t>Linear classifier</a:t>
            </a:r>
            <a:endParaRPr lang="en-IN" dirty="0" smtClean="0">
              <a:latin typeface="Times New Roman" panose="02020603050405020304" pitchFamily="18" charset="0"/>
              <a:cs typeface="Times New Roman" panose="02020603050405020304" pitchFamily="18" charset="0"/>
            </a:endParaRPr>
          </a:p>
          <a:p>
            <a:pPr lvl="7"/>
            <a:r>
              <a:rPr lang="en-IN" dirty="0">
                <a:latin typeface="Times New Roman" panose="02020603050405020304" pitchFamily="18" charset="0"/>
                <a:cs typeface="Times New Roman" panose="02020603050405020304" pitchFamily="18" charset="0"/>
              </a:rPr>
              <a:t>Support vector </a:t>
            </a:r>
            <a:r>
              <a:rPr lang="en-IN" dirty="0" smtClean="0">
                <a:latin typeface="Times New Roman" panose="02020603050405020304" pitchFamily="18" charset="0"/>
                <a:cs typeface="Times New Roman" panose="02020603050405020304" pitchFamily="18" charset="0"/>
              </a:rPr>
              <a:t>machine</a:t>
            </a:r>
            <a:endParaRPr lang="en-IN" dirty="0" smtClean="0">
              <a:latin typeface="Times New Roman" panose="02020603050405020304" pitchFamily="18" charset="0"/>
              <a:cs typeface="Times New Roman" panose="02020603050405020304" pitchFamily="18" charset="0"/>
            </a:endParaRPr>
          </a:p>
          <a:p>
            <a:pPr lvl="7"/>
            <a:r>
              <a:rPr lang="en-IN" dirty="0">
                <a:latin typeface="Times New Roman" panose="02020603050405020304" pitchFamily="18" charset="0"/>
                <a:cs typeface="Times New Roman" panose="02020603050405020304" pitchFamily="18" charset="0"/>
              </a:rPr>
              <a:t>Logistic </a:t>
            </a:r>
            <a:r>
              <a:rPr lang="en-IN" dirty="0" smtClean="0">
                <a:latin typeface="Times New Roman" panose="02020603050405020304" pitchFamily="18" charset="0"/>
                <a:cs typeface="Times New Roman" panose="02020603050405020304" pitchFamily="18" charset="0"/>
              </a:rPr>
              <a:t>regression</a:t>
            </a:r>
            <a:endParaRPr lang="en-IN" dirty="0" smtClean="0">
              <a:latin typeface="Times New Roman" panose="02020603050405020304" pitchFamily="18" charset="0"/>
              <a:cs typeface="Times New Roman" panose="02020603050405020304" pitchFamily="18" charset="0"/>
            </a:endParaRPr>
          </a:p>
          <a:p>
            <a:pPr lvl="7"/>
            <a:r>
              <a:rPr lang="en-IN" dirty="0" smtClean="0">
                <a:latin typeface="Times New Roman" panose="02020603050405020304" pitchFamily="18" charset="0"/>
                <a:cs typeface="Times New Roman" panose="02020603050405020304" pitchFamily="18" charset="0"/>
              </a:rPr>
              <a:t>Non linear classifier</a:t>
            </a:r>
            <a:endParaRPr lang="en-IN" dirty="0" smtClean="0">
              <a:latin typeface="Times New Roman" panose="02020603050405020304" pitchFamily="18" charset="0"/>
              <a:cs typeface="Times New Roman" panose="02020603050405020304" pitchFamily="18" charset="0"/>
            </a:endParaRPr>
          </a:p>
          <a:p>
            <a:pPr lvl="7"/>
            <a:r>
              <a:rPr lang="en-IN" dirty="0" smtClean="0">
                <a:latin typeface="Times New Roman" panose="02020603050405020304" pitchFamily="18" charset="0"/>
                <a:cs typeface="Times New Roman" panose="02020603050405020304" pitchFamily="18" charset="0"/>
              </a:rPr>
              <a:t>Decision tree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Applications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Conclusion</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Types of Decision Tree</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1"/>
          </p:nvPr>
        </p:nvSpPr>
        <p:spPr/>
        <p:txBody>
          <a:bodyPr anchor="ctr">
            <a:normAutofit fontScale="92500" lnSpcReduction="20000"/>
          </a:bodyPr>
          <a:lstStyle/>
          <a:p>
            <a:pPr marL="514350" indent="-514350" algn="ctr">
              <a:buFont typeface="+mj-lt"/>
              <a:buAutoNum type="arabicPeriod"/>
            </a:pPr>
            <a:r>
              <a:rPr lang="en-US" sz="2800" b="0" dirty="0">
                <a:latin typeface="Times New Roman" panose="02020603050405020304" pitchFamily="18" charset="0"/>
                <a:cs typeface="Times New Roman" panose="02020603050405020304" pitchFamily="18" charset="0"/>
              </a:rPr>
              <a:t>Classification </a:t>
            </a:r>
            <a:r>
              <a:rPr lang="en-US" sz="2800" b="0" dirty="0" smtClean="0">
                <a:latin typeface="Times New Roman" panose="02020603050405020304" pitchFamily="18" charset="0"/>
                <a:cs typeface="Times New Roman" panose="02020603050405020304" pitchFamily="18" charset="0"/>
              </a:rPr>
              <a:t>trees</a:t>
            </a:r>
            <a:endParaRPr lang="en-US" sz="2800" b="0" dirty="0" smtClean="0">
              <a:latin typeface="Times New Roman" panose="02020603050405020304" pitchFamily="18" charset="0"/>
              <a:cs typeface="Times New Roman" panose="02020603050405020304" pitchFamily="18" charset="0"/>
            </a:endParaRPr>
          </a:p>
          <a:p>
            <a:pPr algn="ctr"/>
            <a:r>
              <a:rPr lang="en-US" sz="2800" b="0" dirty="0" smtClean="0">
                <a:latin typeface="Times New Roman" panose="02020603050405020304" pitchFamily="18" charset="0"/>
                <a:cs typeface="Times New Roman" panose="02020603050405020304" pitchFamily="18" charset="0"/>
              </a:rPr>
              <a:t> (Yes/No types) </a:t>
            </a:r>
            <a:endParaRPr lang="en-US" sz="2800"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p:txBody>
          <a:bodyPr>
            <a:normAutofit/>
          </a:bodyPr>
          <a:lstStyle/>
          <a:p>
            <a:pPr marL="0" indent="0">
              <a:buNone/>
            </a:pPr>
            <a:endParaRPr lang="en-US" dirty="0" smtClean="0"/>
          </a:p>
          <a:p>
            <a:pPr marL="0" indent="0">
              <a:buNone/>
            </a:pPr>
            <a:br>
              <a:rPr lang="en-US" dirty="0"/>
            </a:br>
            <a:endParaRPr lang="en-US" dirty="0"/>
          </a:p>
        </p:txBody>
      </p:sp>
      <p:sp>
        <p:nvSpPr>
          <p:cNvPr id="6" name="Text Placeholder 5"/>
          <p:cNvSpPr>
            <a:spLocks noGrp="1"/>
          </p:cNvSpPr>
          <p:nvPr>
            <p:ph type="body" sz="quarter" idx="3"/>
          </p:nvPr>
        </p:nvSpPr>
        <p:spPr/>
        <p:txBody>
          <a:bodyPr anchor="ctr">
            <a:normAutofit lnSpcReduction="10000"/>
          </a:bodyPr>
          <a:lstStyle/>
          <a:p>
            <a:pPr marL="514350" indent="-514350" algn="ctr">
              <a:buFont typeface="+mj-lt"/>
              <a:buAutoNum type="arabicPeriod" startAt="2"/>
            </a:pPr>
            <a:r>
              <a:rPr lang="en-US" sz="2800" b="0" dirty="0">
                <a:latin typeface="Times New Roman" panose="02020603050405020304" pitchFamily="18" charset="0"/>
                <a:cs typeface="Times New Roman" panose="02020603050405020304" pitchFamily="18" charset="0"/>
              </a:rPr>
              <a:t>Regression </a:t>
            </a:r>
            <a:r>
              <a:rPr lang="en-US" sz="2800" b="0" dirty="0" smtClean="0">
                <a:latin typeface="Times New Roman" panose="02020603050405020304" pitchFamily="18" charset="0"/>
                <a:cs typeface="Times New Roman" panose="02020603050405020304" pitchFamily="18" charset="0"/>
              </a:rPr>
              <a:t>trees(Continuous </a:t>
            </a:r>
            <a:r>
              <a:rPr lang="en-US" sz="2800" b="0" dirty="0">
                <a:latin typeface="Times New Roman" panose="02020603050405020304" pitchFamily="18" charset="0"/>
                <a:cs typeface="Times New Roman" panose="02020603050405020304" pitchFamily="18" charset="0"/>
              </a:rPr>
              <a:t>data types) </a:t>
            </a:r>
            <a:endParaRPr lang="en-US" sz="2800" b="0" dirty="0">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sz="quarter" idx="4"/>
          </p:nvPr>
        </p:nvPicPr>
        <p:blipFill>
          <a:blip r:embed="rId1">
            <a:extLst>
              <a:ext uri="{28A0092B-C50C-407E-A947-70E740481C1C}">
                <a14:useLocalDpi xmlns:a14="http://schemas.microsoft.com/office/drawing/2010/main" val="0"/>
              </a:ext>
            </a:extLst>
          </a:blip>
          <a:stretch>
            <a:fillRect/>
          </a:stretch>
        </p:blipFill>
        <p:spPr>
          <a:xfrm>
            <a:off x="6172200" y="2795516"/>
            <a:ext cx="5183188" cy="3103705"/>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8182" r="14250" b="12819"/>
          <a:stretch>
            <a:fillRect/>
          </a:stretch>
        </p:blipFill>
        <p:spPr>
          <a:xfrm>
            <a:off x="1508916" y="2799405"/>
            <a:ext cx="3819529" cy="3099816"/>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3701"/>
            <a:ext cx="10515600" cy="870599"/>
          </a:xfrm>
        </p:spPr>
        <p:txBody>
          <a:bodyPr>
            <a:normAutofit/>
          </a:bodyPr>
          <a:lstStyle/>
          <a:p>
            <a:pPr algn="ctr"/>
            <a:r>
              <a:rPr lang="en-US" sz="4800" b="1" dirty="0" smtClean="0"/>
              <a:t> </a:t>
            </a:r>
            <a:r>
              <a:rPr lang="en-US" sz="4800" dirty="0" smtClean="0">
                <a:latin typeface="Times New Roman" panose="02020603050405020304" pitchFamily="18" charset="0"/>
                <a:cs typeface="Times New Roman" panose="02020603050405020304" pitchFamily="18" charset="0"/>
              </a:rPr>
              <a:t>Conclusion</a:t>
            </a:r>
            <a:endParaRPr lang="en-US" sz="4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365125"/>
            <a:ext cx="10515600" cy="1325563"/>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51079" y="1603851"/>
            <a:ext cx="10647348" cy="1795996"/>
          </a:xfrm>
        </p:spPr>
        <p:txBody>
          <a:bodyPr>
            <a:normAutofit/>
          </a:bodyPr>
          <a:lstStyle/>
          <a:p>
            <a:r>
              <a:rPr lang="en-US" dirty="0" smtClean="0">
                <a:latin typeface="Times New Roman" panose="02020603050405020304" pitchFamily="18" charset="0"/>
                <a:cs typeface="Times New Roman" panose="02020603050405020304" pitchFamily="18" charset="0"/>
              </a:rPr>
              <a:t>Classification </a:t>
            </a:r>
            <a:r>
              <a:rPr lang="en-US" dirty="0">
                <a:latin typeface="Times New Roman" panose="02020603050405020304" pitchFamily="18" charset="0"/>
                <a:cs typeface="Times New Roman" panose="02020603050405020304" pitchFamily="18" charset="0"/>
              </a:rPr>
              <a:t>is when we use some form of data’s characteristics to determine which group the piece of data falls into</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example detecting whether a movie review is “good” or “bad”, or grouping email as “spam” or “not spam”. </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48300" y="3318262"/>
            <a:ext cx="5663582" cy="353973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Types of </a:t>
            </a:r>
            <a:r>
              <a:rPr lang="en-US" dirty="0" smtClean="0">
                <a:latin typeface="Times New Roman" panose="02020603050405020304" pitchFamily="18" charset="0"/>
                <a:cs typeface="Times New Roman" panose="02020603050405020304" pitchFamily="18" charset="0"/>
              </a:rPr>
              <a:t>Classifiers: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86071" y="1782896"/>
            <a:ext cx="11100987" cy="2908746"/>
          </a:xfrm>
        </p:spPr>
        <p:txBody>
          <a:bodyPr>
            <a:normAutofit/>
          </a:bodyPr>
          <a:lstStyle/>
          <a:p>
            <a:pPr lvl="7"/>
            <a:r>
              <a:rPr lang="en-IN" sz="3200" dirty="0">
                <a:latin typeface="Times New Roman" panose="02020603050405020304" pitchFamily="18" charset="0"/>
                <a:cs typeface="Times New Roman" panose="02020603050405020304" pitchFamily="18" charset="0"/>
              </a:rPr>
              <a:t>Linear classifier</a:t>
            </a:r>
            <a:endParaRPr lang="en-IN" sz="3200" dirty="0">
              <a:latin typeface="Times New Roman" panose="02020603050405020304" pitchFamily="18" charset="0"/>
              <a:cs typeface="Times New Roman" panose="02020603050405020304" pitchFamily="18" charset="0"/>
            </a:endParaRPr>
          </a:p>
          <a:p>
            <a:pPr lvl="8"/>
            <a:r>
              <a:rPr lang="en-IN" sz="3200" dirty="0">
                <a:latin typeface="Times New Roman" panose="02020603050405020304" pitchFamily="18" charset="0"/>
                <a:cs typeface="Times New Roman" panose="02020603050405020304" pitchFamily="18" charset="0"/>
              </a:rPr>
              <a:t>Support vector machine</a:t>
            </a:r>
            <a:endParaRPr lang="en-IN" sz="3200" dirty="0">
              <a:latin typeface="Times New Roman" panose="02020603050405020304" pitchFamily="18" charset="0"/>
              <a:cs typeface="Times New Roman" panose="02020603050405020304" pitchFamily="18" charset="0"/>
            </a:endParaRPr>
          </a:p>
          <a:p>
            <a:pPr lvl="8"/>
            <a:r>
              <a:rPr lang="en-IN" sz="3200" dirty="0">
                <a:latin typeface="Times New Roman" panose="02020603050405020304" pitchFamily="18" charset="0"/>
                <a:cs typeface="Times New Roman" panose="02020603050405020304" pitchFamily="18" charset="0"/>
              </a:rPr>
              <a:t>Logistic regression</a:t>
            </a:r>
            <a:endParaRPr lang="en-IN" sz="3200" dirty="0">
              <a:latin typeface="Times New Roman" panose="02020603050405020304" pitchFamily="18" charset="0"/>
              <a:cs typeface="Times New Roman" panose="02020603050405020304" pitchFamily="18" charset="0"/>
            </a:endParaRPr>
          </a:p>
          <a:p>
            <a:pPr lvl="7"/>
            <a:r>
              <a:rPr lang="en-IN" sz="3200" dirty="0">
                <a:latin typeface="Times New Roman" panose="02020603050405020304" pitchFamily="18" charset="0"/>
                <a:cs typeface="Times New Roman" panose="02020603050405020304" pitchFamily="18" charset="0"/>
              </a:rPr>
              <a:t>Non linear classifier</a:t>
            </a:r>
            <a:endParaRPr lang="en-IN" sz="3200" dirty="0">
              <a:latin typeface="Times New Roman" panose="02020603050405020304" pitchFamily="18" charset="0"/>
              <a:cs typeface="Times New Roman" panose="02020603050405020304" pitchFamily="18" charset="0"/>
            </a:endParaRPr>
          </a:p>
          <a:p>
            <a:pPr lvl="8"/>
            <a:r>
              <a:rPr lang="en-IN" sz="3200" dirty="0">
                <a:latin typeface="Times New Roman" panose="02020603050405020304" pitchFamily="18" charset="0"/>
                <a:cs typeface="Times New Roman" panose="02020603050405020304" pitchFamily="18" charset="0"/>
              </a:rPr>
              <a:t>Decision </a:t>
            </a:r>
            <a:r>
              <a:rPr lang="en-IN" sz="3200" dirty="0" smtClean="0">
                <a:latin typeface="Times New Roman" panose="02020603050405020304" pitchFamily="18" charset="0"/>
                <a:cs typeface="Times New Roman" panose="02020603050405020304" pitchFamily="18" charset="0"/>
              </a:rPr>
              <a:t>tree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004"/>
            <a:ext cx="10515600" cy="1325563"/>
          </a:xfrm>
        </p:spPr>
        <p:txBody>
          <a:bodyPr/>
          <a:lstStyle/>
          <a:p>
            <a:r>
              <a:rPr lang="en-US" dirty="0" smtClean="0"/>
              <a:t> </a:t>
            </a:r>
            <a:r>
              <a:rPr lang="en-US" dirty="0" smtClean="0">
                <a:latin typeface="Times New Roman" panose="02020603050405020304" pitchFamily="18" charset="0"/>
                <a:cs typeface="Times New Roman" panose="02020603050405020304" pitchFamily="18" charset="0"/>
              </a:rPr>
              <a:t>Linear Classifier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the field of </a:t>
            </a:r>
            <a:r>
              <a:rPr lang="en-US" dirty="0" smtClean="0">
                <a:latin typeface="Times New Roman" panose="02020603050405020304" pitchFamily="18" charset="0"/>
                <a:cs typeface="Times New Roman" panose="02020603050405020304" pitchFamily="18" charset="0"/>
              </a:rPr>
              <a:t>image processing, </a:t>
            </a:r>
            <a:r>
              <a:rPr lang="en-US" dirty="0">
                <a:latin typeface="Times New Roman" panose="02020603050405020304" pitchFamily="18" charset="0"/>
                <a:cs typeface="Times New Roman" panose="02020603050405020304" pitchFamily="18" charset="0"/>
              </a:rPr>
              <a:t>the goal of statistical classification is to use an object's characteristics to identify which class (or group) it belongs to</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linear classifier achieves this by making a classification decision based on the value of a linear combination of the characteristics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object's characteristics are also known as feature values and are typically presented to the machine in a vector called a feature vector</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t> </a:t>
            </a:r>
            <a:r>
              <a:rPr lang="en-US" dirty="0" smtClean="0">
                <a:latin typeface="Times New Roman" panose="02020603050405020304" pitchFamily="18" charset="0"/>
                <a:cs typeface="Times New Roman" panose="02020603050405020304" pitchFamily="18" charset="0"/>
              </a:rPr>
              <a:t>Linear Classifier</a:t>
            </a:r>
            <a:endParaRPr lang="en-US"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If the data are not linearly separable, a linear classification cannot perfectly distinguish the two classes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many datasets that are not linearly separable, a linear classifier will still be “good enough” and classify most instances correctly</a:t>
            </a:r>
            <a:endParaRPr lang="en-US" dirty="0">
              <a:latin typeface="Times New Roman" panose="02020603050405020304" pitchFamily="18" charset="0"/>
              <a:cs typeface="Times New Roman" panose="02020603050405020304" pitchFamily="18" charset="0"/>
            </a:endParaRPr>
          </a:p>
        </p:txBody>
      </p:sp>
      <p:pic>
        <p:nvPicPr>
          <p:cNvPr id="8" name="Content Placeholder 4"/>
          <p:cNvPicPr>
            <a:picLocks noGrp="1" noChangeAspect="1"/>
          </p:cNvPicPr>
          <p:nvPr>
            <p:ph sz="half" idx="2"/>
          </p:nvPr>
        </p:nvPicPr>
        <p:blipFill rotWithShape="1">
          <a:blip r:embed="rId1">
            <a:extLst>
              <a:ext uri="{28A0092B-C50C-407E-A947-70E740481C1C}">
                <a14:useLocalDpi xmlns:a14="http://schemas.microsoft.com/office/drawing/2010/main" val="0"/>
              </a:ext>
            </a:extLst>
          </a:blip>
          <a:srcRect l="23345" t="24634" r="43843" b="13735"/>
          <a:stretch>
            <a:fillRect/>
          </a:stretch>
        </p:blipFill>
        <p:spPr>
          <a:xfrm>
            <a:off x="6965296" y="1806734"/>
            <a:ext cx="4156275" cy="4389120"/>
          </a:xfrm>
          <a:prstGeom prst="rect">
            <a:avLst/>
          </a:prstGeom>
          <a:ln w="3175" cap="sq">
            <a:solidFill>
              <a:schemeClr val="tx1"/>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Example of Linear Classifier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lstStyle/>
          <a:p>
            <a:r>
              <a:rPr lang="en-US" dirty="0" smtClean="0">
                <a:latin typeface="Times New Roman" panose="02020603050405020304" pitchFamily="18" charset="0"/>
                <a:cs typeface="Times New Roman" panose="02020603050405020304" pitchFamily="18" charset="0"/>
              </a:rPr>
              <a:t>With the use of Binary Linear Classifier we can implement solution for some problems.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Detection of Phishing Emails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Medical </a:t>
            </a:r>
            <a:r>
              <a:rPr lang="en-US" dirty="0">
                <a:latin typeface="Times New Roman" panose="02020603050405020304" pitchFamily="18" charset="0"/>
                <a:cs typeface="Times New Roman" panose="02020603050405020304" pitchFamily="18" charset="0"/>
              </a:rPr>
              <a:t>diagnosis system to predict whether </a:t>
            </a:r>
            <a:r>
              <a:rPr lang="en-US" dirty="0" smtClean="0">
                <a:latin typeface="Times New Roman" panose="02020603050405020304" pitchFamily="18" charset="0"/>
                <a:cs typeface="Times New Roman" panose="02020603050405020304" pitchFamily="18" charset="0"/>
              </a:rPr>
              <a:t>a patient </a:t>
            </a:r>
            <a:r>
              <a:rPr lang="en-US" dirty="0">
                <a:latin typeface="Times New Roman" panose="02020603050405020304" pitchFamily="18" charset="0"/>
                <a:cs typeface="Times New Roman" panose="02020603050405020304" pitchFamily="18" charset="0"/>
              </a:rPr>
              <a:t>has a given disease</a:t>
            </a:r>
            <a:endParaRPr lang="en-US"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2031999"/>
            <a:ext cx="5181600" cy="3701143"/>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Support Machine Vector</a:t>
            </a:r>
            <a:endParaRPr lang="en-US"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SVM or Support Vector Machine is a linear model for </a:t>
            </a:r>
            <a:r>
              <a:rPr lang="en-US" dirty="0" smtClean="0">
                <a:latin typeface="Times New Roman" panose="02020603050405020304" pitchFamily="18" charset="0"/>
                <a:cs typeface="Times New Roman" panose="02020603050405020304" pitchFamily="18" charset="0"/>
              </a:rPr>
              <a:t>classification.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solve linear and non-linear problems and work well for many practical problems.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idea of SVM is simple: The algorithm creates a line or a </a:t>
            </a:r>
            <a:r>
              <a:rPr lang="en-US" dirty="0" err="1">
                <a:latin typeface="Times New Roman" panose="02020603050405020304" pitchFamily="18" charset="0"/>
                <a:cs typeface="Times New Roman" panose="02020603050405020304" pitchFamily="18" charset="0"/>
              </a:rPr>
              <a:t>hyperplane</a:t>
            </a:r>
            <a:r>
              <a:rPr lang="en-US" dirty="0">
                <a:latin typeface="Times New Roman" panose="02020603050405020304" pitchFamily="18" charset="0"/>
                <a:cs typeface="Times New Roman" panose="02020603050405020304" pitchFamily="18" charset="0"/>
              </a:rPr>
              <a:t> which separates the data into classes.</a:t>
            </a:r>
            <a:endParaRPr lang="en-US" dirty="0">
              <a:latin typeface="Times New Roman" panose="02020603050405020304" pitchFamily="18" charset="0"/>
              <a:cs typeface="Times New Roman" panose="02020603050405020304" pitchFamily="18" charset="0"/>
            </a:endParaRPr>
          </a:p>
        </p:txBody>
      </p:sp>
      <p:pic>
        <p:nvPicPr>
          <p:cNvPr id="14" name="Content Placeholder 13"/>
          <p:cNvPicPr>
            <a:picLocks noGrp="1" noChangeAspect="1"/>
          </p:cNvPicPr>
          <p:nvPr>
            <p:ph sz="half" idx="2"/>
          </p:nvPr>
        </p:nvPicPr>
        <p:blipFill>
          <a:blip r:embed="rId1">
            <a:extLst>
              <a:ext uri="{28A0092B-C50C-407E-A947-70E740481C1C}">
                <a14:useLocalDpi xmlns:a14="http://schemas.microsoft.com/office/drawing/2010/main" val="0"/>
              </a:ext>
            </a:extLst>
          </a:blip>
          <a:stretch>
            <a:fillRect/>
          </a:stretch>
        </p:blipFill>
        <p:spPr>
          <a:xfrm>
            <a:off x="6172200" y="2180332"/>
            <a:ext cx="5181600" cy="3641924"/>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87985"/>
            <a:ext cx="10515600" cy="732477"/>
          </a:xfrm>
        </p:spPr>
        <p:txBody>
          <a:bodyPr/>
          <a:lstStyle/>
          <a:p>
            <a:r>
              <a:rPr lang="en-US" dirty="0" smtClean="0">
                <a:latin typeface="Times New Roman" panose="02020603050405020304" pitchFamily="18" charset="0"/>
                <a:cs typeface="Times New Roman" panose="02020603050405020304" pitchFamily="18" charset="0"/>
              </a:rPr>
              <a:t> Separation of data using SVM</a:t>
            </a:r>
            <a:endParaRPr lang="en-US"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5447660" y="1908500"/>
            <a:ext cx="2564716" cy="1828362"/>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840" y="1911077"/>
            <a:ext cx="2568342" cy="1825785"/>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5563" y="4527477"/>
            <a:ext cx="2568341" cy="1926256"/>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7661" y="4530196"/>
            <a:ext cx="2564716" cy="1923537"/>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33840" y="4527477"/>
            <a:ext cx="2568342" cy="1926256"/>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57855" y="1908500"/>
            <a:ext cx="2603756" cy="1828362"/>
          </a:xfrm>
          <a:prstGeom prst="rect">
            <a:avLst/>
          </a:prstGeom>
          <a:ln w="3175"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15" name="TextBox 14"/>
          <p:cNvSpPr txBox="1"/>
          <p:nvPr/>
        </p:nvSpPr>
        <p:spPr>
          <a:xfrm>
            <a:off x="838200" y="3870559"/>
            <a:ext cx="3102131"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Non linear Data Set:</a:t>
            </a:r>
            <a:endParaRPr lang="en-US" sz="2800" dirty="0" smtClean="0">
              <a:latin typeface="Times New Roman" panose="02020603050405020304" pitchFamily="18" charset="0"/>
              <a:cs typeface="Times New Roman" panose="02020603050405020304" pitchFamily="18" charset="0"/>
            </a:endParaRPr>
          </a:p>
        </p:txBody>
      </p:sp>
      <p:sp>
        <p:nvSpPr>
          <p:cNvPr id="16" name="TextBox 15"/>
          <p:cNvSpPr txBox="1"/>
          <p:nvPr/>
        </p:nvSpPr>
        <p:spPr>
          <a:xfrm>
            <a:off x="838200" y="1254159"/>
            <a:ext cx="2294218" cy="523220"/>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Linear </a:t>
            </a:r>
            <a:r>
              <a:rPr lang="en-US" sz="2800" dirty="0" smtClean="0">
                <a:latin typeface="Times New Roman" panose="02020603050405020304" pitchFamily="18" charset="0"/>
                <a:cs typeface="Times New Roman" panose="02020603050405020304" pitchFamily="18" charset="0"/>
              </a:rPr>
              <a:t>Data</a:t>
            </a:r>
            <a:r>
              <a:rPr lang="en-US" sz="2400" dirty="0" smtClean="0">
                <a:latin typeface="Times New Roman" panose="02020603050405020304" pitchFamily="18" charset="0"/>
                <a:cs typeface="Times New Roman" panose="02020603050405020304" pitchFamily="18" charset="0"/>
              </a:rPr>
              <a:t> Set: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4859</Words>
  <Application>WPS Presentation</Application>
  <PresentationFormat>Widescreen</PresentationFormat>
  <Paragraphs>133</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Century Gothic</vt:lpstr>
      <vt:lpstr>Times New Roman</vt:lpstr>
      <vt:lpstr>Microsoft YaHei</vt:lpstr>
      <vt:lpstr>Arial Unicode MS</vt:lpstr>
      <vt:lpstr>Calibri Light</vt:lpstr>
      <vt:lpstr>Calibri</vt:lpstr>
      <vt:lpstr>Theme1</vt:lpstr>
      <vt:lpstr>Linear vs Non Linear Classifiers</vt:lpstr>
      <vt:lpstr> Content	</vt:lpstr>
      <vt:lpstr> Introduction</vt:lpstr>
      <vt:lpstr> Types of Classifiers:</vt:lpstr>
      <vt:lpstr> Linear Classifier</vt:lpstr>
      <vt:lpstr> Linear Classifier</vt:lpstr>
      <vt:lpstr> Example of Linear Classifier</vt:lpstr>
      <vt:lpstr> Support Machine Vector</vt:lpstr>
      <vt:lpstr> Separation of data using SVM</vt:lpstr>
      <vt:lpstr> Logical Regression</vt:lpstr>
      <vt:lpstr> Separation of data using Logistic Regression</vt:lpstr>
      <vt:lpstr> Non Linear Classifiers</vt:lpstr>
      <vt:lpstr>PowerPoint 演示文稿</vt:lpstr>
      <vt:lpstr>PowerPoint 演示文稿</vt:lpstr>
      <vt:lpstr> Example of Non Linear Classifier</vt:lpstr>
      <vt:lpstr>PowerPoint 演示文稿</vt:lpstr>
      <vt:lpstr>PowerPoint 演示文稿</vt:lpstr>
      <vt:lpstr> Example of Non Linear Classifier</vt:lpstr>
      <vt:lpstr> Decision Tree</vt:lpstr>
      <vt:lpstr> Types of Decision Tree</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vs Non Linear Classifiers</dc:title>
  <dc:creator>abhi18vks@gmail.com</dc:creator>
  <cp:lastModifiedBy>Hrishi</cp:lastModifiedBy>
  <cp:revision>44</cp:revision>
  <dcterms:created xsi:type="dcterms:W3CDTF">2020-09-12T11:39:00Z</dcterms:created>
  <dcterms:modified xsi:type="dcterms:W3CDTF">2020-09-17T20:02:49Z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