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4" r:id="rId7"/>
    <p:sldId id="265" r:id="rId8"/>
    <p:sldId id="274" r:id="rId9"/>
    <p:sldId id="272" r:id="rId10"/>
    <p:sldId id="273" r:id="rId11"/>
    <p:sldId id="266" r:id="rId12"/>
    <p:sldId id="268" r:id="rId13"/>
    <p:sldId id="269" r:id="rId14"/>
    <p:sldId id="260" r:id="rId15"/>
    <p:sldId id="261" r:id="rId16"/>
    <p:sldId id="26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90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0F99-1707-3C6A-B952-CAC82C690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25FD3F-7F79-7C07-6C06-BB8C03EA8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909AB9-96F6-1937-F449-FCDA1535C859}"/>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5" name="Footer Placeholder 4">
            <a:extLst>
              <a:ext uri="{FF2B5EF4-FFF2-40B4-BE49-F238E27FC236}">
                <a16:creationId xmlns:a16="http://schemas.microsoft.com/office/drawing/2014/main" id="{A464D487-F1B9-9BAC-C73F-342739864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600C2-8A1E-8EB0-2621-64ABB8B41A03}"/>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2476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E396-34DD-AE5E-D4BF-7A17B64622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198245-26DA-7C09-A0A3-AA6DD9400F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D32F38-C987-5E9B-7389-7060DDDA9559}"/>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5" name="Footer Placeholder 4">
            <a:extLst>
              <a:ext uri="{FF2B5EF4-FFF2-40B4-BE49-F238E27FC236}">
                <a16:creationId xmlns:a16="http://schemas.microsoft.com/office/drawing/2014/main" id="{3D87824D-22E1-7F9F-CA64-2CBB59B2C4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59607-E329-C156-AECC-E83C048630D3}"/>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44216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2E99C0-2BD4-0F38-A1AB-D354BB1BBE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BDF498-3779-8193-5E90-DFD4E4A84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30D2E5-CD75-05FD-73B4-26554D8201D7}"/>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5" name="Footer Placeholder 4">
            <a:extLst>
              <a:ext uri="{FF2B5EF4-FFF2-40B4-BE49-F238E27FC236}">
                <a16:creationId xmlns:a16="http://schemas.microsoft.com/office/drawing/2014/main" id="{BDF55CE3-F776-BC2E-E4EC-3CC7022BC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EC75A-DDFE-96A7-63C1-4452B7343C74}"/>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136021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A93D-E437-650E-B977-077A6E0CF3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2896C2-1C2D-57F9-755B-F731C9BC5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BBC71-A827-5FC5-3B8A-DEFD3F235849}"/>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5" name="Footer Placeholder 4">
            <a:extLst>
              <a:ext uri="{FF2B5EF4-FFF2-40B4-BE49-F238E27FC236}">
                <a16:creationId xmlns:a16="http://schemas.microsoft.com/office/drawing/2014/main" id="{1B788E70-04BD-B489-573D-848AF47F6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ED774-B8E9-82B8-3748-29360B58705F}"/>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35586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31CB-E536-8A96-E108-BDEF2F3654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7C611D-BBA7-D26E-93AE-C9B11256C1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E2F1A-5EFF-93DE-1B6B-817E7C06D9D0}"/>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5" name="Footer Placeholder 4">
            <a:extLst>
              <a:ext uri="{FF2B5EF4-FFF2-40B4-BE49-F238E27FC236}">
                <a16:creationId xmlns:a16="http://schemas.microsoft.com/office/drawing/2014/main" id="{72481E79-2119-D003-4A8A-C36AAB69E2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C0963-E9F8-740F-6A89-0EFC0980B61C}"/>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342148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6872-D9A1-7233-9930-7CC042703D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369A2B-6474-646C-E271-BD15272B27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160E9E-B8F5-E807-2DDB-3A7D51CD54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B66E2D-3FD2-7401-FE6C-C9852FE0C6C7}"/>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6" name="Footer Placeholder 5">
            <a:extLst>
              <a:ext uri="{FF2B5EF4-FFF2-40B4-BE49-F238E27FC236}">
                <a16:creationId xmlns:a16="http://schemas.microsoft.com/office/drawing/2014/main" id="{32032A28-28A7-B82B-2DC7-D9666938BF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A59F5B-8F6E-425B-9D0D-24C8650F26F8}"/>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238398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DA62-BD96-4B66-6807-18008C9D0D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6A6B8D-DB73-729F-DE38-B77DF2811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594CB-C895-B457-B799-86E1435AF1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588FF1-46C8-928A-4E93-586FE0EEC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92DDF-A1DA-7465-0B7E-6D230E08E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CC492A-7F75-D509-1105-C673A3484762}"/>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8" name="Footer Placeholder 7">
            <a:extLst>
              <a:ext uri="{FF2B5EF4-FFF2-40B4-BE49-F238E27FC236}">
                <a16:creationId xmlns:a16="http://schemas.microsoft.com/office/drawing/2014/main" id="{B1A700FB-DFE1-47CF-9BE2-808125870E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435E5D-7D2E-0B66-86D5-56F8089018E9}"/>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168334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FFFC-1EB7-E143-949D-C50ED7AAB4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9CDF54-F425-1B79-49E7-16E8218F7AAF}"/>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4" name="Footer Placeholder 3">
            <a:extLst>
              <a:ext uri="{FF2B5EF4-FFF2-40B4-BE49-F238E27FC236}">
                <a16:creationId xmlns:a16="http://schemas.microsoft.com/office/drawing/2014/main" id="{C9AFB1CE-4ED3-3C35-33E1-CDE1D01C8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65DB93-B4CE-0B7A-27F3-078F3528FB3A}"/>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113313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78E685-2486-9977-AC68-99091F2DD388}"/>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3" name="Footer Placeholder 2">
            <a:extLst>
              <a:ext uri="{FF2B5EF4-FFF2-40B4-BE49-F238E27FC236}">
                <a16:creationId xmlns:a16="http://schemas.microsoft.com/office/drawing/2014/main" id="{CC15331F-9924-4E3C-9D5A-42F6045A2F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57FC6A-D08B-8067-36D0-F879BB3F9AAB}"/>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382246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17F6-1F46-0111-EE0D-07425962E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26BC07-1ED9-8E15-7787-849B9E8E3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0A7CD4-D36F-CF1B-E9BC-1A3943D11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EF1CF-A5CF-E544-D236-F927FC19058D}"/>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6" name="Footer Placeholder 5">
            <a:extLst>
              <a:ext uri="{FF2B5EF4-FFF2-40B4-BE49-F238E27FC236}">
                <a16:creationId xmlns:a16="http://schemas.microsoft.com/office/drawing/2014/main" id="{1B198B9E-2EA4-5D41-C71F-2CF2F2DCB8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3A4876-3C01-EF21-5F93-8DC82ACE37B1}"/>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71804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85AB-BF90-9F3B-5E0C-770BE0D64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FDC11E-F972-C118-8393-7DE93CCBD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0F5228-A934-7EFA-0639-88EDBC865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6B48C-359B-5EC0-4A84-3DFAAE156A3F}"/>
              </a:ext>
            </a:extLst>
          </p:cNvPr>
          <p:cNvSpPr>
            <a:spLocks noGrp="1"/>
          </p:cNvSpPr>
          <p:nvPr>
            <p:ph type="dt" sz="half" idx="10"/>
          </p:nvPr>
        </p:nvSpPr>
        <p:spPr/>
        <p:txBody>
          <a:bodyPr/>
          <a:lstStyle/>
          <a:p>
            <a:fld id="{96527B13-6001-45D4-A2BC-DC21A9591347}" type="datetimeFigureOut">
              <a:rPr lang="en-IN" smtClean="0"/>
              <a:t>16-06-2023</a:t>
            </a:fld>
            <a:endParaRPr lang="en-IN"/>
          </a:p>
        </p:txBody>
      </p:sp>
      <p:sp>
        <p:nvSpPr>
          <p:cNvPr id="6" name="Footer Placeholder 5">
            <a:extLst>
              <a:ext uri="{FF2B5EF4-FFF2-40B4-BE49-F238E27FC236}">
                <a16:creationId xmlns:a16="http://schemas.microsoft.com/office/drawing/2014/main" id="{04303146-BFB2-7B63-C74C-5E3536CB7A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084E6-B45B-EB6B-7C16-6445873B96C9}"/>
              </a:ext>
            </a:extLst>
          </p:cNvPr>
          <p:cNvSpPr>
            <a:spLocks noGrp="1"/>
          </p:cNvSpPr>
          <p:nvPr>
            <p:ph type="sldNum" sz="quarter" idx="12"/>
          </p:nvPr>
        </p:nvSpPr>
        <p:spPr/>
        <p:txBody>
          <a:bodyPr/>
          <a:lstStyle/>
          <a:p>
            <a:fld id="{EEE7710D-9B3A-4370-89CB-B921B4548212}" type="slidenum">
              <a:rPr lang="en-IN" smtClean="0"/>
              <a:t>‹#›</a:t>
            </a:fld>
            <a:endParaRPr lang="en-IN"/>
          </a:p>
        </p:txBody>
      </p:sp>
    </p:spTree>
    <p:extLst>
      <p:ext uri="{BB962C8B-B14F-4D97-AF65-F5344CB8AC3E}">
        <p14:creationId xmlns:p14="http://schemas.microsoft.com/office/powerpoint/2010/main" val="2076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2F927-C28B-CF4E-A467-D9740E781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0022F5-EFB2-2E95-6149-285D380B17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BB238-5BA2-6724-5F5F-BA6CE8964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27B13-6001-45D4-A2BC-DC21A9591347}" type="datetimeFigureOut">
              <a:rPr lang="en-IN" smtClean="0"/>
              <a:t>16-06-2023</a:t>
            </a:fld>
            <a:endParaRPr lang="en-IN"/>
          </a:p>
        </p:txBody>
      </p:sp>
      <p:sp>
        <p:nvSpPr>
          <p:cNvPr id="5" name="Footer Placeholder 4">
            <a:extLst>
              <a:ext uri="{FF2B5EF4-FFF2-40B4-BE49-F238E27FC236}">
                <a16:creationId xmlns:a16="http://schemas.microsoft.com/office/drawing/2014/main" id="{AE28BB00-E663-109A-8C81-9DB19F6FB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7FEB38-74B5-C89E-5BFB-81827F47E3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7710D-9B3A-4370-89CB-B921B4548212}" type="slidenum">
              <a:rPr lang="en-IN" smtClean="0"/>
              <a:t>‹#›</a:t>
            </a:fld>
            <a:endParaRPr lang="en-IN"/>
          </a:p>
        </p:txBody>
      </p:sp>
    </p:spTree>
    <p:extLst>
      <p:ext uri="{BB962C8B-B14F-4D97-AF65-F5344CB8AC3E}">
        <p14:creationId xmlns:p14="http://schemas.microsoft.com/office/powerpoint/2010/main" val="1999541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80A0-45C1-99D1-A581-18B4E49684F4}"/>
              </a:ext>
            </a:extLst>
          </p:cNvPr>
          <p:cNvSpPr>
            <a:spLocks noGrp="1"/>
          </p:cNvSpPr>
          <p:nvPr>
            <p:ph type="ctrTitle"/>
          </p:nvPr>
        </p:nvSpPr>
        <p:spPr>
          <a:xfrm>
            <a:off x="1524000" y="1264700"/>
            <a:ext cx="9144000" cy="1585609"/>
          </a:xfrm>
        </p:spPr>
        <p:txBody>
          <a:bodyPr>
            <a:noAutofit/>
          </a:bodyPr>
          <a:lstStyle/>
          <a:p>
            <a:r>
              <a:rPr lang="en-IN" dirty="0">
                <a:latin typeface="Times New Roman" panose="02020603050405020304" pitchFamily="18" charset="0"/>
                <a:cs typeface="Times New Roman" panose="02020603050405020304" pitchFamily="18" charset="0"/>
              </a:rPr>
              <a:t>IOT Based Smart garbage and Drainage monitoring System</a:t>
            </a:r>
          </a:p>
        </p:txBody>
      </p:sp>
      <p:sp>
        <p:nvSpPr>
          <p:cNvPr id="3" name="Subtitle 2">
            <a:extLst>
              <a:ext uri="{FF2B5EF4-FFF2-40B4-BE49-F238E27FC236}">
                <a16:creationId xmlns:a16="http://schemas.microsoft.com/office/drawing/2014/main" id="{08C7D158-AE53-446E-B32A-3CDBAD5EDC8A}"/>
              </a:ext>
            </a:extLst>
          </p:cNvPr>
          <p:cNvSpPr>
            <a:spLocks noGrp="1"/>
          </p:cNvSpPr>
          <p:nvPr>
            <p:ph type="subTitle" idx="1"/>
          </p:nvPr>
        </p:nvSpPr>
        <p:spPr>
          <a:xfrm>
            <a:off x="1524000" y="3602037"/>
            <a:ext cx="10470204" cy="3158685"/>
          </a:xfrm>
        </p:spPr>
        <p:txBody>
          <a:bodyPr>
            <a:normAutofit lnSpcReduction="10000"/>
          </a:bodyPr>
          <a:lstStyle/>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Guide                                                                                     Done by</a:t>
            </a:r>
          </a:p>
          <a:p>
            <a:r>
              <a:rPr lang="en-IN" dirty="0">
                <a:latin typeface="Times New Roman" panose="02020603050405020304" pitchFamily="18" charset="0"/>
                <a:cs typeface="Times New Roman" panose="02020603050405020304" pitchFamily="18" charset="0"/>
              </a:rPr>
              <a:t>           	G. Navya                                                                        G. Vivek Sai									19P81A0407</a:t>
            </a:r>
          </a:p>
          <a:p>
            <a:r>
              <a:rPr lang="en-IN" dirty="0">
                <a:latin typeface="Times New Roman" panose="02020603050405020304" pitchFamily="18" charset="0"/>
                <a:cs typeface="Times New Roman" panose="02020603050405020304" pitchFamily="18" charset="0"/>
              </a:rPr>
              <a:t>                                                                                          	M.G. Navaneeth									20P85A0403</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651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EBB1-1301-CDDA-954E-2A070E962D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NodeMCU</a:t>
            </a:r>
          </a:p>
        </p:txBody>
      </p:sp>
      <p:sp>
        <p:nvSpPr>
          <p:cNvPr id="3" name="Content Placeholder 2">
            <a:extLst>
              <a:ext uri="{FF2B5EF4-FFF2-40B4-BE49-F238E27FC236}">
                <a16:creationId xmlns:a16="http://schemas.microsoft.com/office/drawing/2014/main" id="{A500A239-198C-F2F3-83E9-6B73D1AF205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Esp8266 D1 Mini NodeMCU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Development Board is an Arduino Compatible mini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board with 4MB flash based on ESP8266EX. </a:t>
            </a:r>
          </a:p>
          <a:p>
            <a:r>
              <a:rPr lang="en-IN" dirty="0">
                <a:latin typeface="Times New Roman" panose="02020603050405020304" pitchFamily="18" charset="0"/>
                <a:cs typeface="Times New Roman" panose="02020603050405020304" pitchFamily="18" charset="0"/>
              </a:rPr>
              <a:t>The board is with 11 digital input/output pins, all pins have interrupt/PWM/I2C/one-wire supported(except D0) 1 </a:t>
            </a:r>
            <a:r>
              <a:rPr lang="en-IN" dirty="0" err="1">
                <a:latin typeface="Times New Roman" panose="02020603050405020304" pitchFamily="18" charset="0"/>
                <a:cs typeface="Times New Roman" panose="02020603050405020304" pitchFamily="18" charset="0"/>
              </a:rPr>
              <a:t>analog</a:t>
            </a:r>
            <a:r>
              <a:rPr lang="en-IN" dirty="0">
                <a:latin typeface="Times New Roman" panose="02020603050405020304" pitchFamily="18" charset="0"/>
                <a:cs typeface="Times New Roman" panose="02020603050405020304" pitchFamily="18" charset="0"/>
              </a:rPr>
              <a:t> input(3.3V max input) and a Micro USB connection.</a:t>
            </a:r>
          </a:p>
          <a:p>
            <a:pPr marL="0" indent="0">
              <a:buNone/>
            </a:pPr>
            <a:r>
              <a:rPr lang="en-IN" b="1" dirty="0">
                <a:latin typeface="Times New Roman" panose="02020603050405020304" pitchFamily="18" charset="0"/>
                <a:cs typeface="Times New Roman" panose="02020603050405020304" pitchFamily="18" charset="0"/>
              </a:rPr>
              <a:t>Working: </a:t>
            </a:r>
            <a:r>
              <a:rPr lang="en-IN" dirty="0">
                <a:latin typeface="Times New Roman" panose="02020603050405020304" pitchFamily="18" charset="0"/>
                <a:cs typeface="Times New Roman" panose="02020603050405020304" pitchFamily="18" charset="0"/>
              </a:rPr>
              <a:t>NodeMCU is main component which process data based on </a:t>
            </a:r>
            <a:r>
              <a:rPr lang="en-IN" dirty="0" err="1">
                <a:latin typeface="Times New Roman" panose="02020603050405020304" pitchFamily="18" charset="0"/>
                <a:cs typeface="Times New Roman" panose="02020603050405020304" pitchFamily="18" charset="0"/>
              </a:rPr>
              <a:t>alogorithim</a:t>
            </a:r>
            <a:r>
              <a:rPr lang="en-IN" dirty="0">
                <a:latin typeface="Times New Roman" panose="02020603050405020304" pitchFamily="18" charset="0"/>
                <a:cs typeface="Times New Roman" panose="02020603050405020304" pitchFamily="18" charset="0"/>
              </a:rPr>
              <a:t> by taking input from the input </a:t>
            </a:r>
            <a:r>
              <a:rPr lang="en-IN" dirty="0" err="1">
                <a:latin typeface="Times New Roman" panose="02020603050405020304" pitchFamily="18" charset="0"/>
                <a:cs typeface="Times New Roman" panose="02020603050405020304" pitchFamily="18" charset="0"/>
              </a:rPr>
              <a:t>devices.The</a:t>
            </a:r>
            <a:r>
              <a:rPr lang="en-IN" dirty="0">
                <a:latin typeface="Times New Roman" panose="02020603050405020304" pitchFamily="18" charset="0"/>
                <a:cs typeface="Times New Roman" panose="02020603050405020304" pitchFamily="18" charset="0"/>
              </a:rPr>
              <a:t> processed output is then send to the</a:t>
            </a:r>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077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F6D6-ED6C-BEDC-92A1-6E6E0416CF5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 of NodeMCU</a:t>
            </a:r>
          </a:p>
        </p:txBody>
      </p:sp>
      <p:sp>
        <p:nvSpPr>
          <p:cNvPr id="3" name="Content Placeholder 2">
            <a:extLst>
              <a:ext uri="{FF2B5EF4-FFF2-40B4-BE49-F238E27FC236}">
                <a16:creationId xmlns:a16="http://schemas.microsoft.com/office/drawing/2014/main" id="{C91287B5-8B98-F146-AC0F-6470F83E3A1F}"/>
              </a:ext>
            </a:extLst>
          </p:cNvPr>
          <p:cNvSpPr>
            <a:spLocks noGrp="1"/>
          </p:cNvSpPr>
          <p:nvPr>
            <p:ph idx="1"/>
          </p:nvPr>
        </p:nvSpPr>
        <p:spPr>
          <a:xfrm>
            <a:off x="702013" y="1684236"/>
            <a:ext cx="11214370" cy="4808639"/>
          </a:xfrm>
        </p:spPr>
        <p:txBody>
          <a:bodyPr>
            <a:noAutofit/>
          </a:bodyPr>
          <a:lstStyle/>
          <a:p>
            <a:pPr>
              <a:lnSpc>
                <a:spcPct val="100000"/>
              </a:lnSpc>
            </a:pPr>
            <a:r>
              <a:rPr lang="en-IN" sz="2600" dirty="0"/>
              <a:t>11 digital input/output pins, all pins have interrupt/pwm/I2C/one-wire supported(except for D0)1 analog input(3.2V max input)Micro USB connection Compatible with Arduino Compatible with </a:t>
            </a:r>
            <a:r>
              <a:rPr lang="en-IN" sz="2600" dirty="0" err="1"/>
              <a:t>nodeMCU</a:t>
            </a:r>
            <a:r>
              <a:rPr lang="en-IN" sz="2600" dirty="0"/>
              <a:t>.</a:t>
            </a:r>
          </a:p>
          <a:p>
            <a:pPr>
              <a:lnSpc>
                <a:spcPct val="100000"/>
              </a:lnSpc>
            </a:pPr>
            <a:r>
              <a:rPr lang="en-IN" sz="2600" dirty="0"/>
              <a:t>Operating Voltage 3.3 V</a:t>
            </a:r>
          </a:p>
          <a:p>
            <a:pPr>
              <a:lnSpc>
                <a:spcPct val="100000"/>
              </a:lnSpc>
            </a:pPr>
            <a:r>
              <a:rPr lang="en-IN" sz="2600" dirty="0"/>
              <a:t>Digital I/O Pins 11Analog Input Pins 1(Max 3.2V)</a:t>
            </a:r>
          </a:p>
          <a:p>
            <a:pPr>
              <a:lnSpc>
                <a:spcPct val="100000"/>
              </a:lnSpc>
            </a:pPr>
            <a:r>
              <a:rPr lang="en-IN" sz="2600" dirty="0"/>
              <a:t>Clock Speed  80MHz .Flash 4M bytes</a:t>
            </a:r>
          </a:p>
          <a:p>
            <a:pPr>
              <a:lnSpc>
                <a:spcPct val="100000"/>
              </a:lnSpc>
            </a:pPr>
            <a:r>
              <a:rPr lang="en-US" sz="2600" dirty="0"/>
              <a:t>Compatible with both Arduino and </a:t>
            </a:r>
            <a:r>
              <a:rPr lang="en-US" sz="2600" dirty="0" err="1"/>
              <a:t>nodeMCU</a:t>
            </a:r>
            <a:endParaRPr lang="en-IN" sz="2600" dirty="0"/>
          </a:p>
          <a:p>
            <a:pPr>
              <a:lnSpc>
                <a:spcPct val="100000"/>
              </a:lnSpc>
            </a:pPr>
            <a:endParaRPr lang="en-IN" sz="2600" dirty="0"/>
          </a:p>
          <a:p>
            <a:pPr>
              <a:lnSpc>
                <a:spcPct val="100000"/>
              </a:lnSpc>
            </a:pPr>
            <a:endParaRPr lang="en-IN" sz="2600" dirty="0"/>
          </a:p>
        </p:txBody>
      </p:sp>
    </p:spTree>
    <p:extLst>
      <p:ext uri="{BB962C8B-B14F-4D97-AF65-F5344CB8AC3E}">
        <p14:creationId xmlns:p14="http://schemas.microsoft.com/office/powerpoint/2010/main" val="80875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E113-531F-9A53-2E1D-A1AA2480E2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Circuit diagram</a:t>
            </a:r>
          </a:p>
        </p:txBody>
      </p:sp>
      <p:pic>
        <p:nvPicPr>
          <p:cNvPr id="5" name="Content Placeholder 4">
            <a:extLst>
              <a:ext uri="{FF2B5EF4-FFF2-40B4-BE49-F238E27FC236}">
                <a16:creationId xmlns:a16="http://schemas.microsoft.com/office/drawing/2014/main" id="{8B390E27-826F-EBF1-640A-A0999BD4B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858" y="1825625"/>
            <a:ext cx="8710283" cy="4351338"/>
          </a:xfrm>
        </p:spPr>
      </p:pic>
    </p:spTree>
    <p:extLst>
      <p:ext uri="{BB962C8B-B14F-4D97-AF65-F5344CB8AC3E}">
        <p14:creationId xmlns:p14="http://schemas.microsoft.com/office/powerpoint/2010/main" val="2878406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235C-0468-E407-E948-2C19C1665918}"/>
              </a:ext>
            </a:extLst>
          </p:cNvPr>
          <p:cNvSpPr>
            <a:spLocks noGrp="1"/>
          </p:cNvSpPr>
          <p:nvPr>
            <p:ph type="title"/>
          </p:nvPr>
        </p:nvSpPr>
        <p:spPr>
          <a:xfrm>
            <a:off x="838200" y="316487"/>
            <a:ext cx="10515600" cy="1325563"/>
          </a:xfrm>
        </p:spPr>
        <p:txBody>
          <a:bodyPr/>
          <a:lstStyle/>
          <a:p>
            <a:r>
              <a:rPr lang="en-IN"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9EA3266E-2BAA-D963-962B-47C9F18780DC}"/>
              </a:ext>
            </a:extLst>
          </p:cNvPr>
          <p:cNvSpPr>
            <a:spLocks noGrp="1"/>
          </p:cNvSpPr>
          <p:nvPr>
            <p:ph idx="1"/>
          </p:nvPr>
        </p:nvSpPr>
        <p:spPr>
          <a:xfrm>
            <a:off x="838200" y="1825625"/>
            <a:ext cx="10932268" cy="4351338"/>
          </a:xfrm>
        </p:spPr>
        <p:txBody>
          <a:bodyPr>
            <a:noAutofit/>
          </a:bodyPr>
          <a:lstStyle/>
          <a:p>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IOT based smart garbage monitoring and drainage system using ESP8266 is very simple and real time. Basically, the process starts from the garbage bin. </a:t>
            </a:r>
          </a:p>
          <a:p>
            <a:r>
              <a:rPr lang="en-US" sz="2600" dirty="0">
                <a:effectLst/>
                <a:latin typeface="Times New Roman" panose="02020603050405020304" pitchFamily="18" charset="0"/>
                <a:ea typeface="Calibri" panose="020F0502020204030204" pitchFamily="34" charset="0"/>
                <a:cs typeface="Times New Roman" panose="02020603050405020304" pitchFamily="18" charset="0"/>
              </a:rPr>
              <a:t>Ultrasonic sensors are fixed on each level of the garbage bin. Here we are taking the 3 levels of the garbage bin for our project demonstration. </a:t>
            </a:r>
          </a:p>
          <a:p>
            <a:r>
              <a:rPr lang="en-US" sz="2600" dirty="0">
                <a:effectLst/>
                <a:latin typeface="Times New Roman" panose="02020603050405020304" pitchFamily="18" charset="0"/>
                <a:ea typeface="Calibri" panose="020F0502020204030204" pitchFamily="34" charset="0"/>
                <a:cs typeface="Times New Roman" panose="02020603050405020304" pitchFamily="18" charset="0"/>
              </a:rPr>
              <a:t>We are providing the unique ID for each garbage bin. Also, we are selecting the threshold level for alerting purpose.</a:t>
            </a:r>
          </a:p>
          <a:p>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As soon as the garbage in the garbage bin or water level in drainage crosses the threshold level, the alerting text message will get provided to the concerned person or in the municipality office. This message contains the garbage bin ID along with the GPS link.</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82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4AF6-7A8A-5E03-2A8D-0B9EA7942B2D}"/>
              </a:ext>
            </a:extLst>
          </p:cNvPr>
          <p:cNvSpPr>
            <a:spLocks noGrp="1"/>
          </p:cNvSpPr>
          <p:nvPr>
            <p:ph type="title"/>
          </p:nvPr>
        </p:nvSpPr>
        <p:spPr>
          <a:xfrm>
            <a:off x="838200" y="365125"/>
            <a:ext cx="9774677" cy="938381"/>
          </a:xfrm>
        </p:spPr>
        <p:txBody>
          <a:bodyPr/>
          <a:lstStyle/>
          <a:p>
            <a:r>
              <a:rPr lang="en-IN" dirty="0">
                <a:latin typeface="Times New Roman" panose="02020603050405020304" pitchFamily="18" charset="0"/>
                <a:cs typeface="Times New Roman" panose="02020603050405020304" pitchFamily="18" charset="0"/>
              </a:rPr>
              <a:t>Advantages &amp; Disadvantages</a:t>
            </a:r>
          </a:p>
        </p:txBody>
      </p:sp>
      <p:sp>
        <p:nvSpPr>
          <p:cNvPr id="3" name="Content Placeholder 2">
            <a:extLst>
              <a:ext uri="{FF2B5EF4-FFF2-40B4-BE49-F238E27FC236}">
                <a16:creationId xmlns:a16="http://schemas.microsoft.com/office/drawing/2014/main" id="{E610087F-9958-DB1C-56B0-ADD6095554AA}"/>
              </a:ext>
            </a:extLst>
          </p:cNvPr>
          <p:cNvSpPr>
            <a:spLocks noGrp="1"/>
          </p:cNvSpPr>
          <p:nvPr>
            <p:ph idx="1"/>
          </p:nvPr>
        </p:nvSpPr>
        <p:spPr>
          <a:xfrm>
            <a:off x="838200" y="1407335"/>
            <a:ext cx="10515600" cy="4351338"/>
          </a:xfrm>
        </p:spPr>
        <p:txBody>
          <a:bodyPr>
            <a:noAutofit/>
          </a:bodyPr>
          <a:lstStyle/>
          <a:p>
            <a:pPr marL="0" lvl="0" indent="0" algn="just">
              <a:lnSpc>
                <a:spcPct val="100000"/>
              </a:lnSpc>
              <a:spcAft>
                <a:spcPts val="1000"/>
              </a:spcAft>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Advantages</a:t>
            </a:r>
          </a:p>
          <a:p>
            <a:pPr marL="342900" lvl="0" indent="-342900" algn="just">
              <a:lnSpc>
                <a:spcPct val="100000"/>
              </a:lnSpc>
              <a:spcAft>
                <a:spcPts val="100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 It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keep our Environment clean &amp; Green.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10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cost &amp; effort are less in this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10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collect dustbins at public places in city.</a:t>
            </a:r>
          </a:p>
          <a:p>
            <a:pPr marL="0" lvl="0" indent="0" algn="just">
              <a:lnSpc>
                <a:spcPct val="100000"/>
              </a:lnSpc>
              <a:spcAft>
                <a:spcPts val="10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10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Many times garbage dust bin is over flown and many animals like dogs or goat enters inside or near the dust bin. This creates a bad scene. Also some birds are also trying to take out garbage from dustbin. This project can avoid such situations </a:t>
            </a:r>
          </a:p>
          <a:p>
            <a:pPr marL="342900" lvl="0" indent="-342900" algn="just">
              <a:lnSpc>
                <a:spcPct val="100000"/>
              </a:lnSpc>
              <a:spcAft>
                <a:spcPts val="1000"/>
              </a:spcAft>
              <a:buFont typeface="Symbol" panose="05050102010706020507" pitchFamily="18" charset="2"/>
              <a:buChar char=""/>
            </a:pPr>
            <a:r>
              <a:rPr lang="en-US" sz="2000" dirty="0"/>
              <a:t>This is applicable for only large farms. </a:t>
            </a:r>
          </a:p>
          <a:p>
            <a:pPr marL="342900" lvl="0" indent="-342900" algn="just">
              <a:lnSpc>
                <a:spcPct val="100000"/>
              </a:lnSpc>
              <a:spcAft>
                <a:spcPts val="1000"/>
              </a:spcAft>
              <a:buFont typeface="Symbol" panose="05050102010706020507" pitchFamily="18" charset="2"/>
              <a:buChar char=""/>
            </a:pPr>
            <a:r>
              <a:rPr lang="en-US" sz="2000" dirty="0"/>
              <a:t> Have limited life after installation.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1000"/>
              </a:spcAft>
              <a:buFont typeface="Symbol" panose="05050102010706020507" pitchFamily="18" charset="2"/>
              <a:buChar char=""/>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2000" dirty="0"/>
          </a:p>
        </p:txBody>
      </p:sp>
    </p:spTree>
    <p:extLst>
      <p:ext uri="{BB962C8B-B14F-4D97-AF65-F5344CB8AC3E}">
        <p14:creationId xmlns:p14="http://schemas.microsoft.com/office/powerpoint/2010/main" val="570332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7762-8E79-B4BE-C1F3-69B8484E664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2CCF5EE4-20B0-155F-CE89-4DFD436E121E}"/>
              </a:ext>
            </a:extLst>
          </p:cNvPr>
          <p:cNvSpPr>
            <a:spLocks noGrp="1"/>
          </p:cNvSpPr>
          <p:nvPr>
            <p:ph idx="1"/>
          </p:nvPr>
        </p:nvSpPr>
        <p:spPr>
          <a:xfrm>
            <a:off x="838200" y="1253331"/>
            <a:ext cx="10515600" cy="4351338"/>
          </a:xfrm>
        </p:spPr>
        <p:txBody>
          <a:bodyPr>
            <a:normAutofit fontScale="70000" lnSpcReduction="20000"/>
          </a:bodyPr>
          <a:lstStyle/>
          <a:p>
            <a:pPr marL="0" indent="0" algn="just">
              <a:lnSpc>
                <a:spcPct val="150000"/>
              </a:lnSpc>
              <a:spcAft>
                <a:spcPts val="1000"/>
              </a:spcAft>
              <a:buNone/>
              <a:tabLst>
                <a:tab pos="9328150" algn="l"/>
              </a:tabLs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project can be used in the “SMART CITY”.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project is helpful for the nation’s “CLEAN INDIA MISION”.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project is also helpful in the Government project of “SWACH BHARAT ABHIYAN”.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project can also be used in college/university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cumpus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project when implemented reduces the human interference and also increases the efficiency of waste collection.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7493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89F8-8EA8-FBD7-D699-C6980A61E98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and Future scope</a:t>
            </a:r>
          </a:p>
        </p:txBody>
      </p:sp>
      <p:sp>
        <p:nvSpPr>
          <p:cNvPr id="3" name="Content Placeholder 2">
            <a:extLst>
              <a:ext uri="{FF2B5EF4-FFF2-40B4-BE49-F238E27FC236}">
                <a16:creationId xmlns:a16="http://schemas.microsoft.com/office/drawing/2014/main" id="{C2A2A83F-1B4C-2A3B-6463-F65E97D86FA0}"/>
              </a:ext>
            </a:extLst>
          </p:cNvPr>
          <p:cNvSpPr>
            <a:spLocks noGrp="1"/>
          </p:cNvSpPr>
          <p:nvPr>
            <p:ph idx="1"/>
          </p:nvPr>
        </p:nvSpPr>
        <p:spPr/>
        <p:txBody>
          <a:bodyPr>
            <a:noAutofit/>
          </a:bodyPr>
          <a:lstStyle/>
          <a:p>
            <a:pPr>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this entire world, waste management is a major challenging issue that plays a very important role in the development of the nation. If it is not properly disposed or cleaned which will causes lot of diseases and spoil the green environment? Using IoT there are different and efficient solutions for waste management with minimum human attention. In this paper we have addressed and came across the various techniques of waste management. We have considered solutions for checking status of trashcans, sending information to respective person by giving shortest way to collect it.</a:t>
            </a:r>
          </a:p>
          <a:p>
            <a:pPr indent="457200" algn="just">
              <a:lnSpc>
                <a:spcPct val="1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Now this system can be used in certain areas but as soon as it proves its credibility it can be used in all the big areas. In future, a team can be made which will be in charge for handling and maintaining this system and also to take care of its maintenances. Inclusion of the control room will effectively help monitor the garbage level from the Central Office. Integrating the system with an application based website to have an exact location on the map.</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10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03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94938C-FB3E-0327-6F35-B8A82380BDED}"/>
              </a:ext>
            </a:extLst>
          </p:cNvPr>
          <p:cNvPicPr>
            <a:picLocks noChangeAspect="1"/>
          </p:cNvPicPr>
          <p:nvPr/>
        </p:nvPicPr>
        <p:blipFill>
          <a:blip r:embed="rId2"/>
          <a:stretch>
            <a:fillRect/>
          </a:stretch>
        </p:blipFill>
        <p:spPr>
          <a:xfrm>
            <a:off x="5276929" y="0"/>
            <a:ext cx="6915071" cy="6858000"/>
          </a:xfrm>
          <a:prstGeom prst="rect">
            <a:avLst/>
          </a:prstGeom>
        </p:spPr>
      </p:pic>
      <p:pic>
        <p:nvPicPr>
          <p:cNvPr id="5" name="Picture 4">
            <a:extLst>
              <a:ext uri="{FF2B5EF4-FFF2-40B4-BE49-F238E27FC236}">
                <a16:creationId xmlns:a16="http://schemas.microsoft.com/office/drawing/2014/main" id="{6016B8C2-0C24-7986-916E-24D40E9CC6CA}"/>
              </a:ext>
            </a:extLst>
          </p:cNvPr>
          <p:cNvPicPr>
            <a:picLocks noChangeAspect="1"/>
          </p:cNvPicPr>
          <p:nvPr/>
        </p:nvPicPr>
        <p:blipFill>
          <a:blip r:embed="rId3"/>
          <a:stretch>
            <a:fillRect/>
          </a:stretch>
        </p:blipFill>
        <p:spPr>
          <a:xfrm>
            <a:off x="0" y="4025357"/>
            <a:ext cx="3126658" cy="2830341"/>
          </a:xfrm>
          <a:prstGeom prst="rect">
            <a:avLst/>
          </a:prstGeom>
        </p:spPr>
      </p:pic>
      <p:sp>
        <p:nvSpPr>
          <p:cNvPr id="6" name="TextBox 5">
            <a:extLst>
              <a:ext uri="{FF2B5EF4-FFF2-40B4-BE49-F238E27FC236}">
                <a16:creationId xmlns:a16="http://schemas.microsoft.com/office/drawing/2014/main" id="{4C271AE4-FFB2-0EA1-D4AE-A530E4499D70}"/>
              </a:ext>
            </a:extLst>
          </p:cNvPr>
          <p:cNvSpPr txBox="1"/>
          <p:nvPr/>
        </p:nvSpPr>
        <p:spPr>
          <a:xfrm>
            <a:off x="838200" y="2832643"/>
            <a:ext cx="4100051"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b="1" dirty="0">
                <a:latin typeface="Bauhaus 93" panose="04030905020B02020C02" pitchFamily="82" charset="0"/>
              </a:rPr>
              <a:t> THANK YOU</a:t>
            </a:r>
          </a:p>
        </p:txBody>
      </p:sp>
    </p:spTree>
    <p:extLst>
      <p:ext uri="{BB962C8B-B14F-4D97-AF65-F5344CB8AC3E}">
        <p14:creationId xmlns:p14="http://schemas.microsoft.com/office/powerpoint/2010/main" val="201897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D48E-AFA6-BB97-88B4-1ECF15AADF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FFA962-3F6B-3271-707E-0D322D88F1B7}"/>
              </a:ext>
            </a:extLst>
          </p:cNvPr>
          <p:cNvSpPr>
            <a:spLocks noGrp="1"/>
          </p:cNvSpPr>
          <p:nvPr>
            <p:ph idx="1"/>
          </p:nvPr>
        </p:nvSpPr>
        <p:spPr>
          <a:xfrm>
            <a:off x="838200" y="1825625"/>
            <a:ext cx="10515600" cy="4351338"/>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Typically, the population in the city locations is growing day by day. These bring about the extra requirements of the resident in the metropolitan location.</a:t>
            </a:r>
          </a:p>
          <a:p>
            <a:pPr>
              <a:lnSpc>
                <a:spcPct val="100000"/>
              </a:lnSpc>
            </a:pPr>
            <a:r>
              <a:rPr lang="en-US" sz="2400" dirty="0">
                <a:latin typeface="Times New Roman" panose="02020603050405020304" pitchFamily="18" charset="0"/>
                <a:cs typeface="Times New Roman" panose="02020603050405020304" pitchFamily="18" charset="0"/>
              </a:rPr>
              <a:t> As the populace is enhancing the quantity of the waste generated is likewise high. The environments obtain filthy delicately. </a:t>
            </a:r>
          </a:p>
          <a:p>
            <a:pPr>
              <a:lnSpc>
                <a:spcPct val="100000"/>
              </a:lnSpc>
            </a:pPr>
            <a:r>
              <a:rPr lang="en-US" sz="2400" dirty="0">
                <a:latin typeface="Times New Roman" panose="02020603050405020304" pitchFamily="18" charset="0"/>
                <a:cs typeface="Times New Roman" panose="02020603050405020304" pitchFamily="18" charset="0"/>
              </a:rPr>
              <a:t>This causes extreme strike on atmosphere if it is not recycled and there by impacts person's wellness. </a:t>
            </a:r>
          </a:p>
          <a:p>
            <a:pPr>
              <a:lnSpc>
                <a:spcPct val="100000"/>
              </a:lnSpc>
            </a:pPr>
            <a:r>
              <a:rPr lang="en-US" sz="2400" dirty="0">
                <a:latin typeface="Times New Roman" panose="02020603050405020304" pitchFamily="18" charset="0"/>
                <a:cs typeface="Times New Roman" panose="02020603050405020304" pitchFamily="18" charset="0"/>
              </a:rPr>
              <a:t>As much as 40 per cent of plastic waste collected in India remains uncollected and littered on the streets, Union Minister of Environment, Forest and Climate Change Prakash Javadekar told the Lok Sabha on November 22, 2019.</a:t>
            </a:r>
          </a:p>
        </p:txBody>
      </p:sp>
    </p:spTree>
    <p:extLst>
      <p:ext uri="{BB962C8B-B14F-4D97-AF65-F5344CB8AC3E}">
        <p14:creationId xmlns:p14="http://schemas.microsoft.com/office/powerpoint/2010/main" val="20594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DEF4-1108-7D41-E411-962B12AFE9F5}"/>
              </a:ext>
            </a:extLst>
          </p:cNvPr>
          <p:cNvSpPr>
            <a:spLocks noGrp="1"/>
          </p:cNvSpPr>
          <p:nvPr>
            <p:ph type="title"/>
          </p:nvPr>
        </p:nvSpPr>
        <p:spPr>
          <a:xfrm>
            <a:off x="838200" y="250440"/>
            <a:ext cx="10515600" cy="1012723"/>
          </a:xfrm>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C8945535-23C6-5F60-364D-3657CB4F754C}"/>
              </a:ext>
            </a:extLst>
          </p:cNvPr>
          <p:cNvSpPr>
            <a:spLocks noGrp="1"/>
          </p:cNvSpPr>
          <p:nvPr>
            <p:ph idx="1"/>
          </p:nvPr>
        </p:nvSpPr>
        <p:spPr>
          <a:xfrm>
            <a:off x="680884" y="1253331"/>
            <a:ext cx="10515600" cy="4744346"/>
          </a:xfrm>
        </p:spPr>
        <p:txBody>
          <a:bodyPr>
            <a:normAutofit lnSpcReduction="10000"/>
          </a:bodyPr>
          <a:lstStyle/>
          <a:p>
            <a:pPr>
              <a:lnSpc>
                <a:spcPct val="10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Earlier systems which was design was not cost efficient also they are bulky in size, as they were using Raspberry-Pi module, GSM module, also some using GPS antenna, etc. </a:t>
            </a:r>
          </a:p>
          <a:p>
            <a:pPr>
              <a:lnSpc>
                <a:spcPct val="100000"/>
              </a:lnSpc>
            </a:pPr>
            <a:r>
              <a:rPr lang="en-US" sz="2400" dirty="0">
                <a:latin typeface="Times New Roman" panose="02020603050405020304" pitchFamily="18" charset="0"/>
                <a:cs typeface="Times New Roman" panose="02020603050405020304" pitchFamily="18" charset="0"/>
              </a:rPr>
              <a:t>Due to this, the garbage shrinks and produces the bad smell which will tends to cause the air pollution and spread diseases. That can cause the harm to human health. Thus, cleaning is the big issue. Also finding the path of garbage bin is one of the tasks specially for new driver</a:t>
            </a:r>
          </a:p>
          <a:p>
            <a:pPr>
              <a:lnSpc>
                <a:spcPct val="100000"/>
              </a:lnSpc>
            </a:pPr>
            <a:r>
              <a:rPr lang="en-US" sz="2400" dirty="0">
                <a:latin typeface="Times New Roman" panose="02020603050405020304" pitchFamily="18" charset="0"/>
                <a:cs typeface="Times New Roman" panose="02020603050405020304" pitchFamily="18" charset="0"/>
              </a:rPr>
              <a:t>Disadvantages of existing system </a:t>
            </a:r>
          </a:p>
          <a:p>
            <a:pPr marL="0" indent="0">
              <a:lnSpc>
                <a:spcPct val="100000"/>
              </a:lnSpc>
              <a:buNone/>
            </a:pPr>
            <a:r>
              <a:rPr lang="en-US" sz="2400" dirty="0">
                <a:latin typeface="Times New Roman" panose="02020603050405020304" pitchFamily="18" charset="0"/>
                <a:cs typeface="Times New Roman" panose="02020603050405020304" pitchFamily="18" charset="0"/>
              </a:rPr>
              <a:t> ➢ Cleaning of bins is not done properly </a:t>
            </a:r>
          </a:p>
          <a:p>
            <a:pPr marL="0" indent="0">
              <a:lnSpc>
                <a:spcPct val="100000"/>
              </a:lnSpc>
              <a:buNone/>
            </a:pPr>
            <a:r>
              <a:rPr lang="en-US" sz="2400" dirty="0">
                <a:latin typeface="Times New Roman" panose="02020603050405020304" pitchFamily="18" charset="0"/>
                <a:cs typeface="Times New Roman" panose="02020603050405020304" pitchFamily="18" charset="0"/>
              </a:rPr>
              <a:t> ➢ It causes the Unhygienic condition and spoil the environment.</a:t>
            </a:r>
          </a:p>
          <a:p>
            <a:pPr marL="0" indent="0">
              <a:lnSpc>
                <a:spcPct val="100000"/>
              </a:lnSpc>
              <a:buNone/>
            </a:pPr>
            <a:r>
              <a:rPr lang="en-US" sz="2400" dirty="0">
                <a:latin typeface="Times New Roman" panose="02020603050405020304" pitchFamily="18" charset="0"/>
                <a:cs typeface="Times New Roman" panose="02020603050405020304" pitchFamily="18" charset="0"/>
              </a:rPr>
              <a:t> ➢ Bad smell spreads and may cause illness to human beings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23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664A-0889-9559-D02E-455E6161237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3D6466E6-6756-B6CE-70FC-92316B22B12B}"/>
              </a:ext>
            </a:extLst>
          </p:cNvPr>
          <p:cNvSpPr>
            <a:spLocks noGrp="1"/>
          </p:cNvSpPr>
          <p:nvPr>
            <p:ph idx="1"/>
          </p:nvPr>
        </p:nvSpPr>
        <p:spPr/>
        <p:txBody>
          <a:bodyPr/>
          <a:lstStyle/>
          <a:p>
            <a:pPr marL="0" indent="0">
              <a:lnSpc>
                <a:spcPct val="100000"/>
              </a:lnSpc>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Here in our proposed system we have removed all the hardware part to reduce the size of circuitry this will also reduce the cost of the system.</a:t>
            </a:r>
          </a:p>
          <a:p>
            <a:pPr>
              <a:lnSpc>
                <a:spcPct val="10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W</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 designed  a simple light weight and latest board which reduced the size of the circuit. </a:t>
            </a:r>
            <a:r>
              <a:rPr lang="en-US" sz="2800" dirty="0">
                <a:latin typeface="Times New Roman" panose="02020603050405020304" pitchFamily="18" charset="0"/>
                <a:ea typeface="Calibri" panose="020F0502020204030204" pitchFamily="34" charset="0"/>
                <a:cs typeface="Times New Roman" panose="02020603050405020304" pitchFamily="18" charset="0"/>
              </a:rPr>
              <a:t>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ur System contains two kind of sub system ,one will monitor the garbage level and other will monitoring the water level in the drainage </a:t>
            </a:r>
            <a:r>
              <a:rPr lang="en-US" sz="2800" dirty="0">
                <a:latin typeface="Times New Roman" panose="02020603050405020304" pitchFamily="18" charset="0"/>
                <a:ea typeface="Calibri" panose="020F0502020204030204" pitchFamily="34" charset="0"/>
                <a:cs typeface="Times New Roman" panose="02020603050405020304" pitchFamily="18" charset="0"/>
              </a:rPr>
              <a:t>pipeline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The alerting system</a:t>
            </a:r>
            <a:r>
              <a:rPr lang="en-US" sz="2800" dirty="0">
                <a:latin typeface="Times New Roman" panose="02020603050405020304" pitchFamily="18" charset="0"/>
                <a:ea typeface="Calibri" panose="020F0502020204030204" pitchFamily="34" charset="0"/>
                <a:cs typeface="Times New Roman" panose="02020603050405020304" pitchFamily="18" charset="0"/>
              </a:rPr>
              <a:t> will give the latest updates of levels of the garbage and water level in drainage in the website </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731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60E6-1DEC-D150-B170-770B4D70D1C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Block Diagram</a:t>
            </a:r>
          </a:p>
        </p:txBody>
      </p:sp>
      <p:sp>
        <p:nvSpPr>
          <p:cNvPr id="3" name="Content Placeholder 2">
            <a:extLst>
              <a:ext uri="{FF2B5EF4-FFF2-40B4-BE49-F238E27FC236}">
                <a16:creationId xmlns:a16="http://schemas.microsoft.com/office/drawing/2014/main" id="{D2D88937-3602-BC4B-9798-96C0A9657EE9}"/>
              </a:ext>
            </a:extLst>
          </p:cNvPr>
          <p:cNvSpPr>
            <a:spLocks noGrp="1"/>
          </p:cNvSpPr>
          <p:nvPr>
            <p:ph idx="1"/>
          </p:nvPr>
        </p:nvSpPr>
        <p:spPr>
          <a:xfrm>
            <a:off x="12046226" y="7484165"/>
            <a:ext cx="8103200" cy="3172508"/>
          </a:xfrm>
        </p:spPr>
        <p:txBody>
          <a:bodyPr/>
          <a:lstStyle/>
          <a:p>
            <a:pPr marL="0" indent="0">
              <a:buNone/>
            </a:pPr>
            <a:r>
              <a:rPr lang="en-IN" dirty="0"/>
              <a:t> </a:t>
            </a:r>
          </a:p>
        </p:txBody>
      </p:sp>
      <p:sp>
        <p:nvSpPr>
          <p:cNvPr id="4" name="Rectangle: Rounded Corners 1">
            <a:extLst>
              <a:ext uri="{FF2B5EF4-FFF2-40B4-BE49-F238E27FC236}">
                <a16:creationId xmlns:a16="http://schemas.microsoft.com/office/drawing/2014/main" id="{AD97B4D1-6428-F38D-9D5D-0A9447320BE3}"/>
              </a:ext>
            </a:extLst>
          </p:cNvPr>
          <p:cNvSpPr>
            <a:spLocks noChangeArrowheads="1"/>
          </p:cNvSpPr>
          <p:nvPr/>
        </p:nvSpPr>
        <p:spPr bwMode="auto">
          <a:xfrm>
            <a:off x="5140302" y="2775320"/>
            <a:ext cx="1533047" cy="2601750"/>
          </a:xfrm>
          <a:prstGeom prst="roundRect">
            <a:avLst>
              <a:gd name="adj" fmla="val 16667"/>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lvl1pPr indent="444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44500" algn="ctr"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ea typeface="Times New Roman" panose="02020603050405020304" pitchFamily="18" charset="0"/>
              </a:rPr>
              <a:t>	</a:t>
            </a:r>
            <a:r>
              <a:rPr kumimoji="0" lang="en-US" altLang="en-US"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Node MCU</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C4146B36-7EB2-80B3-C588-9B201AC602A3}"/>
              </a:ext>
            </a:extLst>
          </p:cNvPr>
          <p:cNvSpPr>
            <a:spLocks noChangeArrowheads="1"/>
          </p:cNvSpPr>
          <p:nvPr/>
        </p:nvSpPr>
        <p:spPr bwMode="auto">
          <a:xfrm>
            <a:off x="2522494" y="4076195"/>
            <a:ext cx="1736833" cy="664486"/>
          </a:xfrm>
          <a:prstGeom prst="rect">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44450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0000"/>
                </a:solidFill>
                <a:latin typeface="Arial" panose="020B0604020202020204" pitchFamily="34" charset="0"/>
                <a:ea typeface="Times New Roman" panose="02020603050405020304" pitchFamily="18" charset="0"/>
              </a:rPr>
              <a:t>GPS</a:t>
            </a:r>
            <a:r>
              <a:rPr lang="en-US" altLang="en-US" sz="1600" dirty="0">
                <a:solidFill>
                  <a:srgbClr val="000000"/>
                </a:solidFill>
                <a:latin typeface="Arial" panose="020B0604020202020204" pitchFamily="34" charset="0"/>
                <a:ea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EDA136C7-78ED-CE3E-D0BB-500D6018DE59}"/>
              </a:ext>
            </a:extLst>
          </p:cNvPr>
          <p:cNvSpPr>
            <a:spLocks noChangeArrowheads="1"/>
          </p:cNvSpPr>
          <p:nvPr/>
        </p:nvSpPr>
        <p:spPr bwMode="auto">
          <a:xfrm>
            <a:off x="7331285" y="3921401"/>
            <a:ext cx="1555165" cy="571500"/>
          </a:xfrm>
          <a:prstGeom prst="rect">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lvl1pPr indent="444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445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Water</a:t>
            </a:r>
            <a:r>
              <a:rPr lang="en-US" altLang="en-US" sz="1000" b="1" dirty="0"/>
              <a:t>                   </a:t>
            </a: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Level sensor</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CF29E781-B51A-FE90-4CCB-F09210A393E6}"/>
              </a:ext>
            </a:extLst>
          </p:cNvPr>
          <p:cNvSpPr>
            <a:spLocks noChangeArrowheads="1"/>
          </p:cNvSpPr>
          <p:nvPr/>
        </p:nvSpPr>
        <p:spPr bwMode="auto">
          <a:xfrm>
            <a:off x="7331285" y="3043534"/>
            <a:ext cx="1530241" cy="487363"/>
          </a:xfrm>
          <a:prstGeom prst="rect">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4445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I2C LCD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648DC9A0-7CB7-C0B3-8354-F45F4BC40538}"/>
              </a:ext>
            </a:extLst>
          </p:cNvPr>
          <p:cNvSpPr>
            <a:spLocks noChangeArrowheads="1"/>
          </p:cNvSpPr>
          <p:nvPr/>
        </p:nvSpPr>
        <p:spPr bwMode="auto">
          <a:xfrm>
            <a:off x="5127673" y="1367789"/>
            <a:ext cx="1948987" cy="749342"/>
          </a:xfrm>
          <a:prstGeom prst="rect">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4445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Power Supply Adaptor</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0" name="Rectangle 10">
            <a:extLst>
              <a:ext uri="{FF2B5EF4-FFF2-40B4-BE49-F238E27FC236}">
                <a16:creationId xmlns:a16="http://schemas.microsoft.com/office/drawing/2014/main" id="{C2D7350D-579A-4D38-9DEF-01D830D47273}"/>
              </a:ext>
            </a:extLst>
          </p:cNvPr>
          <p:cNvSpPr>
            <a:spLocks noChangeArrowheads="1"/>
          </p:cNvSpPr>
          <p:nvPr/>
        </p:nvSpPr>
        <p:spPr bwMode="auto">
          <a:xfrm>
            <a:off x="2522494" y="3024504"/>
            <a:ext cx="1736833" cy="696787"/>
          </a:xfrm>
          <a:prstGeom prst="rect">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44450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0000"/>
                </a:solidFill>
                <a:latin typeface="Arial" panose="020B0604020202020204" pitchFamily="34" charset="0"/>
                <a:ea typeface="Times New Roman" panose="02020603050405020304" pitchFamily="18" charset="0"/>
              </a:rPr>
              <a:t>Ultrasonic       </a:t>
            </a:r>
            <a:r>
              <a:rPr lang="en-US" altLang="en-US" sz="1600" b="1" dirty="0">
                <a:solidFill>
                  <a:schemeClr val="bg1"/>
                </a:solidFill>
                <a:latin typeface="Arial" panose="020B0604020202020204" pitchFamily="34" charset="0"/>
                <a:ea typeface="Times New Roman" panose="02020603050405020304" pitchFamily="18" charset="0"/>
              </a:rPr>
              <a:t>q</a:t>
            </a:r>
            <a:r>
              <a:rPr lang="en-US" altLang="en-US" sz="1600" b="1" dirty="0">
                <a:solidFill>
                  <a:srgbClr val="000000"/>
                </a:solidFill>
                <a:latin typeface="Arial" panose="020B0604020202020204" pitchFamily="34" charset="0"/>
                <a:ea typeface="Times New Roman" panose="02020603050405020304" pitchFamily="18" charset="0"/>
              </a:rPr>
              <a:t>        sensor</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1" name="Arrow: Left 10">
            <a:extLst>
              <a:ext uri="{FF2B5EF4-FFF2-40B4-BE49-F238E27FC236}">
                <a16:creationId xmlns:a16="http://schemas.microsoft.com/office/drawing/2014/main" id="{9B1D6A13-0EC1-9235-3D90-B2C411408539}"/>
              </a:ext>
            </a:extLst>
          </p:cNvPr>
          <p:cNvSpPr/>
          <p:nvPr/>
        </p:nvSpPr>
        <p:spPr>
          <a:xfrm rot="10800000">
            <a:off x="4282724" y="4237723"/>
            <a:ext cx="853848" cy="2129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12" name="Arrow: Left 11">
            <a:extLst>
              <a:ext uri="{FF2B5EF4-FFF2-40B4-BE49-F238E27FC236}">
                <a16:creationId xmlns:a16="http://schemas.microsoft.com/office/drawing/2014/main" id="{D949416E-4D6F-82B4-265E-177475D3CDBE}"/>
              </a:ext>
            </a:extLst>
          </p:cNvPr>
          <p:cNvSpPr/>
          <p:nvPr/>
        </p:nvSpPr>
        <p:spPr>
          <a:xfrm rot="10800000">
            <a:off x="4273826" y="3216054"/>
            <a:ext cx="853848" cy="2129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13" name="Arrow: Right 12">
            <a:extLst>
              <a:ext uri="{FF2B5EF4-FFF2-40B4-BE49-F238E27FC236}">
                <a16:creationId xmlns:a16="http://schemas.microsoft.com/office/drawing/2014/main" id="{28C56257-D9B3-9548-3294-DAE981B5985E}"/>
              </a:ext>
            </a:extLst>
          </p:cNvPr>
          <p:cNvSpPr/>
          <p:nvPr/>
        </p:nvSpPr>
        <p:spPr>
          <a:xfrm>
            <a:off x="6670543" y="3228709"/>
            <a:ext cx="660742" cy="200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14" name="Arrow: Right 13">
            <a:extLst>
              <a:ext uri="{FF2B5EF4-FFF2-40B4-BE49-F238E27FC236}">
                <a16:creationId xmlns:a16="http://schemas.microsoft.com/office/drawing/2014/main" id="{D2650823-F0E4-E935-6186-4FC62EF5CF71}"/>
              </a:ext>
            </a:extLst>
          </p:cNvPr>
          <p:cNvSpPr/>
          <p:nvPr/>
        </p:nvSpPr>
        <p:spPr>
          <a:xfrm rot="10800000">
            <a:off x="6670540" y="4137578"/>
            <a:ext cx="660743" cy="200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18" name="Rectangle 20">
            <a:extLst>
              <a:ext uri="{FF2B5EF4-FFF2-40B4-BE49-F238E27FC236}">
                <a16:creationId xmlns:a16="http://schemas.microsoft.com/office/drawing/2014/main" id="{6E4C003C-7E8C-9948-2E3A-BBB15D74658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p>
            <a:pPr marL="0" marR="0" lvl="0" indent="44450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rrow: Down 4">
            <a:extLst>
              <a:ext uri="{FF2B5EF4-FFF2-40B4-BE49-F238E27FC236}">
                <a16:creationId xmlns:a16="http://schemas.microsoft.com/office/drawing/2014/main" id="{C6170ED5-5681-45BC-CA74-E2412F486404}"/>
              </a:ext>
            </a:extLst>
          </p:cNvPr>
          <p:cNvSpPr/>
          <p:nvPr/>
        </p:nvSpPr>
        <p:spPr>
          <a:xfrm>
            <a:off x="5848103" y="2117131"/>
            <a:ext cx="247897" cy="6581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Tree>
    <p:extLst>
      <p:ext uri="{BB962C8B-B14F-4D97-AF65-F5344CB8AC3E}">
        <p14:creationId xmlns:p14="http://schemas.microsoft.com/office/powerpoint/2010/main" val="158703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A7C7-AEAA-BFDB-7764-3520E21C1C7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Components</a:t>
            </a:r>
          </a:p>
        </p:txBody>
      </p:sp>
      <p:sp>
        <p:nvSpPr>
          <p:cNvPr id="3" name="Content Placeholder 2">
            <a:extLst>
              <a:ext uri="{FF2B5EF4-FFF2-40B4-BE49-F238E27FC236}">
                <a16:creationId xmlns:a16="http://schemas.microsoft.com/office/drawing/2014/main" id="{FCADAC6B-5EA0-093E-FDB6-283252C56775}"/>
              </a:ext>
            </a:extLst>
          </p:cNvPr>
          <p:cNvSpPr>
            <a:spLocks noGrp="1"/>
          </p:cNvSpPr>
          <p:nvPr>
            <p:ph idx="1"/>
          </p:nvPr>
        </p:nvSpPr>
        <p:spPr/>
        <p:txBody>
          <a:bodyPr>
            <a:normAutofit/>
          </a:bodyPr>
          <a:lstStyle/>
          <a:p>
            <a:r>
              <a:rPr lang="en-IN" sz="2800" b="1" u="sng" dirty="0">
                <a:latin typeface="Times New Roman" panose="02020603050405020304" pitchFamily="18" charset="0"/>
                <a:cs typeface="Times New Roman" panose="02020603050405020304" pitchFamily="18" charset="0"/>
              </a:rPr>
              <a:t>Regulated power supply:</a:t>
            </a:r>
            <a:r>
              <a:rPr lang="en-US" sz="2800" dirty="0">
                <a:latin typeface="Times New Roman" panose="02020603050405020304" pitchFamily="18" charset="0"/>
                <a:cs typeface="Times New Roman" panose="02020603050405020304" pitchFamily="18" charset="0"/>
              </a:rPr>
              <a:t>  A regulated power supply converts unregulated AC (Alternating Current) to a constant DC (Direct Current). A regulated power supply is used to ensure that the output remains constant even if the input changes.</a:t>
            </a:r>
          </a:p>
          <a:p>
            <a:r>
              <a:rPr lang="en-US" b="1" u="sng" dirty="0">
                <a:latin typeface="Times New Roman" panose="02020603050405020304" pitchFamily="18" charset="0"/>
                <a:cs typeface="Times New Roman" panose="02020603050405020304" pitchFamily="18" charset="0"/>
              </a:rPr>
              <a:t>GPS:</a:t>
            </a:r>
            <a:r>
              <a:rPr lang="en-US" dirty="0">
                <a:latin typeface="Times New Roman" panose="02020603050405020304" pitchFamily="18" charset="0"/>
                <a:cs typeface="Times New Roman" panose="02020603050405020304" pitchFamily="18" charset="0"/>
              </a:rPr>
              <a:t> The Global Positioning System (GPS) is a U.S.-owned utility that provides users with positioning, navigation, and timing (PNT) services.</a:t>
            </a:r>
            <a:endParaRPr lang="en-US" sz="2800"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I2c LCD:</a:t>
            </a:r>
            <a:r>
              <a:rPr lang="en-US" dirty="0">
                <a:latin typeface="Times New Roman" panose="02020603050405020304" pitchFamily="18" charset="0"/>
                <a:cs typeface="Times New Roman" panose="02020603050405020304" pitchFamily="18" charset="0"/>
              </a:rPr>
              <a:t>The I2C bus is a standard bidirectional interface that uses a controller, known as the master, to communicate with slave devices. A slave may not transmit data unless it has been addressed by the master.</a:t>
            </a:r>
          </a:p>
          <a:p>
            <a:pPr marL="0" indent="0">
              <a:buNone/>
            </a:pP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31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93A3C-CE4A-D6FC-2B1C-4C00D96F450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Water level sensor</a:t>
            </a:r>
          </a:p>
        </p:txBody>
      </p:sp>
      <p:sp>
        <p:nvSpPr>
          <p:cNvPr id="3" name="Content Placeholder 2">
            <a:extLst>
              <a:ext uri="{FF2B5EF4-FFF2-40B4-BE49-F238E27FC236}">
                <a16:creationId xmlns:a16="http://schemas.microsoft.com/office/drawing/2014/main" id="{6FE48380-B80B-A2DC-7251-D25830C17F85}"/>
              </a:ext>
            </a:extLst>
          </p:cNvPr>
          <p:cNvSpPr>
            <a:spLocks noGrp="1"/>
          </p:cNvSpPr>
          <p:nvPr>
            <p:ph idx="1"/>
          </p:nvPr>
        </p:nvSpPr>
        <p:spPr>
          <a:xfrm>
            <a:off x="838199" y="1825625"/>
            <a:ext cx="11010089" cy="4351338"/>
          </a:xfrm>
        </p:spPr>
        <p:txBody>
          <a:bodyPr>
            <a:normAutofit/>
          </a:bodyPr>
          <a:lstStyle/>
          <a:p>
            <a:pPr marL="0" indent="0">
              <a:buNone/>
            </a:pPr>
            <a:r>
              <a:rPr lang="en-US" sz="2800" i="0" dirty="0">
                <a:solidFill>
                  <a:srgbClr val="333333"/>
                </a:solidFill>
                <a:effectLst/>
                <a:latin typeface="Times New Roman" panose="02020603050405020304" pitchFamily="18" charset="0"/>
                <a:cs typeface="Times New Roman" panose="02020603050405020304" pitchFamily="18" charset="0"/>
              </a:rPr>
              <a:t>A water sensor is a device used in the detection of the water level for various applications. Water sensors can come in several variations that include ultrasonic sensors, pressure transducers, bubblers, and float sensors.</a:t>
            </a:r>
          </a:p>
          <a:p>
            <a:pPr marL="0" indent="0">
              <a:buNone/>
            </a:pPr>
            <a:r>
              <a:rPr lang="en-US" dirty="0">
                <a:latin typeface="Times New Roman" panose="02020603050405020304" pitchFamily="18" charset="0"/>
                <a:cs typeface="Times New Roman" panose="02020603050405020304" pitchFamily="18" charset="0"/>
              </a:rPr>
              <a:t>Operating voltage: DC 3v to 5V </a:t>
            </a:r>
          </a:p>
          <a:p>
            <a:pPr marL="0" indent="0">
              <a:buNone/>
            </a:pPr>
            <a:r>
              <a:rPr lang="en-US" dirty="0">
                <a:latin typeface="Times New Roman" panose="02020603050405020304" pitchFamily="18" charset="0"/>
                <a:cs typeface="Times New Roman" panose="02020603050405020304" pitchFamily="18" charset="0"/>
              </a:rPr>
              <a:t>• Operating current: less than 20mA</a:t>
            </a:r>
          </a:p>
          <a:p>
            <a:pPr marL="0" indent="0">
              <a:buNone/>
            </a:pPr>
            <a:r>
              <a:rPr lang="en-US" dirty="0">
                <a:latin typeface="Times New Roman" panose="02020603050405020304" pitchFamily="18" charset="0"/>
                <a:cs typeface="Times New Roman" panose="02020603050405020304" pitchFamily="18" charset="0"/>
              </a:rPr>
              <a:t>• Sensor Type: Analog</a:t>
            </a:r>
          </a:p>
          <a:p>
            <a:pPr marL="0" indent="0">
              <a:buNone/>
            </a:pPr>
            <a:r>
              <a:rPr lang="en-US" dirty="0">
                <a:latin typeface="Times New Roman" panose="02020603050405020304" pitchFamily="18" charset="0"/>
                <a:cs typeface="Times New Roman" panose="02020603050405020304" pitchFamily="18" charset="0"/>
              </a:rPr>
              <a:t>• Detection Area: 40mm x 16mm </a:t>
            </a:r>
          </a:p>
          <a:p>
            <a:pPr marL="0" indent="0">
              <a:buNone/>
            </a:pPr>
            <a:r>
              <a:rPr lang="en-US" dirty="0">
                <a:latin typeface="Times New Roman" panose="02020603050405020304" pitchFamily="18" charset="0"/>
                <a:cs typeface="Times New Roman" panose="02020603050405020304" pitchFamily="18" charset="0"/>
              </a:rPr>
              <a:t>• Production process: FR4 double-sided HASL</a:t>
            </a:r>
          </a:p>
        </p:txBody>
      </p:sp>
    </p:spTree>
    <p:extLst>
      <p:ext uri="{BB962C8B-B14F-4D97-AF65-F5344CB8AC3E}">
        <p14:creationId xmlns:p14="http://schemas.microsoft.com/office/powerpoint/2010/main" val="170127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C5010-8922-9846-C381-901634649974}"/>
              </a:ext>
            </a:extLst>
          </p:cNvPr>
          <p:cNvSpPr>
            <a:spLocks noGrp="1"/>
          </p:cNvSpPr>
          <p:nvPr>
            <p:ph idx="1"/>
          </p:nvPr>
        </p:nvSpPr>
        <p:spPr>
          <a:xfrm>
            <a:off x="543232" y="753909"/>
            <a:ext cx="10515600" cy="4351338"/>
          </a:xfrm>
        </p:spPr>
        <p:txBody>
          <a:bodyPr/>
          <a:lstStyle/>
          <a:p>
            <a:r>
              <a:rPr lang="en-US" dirty="0">
                <a:latin typeface="Times New Roman" panose="02020603050405020304" pitchFamily="18" charset="0"/>
                <a:cs typeface="Times New Roman" panose="02020603050405020304" pitchFamily="18" charset="0"/>
              </a:rPr>
              <a:t> VCC: Connected to the power supply positive 3v to 5V </a:t>
            </a:r>
          </a:p>
          <a:p>
            <a:pPr marL="0" indent="0">
              <a:buNone/>
            </a:pPr>
            <a:r>
              <a:rPr lang="en-US" dirty="0">
                <a:latin typeface="Times New Roman" panose="02020603050405020304" pitchFamily="18" charset="0"/>
                <a:cs typeface="Times New Roman" panose="02020603050405020304" pitchFamily="18" charset="0"/>
              </a:rPr>
              <a:t>• GND: Connected to the power supply negative </a:t>
            </a:r>
          </a:p>
          <a:p>
            <a:pPr marL="0" indent="0">
              <a:buNone/>
            </a:pPr>
            <a:r>
              <a:rPr lang="en-US" dirty="0">
                <a:latin typeface="Times New Roman" panose="02020603050405020304" pitchFamily="18" charset="0"/>
                <a:cs typeface="Times New Roman" panose="02020603050405020304" pitchFamily="18" charset="0"/>
              </a:rPr>
              <a:t>• AO: Analog 0-2.3V DC</a:t>
            </a:r>
          </a:p>
          <a:p>
            <a:pPr marL="0" indent="0">
              <a:buNone/>
            </a:pPr>
            <a:r>
              <a:rPr lang="en-US" dirty="0">
                <a:latin typeface="Times New Roman" panose="02020603050405020304" pitchFamily="18" charset="0"/>
                <a:cs typeface="Times New Roman" panose="02020603050405020304" pitchFamily="18" charset="0"/>
              </a:rPr>
              <a:t>• Size: 32mm x 14mm (1.26inch x 0.55inch)</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5619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CA76-0B7D-9EE6-3361-A66DAE23DB11}"/>
              </a:ext>
            </a:extLst>
          </p:cNvPr>
          <p:cNvSpPr>
            <a:spLocks noGrp="1"/>
          </p:cNvSpPr>
          <p:nvPr>
            <p:ph type="title"/>
          </p:nvPr>
        </p:nvSpPr>
        <p:spPr/>
        <p:txBody>
          <a:bodyPr/>
          <a:lstStyle/>
          <a:p>
            <a:r>
              <a:rPr lang="en-IN" dirty="0"/>
              <a:t>Ultrasonic sensor</a:t>
            </a:r>
          </a:p>
        </p:txBody>
      </p:sp>
      <p:sp>
        <p:nvSpPr>
          <p:cNvPr id="3" name="Content Placeholder 2">
            <a:extLst>
              <a:ext uri="{FF2B5EF4-FFF2-40B4-BE49-F238E27FC236}">
                <a16:creationId xmlns:a16="http://schemas.microsoft.com/office/drawing/2014/main" id="{900BA4A6-3DCF-2CA0-275B-967C5BAC05B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Ultrasonic  sensors are generally used to measure distance by using ultrasonic waves. </a:t>
            </a:r>
          </a:p>
          <a:p>
            <a:r>
              <a:rPr lang="en-US" dirty="0">
                <a:latin typeface="Times New Roman" panose="02020603050405020304" pitchFamily="18" charset="0"/>
                <a:cs typeface="Times New Roman" panose="02020603050405020304" pitchFamily="18" charset="0"/>
              </a:rPr>
              <a:t>The sensor head emits an ultrasonic wave and receives the wave reflected back from the target. </a:t>
            </a:r>
          </a:p>
          <a:p>
            <a:r>
              <a:rPr lang="en-US" dirty="0">
                <a:latin typeface="Times New Roman" panose="02020603050405020304" pitchFamily="18" charset="0"/>
                <a:cs typeface="Times New Roman" panose="02020603050405020304" pitchFamily="18" charset="0"/>
              </a:rPr>
              <a:t>Ultrasonic  sensors measure the distance to the target by measuring the time between the emission and reception.</a:t>
            </a:r>
            <a:endParaRPr lang="en-IN"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sensing range lies between 40 cm to 300 cm.</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It operates within the voltage range of </a:t>
            </a:r>
            <a:r>
              <a:rPr lang="en-US" dirty="0">
                <a:solidFill>
                  <a:srgbClr val="222222"/>
                </a:solidFill>
                <a:latin typeface="Times New Roman" panose="02020603050405020304" pitchFamily="18" charset="0"/>
                <a:cs typeface="Times New Roman" panose="02020603050405020304" pitchFamily="18" charset="0"/>
              </a:rPr>
              <a:t>3.3</a:t>
            </a:r>
            <a:r>
              <a:rPr lang="en-US" b="0" i="0" dirty="0">
                <a:solidFill>
                  <a:srgbClr val="222222"/>
                </a:solidFill>
                <a:effectLst/>
                <a:latin typeface="Times New Roman" panose="02020603050405020304" pitchFamily="18" charset="0"/>
                <a:cs typeface="Times New Roman" panose="02020603050405020304" pitchFamily="18" charset="0"/>
              </a:rPr>
              <a:t> VDC to </a:t>
            </a:r>
            <a:r>
              <a:rPr lang="en-US" dirty="0">
                <a:solidFill>
                  <a:srgbClr val="222222"/>
                </a:solidFill>
                <a:latin typeface="Times New Roman" panose="02020603050405020304" pitchFamily="18" charset="0"/>
                <a:cs typeface="Times New Roman" panose="02020603050405020304" pitchFamily="18" charset="0"/>
              </a:rPr>
              <a:t>5</a:t>
            </a:r>
            <a:r>
              <a:rPr lang="en-US" b="0" i="0" dirty="0">
                <a:solidFill>
                  <a:srgbClr val="222222"/>
                </a:solidFill>
                <a:effectLst/>
                <a:latin typeface="Times New Roman" panose="02020603050405020304" pitchFamily="18" charset="0"/>
                <a:cs typeface="Times New Roman" panose="02020603050405020304" pitchFamily="18" charset="0"/>
              </a:rPr>
              <a:t> VDC</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frequency of the ultrasound wave is 120 kHz</a:t>
            </a:r>
          </a:p>
          <a:p>
            <a:pPr algn="l">
              <a:buFont typeface="Arial" panose="020B0604020202020204" pitchFamily="34" charset="0"/>
              <a:buChar char="•"/>
            </a:pPr>
            <a:endParaRPr lang="en-US"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690699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1375</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Bauhaus 93</vt:lpstr>
      <vt:lpstr>Calibri</vt:lpstr>
      <vt:lpstr>Calibri Light</vt:lpstr>
      <vt:lpstr>Symbol</vt:lpstr>
      <vt:lpstr>Times New Roman</vt:lpstr>
      <vt:lpstr>Office Theme</vt:lpstr>
      <vt:lpstr>IOT Based Smart garbage and Drainage monitoring System</vt:lpstr>
      <vt:lpstr>Introduction</vt:lpstr>
      <vt:lpstr>Existing System</vt:lpstr>
      <vt:lpstr>Proposed System</vt:lpstr>
      <vt:lpstr>Block Diagram</vt:lpstr>
      <vt:lpstr>Components</vt:lpstr>
      <vt:lpstr>Water level sensor</vt:lpstr>
      <vt:lpstr>PowerPoint Presentation</vt:lpstr>
      <vt:lpstr>Ultrasonic sensor</vt:lpstr>
      <vt:lpstr>NodeMCU</vt:lpstr>
      <vt:lpstr>Features of NodeMCU</vt:lpstr>
      <vt:lpstr>Circuit diagram</vt:lpstr>
      <vt:lpstr>Working</vt:lpstr>
      <vt:lpstr>Advantages &amp; Disadvantages</vt:lpstr>
      <vt:lpstr>Applications</vt:lpstr>
      <vt:lpstr>Conclusion and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garbage and Drainage monitoring System</dc:title>
  <dc:creator>viveksai guntha</dc:creator>
  <cp:lastModifiedBy>viveksai guntha</cp:lastModifiedBy>
  <cp:revision>16</cp:revision>
  <dcterms:created xsi:type="dcterms:W3CDTF">2023-05-02T08:31:18Z</dcterms:created>
  <dcterms:modified xsi:type="dcterms:W3CDTF">2023-06-16T07:43:25Z</dcterms:modified>
</cp:coreProperties>
</file>