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5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104857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sp>
        <p:nvSpPr>
          <p:cNvPr id="1048578" name="Text 2"/>
          <p:cNvSpPr/>
          <p:nvPr/>
        </p:nvSpPr>
        <p:spPr>
          <a:xfrm>
            <a:off x="2037993" y="1327904"/>
            <a:ext cx="9366171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1048579" name="Text 4"/>
          <p:cNvSpPr/>
          <p:nvPr/>
        </p:nvSpPr>
        <p:spPr>
          <a:xfrm>
            <a:off x="2267783" y="269640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48580" name="Text 5"/>
          <p:cNvSpPr/>
          <p:nvPr/>
        </p:nvSpPr>
        <p:spPr>
          <a:xfrm>
            <a:off x="2267783" y="3176826"/>
            <a:ext cx="4706541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048581" name="Text 7"/>
          <p:cNvSpPr/>
          <p:nvPr/>
        </p:nvSpPr>
        <p:spPr>
          <a:xfrm>
            <a:off x="7656076" y="269640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48582" name="Text 8"/>
          <p:cNvSpPr/>
          <p:nvPr/>
        </p:nvSpPr>
        <p:spPr>
          <a:xfrm>
            <a:off x="7656076" y="3176826"/>
            <a:ext cx="4706541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048583" name="Text 10"/>
          <p:cNvSpPr/>
          <p:nvPr/>
        </p:nvSpPr>
        <p:spPr>
          <a:xfrm>
            <a:off x="2267783" y="485834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48584" name="Text 11"/>
          <p:cNvSpPr/>
          <p:nvPr/>
        </p:nvSpPr>
        <p:spPr>
          <a:xfrm>
            <a:off x="2267783" y="5338763"/>
            <a:ext cx="470654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048585" name="Text 13"/>
          <p:cNvSpPr/>
          <p:nvPr/>
        </p:nvSpPr>
        <p:spPr>
          <a:xfrm>
            <a:off x="7656076" y="485834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48586" name="Text 14"/>
          <p:cNvSpPr/>
          <p:nvPr/>
        </p:nvSpPr>
        <p:spPr>
          <a:xfrm>
            <a:off x="7656076" y="5338763"/>
            <a:ext cx="4706541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2097152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501" y="791410"/>
            <a:ext cx="1842217" cy="82899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48587" name="TextBox 17"/>
          <p:cNvSpPr txBox="1"/>
          <p:nvPr/>
        </p:nvSpPr>
        <p:spPr>
          <a:xfrm>
            <a:off x="3475061" y="757417"/>
            <a:ext cx="11139520" cy="178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SREENIDHI INSTITUTE OF SCIENCE AND TECHNOLOGY</a:t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(An Autonomous Institution Approved by UGC)</a:t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Yamnampet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Ghatkesar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R.R. District -501 301</a:t>
            </a:r>
            <a:b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  Data Science</a:t>
            </a:r>
            <a:br>
              <a:rPr lang="en-US" sz="1800" b="1" dirty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1048588" name="TextBox 18"/>
          <p:cNvSpPr txBox="1"/>
          <p:nvPr/>
        </p:nvSpPr>
        <p:spPr>
          <a:xfrm>
            <a:off x="0" y="2712541"/>
            <a:ext cx="15148560" cy="409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Project – I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Personalised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eed Generator”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Amrutha Varshini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(21311A6727)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Vivek sai Sheelam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(21311A6718)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          			</a:t>
            </a: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endParaRPr lang="en-IN" dirty="0"/>
          </a:p>
        </p:txBody>
      </p:sp>
      <p:sp>
        <p:nvSpPr>
          <p:cNvPr id="1048589" name="TextBox 19"/>
          <p:cNvSpPr txBox="1"/>
          <p:nvPr/>
        </p:nvSpPr>
        <p:spPr>
          <a:xfrm>
            <a:off x="2267783" y="6275735"/>
            <a:ext cx="12144313" cy="1780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Divya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Naadem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Dr. K.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Premnadh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Professors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    	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Dr. Jaffer Sadiq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Professor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				                                                Head Of Department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104859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pic>
        <p:nvPicPr>
          <p:cNvPr id="209715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1048595" name="Text 2"/>
          <p:cNvSpPr/>
          <p:nvPr/>
        </p:nvSpPr>
        <p:spPr>
          <a:xfrm>
            <a:off x="833199" y="2323386"/>
            <a:ext cx="7477601" cy="19164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18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Personalized News Feed Generator</a:t>
            </a:r>
            <a:endParaRPr lang="en-US" sz="6036" dirty="0"/>
          </a:p>
        </p:txBody>
      </p:sp>
      <p:sp>
        <p:nvSpPr>
          <p:cNvPr id="1048596" name="Text 3"/>
          <p:cNvSpPr/>
          <p:nvPr/>
        </p:nvSpPr>
        <p:spPr>
          <a:xfrm>
            <a:off x="833199" y="4573072"/>
            <a:ext cx="747760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This presentation explores a personalized news feed generator that leverages content-based filtering with TF-IDF to deliver highly relevant and engaging news content to users. By understanding individual preferences and interests, this system aims to enhance user experience and retention.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104860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pic>
        <p:nvPicPr>
          <p:cNvPr id="209715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1048602" name="Text 2"/>
          <p:cNvSpPr/>
          <p:nvPr/>
        </p:nvSpPr>
        <p:spPr>
          <a:xfrm>
            <a:off x="4490799" y="1759744"/>
            <a:ext cx="8521898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Importance of Tailored News Feeds</a:t>
            </a:r>
            <a:endParaRPr lang="en-US" sz="4374" dirty="0"/>
          </a:p>
        </p:txBody>
      </p:sp>
      <p:sp>
        <p:nvSpPr>
          <p:cNvPr id="1048603" name="Shape 3"/>
          <p:cNvSpPr/>
          <p:nvPr/>
        </p:nvSpPr>
        <p:spPr>
          <a:xfrm>
            <a:off x="4490799" y="30372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48604" name="Text 4"/>
          <p:cNvSpPr/>
          <p:nvPr/>
        </p:nvSpPr>
        <p:spPr>
          <a:xfrm>
            <a:off x="4676537" y="3078956"/>
            <a:ext cx="12834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1048605" name="Text 5"/>
          <p:cNvSpPr/>
          <p:nvPr/>
        </p:nvSpPr>
        <p:spPr>
          <a:xfrm>
            <a:off x="5212913" y="303728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Relevance</a:t>
            </a:r>
            <a:endParaRPr lang="en-US" sz="2187" dirty="0"/>
          </a:p>
        </p:txBody>
      </p:sp>
      <p:sp>
        <p:nvSpPr>
          <p:cNvPr id="1048606" name="Text 6"/>
          <p:cNvSpPr/>
          <p:nvPr/>
        </p:nvSpPr>
        <p:spPr>
          <a:xfrm>
            <a:off x="5212913" y="3517702"/>
            <a:ext cx="382000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Personalized news feeds ensure users receive content that aligns with their interests, improving engagement and satisfaction.</a:t>
            </a:r>
            <a:endParaRPr lang="en-US" sz="1750" dirty="0"/>
          </a:p>
        </p:txBody>
      </p:sp>
      <p:sp>
        <p:nvSpPr>
          <p:cNvPr id="1048607" name="Shape 7"/>
          <p:cNvSpPr/>
          <p:nvPr/>
        </p:nvSpPr>
        <p:spPr>
          <a:xfrm>
            <a:off x="9255085" y="303728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48608" name="Text 8"/>
          <p:cNvSpPr/>
          <p:nvPr/>
        </p:nvSpPr>
        <p:spPr>
          <a:xfrm>
            <a:off x="9418320" y="3078956"/>
            <a:ext cx="17335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048609" name="Text 9"/>
          <p:cNvSpPr/>
          <p:nvPr/>
        </p:nvSpPr>
        <p:spPr>
          <a:xfrm>
            <a:off x="9977199" y="303728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Retention</a:t>
            </a:r>
            <a:endParaRPr lang="en-US" sz="2187" dirty="0"/>
          </a:p>
        </p:txBody>
      </p:sp>
      <p:sp>
        <p:nvSpPr>
          <p:cNvPr id="1048610" name="Text 10"/>
          <p:cNvSpPr/>
          <p:nvPr/>
        </p:nvSpPr>
        <p:spPr>
          <a:xfrm>
            <a:off x="9977199" y="3517702"/>
            <a:ext cx="382000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Tailored news feeds keep users coming back by continuously providing valuable and engaging information.</a:t>
            </a:r>
            <a:endParaRPr lang="en-US" sz="1750" dirty="0"/>
          </a:p>
        </p:txBody>
      </p:sp>
      <p:sp>
        <p:nvSpPr>
          <p:cNvPr id="1048611" name="Shape 11"/>
          <p:cNvSpPr/>
          <p:nvPr/>
        </p:nvSpPr>
        <p:spPr>
          <a:xfrm>
            <a:off x="4490799" y="532280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48612" name="Text 12"/>
          <p:cNvSpPr/>
          <p:nvPr/>
        </p:nvSpPr>
        <p:spPr>
          <a:xfrm>
            <a:off x="4650343" y="5364480"/>
            <a:ext cx="18073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048613" name="Text 13"/>
          <p:cNvSpPr/>
          <p:nvPr/>
        </p:nvSpPr>
        <p:spPr>
          <a:xfrm>
            <a:off x="5212913" y="532280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Discovery</a:t>
            </a:r>
            <a:endParaRPr lang="en-US" sz="2187" dirty="0"/>
          </a:p>
        </p:txBody>
      </p:sp>
      <p:sp>
        <p:nvSpPr>
          <p:cNvPr id="1048614" name="Text 14"/>
          <p:cNvSpPr/>
          <p:nvPr/>
        </p:nvSpPr>
        <p:spPr>
          <a:xfrm>
            <a:off x="5212913" y="5803225"/>
            <a:ext cx="8584287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can surface unique, niche content that users may not have discovered on their own.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10486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sp>
        <p:nvSpPr>
          <p:cNvPr id="1048620" name="Text 2"/>
          <p:cNvSpPr/>
          <p:nvPr/>
        </p:nvSpPr>
        <p:spPr>
          <a:xfrm>
            <a:off x="2037993" y="2438757"/>
            <a:ext cx="8253651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Existing System: Hybrid Approach</a:t>
            </a:r>
            <a:endParaRPr lang="en-US" sz="4374" dirty="0"/>
          </a:p>
        </p:txBody>
      </p:sp>
      <p:sp>
        <p:nvSpPr>
          <p:cNvPr id="1048621" name="Text 3"/>
          <p:cNvSpPr/>
          <p:nvPr/>
        </p:nvSpPr>
        <p:spPr>
          <a:xfrm>
            <a:off x="2037993" y="3688556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Collaborative Filtering</a:t>
            </a:r>
            <a:endParaRPr lang="en-US" sz="2187" dirty="0"/>
          </a:p>
        </p:txBody>
      </p:sp>
      <p:sp>
        <p:nvSpPr>
          <p:cNvPr id="1048622" name="Text 4"/>
          <p:cNvSpPr/>
          <p:nvPr/>
        </p:nvSpPr>
        <p:spPr>
          <a:xfrm>
            <a:off x="2037993" y="4257913"/>
            <a:ext cx="3156347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Recommends items based on user preferences and the behavior of similar users.</a:t>
            </a:r>
            <a:endParaRPr lang="en-US" sz="1750" dirty="0"/>
          </a:p>
        </p:txBody>
      </p:sp>
      <p:sp>
        <p:nvSpPr>
          <p:cNvPr id="1048623" name="Text 5"/>
          <p:cNvSpPr/>
          <p:nvPr/>
        </p:nvSpPr>
        <p:spPr>
          <a:xfrm>
            <a:off x="5743932" y="3688556"/>
            <a:ext cx="29159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altLang="en-GB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And other various algorithms</a:t>
            </a:r>
            <a:endParaRPr lang="en-US" sz="2187" dirty="0"/>
          </a:p>
        </p:txBody>
      </p:sp>
      <p:sp>
        <p:nvSpPr>
          <p:cNvPr id="1048624" name="Text 6"/>
          <p:cNvSpPr/>
          <p:nvPr/>
        </p:nvSpPr>
        <p:spPr>
          <a:xfrm>
            <a:off x="5743932" y="4257913"/>
            <a:ext cx="3156347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Recommends items based on </a:t>
            </a:r>
            <a:endParaRPr lang="en-US" sz="1750" dirty="0"/>
          </a:p>
          <a:p>
            <a:pPr marL="0" indent="0">
              <a:lnSpc>
                <a:spcPts val="2624"/>
              </a:lnSpc>
              <a:buNone/>
            </a:pPr>
            <a:r>
              <a:rPr lang="en-US" altLang="en-GB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various factors.</a:t>
            </a:r>
            <a:endParaRPr lang="en-US" sz="1750" dirty="0"/>
          </a:p>
        </p:txBody>
      </p:sp>
      <p:sp>
        <p:nvSpPr>
          <p:cNvPr id="1048625" name="Text 7"/>
          <p:cNvSpPr/>
          <p:nvPr/>
        </p:nvSpPr>
        <p:spPr>
          <a:xfrm>
            <a:off x="9449872" y="3688556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Hybrid Approach</a:t>
            </a:r>
            <a:endParaRPr lang="en-US" sz="2187" dirty="0"/>
          </a:p>
        </p:txBody>
      </p:sp>
      <p:sp>
        <p:nvSpPr>
          <p:cNvPr id="1048626" name="Text 8"/>
          <p:cNvSpPr/>
          <p:nvPr/>
        </p:nvSpPr>
        <p:spPr>
          <a:xfrm>
            <a:off x="9449872" y="4257913"/>
            <a:ext cx="3156347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Combines collaborative and </a:t>
            </a:r>
            <a:r>
              <a:rPr lang="en-US" altLang="en-GB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other </a:t>
            </a: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methods to provide more comprehensive recommendations.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104863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pic>
        <p:nvPicPr>
          <p:cNvPr id="209715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1048632" name="Text 2"/>
          <p:cNvSpPr/>
          <p:nvPr/>
        </p:nvSpPr>
        <p:spPr>
          <a:xfrm>
            <a:off x="3649980" y="1002538"/>
            <a:ext cx="7727468" cy="353371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Proposed</a:t>
            </a:r>
            <a:r>
              <a:rPr lang="en-US" altLang="en-GB" sz="4374" kern="0" spc="-131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: Recommendation based on content</a:t>
            </a:r>
            <a:endParaRPr lang="en-US" sz="4374" dirty="0"/>
          </a:p>
        </p:txBody>
      </p:sp>
      <p:sp>
        <p:nvSpPr>
          <p:cNvPr id="1048633" name="Shape 3"/>
          <p:cNvSpPr/>
          <p:nvPr/>
        </p:nvSpPr>
        <p:spPr>
          <a:xfrm>
            <a:off x="4801910" y="2019538"/>
            <a:ext cx="44410" cy="5218152"/>
          </a:xfrm>
          <a:prstGeom prst="roundRect">
            <a:avLst>
              <a:gd name="adj" fmla="val 225151"/>
            </a:avLst>
          </a:prstGeom>
          <a:solidFill>
            <a:srgbClr val="E2C8B5"/>
          </a:solidFill>
        </p:spPr>
      </p:sp>
      <p:sp>
        <p:nvSpPr>
          <p:cNvPr id="1048634" name="Shape 4"/>
          <p:cNvSpPr/>
          <p:nvPr/>
        </p:nvSpPr>
        <p:spPr>
          <a:xfrm>
            <a:off x="5074027" y="249715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</p:spPr>
      </p:sp>
      <p:sp>
        <p:nvSpPr>
          <p:cNvPr id="1048635" name="Shape 5"/>
          <p:cNvSpPr/>
          <p:nvPr/>
        </p:nvSpPr>
        <p:spPr>
          <a:xfrm>
            <a:off x="4574084" y="226945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48636" name="Text 6"/>
          <p:cNvSpPr/>
          <p:nvPr/>
        </p:nvSpPr>
        <p:spPr>
          <a:xfrm>
            <a:off x="4759821" y="2311122"/>
            <a:ext cx="12834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1048637" name="Text 7"/>
          <p:cNvSpPr/>
          <p:nvPr/>
        </p:nvSpPr>
        <p:spPr>
          <a:xfrm>
            <a:off x="6046113" y="2241709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altLang="en-GB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Web scraping </a:t>
            </a:r>
            <a:endParaRPr lang="en-US" sz="2187" dirty="0"/>
          </a:p>
        </p:txBody>
      </p:sp>
      <p:sp>
        <p:nvSpPr>
          <p:cNvPr id="1048638" name="Text 8"/>
          <p:cNvSpPr/>
          <p:nvPr/>
        </p:nvSpPr>
        <p:spPr>
          <a:xfrm>
            <a:off x="6046113" y="2722126"/>
            <a:ext cx="7751088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altLang="en-GB" sz="1750" dirty="0"/>
              <a:t>We use web scraping methods to  extract the headlines of various news. After collecting we preprocess the data.</a:t>
            </a:r>
            <a:endParaRPr lang="en-US" sz="1750" dirty="0"/>
          </a:p>
        </p:txBody>
      </p:sp>
      <p:sp>
        <p:nvSpPr>
          <p:cNvPr id="1048639" name="Shape 9"/>
          <p:cNvSpPr/>
          <p:nvPr/>
        </p:nvSpPr>
        <p:spPr>
          <a:xfrm>
            <a:off x="5074027" y="431059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</p:spPr>
      </p:sp>
      <p:sp>
        <p:nvSpPr>
          <p:cNvPr id="1048640" name="Shape 10"/>
          <p:cNvSpPr/>
          <p:nvPr/>
        </p:nvSpPr>
        <p:spPr>
          <a:xfrm>
            <a:off x="4574084" y="408289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48641" name="Text 11"/>
          <p:cNvSpPr/>
          <p:nvPr/>
        </p:nvSpPr>
        <p:spPr>
          <a:xfrm>
            <a:off x="4737318" y="4124563"/>
            <a:ext cx="17335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048642" name="Text 12"/>
          <p:cNvSpPr/>
          <p:nvPr/>
        </p:nvSpPr>
        <p:spPr>
          <a:xfrm>
            <a:off x="6046113" y="405515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TF-IDF Calculation</a:t>
            </a:r>
            <a:endParaRPr lang="en-US" sz="2187" dirty="0"/>
          </a:p>
        </p:txBody>
      </p:sp>
      <p:sp>
        <p:nvSpPr>
          <p:cNvPr id="1048643" name="Text 13"/>
          <p:cNvSpPr/>
          <p:nvPr/>
        </p:nvSpPr>
        <p:spPr>
          <a:xfrm>
            <a:off x="6046113" y="4535567"/>
            <a:ext cx="7751088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Term Frequency-Inverse Document Frequency (TF-IDF) is used to determine the importance of each word in the articles.</a:t>
            </a:r>
            <a:r>
              <a:rPr lang="en-US" altLang="en-GB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Then we will  find the cosine similarity to find the similar news headlines.</a:t>
            </a:r>
            <a:endParaRPr lang="en-US" sz="1750" dirty="0"/>
          </a:p>
        </p:txBody>
      </p:sp>
      <p:sp>
        <p:nvSpPr>
          <p:cNvPr id="1048644" name="Shape 14"/>
          <p:cNvSpPr/>
          <p:nvPr/>
        </p:nvSpPr>
        <p:spPr>
          <a:xfrm>
            <a:off x="5074027" y="612403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E2C8B5"/>
          </a:solidFill>
        </p:spPr>
      </p:sp>
      <p:sp>
        <p:nvSpPr>
          <p:cNvPr id="1048645" name="Shape 15"/>
          <p:cNvSpPr/>
          <p:nvPr/>
        </p:nvSpPr>
        <p:spPr>
          <a:xfrm>
            <a:off x="4574084" y="58963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48646" name="Text 16"/>
          <p:cNvSpPr/>
          <p:nvPr/>
        </p:nvSpPr>
        <p:spPr>
          <a:xfrm>
            <a:off x="4733627" y="5938004"/>
            <a:ext cx="18073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048647" name="Text 17"/>
          <p:cNvSpPr/>
          <p:nvPr/>
        </p:nvSpPr>
        <p:spPr>
          <a:xfrm>
            <a:off x="6046113" y="586859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 Profiles</a:t>
            </a:r>
            <a:endParaRPr lang="en-US" sz="2187" dirty="0"/>
          </a:p>
        </p:txBody>
      </p:sp>
      <p:sp>
        <p:nvSpPr>
          <p:cNvPr id="1048648" name="Text 18"/>
          <p:cNvSpPr/>
          <p:nvPr/>
        </p:nvSpPr>
        <p:spPr>
          <a:xfrm>
            <a:off x="6046113" y="6349008"/>
            <a:ext cx="7751088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preferences are modeled based on the TF-IDF scores of articles they have engaged with.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ext 2"/>
          <p:cNvSpPr/>
          <p:nvPr/>
        </p:nvSpPr>
        <p:spPr>
          <a:xfrm>
            <a:off x="2037993" y="1870829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Process Workflow</a:t>
            </a:r>
            <a:endParaRPr lang="en-US" sz="4374" dirty="0"/>
          </a:p>
        </p:txBody>
      </p:sp>
      <p:sp>
        <p:nvSpPr>
          <p:cNvPr id="1048655" name="Shape 3"/>
          <p:cNvSpPr/>
          <p:nvPr/>
        </p:nvSpPr>
        <p:spPr>
          <a:xfrm>
            <a:off x="2037993" y="32594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48656" name="Text 4"/>
          <p:cNvSpPr/>
          <p:nvPr/>
        </p:nvSpPr>
        <p:spPr>
          <a:xfrm>
            <a:off x="2223730" y="3301127"/>
            <a:ext cx="12834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1048657" name="Text 5"/>
          <p:cNvSpPr/>
          <p:nvPr/>
        </p:nvSpPr>
        <p:spPr>
          <a:xfrm>
            <a:off x="2760107" y="3259455"/>
            <a:ext cx="264795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1048658" name="Text 6"/>
          <p:cNvSpPr/>
          <p:nvPr/>
        </p:nvSpPr>
        <p:spPr>
          <a:xfrm>
            <a:off x="2760107" y="3739872"/>
            <a:ext cx="2647950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Collect </a:t>
            </a:r>
            <a:r>
              <a:rPr lang="en-US" altLang="en-GB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headlines from various news channel pages using web scraping.</a:t>
            </a:r>
            <a:endParaRPr lang="en-US" sz="1750" dirty="0"/>
          </a:p>
        </p:txBody>
      </p:sp>
      <p:sp>
        <p:nvSpPr>
          <p:cNvPr id="1048659" name="Shape 7"/>
          <p:cNvSpPr/>
          <p:nvPr/>
        </p:nvSpPr>
        <p:spPr>
          <a:xfrm>
            <a:off x="5630228" y="32594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48660" name="Text 8"/>
          <p:cNvSpPr/>
          <p:nvPr/>
        </p:nvSpPr>
        <p:spPr>
          <a:xfrm>
            <a:off x="5793462" y="3301127"/>
            <a:ext cx="173355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</a:t>
            </a:r>
            <a:endParaRPr lang="en-US" sz="2624" dirty="0"/>
          </a:p>
        </p:txBody>
      </p:sp>
      <p:sp>
        <p:nvSpPr>
          <p:cNvPr id="1048661" name="Text 9"/>
          <p:cNvSpPr/>
          <p:nvPr/>
        </p:nvSpPr>
        <p:spPr>
          <a:xfrm>
            <a:off x="6352342" y="3259455"/>
            <a:ext cx="264795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 Interaction</a:t>
            </a:r>
            <a:endParaRPr lang="en-US" sz="2187" dirty="0"/>
          </a:p>
        </p:txBody>
      </p:sp>
      <p:sp>
        <p:nvSpPr>
          <p:cNvPr id="1048662" name="Text 10"/>
          <p:cNvSpPr/>
          <p:nvPr/>
        </p:nvSpPr>
        <p:spPr>
          <a:xfrm>
            <a:off x="6352342" y="3739872"/>
            <a:ext cx="2647950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 user engagement and preferences.</a:t>
            </a:r>
            <a:endParaRPr lang="en-US" sz="1750" dirty="0"/>
          </a:p>
        </p:txBody>
      </p:sp>
      <p:sp>
        <p:nvSpPr>
          <p:cNvPr id="1048663" name="Shape 11"/>
          <p:cNvSpPr/>
          <p:nvPr/>
        </p:nvSpPr>
        <p:spPr>
          <a:xfrm>
            <a:off x="9222462" y="325945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48664" name="Text 12"/>
          <p:cNvSpPr/>
          <p:nvPr/>
        </p:nvSpPr>
        <p:spPr>
          <a:xfrm>
            <a:off x="9382006" y="3301127"/>
            <a:ext cx="180737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3</a:t>
            </a:r>
            <a:endParaRPr lang="en-US" sz="2624" dirty="0"/>
          </a:p>
        </p:txBody>
      </p:sp>
      <p:sp>
        <p:nvSpPr>
          <p:cNvPr id="1048665" name="Text 13"/>
          <p:cNvSpPr/>
          <p:nvPr/>
        </p:nvSpPr>
        <p:spPr>
          <a:xfrm>
            <a:off x="9944576" y="3259455"/>
            <a:ext cx="264795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User Profile Building</a:t>
            </a:r>
            <a:endParaRPr lang="en-US" sz="2187" dirty="0"/>
          </a:p>
        </p:txBody>
      </p:sp>
      <p:sp>
        <p:nvSpPr>
          <p:cNvPr id="1048666" name="Text 14"/>
          <p:cNvSpPr/>
          <p:nvPr/>
        </p:nvSpPr>
        <p:spPr>
          <a:xfrm>
            <a:off x="9944576" y="3739872"/>
            <a:ext cx="2647950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 detailed user profiles based on interests and history.</a:t>
            </a:r>
            <a:endParaRPr lang="en-US" sz="1750" dirty="0"/>
          </a:p>
        </p:txBody>
      </p:sp>
      <p:sp>
        <p:nvSpPr>
          <p:cNvPr id="1048667" name="Shape 15"/>
          <p:cNvSpPr/>
          <p:nvPr/>
        </p:nvSpPr>
        <p:spPr>
          <a:xfrm>
            <a:off x="2037993" y="52117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48668" name="Text 16"/>
          <p:cNvSpPr/>
          <p:nvPr/>
        </p:nvSpPr>
        <p:spPr>
          <a:xfrm>
            <a:off x="2194203" y="5253395"/>
            <a:ext cx="18740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4</a:t>
            </a:r>
            <a:endParaRPr lang="en-US" sz="2624" dirty="0"/>
          </a:p>
        </p:txBody>
      </p:sp>
      <p:sp>
        <p:nvSpPr>
          <p:cNvPr id="1048669" name="Text 17"/>
          <p:cNvSpPr/>
          <p:nvPr/>
        </p:nvSpPr>
        <p:spPr>
          <a:xfrm>
            <a:off x="2760107" y="521172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Recommendation</a:t>
            </a:r>
            <a:endParaRPr lang="en-US" sz="2187" dirty="0"/>
          </a:p>
        </p:txBody>
      </p:sp>
      <p:sp>
        <p:nvSpPr>
          <p:cNvPr id="1048670" name="Text 18"/>
          <p:cNvSpPr/>
          <p:nvPr/>
        </p:nvSpPr>
        <p:spPr>
          <a:xfrm>
            <a:off x="2760107" y="5692140"/>
            <a:ext cx="4444008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Match user profiles to news articles and generate personalized recommendations.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706FB068-E7B1-5178-8CDE-EC299032999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0D59CCA5-09CF-5CED-164D-B4222DE2CEF2}"/>
              </a:ext>
            </a:extLst>
          </p:cNvPr>
          <p:cNvSpPr/>
          <p:nvPr/>
        </p:nvSpPr>
        <p:spPr>
          <a:xfrm>
            <a:off x="2037993" y="1870829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6062DFC-4678-49B6-1569-6BB363C1090B}"/>
              </a:ext>
            </a:extLst>
          </p:cNvPr>
          <p:cNvSpPr/>
          <p:nvPr/>
        </p:nvSpPr>
        <p:spPr>
          <a:xfrm>
            <a:off x="2223730" y="3301127"/>
            <a:ext cx="12834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5" name="Text 14">
            <a:extLst>
              <a:ext uri="{FF2B5EF4-FFF2-40B4-BE49-F238E27FC236}">
                <a16:creationId xmlns:a16="http://schemas.microsoft.com/office/drawing/2014/main" id="{C2ED17E5-64B3-0B42-A34A-6BD8EFB045E1}"/>
              </a:ext>
            </a:extLst>
          </p:cNvPr>
          <p:cNvSpPr/>
          <p:nvPr/>
        </p:nvSpPr>
        <p:spPr>
          <a:xfrm>
            <a:off x="9944576" y="3739872"/>
            <a:ext cx="2647950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6" name="Text 16">
            <a:extLst>
              <a:ext uri="{FF2B5EF4-FFF2-40B4-BE49-F238E27FC236}">
                <a16:creationId xmlns:a16="http://schemas.microsoft.com/office/drawing/2014/main" id="{256A591E-18F8-A318-4BAA-8FB8616601EA}"/>
              </a:ext>
            </a:extLst>
          </p:cNvPr>
          <p:cNvSpPr/>
          <p:nvPr/>
        </p:nvSpPr>
        <p:spPr>
          <a:xfrm>
            <a:off x="2194203" y="5253395"/>
            <a:ext cx="18740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D898D-9BA8-C323-D637-1E45EFEA719D}"/>
              </a:ext>
            </a:extLst>
          </p:cNvPr>
          <p:cNvSpPr txBox="1"/>
          <p:nvPr/>
        </p:nvSpPr>
        <p:spPr>
          <a:xfrm>
            <a:off x="499521" y="429363"/>
            <a:ext cx="3764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Bahnschrift SemiBold SemiConden" panose="020B0502040204020203" pitchFamily="34" charset="0"/>
              </a:rPr>
              <a:t>Class Diagram:</a:t>
            </a:r>
            <a:endParaRPr lang="en-IN" sz="48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EDF2BB-1831-DE08-7C95-90700FA7C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5" y="1576387"/>
            <a:ext cx="78867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4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706FB068-E7B1-5178-8CDE-EC299032999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0D59CCA5-09CF-5CED-164D-B4222DE2CEF2}"/>
              </a:ext>
            </a:extLst>
          </p:cNvPr>
          <p:cNvSpPr/>
          <p:nvPr/>
        </p:nvSpPr>
        <p:spPr>
          <a:xfrm>
            <a:off x="2037993" y="1870829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6062DFC-4678-49B6-1569-6BB363C1090B}"/>
              </a:ext>
            </a:extLst>
          </p:cNvPr>
          <p:cNvSpPr/>
          <p:nvPr/>
        </p:nvSpPr>
        <p:spPr>
          <a:xfrm>
            <a:off x="2223730" y="3301127"/>
            <a:ext cx="12834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5" name="Text 14">
            <a:extLst>
              <a:ext uri="{FF2B5EF4-FFF2-40B4-BE49-F238E27FC236}">
                <a16:creationId xmlns:a16="http://schemas.microsoft.com/office/drawing/2014/main" id="{C2ED17E5-64B3-0B42-A34A-6BD8EFB045E1}"/>
              </a:ext>
            </a:extLst>
          </p:cNvPr>
          <p:cNvSpPr/>
          <p:nvPr/>
        </p:nvSpPr>
        <p:spPr>
          <a:xfrm>
            <a:off x="9944576" y="3739872"/>
            <a:ext cx="2647950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6" name="Text 16">
            <a:extLst>
              <a:ext uri="{FF2B5EF4-FFF2-40B4-BE49-F238E27FC236}">
                <a16:creationId xmlns:a16="http://schemas.microsoft.com/office/drawing/2014/main" id="{256A591E-18F8-A318-4BAA-8FB8616601EA}"/>
              </a:ext>
            </a:extLst>
          </p:cNvPr>
          <p:cNvSpPr/>
          <p:nvPr/>
        </p:nvSpPr>
        <p:spPr>
          <a:xfrm>
            <a:off x="2194203" y="5253395"/>
            <a:ext cx="187404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30389-56ED-4DA4-CB15-AF8BE190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6" y="1666875"/>
            <a:ext cx="4629150" cy="5667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840F9-3FEB-77CB-EE4F-2B5E450C34A4}"/>
              </a:ext>
            </a:extLst>
          </p:cNvPr>
          <p:cNvSpPr txBox="1"/>
          <p:nvPr/>
        </p:nvSpPr>
        <p:spPr>
          <a:xfrm>
            <a:off x="1381126" y="514350"/>
            <a:ext cx="324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3600" b="1" dirty="0">
                <a:latin typeface="Bahnschrift Light SemiCondensed" panose="020B0502040204020203" pitchFamily="34" charset="0"/>
              </a:rPr>
              <a:t>Activity Diagram:</a:t>
            </a:r>
            <a:endParaRPr lang="en-IN" sz="36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2AB9A-CA2C-E78B-F4D9-5A4EDD7A328F}"/>
              </a:ext>
            </a:extLst>
          </p:cNvPr>
          <p:cNvSpPr txBox="1"/>
          <p:nvPr/>
        </p:nvSpPr>
        <p:spPr>
          <a:xfrm>
            <a:off x="8620125" y="652849"/>
            <a:ext cx="3956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Bahnschrift Light SemiCondensed" panose="020B0502040204020203" pitchFamily="34" charset="0"/>
              </a:rPr>
              <a:t>State Chart Diagram:</a:t>
            </a:r>
            <a:endParaRPr lang="en-IN" sz="3600" b="1" dirty="0">
              <a:latin typeface="Bahnschrift Light SemiCondensed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5343FF-2FFB-E426-7D8F-E1B340E5A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963" y="1666875"/>
            <a:ext cx="5419725" cy="56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</p:spPr>
      </p:sp>
      <p:sp>
        <p:nvSpPr>
          <p:cNvPr id="104867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</p:spPr>
      </p:sp>
      <p:sp>
        <p:nvSpPr>
          <p:cNvPr id="1048680" name="Text 2"/>
          <p:cNvSpPr/>
          <p:nvPr/>
        </p:nvSpPr>
        <p:spPr>
          <a:xfrm>
            <a:off x="2037993" y="2583180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Any Questions?</a:t>
            </a:r>
            <a:endParaRPr lang="en-US" sz="4374" dirty="0"/>
          </a:p>
        </p:txBody>
      </p:sp>
      <p:pic>
        <p:nvPicPr>
          <p:cNvPr id="209715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721894"/>
            <a:ext cx="555427" cy="555427"/>
          </a:xfrm>
          <a:prstGeom prst="rect">
            <a:avLst/>
          </a:prstGeom>
        </p:spPr>
      </p:pic>
      <p:sp>
        <p:nvSpPr>
          <p:cNvPr id="1048681" name="Text 3"/>
          <p:cNvSpPr/>
          <p:nvPr/>
        </p:nvSpPr>
        <p:spPr>
          <a:xfrm>
            <a:off x="2037993" y="449949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Questions?</a:t>
            </a:r>
            <a:endParaRPr lang="en-US" sz="2187" dirty="0"/>
          </a:p>
        </p:txBody>
      </p:sp>
      <p:sp>
        <p:nvSpPr>
          <p:cNvPr id="1048682" name="Text 4"/>
          <p:cNvSpPr/>
          <p:nvPr/>
        </p:nvSpPr>
        <p:spPr>
          <a:xfrm>
            <a:off x="2037993" y="4979908"/>
            <a:ext cx="5110520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Please feel free to ask any questions about the personalized news feed generator.</a:t>
            </a:r>
            <a:endParaRPr lang="en-US" sz="1750" dirty="0"/>
          </a:p>
        </p:txBody>
      </p:sp>
      <p:pic>
        <p:nvPicPr>
          <p:cNvPr id="209715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768" y="3721894"/>
            <a:ext cx="555427" cy="555427"/>
          </a:xfrm>
          <a:prstGeom prst="rect">
            <a:avLst/>
          </a:prstGeom>
        </p:spPr>
      </p:pic>
      <p:sp>
        <p:nvSpPr>
          <p:cNvPr id="1048683" name="Text 5"/>
          <p:cNvSpPr/>
          <p:nvPr/>
        </p:nvSpPr>
        <p:spPr>
          <a:xfrm>
            <a:off x="7481768" y="449949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Thank You</a:t>
            </a:r>
            <a:endParaRPr lang="en-US" sz="2187" dirty="0"/>
          </a:p>
        </p:txBody>
      </p:sp>
      <p:sp>
        <p:nvSpPr>
          <p:cNvPr id="1048684" name="Text 6"/>
          <p:cNvSpPr/>
          <p:nvPr/>
        </p:nvSpPr>
        <p:spPr>
          <a:xfrm>
            <a:off x="7481768" y="4979908"/>
            <a:ext cx="5110639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appreciate your time and interest in this presentation.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Custom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 Light SemiCondensed</vt:lpstr>
      <vt:lpstr>Bahnschrift SemiBold SemiConden</vt:lpstr>
      <vt:lpstr>Bitter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cp:lastModifiedBy>Vivek sai Sheelam</cp:lastModifiedBy>
  <cp:revision>1</cp:revision>
  <dcterms:created xsi:type="dcterms:W3CDTF">2024-06-11T07:46:35Z</dcterms:created>
  <dcterms:modified xsi:type="dcterms:W3CDTF">2024-06-15T03:10:28Z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4d9a7ffbb9ff4816bad086df3cc5dfe5</vt:lpwstr>
  </property>
</Properties>
</file>