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66" r:id="rId15"/>
    <p:sldId id="268" r:id="rId16"/>
    <p:sldId id="284" r:id="rId17"/>
    <p:sldId id="267" r:id="rId18"/>
    <p:sldId id="269" r:id="rId19"/>
    <p:sldId id="281" r:id="rId20"/>
    <p:sldId id="270" r:id="rId21"/>
    <p:sldId id="271" r:id="rId22"/>
    <p:sldId id="272" r:id="rId23"/>
    <p:sldId id="273" r:id="rId24"/>
    <p:sldId id="274" r:id="rId25"/>
    <p:sldId id="283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3697" autoAdjust="0"/>
  </p:normalViewPr>
  <p:slideViewPr>
    <p:cSldViewPr snapToGrid="0">
      <p:cViewPr varScale="1">
        <p:scale>
          <a:sx n="83" d="100"/>
          <a:sy n="83" d="100"/>
        </p:scale>
        <p:origin x="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0C31-D88C-486A-9E45-212F60B794E7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0C0-FFE7-41DF-BEAC-30EF7B1B3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162242"/>
            <a:ext cx="10210800" cy="989901"/>
          </a:xfrm>
        </p:spPr>
        <p:txBody>
          <a:bodyPr/>
          <a:lstStyle/>
          <a:p>
            <a:r>
              <a:rPr lang="en-US" dirty="0" smtClean="0"/>
              <a:t>DOCKER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By</a:t>
            </a:r>
          </a:p>
          <a:p>
            <a:r>
              <a:rPr lang="en-US" dirty="0" smtClean="0"/>
              <a:t>                                                                                  VIVEK VIJAY SARKALE</a:t>
            </a:r>
          </a:p>
        </p:txBody>
      </p:sp>
    </p:spTree>
    <p:extLst>
      <p:ext uri="{BB962C8B-B14F-4D97-AF65-F5344CB8AC3E}">
        <p14:creationId xmlns:p14="http://schemas.microsoft.com/office/powerpoint/2010/main" val="39731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Docker Security Systems &amp;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32648"/>
            <a:ext cx="10814304" cy="50607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75" y="1574397"/>
            <a:ext cx="7037451" cy="52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461963"/>
            <a:ext cx="10515600" cy="6067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How Namespaces ensure Security 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5 different namespaces to ensure security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a)PID </a:t>
            </a:r>
          </a:p>
          <a:p>
            <a:pPr marL="0" indent="0">
              <a:buNone/>
            </a:pPr>
            <a:r>
              <a:rPr lang="en-US" dirty="0" smtClean="0"/>
              <a:t>b)Mount</a:t>
            </a:r>
          </a:p>
          <a:p>
            <a:pPr marL="0" indent="0">
              <a:buNone/>
            </a:pPr>
            <a:r>
              <a:rPr lang="en-US" dirty="0" smtClean="0"/>
              <a:t>c)NET</a:t>
            </a:r>
          </a:p>
          <a:p>
            <a:pPr marL="0" indent="0">
              <a:buNone/>
            </a:pPr>
            <a:r>
              <a:rPr lang="en-US" dirty="0" smtClean="0"/>
              <a:t>d)IPC</a:t>
            </a:r>
          </a:p>
          <a:p>
            <a:pPr marL="0" indent="0">
              <a:buNone/>
            </a:pPr>
            <a:r>
              <a:rPr lang="en-US" dirty="0" smtClean="0"/>
              <a:t>e)UTS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 PID – Process Isolation NS</a:t>
            </a:r>
          </a:p>
          <a:p>
            <a:r>
              <a:rPr lang="en-US" dirty="0"/>
              <a:t>Provide Process Isolation between running </a:t>
            </a:r>
            <a:r>
              <a:rPr lang="en-US" dirty="0" smtClean="0"/>
              <a:t>processes using PID</a:t>
            </a:r>
          </a:p>
          <a:p>
            <a:r>
              <a:rPr lang="en-US" dirty="0" smtClean="0"/>
              <a:t>Provide a different view of file system.</a:t>
            </a:r>
          </a:p>
          <a:p>
            <a:r>
              <a:rPr lang="en-US" dirty="0" smtClean="0"/>
              <a:t>Keeps comprised container away from other containers using process management interface.</a:t>
            </a:r>
          </a:p>
          <a:p>
            <a:r>
              <a:rPr lang="en-US" dirty="0" smtClean="0"/>
              <a:t>Any process inside container can not observe or do with other process and hence ensures security.</a:t>
            </a:r>
          </a:p>
          <a:p>
            <a:r>
              <a:rPr lang="en-US" dirty="0" err="1" smtClean="0"/>
              <a:t>Pid</a:t>
            </a:r>
            <a:r>
              <a:rPr lang="en-US" dirty="0" smtClean="0"/>
              <a:t> Ns allow any process to have </a:t>
            </a:r>
            <a:r>
              <a:rPr lang="en-US" dirty="0" err="1" smtClean="0"/>
              <a:t>init</a:t>
            </a:r>
            <a:r>
              <a:rPr lang="en-US" dirty="0" smtClean="0"/>
              <a:t> like </a:t>
            </a:r>
            <a:r>
              <a:rPr lang="en-US" dirty="0" err="1" smtClean="0"/>
              <a:t>pid</a:t>
            </a:r>
            <a:r>
              <a:rPr lang="en-US" dirty="0" smtClean="0"/>
              <a:t>(1 )</a:t>
            </a:r>
            <a:r>
              <a:rPr lang="en-US" dirty="0"/>
              <a:t> </a:t>
            </a:r>
            <a:r>
              <a:rPr lang="en-US" dirty="0" smtClean="0"/>
              <a:t>which terminates all other processes on its own termination.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329184"/>
            <a:ext cx="11024616" cy="6181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b)File System Isolation( Mount NS )</a:t>
            </a:r>
          </a:p>
          <a:p>
            <a:r>
              <a:rPr lang="en-US" dirty="0" smtClean="0"/>
              <a:t>Mount </a:t>
            </a:r>
            <a:r>
              <a:rPr lang="en-US" dirty="0"/>
              <a:t>provides filesystem isolation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different filesystem view for each container</a:t>
            </a:r>
          </a:p>
          <a:p>
            <a:r>
              <a:rPr lang="en-US" dirty="0" smtClean="0"/>
              <a:t>Using two file system mechanism it can remover write permission from compromised container and</a:t>
            </a:r>
          </a:p>
          <a:p>
            <a:r>
              <a:rPr lang="en-US" dirty="0" smtClean="0"/>
              <a:t>Not allowing any process of container to remount FS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c)Network Isolation(Net Namespaces)</a:t>
            </a:r>
            <a:endParaRPr lang="en-US" dirty="0"/>
          </a:p>
          <a:p>
            <a:r>
              <a:rPr lang="en-US" dirty="0"/>
              <a:t>Net NS provide independent n/w stack for every container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N/w traffic of other container can’t be manipulate .</a:t>
            </a:r>
          </a:p>
          <a:p>
            <a:r>
              <a:rPr lang="en-US" dirty="0" smtClean="0"/>
              <a:t> connections with other container and host are made by Virtual network bridge </a:t>
            </a:r>
          </a:p>
          <a:p>
            <a:r>
              <a:rPr lang="en-US" dirty="0" smtClean="0"/>
              <a:t>Avoid attacks such as ARP spoofing and </a:t>
            </a:r>
            <a:r>
              <a:rPr lang="en-US" dirty="0" err="1" smtClean="0"/>
              <a:t>MitM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Default Docker </a:t>
            </a:r>
            <a:r>
              <a:rPr lang="en-US" dirty="0" err="1" smtClean="0"/>
              <a:t>Comm</a:t>
            </a:r>
            <a:r>
              <a:rPr lang="en-US" dirty="0" smtClean="0"/>
              <a:t> model is prone to ARP spoofing as there is no Packet filtering 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2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92608"/>
            <a:ext cx="11079480" cy="6172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IPC Namespaces: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Allows creation of separate IPC </a:t>
            </a:r>
            <a:r>
              <a:rPr lang="en-US" dirty="0" err="1" smtClean="0"/>
              <a:t>Namasespace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provide perfect mechanism for two process to communicate .</a:t>
            </a:r>
          </a:p>
          <a:p>
            <a:r>
              <a:rPr lang="en-US" dirty="0" smtClean="0"/>
              <a:t>But Process in one namespace can’t read or write IPC resources in other Namespaces.</a:t>
            </a:r>
          </a:p>
          <a:p>
            <a:r>
              <a:rPr lang="en-US" dirty="0" smtClean="0"/>
              <a:t>Every container = Own IPC NS.</a:t>
            </a:r>
          </a:p>
          <a:p>
            <a:r>
              <a:rPr lang="en-US" dirty="0" smtClean="0"/>
              <a:t>So They can’t interfere with each other.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UTS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Unix timesharing Namespaces Keeps system up to date .</a:t>
            </a:r>
          </a:p>
          <a:p>
            <a:r>
              <a:rPr lang="en-US" dirty="0" smtClean="0"/>
              <a:t>Returns current version of Linux kernel running and provide other details.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0"/>
            <a:ext cx="1122317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Cgroups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Cgroups</a:t>
            </a:r>
            <a:r>
              <a:rPr lang="en-US" dirty="0" smtClean="0"/>
              <a:t> Provide Limits and control on resource usage by every container.</a:t>
            </a:r>
          </a:p>
          <a:p>
            <a:r>
              <a:rPr lang="en-US" dirty="0" smtClean="0"/>
              <a:t>If in case container tries to </a:t>
            </a:r>
            <a:r>
              <a:rPr lang="en-US" dirty="0" err="1" smtClean="0"/>
              <a:t>acces</a:t>
            </a:r>
            <a:r>
              <a:rPr lang="en-US" dirty="0" smtClean="0"/>
              <a:t> some important device </a:t>
            </a:r>
            <a:r>
              <a:rPr lang="en-US" dirty="0" err="1" smtClean="0"/>
              <a:t>node,storage</a:t>
            </a:r>
            <a:r>
              <a:rPr lang="en-US" dirty="0" smtClean="0"/>
              <a:t> ,main memory or other h/w then Host is on high risk</a:t>
            </a:r>
          </a:p>
          <a:p>
            <a:r>
              <a:rPr lang="en-US" dirty="0" err="1" smtClean="0"/>
              <a:t>Cgroup</a:t>
            </a:r>
            <a:r>
              <a:rPr lang="en-US" dirty="0" smtClean="0"/>
              <a:t> limits device nodes that container can access .</a:t>
            </a:r>
          </a:p>
          <a:p>
            <a:r>
              <a:rPr lang="en-US" dirty="0" smtClean="0"/>
              <a:t>Limit the resources like memory, Devices and Fs.</a:t>
            </a:r>
          </a:p>
          <a:p>
            <a:r>
              <a:rPr lang="en-US" dirty="0" smtClean="0"/>
              <a:t>Also prevent container process to create new device nodes.</a:t>
            </a:r>
          </a:p>
          <a:p>
            <a:pPr marL="0" indent="0">
              <a:buNone/>
            </a:pPr>
            <a:r>
              <a:rPr lang="en-US" dirty="0" smtClean="0"/>
              <a:t>a)Union File System </a:t>
            </a:r>
          </a:p>
          <a:p>
            <a:r>
              <a:rPr lang="en-US" dirty="0" smtClean="0"/>
              <a:t>UFS operate by creating layers</a:t>
            </a:r>
          </a:p>
          <a:p>
            <a:r>
              <a:rPr lang="en-US" dirty="0" smtClean="0"/>
              <a:t>UFS provides Basic Building Blocks for Container.</a:t>
            </a:r>
          </a:p>
          <a:p>
            <a:r>
              <a:rPr lang="en-US" dirty="0" smtClean="0"/>
              <a:t>Docker Use many UFS such as AUFS-Memory Driver ,VFS and </a:t>
            </a:r>
            <a:r>
              <a:rPr lang="en-US" dirty="0" err="1" smtClean="0"/>
              <a:t>DevieMapper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b)Container Format</a:t>
            </a:r>
          </a:p>
          <a:p>
            <a:pPr marL="0" indent="0">
              <a:buNone/>
            </a:pPr>
            <a:r>
              <a:rPr lang="en-US" dirty="0" smtClean="0"/>
              <a:t>By Default Docker Supports </a:t>
            </a:r>
            <a:r>
              <a:rPr lang="en-US" dirty="0" err="1" smtClean="0"/>
              <a:t>libcontainer</a:t>
            </a:r>
            <a:r>
              <a:rPr lang="en-US" dirty="0" smtClean="0"/>
              <a:t> to wrap up all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4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352"/>
            <a:ext cx="10515600" cy="5961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Linux Capabilities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Linux Capabilities are another security aspects which applied successfully on Docker Platform.</a:t>
            </a:r>
          </a:p>
          <a:p>
            <a:r>
              <a:rPr lang="en-US" dirty="0" smtClean="0"/>
              <a:t>Achieve Security by categorizing process as Privileged and Unprivileged .</a:t>
            </a:r>
          </a:p>
          <a:p>
            <a:r>
              <a:rPr lang="en-US" dirty="0" smtClean="0"/>
              <a:t>By Default Docker Disable many capabilities from Container in order to prevent damage to Host.</a:t>
            </a:r>
          </a:p>
          <a:p>
            <a:r>
              <a:rPr lang="en-US" dirty="0" smtClean="0"/>
              <a:t>So removing some of the root capabilities from containers make Host secure and also does not affect usability and Functionality.</a:t>
            </a:r>
          </a:p>
          <a:p>
            <a:r>
              <a:rPr lang="en-US" dirty="0" smtClean="0"/>
              <a:t>some Important Capabilities are follow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61109" y="481013"/>
            <a:ext cx="10515600" cy="63769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CAP_SETPCAP Modify process capabilities</a:t>
            </a:r>
          </a:p>
          <a:p>
            <a:r>
              <a:rPr lang="en-US" dirty="0"/>
              <a:t>CAP_SY S_MODULE </a:t>
            </a:r>
            <a:r>
              <a:rPr lang="en-US" dirty="0" smtClean="0"/>
              <a:t>    -            Insert/Remove </a:t>
            </a:r>
            <a:r>
              <a:rPr lang="en-US" dirty="0"/>
              <a:t>kernel modules</a:t>
            </a:r>
          </a:p>
          <a:p>
            <a:r>
              <a:rPr lang="en-US" dirty="0"/>
              <a:t>CAP_SY S_RAWIO </a:t>
            </a:r>
            <a:r>
              <a:rPr lang="en-US" dirty="0" smtClean="0"/>
              <a:t>  -                 Modify </a:t>
            </a:r>
            <a:r>
              <a:rPr lang="en-US" dirty="0"/>
              <a:t>Kernel Memory</a:t>
            </a:r>
          </a:p>
          <a:p>
            <a:r>
              <a:rPr lang="en-US" dirty="0"/>
              <a:t>CAP_SY S_PACCT </a:t>
            </a:r>
            <a:r>
              <a:rPr lang="en-US" dirty="0" smtClean="0"/>
              <a:t>   -                  Configure </a:t>
            </a:r>
            <a:r>
              <a:rPr lang="en-US" dirty="0"/>
              <a:t>process accounting</a:t>
            </a:r>
          </a:p>
          <a:p>
            <a:r>
              <a:rPr lang="en-US" dirty="0"/>
              <a:t>CAP_SY S_NICE </a:t>
            </a:r>
            <a:r>
              <a:rPr lang="en-US" dirty="0" smtClean="0"/>
              <a:t>  -                      Modify </a:t>
            </a:r>
            <a:r>
              <a:rPr lang="en-US" dirty="0"/>
              <a:t>Priority of processes</a:t>
            </a:r>
          </a:p>
          <a:p>
            <a:r>
              <a:rPr lang="en-US" dirty="0"/>
              <a:t>CAP_SY S_RESOURCE </a:t>
            </a:r>
            <a:r>
              <a:rPr lang="en-US" dirty="0" smtClean="0"/>
              <a:t>  -            Override </a:t>
            </a:r>
            <a:r>
              <a:rPr lang="en-US" dirty="0"/>
              <a:t>Resource Limits</a:t>
            </a:r>
          </a:p>
          <a:p>
            <a:r>
              <a:rPr lang="en-US" dirty="0"/>
              <a:t>CAP_SY S_TIME </a:t>
            </a:r>
            <a:r>
              <a:rPr lang="en-US" dirty="0" smtClean="0"/>
              <a:t>      -                   Modify </a:t>
            </a:r>
            <a:r>
              <a:rPr lang="en-US" dirty="0"/>
              <a:t>the system clock</a:t>
            </a:r>
          </a:p>
          <a:p>
            <a:r>
              <a:rPr lang="en-US" dirty="0"/>
              <a:t>CAP_SY S_TTY _CONFIG </a:t>
            </a:r>
            <a:r>
              <a:rPr lang="en-US" dirty="0" smtClean="0"/>
              <a:t>  -         Configure </a:t>
            </a:r>
            <a:r>
              <a:rPr lang="en-US" dirty="0" err="1"/>
              <a:t>tty</a:t>
            </a:r>
            <a:r>
              <a:rPr lang="en-US" dirty="0"/>
              <a:t> devices</a:t>
            </a:r>
          </a:p>
          <a:p>
            <a:r>
              <a:rPr lang="en-US" dirty="0"/>
              <a:t>CAP_AUDIT_WRITE </a:t>
            </a:r>
            <a:r>
              <a:rPr lang="en-US" dirty="0" smtClean="0"/>
              <a:t>-                   Write </a:t>
            </a:r>
            <a:r>
              <a:rPr lang="en-US" dirty="0"/>
              <a:t>the audit log</a:t>
            </a:r>
          </a:p>
          <a:p>
            <a:r>
              <a:rPr lang="en-US" dirty="0" smtClean="0"/>
              <a:t>CAP_AUDIT_CONTROL-              Configure </a:t>
            </a:r>
            <a:r>
              <a:rPr lang="en-US" dirty="0"/>
              <a:t>Audit Subsystem</a:t>
            </a:r>
          </a:p>
          <a:p>
            <a:r>
              <a:rPr lang="en-US" dirty="0"/>
              <a:t>CAP_MAC_OV </a:t>
            </a:r>
            <a:r>
              <a:rPr lang="en-US" dirty="0" smtClean="0"/>
              <a:t>ERRIDE -              Ignore </a:t>
            </a:r>
            <a:r>
              <a:rPr lang="en-US" dirty="0"/>
              <a:t>Kernel MAC Policy</a:t>
            </a:r>
          </a:p>
          <a:p>
            <a:r>
              <a:rPr lang="en-US" dirty="0" smtClean="0"/>
              <a:t>CAP_MAC_ADMIN  -                   </a:t>
            </a:r>
            <a:r>
              <a:rPr lang="en-US" dirty="0"/>
              <a:t>Configure MAC Configuration</a:t>
            </a:r>
          </a:p>
          <a:p>
            <a:r>
              <a:rPr lang="en-US" dirty="0"/>
              <a:t>CAP_SY SLOG </a:t>
            </a:r>
            <a:r>
              <a:rPr lang="en-US" dirty="0" smtClean="0"/>
              <a:t>Modify -                Kernel </a:t>
            </a:r>
            <a:r>
              <a:rPr lang="en-US" dirty="0" err="1"/>
              <a:t>printk</a:t>
            </a:r>
            <a:r>
              <a:rPr lang="en-US" dirty="0"/>
              <a:t> behavior</a:t>
            </a:r>
          </a:p>
          <a:p>
            <a:r>
              <a:rPr lang="en-US" dirty="0"/>
              <a:t>CAP_NET_ADMIN </a:t>
            </a:r>
            <a:r>
              <a:rPr lang="en-US" dirty="0" smtClean="0"/>
              <a:t>-                      Configure </a:t>
            </a:r>
            <a:r>
              <a:rPr lang="en-US" dirty="0"/>
              <a:t>the network</a:t>
            </a:r>
          </a:p>
          <a:p>
            <a:r>
              <a:rPr lang="en-US" dirty="0"/>
              <a:t>CAP_SY S_ADMIN </a:t>
            </a:r>
            <a:r>
              <a:rPr lang="en-US" dirty="0" smtClean="0"/>
              <a:t>-                      Catch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 dirty="0" smtClean="0"/>
              <a:t>Other Security Models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520"/>
            <a:ext cx="10515600" cy="50128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many additional security models which are combination of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Namespaces </a:t>
            </a:r>
          </a:p>
          <a:p>
            <a:r>
              <a:rPr lang="en-US" dirty="0" err="1" smtClean="0"/>
              <a:t>Cgroups</a:t>
            </a:r>
            <a:endParaRPr lang="en-US" dirty="0" smtClean="0"/>
          </a:p>
          <a:p>
            <a:r>
              <a:rPr lang="en-US" dirty="0" err="1" smtClean="0"/>
              <a:t>Capabilties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Other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</a:t>
            </a:r>
            <a:r>
              <a:rPr lang="en-US" dirty="0" err="1" smtClean="0"/>
              <a:t>SELinux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b)</a:t>
            </a:r>
            <a:r>
              <a:rPr lang="en-US" dirty="0" err="1" smtClean="0"/>
              <a:t>AppArmor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</a:t>
            </a:r>
            <a:r>
              <a:rPr lang="en-US" dirty="0" err="1" smtClean="0"/>
              <a:t>SECComp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d)</a:t>
            </a:r>
            <a:r>
              <a:rPr lang="en-US" dirty="0" err="1" smtClean="0"/>
              <a:t>GRSec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endParaRPr lang="en-US" dirty="0"/>
          </a:p>
        </p:txBody>
      </p:sp>
      <p:pic>
        <p:nvPicPr>
          <p:cNvPr id="4" name="Content Placeholder 3" descr="SELinux Decision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2" y="1690688"/>
            <a:ext cx="9144000" cy="492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2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25" y="442126"/>
            <a:ext cx="10891576" cy="6240027"/>
          </a:xfrm>
        </p:spPr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is Security Enhanced Linux </a:t>
            </a:r>
            <a:r>
              <a:rPr lang="en-US" dirty="0" err="1" smtClean="0"/>
              <a:t>Archcitecture</a:t>
            </a:r>
            <a:r>
              <a:rPr lang="en-US" dirty="0" smtClean="0"/>
              <a:t> .</a:t>
            </a:r>
          </a:p>
          <a:p>
            <a:r>
              <a:rPr lang="en-US" dirty="0" smtClean="0"/>
              <a:t>Based on DAC &amp; MAC</a:t>
            </a:r>
          </a:p>
          <a:p>
            <a:r>
              <a:rPr lang="en-US" dirty="0" smtClean="0"/>
              <a:t>DAC- Sets Owner/Group and Permission flags of object to control access  to Objects.</a:t>
            </a:r>
          </a:p>
          <a:p>
            <a:r>
              <a:rPr lang="en-US" dirty="0" smtClean="0"/>
              <a:t>MAC- Additional Permission checking layer </a:t>
            </a:r>
          </a:p>
          <a:p>
            <a:r>
              <a:rPr lang="en-US" dirty="0"/>
              <a:t> </a:t>
            </a:r>
            <a:r>
              <a:rPr lang="en-US" dirty="0" smtClean="0"/>
              <a:t>Every file, directory ,system object and process has </a:t>
            </a:r>
            <a:r>
              <a:rPr lang="en-US" dirty="0" err="1" smtClean="0"/>
              <a:t>lable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SYS Admin use Labels to write rules and policies to control access.</a:t>
            </a:r>
          </a:p>
          <a:p>
            <a:r>
              <a:rPr lang="en-US" dirty="0" smtClean="0"/>
              <a:t>Kernel manages all access control over objects not Owner.</a:t>
            </a:r>
          </a:p>
          <a:p>
            <a:r>
              <a:rPr lang="en-US" dirty="0" smtClean="0"/>
              <a:t>Type enforcement : Protect Host from process in container .</a:t>
            </a:r>
          </a:p>
          <a:p>
            <a:r>
              <a:rPr lang="en-US" dirty="0" smtClean="0"/>
              <a:t>MCS: Protect Container from another container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09677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08" y="731520"/>
            <a:ext cx="10622280" cy="5843016"/>
          </a:xfrm>
        </p:spPr>
        <p:txBody>
          <a:bodyPr>
            <a:normAutofit fontScale="25000" lnSpcReduction="20000"/>
          </a:bodyPr>
          <a:lstStyle/>
          <a:p>
            <a:r>
              <a:rPr lang="en-US" sz="5000" dirty="0"/>
              <a:t> </a:t>
            </a:r>
            <a:r>
              <a:rPr lang="en-US" sz="6400" dirty="0" smtClean="0"/>
              <a:t>What is Docker or Container Based Virtualization ? -                                                        App 5 min</a:t>
            </a:r>
          </a:p>
          <a:p>
            <a:pPr marL="0" indent="0">
              <a:buNone/>
            </a:pPr>
            <a:r>
              <a:rPr lang="en-US" sz="6400" dirty="0" smtClean="0"/>
              <a:t>              *  Quick intro to Docker Basic Building Blocks &amp; Docker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Architecture .( LXC ,Image, Docker Engine &amp; Hub ,</a:t>
            </a:r>
            <a:r>
              <a:rPr lang="en-US" sz="6400" dirty="0" err="1" smtClean="0"/>
              <a:t>NS,Cgroups</a:t>
            </a:r>
            <a:r>
              <a:rPr lang="en-US" sz="6400" dirty="0" smtClean="0"/>
              <a:t>)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* VM vs LXC ( Based on Application deployment  ) </a:t>
            </a:r>
          </a:p>
          <a:p>
            <a:r>
              <a:rPr lang="en-US" sz="6400" dirty="0" smtClean="0"/>
              <a:t>Analysis on Docker Security.                                                                                                   App 5min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* Loopholes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* Security Threats</a:t>
            </a:r>
          </a:p>
          <a:p>
            <a:r>
              <a:rPr lang="en-US" sz="6400" dirty="0" smtClean="0"/>
              <a:t>Existing Docker Security System and Models                                                                      App 15 min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* Container Security or Internal Security features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*Namespace- PID , MOUNT , NET , IPC , UTS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*</a:t>
            </a:r>
            <a:r>
              <a:rPr lang="en-US" sz="6400" dirty="0" err="1" smtClean="0"/>
              <a:t>Cgroups</a:t>
            </a:r>
            <a:r>
              <a:rPr lang="en-US" sz="6400" dirty="0" smtClean="0"/>
              <a:t>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* Linux Capabilities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* Other Security Model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 </a:t>
            </a:r>
            <a:r>
              <a:rPr lang="en-US" sz="6400" dirty="0" err="1" smtClean="0"/>
              <a:t>SElinux</a:t>
            </a:r>
            <a:r>
              <a:rPr lang="en-US" sz="6400" dirty="0" smtClean="0"/>
              <a:t>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</a:t>
            </a:r>
            <a:r>
              <a:rPr lang="en-US" sz="6400" dirty="0" err="1" smtClean="0"/>
              <a:t>AppArmor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</a:t>
            </a:r>
            <a:r>
              <a:rPr lang="en-US" sz="6400" dirty="0" err="1" smtClean="0"/>
              <a:t>SECComp</a:t>
            </a:r>
            <a:endParaRPr lang="en-US" sz="6400" dirty="0" smtClean="0"/>
          </a:p>
          <a:p>
            <a:r>
              <a:rPr lang="en-US" sz="6400" dirty="0" smtClean="0"/>
              <a:t>Proposed Security Model in Docker Environment                                                              App 15 min</a:t>
            </a:r>
          </a:p>
          <a:p>
            <a:pPr marL="0" indent="0">
              <a:buNone/>
            </a:pPr>
            <a:r>
              <a:rPr lang="en-US" sz="6400" dirty="0" smtClean="0"/>
              <a:t>                     * Model 1 -VMM + LXC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*Model  2- Root Remapping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*Model  3-Security Layer Using Own Access control Mechanism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*Model  4-Hybrid Model </a:t>
            </a:r>
          </a:p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dirty="0" smtClean="0"/>
              <a:t>                     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                 </a:t>
            </a:r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           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                 </a:t>
            </a:r>
          </a:p>
          <a:p>
            <a:pPr marL="0" indent="0">
              <a:buNone/>
            </a:pPr>
            <a:r>
              <a:rPr lang="en-US" sz="5000" dirty="0"/>
              <a:t> </a:t>
            </a:r>
            <a:r>
              <a:rPr lang="en-US" sz="5000" dirty="0" smtClean="0"/>
              <a:t>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3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5162550"/>
          </a:xfrm>
        </p:spPr>
        <p:txBody>
          <a:bodyPr/>
          <a:lstStyle/>
          <a:p>
            <a:r>
              <a:rPr lang="en-US" dirty="0" smtClean="0"/>
              <a:t>Advance Security enhancement Model.</a:t>
            </a:r>
          </a:p>
          <a:p>
            <a:r>
              <a:rPr lang="en-US" dirty="0" smtClean="0"/>
              <a:t>Used MAC</a:t>
            </a:r>
            <a:r>
              <a:rPr lang="en-US" dirty="0"/>
              <a:t> </a:t>
            </a:r>
            <a:r>
              <a:rPr lang="en-US" dirty="0" smtClean="0"/>
              <a:t>but Different Mechanism.</a:t>
            </a:r>
          </a:p>
          <a:p>
            <a:r>
              <a:rPr lang="en-US" dirty="0" smtClean="0"/>
              <a:t>Permit Admin to load Security Profile into Each Program.</a:t>
            </a:r>
          </a:p>
          <a:p>
            <a:r>
              <a:rPr lang="en-US" dirty="0" smtClean="0"/>
              <a:t>Docker allow interface to load </a:t>
            </a:r>
            <a:r>
              <a:rPr lang="en-US" dirty="0" err="1" smtClean="0"/>
              <a:t>AppArmour</a:t>
            </a:r>
            <a:r>
              <a:rPr lang="en-US" dirty="0" smtClean="0"/>
              <a:t> profile while when launching a container.</a:t>
            </a:r>
          </a:p>
          <a:p>
            <a:r>
              <a:rPr lang="en-US" dirty="0" smtClean="0"/>
              <a:t>Provide two models – Enforcement &amp; Complain. </a:t>
            </a:r>
          </a:p>
          <a:p>
            <a:r>
              <a:rPr lang="en-US" dirty="0" smtClean="0"/>
              <a:t>Enforcement – Enforce policy define in each profile.</a:t>
            </a:r>
          </a:p>
          <a:p>
            <a:r>
              <a:rPr lang="en-US" dirty="0" smtClean="0"/>
              <a:t>Complain – It logs if there is in any violations of policies and Rules .</a:t>
            </a:r>
          </a:p>
          <a:p>
            <a:r>
              <a:rPr lang="en-US" dirty="0" smtClean="0"/>
              <a:t>If Admin not include the sec profile then Docker Engine </a:t>
            </a:r>
            <a:r>
              <a:rPr lang="en-US" dirty="0" err="1" smtClean="0"/>
              <a:t>Automatocaly</a:t>
            </a:r>
            <a:r>
              <a:rPr lang="en-US" dirty="0" smtClean="0"/>
              <a:t> loads default profile which denies access to any file system on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SECComp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891" y="1220498"/>
            <a:ext cx="10771909" cy="5318847"/>
          </a:xfrm>
        </p:spPr>
        <p:txBody>
          <a:bodyPr/>
          <a:lstStyle/>
          <a:p>
            <a:r>
              <a:rPr lang="en-US" dirty="0" err="1" smtClean="0"/>
              <a:t>SECComp</a:t>
            </a:r>
            <a:r>
              <a:rPr lang="en-US" dirty="0" smtClean="0"/>
              <a:t> Provides </a:t>
            </a:r>
            <a:r>
              <a:rPr lang="en-US" dirty="0" err="1" smtClean="0"/>
              <a:t>Systemcalls</a:t>
            </a:r>
            <a:r>
              <a:rPr lang="en-US" dirty="0" smtClean="0"/>
              <a:t> Filtering </a:t>
            </a:r>
          </a:p>
          <a:p>
            <a:r>
              <a:rPr lang="en-US" dirty="0" smtClean="0"/>
              <a:t>You can block fake </a:t>
            </a:r>
            <a:r>
              <a:rPr lang="en-US" dirty="0" err="1" smtClean="0"/>
              <a:t>systemcalls</a:t>
            </a:r>
            <a:r>
              <a:rPr lang="en-US" dirty="0" smtClean="0"/>
              <a:t> using </a:t>
            </a:r>
            <a:r>
              <a:rPr lang="en-US" dirty="0" err="1" smtClean="0"/>
              <a:t>SECComp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SECComp</a:t>
            </a:r>
            <a:r>
              <a:rPr lang="en-US" dirty="0" smtClean="0"/>
              <a:t> layer lies between </a:t>
            </a:r>
            <a:r>
              <a:rPr lang="en-US" dirty="0" err="1" smtClean="0"/>
              <a:t>Userpace</a:t>
            </a:r>
            <a:r>
              <a:rPr lang="en-US" dirty="0" smtClean="0"/>
              <a:t> &amp; Kernel Space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AutoShape 2" descr="Image result for SECComp docker security"/>
          <p:cNvSpPr>
            <a:spLocks noChangeAspect="1" noChangeArrowheads="1"/>
          </p:cNvSpPr>
          <p:nvPr/>
        </p:nvSpPr>
        <p:spPr bwMode="auto">
          <a:xfrm>
            <a:off x="155575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SECComp docker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54036"/>
            <a:ext cx="7265183" cy="38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Security Models in Docker in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: VM + LXC – Advance Sec layer between Host &amp; App</a:t>
            </a:r>
          </a:p>
          <a:p>
            <a:r>
              <a:rPr lang="en-US" dirty="0"/>
              <a:t> </a:t>
            </a:r>
            <a:r>
              <a:rPr lang="en-US" dirty="0" smtClean="0"/>
              <a:t>Has to Bypass Guest kernel &amp; </a:t>
            </a:r>
            <a:r>
              <a:rPr lang="en-US" dirty="0" err="1" smtClean="0"/>
              <a:t>Hyoervisor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2" y="2807855"/>
            <a:ext cx="8885383" cy="3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3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2:Root Remapping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UID: New Namespace</a:t>
            </a:r>
          </a:p>
          <a:p>
            <a:r>
              <a:rPr lang="en-US" dirty="0" smtClean="0"/>
              <a:t>User Namespaces are used to provide User Isolation </a:t>
            </a:r>
          </a:p>
          <a:p>
            <a:r>
              <a:rPr lang="en-US" dirty="0" smtClean="0"/>
              <a:t>What if ? Root Inside Container is not a Root Outside Container . This can be achieved using UID </a:t>
            </a:r>
            <a:r>
              <a:rPr lang="en-US" dirty="0" err="1" smtClean="0"/>
              <a:t>namspaces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Docker Community’s own Idea &amp; They encourage everyone to add own work to the idea.</a:t>
            </a:r>
          </a:p>
          <a:p>
            <a:r>
              <a:rPr lang="en-US" dirty="0" smtClean="0"/>
              <a:t>It is good idea which can really makes Dockers more secure.</a:t>
            </a:r>
          </a:p>
          <a:p>
            <a:r>
              <a:rPr lang="en-US" dirty="0" smtClean="0"/>
              <a:t>It will surely protect host from comprised container.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3:Using own Access Control Mechanism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375" y="1825624"/>
            <a:ext cx="10639425" cy="48037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Currently Docker Security Uses DAC &amp; MAC </a:t>
            </a:r>
          </a:p>
          <a:p>
            <a:r>
              <a:rPr lang="en-US" dirty="0" smtClean="0"/>
              <a:t>No Security Docker Security Uses RBAC &amp; ABAC</a:t>
            </a:r>
          </a:p>
          <a:p>
            <a:r>
              <a:rPr lang="en-US" dirty="0" smtClean="0"/>
              <a:t>As They are not that Easy to apply on Docker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RBAC: </a:t>
            </a:r>
          </a:p>
          <a:p>
            <a:r>
              <a:rPr lang="en-US" dirty="0"/>
              <a:t>R</a:t>
            </a:r>
            <a:r>
              <a:rPr lang="en-US" dirty="0" smtClean="0"/>
              <a:t>egulating </a:t>
            </a:r>
            <a:r>
              <a:rPr lang="en-US" dirty="0"/>
              <a:t>access to computer or network resources based on the roles of individual users within an enterprise. </a:t>
            </a:r>
            <a:endParaRPr lang="en-US" dirty="0" smtClean="0"/>
          </a:p>
          <a:p>
            <a:r>
              <a:rPr lang="en-US" dirty="0" smtClean="0"/>
              <a:t>access </a:t>
            </a:r>
            <a:r>
              <a:rPr lang="en-US" dirty="0"/>
              <a:t>is the ability of an individual user to perform a specific task, such as view, create, or modify a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ABAC:</a:t>
            </a:r>
          </a:p>
          <a:p>
            <a:r>
              <a:rPr lang="en-US" dirty="0" smtClean="0"/>
              <a:t>Access rights are granted to user through polices which combine  all attributes together. Attributes </a:t>
            </a:r>
            <a:r>
              <a:rPr lang="en-US" dirty="0" err="1" smtClean="0"/>
              <a:t>E.g</a:t>
            </a:r>
            <a:r>
              <a:rPr lang="en-US" dirty="0" smtClean="0"/>
              <a:t> User ,Resource &amp; </a:t>
            </a:r>
            <a:r>
              <a:rPr lang="en-US" dirty="0" err="1" smtClean="0"/>
              <a:t>Enviornment</a:t>
            </a:r>
            <a:r>
              <a:rPr lang="en-US" dirty="0" smtClean="0"/>
              <a:t> Att.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7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Proposed ABAC Layer On Docker: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1817"/>
            <a:ext cx="10515600" cy="42151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838200" y="1718638"/>
            <a:ext cx="1378691" cy="4012664"/>
            <a:chOff x="1311975" y="1687141"/>
            <a:chExt cx="1289940" cy="3690207"/>
          </a:xfrm>
        </p:grpSpPr>
        <p:sp>
          <p:nvSpPr>
            <p:cNvPr id="5" name="TextBox 4"/>
            <p:cNvSpPr txBox="1"/>
            <p:nvPr/>
          </p:nvSpPr>
          <p:spPr>
            <a:xfrm>
              <a:off x="1332055" y="1687141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Action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8039" y="2332853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User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4023" y="2978565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Subject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20007" y="3624277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Object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5991" y="4269989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Context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1975" y="4915701"/>
              <a:ext cx="1269860" cy="461647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1423" tIns="45711" rIns="91423" bIns="45711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131F49"/>
                  </a:solidFill>
                </a:rPr>
                <a:t>Policy</a:t>
              </a: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4091294" y="1961818"/>
            <a:ext cx="2574170" cy="386042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Authorization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Decision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0663" y="3655374"/>
            <a:ext cx="1269860" cy="461647"/>
          </a:xfrm>
          <a:prstGeom prst="rect">
            <a:avLst/>
          </a:prstGeom>
          <a:noFill/>
          <a:ln w="31750"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31F49"/>
                </a:solidFill>
              </a:rPr>
              <a:t>Yes/No</a:t>
            </a:r>
          </a:p>
        </p:txBody>
      </p:sp>
      <p:grpSp>
        <p:nvGrpSpPr>
          <p:cNvPr id="13" name="Group 40"/>
          <p:cNvGrpSpPr/>
          <p:nvPr/>
        </p:nvGrpSpPr>
        <p:grpSpPr>
          <a:xfrm>
            <a:off x="2429881" y="2282505"/>
            <a:ext cx="1544441" cy="3217107"/>
            <a:chOff x="2353416" y="1997242"/>
            <a:chExt cx="1616978" cy="3288720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2353416" y="1997242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353416" y="2654986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353416" y="3312730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353416" y="3970474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353416" y="4628218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353416" y="5285962"/>
              <a:ext cx="1616978" cy="0"/>
            </a:xfrm>
            <a:prstGeom prst="straightConnector1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0" name="Straight Arrow Connector 19"/>
          <p:cNvCxnSpPr/>
          <p:nvPr/>
        </p:nvCxnSpPr>
        <p:spPr bwMode="auto">
          <a:xfrm>
            <a:off x="6753457" y="3886197"/>
            <a:ext cx="1544441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429882" y="1256990"/>
            <a:ext cx="1471904" cy="461647"/>
          </a:xfrm>
          <a:prstGeom prst="rect">
            <a:avLst/>
          </a:prstGeom>
          <a:noFill/>
          <a:ln w="31750">
            <a:noFill/>
          </a:ln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31F49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66759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4:Hybrid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Network (Firewall ,IDS)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Host(Patch Management)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Application (WAF,SDLC)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Data (Access </a:t>
            </a:r>
            <a:r>
              <a:rPr lang="en-US" dirty="0" err="1" smtClean="0"/>
              <a:t>Control,DLP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8327" y="2142836"/>
            <a:ext cx="0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8327" y="3011055"/>
            <a:ext cx="9237" cy="8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32218" y="3971636"/>
            <a:ext cx="9237" cy="7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3816"/>
            <a:ext cx="10515600" cy="53631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9600" dirty="0" smtClean="0"/>
              <a:t>       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554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Dockers or Container Based 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8176"/>
            <a:ext cx="10668000" cy="5266944"/>
          </a:xfrm>
        </p:spPr>
        <p:txBody>
          <a:bodyPr>
            <a:normAutofit/>
          </a:bodyPr>
          <a:lstStyle/>
          <a:p>
            <a:r>
              <a:rPr lang="en-US" dirty="0" smtClean="0"/>
              <a:t>Docker provide us container based virtualization , It is a Open Platform to build ,ship and run distributed application .</a:t>
            </a:r>
          </a:p>
          <a:p>
            <a:r>
              <a:rPr lang="en-US" dirty="0" smtClean="0"/>
              <a:t>Docker Basic Building blocks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8064"/>
            <a:ext cx="10506512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87363" y="274638"/>
            <a:ext cx="10866437" cy="6440487"/>
          </a:xfrm>
        </p:spPr>
        <p:txBody>
          <a:bodyPr>
            <a:noAutofit/>
          </a:bodyPr>
          <a:lstStyle/>
          <a:p>
            <a:r>
              <a:rPr lang="en-US" sz="1400" dirty="0" smtClean="0"/>
              <a:t>LXC </a:t>
            </a:r>
            <a:r>
              <a:rPr lang="en-US" sz="1400" dirty="0"/>
              <a:t>– Linux Containers , Namespace &amp; </a:t>
            </a:r>
            <a:r>
              <a:rPr lang="en-US" sz="1400" dirty="0" err="1"/>
              <a:t>Cgroups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LXC: </a:t>
            </a:r>
          </a:p>
          <a:p>
            <a:pPr marL="0" indent="0">
              <a:buNone/>
            </a:pPr>
            <a:r>
              <a:rPr lang="en-US" sz="1400" dirty="0" smtClean="0"/>
              <a:t>In Linux Containers are OS level virtualization environment which is used by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to wrap different s/w with all its dependencies.</a:t>
            </a:r>
          </a:p>
          <a:p>
            <a:pPr marL="0" indent="0">
              <a:buNone/>
            </a:pPr>
            <a:r>
              <a:rPr lang="en-US" sz="1400" dirty="0" smtClean="0"/>
              <a:t>Very Flexible , Easy to create , </a:t>
            </a:r>
            <a:r>
              <a:rPr lang="en-US" sz="1400" dirty="0" err="1" smtClean="0"/>
              <a:t>stop,spin,restart</a:t>
            </a:r>
            <a:r>
              <a:rPr lang="en-US" sz="1400" dirty="0" smtClean="0"/>
              <a:t> and kill !</a:t>
            </a:r>
          </a:p>
          <a:p>
            <a:pPr marL="0" indent="0">
              <a:buNone/>
            </a:pPr>
            <a:r>
              <a:rPr lang="en-US" sz="1400" dirty="0" err="1" smtClean="0"/>
              <a:t>E.g</a:t>
            </a:r>
            <a:r>
              <a:rPr lang="en-US" sz="1400" dirty="0" smtClean="0"/>
              <a:t> Code ,</a:t>
            </a:r>
            <a:r>
              <a:rPr lang="en-US" sz="1400" dirty="0" err="1" smtClean="0"/>
              <a:t>Runtime,s</a:t>
            </a:r>
            <a:r>
              <a:rPr lang="en-US" sz="1400" dirty="0" smtClean="0"/>
              <a:t> </a:t>
            </a:r>
            <a:r>
              <a:rPr lang="en-US" sz="1400" dirty="0" err="1" smtClean="0"/>
              <a:t>ystem,tools</a:t>
            </a:r>
            <a:r>
              <a:rPr lang="en-US" sz="1400" dirty="0" smtClean="0"/>
              <a:t>, </a:t>
            </a:r>
            <a:r>
              <a:rPr lang="en-US" sz="1400" dirty="0" err="1" smtClean="0"/>
              <a:t>ystem</a:t>
            </a:r>
            <a:r>
              <a:rPr lang="en-US" sz="1400" dirty="0" smtClean="0"/>
              <a:t> Library.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Namespaces : </a:t>
            </a:r>
          </a:p>
          <a:p>
            <a:pPr marL="0" indent="0">
              <a:buNone/>
            </a:pPr>
            <a:r>
              <a:rPr lang="en-US" sz="1400" dirty="0" smtClean="0"/>
              <a:t>Linux Namespaces are used efficiently by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,which mainly provides process isolation .</a:t>
            </a:r>
          </a:p>
          <a:p>
            <a:pPr marL="0" indent="0">
              <a:buNone/>
            </a:pPr>
            <a:r>
              <a:rPr lang="en-US" sz="1400" dirty="0" smtClean="0"/>
              <a:t>Enables process to have different views at system .</a:t>
            </a:r>
          </a:p>
          <a:p>
            <a:pPr marL="0" indent="0">
              <a:buNone/>
            </a:pPr>
            <a:r>
              <a:rPr lang="en-US" sz="1400" dirty="0" smtClean="0"/>
              <a:t>Easy to create.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Cgroups</a:t>
            </a:r>
            <a:r>
              <a:rPr lang="en-US" sz="1400" dirty="0" smtClean="0"/>
              <a:t>: </a:t>
            </a:r>
          </a:p>
          <a:p>
            <a:pPr marL="0" indent="0">
              <a:buNone/>
            </a:pPr>
            <a:r>
              <a:rPr lang="en-US" sz="1400" dirty="0" err="1" smtClean="0"/>
              <a:t>Cgroups</a:t>
            </a:r>
            <a:r>
              <a:rPr lang="en-US" sz="1400" dirty="0" smtClean="0"/>
              <a:t> are Resource Management Solution , Play very crucial role.  </a:t>
            </a:r>
            <a:r>
              <a:rPr lang="en-US" sz="1400" dirty="0" err="1" smtClean="0"/>
              <a:t>E.g</a:t>
            </a:r>
            <a:r>
              <a:rPr lang="en-US" sz="1400" dirty="0" smtClean="0"/>
              <a:t>  Memory,FS,</a:t>
            </a:r>
            <a:r>
              <a:rPr lang="en-US" sz="1400" dirty="0" err="1" smtClean="0"/>
              <a:t>Cpuset</a:t>
            </a:r>
            <a:r>
              <a:rPr lang="en-US" sz="1400" dirty="0" smtClean="0"/>
              <a:t>,&amp;I/o devices</a:t>
            </a:r>
          </a:p>
          <a:p>
            <a:pPr marL="0" indent="0">
              <a:buNone/>
            </a:pPr>
            <a:r>
              <a:rPr lang="en-US" sz="1400" dirty="0" err="1" smtClean="0"/>
              <a:t>Cgroups</a:t>
            </a:r>
            <a:r>
              <a:rPr lang="en-US" sz="1400" dirty="0" smtClean="0"/>
              <a:t>  used to account and manage resources ,they </a:t>
            </a:r>
            <a:r>
              <a:rPr lang="en-US" sz="1400" dirty="0" err="1" smtClean="0"/>
              <a:t>scaterred</a:t>
            </a:r>
            <a:r>
              <a:rPr lang="en-US" sz="1400" dirty="0" smtClean="0"/>
              <a:t> in kernel tree according to function.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Docker </a:t>
            </a:r>
            <a:r>
              <a:rPr lang="en-US" sz="1400" dirty="0"/>
              <a:t>Engine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It is light weight runtime packaging tool that </a:t>
            </a:r>
            <a:r>
              <a:rPr lang="en-US" sz="1400" dirty="0" err="1" smtClean="0"/>
              <a:t>realy</a:t>
            </a:r>
            <a:r>
              <a:rPr lang="en-US" sz="1400" dirty="0" smtClean="0"/>
              <a:t> runs on host in order to </a:t>
            </a:r>
            <a:r>
              <a:rPr lang="en-US" sz="1400" dirty="0" err="1" smtClean="0"/>
              <a:t>run,build</a:t>
            </a:r>
            <a:r>
              <a:rPr lang="en-US" sz="1400" dirty="0" smtClean="0"/>
              <a:t> and run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Containers .</a:t>
            </a:r>
          </a:p>
          <a:p>
            <a:pPr marL="0" indent="0">
              <a:buNone/>
            </a:pPr>
            <a:r>
              <a:rPr lang="en-US" sz="1400" dirty="0" smtClean="0"/>
              <a:t>To run a Container on the Docker Engine we need a root privilege .</a:t>
            </a:r>
          </a:p>
          <a:p>
            <a:pPr marL="0" indent="0">
              <a:buNone/>
            </a:pPr>
            <a:r>
              <a:rPr lang="en-US" sz="1400" dirty="0" smtClean="0"/>
              <a:t>Pull image from registry  , communicate with </a:t>
            </a:r>
            <a:r>
              <a:rPr lang="en-US" sz="1400" dirty="0" err="1" smtClean="0"/>
              <a:t>docker</a:t>
            </a:r>
            <a:r>
              <a:rPr lang="en-US" sz="1400" dirty="0" smtClean="0"/>
              <a:t> client .</a:t>
            </a:r>
            <a:r>
              <a:rPr lang="en-US" sz="1400" dirty="0" err="1" smtClean="0"/>
              <a:t>etc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6152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877888"/>
            <a:ext cx="10515600" cy="5445125"/>
          </a:xfrm>
        </p:spPr>
        <p:txBody>
          <a:bodyPr>
            <a:normAutofit/>
          </a:bodyPr>
          <a:lstStyle/>
          <a:p>
            <a:r>
              <a:rPr lang="en-US" dirty="0" smtClean="0"/>
              <a:t>Docker </a:t>
            </a:r>
            <a:r>
              <a:rPr lang="en-US" dirty="0"/>
              <a:t>Image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Image is read only template to create a container .</a:t>
            </a:r>
          </a:p>
          <a:p>
            <a:pPr marL="0" indent="0">
              <a:buNone/>
            </a:pPr>
            <a:r>
              <a:rPr lang="en-US" dirty="0" smtClean="0"/>
              <a:t>We can Create our own image using Docker File.</a:t>
            </a:r>
          </a:p>
          <a:p>
            <a:pPr marL="0" indent="0">
              <a:buNone/>
            </a:pPr>
            <a:r>
              <a:rPr lang="en-US" dirty="0" err="1" smtClean="0"/>
              <a:t>Dockerfile</a:t>
            </a:r>
            <a:r>
              <a:rPr lang="en-US" dirty="0" smtClean="0"/>
              <a:t> is file which is automatic Image constructor 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Docker </a:t>
            </a:r>
            <a:r>
              <a:rPr lang="en-US" dirty="0" smtClean="0"/>
              <a:t>Hub</a:t>
            </a:r>
          </a:p>
          <a:p>
            <a:pPr marL="0" indent="0">
              <a:buNone/>
            </a:pPr>
            <a:r>
              <a:rPr lang="en-US" dirty="0" smtClean="0"/>
              <a:t>Docker Hub is Public Repository or service which actually stores all the Images.</a:t>
            </a:r>
          </a:p>
          <a:p>
            <a:pPr marL="0" indent="0">
              <a:buNone/>
            </a:pPr>
            <a:r>
              <a:rPr lang="en-US" dirty="0" smtClean="0"/>
              <a:t>Where there are many popular images by many s/w Organizations are available for ready to use.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                             VM vs LXC</a:t>
            </a:r>
            <a:endParaRPr lang="en-US" dirty="0"/>
          </a:p>
        </p:txBody>
      </p:sp>
      <p:pic>
        <p:nvPicPr>
          <p:cNvPr id="8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289304" y="1325880"/>
            <a:ext cx="9244584" cy="5385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169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Security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793"/>
          </a:xfrm>
        </p:spPr>
        <p:txBody>
          <a:bodyPr/>
          <a:lstStyle/>
          <a:p>
            <a:r>
              <a:rPr lang="en-US" dirty="0" smtClean="0"/>
              <a:t>More Privileges = Insecure Environment .</a:t>
            </a:r>
          </a:p>
          <a:p>
            <a:r>
              <a:rPr lang="en-US" dirty="0" smtClean="0"/>
              <a:t>So Security is major challenge in Docker.</a:t>
            </a:r>
          </a:p>
          <a:p>
            <a:r>
              <a:rPr lang="en-US" dirty="0" smtClean="0"/>
              <a:t>Always compared with HV Based Virtualization it provides </a:t>
            </a:r>
            <a:r>
              <a:rPr lang="en-US" dirty="0" err="1" smtClean="0"/>
              <a:t>Sepaerate</a:t>
            </a:r>
            <a:r>
              <a:rPr lang="en-US" dirty="0" smtClean="0"/>
              <a:t> secure layer between host and application.</a:t>
            </a:r>
          </a:p>
          <a:p>
            <a:r>
              <a:rPr lang="en-US" dirty="0" smtClean="0"/>
              <a:t>But Incase of CBV Process can directly communicate with host kernel which make easy for any attacker to attack on Host m/c</a:t>
            </a:r>
          </a:p>
          <a:p>
            <a:r>
              <a:rPr lang="en-US" dirty="0" smtClean="0"/>
              <a:t>Which raises the very serious security issue.</a:t>
            </a:r>
          </a:p>
          <a:p>
            <a:r>
              <a:rPr lang="en-US" dirty="0" smtClean="0"/>
              <a:t>So we need to ensure  </a:t>
            </a:r>
          </a:p>
          <a:p>
            <a:pPr marL="514350" indent="-514350">
              <a:buAutoNum type="alphaLcParenR"/>
            </a:pPr>
            <a:r>
              <a:rPr lang="en-US" dirty="0" smtClean="0"/>
              <a:t>Docker Container and Internal Sec</a:t>
            </a:r>
          </a:p>
          <a:p>
            <a:pPr marL="514350" indent="-514350">
              <a:buAutoNum type="alphaLcParenR"/>
            </a:pPr>
            <a:r>
              <a:rPr lang="en-US" dirty="0" smtClean="0"/>
              <a:t>Security for the Kernel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Loopholes &amp; Security Threats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every time need some extra privilege to Run</a:t>
            </a:r>
          </a:p>
          <a:p>
            <a:r>
              <a:rPr lang="en-US" dirty="0" smtClean="0"/>
              <a:t>Required Root Privilege to run container on Docker Engine</a:t>
            </a:r>
          </a:p>
          <a:p>
            <a:r>
              <a:rPr lang="en-US" dirty="0" smtClean="0"/>
              <a:t>Every Container creates FS on host m/c and allowed to change file on host based on its </a:t>
            </a:r>
            <a:r>
              <a:rPr lang="en-US" dirty="0" err="1" smtClean="0"/>
              <a:t>inode</a:t>
            </a:r>
            <a:r>
              <a:rPr lang="en-US" dirty="0"/>
              <a:t> </a:t>
            </a:r>
            <a:r>
              <a:rPr lang="en-US" dirty="0" smtClean="0"/>
              <a:t>,Which is not secure .</a:t>
            </a:r>
          </a:p>
          <a:p>
            <a:r>
              <a:rPr lang="en-US" dirty="0" smtClean="0"/>
              <a:t>Which means process running as root (UID 0) inside container has root </a:t>
            </a:r>
            <a:r>
              <a:rPr lang="en-US" dirty="0" err="1" smtClean="0"/>
              <a:t>priveleges</a:t>
            </a:r>
            <a:r>
              <a:rPr lang="en-US" dirty="0" smtClean="0"/>
              <a:t> on underlying Host.</a:t>
            </a:r>
          </a:p>
          <a:p>
            <a:r>
              <a:rPr lang="en-US" dirty="0" smtClean="0"/>
              <a:t>So if any malicious program running inside container may compromise whole system </a:t>
            </a:r>
          </a:p>
          <a:p>
            <a:r>
              <a:rPr lang="en-US" dirty="0" smtClean="0"/>
              <a:t>This is very serious threat about containers based </a:t>
            </a:r>
            <a:r>
              <a:rPr lang="en-US" dirty="0" err="1" smtClean="0"/>
              <a:t>virtulazation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624946"/>
          </a:xfrm>
        </p:spPr>
        <p:txBody>
          <a:bodyPr/>
          <a:lstStyle/>
          <a:p>
            <a:r>
              <a:rPr lang="en-US" dirty="0" smtClean="0"/>
              <a:t>Fake System Calls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Fake Image Pull &amp; Container Run.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Remote Logging.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Leak to another container.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Bypassing through Docker Engine.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1650</Words>
  <Application>Microsoft Office PowerPoint</Application>
  <PresentationFormat>Widescreen</PresentationFormat>
  <Paragraphs>329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DOCKER SECURITY</vt:lpstr>
      <vt:lpstr>                                  Overview</vt:lpstr>
      <vt:lpstr>Dockers or Container Based Virtualization </vt:lpstr>
      <vt:lpstr>PowerPoint Presentation</vt:lpstr>
      <vt:lpstr>PowerPoint Presentation</vt:lpstr>
      <vt:lpstr>                             VM vs LXC</vt:lpstr>
      <vt:lpstr>Docker Security Analysis </vt:lpstr>
      <vt:lpstr>Loopholes &amp; Security Threats </vt:lpstr>
      <vt:lpstr>PowerPoint Presentation</vt:lpstr>
      <vt:lpstr>Existing Docker Security Systems &amp;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Security Models  </vt:lpstr>
      <vt:lpstr>SELinux</vt:lpstr>
      <vt:lpstr>PowerPoint Presentation</vt:lpstr>
      <vt:lpstr>AppArmor</vt:lpstr>
      <vt:lpstr>SECComp </vt:lpstr>
      <vt:lpstr>Proposed Security Models in Docker in Env</vt:lpstr>
      <vt:lpstr>Model 2:Root Remapping </vt:lpstr>
      <vt:lpstr>Model 3:Using own Access Control Mechanism</vt:lpstr>
      <vt:lpstr>My Proposed ABAC Layer On Docker:</vt:lpstr>
      <vt:lpstr>Model 4:Hybrid Model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Vivek Sarkale</dc:creator>
  <cp:lastModifiedBy>Vivek Sarkale</cp:lastModifiedBy>
  <cp:revision>81</cp:revision>
  <dcterms:created xsi:type="dcterms:W3CDTF">2016-02-19T01:33:50Z</dcterms:created>
  <dcterms:modified xsi:type="dcterms:W3CDTF">2016-02-19T19:18:10Z</dcterms:modified>
</cp:coreProperties>
</file>