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76814ad8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76814ad8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76814ad8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76814ad8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d68f713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d68f713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6814ad8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6814ad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b8474c53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b8474c53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6814ad8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6814ad8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6814ad8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6814ad8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4808075" y="410000"/>
            <a:ext cx="3710700" cy="369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AutoNum type="arabicPeriod"/>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4.png"/><Relationship Id="rId6" Type="http://schemas.openxmlformats.org/officeDocument/2006/relationships/image" Target="../media/image8.jpg"/><Relationship Id="rId7"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460950" y="356104"/>
            <a:ext cx="8222100" cy="2044500"/>
          </a:xfrm>
          <a:prstGeom prst="rect">
            <a:avLst/>
          </a:prstGeom>
          <a:noFill/>
          <a:ln>
            <a:noFill/>
          </a:ln>
        </p:spPr>
        <p:txBody>
          <a:bodyPr anchorCtr="0" anchor="b" bIns="91425" lIns="91425" spcFirstLastPara="1" rIns="91425" wrap="square" tIns="91425">
            <a:normAutofit lnSpcReduction="10000"/>
          </a:bodyPr>
          <a:lstStyle/>
          <a:p>
            <a:pPr indent="0" lvl="0" marL="0" rtl="0" algn="l">
              <a:spcBef>
                <a:spcPts val="0"/>
              </a:spcBef>
              <a:spcAft>
                <a:spcPts val="0"/>
              </a:spcAft>
              <a:buNone/>
            </a:pPr>
            <a:r>
              <a:t/>
            </a:r>
            <a:endParaRPr sz="4200">
              <a:solidFill>
                <a:srgbClr val="FFFFFF"/>
              </a:solidFill>
              <a:latin typeface="Roboto"/>
              <a:ea typeface="Roboto"/>
              <a:cs typeface="Roboto"/>
              <a:sym typeface="Roboto"/>
            </a:endParaRPr>
          </a:p>
          <a:p>
            <a:pPr indent="0" lvl="0" marL="0" rtl="0" algn="ctr">
              <a:spcBef>
                <a:spcPts val="0"/>
              </a:spcBef>
              <a:spcAft>
                <a:spcPts val="0"/>
              </a:spcAft>
              <a:buNone/>
            </a:pPr>
            <a:r>
              <a:rPr lang="en" sz="4200">
                <a:solidFill>
                  <a:srgbClr val="FFFFFF"/>
                </a:solidFill>
                <a:latin typeface="Roboto"/>
                <a:ea typeface="Roboto"/>
                <a:cs typeface="Roboto"/>
                <a:sym typeface="Roboto"/>
              </a:rPr>
              <a:t>DMDD Group 6</a:t>
            </a:r>
            <a:endParaRPr sz="4200">
              <a:solidFill>
                <a:srgbClr val="FFFFFF"/>
              </a:solidFill>
              <a:latin typeface="Roboto"/>
              <a:ea typeface="Roboto"/>
              <a:cs typeface="Roboto"/>
              <a:sym typeface="Roboto"/>
            </a:endParaRPr>
          </a:p>
          <a:p>
            <a:pPr indent="0" lvl="0" marL="0" rtl="0" algn="l">
              <a:spcBef>
                <a:spcPts val="0"/>
              </a:spcBef>
              <a:spcAft>
                <a:spcPts val="0"/>
              </a:spcAft>
              <a:buNone/>
            </a:pPr>
            <a:r>
              <a:rPr lang="en" sz="4200">
                <a:solidFill>
                  <a:srgbClr val="FFFFFF"/>
                </a:solidFill>
                <a:latin typeface="Roboto"/>
                <a:ea typeface="Roboto"/>
                <a:cs typeface="Roboto"/>
                <a:sym typeface="Roboto"/>
              </a:rPr>
              <a:t>Blood Bank Management System</a:t>
            </a:r>
            <a:endParaRPr sz="4200">
              <a:solidFill>
                <a:srgbClr val="FFFFFF"/>
              </a:solidFill>
              <a:latin typeface="Roboto"/>
              <a:ea typeface="Roboto"/>
              <a:cs typeface="Roboto"/>
              <a:sym typeface="Roboto"/>
            </a:endParaRPr>
          </a:p>
        </p:txBody>
      </p:sp>
      <p:sp>
        <p:nvSpPr>
          <p:cNvPr id="86" name="Google Shape;86;p13"/>
          <p:cNvSpPr txBox="1"/>
          <p:nvPr/>
        </p:nvSpPr>
        <p:spPr>
          <a:xfrm>
            <a:off x="3533094" y="4159613"/>
            <a:ext cx="1782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Aayushi Pandey</a:t>
            </a:r>
            <a:endParaRPr>
              <a:solidFill>
                <a:srgbClr val="FFFFFF"/>
              </a:solidFill>
            </a:endParaRPr>
          </a:p>
          <a:p>
            <a:pPr indent="0" lvl="0" marL="0" rtl="0" algn="ctr">
              <a:spcBef>
                <a:spcPts val="0"/>
              </a:spcBef>
              <a:spcAft>
                <a:spcPts val="0"/>
              </a:spcAft>
              <a:buNone/>
            </a:pPr>
            <a:r>
              <a:rPr lang="en">
                <a:solidFill>
                  <a:srgbClr val="FFFFFF"/>
                </a:solidFill>
              </a:rPr>
              <a:t>002136336</a:t>
            </a:r>
            <a:endParaRPr>
              <a:solidFill>
                <a:srgbClr val="FFFFFF"/>
              </a:solidFill>
            </a:endParaRPr>
          </a:p>
        </p:txBody>
      </p:sp>
      <p:sp>
        <p:nvSpPr>
          <p:cNvPr id="87" name="Google Shape;87;p13"/>
          <p:cNvSpPr txBox="1"/>
          <p:nvPr/>
        </p:nvSpPr>
        <p:spPr>
          <a:xfrm>
            <a:off x="2021712" y="4159625"/>
            <a:ext cx="151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2A3990"/>
              </a:buClr>
              <a:buSzPts val="1100"/>
              <a:buFont typeface="Arial"/>
              <a:buNone/>
            </a:pPr>
            <a:r>
              <a:rPr lang="en">
                <a:solidFill>
                  <a:srgbClr val="FFFFFF"/>
                </a:solidFill>
              </a:rPr>
              <a:t>Shreya Ghate</a:t>
            </a:r>
            <a:endParaRPr>
              <a:solidFill>
                <a:srgbClr val="FFFFFF"/>
              </a:solidFill>
            </a:endParaRPr>
          </a:p>
          <a:p>
            <a:pPr indent="0" lvl="0" marL="0" rtl="0" algn="ctr">
              <a:spcBef>
                <a:spcPts val="0"/>
              </a:spcBef>
              <a:spcAft>
                <a:spcPts val="0"/>
              </a:spcAft>
              <a:buNone/>
            </a:pPr>
            <a:r>
              <a:rPr lang="en">
                <a:solidFill>
                  <a:srgbClr val="FFFFFF"/>
                </a:solidFill>
              </a:rPr>
              <a:t>001502858</a:t>
            </a:r>
            <a:endParaRPr>
              <a:solidFill>
                <a:srgbClr val="FFFFFF"/>
              </a:solidFill>
            </a:endParaRPr>
          </a:p>
        </p:txBody>
      </p:sp>
      <p:pic>
        <p:nvPicPr>
          <p:cNvPr id="88" name="Google Shape;88;p13"/>
          <p:cNvPicPr preferRelativeResize="0"/>
          <p:nvPr/>
        </p:nvPicPr>
        <p:blipFill>
          <a:blip r:embed="rId3">
            <a:alphaModFix/>
          </a:blip>
          <a:stretch>
            <a:fillRect/>
          </a:stretch>
        </p:blipFill>
        <p:spPr>
          <a:xfrm>
            <a:off x="2342798" y="3182550"/>
            <a:ext cx="869226" cy="869226"/>
          </a:xfrm>
          <a:prstGeom prst="rect">
            <a:avLst/>
          </a:prstGeom>
          <a:noFill/>
          <a:ln>
            <a:noFill/>
          </a:ln>
        </p:spPr>
      </p:pic>
      <p:sp>
        <p:nvSpPr>
          <p:cNvPr id="89" name="Google Shape;89;p13"/>
          <p:cNvSpPr txBox="1"/>
          <p:nvPr/>
        </p:nvSpPr>
        <p:spPr>
          <a:xfrm>
            <a:off x="5293590" y="4159625"/>
            <a:ext cx="173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Peng Chen</a:t>
            </a:r>
            <a:endParaRPr>
              <a:solidFill>
                <a:srgbClr val="FFFFFF"/>
              </a:solidFill>
            </a:endParaRPr>
          </a:p>
          <a:p>
            <a:pPr indent="0" lvl="0" marL="0" rtl="0" algn="ctr">
              <a:spcBef>
                <a:spcPts val="0"/>
              </a:spcBef>
              <a:spcAft>
                <a:spcPts val="0"/>
              </a:spcAft>
              <a:buNone/>
            </a:pPr>
            <a:r>
              <a:rPr lang="en">
                <a:solidFill>
                  <a:srgbClr val="FFFFFF"/>
                </a:solidFill>
              </a:rPr>
              <a:t>001098655</a:t>
            </a:r>
            <a:endParaRPr>
              <a:solidFill>
                <a:srgbClr val="FFFFFF"/>
              </a:solidFill>
            </a:endParaRPr>
          </a:p>
        </p:txBody>
      </p:sp>
      <p:sp>
        <p:nvSpPr>
          <p:cNvPr id="90" name="Google Shape;90;p13"/>
          <p:cNvSpPr txBox="1"/>
          <p:nvPr/>
        </p:nvSpPr>
        <p:spPr>
          <a:xfrm>
            <a:off x="6979250" y="4159625"/>
            <a:ext cx="163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2A3990"/>
              </a:buClr>
              <a:buSzPts val="1100"/>
              <a:buFont typeface="Arial"/>
              <a:buNone/>
            </a:pPr>
            <a:r>
              <a:rPr lang="en">
                <a:solidFill>
                  <a:srgbClr val="FFFFFF"/>
                </a:solidFill>
              </a:rPr>
              <a:t>Mayuri More</a:t>
            </a:r>
            <a:endParaRPr>
              <a:solidFill>
                <a:srgbClr val="FFFFFF"/>
              </a:solidFill>
            </a:endParaRPr>
          </a:p>
          <a:p>
            <a:pPr indent="0" lvl="0" marL="0" rtl="0" algn="ctr">
              <a:spcBef>
                <a:spcPts val="0"/>
              </a:spcBef>
              <a:spcAft>
                <a:spcPts val="0"/>
              </a:spcAft>
              <a:buNone/>
            </a:pPr>
            <a:r>
              <a:rPr lang="en">
                <a:solidFill>
                  <a:srgbClr val="FFFFFF"/>
                </a:solidFill>
              </a:rPr>
              <a:t>002191194</a:t>
            </a:r>
            <a:endParaRPr>
              <a:solidFill>
                <a:srgbClr val="FFFFFF"/>
              </a:solidFill>
            </a:endParaRPr>
          </a:p>
        </p:txBody>
      </p:sp>
      <p:sp>
        <p:nvSpPr>
          <p:cNvPr id="91" name="Google Shape;91;p13"/>
          <p:cNvSpPr txBox="1"/>
          <p:nvPr/>
        </p:nvSpPr>
        <p:spPr>
          <a:xfrm>
            <a:off x="529450" y="4159625"/>
            <a:ext cx="134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Vivek Sharma</a:t>
            </a:r>
            <a:endParaRPr>
              <a:solidFill>
                <a:srgbClr val="FFFFFF"/>
              </a:solidFill>
            </a:endParaRPr>
          </a:p>
          <a:p>
            <a:pPr indent="0" lvl="0" marL="0" rtl="0" algn="ctr">
              <a:spcBef>
                <a:spcPts val="0"/>
              </a:spcBef>
              <a:spcAft>
                <a:spcPts val="0"/>
              </a:spcAft>
              <a:buNone/>
            </a:pPr>
            <a:r>
              <a:rPr lang="en">
                <a:solidFill>
                  <a:srgbClr val="FFFFFF"/>
                </a:solidFill>
              </a:rPr>
              <a:t>002105272</a:t>
            </a:r>
            <a:endParaRPr>
              <a:solidFill>
                <a:srgbClr val="FFFFFF"/>
              </a:solidFill>
            </a:endParaRPr>
          </a:p>
        </p:txBody>
      </p:sp>
      <p:pic>
        <p:nvPicPr>
          <p:cNvPr id="92" name="Google Shape;92;p13"/>
          <p:cNvPicPr preferRelativeResize="0"/>
          <p:nvPr/>
        </p:nvPicPr>
        <p:blipFill>
          <a:blip r:embed="rId4">
            <a:alphaModFix/>
          </a:blip>
          <a:stretch>
            <a:fillRect/>
          </a:stretch>
        </p:blipFill>
        <p:spPr>
          <a:xfrm>
            <a:off x="765089" y="3182750"/>
            <a:ext cx="868800" cy="868800"/>
          </a:xfrm>
          <a:prstGeom prst="ellipse">
            <a:avLst/>
          </a:prstGeom>
          <a:noFill/>
          <a:ln>
            <a:noFill/>
          </a:ln>
        </p:spPr>
      </p:pic>
      <p:pic>
        <p:nvPicPr>
          <p:cNvPr id="93" name="Google Shape;93;p13"/>
          <p:cNvPicPr preferRelativeResize="0"/>
          <p:nvPr/>
        </p:nvPicPr>
        <p:blipFill>
          <a:blip r:embed="rId5">
            <a:alphaModFix/>
          </a:blip>
          <a:stretch>
            <a:fillRect/>
          </a:stretch>
        </p:blipFill>
        <p:spPr>
          <a:xfrm>
            <a:off x="3920913" y="3164088"/>
            <a:ext cx="906113" cy="906113"/>
          </a:xfrm>
          <a:prstGeom prst="rect">
            <a:avLst/>
          </a:prstGeom>
          <a:noFill/>
          <a:ln>
            <a:noFill/>
          </a:ln>
        </p:spPr>
      </p:pic>
      <p:pic>
        <p:nvPicPr>
          <p:cNvPr id="94" name="Google Shape;94;p13"/>
          <p:cNvPicPr preferRelativeResize="0"/>
          <p:nvPr/>
        </p:nvPicPr>
        <p:blipFill>
          <a:blip r:embed="rId6">
            <a:alphaModFix/>
          </a:blip>
          <a:stretch>
            <a:fillRect/>
          </a:stretch>
        </p:blipFill>
        <p:spPr>
          <a:xfrm>
            <a:off x="5705900" y="3164100"/>
            <a:ext cx="906000" cy="906000"/>
          </a:xfrm>
          <a:prstGeom prst="flowChartConnector">
            <a:avLst/>
          </a:prstGeom>
          <a:noFill/>
          <a:ln>
            <a:noFill/>
          </a:ln>
        </p:spPr>
      </p:pic>
      <p:pic>
        <p:nvPicPr>
          <p:cNvPr id="95" name="Google Shape;95;p13"/>
          <p:cNvPicPr preferRelativeResize="0"/>
          <p:nvPr/>
        </p:nvPicPr>
        <p:blipFill rotWithShape="1">
          <a:blip r:embed="rId7">
            <a:alphaModFix/>
          </a:blip>
          <a:srcRect b="55592" l="40246" r="30652" t="21379"/>
          <a:stretch/>
        </p:blipFill>
        <p:spPr>
          <a:xfrm>
            <a:off x="7385525" y="3164100"/>
            <a:ext cx="906000" cy="955800"/>
          </a:xfrm>
          <a:prstGeom prst="ellipse">
            <a:avLst/>
          </a:prstGeom>
          <a:noFill/>
          <a:ln>
            <a:noFill/>
          </a:ln>
        </p:spPr>
      </p:pic>
    </p:spTree>
  </p:cSld>
  <p:clrMapOvr>
    <a:masterClrMapping/>
  </p:clrMapOvr>
  <mc:AlternateContent>
    <mc:Choice Requires="p14">
      <p:transition p14:dur="400">
        <p14:prism dir="l"/>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1" name="Google Shape;101;p14"/>
          <p:cNvSpPr txBox="1"/>
          <p:nvPr>
            <p:ph idx="1" type="body"/>
          </p:nvPr>
        </p:nvSpPr>
        <p:spPr>
          <a:xfrm>
            <a:off x="4808075" y="410000"/>
            <a:ext cx="3710700" cy="36948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A blood bank is a place where blood is collected and stored before providing it to the patients in need. Blood banks are usually scattered all over the place and are not easily accessible to the individuals who need them because of either health emergencies or blood shortages. </a:t>
            </a:r>
            <a:endParaRPr/>
          </a:p>
          <a:p>
            <a:pPr indent="-300037" lvl="0" marL="457200" rtl="0" algn="l">
              <a:spcBef>
                <a:spcPts val="0"/>
              </a:spcBef>
              <a:spcAft>
                <a:spcPts val="0"/>
              </a:spcAft>
              <a:buSzPct val="100000"/>
              <a:buAutoNum type="arabicPeriod"/>
            </a:pPr>
            <a:r>
              <a:rPr lang="en"/>
              <a:t>Hence it is vital that the blood banks have an organized database by which blood units can be supplied within the shortest time possible. In this database we are managing information of blood donors, Organizations, partners of the blood bank, receivers and records of blood units consumed. </a:t>
            </a:r>
            <a:endParaRPr/>
          </a:p>
          <a:p>
            <a:pPr indent="-300037" lvl="0" marL="457200" rtl="0" algn="l">
              <a:spcBef>
                <a:spcPts val="0"/>
              </a:spcBef>
              <a:spcAft>
                <a:spcPts val="0"/>
              </a:spcAft>
              <a:buSzPct val="100000"/>
              <a:buAutoNum type="arabicPeriod"/>
            </a:pPr>
            <a:r>
              <a:rPr lang="en"/>
              <a:t>In this database we have the following 12 main entities - Blood Bank, Blood, Hospital, Organization, Partners, Donor, Collector, Receiver, Record, System Administrators, Person, and Order Request.</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07" name="Google Shape;107;p15"/>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Creating a centralized database system for managing blood banks and the donor data. This data will be available to the blood banks in the state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Database to capture data of the organized blood donation drives and based on donor rich localities to organize donor rich localities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Partner with hospitals to prioritize providing blood, whenever required. This will help in regularly blood assistance to patients in need</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Maintain a database of donors. This will help us in keeping a track of their frequency of blood donations and contact them in case of emergency</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This centralized database can be accessed by authorized personnel only. We will create a secured system as we will be maintaining sensitive information</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Generating a monthly report of quantities of blood donated and collected. This will help required authorities to analyze data and manage blood accordingly</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297513" y="3021550"/>
            <a:ext cx="4045200" cy="156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3311"/>
              <a:t>High Level Design</a:t>
            </a:r>
            <a:endParaRPr sz="3311"/>
          </a:p>
          <a:p>
            <a:pPr indent="0" lvl="0" marL="0" rtl="0" algn="ctr">
              <a:spcBef>
                <a:spcPts val="0"/>
              </a:spcBef>
              <a:spcAft>
                <a:spcPts val="0"/>
              </a:spcAft>
              <a:buNone/>
            </a:pPr>
            <a:r>
              <a:t/>
            </a:r>
            <a:endParaRPr/>
          </a:p>
        </p:txBody>
      </p:sp>
      <p:sp>
        <p:nvSpPr>
          <p:cNvPr id="113" name="Google Shape;11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the ERD we are displaying different entities and their relationship using draw.io</a:t>
            </a:r>
            <a:endParaRPr/>
          </a:p>
          <a:p>
            <a:pPr indent="-342900" lvl="0" marL="457200" rtl="0" algn="l">
              <a:spcBef>
                <a:spcPts val="0"/>
              </a:spcBef>
              <a:spcAft>
                <a:spcPts val="0"/>
              </a:spcAft>
              <a:buSzPts val="1800"/>
              <a:buChar char="●"/>
            </a:pPr>
            <a:r>
              <a:rPr lang="en"/>
              <a:t>Record is </a:t>
            </a:r>
            <a:r>
              <a:rPr lang="en"/>
              <a:t>one of the </a:t>
            </a:r>
            <a:r>
              <a:rPr lang="en"/>
              <a:t>main entities in the ERD as it connects to all the entities </a:t>
            </a:r>
            <a:r>
              <a:rPr lang="en"/>
              <a:t>providing</a:t>
            </a:r>
            <a:r>
              <a:rPr lang="en"/>
              <a:t> </a:t>
            </a:r>
            <a:r>
              <a:rPr lang="en"/>
              <a:t>main information</a:t>
            </a:r>
            <a:endParaRPr/>
          </a:p>
          <a:p>
            <a:pPr indent="-342900" lvl="0" marL="457200" rtl="0" algn="l">
              <a:spcBef>
                <a:spcPts val="0"/>
              </a:spcBef>
              <a:spcAft>
                <a:spcPts val="0"/>
              </a:spcAft>
              <a:buSzPts val="1800"/>
              <a:buChar char="●"/>
            </a:pPr>
            <a:r>
              <a:rPr lang="en"/>
              <a:t>This application will start with a system administrator who will login into the system and perform various activities on different entities</a:t>
            </a:r>
            <a:endParaRPr/>
          </a:p>
        </p:txBody>
      </p:sp>
      <p:pic>
        <p:nvPicPr>
          <p:cNvPr id="114" name="Google Shape;114;p16"/>
          <p:cNvPicPr preferRelativeResize="0"/>
          <p:nvPr/>
        </p:nvPicPr>
        <p:blipFill>
          <a:blip r:embed="rId3">
            <a:alphaModFix/>
          </a:blip>
          <a:stretch>
            <a:fillRect/>
          </a:stretch>
        </p:blipFill>
        <p:spPr>
          <a:xfrm>
            <a:off x="56345" y="275500"/>
            <a:ext cx="4527549" cy="254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a:blip r:embed="rId3">
            <a:alphaModFix/>
          </a:blip>
          <a:stretch>
            <a:fillRect/>
          </a:stretch>
        </p:blipFill>
        <p:spPr>
          <a:xfrm>
            <a:off x="106125" y="994325"/>
            <a:ext cx="8931748" cy="4031775"/>
          </a:xfrm>
          <a:prstGeom prst="rect">
            <a:avLst/>
          </a:prstGeom>
          <a:noFill/>
          <a:ln>
            <a:noFill/>
          </a:ln>
        </p:spPr>
      </p:pic>
      <p:sp>
        <p:nvSpPr>
          <p:cNvPr id="120" name="Google Shape;120;p17"/>
          <p:cNvSpPr txBox="1"/>
          <p:nvPr>
            <p:ph idx="4294967295" type="title"/>
          </p:nvPr>
        </p:nvSpPr>
        <p:spPr>
          <a:xfrm>
            <a:off x="311700" y="1752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E-R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7655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Objects</a:t>
            </a:r>
            <a:endParaRPr/>
          </a:p>
        </p:txBody>
      </p:sp>
      <p:sp>
        <p:nvSpPr>
          <p:cNvPr id="126" name="Google Shape;126;p18"/>
          <p:cNvSpPr txBox="1"/>
          <p:nvPr>
            <p:ph idx="1" type="body"/>
          </p:nvPr>
        </p:nvSpPr>
        <p:spPr>
          <a:xfrm>
            <a:off x="476550" y="1221625"/>
            <a:ext cx="37107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Tables: </a:t>
            </a:r>
            <a:endParaRPr sz="1500"/>
          </a:p>
          <a:p>
            <a:pPr indent="-307975" lvl="1" marL="914400" rtl="0" algn="l">
              <a:spcBef>
                <a:spcPts val="0"/>
              </a:spcBef>
              <a:spcAft>
                <a:spcPts val="0"/>
              </a:spcAft>
              <a:buSzPts val="1250"/>
              <a:buChar char="◆"/>
            </a:pPr>
            <a:r>
              <a:rPr lang="en" sz="1250"/>
              <a:t>14 tables</a:t>
            </a:r>
            <a:endParaRPr sz="1250"/>
          </a:p>
          <a:p>
            <a:pPr indent="-323850" lvl="0" marL="457200" rtl="0" algn="l">
              <a:spcBef>
                <a:spcPts val="0"/>
              </a:spcBef>
              <a:spcAft>
                <a:spcPts val="0"/>
              </a:spcAft>
              <a:buSzPts val="1500"/>
              <a:buChar char="➔"/>
            </a:pPr>
            <a:r>
              <a:rPr lang="en" sz="1500"/>
              <a:t>Views: </a:t>
            </a:r>
            <a:endParaRPr sz="1500"/>
          </a:p>
          <a:p>
            <a:pPr indent="-307975" lvl="1" marL="914400" rtl="0" algn="l">
              <a:spcBef>
                <a:spcPts val="0"/>
              </a:spcBef>
              <a:spcAft>
                <a:spcPts val="0"/>
              </a:spcAft>
              <a:buSzPts val="1250"/>
              <a:buChar char="◆"/>
            </a:pPr>
            <a:r>
              <a:rPr lang="en" sz="1250"/>
              <a:t>Donor List,</a:t>
            </a:r>
            <a:endParaRPr sz="1250"/>
          </a:p>
          <a:p>
            <a:pPr indent="-307975" lvl="1" marL="914400" rtl="0" algn="l">
              <a:spcBef>
                <a:spcPts val="0"/>
              </a:spcBef>
              <a:spcAft>
                <a:spcPts val="0"/>
              </a:spcAft>
              <a:buSzPts val="1250"/>
              <a:buChar char="◆"/>
            </a:pPr>
            <a:r>
              <a:rPr lang="en" sz="1250"/>
              <a:t>DONOR_LIST_ONegative</a:t>
            </a:r>
            <a:endParaRPr sz="1250"/>
          </a:p>
          <a:p>
            <a:pPr indent="-307975" lvl="1" marL="914400" rtl="0" algn="l">
              <a:spcBef>
                <a:spcPts val="0"/>
              </a:spcBef>
              <a:spcAft>
                <a:spcPts val="0"/>
              </a:spcAft>
              <a:buSzPts val="1250"/>
              <a:buChar char="◆"/>
            </a:pPr>
            <a:r>
              <a:rPr lang="en" sz="1250"/>
              <a:t>Total Units of blood</a:t>
            </a:r>
            <a:endParaRPr sz="1250"/>
          </a:p>
          <a:p>
            <a:pPr indent="-323850" lvl="0" marL="457200" rtl="0" algn="l">
              <a:spcBef>
                <a:spcPts val="0"/>
              </a:spcBef>
              <a:spcAft>
                <a:spcPts val="0"/>
              </a:spcAft>
              <a:buSzPts val="1500"/>
              <a:buChar char="➔"/>
            </a:pPr>
            <a:r>
              <a:rPr lang="en" sz="1500"/>
              <a:t>UDF: </a:t>
            </a:r>
            <a:endParaRPr sz="1500"/>
          </a:p>
          <a:p>
            <a:pPr indent="-307975" lvl="1" marL="914400" rtl="0" algn="l">
              <a:spcBef>
                <a:spcPts val="0"/>
              </a:spcBef>
              <a:spcAft>
                <a:spcPts val="0"/>
              </a:spcAft>
              <a:buSzPts val="1250"/>
              <a:buChar char="◆"/>
            </a:pPr>
            <a:r>
              <a:rPr lang="en" sz="1250"/>
              <a:t>Storage Time of blood</a:t>
            </a:r>
            <a:endParaRPr sz="1250"/>
          </a:p>
          <a:p>
            <a:pPr indent="-307975" lvl="1" marL="914400" rtl="0" algn="l">
              <a:spcBef>
                <a:spcPts val="0"/>
              </a:spcBef>
              <a:spcAft>
                <a:spcPts val="0"/>
              </a:spcAft>
              <a:buSzPts val="1250"/>
              <a:buChar char="◆"/>
            </a:pPr>
            <a:r>
              <a:rPr lang="en" sz="1250"/>
              <a:t>Role </a:t>
            </a:r>
            <a:r>
              <a:rPr lang="en" sz="1250"/>
              <a:t>of person</a:t>
            </a:r>
            <a:endParaRPr sz="1250"/>
          </a:p>
          <a:p>
            <a:pPr indent="-307975" lvl="1" marL="914400" rtl="0" algn="l">
              <a:spcBef>
                <a:spcPts val="0"/>
              </a:spcBef>
              <a:spcAft>
                <a:spcPts val="0"/>
              </a:spcAft>
              <a:buSzPts val="1250"/>
              <a:buChar char="◆"/>
            </a:pPr>
            <a:r>
              <a:rPr lang="en" sz="1250"/>
              <a:t>Information of person</a:t>
            </a:r>
            <a:endParaRPr sz="1250"/>
          </a:p>
          <a:p>
            <a:pPr indent="-323850" lvl="0" marL="457200" rtl="0" algn="l">
              <a:spcBef>
                <a:spcPts val="0"/>
              </a:spcBef>
              <a:spcAft>
                <a:spcPts val="0"/>
              </a:spcAft>
              <a:buSzPts val="1500"/>
              <a:buChar char="➔"/>
            </a:pPr>
            <a:r>
              <a:rPr lang="en" sz="1500"/>
              <a:t>Computed Column based on UDF: </a:t>
            </a:r>
            <a:endParaRPr sz="1500"/>
          </a:p>
          <a:p>
            <a:pPr indent="-307975" lvl="1" marL="914400" rtl="0" algn="l">
              <a:spcBef>
                <a:spcPts val="0"/>
              </a:spcBef>
              <a:spcAft>
                <a:spcPts val="0"/>
              </a:spcAft>
              <a:buSzPts val="1250"/>
              <a:buChar char="◆"/>
            </a:pPr>
            <a:r>
              <a:rPr lang="en" sz="1250"/>
              <a:t>Person_age</a:t>
            </a:r>
            <a:endParaRPr sz="1250"/>
          </a:p>
          <a:p>
            <a:pPr indent="-307975" lvl="1" marL="914400" rtl="0" algn="l">
              <a:spcBef>
                <a:spcPts val="0"/>
              </a:spcBef>
              <a:spcAft>
                <a:spcPts val="0"/>
              </a:spcAft>
              <a:buSzPts val="1250"/>
              <a:buChar char="◆"/>
            </a:pPr>
            <a:r>
              <a:rPr lang="en" sz="1250"/>
              <a:t>Person_fullName</a:t>
            </a:r>
            <a:endParaRPr sz="1250"/>
          </a:p>
        </p:txBody>
      </p:sp>
      <p:sp>
        <p:nvSpPr>
          <p:cNvPr id="127" name="Google Shape;127;p18"/>
          <p:cNvSpPr txBox="1"/>
          <p:nvPr>
            <p:ph idx="1" type="body"/>
          </p:nvPr>
        </p:nvSpPr>
        <p:spPr>
          <a:xfrm>
            <a:off x="4808075" y="410000"/>
            <a:ext cx="3710700" cy="3694800"/>
          </a:xfrm>
          <a:prstGeom prst="rect">
            <a:avLst/>
          </a:prstGeom>
        </p:spPr>
        <p:txBody>
          <a:bodyPr anchorCtr="0" anchor="t" bIns="91425" lIns="91425" spcFirstLastPara="1" rIns="91425" wrap="square" tIns="91425">
            <a:normAutofit fontScale="70000"/>
          </a:bodyPr>
          <a:lstStyle/>
          <a:p>
            <a:pPr indent="-324298" lvl="0" marL="457200" rtl="0" algn="l">
              <a:spcBef>
                <a:spcPts val="0"/>
              </a:spcBef>
              <a:spcAft>
                <a:spcPts val="0"/>
              </a:spcAft>
              <a:buSzPct val="100000"/>
              <a:buChar char="➔"/>
            </a:pPr>
            <a:r>
              <a:rPr lang="en" sz="2152"/>
              <a:t>Stored Procedure: </a:t>
            </a:r>
            <a:endParaRPr sz="2152"/>
          </a:p>
          <a:p>
            <a:pPr indent="-308610" lvl="1" marL="914400" rtl="0" algn="l">
              <a:spcBef>
                <a:spcPts val="0"/>
              </a:spcBef>
              <a:spcAft>
                <a:spcPts val="0"/>
              </a:spcAft>
              <a:buSzPct val="100000"/>
              <a:buChar char="◆"/>
            </a:pPr>
            <a:r>
              <a:rPr lang="en" sz="1800"/>
              <a:t>Get Donor Details State Wise</a:t>
            </a:r>
            <a:endParaRPr sz="1800"/>
          </a:p>
          <a:p>
            <a:pPr indent="-308610" lvl="1" marL="914400" rtl="0" algn="l">
              <a:spcBef>
                <a:spcPts val="0"/>
              </a:spcBef>
              <a:spcAft>
                <a:spcPts val="0"/>
              </a:spcAft>
              <a:buSzPct val="100000"/>
              <a:buChar char="◆"/>
            </a:pPr>
            <a:r>
              <a:rPr lang="en" sz="1800"/>
              <a:t>Get Donors of Particular Blood Group </a:t>
            </a:r>
            <a:endParaRPr sz="1800"/>
          </a:p>
          <a:p>
            <a:pPr indent="-308610" lvl="1" marL="914400" rtl="0" algn="l">
              <a:spcBef>
                <a:spcPts val="0"/>
              </a:spcBef>
              <a:spcAft>
                <a:spcPts val="0"/>
              </a:spcAft>
              <a:buSzPct val="100000"/>
              <a:buChar char="◆"/>
            </a:pPr>
            <a:r>
              <a:rPr lang="en" sz="1800"/>
              <a:t>Get Organizations parterned with Blood Banks in a particular State</a:t>
            </a:r>
            <a:endParaRPr sz="1800"/>
          </a:p>
          <a:p>
            <a:pPr indent="-324298" lvl="0" marL="457200" rtl="0" algn="l">
              <a:spcBef>
                <a:spcPts val="0"/>
              </a:spcBef>
              <a:spcAft>
                <a:spcPts val="0"/>
              </a:spcAft>
              <a:buSzPct val="100000"/>
              <a:buChar char="➔"/>
            </a:pPr>
            <a:r>
              <a:rPr lang="en" sz="2152"/>
              <a:t>Triggers: </a:t>
            </a:r>
            <a:endParaRPr sz="2152"/>
          </a:p>
          <a:p>
            <a:pPr indent="-308610" lvl="1" marL="914400" rtl="0" algn="l">
              <a:spcBef>
                <a:spcPts val="0"/>
              </a:spcBef>
              <a:spcAft>
                <a:spcPts val="0"/>
              </a:spcAft>
              <a:buSzPct val="100000"/>
              <a:buChar char="◆"/>
            </a:pPr>
            <a:r>
              <a:rPr lang="en" sz="1800"/>
              <a:t>Automatically insert data to BloodUnit_Audit</a:t>
            </a:r>
            <a:endParaRPr sz="1800"/>
          </a:p>
          <a:p>
            <a:pPr indent="-324298" lvl="0" marL="457200" rtl="0" algn="l">
              <a:spcBef>
                <a:spcPts val="0"/>
              </a:spcBef>
              <a:spcAft>
                <a:spcPts val="0"/>
              </a:spcAft>
              <a:buSzPct val="100000"/>
              <a:buChar char="➔"/>
            </a:pPr>
            <a:r>
              <a:rPr lang="en" sz="2152"/>
              <a:t>Encryption: </a:t>
            </a:r>
            <a:endParaRPr sz="2152"/>
          </a:p>
          <a:p>
            <a:pPr indent="-308610" lvl="1" marL="914400" rtl="0" algn="l">
              <a:spcBef>
                <a:spcPts val="0"/>
              </a:spcBef>
              <a:spcAft>
                <a:spcPts val="0"/>
              </a:spcAft>
              <a:buSzPct val="100000"/>
              <a:buChar char="◆"/>
            </a:pPr>
            <a:r>
              <a:rPr lang="en" sz="1800"/>
              <a:t>Encrypted the username of admin</a:t>
            </a:r>
            <a:endParaRPr sz="1800"/>
          </a:p>
          <a:p>
            <a:pPr indent="-308610" lvl="1" marL="914400" rtl="0" algn="l">
              <a:spcBef>
                <a:spcPts val="0"/>
              </a:spcBef>
              <a:spcAft>
                <a:spcPts val="0"/>
              </a:spcAft>
              <a:buSzPct val="100000"/>
              <a:buChar char="◆"/>
            </a:pPr>
            <a:r>
              <a:rPr lang="en" sz="1800"/>
              <a:t>Encrypted the password of admin</a:t>
            </a:r>
            <a:endParaRPr sz="1800"/>
          </a:p>
          <a:p>
            <a:pPr indent="-321945" lvl="0" marL="457200" rtl="0" algn="l">
              <a:spcBef>
                <a:spcPts val="0"/>
              </a:spcBef>
              <a:spcAft>
                <a:spcPts val="0"/>
              </a:spcAft>
              <a:buSzPct val="100000"/>
              <a:buChar char="➔"/>
            </a:pPr>
            <a:r>
              <a:rPr lang="en" sz="2100"/>
              <a:t>Transaction: </a:t>
            </a:r>
            <a:endParaRPr sz="2100"/>
          </a:p>
          <a:p>
            <a:pPr indent="-309265" lvl="1" marL="914400" rtl="0" algn="l">
              <a:spcBef>
                <a:spcPts val="0"/>
              </a:spcBef>
              <a:spcAft>
                <a:spcPts val="0"/>
              </a:spcAft>
              <a:buSzPct val="100000"/>
              <a:buChar char="◆"/>
            </a:pPr>
            <a:r>
              <a:rPr lang="en" sz="1814"/>
              <a:t>Insert data, and rollback if errors happen</a:t>
            </a:r>
            <a:endParaRPr sz="181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9"/>
          <p:cNvPicPr preferRelativeResize="0"/>
          <p:nvPr/>
        </p:nvPicPr>
        <p:blipFill>
          <a:blip r:embed="rId3">
            <a:alphaModFix/>
          </a:blip>
          <a:stretch>
            <a:fillRect/>
          </a:stretch>
        </p:blipFill>
        <p:spPr>
          <a:xfrm>
            <a:off x="152400" y="152400"/>
            <a:ext cx="4238590" cy="4838702"/>
          </a:xfrm>
          <a:prstGeom prst="rect">
            <a:avLst/>
          </a:prstGeom>
          <a:noFill/>
          <a:ln cap="flat" cmpd="sng" w="9525">
            <a:solidFill>
              <a:schemeClr val="dk2"/>
            </a:solidFill>
            <a:prstDash val="solid"/>
            <a:round/>
            <a:headEnd len="sm" w="sm" type="none"/>
            <a:tailEnd len="sm" w="sm" type="none"/>
          </a:ln>
        </p:spPr>
      </p:pic>
      <p:pic>
        <p:nvPicPr>
          <p:cNvPr id="133" name="Google Shape;133;p19"/>
          <p:cNvPicPr preferRelativeResize="0"/>
          <p:nvPr/>
        </p:nvPicPr>
        <p:blipFill>
          <a:blip r:embed="rId4">
            <a:alphaModFix/>
          </a:blip>
          <a:stretch>
            <a:fillRect/>
          </a:stretch>
        </p:blipFill>
        <p:spPr>
          <a:xfrm>
            <a:off x="4571990" y="500913"/>
            <a:ext cx="4448212" cy="414166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131050" y="332113"/>
            <a:ext cx="4521677" cy="4479273"/>
          </a:xfrm>
          <a:prstGeom prst="rect">
            <a:avLst/>
          </a:prstGeom>
          <a:noFill/>
          <a:ln cap="flat" cmpd="sng" w="9525">
            <a:solidFill>
              <a:schemeClr val="dk2"/>
            </a:solidFill>
            <a:prstDash val="solid"/>
            <a:round/>
            <a:headEnd len="sm" w="sm" type="none"/>
            <a:tailEnd len="sm" w="sm" type="none"/>
          </a:ln>
        </p:spPr>
      </p:pic>
      <p:pic>
        <p:nvPicPr>
          <p:cNvPr id="139" name="Google Shape;139;p20"/>
          <p:cNvPicPr preferRelativeResize="0"/>
          <p:nvPr/>
        </p:nvPicPr>
        <p:blipFill>
          <a:blip r:embed="rId4">
            <a:alphaModFix/>
          </a:blip>
          <a:stretch>
            <a:fillRect/>
          </a:stretch>
        </p:blipFill>
        <p:spPr>
          <a:xfrm>
            <a:off x="4762174" y="1066184"/>
            <a:ext cx="4296448" cy="26517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