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99" r:id="rId4"/>
    <p:sldId id="300" r:id="rId5"/>
    <p:sldId id="320" r:id="rId6"/>
    <p:sldId id="321" r:id="rId7"/>
    <p:sldId id="301" r:id="rId8"/>
    <p:sldId id="302" r:id="rId9"/>
    <p:sldId id="303" r:id="rId10"/>
    <p:sldId id="304" r:id="rId11"/>
    <p:sldId id="305" r:id="rId12"/>
    <p:sldId id="311" r:id="rId13"/>
    <p:sldId id="312" r:id="rId14"/>
    <p:sldId id="316" r:id="rId15"/>
    <p:sldId id="306" r:id="rId16"/>
    <p:sldId id="307" r:id="rId17"/>
    <p:sldId id="317"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p:cViewPr varScale="1">
        <p:scale>
          <a:sx n="77" d="100"/>
          <a:sy n="77" d="100"/>
        </p:scale>
        <p:origin x="77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27-Oct-23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A1366-698E-41CC-B900-3C55E9FD3BA6}" type="slidenum">
              <a:rPr lang="en-US" smtClean="0"/>
              <a:t>1</a:t>
            </a:fld>
            <a:endParaRPr lang="en-US"/>
          </a:p>
        </p:txBody>
      </p:sp>
    </p:spTree>
    <p:extLst>
      <p:ext uri="{BB962C8B-B14F-4D97-AF65-F5344CB8AC3E}">
        <p14:creationId xmlns:p14="http://schemas.microsoft.com/office/powerpoint/2010/main" val="18988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27-Oct-23</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27-Oct-23</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27-Oct-23</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27-Oct-23</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27-Oct-23</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27-Oct-23</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893" y="761764"/>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685800" y="1655287"/>
            <a:ext cx="8382000" cy="935513"/>
          </a:xfrm>
          <a:prstGeom prst="rect">
            <a:avLst/>
          </a:prstGeom>
        </p:spPr>
        <p:txBody>
          <a:bodyPr vert="horz" wrap="square" lIns="0" tIns="113665" rIns="0" bIns="0" rtlCol="0">
            <a:spAutoFit/>
          </a:bodyPr>
          <a:lstStyle/>
          <a:p>
            <a:pPr marL="12700" marR="5080">
              <a:lnSpc>
                <a:spcPts val="6380"/>
              </a:lnSpc>
              <a:spcBef>
                <a:spcPts val="895"/>
              </a:spcBef>
            </a:pPr>
            <a:r>
              <a:rPr lang="en-IN" sz="4800" b="1" spc="-15" dirty="0" smtClean="0">
                <a:solidFill>
                  <a:srgbClr val="FFFFFF"/>
                </a:solidFill>
                <a:latin typeface="Corbel"/>
                <a:cs typeface="Corbel"/>
              </a:rPr>
              <a:t>Banking management System</a:t>
            </a:r>
            <a:endParaRPr sz="4800" dirty="0">
              <a:latin typeface="Corbel"/>
              <a:cs typeface="Corbel"/>
            </a:endParaRPr>
          </a:p>
        </p:txBody>
      </p:sp>
      <p:sp>
        <p:nvSpPr>
          <p:cNvPr id="9" name="object 9"/>
          <p:cNvSpPr txBox="1"/>
          <p:nvPr/>
        </p:nvSpPr>
        <p:spPr>
          <a:xfrm>
            <a:off x="1066800" y="3428764"/>
            <a:ext cx="6751760" cy="1756891"/>
          </a:xfrm>
          <a:prstGeom prst="rect">
            <a:avLst/>
          </a:prstGeom>
        </p:spPr>
        <p:txBody>
          <a:bodyPr vert="horz" wrap="square" lIns="0" tIns="12700" rIns="0" bIns="0" rtlCol="0">
            <a:spAutoFit/>
          </a:bodyPr>
          <a:lstStyle/>
          <a:p>
            <a:pPr marL="12700">
              <a:lnSpc>
                <a:spcPct val="100000"/>
              </a:lnSpc>
              <a:spcBef>
                <a:spcPts val="100"/>
              </a:spcBef>
            </a:pPr>
            <a:r>
              <a:rPr lang="en-IN" sz="2200" b="1" spc="-5" dirty="0" smtClean="0">
                <a:solidFill>
                  <a:schemeClr val="bg1"/>
                </a:solidFill>
                <a:latin typeface="Corbel"/>
                <a:cs typeface="Corbel"/>
              </a:rPr>
              <a:t>Name :-    VIVEK KUMAR </a:t>
            </a:r>
          </a:p>
          <a:p>
            <a:pPr marL="12700">
              <a:lnSpc>
                <a:spcPct val="100000"/>
              </a:lnSpc>
              <a:spcBef>
                <a:spcPts val="100"/>
              </a:spcBef>
            </a:pPr>
            <a:r>
              <a:rPr lang="en-IN" sz="2200" b="1" spc="-5" dirty="0" smtClean="0">
                <a:solidFill>
                  <a:schemeClr val="bg1"/>
                </a:solidFill>
                <a:latin typeface="Corbel"/>
                <a:cs typeface="Corbel"/>
              </a:rPr>
              <a:t>Enrollment No :– 92201703084 </a:t>
            </a:r>
          </a:p>
          <a:p>
            <a:pPr marL="12700">
              <a:lnSpc>
                <a:spcPct val="100000"/>
              </a:lnSpc>
              <a:spcBef>
                <a:spcPts val="100"/>
              </a:spcBef>
            </a:pPr>
            <a:r>
              <a:rPr lang="en-IN" sz="2200" b="1" spc="-5" dirty="0" smtClean="0">
                <a:solidFill>
                  <a:schemeClr val="bg1"/>
                </a:solidFill>
                <a:latin typeface="Corbel"/>
                <a:cs typeface="Corbel"/>
              </a:rPr>
              <a:t>Division :– 3EC2</a:t>
            </a:r>
            <a:endParaRPr lang="en-IN" sz="2200" b="1" spc="-5" dirty="0">
              <a:solidFill>
                <a:schemeClr val="bg1"/>
              </a:solidFill>
              <a:latin typeface="Corbel"/>
              <a:cs typeface="Corbel"/>
            </a:endParaRPr>
          </a:p>
          <a:p>
            <a:pPr marL="12700">
              <a:spcBef>
                <a:spcPts val="100"/>
              </a:spcBef>
            </a:pPr>
            <a:endParaRPr lang="en-US" sz="2200" dirty="0">
              <a:solidFill>
                <a:schemeClr val="bg1"/>
              </a:solidFill>
              <a:latin typeface="Corbel"/>
              <a:cs typeface="Corbel"/>
            </a:endParaRPr>
          </a:p>
          <a:p>
            <a:pPr marL="12700">
              <a:lnSpc>
                <a:spcPct val="100000"/>
              </a:lnSpc>
              <a:spcBef>
                <a:spcPts val="100"/>
              </a:spcBef>
            </a:pPr>
            <a:endParaRPr sz="2200" dirty="0">
              <a:solidFill>
                <a:schemeClr val="bg1"/>
              </a:solidFill>
              <a:latin typeface="Corbel"/>
              <a:cs typeface="Corbel"/>
            </a:endParaRPr>
          </a:p>
        </p:txBody>
      </p:sp>
      <p:sp>
        <p:nvSpPr>
          <p:cNvPr id="10" name="object 10"/>
          <p:cNvSpPr txBox="1"/>
          <p:nvPr/>
        </p:nvSpPr>
        <p:spPr>
          <a:xfrm>
            <a:off x="9459749" y="3262610"/>
            <a:ext cx="2185035" cy="782265"/>
          </a:xfrm>
          <a:prstGeom prst="rect">
            <a:avLst/>
          </a:prstGeom>
        </p:spPr>
        <p:txBody>
          <a:bodyPr vert="horz" wrap="square" lIns="0" tIns="43180" rIns="0" bIns="0" rtlCol="0">
            <a:spAutoFit/>
          </a:bodyPr>
          <a:lstStyle/>
          <a:p>
            <a:pPr marL="12700" marR="5080">
              <a:spcBef>
                <a:spcPts val="340"/>
              </a:spcBef>
            </a:pPr>
            <a:r>
              <a:rPr lang="en-IN" sz="2400" spc="-5" dirty="0">
                <a:solidFill>
                  <a:srgbClr val="0098A3"/>
                </a:solidFill>
                <a:latin typeface="Arial MT"/>
                <a:cs typeface="Arial MT"/>
              </a:rPr>
              <a:t>Mini Project Presentation</a:t>
            </a:r>
            <a:endParaRPr sz="2400" dirty="0">
              <a:latin typeface="Arial MT"/>
              <a:cs typeface="Arial MT"/>
            </a:endParaRPr>
          </a:p>
        </p:txBody>
      </p:sp>
      <p:sp>
        <p:nvSpPr>
          <p:cNvPr id="11" name="Footer Placeholder 10">
            <a:extLst>
              <a:ext uri="{FF2B5EF4-FFF2-40B4-BE49-F238E27FC236}">
                <a16:creationId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8">
                                            <p:txEl>
                                              <p:pRg st="0" end="0"/>
                                            </p:txEl>
                                          </p:spTgt>
                                        </p:tgtEl>
                                        <p:attrNameLst>
                                          <p:attrName>style.color</p:attrName>
                                        </p:attrNameLst>
                                      </p:cBhvr>
                                      <p:to>
                                        <p:clrVal>
                                          <a:schemeClr val="accent2"/>
                                        </p:clrVal>
                                      </p:to>
                                    </p:set>
                                    <p:set>
                                      <p:cBhvr>
                                        <p:cTn id="7" dur="500" fill="hold"/>
                                        <p:tgtEl>
                                          <p:spTgt spid="8">
                                            <p:txEl>
                                              <p:pRg st="0" end="0"/>
                                            </p:txEl>
                                          </p:spTgt>
                                        </p:tgtEl>
                                        <p:attrNameLst>
                                          <p:attrName>fillcolor</p:attrName>
                                        </p:attrNameLst>
                                      </p:cBhvr>
                                      <p:to>
                                        <p:clrVal>
                                          <a:schemeClr val="accent2"/>
                                        </p:clrVal>
                                      </p:to>
                                    </p:set>
                                    <p:set>
                                      <p:cBhvr>
                                        <p:cTn id="8" dur="500" fill="hold"/>
                                        <p:tgtEl>
                                          <p:spTgt spid="8">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anim calcmode="lin" valueType="num">
                                      <p:cBhvr>
                                        <p:cTn id="1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1000"/>
                                        <p:tgtEl>
                                          <p:spTgt spid="9">
                                            <p:txEl>
                                              <p:pRg st="2" end="2"/>
                                            </p:txEl>
                                          </p:spTgt>
                                        </p:tgtEl>
                                      </p:cBhvr>
                                    </p:animEffect>
                                    <p:anim calcmode="lin" valueType="num">
                                      <p:cBhvr>
                                        <p:cTn id="2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819400"/>
            <a:ext cx="1962150" cy="1120820"/>
          </a:xfrm>
          <a:prstGeom prst="rect">
            <a:avLst/>
          </a:prstGeom>
        </p:spPr>
        <p:txBody>
          <a:bodyPr vert="horz" wrap="square" lIns="0" tIns="12700" rIns="0" bIns="0" rtlCol="0">
            <a:spAutoFit/>
          </a:bodyPr>
          <a:lstStyle/>
          <a:p>
            <a:pPr marL="12700">
              <a:spcBef>
                <a:spcPts val="100"/>
              </a:spcBef>
            </a:pPr>
            <a:r>
              <a:rPr lang="en-IN" sz="3600" spc="-5" dirty="0" smtClean="0">
                <a:solidFill>
                  <a:srgbClr val="FFFFFF"/>
                </a:solidFill>
                <a:latin typeface="Corbel"/>
                <a:cs typeface="Corbel"/>
              </a:rPr>
              <a:t>Proposed System</a:t>
            </a:r>
            <a:endParaRPr sz="3600" dirty="0">
              <a:latin typeface="Corbel"/>
              <a:cs typeface="Corbel"/>
            </a:endParaRPr>
          </a:p>
        </p:txBody>
      </p:sp>
      <p:sp>
        <p:nvSpPr>
          <p:cNvPr id="4" name="object 4"/>
          <p:cNvSpPr txBox="1">
            <a:spLocks noGrp="1"/>
          </p:cNvSpPr>
          <p:nvPr>
            <p:ph type="ftr" sz="quarter" idx="5"/>
          </p:nvPr>
        </p:nvSpPr>
        <p:spPr>
          <a:xfrm>
            <a:off x="325950" y="6437841"/>
            <a:ext cx="2279015" cy="253916"/>
          </a:xfrm>
          <a:prstGeom prst="rect">
            <a:avLst/>
          </a:prstGeom>
        </p:spPr>
        <p:txBody>
          <a:bodyPr vert="horz" wrap="square" lIns="0" tIns="0" rIns="0" bIns="0" rtlCol="0">
            <a:spAutoFit/>
          </a:bodyPr>
          <a:lstStyle/>
          <a:p>
            <a:pPr marL="12700">
              <a:lnSpc>
                <a:spcPct val="150000"/>
              </a:lnSpc>
            </a:pPr>
            <a:r>
              <a:rPr lang="en-US" spc="-5"/>
              <a:t>Department of Computer Engineering</a:t>
            </a:r>
            <a:endParaRPr spc="-5" dirty="0"/>
          </a:p>
        </p:txBody>
      </p:sp>
      <p:sp>
        <p:nvSpPr>
          <p:cNvPr id="5" name="object 5"/>
          <p:cNvSpPr txBox="1">
            <a:spLocks noGrp="1"/>
          </p:cNvSpPr>
          <p:nvPr>
            <p:ph type="sldNum" sz="quarter" idx="7"/>
          </p:nvPr>
        </p:nvSpPr>
        <p:spPr>
          <a:xfrm>
            <a:off x="11270875" y="6468683"/>
            <a:ext cx="237490" cy="276999"/>
          </a:xfrm>
          <a:prstGeom prst="rect">
            <a:avLst/>
          </a:prstGeom>
        </p:spPr>
        <p:txBody>
          <a:bodyPr vert="horz" wrap="square" lIns="0" tIns="0" rIns="0" bIns="0" rtlCol="0">
            <a:spAutoFit/>
          </a:bodyPr>
          <a:lstStyle/>
          <a:p>
            <a:pPr marL="38100">
              <a:lnSpc>
                <a:spcPct val="150000"/>
              </a:lnSpc>
            </a:pPr>
            <a:fld id="{81D60167-4931-47E6-BA6A-407CBD079E47}" type="slidenum">
              <a:rPr dirty="0"/>
              <a:pPr marL="38100">
                <a:lnSpc>
                  <a:spcPct val="150000"/>
                </a:lnSpc>
              </a:pPr>
              <a:t>10</a:t>
            </a:fld>
            <a:endParaRPr dirty="0"/>
          </a:p>
        </p:txBody>
      </p:sp>
      <p:sp>
        <p:nvSpPr>
          <p:cNvPr id="3" name="object 3"/>
          <p:cNvSpPr txBox="1"/>
          <p:nvPr/>
        </p:nvSpPr>
        <p:spPr>
          <a:xfrm>
            <a:off x="3709362" y="1524000"/>
            <a:ext cx="7848600" cy="3513782"/>
          </a:xfrm>
          <a:prstGeom prst="rect">
            <a:avLst/>
          </a:prstGeom>
        </p:spPr>
        <p:txBody>
          <a:bodyPr vert="horz" wrap="square" lIns="0" tIns="66040" rIns="0" bIns="0" rtlCol="0">
            <a:spAutoFit/>
          </a:bodyPr>
          <a:lstStyle/>
          <a:p>
            <a:pPr marL="409575" indent="-397510">
              <a:spcBef>
                <a:spcPts val="520"/>
              </a:spcBef>
              <a:buClr>
                <a:srgbClr val="40BAD1"/>
              </a:buClr>
              <a:buSzPct val="91666"/>
              <a:buFont typeface="Arial MT"/>
              <a:buChar char="●"/>
              <a:tabLst>
                <a:tab pos="409575" algn="l"/>
                <a:tab pos="410209" algn="l"/>
              </a:tabLst>
            </a:pPr>
            <a:r>
              <a:rPr lang="en-US" sz="3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"Proposed System" in a banking management system refers to the new or updated software, hardware, and processes that an organization plans to implement in order to improve its banking operations. The proposed system is often designed to address shortcomings in the existing system, enhance efficiency, security, and customer service, and stay compliant with evolving regulatory requirements. Here are some common elements that may be part of a proposed system in a banking management context:</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7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Screenshots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3" name="object 3"/>
          <p:cNvSpPr txBox="1"/>
          <p:nvPr/>
        </p:nvSpPr>
        <p:spPr>
          <a:xfrm>
            <a:off x="3886200" y="1655069"/>
            <a:ext cx="6800215" cy="49757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 1</a:t>
            </a:r>
            <a:endParaRPr sz="2800" dirty="0">
              <a:latin typeface="Corbel"/>
              <a:cs typeface="Corbel"/>
            </a:endParaRPr>
          </a:p>
        </p:txBody>
      </p:sp>
      <p:pic>
        <p:nvPicPr>
          <p:cNvPr id="6" name="Picture 5"/>
          <p:cNvPicPr>
            <a:picLocks noChangeAspect="1"/>
          </p:cNvPicPr>
          <p:nvPr/>
        </p:nvPicPr>
        <p:blipFill>
          <a:blip r:embed="rId2"/>
          <a:stretch>
            <a:fillRect/>
          </a:stretch>
        </p:blipFill>
        <p:spPr>
          <a:xfrm>
            <a:off x="3866322" y="2286000"/>
            <a:ext cx="5174237" cy="3125824"/>
          </a:xfrm>
          <a:prstGeom prst="rect">
            <a:avLst/>
          </a:prstGeom>
        </p:spPr>
      </p:pic>
      <p:sp>
        <p:nvSpPr>
          <p:cNvPr id="7" name="Right Arrow 6"/>
          <p:cNvSpPr/>
          <p:nvPr/>
        </p:nvSpPr>
        <p:spPr>
          <a:xfrm>
            <a:off x="5181600" y="4876800"/>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48200" y="4797623"/>
            <a:ext cx="914400" cy="307777"/>
          </a:xfrm>
          <a:prstGeom prst="rect">
            <a:avLst/>
          </a:prstGeom>
          <a:noFill/>
        </p:spPr>
        <p:txBody>
          <a:bodyPr wrap="square" rtlCol="0">
            <a:spAutoFit/>
          </a:bodyPr>
          <a:lstStyle/>
          <a:p>
            <a:r>
              <a:rPr lang="en-US" sz="1400" b="1" dirty="0" smtClean="0">
                <a:solidFill>
                  <a:srgbClr val="FF0000"/>
                </a:solidFill>
                <a:latin typeface="Corbel" panose="020B0503020204020204" pitchFamily="34" charset="0"/>
              </a:rPr>
              <a:t>Click </a:t>
            </a:r>
            <a:endParaRPr lang="en-US" sz="1400" b="1" dirty="0">
              <a:solidFill>
                <a:srgbClr val="FF0000"/>
              </a:solidFill>
              <a:latin typeface="Corbel" panose="020B0503020204020204" pitchFamily="34" charset="0"/>
            </a:endParaRPr>
          </a:p>
        </p:txBody>
      </p:sp>
    </p:spTree>
    <p:extLst>
      <p:ext uri="{BB962C8B-B14F-4D97-AF65-F5344CB8AC3E}">
        <p14:creationId xmlns:p14="http://schemas.microsoft.com/office/powerpoint/2010/main" val="48353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Screenshots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sp>
        <p:nvSpPr>
          <p:cNvPr id="3" name="object 3"/>
          <p:cNvSpPr txBox="1"/>
          <p:nvPr/>
        </p:nvSpPr>
        <p:spPr>
          <a:xfrm>
            <a:off x="3886200" y="914400"/>
            <a:ext cx="6800215" cy="49757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 </a:t>
            </a:r>
            <a:r>
              <a:rPr lang="en-IN" sz="2800" spc="-5" dirty="0" smtClean="0">
                <a:latin typeface="Corbel"/>
                <a:cs typeface="Corbel"/>
              </a:rPr>
              <a:t>2</a:t>
            </a:r>
            <a:endParaRPr sz="2800" dirty="0">
              <a:latin typeface="Corbel"/>
              <a:cs typeface="Corbel"/>
            </a:endParaRPr>
          </a:p>
        </p:txBody>
      </p:sp>
      <p:pic>
        <p:nvPicPr>
          <p:cNvPr id="7" name="Picture 6"/>
          <p:cNvPicPr>
            <a:picLocks noChangeAspect="1"/>
          </p:cNvPicPr>
          <p:nvPr/>
        </p:nvPicPr>
        <p:blipFill>
          <a:blip r:embed="rId2"/>
          <a:stretch>
            <a:fillRect/>
          </a:stretch>
        </p:blipFill>
        <p:spPr>
          <a:xfrm>
            <a:off x="3798856" y="1914855"/>
            <a:ext cx="4107873" cy="3943359"/>
          </a:xfrm>
          <a:prstGeom prst="rect">
            <a:avLst/>
          </a:prstGeom>
        </p:spPr>
      </p:pic>
      <p:pic>
        <p:nvPicPr>
          <p:cNvPr id="8" name="Picture 7"/>
          <p:cNvPicPr>
            <a:picLocks noChangeAspect="1"/>
          </p:cNvPicPr>
          <p:nvPr/>
        </p:nvPicPr>
        <p:blipFill>
          <a:blip r:embed="rId3"/>
          <a:stretch>
            <a:fillRect/>
          </a:stretch>
        </p:blipFill>
        <p:spPr>
          <a:xfrm>
            <a:off x="7835348" y="1905000"/>
            <a:ext cx="4175377" cy="3963070"/>
          </a:xfrm>
          <a:prstGeom prst="rect">
            <a:avLst/>
          </a:prstGeom>
        </p:spPr>
      </p:pic>
      <p:sp>
        <p:nvSpPr>
          <p:cNvPr id="6" name="Right Arrow 5"/>
          <p:cNvSpPr/>
          <p:nvPr/>
        </p:nvSpPr>
        <p:spPr>
          <a:xfrm>
            <a:off x="10515600" y="5410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324600" y="53340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39848" y="5257800"/>
            <a:ext cx="762000" cy="304800"/>
          </a:xfrm>
          <a:prstGeom prst="rect">
            <a:avLst/>
          </a:prstGeom>
          <a:noFill/>
        </p:spPr>
        <p:txBody>
          <a:bodyPr wrap="square" rtlCol="0">
            <a:spAutoFit/>
          </a:bodyPr>
          <a:lstStyle/>
          <a:p>
            <a:r>
              <a:rPr lang="en-US" sz="1400" b="1" dirty="0" smtClean="0">
                <a:solidFill>
                  <a:srgbClr val="FF0000"/>
                </a:solidFill>
              </a:rPr>
              <a:t>Click</a:t>
            </a:r>
            <a:endParaRPr lang="en-US" sz="1400" b="1" dirty="0">
              <a:solidFill>
                <a:srgbClr val="FF0000"/>
              </a:solidFill>
            </a:endParaRPr>
          </a:p>
        </p:txBody>
      </p:sp>
      <p:sp>
        <p:nvSpPr>
          <p:cNvPr id="11" name="TextBox 10"/>
          <p:cNvSpPr txBox="1"/>
          <p:nvPr/>
        </p:nvSpPr>
        <p:spPr>
          <a:xfrm>
            <a:off x="9952383" y="5334000"/>
            <a:ext cx="762000" cy="304800"/>
          </a:xfrm>
          <a:prstGeom prst="rect">
            <a:avLst/>
          </a:prstGeom>
          <a:noFill/>
        </p:spPr>
        <p:txBody>
          <a:bodyPr wrap="square" rtlCol="0">
            <a:spAutoFit/>
          </a:bodyPr>
          <a:lstStyle/>
          <a:p>
            <a:r>
              <a:rPr lang="en-US" sz="1400" b="1" dirty="0" smtClean="0">
                <a:solidFill>
                  <a:srgbClr val="FF0000"/>
                </a:solidFill>
              </a:rPr>
              <a:t>Click</a:t>
            </a:r>
            <a:endParaRPr lang="en-US" sz="1400" b="1" dirty="0">
              <a:solidFill>
                <a:srgbClr val="FF0000"/>
              </a:solidFill>
            </a:endParaRPr>
          </a:p>
        </p:txBody>
      </p:sp>
      <p:sp>
        <p:nvSpPr>
          <p:cNvPr id="12" name="TextBox 11"/>
          <p:cNvSpPr txBox="1"/>
          <p:nvPr/>
        </p:nvSpPr>
        <p:spPr>
          <a:xfrm>
            <a:off x="6705600" y="1411972"/>
            <a:ext cx="1447800" cy="307777"/>
          </a:xfrm>
          <a:prstGeom prst="rect">
            <a:avLst/>
          </a:prstGeom>
          <a:noFill/>
        </p:spPr>
        <p:txBody>
          <a:bodyPr wrap="square" rtlCol="0">
            <a:spAutoFit/>
          </a:bodyPr>
          <a:lstStyle/>
          <a:p>
            <a:r>
              <a:rPr lang="en-US" sz="1400" b="1" dirty="0" smtClean="0">
                <a:solidFill>
                  <a:srgbClr val="FF0000"/>
                </a:solidFill>
              </a:rPr>
              <a:t>Fill the form</a:t>
            </a:r>
            <a:endParaRPr lang="en-US" sz="1400" b="1" dirty="0">
              <a:solidFill>
                <a:srgbClr val="FF0000"/>
              </a:solidFill>
            </a:endParaRPr>
          </a:p>
        </p:txBody>
      </p:sp>
    </p:spTree>
    <p:extLst>
      <p:ext uri="{BB962C8B-B14F-4D97-AF65-F5344CB8AC3E}">
        <p14:creationId xmlns:p14="http://schemas.microsoft.com/office/powerpoint/2010/main" val="17107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inVertical)">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9" grpId="0" animBg="1"/>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Screenshots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sp>
        <p:nvSpPr>
          <p:cNvPr id="3" name="object 3"/>
          <p:cNvSpPr txBox="1"/>
          <p:nvPr/>
        </p:nvSpPr>
        <p:spPr>
          <a:xfrm>
            <a:off x="3886200" y="914400"/>
            <a:ext cx="6800215" cy="49757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 3</a:t>
            </a:r>
            <a:endParaRPr sz="2800" dirty="0">
              <a:latin typeface="Corbel"/>
              <a:cs typeface="Corbel"/>
            </a:endParaRPr>
          </a:p>
        </p:txBody>
      </p:sp>
      <p:pic>
        <p:nvPicPr>
          <p:cNvPr id="6" name="Picture 5"/>
          <p:cNvPicPr>
            <a:picLocks noChangeAspect="1"/>
          </p:cNvPicPr>
          <p:nvPr/>
        </p:nvPicPr>
        <p:blipFill>
          <a:blip r:embed="rId2"/>
          <a:stretch>
            <a:fillRect/>
          </a:stretch>
        </p:blipFill>
        <p:spPr>
          <a:xfrm>
            <a:off x="3562591" y="1720574"/>
            <a:ext cx="3963469" cy="3896210"/>
          </a:xfrm>
          <a:prstGeom prst="rect">
            <a:avLst/>
          </a:prstGeom>
        </p:spPr>
      </p:pic>
      <p:pic>
        <p:nvPicPr>
          <p:cNvPr id="7" name="Picture 6"/>
          <p:cNvPicPr>
            <a:picLocks noChangeAspect="1"/>
          </p:cNvPicPr>
          <p:nvPr/>
        </p:nvPicPr>
        <p:blipFill>
          <a:blip r:embed="rId3"/>
          <a:stretch>
            <a:fillRect/>
          </a:stretch>
        </p:blipFill>
        <p:spPr>
          <a:xfrm>
            <a:off x="8598677" y="615613"/>
            <a:ext cx="2629128" cy="1592718"/>
          </a:xfrm>
          <a:prstGeom prst="rect">
            <a:avLst/>
          </a:prstGeom>
        </p:spPr>
      </p:pic>
      <p:sp>
        <p:nvSpPr>
          <p:cNvPr id="8" name="Right Arrow 7"/>
          <p:cNvSpPr/>
          <p:nvPr/>
        </p:nvSpPr>
        <p:spPr>
          <a:xfrm>
            <a:off x="4191000" y="5440681"/>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1400" y="5269468"/>
            <a:ext cx="762000" cy="369332"/>
          </a:xfrm>
          <a:prstGeom prst="rect">
            <a:avLst/>
          </a:prstGeom>
          <a:noFill/>
        </p:spPr>
        <p:txBody>
          <a:bodyPr wrap="square" rtlCol="0">
            <a:spAutoFit/>
          </a:bodyPr>
          <a:lstStyle/>
          <a:p>
            <a:r>
              <a:rPr lang="en-US" b="1" dirty="0" smtClean="0">
                <a:solidFill>
                  <a:srgbClr val="FF0000"/>
                </a:solidFill>
              </a:rPr>
              <a:t>s</a:t>
            </a:r>
            <a:r>
              <a:rPr lang="en-US" sz="1100" b="1" dirty="0" smtClean="0">
                <a:solidFill>
                  <a:srgbClr val="FF0000"/>
                </a:solidFill>
              </a:rPr>
              <a:t>ubmit</a:t>
            </a:r>
            <a:endParaRPr lang="en-US" b="1" dirty="0">
              <a:solidFill>
                <a:srgbClr val="FF0000"/>
              </a:solidFill>
            </a:endParaRPr>
          </a:p>
        </p:txBody>
      </p:sp>
      <p:sp>
        <p:nvSpPr>
          <p:cNvPr id="11" name="TextBox 10"/>
          <p:cNvSpPr txBox="1"/>
          <p:nvPr/>
        </p:nvSpPr>
        <p:spPr>
          <a:xfrm>
            <a:off x="9011379" y="2416386"/>
            <a:ext cx="2209800" cy="584775"/>
          </a:xfrm>
          <a:prstGeom prst="rect">
            <a:avLst/>
          </a:prstGeom>
          <a:noFill/>
        </p:spPr>
        <p:txBody>
          <a:bodyPr wrap="square" rtlCol="0">
            <a:spAutoFit/>
          </a:bodyPr>
          <a:lstStyle/>
          <a:p>
            <a:r>
              <a:rPr lang="en-US" sz="1600" b="1" dirty="0" smtClean="0">
                <a:latin typeface="Corbel" panose="020B0503020204020204" pitchFamily="34" charset="0"/>
              </a:rPr>
              <a:t>Generate the cardnumber and pin</a:t>
            </a:r>
            <a:endParaRPr lang="en-US" sz="1600" b="1" dirty="0">
              <a:latin typeface="Corbel" panose="020B0503020204020204" pitchFamily="34" charset="0"/>
            </a:endParaRPr>
          </a:p>
        </p:txBody>
      </p:sp>
      <p:sp>
        <p:nvSpPr>
          <p:cNvPr id="12" name="Up Arrow 11"/>
          <p:cNvSpPr/>
          <p:nvPr/>
        </p:nvSpPr>
        <p:spPr>
          <a:xfrm>
            <a:off x="9677400" y="1782053"/>
            <a:ext cx="228600" cy="5729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7886571" y="3505200"/>
            <a:ext cx="3810258" cy="2286155"/>
          </a:xfrm>
          <a:prstGeom prst="rect">
            <a:avLst/>
          </a:prstGeom>
        </p:spPr>
      </p:pic>
      <p:sp>
        <p:nvSpPr>
          <p:cNvPr id="14" name="Right Arrow 13"/>
          <p:cNvSpPr/>
          <p:nvPr/>
        </p:nvSpPr>
        <p:spPr>
          <a:xfrm>
            <a:off x="8888790" y="5170589"/>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79190" y="5094389"/>
            <a:ext cx="762000" cy="261610"/>
          </a:xfrm>
          <a:prstGeom prst="rect">
            <a:avLst/>
          </a:prstGeom>
          <a:noFill/>
        </p:spPr>
        <p:txBody>
          <a:bodyPr wrap="square" rtlCol="0">
            <a:spAutoFit/>
          </a:bodyPr>
          <a:lstStyle/>
          <a:p>
            <a:r>
              <a:rPr lang="en-US" sz="1100" b="1" dirty="0" err="1" smtClean="0">
                <a:solidFill>
                  <a:srgbClr val="FF0000"/>
                </a:solidFill>
                <a:latin typeface="Corbel" panose="020B0503020204020204" pitchFamily="34" charset="0"/>
              </a:rPr>
              <a:t>signin</a:t>
            </a:r>
            <a:endParaRPr lang="en-US" b="1" dirty="0">
              <a:solidFill>
                <a:srgbClr val="FF0000"/>
              </a:solidFill>
              <a:latin typeface="Corbel" panose="020B0503020204020204" pitchFamily="34" charset="0"/>
            </a:endParaRPr>
          </a:p>
        </p:txBody>
      </p:sp>
    </p:spTree>
    <p:extLst>
      <p:ext uri="{BB962C8B-B14F-4D97-AF65-F5344CB8AC3E}">
        <p14:creationId xmlns:p14="http://schemas.microsoft.com/office/powerpoint/2010/main" val="14137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arn(inVertical)">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animBg="1"/>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Screenshots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
        <p:nvSpPr>
          <p:cNvPr id="3" name="object 3"/>
          <p:cNvSpPr txBox="1"/>
          <p:nvPr/>
        </p:nvSpPr>
        <p:spPr>
          <a:xfrm>
            <a:off x="3886200" y="914400"/>
            <a:ext cx="6800215" cy="49757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 </a:t>
            </a:r>
            <a:r>
              <a:rPr lang="en-IN" sz="2800" spc="-5" dirty="0" smtClean="0">
                <a:latin typeface="Corbel"/>
                <a:cs typeface="Corbel"/>
              </a:rPr>
              <a:t>4</a:t>
            </a:r>
            <a:endParaRPr sz="2800" dirty="0">
              <a:latin typeface="Corbel"/>
              <a:cs typeface="Corbel"/>
            </a:endParaRPr>
          </a:p>
        </p:txBody>
      </p:sp>
      <p:pic>
        <p:nvPicPr>
          <p:cNvPr id="11" name="Picture 10"/>
          <p:cNvPicPr>
            <a:picLocks noChangeAspect="1"/>
          </p:cNvPicPr>
          <p:nvPr/>
        </p:nvPicPr>
        <p:blipFill>
          <a:blip r:embed="rId2"/>
          <a:stretch>
            <a:fillRect/>
          </a:stretch>
        </p:blipFill>
        <p:spPr>
          <a:xfrm>
            <a:off x="3786808" y="1575460"/>
            <a:ext cx="3934183" cy="2463140"/>
          </a:xfrm>
          <a:prstGeom prst="rect">
            <a:avLst/>
          </a:prstGeom>
        </p:spPr>
      </p:pic>
      <p:sp>
        <p:nvSpPr>
          <p:cNvPr id="12" name="Right Arrow 11"/>
          <p:cNvSpPr/>
          <p:nvPr/>
        </p:nvSpPr>
        <p:spPr>
          <a:xfrm>
            <a:off x="3909391" y="2563562"/>
            <a:ext cx="281609" cy="179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0479" y="2563562"/>
            <a:ext cx="471604" cy="261610"/>
          </a:xfrm>
          <a:prstGeom prst="rect">
            <a:avLst/>
          </a:prstGeom>
        </p:spPr>
        <p:txBody>
          <a:bodyPr wrap="none">
            <a:spAutoFit/>
          </a:bodyPr>
          <a:lstStyle/>
          <a:p>
            <a:r>
              <a:rPr lang="en-US" sz="1100" b="1" dirty="0" smtClean="0">
                <a:solidFill>
                  <a:srgbClr val="FF0000"/>
                </a:solidFill>
                <a:latin typeface="Corbel" panose="020B0503020204020204" pitchFamily="34" charset="0"/>
              </a:rPr>
              <a:t>Click</a:t>
            </a:r>
            <a:endParaRPr lang="en-US" sz="1100" dirty="0"/>
          </a:p>
        </p:txBody>
      </p:sp>
      <p:pic>
        <p:nvPicPr>
          <p:cNvPr id="14" name="Picture 13"/>
          <p:cNvPicPr>
            <a:picLocks noChangeAspect="1"/>
          </p:cNvPicPr>
          <p:nvPr/>
        </p:nvPicPr>
        <p:blipFill>
          <a:blip r:embed="rId3"/>
          <a:stretch>
            <a:fillRect/>
          </a:stretch>
        </p:blipFill>
        <p:spPr>
          <a:xfrm>
            <a:off x="7924800" y="1575460"/>
            <a:ext cx="3670028" cy="1916570"/>
          </a:xfrm>
          <a:prstGeom prst="rect">
            <a:avLst/>
          </a:prstGeom>
        </p:spPr>
      </p:pic>
      <p:sp>
        <p:nvSpPr>
          <p:cNvPr id="15" name="Right Arrow 14"/>
          <p:cNvSpPr/>
          <p:nvPr/>
        </p:nvSpPr>
        <p:spPr>
          <a:xfrm>
            <a:off x="3770243" y="2718440"/>
            <a:ext cx="457200" cy="163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5943600" y="2743200"/>
            <a:ext cx="381000" cy="1387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stretch>
            <a:fillRect/>
          </a:stretch>
        </p:blipFill>
        <p:spPr>
          <a:xfrm>
            <a:off x="9067800" y="3641916"/>
            <a:ext cx="1981200" cy="3004567"/>
          </a:xfrm>
          <a:prstGeom prst="rect">
            <a:avLst/>
          </a:prstGeom>
        </p:spPr>
      </p:pic>
      <p:pic>
        <p:nvPicPr>
          <p:cNvPr id="19" name="Picture 18"/>
          <p:cNvPicPr>
            <a:picLocks noChangeAspect="1"/>
          </p:cNvPicPr>
          <p:nvPr/>
        </p:nvPicPr>
        <p:blipFill>
          <a:blip r:embed="rId5"/>
          <a:stretch>
            <a:fillRect/>
          </a:stretch>
        </p:blipFill>
        <p:spPr>
          <a:xfrm>
            <a:off x="3826625" y="4202088"/>
            <a:ext cx="4581843" cy="2235753"/>
          </a:xfrm>
          <a:prstGeom prst="rect">
            <a:avLst/>
          </a:prstGeom>
        </p:spPr>
      </p:pic>
      <p:sp>
        <p:nvSpPr>
          <p:cNvPr id="20" name="Right Arrow 19"/>
          <p:cNvSpPr/>
          <p:nvPr/>
        </p:nvSpPr>
        <p:spPr>
          <a:xfrm>
            <a:off x="5257800" y="5105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57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p:bldP spid="15" grpId="0" animBg="1"/>
      <p:bldP spid="17"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Conclusion</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sp>
        <p:nvSpPr>
          <p:cNvPr id="3" name="object 3"/>
          <p:cNvSpPr txBox="1"/>
          <p:nvPr/>
        </p:nvSpPr>
        <p:spPr>
          <a:xfrm>
            <a:off x="3886200" y="1655069"/>
            <a:ext cx="7622165" cy="3021340"/>
          </a:xfrm>
          <a:prstGeom prst="rect">
            <a:avLst/>
          </a:prstGeom>
        </p:spPr>
        <p:txBody>
          <a:bodyPr vert="horz" wrap="square" lIns="0" tIns="66040" rIns="0" bIns="0" rtlCol="0">
            <a:spAutoFit/>
          </a:bodyPr>
          <a:lstStyle/>
          <a:p>
            <a:r>
              <a:rPr lang="en-US" sz="2400" dirty="0">
                <a:latin typeface="Times New Roman" panose="02020603050405020304" pitchFamily="18" charset="0"/>
                <a:cs typeface="Times New Roman" panose="02020603050405020304" pitchFamily="18" charset="0"/>
              </a:rPr>
              <a:t>The completion of the Banking Management System project represents a significant milestone in the journey to modernize and optimize the operations of the banking industry. This project was undertaken with the primary goal of addressing the limitations and challenges of the existing banking system while introducing advanced features and functionalities to enhance the efficiency, security, and overall customer experience within the financial sector</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1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566822"/>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References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
        <p:nvSpPr>
          <p:cNvPr id="3" name="object 3"/>
          <p:cNvSpPr txBox="1"/>
          <p:nvPr/>
        </p:nvSpPr>
        <p:spPr>
          <a:xfrm>
            <a:off x="4744593" y="1187230"/>
            <a:ext cx="6800215" cy="2198038"/>
          </a:xfrm>
          <a:prstGeom prst="rect">
            <a:avLst/>
          </a:prstGeom>
        </p:spPr>
        <p:txBody>
          <a:bodyPr vert="horz" wrap="square" lIns="0" tIns="66040" rIns="0" bIns="0" rtlCol="0">
            <a:spAutoFit/>
          </a:bodyPr>
          <a:lstStyle/>
          <a:p>
            <a:pPr marL="12065">
              <a:lnSpc>
                <a:spcPct val="100000"/>
              </a:lnSpc>
              <a:spcBef>
                <a:spcPts val="520"/>
              </a:spcBef>
              <a:buClr>
                <a:srgbClr val="40BAD1"/>
              </a:buClr>
              <a:buSzPct val="91666"/>
              <a:tabLst>
                <a:tab pos="409575" algn="l"/>
                <a:tab pos="410209" algn="l"/>
              </a:tabLst>
            </a:pPr>
            <a:endParaRPr lang="en-IN" sz="2800" dirty="0">
              <a:latin typeface="Corbel"/>
              <a:cs typeface="Corbel"/>
            </a:endParaRPr>
          </a:p>
          <a:p>
            <a:pPr marL="409575" indent="-397510">
              <a:lnSpc>
                <a:spcPct val="150000"/>
              </a:lnSpc>
              <a:spcBef>
                <a:spcPts val="520"/>
              </a:spcBef>
              <a:buClr>
                <a:srgbClr val="40BAD1"/>
              </a:buClr>
              <a:buSzPct val="91666"/>
              <a:buFont typeface="Arial MT"/>
              <a:buChar char="●"/>
              <a:tabLst>
                <a:tab pos="409575" algn="l"/>
                <a:tab pos="410209" algn="l"/>
              </a:tabLst>
            </a:pPr>
            <a:r>
              <a:rPr lang="en-IN" sz="2800" dirty="0" smtClean="0">
                <a:latin typeface="Corbel"/>
                <a:cs typeface="Corbel"/>
              </a:rPr>
              <a:t>YouTube</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dirty="0" smtClean="0">
                <a:latin typeface="Corbel"/>
                <a:cs typeface="Corbel"/>
              </a:rPr>
              <a:t>Chatgpt</a:t>
            </a:r>
          </a:p>
          <a:p>
            <a:pPr marL="409575" indent="-397510">
              <a:lnSpc>
                <a:spcPct val="100000"/>
              </a:lnSpc>
              <a:spcBef>
                <a:spcPts val="520"/>
              </a:spcBef>
              <a:buClr>
                <a:srgbClr val="40BAD1"/>
              </a:buClr>
              <a:buSzPct val="91666"/>
              <a:buFont typeface="Arial MT"/>
              <a:buChar char="●"/>
              <a:tabLst>
                <a:tab pos="409575" algn="l"/>
                <a:tab pos="410209" algn="l"/>
              </a:tabLst>
            </a:pPr>
            <a:endParaRPr sz="2800" dirty="0">
              <a:latin typeface="Corbel"/>
              <a:cs typeface="Corbel"/>
            </a:endParaRPr>
          </a:p>
        </p:txBody>
      </p:sp>
    </p:spTree>
    <p:extLst>
      <p:ext uri="{BB962C8B-B14F-4D97-AF65-F5344CB8AC3E}">
        <p14:creationId xmlns:p14="http://schemas.microsoft.com/office/powerpoint/2010/main" val="177139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645856" cy="628377"/>
          </a:xfrm>
          <a:prstGeom prst="rect">
            <a:avLst/>
          </a:prstGeom>
        </p:spPr>
        <p:txBody>
          <a:bodyPr vert="horz" wrap="square" lIns="0" tIns="12700" rIns="0" bIns="0" rtlCol="0">
            <a:spAutoFit/>
          </a:bodyPr>
          <a:lstStyle/>
          <a:p>
            <a:pPr marL="12700" algn="ctr">
              <a:lnSpc>
                <a:spcPct val="100000"/>
              </a:lnSpc>
              <a:spcBef>
                <a:spcPts val="100"/>
              </a:spcBef>
            </a:pPr>
            <a:r>
              <a:rPr lang="en-IN" sz="4000" b="1" spc="-5" dirty="0" smtClean="0">
                <a:solidFill>
                  <a:srgbClr val="FFFFFF"/>
                </a:solidFill>
                <a:latin typeface="Corbel"/>
                <a:cs typeface="Corbel"/>
              </a:rPr>
              <a:t>The End</a:t>
            </a:r>
            <a:endParaRPr sz="40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pic>
        <p:nvPicPr>
          <p:cNvPr id="1026" name="Picture 2" descr="Thanks Emoji Images – Browse 3,949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866019"/>
            <a:ext cx="3962400" cy="4471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96400" y="5638800"/>
            <a:ext cx="1752600" cy="400110"/>
          </a:xfrm>
          <a:prstGeom prst="rect">
            <a:avLst/>
          </a:prstGeom>
          <a:noFill/>
        </p:spPr>
        <p:txBody>
          <a:bodyPr wrap="square" rtlCol="0">
            <a:spAutoFit/>
          </a:bodyPr>
          <a:lstStyle/>
          <a:p>
            <a:r>
              <a:rPr lang="en-US" sz="2000" b="1" dirty="0" smtClean="0">
                <a:solidFill>
                  <a:schemeClr val="accent6"/>
                </a:solidFill>
                <a:latin typeface="Corbel" panose="020B0503020204020204" pitchFamily="34" charset="0"/>
              </a:rPr>
              <a:t>Jay </a:t>
            </a:r>
            <a:r>
              <a:rPr lang="en-US" sz="2000" b="1" dirty="0" err="1" smtClean="0">
                <a:solidFill>
                  <a:schemeClr val="accent6"/>
                </a:solidFill>
                <a:latin typeface="Corbel" panose="020B0503020204020204" pitchFamily="34" charset="0"/>
              </a:rPr>
              <a:t>shree</a:t>
            </a:r>
            <a:r>
              <a:rPr lang="en-US" sz="2000" b="1" dirty="0" smtClean="0">
                <a:solidFill>
                  <a:schemeClr val="accent6"/>
                </a:solidFill>
                <a:latin typeface="Corbel" panose="020B0503020204020204" pitchFamily="34" charset="0"/>
              </a:rPr>
              <a:t> ram</a:t>
            </a:r>
            <a:endParaRPr lang="en-US" sz="2000" b="1" dirty="0">
              <a:solidFill>
                <a:schemeClr val="accent6"/>
              </a:solidFill>
              <a:latin typeface="Corbel" panose="020B0503020204020204" pitchFamily="34" charset="0"/>
            </a:endParaRPr>
          </a:p>
        </p:txBody>
      </p:sp>
      <p:pic>
        <p:nvPicPr>
          <p:cNvPr id="1028" name="Picture 4" descr="Mind Blowing: Praying Hands Emoji Is Dunzo - Rac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720" y="5581680"/>
            <a:ext cx="6858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9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1000"/>
                                        <p:tgtEl>
                                          <p:spTgt spid="1028"/>
                                        </p:tgtEl>
                                      </p:cBhvr>
                                    </p:animEffect>
                                    <p:anim calcmode="lin" valueType="num">
                                      <p:cBhvr>
                                        <p:cTn id="20" dur="1000" fill="hold"/>
                                        <p:tgtEl>
                                          <p:spTgt spid="1028"/>
                                        </p:tgtEl>
                                        <p:attrNameLst>
                                          <p:attrName>ppt_x</p:attrName>
                                        </p:attrNameLst>
                                      </p:cBhvr>
                                      <p:tavLst>
                                        <p:tav tm="0">
                                          <p:val>
                                            <p:strVal val="#ppt_x"/>
                                          </p:val>
                                        </p:tav>
                                        <p:tav tm="100000">
                                          <p:val>
                                            <p:strVal val="#ppt_x"/>
                                          </p:val>
                                        </p:tav>
                                      </p:tavLst>
                                    </p:anim>
                                    <p:anim calcmode="lin" valueType="num">
                                      <p:cBhvr>
                                        <p:cTn id="2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Contents</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4114800" y="1160061"/>
            <a:ext cx="6800215" cy="4457631"/>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smtClean="0">
                <a:latin typeface="Corbel"/>
                <a:cs typeface="Corbel"/>
              </a:rPr>
              <a:t>Abstract</a:t>
            </a:r>
            <a:endParaRPr lang="en-IN"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Introduction to </a:t>
            </a:r>
            <a:r>
              <a:rPr lang="en-IN" sz="2800" spc="-5" dirty="0" smtClean="0">
                <a:latin typeface="Corbel"/>
                <a:cs typeface="Corbel"/>
              </a:rPr>
              <a:t>Project</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smtClean="0">
                <a:latin typeface="Corbel"/>
                <a:cs typeface="Corbel"/>
              </a:rPr>
              <a:t>Feature </a:t>
            </a:r>
            <a:r>
              <a:rPr lang="en-IN" sz="2800" spc="-5" dirty="0" smtClean="0">
                <a:latin typeface="Corbel"/>
                <a:cs typeface="Corbel"/>
              </a:rPr>
              <a:t>of BMS</a:t>
            </a:r>
          </a:p>
          <a:p>
            <a:pPr marL="409575" indent="-397510">
              <a:spcBef>
                <a:spcPts val="520"/>
              </a:spcBef>
              <a:buClr>
                <a:srgbClr val="40BAD1"/>
              </a:buClr>
              <a:buSzPct val="91666"/>
              <a:buFont typeface="Arial MT"/>
              <a:buChar char="●"/>
              <a:tabLst>
                <a:tab pos="409575" algn="l"/>
                <a:tab pos="410209" algn="l"/>
              </a:tabLst>
            </a:pPr>
            <a:r>
              <a:rPr lang="en-US" sz="2800" dirty="0">
                <a:latin typeface="Corbel" panose="020B0503020204020204" pitchFamily="34" charset="0"/>
              </a:rPr>
              <a:t>Challenges</a:t>
            </a:r>
            <a:r>
              <a:rPr lang="en-US" sz="2400" dirty="0">
                <a:latin typeface="Corbel" panose="020B0503020204020204" pitchFamily="34" charset="0"/>
              </a:rPr>
              <a:t> </a:t>
            </a:r>
            <a:r>
              <a:rPr lang="en-US" sz="2800" dirty="0">
                <a:latin typeface="Corbel" panose="020B0503020204020204" pitchFamily="34" charset="0"/>
              </a:rPr>
              <a:t>and Risks</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smtClean="0">
                <a:latin typeface="Corbel"/>
                <a:cs typeface="Corbel"/>
              </a:rPr>
              <a:t>Tools </a:t>
            </a:r>
            <a:r>
              <a:rPr lang="en-IN" sz="2800" spc="-5" dirty="0">
                <a:latin typeface="Corbel"/>
                <a:cs typeface="Corbel"/>
              </a:rPr>
              <a:t>and Technologies </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Existing System</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Proposed System</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Screenshots</a:t>
            </a:r>
          </a:p>
          <a:p>
            <a:pPr marL="409575" indent="-397510">
              <a:lnSpc>
                <a:spcPct val="100000"/>
              </a:lnSpc>
              <a:spcBef>
                <a:spcPts val="520"/>
              </a:spcBef>
              <a:buClr>
                <a:srgbClr val="40BAD1"/>
              </a:buClr>
              <a:buSzPct val="91666"/>
              <a:buFont typeface="Arial MT"/>
              <a:buChar char="●"/>
              <a:tabLst>
                <a:tab pos="409575" algn="l"/>
                <a:tab pos="410209" algn="l"/>
              </a:tabLst>
            </a:pPr>
            <a:r>
              <a:rPr lang="en-IN" sz="2800" spc="-5" dirty="0">
                <a:latin typeface="Corbel"/>
                <a:cs typeface="Corbel"/>
              </a:rPr>
              <a:t>Conclusion</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IN" sz="3600" b="1" spc="-5" dirty="0">
                <a:solidFill>
                  <a:srgbClr val="FFFFFF"/>
                </a:solidFill>
                <a:latin typeface="Corbel"/>
                <a:cs typeface="Corbel"/>
              </a:rPr>
              <a:t>Abstract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
        <p:nvSpPr>
          <p:cNvPr id="3" name="object 3"/>
          <p:cNvSpPr txBox="1"/>
          <p:nvPr/>
        </p:nvSpPr>
        <p:spPr>
          <a:xfrm>
            <a:off x="3733800" y="1344966"/>
            <a:ext cx="7848600" cy="3513782"/>
          </a:xfrm>
          <a:prstGeom prst="rect">
            <a:avLst/>
          </a:prstGeom>
        </p:spPr>
        <p:txBody>
          <a:bodyPr vert="horz" wrap="square" lIns="0" tIns="66040" rIns="0" bIns="0" rtlCol="0">
            <a:spAutoFit/>
          </a:bodyPr>
          <a:lstStyle/>
          <a:p>
            <a:pPr marL="409575" indent="-397510">
              <a:spcBef>
                <a:spcPts val="520"/>
              </a:spcBef>
              <a:buClr>
                <a:srgbClr val="40BAD1"/>
              </a:buClr>
              <a:buSzPct val="91666"/>
              <a:buFont typeface="Arial MT"/>
              <a:buChar char="●"/>
              <a:tabLst>
                <a:tab pos="409575" algn="l"/>
                <a:tab pos="410209" algn="l"/>
              </a:tabLst>
            </a:pPr>
            <a:r>
              <a:rPr lang="en-US" sz="2800" dirty="0" smtClean="0">
                <a:latin typeface="Corbel" panose="020B0503020204020204" pitchFamily="34" charset="0"/>
              </a:rPr>
              <a:t>The </a:t>
            </a:r>
            <a:r>
              <a:rPr lang="en-US" sz="2800" dirty="0">
                <a:latin typeface="Corbel" panose="020B0503020204020204" pitchFamily="34" charset="0"/>
              </a:rPr>
              <a:t>Banking Management System project aims to streamline and modernize the operations of financial institutions, ensuring efficiency, accuracy, and enhanced customer service. In today's rapidly evolving banking landscape, where customers demand convenient and secure services, this system addresses the need for a robust, versatile, and user-friendly platform.</a:t>
            </a:r>
            <a:endParaRPr lang="en-IN" sz="4000" spc="-5" dirty="0">
              <a:latin typeface="Corbel" panose="020B0503020204020204" pitchFamily="34" charset="0"/>
              <a:cs typeface="Corbel"/>
            </a:endParaRPr>
          </a:p>
        </p:txBody>
      </p:sp>
    </p:spTree>
    <p:extLst>
      <p:ext uri="{BB962C8B-B14F-4D97-AF65-F5344CB8AC3E}">
        <p14:creationId xmlns:p14="http://schemas.microsoft.com/office/powerpoint/2010/main" val="100732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057400"/>
            <a:ext cx="2819400" cy="2487861"/>
          </a:xfrm>
          <a:prstGeom prst="rect">
            <a:avLst/>
          </a:prstGeom>
        </p:spPr>
        <p:txBody>
          <a:bodyPr vert="horz" wrap="square" lIns="0" tIns="12700" rIns="0" bIns="0" rtlCol="0">
            <a:spAutoFit/>
          </a:bodyPr>
          <a:lstStyle/>
          <a:p>
            <a:pPr marL="12700" algn="just">
              <a:lnSpc>
                <a:spcPct val="100000"/>
              </a:lnSpc>
              <a:spcBef>
                <a:spcPts val="100"/>
              </a:spcBef>
            </a:pPr>
            <a:r>
              <a:rPr lang="en-IN" sz="3200" b="1" spc="-5" dirty="0">
                <a:solidFill>
                  <a:srgbClr val="FFFFFF"/>
                </a:solidFill>
                <a:latin typeface="Corbel"/>
                <a:cs typeface="Corbel"/>
              </a:rPr>
              <a:t>Introduction to </a:t>
            </a:r>
            <a:r>
              <a:rPr lang="en-IN" sz="3200" b="1" spc="-5" dirty="0" smtClean="0">
                <a:solidFill>
                  <a:srgbClr val="FFFFFF"/>
                </a:solidFill>
                <a:latin typeface="Corbel"/>
                <a:cs typeface="Corbel"/>
              </a:rPr>
              <a:t>Banking management system</a:t>
            </a:r>
            <a:endParaRPr lang="en-IN" sz="3200" b="1" spc="-5" dirty="0">
              <a:solidFill>
                <a:srgbClr val="FFFFFF"/>
              </a:solidFill>
              <a:latin typeface="Corbel"/>
              <a:cs typeface="Corbel"/>
            </a:endParaRPr>
          </a:p>
          <a:p>
            <a:pPr marL="12700">
              <a:lnSpc>
                <a:spcPct val="100000"/>
              </a:lnSpc>
              <a:spcBef>
                <a:spcPts val="100"/>
              </a:spcBef>
            </a:pPr>
            <a:endParaRPr sz="32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4038600" y="1905000"/>
            <a:ext cx="7772400" cy="3760004"/>
          </a:xfrm>
          <a:prstGeom prst="rect">
            <a:avLst/>
          </a:prstGeom>
        </p:spPr>
        <p:txBody>
          <a:bodyPr vert="horz" wrap="square" lIns="0" tIns="66040" rIns="0" bIns="0" rtlCol="0">
            <a:spAutoFit/>
          </a:bodyPr>
          <a:lstStyle/>
          <a:p>
            <a:r>
              <a:rPr lang="en-US" sz="2400" dirty="0"/>
              <a:t>A Banking Management System, also known </a:t>
            </a:r>
            <a:r>
              <a:rPr lang="en-US" sz="2400" dirty="0" smtClean="0"/>
              <a:t>(</a:t>
            </a:r>
            <a:r>
              <a:rPr lang="en-US" sz="2400" dirty="0"/>
              <a:t>BMS), is a comprehensive software solution designed to facilitate and streamline the operations and processes of a bank or financial institution. It provides an integrated platform that allows banks to efficiently manage various aspects of their operations, including customer accounts, transactions, financial products, and regulatory compliance</a:t>
            </a:r>
            <a:endParaRPr lang="en-US" sz="2400" dirty="0" smtClean="0"/>
          </a:p>
          <a:p>
            <a:r>
              <a:rPr lang="en-US" sz="3600" dirty="0"/>
              <a:t/>
            </a:r>
            <a:br>
              <a:rPr lang="en-US" sz="3600" dirty="0"/>
            </a:br>
            <a:endParaRPr lang="en-IN" sz="3600" spc="-5" dirty="0">
              <a:latin typeface="Corbel"/>
              <a:cs typeface="Corbel"/>
            </a:endParaRPr>
          </a:p>
        </p:txBody>
      </p:sp>
    </p:spTree>
    <p:extLst>
      <p:ext uri="{BB962C8B-B14F-4D97-AF65-F5344CB8AC3E}">
        <p14:creationId xmlns:p14="http://schemas.microsoft.com/office/powerpoint/2010/main" val="186109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0848" y="2667000"/>
            <a:ext cx="2034117" cy="1120820"/>
          </a:xfrm>
          <a:prstGeom prst="rect">
            <a:avLst/>
          </a:prstGeom>
        </p:spPr>
        <p:txBody>
          <a:bodyPr vert="horz" wrap="square" lIns="0" tIns="12700" rIns="0" bIns="0" rtlCol="0">
            <a:spAutoFit/>
          </a:bodyPr>
          <a:lstStyle/>
          <a:p>
            <a:pPr marL="12700" algn="just">
              <a:lnSpc>
                <a:spcPct val="100000"/>
              </a:lnSpc>
              <a:spcBef>
                <a:spcPts val="100"/>
              </a:spcBef>
            </a:pPr>
            <a:r>
              <a:rPr lang="en-IN" sz="3600" b="1" spc="-5" dirty="0" smtClean="0">
                <a:solidFill>
                  <a:srgbClr val="FFFFFF"/>
                </a:solidFill>
                <a:latin typeface="Corbel"/>
                <a:cs typeface="Corbel"/>
              </a:rPr>
              <a:t>Feature of BMS</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886200" y="1066800"/>
            <a:ext cx="7848600" cy="5545108"/>
          </a:xfrm>
          <a:prstGeom prst="rect">
            <a:avLst/>
          </a:prstGeom>
        </p:spPr>
        <p:txBody>
          <a:bodyPr vert="horz" wrap="square" lIns="0" tIns="66040" rIns="0" bIns="0" rtlCol="0">
            <a:spAutoFit/>
          </a:bodyPr>
          <a:lstStyle/>
          <a:p>
            <a:pPr>
              <a:buClr>
                <a:srgbClr val="00B0F0"/>
              </a:buClr>
            </a:pPr>
            <a:r>
              <a:rPr lang="en-US" sz="2800" b="1" dirty="0">
                <a:latin typeface="Corbel" panose="020B0503020204020204" pitchFamily="34" charset="0"/>
              </a:rPr>
              <a:t>A Banking Management System (BMS) is a comprehensive software application that helps banks and financial institutions manage their operations </a:t>
            </a:r>
            <a:r>
              <a:rPr lang="en-US" sz="2800" b="1" dirty="0" smtClean="0">
                <a:latin typeface="Corbel" panose="020B0503020204020204" pitchFamily="34" charset="0"/>
              </a:rPr>
              <a:t>efficiently.</a:t>
            </a:r>
            <a:r>
              <a:rPr lang="en-US" sz="2800" b="1" spc="-5" dirty="0" smtClean="0">
                <a:latin typeface="Corbel" panose="020B0503020204020204" pitchFamily="34" charset="0"/>
                <a:cs typeface="Corbel"/>
              </a:rPr>
              <a:t>Some points of feature of BMS</a:t>
            </a:r>
            <a:endParaRPr lang="en-IN" sz="2800" b="1" spc="-5" dirty="0" smtClean="0">
              <a:latin typeface="Corbel"/>
              <a:cs typeface="Corbel"/>
            </a:endParaRPr>
          </a:p>
          <a:p>
            <a:pPr marL="457200" indent="-457200">
              <a:lnSpc>
                <a:spcPct val="150000"/>
              </a:lnSpc>
              <a:buClr>
                <a:srgbClr val="00B0F0"/>
              </a:buClr>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Customer Management:</a:t>
            </a:r>
          </a:p>
          <a:p>
            <a:pPr marL="457200" indent="-457200">
              <a:lnSpc>
                <a:spcPct val="150000"/>
              </a:lnSpc>
              <a:buClr>
                <a:srgbClr val="00B0F0"/>
              </a:buClr>
              <a:buSzPct val="100000"/>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Account Management</a:t>
            </a:r>
          </a:p>
          <a:p>
            <a:pPr marL="457200" indent="-457200">
              <a:lnSpc>
                <a:spcPct val="150000"/>
              </a:lnSpc>
              <a:buClr>
                <a:srgbClr val="00B0F0"/>
              </a:buClr>
              <a:buSzPct val="100000"/>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Transaction Processing</a:t>
            </a:r>
          </a:p>
          <a:p>
            <a:pPr marL="457200" indent="-457200">
              <a:lnSpc>
                <a:spcPct val="150000"/>
              </a:lnSpc>
              <a:buClr>
                <a:srgbClr val="00B0F0"/>
              </a:buClr>
              <a:buSzPct val="100000"/>
              <a:buFont typeface="Arial" panose="020B0604020202020204" pitchFamily="34" charset="0"/>
              <a:buChar char="•"/>
            </a:pPr>
            <a:r>
              <a:rPr lang="en-IN" sz="2400" spc="-5" dirty="0" smtClean="0">
                <a:latin typeface="Times New Roman" panose="02020603050405020304" pitchFamily="18" charset="0"/>
                <a:cs typeface="Times New Roman" panose="02020603050405020304" pitchFamily="18" charset="0"/>
              </a:rPr>
              <a:t>Loan and Create Management</a:t>
            </a:r>
          </a:p>
          <a:p>
            <a:pPr marL="457200" indent="-457200">
              <a:lnSpc>
                <a:spcPct val="150000"/>
              </a:lnSpc>
              <a:buClr>
                <a:srgbClr val="00B0F0"/>
              </a:buClr>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ATM and Card management</a:t>
            </a:r>
          </a:p>
          <a:p>
            <a:pPr marL="457200" indent="-457200">
              <a:lnSpc>
                <a:spcPct val="150000"/>
              </a:lnSpc>
              <a:buClr>
                <a:srgbClr val="00B0F0"/>
              </a:buClr>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Alerts and Notifications</a:t>
            </a:r>
            <a:endParaRPr lang="en-IN" sz="40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667000"/>
            <a:ext cx="2279015" cy="1120820"/>
          </a:xfrm>
          <a:prstGeom prst="rect">
            <a:avLst/>
          </a:prstGeom>
        </p:spPr>
        <p:txBody>
          <a:bodyPr vert="horz" wrap="square" lIns="0" tIns="12700" rIns="0" bIns="0" rtlCol="0">
            <a:spAutoFit/>
          </a:bodyPr>
          <a:lstStyle/>
          <a:p>
            <a:pPr marL="12700" algn="just">
              <a:lnSpc>
                <a:spcPct val="100000"/>
              </a:lnSpc>
              <a:spcBef>
                <a:spcPts val="100"/>
              </a:spcBef>
            </a:pPr>
            <a:r>
              <a:rPr lang="en-IN" sz="3600" b="1" spc="-5" dirty="0" smtClean="0">
                <a:solidFill>
                  <a:srgbClr val="FFFFFF"/>
                </a:solidFill>
                <a:latin typeface="Corbel"/>
                <a:cs typeface="Corbel"/>
              </a:rPr>
              <a:t>Challenges and Risk</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
        <p:nvSpPr>
          <p:cNvPr id="3" name="object 3"/>
          <p:cNvSpPr txBox="1"/>
          <p:nvPr/>
        </p:nvSpPr>
        <p:spPr>
          <a:xfrm>
            <a:off x="3886200" y="1066800"/>
            <a:ext cx="7848600" cy="5052665"/>
          </a:xfrm>
          <a:prstGeom prst="rect">
            <a:avLst/>
          </a:prstGeom>
        </p:spPr>
        <p:txBody>
          <a:bodyPr vert="horz" wrap="square" lIns="0" tIns="66040" rIns="0" bIns="0" rtlCol="0">
            <a:spAutoFit/>
          </a:bodyPr>
          <a:lstStyle/>
          <a:p>
            <a:pPr>
              <a:buClr>
                <a:srgbClr val="00B0F0"/>
              </a:buClr>
            </a:pPr>
            <a:r>
              <a:rPr lang="en-US" sz="2800" b="1" dirty="0" smtClean="0">
                <a:latin typeface="Corbel" panose="020B0503020204020204" pitchFamily="34" charset="0"/>
              </a:rPr>
              <a:t> </a:t>
            </a:r>
            <a:r>
              <a:rPr lang="en-US" sz="2800" b="1" dirty="0">
                <a:latin typeface="Times New Roman" panose="02020603050405020304" pitchFamily="18" charset="0"/>
                <a:cs typeface="Times New Roman" panose="02020603050405020304" pitchFamily="18" charset="0"/>
              </a:rPr>
              <a:t>When developing a Banking Management System project, there are several challenges and risks that should be </a:t>
            </a:r>
            <a:r>
              <a:rPr lang="en-US" sz="2800" b="1" dirty="0" smtClean="0">
                <a:latin typeface="Times New Roman" panose="02020603050405020304" pitchFamily="18" charset="0"/>
                <a:cs typeface="Times New Roman" panose="02020603050405020304" pitchFamily="18" charset="0"/>
              </a:rPr>
              <a:t>considered</a:t>
            </a:r>
          </a:p>
          <a:p>
            <a:pPr marL="457200" indent="-457200">
              <a:buClr>
                <a:srgbClr val="00B0F0"/>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Clr>
                <a:srgbClr val="00B0F0"/>
              </a:buClr>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Security and Data </a:t>
            </a:r>
            <a:r>
              <a:rPr lang="en-US" sz="2400" spc="-5" dirty="0" smtClean="0">
                <a:latin typeface="Times New Roman" panose="02020603050405020304" pitchFamily="18" charset="0"/>
                <a:cs typeface="Times New Roman" panose="02020603050405020304" pitchFamily="18" charset="0"/>
              </a:rPr>
              <a:t>Privacy</a:t>
            </a:r>
            <a:endParaRPr lang="en-US" sz="2400" spc="-5" dirty="0">
              <a:latin typeface="Times New Roman" panose="02020603050405020304" pitchFamily="18" charset="0"/>
              <a:cs typeface="Times New Roman" panose="02020603050405020304" pitchFamily="18" charset="0"/>
            </a:endParaRPr>
          </a:p>
          <a:p>
            <a:pPr marL="457200" indent="-457200">
              <a:lnSpc>
                <a:spcPct val="150000"/>
              </a:lnSpc>
              <a:buClr>
                <a:srgbClr val="00B0F0"/>
              </a:buCl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Interest rate risk :</a:t>
            </a:r>
          </a:p>
          <a:p>
            <a:pPr marL="457200" indent="-457200">
              <a:lnSpc>
                <a:spcPct val="150000"/>
              </a:lnSpc>
              <a:buClr>
                <a:srgbClr val="00B0F0"/>
              </a:buClr>
              <a:buSzPct val="100000"/>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User Training</a:t>
            </a:r>
          </a:p>
          <a:p>
            <a:pPr marL="457200" indent="-457200">
              <a:lnSpc>
                <a:spcPct val="150000"/>
              </a:lnSpc>
              <a:buClr>
                <a:srgbClr val="00B0F0"/>
              </a:buClr>
              <a:buSzPct val="100000"/>
              <a:buFont typeface="Arial" panose="020B0604020202020204" pitchFamily="34" charset="0"/>
              <a:buChar char="•"/>
            </a:pPr>
            <a:r>
              <a:rPr lang="en-IN" sz="2400" spc="-5" dirty="0" smtClean="0">
                <a:latin typeface="Times New Roman" panose="02020603050405020304" pitchFamily="18" charset="0"/>
                <a:cs typeface="Times New Roman" panose="02020603050405020304" pitchFamily="18" charset="0"/>
              </a:rPr>
              <a:t>Data Backups  and Recovery</a:t>
            </a:r>
          </a:p>
          <a:p>
            <a:pPr marL="457200" indent="-457200">
              <a:lnSpc>
                <a:spcPct val="150000"/>
              </a:lnSpc>
              <a:buClr>
                <a:srgbClr val="00B0F0"/>
              </a:buClr>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Cybersecurity Risks</a:t>
            </a:r>
          </a:p>
          <a:p>
            <a:pPr marL="457200" indent="-457200">
              <a:lnSpc>
                <a:spcPct val="150000"/>
              </a:lnSpc>
              <a:buClr>
                <a:srgbClr val="00B0F0"/>
              </a:buClr>
              <a:buSzPct val="1000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Data management and  Privacy</a:t>
            </a:r>
            <a:endParaRPr lang="en-IN" sz="40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7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28467"/>
            <a:ext cx="2798256" cy="11208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Tools and Technologies </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7" name="Rectangle 6"/>
          <p:cNvSpPr/>
          <p:nvPr/>
        </p:nvSpPr>
        <p:spPr>
          <a:xfrm>
            <a:off x="3886200" y="3745468"/>
            <a:ext cx="4790286" cy="523220"/>
          </a:xfrm>
          <a:prstGeom prst="rect">
            <a:avLst/>
          </a:prstGeom>
        </p:spPr>
        <p:txBody>
          <a:bodyPr wrap="none">
            <a:spAutoFit/>
          </a:bodyPr>
          <a:lstStyle/>
          <a:p>
            <a:pPr marL="469265" indent="-457200">
              <a:lnSpc>
                <a:spcPct val="100000"/>
              </a:lnSpc>
              <a:spcBef>
                <a:spcPts val="520"/>
              </a:spcBef>
              <a:buClr>
                <a:srgbClr val="00B0F0"/>
              </a:buClr>
              <a:buSzPct val="175000"/>
              <a:buFont typeface="Arial" panose="020B0604020202020204" pitchFamily="34" charset="0"/>
              <a:buChar char="•"/>
              <a:tabLst>
                <a:tab pos="409575" algn="l"/>
                <a:tab pos="410209" algn="l"/>
              </a:tabLst>
            </a:pPr>
            <a:r>
              <a:rPr lang="en-US" sz="2800" b="1" dirty="0" smtClean="0">
                <a:latin typeface="Corbel"/>
                <a:cs typeface="Corbel"/>
              </a:rPr>
              <a:t>Data Management System</a:t>
            </a:r>
            <a:endParaRPr lang="en-US" sz="2800" b="1" dirty="0">
              <a:latin typeface="Corbel"/>
              <a:cs typeface="Corbel"/>
            </a:endParaRPr>
          </a:p>
        </p:txBody>
      </p:sp>
      <p:sp>
        <p:nvSpPr>
          <p:cNvPr id="8" name="Rectangle 7"/>
          <p:cNvSpPr/>
          <p:nvPr/>
        </p:nvSpPr>
        <p:spPr>
          <a:xfrm>
            <a:off x="4263189" y="4288741"/>
            <a:ext cx="6096000" cy="895117"/>
          </a:xfrm>
          <a:prstGeom prst="rect">
            <a:avLst/>
          </a:prstGeom>
        </p:spPr>
        <p:txBody>
          <a:bodyPr>
            <a:spAutoFit/>
          </a:bodyPr>
          <a:lstStyle/>
          <a:p>
            <a:pPr marL="12065">
              <a:lnSpc>
                <a:spcPct val="100000"/>
              </a:lnSpc>
              <a:spcBef>
                <a:spcPts val="520"/>
              </a:spcBef>
              <a:buClr>
                <a:srgbClr val="40BAD1"/>
              </a:buClr>
              <a:buSzPct val="91666"/>
              <a:tabLst>
                <a:tab pos="409575" algn="l"/>
                <a:tab pos="410209" algn="l"/>
              </a:tabLst>
            </a:pPr>
            <a:r>
              <a:rPr lang="en-US" sz="2400" dirty="0" smtClean="0">
                <a:latin typeface="Times New Roman" panose="02020603050405020304" pitchFamily="18" charset="0"/>
                <a:cs typeface="Times New Roman" panose="02020603050405020304" pitchFamily="18" charset="0"/>
              </a:rPr>
              <a:t>My SQL</a:t>
            </a:r>
          </a:p>
          <a:p>
            <a:pPr marL="12065">
              <a:lnSpc>
                <a:spcPct val="100000"/>
              </a:lnSpc>
              <a:spcBef>
                <a:spcPts val="520"/>
              </a:spcBef>
              <a:buClr>
                <a:srgbClr val="40BAD1"/>
              </a:buClr>
              <a:buSzPct val="91666"/>
              <a:tabLst>
                <a:tab pos="409575" algn="l"/>
                <a:tab pos="410209" algn="l"/>
              </a:tabLst>
            </a:pPr>
            <a:r>
              <a:rPr lang="en-US" sz="2400" dirty="0" smtClean="0">
                <a:latin typeface="Times New Roman" panose="02020603050405020304" pitchFamily="18" charset="0"/>
                <a:cs typeface="Times New Roman" panose="02020603050405020304" pitchFamily="18" charset="0"/>
              </a:rPr>
              <a:t>Xampp conncetion PhpAdmin.</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962400" y="685800"/>
            <a:ext cx="4350871" cy="523220"/>
          </a:xfrm>
          <a:prstGeom prst="rect">
            <a:avLst/>
          </a:prstGeom>
        </p:spPr>
        <p:txBody>
          <a:bodyPr wrap="none">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b="1" dirty="0" smtClean="0">
                <a:latin typeface="Corbel"/>
                <a:cs typeface="Corbel"/>
              </a:rPr>
              <a:t>Programming Language</a:t>
            </a:r>
            <a:endParaRPr lang="en-US" sz="2800" b="1" dirty="0">
              <a:latin typeface="Corbel"/>
              <a:cs typeface="Corbel"/>
            </a:endParaRPr>
          </a:p>
        </p:txBody>
      </p:sp>
      <p:sp>
        <p:nvSpPr>
          <p:cNvPr id="10" name="Rectangle 9"/>
          <p:cNvSpPr/>
          <p:nvPr/>
        </p:nvSpPr>
        <p:spPr>
          <a:xfrm>
            <a:off x="4267200" y="1466671"/>
            <a:ext cx="6096000" cy="2195473"/>
          </a:xfrm>
          <a:prstGeom prst="rect">
            <a:avLst/>
          </a:prstGeom>
        </p:spPr>
        <p:txBody>
          <a:bodyPr>
            <a:spAutoFit/>
          </a:bodyPr>
          <a:lstStyle/>
          <a:p>
            <a:pPr marL="354965" indent="-342900">
              <a:lnSpc>
                <a:spcPct val="100000"/>
              </a:lnSpc>
              <a:spcBef>
                <a:spcPts val="520"/>
              </a:spcBef>
              <a:buSzPct val="100000"/>
              <a:buFont typeface="Arial" panose="020B0604020202020204" pitchFamily="34" charset="0"/>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Java</a:t>
            </a:r>
          </a:p>
          <a:p>
            <a:pPr marL="354965" indent="-342900">
              <a:lnSpc>
                <a:spcPct val="100000"/>
              </a:lnSpc>
              <a:spcBef>
                <a:spcPts val="520"/>
              </a:spcBef>
              <a:buSzPct val="100000"/>
              <a:buFont typeface="Arial" panose="020B0604020202020204" pitchFamily="34" charset="0"/>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Html</a:t>
            </a:r>
          </a:p>
          <a:p>
            <a:pPr marL="354965" indent="-342900">
              <a:lnSpc>
                <a:spcPct val="100000"/>
              </a:lnSpc>
              <a:spcBef>
                <a:spcPts val="520"/>
              </a:spcBef>
              <a:buSzPct val="100000"/>
              <a:buFont typeface="Arial" panose="020B0604020202020204" pitchFamily="34" charset="0"/>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SQL Query</a:t>
            </a:r>
          </a:p>
          <a:p>
            <a:pPr marL="354965" indent="-342900">
              <a:lnSpc>
                <a:spcPct val="100000"/>
              </a:lnSpc>
              <a:spcBef>
                <a:spcPts val="520"/>
              </a:spcBef>
              <a:buSzPct val="100000"/>
              <a:buFont typeface="Arial" panose="020B0604020202020204" pitchFamily="34" charset="0"/>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JDBC </a:t>
            </a:r>
          </a:p>
          <a:p>
            <a:pPr marL="354965" indent="-342900">
              <a:lnSpc>
                <a:spcPct val="100000"/>
              </a:lnSpc>
              <a:spcBef>
                <a:spcPts val="520"/>
              </a:spcBef>
              <a:buSzPct val="100000"/>
              <a:buFont typeface="Arial" panose="020B0604020202020204" pitchFamily="34" charset="0"/>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Swing and GUI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7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1000"/>
                                        <p:tgtEl>
                                          <p:spTgt spid="7">
                                            <p:txEl>
                                              <p:pRg st="0" end="0"/>
                                            </p:txEl>
                                          </p:spTgt>
                                        </p:tgtEl>
                                      </p:cBhvr>
                                    </p:animEffect>
                                    <p:anim calcmode="lin" valueType="num">
                                      <p:cBhvr>
                                        <p:cTn id="5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fade">
                                      <p:cBhvr>
                                        <p:cTn id="56" dur="1000"/>
                                        <p:tgtEl>
                                          <p:spTgt spid="8">
                                            <p:txEl>
                                              <p:pRg st="0" end="0"/>
                                            </p:txEl>
                                          </p:spTgt>
                                        </p:tgtEl>
                                      </p:cBhvr>
                                    </p:animEffect>
                                    <p:anim calcmode="lin" valueType="num">
                                      <p:cBhvr>
                                        <p:cTn id="5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animEffect transition="in" filter="fade">
                                      <p:cBhvr>
                                        <p:cTn id="63" dur="1000"/>
                                        <p:tgtEl>
                                          <p:spTgt spid="8">
                                            <p:txEl>
                                              <p:pRg st="1" end="1"/>
                                            </p:txEl>
                                          </p:spTgt>
                                        </p:tgtEl>
                                      </p:cBhvr>
                                    </p:animEffect>
                                    <p:anim calcmode="lin" valueType="num">
                                      <p:cBhvr>
                                        <p:cTn id="6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28467"/>
            <a:ext cx="2798256" cy="1674817"/>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Core Java Concepts used in Project</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sp>
        <p:nvSpPr>
          <p:cNvPr id="3" name="object 3"/>
          <p:cNvSpPr txBox="1"/>
          <p:nvPr/>
        </p:nvSpPr>
        <p:spPr>
          <a:xfrm>
            <a:off x="3980575" y="990600"/>
            <a:ext cx="7848600" cy="1792798"/>
          </a:xfrm>
          <a:prstGeom prst="rect">
            <a:avLst/>
          </a:prstGeom>
        </p:spPr>
        <p:txBody>
          <a:bodyPr vert="horz" wrap="square" lIns="0" tIns="66040" rIns="0" bIns="0" rtlCol="0">
            <a:spAutoFit/>
          </a:bodyPr>
          <a:lstStyle/>
          <a:p>
            <a:pPr marL="12065">
              <a:lnSpc>
                <a:spcPct val="100000"/>
              </a:lnSpc>
              <a:spcBef>
                <a:spcPts val="520"/>
              </a:spcBef>
              <a:buClr>
                <a:srgbClr val="40BAD1"/>
              </a:buClr>
              <a:buSzPct val="91666"/>
              <a:tabLst>
                <a:tab pos="409575" algn="l"/>
                <a:tab pos="410209" algn="l"/>
              </a:tabLst>
            </a:pPr>
            <a:r>
              <a:rPr lang="en-US" sz="2400" b="1" dirty="0" smtClean="0">
                <a:latin typeface="Times New Roman" panose="02020603050405020304" pitchFamily="18" charset="0"/>
                <a:cs typeface="Times New Roman" panose="02020603050405020304" pitchFamily="18" charset="0"/>
              </a:rPr>
              <a:t>BMS </a:t>
            </a:r>
            <a:r>
              <a:rPr lang="en-US" sz="2400" b="1" dirty="0">
                <a:latin typeface="Times New Roman" panose="02020603050405020304" pitchFamily="18" charset="0"/>
                <a:cs typeface="Times New Roman" panose="02020603050405020304" pitchFamily="18" charset="0"/>
              </a:rPr>
              <a:t>using Core Java, you will rely on various fundamental Java concepts to create a robust and functional </a:t>
            </a:r>
            <a:r>
              <a:rPr lang="en-US" sz="2400" b="1" dirty="0" smtClean="0">
                <a:latin typeface="Times New Roman" panose="02020603050405020304" pitchFamily="18" charset="0"/>
                <a:cs typeface="Times New Roman" panose="02020603050405020304" pitchFamily="18" charset="0"/>
              </a:rPr>
              <a:t>application. Some core concepts commonly used in such projects</a:t>
            </a:r>
            <a:endParaRPr lang="en-US" sz="3600" b="1" dirty="0" smtClean="0">
              <a:latin typeface="Times New Roman" panose="02020603050405020304" pitchFamily="18" charset="0"/>
              <a:cs typeface="Times New Roman" panose="02020603050405020304" pitchFamily="18" charset="0"/>
            </a:endParaRPr>
          </a:p>
          <a:p>
            <a:pPr marL="12065">
              <a:lnSpc>
                <a:spcPct val="100000"/>
              </a:lnSpc>
              <a:spcBef>
                <a:spcPts val="520"/>
              </a:spcBef>
              <a:buClr>
                <a:srgbClr val="40BAD1"/>
              </a:buClr>
              <a:buSzPct val="91666"/>
              <a:tabLst>
                <a:tab pos="409575" algn="l"/>
                <a:tab pos="410209" algn="l"/>
              </a:tabLst>
            </a:pPr>
            <a:endParaRPr lang="en-US" sz="36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3980575" y="2176656"/>
            <a:ext cx="3789820" cy="4906792"/>
          </a:xfrm>
          <a:prstGeom prst="rect">
            <a:avLst/>
          </a:prstGeom>
        </p:spPr>
        <p:txBody>
          <a:bodyPr wrap="none">
            <a:spAutoFit/>
          </a:bodyPr>
          <a:lstStyle/>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Classes and Objects:</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Inheritance and Interfaces</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Exception Handling</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Collections Framework</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File Handling</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Database Connectivity</a:t>
            </a:r>
          </a:p>
          <a:p>
            <a:pPr marL="409575" indent="-397510">
              <a:lnSpc>
                <a:spcPct val="150000"/>
              </a:lnSpc>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Date and time handling</a:t>
            </a:r>
          </a:p>
          <a:p>
            <a:pPr marL="12065">
              <a:lnSpc>
                <a:spcPct val="150000"/>
              </a:lnSpc>
              <a:spcBef>
                <a:spcPts val="520"/>
              </a:spcBef>
              <a:buClr>
                <a:srgbClr val="40BAD1"/>
              </a:buClr>
              <a:buSzPct val="91666"/>
              <a:tabLst>
                <a:tab pos="409575" algn="l"/>
                <a:tab pos="410209" algn="l"/>
              </a:tabLst>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09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4382" y="2819400"/>
            <a:ext cx="1962150" cy="112082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FFFFFF"/>
                </a:solidFill>
                <a:latin typeface="Corbel"/>
                <a:cs typeface="Corbel"/>
              </a:rPr>
              <a:t>Existing System</a:t>
            </a:r>
            <a:endParaRPr sz="3600"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sp>
        <p:nvSpPr>
          <p:cNvPr id="3" name="object 3"/>
          <p:cNvSpPr txBox="1"/>
          <p:nvPr/>
        </p:nvSpPr>
        <p:spPr>
          <a:xfrm>
            <a:off x="3958463" y="1447800"/>
            <a:ext cx="7467600" cy="3390672"/>
          </a:xfrm>
          <a:prstGeom prst="rect">
            <a:avLst/>
          </a:prstGeom>
        </p:spPr>
        <p:txBody>
          <a:bodyPr vert="horz" wrap="square" lIns="0" tIns="66040" rIns="0" bIns="0" rtlCol="0">
            <a:spAutoFit/>
          </a:bodyPr>
          <a:lstStyle/>
          <a:p>
            <a:pPr marL="409575" indent="-397510">
              <a:spcBef>
                <a:spcPts val="520"/>
              </a:spcBef>
              <a:buClr>
                <a:srgbClr val="40BAD1"/>
              </a:buClr>
              <a:buSzPct val="91666"/>
              <a:buFont typeface="Arial MT"/>
              <a:buChar char="●"/>
              <a:tabLst>
                <a:tab pos="409575" algn="l"/>
                <a:tab pos="410209" algn="l"/>
              </a:tabLst>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term "Existing System" in a banking management system typically refers to the current state of the bank's software, hardware, and processes that are in use at a given point in time. It represents the technology and procedures that are currently being used to manage various aspects of banking operations. The details of the existing system can vary from one bank to another, but some common elements typically found in banking management systems include:</a:t>
            </a: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9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529</TotalTime>
  <Words>689</Words>
  <Application>Microsoft Office PowerPoint</Application>
  <PresentationFormat>Widescreen</PresentationFormat>
  <Paragraphs>120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Vivek sharma</cp:lastModifiedBy>
  <cp:revision>66</cp:revision>
  <dcterms:created xsi:type="dcterms:W3CDTF">2021-08-01T15:07:07Z</dcterms:created>
  <dcterms:modified xsi:type="dcterms:W3CDTF">2023-10-27T06:18:53Z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