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26"/>
  </p:notesMasterIdLst>
  <p:handoutMasterIdLst>
    <p:handoutMasterId r:id="rId127"/>
  </p:handoutMasterIdLst>
  <p:sldIdLst>
    <p:sldId id="258" r:id="rId5"/>
    <p:sldId id="331" r:id="rId6"/>
    <p:sldId id="285" r:id="rId7"/>
    <p:sldId id="309" r:id="rId8"/>
    <p:sldId id="334" r:id="rId9"/>
    <p:sldId id="335" r:id="rId10"/>
    <p:sldId id="336" r:id="rId11"/>
    <p:sldId id="337" r:id="rId12"/>
    <p:sldId id="338" r:id="rId13"/>
    <p:sldId id="339" r:id="rId14"/>
    <p:sldId id="340" r:id="rId15"/>
    <p:sldId id="409" r:id="rId16"/>
    <p:sldId id="410" r:id="rId17"/>
    <p:sldId id="411" r:id="rId18"/>
    <p:sldId id="412" r:id="rId19"/>
    <p:sldId id="341" r:id="rId20"/>
    <p:sldId id="342" r:id="rId21"/>
    <p:sldId id="343" r:id="rId22"/>
    <p:sldId id="344" r:id="rId23"/>
    <p:sldId id="345" r:id="rId24"/>
    <p:sldId id="346" r:id="rId25"/>
    <p:sldId id="347" r:id="rId26"/>
    <p:sldId id="349" r:id="rId27"/>
    <p:sldId id="348" r:id="rId28"/>
    <p:sldId id="350" r:id="rId29"/>
    <p:sldId id="351" r:id="rId30"/>
    <p:sldId id="352" r:id="rId31"/>
    <p:sldId id="353" r:id="rId32"/>
    <p:sldId id="354" r:id="rId33"/>
    <p:sldId id="355" r:id="rId34"/>
    <p:sldId id="356" r:id="rId35"/>
    <p:sldId id="405" r:id="rId36"/>
    <p:sldId id="406" r:id="rId37"/>
    <p:sldId id="407" r:id="rId38"/>
    <p:sldId id="408" r:id="rId39"/>
    <p:sldId id="413" r:id="rId40"/>
    <p:sldId id="414"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415" r:id="rId62"/>
    <p:sldId id="416" r:id="rId63"/>
    <p:sldId id="377" r:id="rId64"/>
    <p:sldId id="378" r:id="rId65"/>
    <p:sldId id="379" r:id="rId66"/>
    <p:sldId id="380" r:id="rId67"/>
    <p:sldId id="381" r:id="rId68"/>
    <p:sldId id="382" r:id="rId69"/>
    <p:sldId id="383" r:id="rId70"/>
    <p:sldId id="384" r:id="rId71"/>
    <p:sldId id="385" r:id="rId72"/>
    <p:sldId id="417" r:id="rId73"/>
    <p:sldId id="418" r:id="rId74"/>
    <p:sldId id="386" r:id="rId75"/>
    <p:sldId id="387" r:id="rId76"/>
    <p:sldId id="388" r:id="rId77"/>
    <p:sldId id="396" r:id="rId78"/>
    <p:sldId id="397" r:id="rId79"/>
    <p:sldId id="398" r:id="rId80"/>
    <p:sldId id="399" r:id="rId81"/>
    <p:sldId id="400" r:id="rId82"/>
    <p:sldId id="401" r:id="rId83"/>
    <p:sldId id="419" r:id="rId84"/>
    <p:sldId id="402" r:id="rId85"/>
    <p:sldId id="389" r:id="rId86"/>
    <p:sldId id="390" r:id="rId87"/>
    <p:sldId id="391" r:id="rId88"/>
    <p:sldId id="392" r:id="rId89"/>
    <p:sldId id="393" r:id="rId90"/>
    <p:sldId id="394" r:id="rId91"/>
    <p:sldId id="395" r:id="rId92"/>
    <p:sldId id="422" r:id="rId93"/>
    <p:sldId id="420" r:id="rId94"/>
    <p:sldId id="421" r:id="rId95"/>
    <p:sldId id="423" r:id="rId96"/>
    <p:sldId id="424" r:id="rId97"/>
    <p:sldId id="425" r:id="rId98"/>
    <p:sldId id="426" r:id="rId99"/>
    <p:sldId id="427" r:id="rId100"/>
    <p:sldId id="428" r:id="rId101"/>
    <p:sldId id="429" r:id="rId102"/>
    <p:sldId id="430" r:id="rId103"/>
    <p:sldId id="431" r:id="rId104"/>
    <p:sldId id="432" r:id="rId105"/>
    <p:sldId id="433" r:id="rId106"/>
    <p:sldId id="435" r:id="rId107"/>
    <p:sldId id="436" r:id="rId108"/>
    <p:sldId id="437" r:id="rId109"/>
    <p:sldId id="438" r:id="rId110"/>
    <p:sldId id="439" r:id="rId111"/>
    <p:sldId id="440" r:id="rId112"/>
    <p:sldId id="441" r:id="rId113"/>
    <p:sldId id="442" r:id="rId114"/>
    <p:sldId id="443" r:id="rId115"/>
    <p:sldId id="444" r:id="rId116"/>
    <p:sldId id="445" r:id="rId117"/>
    <p:sldId id="446" r:id="rId118"/>
    <p:sldId id="333" r:id="rId119"/>
    <p:sldId id="403" r:id="rId120"/>
    <p:sldId id="404" r:id="rId121"/>
    <p:sldId id="434" r:id="rId122"/>
    <p:sldId id="447" r:id="rId123"/>
    <p:sldId id="332" r:id="rId124"/>
    <p:sldId id="261" r:id="rId12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764BIT" initials="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88706" autoAdjust="0"/>
  </p:normalViewPr>
  <p:slideViewPr>
    <p:cSldViewPr snapToGrid="0" showGuides="1">
      <p:cViewPr varScale="1">
        <p:scale>
          <a:sx n="66" d="100"/>
          <a:sy n="66" d="100"/>
        </p:scale>
        <p:origin x="-750" y="-114"/>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9/25/2016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dirty="0"/>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9/25/2016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dirty="0"/>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67</a:t>
            </a:fld>
            <a:endParaRPr lang="en-US"/>
          </a:p>
        </p:txBody>
      </p:sp>
    </p:spTree>
    <p:extLst>
      <p:ext uri="{BB962C8B-B14F-4D97-AF65-F5344CB8AC3E}">
        <p14:creationId xmlns:p14="http://schemas.microsoft.com/office/powerpoint/2010/main" val="720394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20.xml.rels><?xml version="1.0" encoding="UTF-8" standalone="yes"?>
<Relationships xmlns="http://schemas.openxmlformats.org/package/2006/relationships"><Relationship Id="rId3" Type="http://schemas.openxmlformats.org/officeDocument/2006/relationships/hyperlink" Target="https://dzone.com/articles/design-patterns-visitor" TargetMode="External"/><Relationship Id="rId2" Type="http://schemas.openxmlformats.org/officeDocument/2006/relationships/hyperlink" Target="http://www.tutorialspoint.com/design_pattern/" TargetMode="External"/><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9.xml"/><Relationship Id="rId1" Type="http://schemas.openxmlformats.org/officeDocument/2006/relationships/vmlDrawing" Target="../drawings/vmlDrawing4.vml"/><Relationship Id="rId5" Type="http://schemas.openxmlformats.org/officeDocument/2006/relationships/image" Target="../media/image31.wmf"/><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xml"/><Relationship Id="rId1" Type="http://schemas.openxmlformats.org/officeDocument/2006/relationships/vmlDrawing" Target="../drawings/vmlDrawing5.vml"/><Relationship Id="rId4" Type="http://schemas.openxmlformats.org/officeDocument/2006/relationships/image" Target="../media/image43.wmf"/></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vmlDrawing" Target="../drawings/vmlDrawing6.vml"/><Relationship Id="rId4" Type="http://schemas.openxmlformats.org/officeDocument/2006/relationships/image" Target="../media/image55.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9.xml"/><Relationship Id="rId1" Type="http://schemas.openxmlformats.org/officeDocument/2006/relationships/vmlDrawing" Target="../drawings/vmlDrawing7.vml"/><Relationship Id="rId4" Type="http://schemas.openxmlformats.org/officeDocument/2006/relationships/image" Target="../media/image66.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hyperlink" Target="https://javarevealed.wordpress.com/tag/adapter-pattern/"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Java – Design Patterns</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 13, 2016</a:t>
            </a:r>
          </a:p>
        </p:txBody>
      </p:sp>
    </p:spTree>
    <p:extLst>
      <p:ext uri="{BB962C8B-B14F-4D97-AF65-F5344CB8AC3E}">
        <p14:creationId xmlns:p14="http://schemas.microsoft.com/office/powerpoint/2010/main" val="365260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Initialization</a:t>
            </a:r>
            <a:endParaRPr lang="en-US" dirty="0"/>
          </a:p>
        </p:txBody>
      </p:sp>
      <p:sp>
        <p:nvSpPr>
          <p:cNvPr id="3" name="Content Placeholder 2"/>
          <p:cNvSpPr>
            <a:spLocks noGrp="1"/>
          </p:cNvSpPr>
          <p:nvPr>
            <p:ph idx="1"/>
          </p:nvPr>
        </p:nvSpPr>
        <p:spPr/>
        <p:txBody>
          <a:bodyPr/>
          <a:lstStyle/>
          <a:p>
            <a:r>
              <a:rPr lang="en-US" dirty="0" smtClean="0"/>
              <a:t>Another implementation of singleton can be eagerly created instance rather than lazily created one.</a:t>
            </a:r>
          </a:p>
          <a:p>
            <a:pPr lvl="1"/>
            <a:r>
              <a:rPr lang="en-US" dirty="0" smtClean="0"/>
              <a:t>This way we can avoid synchronization.</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Using this approach, Singleton instance will be created when the class is first loaded.</a:t>
            </a:r>
          </a:p>
          <a:p>
            <a:pPr lvl="1"/>
            <a:r>
              <a:rPr lang="en-US" dirty="0" smtClean="0"/>
              <a:t>It guarantees that singleton instance will be available before any thread accesses the static </a:t>
            </a:r>
            <a:r>
              <a:rPr lang="en-US" dirty="0" err="1" smtClean="0"/>
              <a:t>uniqueInstance</a:t>
            </a:r>
            <a:r>
              <a:rPr lang="en-US" dirty="0" smtClean="0"/>
              <a:t> variable.</a:t>
            </a:r>
          </a:p>
          <a:p>
            <a:pPr lvl="1"/>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88" y="1650235"/>
            <a:ext cx="724852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99016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 </a:t>
            </a:r>
            <a:r>
              <a:rPr lang="en-US" dirty="0" err="1" smtClean="0"/>
              <a:t>Consequnces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Prototype has many of the same consequences that Abstract Factory and Builder have. It hides the concrete product class from the client, thereby reducing the number of names of clients know about. Moreover, these patterns let a client work with application-specific classes without modification.</a:t>
            </a:r>
          </a:p>
          <a:p>
            <a:endParaRPr lang="en-US" dirty="0"/>
          </a:p>
          <a:p>
            <a:r>
              <a:rPr lang="en-US" dirty="0" smtClean="0"/>
              <a:t>Reducing sub classing. Factory method often produces a hierarchy of Creator classes. Prototype patterns lets you clone a prototype instead of asking a factory method to make a new object. Hence you don’t need a Creator class hierarchy at all..</a:t>
            </a:r>
          </a:p>
          <a:p>
            <a:endParaRPr lang="en-US" dirty="0"/>
          </a:p>
          <a:p>
            <a:r>
              <a:rPr lang="en-US" dirty="0" smtClean="0"/>
              <a:t>Configuring an application with classes dynamically. Some run-time environments let you load classes into an application dynamically.</a:t>
            </a:r>
          </a:p>
          <a:p>
            <a:pPr marL="0" indent="0">
              <a:buNone/>
            </a:pPr>
            <a:endParaRPr lang="en-US" dirty="0"/>
          </a:p>
          <a:p>
            <a:r>
              <a:rPr lang="en-US" dirty="0" smtClean="0"/>
              <a:t>Additional benefits of the prototype patterns are- </a:t>
            </a:r>
          </a:p>
          <a:p>
            <a:pPr lvl="1"/>
            <a:r>
              <a:rPr lang="en-US" dirty="0" smtClean="0"/>
              <a:t>Adding and removing products at run-time. Prototypes let you incorporate a new concrete product class into a system simply by registering a prototypical instance with the client.</a:t>
            </a:r>
          </a:p>
          <a:p>
            <a:pPr lvl="1"/>
            <a:endParaRPr lang="en-US" dirty="0"/>
          </a:p>
          <a:p>
            <a:pPr lvl="1"/>
            <a:r>
              <a:rPr lang="en-US" dirty="0" smtClean="0"/>
              <a:t>Specifying new objects by varying values. Highly dynamic systems let you define new behavior through object composition- by specifying values for an object’s variables,  You effectively define new kinds of objects by instantiating existing class and registering the instances as prototypes of client objects.</a:t>
            </a:r>
          </a:p>
          <a:p>
            <a:pPr lvl="1"/>
            <a:endParaRPr lang="en-US" dirty="0"/>
          </a:p>
          <a:p>
            <a:pPr lvl="1"/>
            <a:r>
              <a:rPr lang="en-US" dirty="0" smtClean="0"/>
              <a:t>Specifying new objects by varying structures. Many application build objects from parts and subparts.</a:t>
            </a:r>
          </a:p>
          <a:p>
            <a:pPr lvl="1"/>
            <a:endParaRPr lang="en-US" dirty="0"/>
          </a:p>
        </p:txBody>
      </p:sp>
    </p:spTree>
    <p:extLst>
      <p:ext uri="{BB962C8B-B14F-4D97-AF65-F5344CB8AC3E}">
        <p14:creationId xmlns:p14="http://schemas.microsoft.com/office/powerpoint/2010/main" val="42046893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Flaws</a:t>
            </a:r>
            <a:endParaRPr lang="en-US" dirty="0"/>
          </a:p>
        </p:txBody>
      </p:sp>
      <p:sp>
        <p:nvSpPr>
          <p:cNvPr id="3" name="Content Placeholder 2"/>
          <p:cNvSpPr>
            <a:spLocks noGrp="1"/>
          </p:cNvSpPr>
          <p:nvPr>
            <p:ph idx="1"/>
          </p:nvPr>
        </p:nvSpPr>
        <p:spPr/>
        <p:txBody>
          <a:bodyPr/>
          <a:lstStyle/>
          <a:p>
            <a:r>
              <a:rPr lang="en-US" dirty="0" smtClean="0"/>
              <a:t>The main liability of the Prototype pattern is that each subclass of Prototype must implement the Clone operation, which may be difficult. </a:t>
            </a:r>
          </a:p>
          <a:p>
            <a:r>
              <a:rPr lang="en-US" dirty="0" smtClean="0"/>
              <a:t>Implementing Clone can be difficult when their internals include objects that don’t support copying or have circular references.</a:t>
            </a:r>
            <a:endParaRPr lang="en-US" dirty="0"/>
          </a:p>
        </p:txBody>
      </p:sp>
    </p:spTree>
    <p:extLst>
      <p:ext uri="{BB962C8B-B14F-4D97-AF65-F5344CB8AC3E}">
        <p14:creationId xmlns:p14="http://schemas.microsoft.com/office/powerpoint/2010/main" val="40291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We need a car decorating application. This application lets user to choose from a pool of cars, and then decorate its body, wheel and engine with various color and accessories as we see in the NFS game</a:t>
            </a:r>
          </a:p>
          <a:p>
            <a:endParaRPr lang="en-US" dirty="0"/>
          </a:p>
          <a:p>
            <a:r>
              <a:rPr lang="en-US" dirty="0" smtClean="0"/>
              <a:t>At any point of designing- the user can</a:t>
            </a:r>
          </a:p>
          <a:p>
            <a:pPr lvl="1"/>
            <a:r>
              <a:rPr lang="en-US" dirty="0" smtClean="0"/>
              <a:t>Create a copy of the care</a:t>
            </a:r>
          </a:p>
          <a:p>
            <a:pPr lvl="1"/>
            <a:r>
              <a:rPr lang="en-US" dirty="0" smtClean="0"/>
              <a:t>Keep the half designed car aside</a:t>
            </a:r>
          </a:p>
          <a:p>
            <a:pPr lvl="1"/>
            <a:r>
              <a:rPr lang="en-US" dirty="0" smtClean="0"/>
              <a:t>Continue to design on the newly created one</a:t>
            </a:r>
          </a:p>
          <a:p>
            <a:pPr lvl="1"/>
            <a:r>
              <a:rPr lang="en-US" dirty="0" smtClean="0"/>
              <a:t>Compare these differently designed cars at the final stage so that he can efficiently pick the one that looks best.</a:t>
            </a:r>
            <a:endParaRPr lang="en-US" dirty="0"/>
          </a:p>
        </p:txBody>
      </p:sp>
    </p:spTree>
    <p:extLst>
      <p:ext uri="{BB962C8B-B14F-4D97-AF65-F5344CB8AC3E}">
        <p14:creationId xmlns:p14="http://schemas.microsoft.com/office/powerpoint/2010/main" val="21538579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 View Controller) pattern</a:t>
            </a:r>
            <a:endParaRPr lang="en-US" dirty="0"/>
          </a:p>
        </p:txBody>
      </p:sp>
      <p:sp>
        <p:nvSpPr>
          <p:cNvPr id="3" name="Content Placeholder 2"/>
          <p:cNvSpPr>
            <a:spLocks noGrp="1"/>
          </p:cNvSpPr>
          <p:nvPr>
            <p:ph idx="1"/>
          </p:nvPr>
        </p:nvSpPr>
        <p:spPr/>
        <p:txBody>
          <a:bodyPr/>
          <a:lstStyle/>
          <a:p>
            <a:r>
              <a:rPr lang="en-US" dirty="0" smtClean="0"/>
              <a:t>Model View Controller or MVC as it is popularly called, is a software </a:t>
            </a:r>
            <a:r>
              <a:rPr lang="en-US" dirty="0" err="1" smtClean="0"/>
              <a:t>desing</a:t>
            </a:r>
            <a:r>
              <a:rPr lang="en-US" dirty="0" smtClean="0"/>
              <a:t> pattern for developing we applications.</a:t>
            </a:r>
          </a:p>
          <a:p>
            <a:endParaRPr lang="en-US" dirty="0"/>
          </a:p>
          <a:p>
            <a:r>
              <a:rPr lang="en-US" dirty="0" smtClean="0"/>
              <a:t>MVC is a software architecture pattern which separates the representation of information from the user’s interaction with it.</a:t>
            </a:r>
          </a:p>
          <a:p>
            <a:endParaRPr lang="en-US" dirty="0"/>
          </a:p>
          <a:p>
            <a:r>
              <a:rPr lang="en-US" dirty="0" smtClean="0"/>
              <a:t>A model view controller pattern is made up of the following three parts:</a:t>
            </a:r>
          </a:p>
          <a:p>
            <a:pPr lvl="1"/>
            <a:r>
              <a:rPr lang="en-US" dirty="0" smtClean="0"/>
              <a:t>Model</a:t>
            </a:r>
          </a:p>
          <a:p>
            <a:pPr lvl="1"/>
            <a:r>
              <a:rPr lang="en-US" dirty="0" smtClean="0"/>
              <a:t>View </a:t>
            </a:r>
          </a:p>
          <a:p>
            <a:pPr lvl="1"/>
            <a:r>
              <a:rPr lang="en-US" dirty="0" smtClean="0"/>
              <a:t>Controller</a:t>
            </a:r>
            <a:endParaRPr lang="en-US" dirty="0"/>
          </a:p>
        </p:txBody>
      </p:sp>
    </p:spTree>
    <p:extLst>
      <p:ext uri="{BB962C8B-B14F-4D97-AF65-F5344CB8AC3E}">
        <p14:creationId xmlns:p14="http://schemas.microsoft.com/office/powerpoint/2010/main" val="35231481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MVC</a:t>
            </a:r>
            <a:endParaRPr lang="en-US" dirty="0"/>
          </a:p>
        </p:txBody>
      </p:sp>
      <p:sp>
        <p:nvSpPr>
          <p:cNvPr id="3" name="Content Placeholder 2"/>
          <p:cNvSpPr>
            <a:spLocks noGrp="1"/>
          </p:cNvSpPr>
          <p:nvPr>
            <p:ph idx="1"/>
          </p:nvPr>
        </p:nvSpPr>
        <p:spPr/>
        <p:txBody>
          <a:bodyPr/>
          <a:lstStyle/>
          <a:p>
            <a:r>
              <a:rPr lang="en-US" dirty="0" smtClean="0"/>
              <a:t>The MVC model defines web </a:t>
            </a:r>
            <a:r>
              <a:rPr lang="en-US" dirty="0" err="1" smtClean="0"/>
              <a:t>aplications</a:t>
            </a:r>
            <a:r>
              <a:rPr lang="en-US" dirty="0" smtClean="0"/>
              <a:t> with 3 logic layers:</a:t>
            </a:r>
          </a:p>
          <a:p>
            <a:pPr lvl="1"/>
            <a:r>
              <a:rPr lang="en-US" dirty="0" smtClean="0"/>
              <a:t>The business layer (Model Layer)</a:t>
            </a:r>
          </a:p>
          <a:p>
            <a:pPr lvl="1"/>
            <a:endParaRPr lang="en-US" dirty="0"/>
          </a:p>
          <a:p>
            <a:pPr lvl="1"/>
            <a:r>
              <a:rPr lang="en-US" dirty="0" smtClean="0"/>
              <a:t>The display layer (View Logic)</a:t>
            </a:r>
          </a:p>
          <a:p>
            <a:pPr lvl="1"/>
            <a:endParaRPr lang="en-US" dirty="0"/>
          </a:p>
          <a:p>
            <a:pPr lvl="1"/>
            <a:r>
              <a:rPr lang="en-US" dirty="0" smtClean="0"/>
              <a:t>The input control (Controller Logic)</a:t>
            </a:r>
            <a:endParaRPr lang="en-US"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389" y="3019879"/>
            <a:ext cx="265747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484" y="1621982"/>
            <a:ext cx="321945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55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smtClean="0"/>
              <a:t>The model is responsible for managing the data of the application.</a:t>
            </a:r>
          </a:p>
          <a:p>
            <a:endParaRPr lang="en-US" dirty="0" smtClean="0"/>
          </a:p>
          <a:p>
            <a:r>
              <a:rPr lang="en-US" dirty="0" smtClean="0"/>
              <a:t>It responds to the request from the view and it also responds to instructions from the controller to update itself</a:t>
            </a:r>
          </a:p>
          <a:p>
            <a:endParaRPr lang="en-US" dirty="0"/>
          </a:p>
          <a:p>
            <a:r>
              <a:rPr lang="en-US" dirty="0" smtClean="0"/>
              <a:t>It is the lowest level of the pattern which is responsible for maintaining data.</a:t>
            </a:r>
          </a:p>
          <a:p>
            <a:endParaRPr lang="en-US" dirty="0" smtClean="0"/>
          </a:p>
          <a:p>
            <a:r>
              <a:rPr lang="en-US" dirty="0" smtClean="0"/>
              <a:t>The model represents the application core (for instance a list of database records).</a:t>
            </a:r>
          </a:p>
          <a:p>
            <a:endParaRPr lang="en-US" dirty="0" smtClean="0"/>
          </a:p>
          <a:p>
            <a:r>
              <a:rPr lang="en-US" dirty="0" smtClean="0"/>
              <a:t>Its is also called the domain layer.</a:t>
            </a:r>
            <a:endParaRPr lang="en-US" dirty="0"/>
          </a:p>
        </p:txBody>
      </p:sp>
    </p:spTree>
    <p:extLst>
      <p:ext uri="{BB962C8B-B14F-4D97-AF65-F5344CB8AC3E}">
        <p14:creationId xmlns:p14="http://schemas.microsoft.com/office/powerpoint/2010/main" val="42842201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lstStyle/>
          <a:p>
            <a:r>
              <a:rPr lang="en-US" dirty="0" smtClean="0"/>
              <a:t>The View displays the data. </a:t>
            </a:r>
          </a:p>
          <a:p>
            <a:endParaRPr lang="en-US" dirty="0"/>
          </a:p>
          <a:p>
            <a:r>
              <a:rPr lang="en-US" dirty="0" smtClean="0"/>
              <a:t>A view request information from the model, that it needs to generate an output representation.</a:t>
            </a:r>
          </a:p>
          <a:p>
            <a:endParaRPr lang="en-US" dirty="0" smtClean="0"/>
          </a:p>
          <a:p>
            <a:r>
              <a:rPr lang="en-US" dirty="0" smtClean="0"/>
              <a:t>It represent data in a particular format like JSP, ASP, PHP.</a:t>
            </a:r>
          </a:p>
          <a:p>
            <a:endParaRPr lang="en-US" dirty="0" smtClean="0"/>
          </a:p>
          <a:p>
            <a:r>
              <a:rPr lang="en-US" dirty="0" smtClean="0"/>
              <a:t>MVC is often seen in web applications, where the view is the HTML page.</a:t>
            </a:r>
            <a:endParaRPr lang="en-US" dirty="0"/>
          </a:p>
        </p:txBody>
      </p:sp>
    </p:spTree>
    <p:extLst>
      <p:ext uri="{BB962C8B-B14F-4D97-AF65-F5344CB8AC3E}">
        <p14:creationId xmlns:p14="http://schemas.microsoft.com/office/powerpoint/2010/main" val="15737427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lstStyle/>
          <a:p>
            <a:r>
              <a:rPr lang="en-US" dirty="0" smtClean="0"/>
              <a:t>The controller is the part of the application that handles user interaction.</a:t>
            </a:r>
          </a:p>
          <a:p>
            <a:endParaRPr lang="en-US" dirty="0"/>
          </a:p>
          <a:p>
            <a:r>
              <a:rPr lang="en-US" dirty="0" smtClean="0"/>
              <a:t>Typically controllers read data from a view, control user input, and send input data to the model.</a:t>
            </a:r>
          </a:p>
          <a:p>
            <a:endParaRPr lang="en-US" dirty="0"/>
          </a:p>
          <a:p>
            <a:r>
              <a:rPr lang="en-US" dirty="0" smtClean="0"/>
              <a:t>It handles the input, typically user actions and may invoke changes on the model and view.</a:t>
            </a:r>
            <a:endParaRPr lang="en-US" dirty="0"/>
          </a:p>
        </p:txBody>
      </p:sp>
    </p:spTree>
    <p:extLst>
      <p:ext uri="{BB962C8B-B14F-4D97-AF65-F5344CB8AC3E}">
        <p14:creationId xmlns:p14="http://schemas.microsoft.com/office/powerpoint/2010/main" val="27133455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in MVC</a:t>
            </a:r>
            <a:endParaRPr lang="en-US" dirty="0"/>
          </a:p>
        </p:txBody>
      </p:sp>
      <p:sp>
        <p:nvSpPr>
          <p:cNvPr id="3" name="Content Placeholder 2"/>
          <p:cNvSpPr>
            <a:spLocks noGrp="1"/>
          </p:cNvSpPr>
          <p:nvPr>
            <p:ph idx="1"/>
          </p:nvPr>
        </p:nvSpPr>
        <p:spPr/>
        <p:txBody>
          <a:bodyPr/>
          <a:lstStyle/>
          <a:p>
            <a:r>
              <a:rPr lang="en-US" dirty="0" smtClean="0"/>
              <a:t>Though MVC comes in different flavors, the control flow generally works as follows:</a:t>
            </a:r>
          </a:p>
          <a:p>
            <a:pPr lvl="1"/>
            <a:r>
              <a:rPr lang="en-US" dirty="0" smtClean="0"/>
              <a:t>The user interacts with the user interface in some way (e.g. user presses a button)</a:t>
            </a:r>
          </a:p>
          <a:p>
            <a:pPr lvl="1"/>
            <a:endParaRPr lang="en-US" dirty="0"/>
          </a:p>
          <a:p>
            <a:pPr lvl="1"/>
            <a:r>
              <a:rPr lang="en-US" dirty="0" smtClean="0"/>
              <a:t>A controller handles the input event from the user interface. Often view a registered handler or callback.</a:t>
            </a:r>
          </a:p>
          <a:p>
            <a:pPr lvl="1"/>
            <a:endParaRPr lang="en-US" dirty="0"/>
          </a:p>
          <a:p>
            <a:pPr lvl="1"/>
            <a:r>
              <a:rPr lang="en-US" dirty="0" smtClean="0"/>
              <a:t>The controller accesses the model, possibly updating it in a way appropriate to the user’s action (ex- controller updates user’s shopping cart).</a:t>
            </a:r>
          </a:p>
          <a:p>
            <a:pPr lvl="1"/>
            <a:endParaRPr lang="en-US" dirty="0"/>
          </a:p>
          <a:p>
            <a:pPr lvl="1"/>
            <a:r>
              <a:rPr lang="en-US" dirty="0" smtClean="0"/>
              <a:t>A view uses the model to generate an appropriate user interface (ex- view produces a screen listing the shopping cart contents).</a:t>
            </a:r>
          </a:p>
          <a:p>
            <a:pPr marL="241300" lvl="1" indent="0">
              <a:buNone/>
            </a:pPr>
            <a:r>
              <a:rPr lang="en-US" dirty="0" smtClean="0"/>
              <a:t>	The view gets its own data from the model. The model has no direct knowledge of the view.</a:t>
            </a:r>
          </a:p>
          <a:p>
            <a:pPr marL="241300" lvl="1" indent="0">
              <a:buNone/>
            </a:pPr>
            <a:endParaRPr lang="en-US" dirty="0"/>
          </a:p>
          <a:p>
            <a:pPr marL="241300" lvl="1" indent="0">
              <a:buNone/>
            </a:pPr>
            <a:r>
              <a:rPr lang="en-US" dirty="0" smtClean="0"/>
              <a:t>The user interface waits for further user interactions, which begins the cycle anew.</a:t>
            </a:r>
            <a:endParaRPr lang="en-US" dirty="0"/>
          </a:p>
        </p:txBody>
      </p:sp>
    </p:spTree>
    <p:extLst>
      <p:ext uri="{BB962C8B-B14F-4D97-AF65-F5344CB8AC3E}">
        <p14:creationId xmlns:p14="http://schemas.microsoft.com/office/powerpoint/2010/main" val="22318007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Hierarchy</a:t>
            </a:r>
            <a:endParaRPr lang="en-US" dirty="0"/>
          </a:p>
        </p:txBody>
      </p:sp>
      <p:sp>
        <p:nvSpPr>
          <p:cNvPr id="3" name="Content Placeholder 2"/>
          <p:cNvSpPr>
            <a:spLocks noGrp="1"/>
          </p:cNvSpPr>
          <p:nvPr>
            <p:ph idx="1"/>
          </p:nvPr>
        </p:nvSpPr>
        <p:spPr/>
        <p:txBody>
          <a:bodyPr/>
          <a:lstStyle/>
          <a:p>
            <a:r>
              <a:rPr lang="en-US" dirty="0" smtClean="0"/>
              <a:t>There is usually a kind of hierarchy in the MVC pattern.</a:t>
            </a:r>
          </a:p>
          <a:p>
            <a:endParaRPr lang="en-US" dirty="0"/>
          </a:p>
          <a:p>
            <a:r>
              <a:rPr lang="en-US" dirty="0" smtClean="0"/>
              <a:t>The model knows only about itself.</a:t>
            </a:r>
          </a:p>
          <a:p>
            <a:endParaRPr lang="en-US" dirty="0"/>
          </a:p>
          <a:p>
            <a:r>
              <a:rPr lang="en-US" dirty="0" smtClean="0"/>
              <a:t>That is, the source code of the Model has no reference to either the View or Controller.</a:t>
            </a:r>
          </a:p>
          <a:p>
            <a:endParaRPr lang="en-US" dirty="0"/>
          </a:p>
          <a:p>
            <a:r>
              <a:rPr lang="en-US" dirty="0" smtClean="0"/>
              <a:t>The View however, knows about the Model. It will poll the Model about the state, to know what to display.</a:t>
            </a:r>
          </a:p>
          <a:p>
            <a:endParaRPr lang="en-US" dirty="0"/>
          </a:p>
          <a:p>
            <a:r>
              <a:rPr lang="en-US" dirty="0" smtClean="0"/>
              <a:t>That way, the View can display something that is bases on what the Model has done.</a:t>
            </a:r>
          </a:p>
          <a:p>
            <a:endParaRPr lang="en-US" dirty="0"/>
          </a:p>
          <a:p>
            <a:r>
              <a:rPr lang="en-US" dirty="0" smtClean="0"/>
              <a:t>But the View knows nothing about the Controller.</a:t>
            </a:r>
          </a:p>
          <a:p>
            <a:endParaRPr lang="en-US" dirty="0"/>
          </a:p>
          <a:p>
            <a:r>
              <a:rPr lang="en-US" dirty="0" smtClean="0"/>
              <a:t>The controller knows about both the Model and the View.</a:t>
            </a:r>
            <a:endParaRPr lang="en-US" dirty="0"/>
          </a:p>
        </p:txBody>
      </p:sp>
    </p:spTree>
    <p:extLst>
      <p:ext uri="{BB962C8B-B14F-4D97-AF65-F5344CB8AC3E}">
        <p14:creationId xmlns:p14="http://schemas.microsoft.com/office/powerpoint/2010/main" val="45454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 implementation of Singleton</a:t>
            </a:r>
            <a:endParaRPr lang="en-US" dirty="0"/>
          </a:p>
        </p:txBody>
      </p:sp>
      <p:sp>
        <p:nvSpPr>
          <p:cNvPr id="3" name="Content Placeholder 2"/>
          <p:cNvSpPr>
            <a:spLocks noGrp="1"/>
          </p:cNvSpPr>
          <p:nvPr>
            <p:ph idx="1"/>
          </p:nvPr>
        </p:nvSpPr>
        <p:spPr/>
        <p:txBody>
          <a:bodyPr/>
          <a:lstStyle/>
          <a:p>
            <a:r>
              <a:rPr lang="en-US" dirty="0" smtClean="0"/>
              <a:t>As of release 1.5, there is third approach to implementing Singleton, simply make an enum type with one element</a:t>
            </a:r>
          </a:p>
          <a:p>
            <a:endParaRPr lang="en-US" dirty="0"/>
          </a:p>
          <a:p>
            <a:endParaRPr lang="en-US" dirty="0" smtClean="0"/>
          </a:p>
          <a:p>
            <a:endParaRPr lang="en-US" dirty="0"/>
          </a:p>
          <a:p>
            <a:endParaRPr lang="en-US" dirty="0" smtClean="0"/>
          </a:p>
          <a:p>
            <a:endParaRPr lang="en-US" dirty="0"/>
          </a:p>
          <a:p>
            <a:r>
              <a:rPr lang="en-US" dirty="0" smtClean="0"/>
              <a:t>It is very concise.</a:t>
            </a:r>
          </a:p>
          <a:p>
            <a:endParaRPr lang="en-US" dirty="0" smtClean="0"/>
          </a:p>
          <a:p>
            <a:r>
              <a:rPr lang="en-US" dirty="0" smtClean="0"/>
              <a:t>Provides serialization machinery for free.</a:t>
            </a:r>
          </a:p>
          <a:p>
            <a:endParaRPr lang="en-US" dirty="0"/>
          </a:p>
          <a:p>
            <a:r>
              <a:rPr lang="en-US" dirty="0" smtClean="0"/>
              <a:t>Not widely adopted, but this is the </a:t>
            </a:r>
            <a:r>
              <a:rPr lang="en-US" b="1" dirty="0" smtClean="0"/>
              <a:t>BEST </a:t>
            </a:r>
            <a:r>
              <a:rPr lang="en-US" dirty="0" smtClean="0"/>
              <a:t>approach to implement singleton.</a:t>
            </a:r>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27" y="1648342"/>
            <a:ext cx="26003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336338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hierarchy (Contd..)</a:t>
            </a:r>
            <a:endParaRPr lang="en-US" dirty="0"/>
          </a:p>
        </p:txBody>
      </p:sp>
      <p:sp>
        <p:nvSpPr>
          <p:cNvPr id="3" name="Content Placeholder 2"/>
          <p:cNvSpPr>
            <a:spLocks noGrp="1"/>
          </p:cNvSpPr>
          <p:nvPr>
            <p:ph idx="1"/>
          </p:nvPr>
        </p:nvSpPr>
        <p:spPr/>
        <p:txBody>
          <a:bodyPr/>
          <a:lstStyle/>
          <a:p>
            <a:r>
              <a:rPr lang="en-US" dirty="0" smtClean="0"/>
              <a:t>Take an example from a game: if you click on the fire button on the mouse, the Controller knows what fire function in the Model to call.</a:t>
            </a:r>
          </a:p>
          <a:p>
            <a:endParaRPr lang="en-US" dirty="0"/>
          </a:p>
          <a:p>
            <a:r>
              <a:rPr lang="en-US" dirty="0" smtClean="0"/>
              <a:t>If you press the button for switching between first and third person, the Controller knows what function in the view to call to request the display change.</a:t>
            </a:r>
          </a:p>
          <a:p>
            <a:endParaRPr lang="en-US" dirty="0"/>
          </a:p>
          <a:p>
            <a:r>
              <a:rPr lang="en-US" dirty="0" smtClean="0"/>
              <a:t>Why dependency hierarchy is used?</a:t>
            </a:r>
          </a:p>
          <a:p>
            <a:pPr lvl="1"/>
            <a:r>
              <a:rPr lang="en-US" dirty="0" smtClean="0"/>
              <a:t>The reason to keep it this way is to minimize dependencies.</a:t>
            </a:r>
          </a:p>
          <a:p>
            <a:pPr lvl="1"/>
            <a:r>
              <a:rPr lang="en-US" dirty="0" smtClean="0"/>
              <a:t>No matter how the view class is modified, the Model will still work.</a:t>
            </a:r>
          </a:p>
          <a:p>
            <a:pPr lvl="1"/>
            <a:r>
              <a:rPr lang="en-US" dirty="0" smtClean="0"/>
              <a:t>Even if the system is moved from a desktop operating system to a smart phone, the Model can be with no changes.</a:t>
            </a:r>
          </a:p>
          <a:p>
            <a:pPr lvl="1"/>
            <a:r>
              <a:rPr lang="en-US" dirty="0" smtClean="0"/>
              <a:t>But the view </a:t>
            </a:r>
            <a:r>
              <a:rPr lang="en-US" dirty="0" err="1" smtClean="0"/>
              <a:t>probablly</a:t>
            </a:r>
            <a:r>
              <a:rPr lang="en-US" dirty="0" smtClean="0"/>
              <a:t> needs to be updated, as will the Controller.</a:t>
            </a:r>
            <a:endParaRPr lang="en-US" dirty="0"/>
          </a:p>
        </p:txBody>
      </p:sp>
    </p:spTree>
    <p:extLst>
      <p:ext uri="{BB962C8B-B14F-4D97-AF65-F5344CB8AC3E}">
        <p14:creationId xmlns:p14="http://schemas.microsoft.com/office/powerpoint/2010/main" val="11600072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in </a:t>
            </a:r>
            <a:r>
              <a:rPr lang="en-US" dirty="0"/>
              <a:t>W</a:t>
            </a:r>
            <a:r>
              <a:rPr lang="en-US" dirty="0" smtClean="0"/>
              <a:t>eb 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Although originally developed for personal computing, Model View Controller has been widely adapted as an architecture for World Wide Web applications in all major programming languages.</a:t>
            </a:r>
          </a:p>
          <a:p>
            <a:endParaRPr lang="en-US" dirty="0"/>
          </a:p>
          <a:p>
            <a:r>
              <a:rPr lang="en-US" dirty="0" smtClean="0"/>
              <a:t>Several commercials and non-commercial applications frameworks have been created that enforce the pattern.</a:t>
            </a:r>
          </a:p>
          <a:p>
            <a:endParaRPr lang="en-US" dirty="0"/>
          </a:p>
          <a:p>
            <a:r>
              <a:rPr lang="en-US" dirty="0" smtClean="0"/>
              <a:t>These frameworks vary in their interpretations, mainly in the way that the MVC responsibilities are divided between the client and server.</a:t>
            </a:r>
          </a:p>
          <a:p>
            <a:endParaRPr lang="en-US" dirty="0"/>
          </a:p>
          <a:p>
            <a:r>
              <a:rPr lang="en-US" dirty="0" smtClean="0"/>
              <a:t>Early web MVC frameworks took a thin client approach that placed almost the entire model, view and controller logic on the server.</a:t>
            </a:r>
          </a:p>
          <a:p>
            <a:endParaRPr lang="en-US" dirty="0"/>
          </a:p>
          <a:p>
            <a:r>
              <a:rPr lang="en-US" dirty="0" smtClean="0"/>
              <a:t>In this approach, the clients sends either hyperlink requests or form input to the controller and then received a complete and updated web page from the view; the model exists entirely on the server.</a:t>
            </a:r>
          </a:p>
          <a:p>
            <a:endParaRPr lang="en-US" dirty="0"/>
          </a:p>
          <a:p>
            <a:r>
              <a:rPr lang="en-US" dirty="0" smtClean="0"/>
              <a:t>As client technologies have matured, frameworks such as JavaScript MVC and backbone have been created that allow the MVC components to execute partly on the client.</a:t>
            </a:r>
            <a:endParaRPr lang="en-US" dirty="0"/>
          </a:p>
        </p:txBody>
      </p:sp>
    </p:spTree>
    <p:extLst>
      <p:ext uri="{BB962C8B-B14F-4D97-AF65-F5344CB8AC3E}">
        <p14:creationId xmlns:p14="http://schemas.microsoft.com/office/powerpoint/2010/main" val="21693695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MVC in web application</a:t>
            </a:r>
            <a:endParaRPr lang="en-US" dirty="0"/>
          </a:p>
        </p:txBody>
      </p:sp>
      <p:sp>
        <p:nvSpPr>
          <p:cNvPr id="3" name="Content Placeholder 2"/>
          <p:cNvSpPr>
            <a:spLocks noGrp="1"/>
          </p:cNvSpPr>
          <p:nvPr>
            <p:ph idx="1"/>
          </p:nvPr>
        </p:nvSpPr>
        <p:spPr/>
        <p:txBody>
          <a:bodyPr/>
          <a:lstStyle/>
          <a:p>
            <a:r>
              <a:rPr lang="en-US" dirty="0" smtClean="0"/>
              <a:t>Working diagram of MVC</a:t>
            </a:r>
            <a:endParaRPr lang="en-US" dirty="0"/>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144" y="1262744"/>
            <a:ext cx="6894286" cy="4920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4891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Clear separation between presentation logic and business logic.</a:t>
            </a:r>
          </a:p>
          <a:p>
            <a:endParaRPr lang="en-US" dirty="0"/>
          </a:p>
          <a:p>
            <a:r>
              <a:rPr lang="en-US" dirty="0" smtClean="0"/>
              <a:t>Each object in the MVC have distinct responsibilities.</a:t>
            </a:r>
          </a:p>
          <a:p>
            <a:endParaRPr lang="en-US" dirty="0"/>
          </a:p>
          <a:p>
            <a:r>
              <a:rPr lang="en-US" dirty="0" smtClean="0"/>
              <a:t>Parallel development.</a:t>
            </a:r>
          </a:p>
          <a:p>
            <a:endParaRPr lang="en-US" dirty="0"/>
          </a:p>
          <a:p>
            <a:r>
              <a:rPr lang="en-US" dirty="0" smtClean="0"/>
              <a:t>Easy to maintain and future enhancements</a:t>
            </a:r>
          </a:p>
          <a:p>
            <a:endParaRPr lang="en-US" dirty="0"/>
          </a:p>
          <a:p>
            <a:r>
              <a:rPr lang="en-US" dirty="0" smtClean="0"/>
              <a:t>All objects and classes are independent of each other.</a:t>
            </a:r>
            <a:endParaRPr lang="en-US" dirty="0"/>
          </a:p>
        </p:txBody>
      </p:sp>
    </p:spTree>
    <p:extLst>
      <p:ext uri="{BB962C8B-B14F-4D97-AF65-F5344CB8AC3E}">
        <p14:creationId xmlns:p14="http://schemas.microsoft.com/office/powerpoint/2010/main" val="36397949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Increased complexity</a:t>
            </a:r>
          </a:p>
          <a:p>
            <a:endParaRPr lang="en-US" dirty="0"/>
          </a:p>
          <a:p>
            <a:r>
              <a:rPr lang="en-US" dirty="0" smtClean="0"/>
              <a:t>Inefficiency of data access in view</a:t>
            </a:r>
          </a:p>
          <a:p>
            <a:endParaRPr lang="en-US" dirty="0"/>
          </a:p>
          <a:p>
            <a:r>
              <a:rPr lang="en-US" dirty="0" smtClean="0"/>
              <a:t>Difficulty of using MVC with modern user interface too.</a:t>
            </a:r>
          </a:p>
          <a:p>
            <a:endParaRPr lang="en-US" dirty="0"/>
          </a:p>
          <a:p>
            <a:r>
              <a:rPr lang="en-US" dirty="0" smtClean="0"/>
              <a:t>For parallel development there is a needed multiple programmers.</a:t>
            </a:r>
          </a:p>
          <a:p>
            <a:endParaRPr lang="en-US" dirty="0"/>
          </a:p>
          <a:p>
            <a:r>
              <a:rPr lang="en-US" dirty="0" smtClean="0"/>
              <a:t>Knowledge on multiple technologies is required.</a:t>
            </a:r>
          </a:p>
          <a:p>
            <a:endParaRPr lang="en-US" dirty="0"/>
          </a:p>
          <a:p>
            <a:endParaRPr lang="en-US" dirty="0"/>
          </a:p>
        </p:txBody>
      </p:sp>
    </p:spTree>
    <p:extLst>
      <p:ext uri="{BB962C8B-B14F-4D97-AF65-F5344CB8AC3E}">
        <p14:creationId xmlns:p14="http://schemas.microsoft.com/office/powerpoint/2010/main" val="363581588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lstStyle/>
          <a:p>
            <a:endParaRPr lang="en-US" dirty="0" smtClean="0"/>
          </a:p>
          <a:p>
            <a:r>
              <a:rPr lang="en-US" dirty="0" smtClean="0"/>
              <a:t>Singleton Pattern</a:t>
            </a:r>
          </a:p>
          <a:p>
            <a:pPr lvl="1"/>
            <a:r>
              <a:rPr lang="en-US" dirty="0"/>
              <a:t>Only one object is allowed to instantiate. </a:t>
            </a:r>
          </a:p>
          <a:p>
            <a:pPr lvl="1"/>
            <a:r>
              <a:rPr lang="en-US" dirty="0"/>
              <a:t>Synchronized and double check lock to make it thread safe.</a:t>
            </a:r>
          </a:p>
          <a:p>
            <a:pPr lvl="1"/>
            <a:r>
              <a:rPr lang="en-US" dirty="0"/>
              <a:t>Early initialization can save you from synchronization over head.</a:t>
            </a:r>
          </a:p>
          <a:p>
            <a:pPr lvl="1"/>
            <a:r>
              <a:rPr lang="en-US" dirty="0"/>
              <a:t>Enum is best way but lesser popular to implement Singleton</a:t>
            </a:r>
            <a:r>
              <a:rPr lang="en-US" dirty="0" smtClean="0"/>
              <a:t>.</a:t>
            </a:r>
          </a:p>
          <a:p>
            <a:pPr marL="241300" lvl="1" indent="0">
              <a:buNone/>
            </a:pPr>
            <a:endParaRPr lang="en-US" dirty="0" smtClean="0"/>
          </a:p>
          <a:p>
            <a:pPr marL="241300" lvl="1" indent="0">
              <a:buNone/>
            </a:pPr>
            <a:endParaRPr lang="en-US" dirty="0"/>
          </a:p>
          <a:p>
            <a:r>
              <a:rPr lang="en-US" dirty="0" smtClean="0"/>
              <a:t>Factory Pattern</a:t>
            </a:r>
          </a:p>
          <a:p>
            <a:pPr lvl="1"/>
            <a:r>
              <a:rPr lang="en-US" dirty="0"/>
              <a:t>Handles object creation when many instantiations makes updates and hence maintenance is difficult and error-prone.</a:t>
            </a:r>
          </a:p>
          <a:p>
            <a:pPr lvl="1"/>
            <a:r>
              <a:rPr lang="en-US" dirty="0"/>
              <a:t>Defines an interface to create objects, but let subclasses decide which type of object to create.</a:t>
            </a:r>
          </a:p>
          <a:p>
            <a:pPr lvl="1"/>
            <a:r>
              <a:rPr lang="en-US" dirty="0"/>
              <a:t>defines </a:t>
            </a:r>
            <a:r>
              <a:rPr lang="en-US" dirty="0" smtClean="0"/>
              <a:t>parallel </a:t>
            </a:r>
            <a:r>
              <a:rPr lang="en-US" dirty="0"/>
              <a:t>class hierarchy - Creator hierarchy and Product hierarchy</a:t>
            </a:r>
          </a:p>
          <a:p>
            <a:pPr lvl="1"/>
            <a:r>
              <a:rPr lang="en-US" dirty="0"/>
              <a:t>provide a creator method in creator </a:t>
            </a:r>
            <a:r>
              <a:rPr lang="en-US" dirty="0" smtClean="0"/>
              <a:t>class like </a:t>
            </a:r>
            <a:r>
              <a:rPr lang="en-US" dirty="0" err="1" smtClean="0"/>
              <a:t>createPizza</a:t>
            </a:r>
            <a:r>
              <a:rPr lang="en-US" dirty="0" smtClean="0"/>
              <a:t>().</a:t>
            </a:r>
          </a:p>
          <a:p>
            <a:pPr lvl="1"/>
            <a:r>
              <a:rPr lang="en-US" dirty="0" smtClean="0"/>
              <a:t>Use Abstract Factory Pattern to create a family of products.</a:t>
            </a:r>
            <a:endParaRPr lang="en-US" dirty="0"/>
          </a:p>
          <a:p>
            <a:pPr lvl="1"/>
            <a:endParaRPr lang="en-US" dirty="0" smtClean="0"/>
          </a:p>
          <a:p>
            <a:pPr lvl="1"/>
            <a:endParaRPr lang="en-US" dirty="0"/>
          </a:p>
        </p:txBody>
      </p:sp>
    </p:spTree>
    <p:extLst>
      <p:ext uri="{BB962C8B-B14F-4D97-AF65-F5344CB8AC3E}">
        <p14:creationId xmlns:p14="http://schemas.microsoft.com/office/powerpoint/2010/main" val="27564259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(Contd..)</a:t>
            </a:r>
            <a:endParaRPr lang="en-US" dirty="0"/>
          </a:p>
        </p:txBody>
      </p:sp>
      <p:sp>
        <p:nvSpPr>
          <p:cNvPr id="3" name="Content Placeholder 2"/>
          <p:cNvSpPr>
            <a:spLocks noGrp="1"/>
          </p:cNvSpPr>
          <p:nvPr>
            <p:ph idx="1"/>
          </p:nvPr>
        </p:nvSpPr>
        <p:spPr/>
        <p:txBody>
          <a:bodyPr/>
          <a:lstStyle/>
          <a:p>
            <a:endParaRPr lang="en-US" dirty="0" smtClean="0"/>
          </a:p>
          <a:p>
            <a:r>
              <a:rPr lang="en-US" dirty="0" smtClean="0"/>
              <a:t>Strategy pattern</a:t>
            </a:r>
          </a:p>
          <a:p>
            <a:pPr lvl="1"/>
            <a:r>
              <a:rPr lang="en-US" dirty="0"/>
              <a:t>Don't overuse inheritance- adding new method becomes difficult.</a:t>
            </a:r>
          </a:p>
          <a:p>
            <a:pPr lvl="1"/>
            <a:r>
              <a:rPr lang="en-US" dirty="0"/>
              <a:t>Can't rely always on interfaces- hamper code reusability and code becomes error prone.</a:t>
            </a:r>
          </a:p>
          <a:p>
            <a:pPr lvl="1"/>
            <a:r>
              <a:rPr lang="en-US" dirty="0"/>
              <a:t>Identify the aspects of your application that vary and separate them from what stays the same.</a:t>
            </a:r>
          </a:p>
          <a:p>
            <a:pPr lvl="1"/>
            <a:r>
              <a:rPr lang="en-US" dirty="0"/>
              <a:t>Prefer Composition over inheritance.</a:t>
            </a:r>
          </a:p>
          <a:p>
            <a:pPr lvl="1"/>
            <a:r>
              <a:rPr lang="en-US" dirty="0"/>
              <a:t>Code to interface and not to implementation.</a:t>
            </a:r>
          </a:p>
          <a:p>
            <a:endParaRPr lang="en-US" dirty="0" smtClean="0"/>
          </a:p>
          <a:p>
            <a:endParaRPr lang="en-US" dirty="0"/>
          </a:p>
          <a:p>
            <a:r>
              <a:rPr lang="en-US" dirty="0" smtClean="0"/>
              <a:t>Command Pattern</a:t>
            </a:r>
          </a:p>
          <a:p>
            <a:pPr lvl="1"/>
            <a:r>
              <a:rPr lang="en-US" dirty="0"/>
              <a:t>Remote control to execute different commands</a:t>
            </a:r>
          </a:p>
          <a:p>
            <a:pPr lvl="1"/>
            <a:r>
              <a:rPr lang="en-US" dirty="0"/>
              <a:t>Four player- Client, Invoker, Command, </a:t>
            </a:r>
            <a:r>
              <a:rPr lang="en-US" dirty="0" smtClean="0"/>
              <a:t>Receiver</a:t>
            </a:r>
            <a:r>
              <a:rPr lang="en-US" dirty="0"/>
              <a:t>.</a:t>
            </a:r>
          </a:p>
          <a:p>
            <a:pPr lvl="1"/>
            <a:r>
              <a:rPr lang="en-US" dirty="0"/>
              <a:t>Client creates and set the command to invoker. where invoker invokes the execute() method.</a:t>
            </a:r>
          </a:p>
          <a:p>
            <a:pPr lvl="1"/>
            <a:r>
              <a:rPr lang="en-US" dirty="0"/>
              <a:t>Command pattern basically encapsulate a request.</a:t>
            </a:r>
          </a:p>
          <a:p>
            <a:pPr lvl="1"/>
            <a:r>
              <a:rPr lang="en-US" dirty="0"/>
              <a:t>Don't forget to add the undo() </a:t>
            </a:r>
            <a:r>
              <a:rPr lang="en-US" dirty="0" smtClean="0"/>
              <a:t>functionality.</a:t>
            </a:r>
          </a:p>
          <a:p>
            <a:pPr lvl="1"/>
            <a:endParaRPr lang="en-US" dirty="0"/>
          </a:p>
        </p:txBody>
      </p:sp>
    </p:spTree>
    <p:extLst>
      <p:ext uri="{BB962C8B-B14F-4D97-AF65-F5344CB8AC3E}">
        <p14:creationId xmlns:p14="http://schemas.microsoft.com/office/powerpoint/2010/main" val="237617960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(Contd..)</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Visitor Pattern</a:t>
            </a:r>
          </a:p>
          <a:p>
            <a:pPr lvl="1"/>
            <a:r>
              <a:rPr lang="en-US" dirty="0"/>
              <a:t>New operations to be defined and used on elements of an object structure with out changing the contents of those elements.</a:t>
            </a:r>
          </a:p>
          <a:p>
            <a:pPr lvl="1"/>
            <a:r>
              <a:rPr lang="en-US" dirty="0"/>
              <a:t>The Key is Double Dispatch</a:t>
            </a:r>
          </a:p>
          <a:p>
            <a:pPr lvl="1"/>
            <a:r>
              <a:rPr lang="en-US" dirty="0"/>
              <a:t>Shopping cart is good example</a:t>
            </a:r>
          </a:p>
          <a:p>
            <a:pPr lvl="1"/>
            <a:r>
              <a:rPr lang="en-US" dirty="0"/>
              <a:t>Two hierarchies- Visitor and </a:t>
            </a:r>
            <a:r>
              <a:rPr lang="en-US" dirty="0" err="1"/>
              <a:t>Visitable</a:t>
            </a:r>
            <a:r>
              <a:rPr lang="en-US" dirty="0"/>
              <a:t> (Element)</a:t>
            </a:r>
          </a:p>
          <a:p>
            <a:pPr lvl="1"/>
            <a:r>
              <a:rPr lang="en-US" dirty="0"/>
              <a:t>Each </a:t>
            </a:r>
            <a:r>
              <a:rPr lang="en-US" dirty="0" err="1"/>
              <a:t>visitalbe</a:t>
            </a:r>
            <a:r>
              <a:rPr lang="en-US" dirty="0"/>
              <a:t> has accept() method with concrete respective Visitor.</a:t>
            </a:r>
          </a:p>
          <a:p>
            <a:pPr lvl="1"/>
            <a:r>
              <a:rPr lang="en-US" dirty="0"/>
              <a:t>Concrete Visitors has visit() method for each concrete element.</a:t>
            </a:r>
          </a:p>
          <a:p>
            <a:endParaRPr lang="en-US" dirty="0"/>
          </a:p>
          <a:p>
            <a:endParaRPr lang="en-US" dirty="0" smtClean="0"/>
          </a:p>
          <a:p>
            <a:r>
              <a:rPr lang="en-US" dirty="0" smtClean="0"/>
              <a:t>Adaptor Pattern</a:t>
            </a:r>
          </a:p>
          <a:p>
            <a:pPr lvl="1"/>
            <a:r>
              <a:rPr lang="en-US" dirty="0"/>
              <a:t>An </a:t>
            </a:r>
            <a:r>
              <a:rPr lang="en-US" dirty="0" err="1"/>
              <a:t>inteface</a:t>
            </a:r>
            <a:r>
              <a:rPr lang="en-US" dirty="0"/>
              <a:t> for conversion between two different interfaces like Duck and Turkey interface.</a:t>
            </a:r>
          </a:p>
          <a:p>
            <a:pPr lvl="1"/>
            <a:r>
              <a:rPr lang="en-US" dirty="0"/>
              <a:t>Two types of adaptors</a:t>
            </a:r>
          </a:p>
          <a:p>
            <a:pPr lvl="1"/>
            <a:r>
              <a:rPr lang="en-US" dirty="0"/>
              <a:t>object adaptors</a:t>
            </a:r>
          </a:p>
          <a:p>
            <a:pPr lvl="1"/>
            <a:r>
              <a:rPr lang="en-US" dirty="0"/>
              <a:t>class adaptors</a:t>
            </a:r>
          </a:p>
          <a:p>
            <a:pPr lvl="1"/>
            <a:r>
              <a:rPr lang="en-US" dirty="0"/>
              <a:t>Enumeration and Iterator is an Adaptor example from JAVA.</a:t>
            </a:r>
            <a:endParaRPr lang="en-US" dirty="0" smtClean="0"/>
          </a:p>
          <a:p>
            <a:endParaRPr lang="en-US" dirty="0" smtClean="0"/>
          </a:p>
          <a:p>
            <a:endParaRPr lang="en-US" dirty="0"/>
          </a:p>
        </p:txBody>
      </p:sp>
    </p:spTree>
    <p:extLst>
      <p:ext uri="{BB962C8B-B14F-4D97-AF65-F5344CB8AC3E}">
        <p14:creationId xmlns:p14="http://schemas.microsoft.com/office/powerpoint/2010/main" val="20438265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(Contd..)</a:t>
            </a:r>
            <a:endParaRPr lang="en-US" dirty="0"/>
          </a:p>
        </p:txBody>
      </p:sp>
      <p:sp>
        <p:nvSpPr>
          <p:cNvPr id="3" name="Content Placeholder 2"/>
          <p:cNvSpPr>
            <a:spLocks noGrp="1"/>
          </p:cNvSpPr>
          <p:nvPr>
            <p:ph idx="1"/>
          </p:nvPr>
        </p:nvSpPr>
        <p:spPr/>
        <p:txBody>
          <a:bodyPr/>
          <a:lstStyle/>
          <a:p>
            <a:r>
              <a:rPr lang="en-US" dirty="0" smtClean="0"/>
              <a:t>Prototype pattern</a:t>
            </a:r>
          </a:p>
          <a:p>
            <a:pPr lvl="1"/>
            <a:r>
              <a:rPr lang="en-US" altLang="en-US" dirty="0"/>
              <a:t>A creational pattern</a:t>
            </a:r>
          </a:p>
          <a:p>
            <a:pPr lvl="1"/>
            <a:r>
              <a:rPr lang="en-US" altLang="en-US" dirty="0"/>
              <a:t>Specify the kinds of objects to create using a prototypical instance, and create new objects by copying this </a:t>
            </a:r>
            <a:r>
              <a:rPr lang="en-US" altLang="en-US" dirty="0" smtClean="0"/>
              <a:t>prototype</a:t>
            </a:r>
            <a:endParaRPr lang="en-US" altLang="en-US" dirty="0" smtClean="0">
              <a:solidFill>
                <a:srgbClr val="EAEAEA"/>
              </a:solidFill>
            </a:endParaRPr>
          </a:p>
          <a:p>
            <a:pPr lvl="1"/>
            <a:endParaRPr lang="en-US" dirty="0">
              <a:solidFill>
                <a:srgbClr val="EAEAEA"/>
              </a:solidFill>
            </a:endParaRPr>
          </a:p>
          <a:p>
            <a:pPr lvl="1"/>
            <a:r>
              <a:rPr lang="en-US" dirty="0" smtClean="0"/>
              <a:t>When </a:t>
            </a:r>
            <a:r>
              <a:rPr lang="en-US" dirty="0"/>
              <a:t>to use Prototype pattern</a:t>
            </a:r>
          </a:p>
          <a:p>
            <a:pPr lvl="2"/>
            <a:r>
              <a:rPr lang="en-US" altLang="en-US" dirty="0"/>
              <a:t>When product creation should be decoupled from system behavior</a:t>
            </a:r>
          </a:p>
          <a:p>
            <a:pPr lvl="2"/>
            <a:r>
              <a:rPr lang="en-US" altLang="en-US" dirty="0"/>
              <a:t>When to avoid subclasses of an object creator in the client application </a:t>
            </a:r>
          </a:p>
          <a:p>
            <a:pPr lvl="2"/>
            <a:r>
              <a:rPr lang="en-US" altLang="en-US" dirty="0"/>
              <a:t>When creating an instance of a class is time-consuming or complex in some way. </a:t>
            </a:r>
            <a:endParaRPr lang="en-US" altLang="en-US" dirty="0" smtClean="0"/>
          </a:p>
          <a:p>
            <a:pPr marL="495300" lvl="2" indent="0">
              <a:buNone/>
            </a:pPr>
            <a:endParaRPr lang="en-US" altLang="en-US" dirty="0"/>
          </a:p>
        </p:txBody>
      </p:sp>
    </p:spTree>
    <p:extLst>
      <p:ext uri="{BB962C8B-B14F-4D97-AF65-F5344CB8AC3E}">
        <p14:creationId xmlns:p14="http://schemas.microsoft.com/office/powerpoint/2010/main" val="24481824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Recap(Contd..)</a:t>
            </a:r>
            <a:endParaRPr lang="en-US" dirty="0"/>
          </a:p>
        </p:txBody>
      </p:sp>
      <p:sp>
        <p:nvSpPr>
          <p:cNvPr id="3" name="Content Placeholder 2"/>
          <p:cNvSpPr>
            <a:spLocks noGrp="1"/>
          </p:cNvSpPr>
          <p:nvPr>
            <p:ph idx="1"/>
          </p:nvPr>
        </p:nvSpPr>
        <p:spPr/>
        <p:txBody>
          <a:bodyPr/>
          <a:lstStyle/>
          <a:p>
            <a:r>
              <a:rPr lang="en-US" dirty="0" smtClean="0"/>
              <a:t>MVC pattern</a:t>
            </a:r>
          </a:p>
          <a:p>
            <a:pPr lvl="1"/>
            <a:r>
              <a:rPr lang="en-US" dirty="0" smtClean="0"/>
              <a:t>Model View Controller</a:t>
            </a:r>
          </a:p>
          <a:p>
            <a:pPr lvl="1"/>
            <a:r>
              <a:rPr lang="en-US" dirty="0" smtClean="0"/>
              <a:t>Used majorly in Web Applications</a:t>
            </a:r>
          </a:p>
          <a:p>
            <a:pPr lvl="1"/>
            <a:r>
              <a:rPr lang="en-US" dirty="0"/>
              <a:t>The user interacts with the user interface in some way (e.g. user presses a button</a:t>
            </a:r>
            <a:r>
              <a:rPr lang="en-US" dirty="0" smtClean="0"/>
              <a:t>)</a:t>
            </a:r>
            <a:endParaRPr lang="en-US" dirty="0"/>
          </a:p>
          <a:p>
            <a:pPr lvl="1"/>
            <a:r>
              <a:rPr lang="en-US" dirty="0"/>
              <a:t>A controller handles the input event from the user interface. Often view a registered handler or callback</a:t>
            </a:r>
            <a:r>
              <a:rPr lang="en-US" dirty="0" smtClean="0"/>
              <a:t>.</a:t>
            </a:r>
            <a:endParaRPr lang="en-US" dirty="0"/>
          </a:p>
          <a:p>
            <a:pPr lvl="1"/>
            <a:r>
              <a:rPr lang="en-US" dirty="0"/>
              <a:t>The controller accesses the model, possibly updating it in a way appropriate to the user’s action (ex- controller updates user’s shopping cart</a:t>
            </a:r>
            <a:r>
              <a:rPr lang="en-US" dirty="0" smtClean="0"/>
              <a:t>).</a:t>
            </a:r>
            <a:endParaRPr lang="en-US" dirty="0"/>
          </a:p>
          <a:p>
            <a:pPr lvl="1"/>
            <a:r>
              <a:rPr lang="en-US" dirty="0"/>
              <a:t>A view uses the model to generate an appropriate user interface (ex- view produces a screen listing the shopping cart contents</a:t>
            </a:r>
            <a:r>
              <a:rPr lang="en-US" dirty="0" smtClean="0"/>
              <a:t>).</a:t>
            </a:r>
          </a:p>
          <a:p>
            <a:pPr lvl="1"/>
            <a:r>
              <a:rPr lang="en-US" dirty="0" smtClean="0"/>
              <a:t>The </a:t>
            </a:r>
            <a:r>
              <a:rPr lang="en-US" dirty="0"/>
              <a:t>view gets its own data from the model. The model has no direct knowledge of the view.</a:t>
            </a:r>
          </a:p>
          <a:p>
            <a:pPr lvl="1"/>
            <a:endParaRPr lang="en-US" dirty="0"/>
          </a:p>
        </p:txBody>
      </p:sp>
    </p:spTree>
    <p:extLst>
      <p:ext uri="{BB962C8B-B14F-4D97-AF65-F5344CB8AC3E}">
        <p14:creationId xmlns:p14="http://schemas.microsoft.com/office/powerpoint/2010/main" val="355879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write a class (</a:t>
            </a:r>
            <a:r>
              <a:rPr lang="en-US" dirty="0" err="1"/>
              <a:t>ConnectionFactory</a:t>
            </a:r>
            <a:r>
              <a:rPr lang="en-US" dirty="0"/>
              <a:t>) which implements singleton pattern defining database connection configuration statements and methods to make connection to the database. </a:t>
            </a:r>
            <a:endParaRPr lang="en-US" dirty="0" smtClean="0"/>
          </a:p>
          <a:p>
            <a:r>
              <a:rPr lang="en-US" dirty="0" smtClean="0"/>
              <a:t>Reason </a:t>
            </a:r>
            <a:r>
              <a:rPr lang="en-US" dirty="0"/>
              <a:t>for making this class as singleton is, we can create one object of this class and can create many Connection objects (one factory, </a:t>
            </a:r>
            <a:r>
              <a:rPr lang="en-US" dirty="0" smtClean="0"/>
              <a:t>many objects).</a:t>
            </a:r>
          </a:p>
          <a:p>
            <a:endParaRPr lang="en-US" dirty="0"/>
          </a:p>
          <a:p>
            <a:r>
              <a:rPr lang="en-US" dirty="0" smtClean="0"/>
              <a:t>Solution</a:t>
            </a:r>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41836143"/>
              </p:ext>
            </p:extLst>
          </p:nvPr>
        </p:nvGraphicFramePr>
        <p:xfrm>
          <a:off x="1509713" y="2916464"/>
          <a:ext cx="1854200" cy="647700"/>
        </p:xfrm>
        <a:graphic>
          <a:graphicData uri="http://schemas.openxmlformats.org/presentationml/2006/ole">
            <mc:AlternateContent xmlns:mc="http://schemas.openxmlformats.org/markup-compatibility/2006">
              <mc:Choice xmlns:v="urn:schemas-microsoft-com:vml" Requires="v">
                <p:oleObj spid="_x0000_s39986" name="Packager Shell Object" showAsIcon="1" r:id="rId3" imgW="1854720" imgH="648000" progId="Package">
                  <p:embed/>
                </p:oleObj>
              </mc:Choice>
              <mc:Fallback>
                <p:oleObj name="Packager Shell Object" showAsIcon="1" r:id="rId3" imgW="1854720" imgH="648000" progId="Package">
                  <p:embed/>
                  <p:pic>
                    <p:nvPicPr>
                      <p:cNvPr id="0" name=""/>
                      <p:cNvPicPr/>
                      <p:nvPr/>
                    </p:nvPicPr>
                    <p:blipFill>
                      <a:blip r:embed="rId4"/>
                      <a:stretch>
                        <a:fillRect/>
                      </a:stretch>
                    </p:blipFill>
                    <p:spPr>
                      <a:xfrm>
                        <a:off x="1509713" y="2916464"/>
                        <a:ext cx="1854200" cy="647700"/>
                      </a:xfrm>
                      <a:prstGeom prst="rect">
                        <a:avLst/>
                      </a:prstGeom>
                    </p:spPr>
                  </p:pic>
                </p:oleObj>
              </mc:Fallback>
            </mc:AlternateContent>
          </a:graphicData>
        </a:graphic>
      </p:graphicFrame>
    </p:spTree>
    <p:extLst>
      <p:ext uri="{BB962C8B-B14F-4D97-AF65-F5344CB8AC3E}">
        <p14:creationId xmlns:p14="http://schemas.microsoft.com/office/powerpoint/2010/main" val="35293263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smtClean="0"/>
              <a:t>Head First Design patterns.</a:t>
            </a:r>
          </a:p>
          <a:p>
            <a:endParaRPr lang="en-US" dirty="0" smtClean="0"/>
          </a:p>
          <a:p>
            <a:r>
              <a:rPr lang="en-US" dirty="0">
                <a:hlinkClick r:id="rId2"/>
              </a:rPr>
              <a:t>http://www.tutorialspoint.com/design_pattern</a:t>
            </a:r>
            <a:r>
              <a:rPr lang="en-US" dirty="0" smtClean="0">
                <a:hlinkClick r:id="rId2"/>
              </a:rPr>
              <a:t>/</a:t>
            </a:r>
            <a:endParaRPr lang="en-US" dirty="0" smtClean="0"/>
          </a:p>
          <a:p>
            <a:endParaRPr lang="en-US" dirty="0"/>
          </a:p>
          <a:p>
            <a:r>
              <a:rPr lang="en-US" dirty="0">
                <a:hlinkClick r:id="rId3"/>
              </a:rPr>
              <a:t>https://</a:t>
            </a:r>
            <a:r>
              <a:rPr lang="en-US" dirty="0" smtClean="0">
                <a:hlinkClick r:id="rId3"/>
              </a:rPr>
              <a:t>dzone.com/articles/design-patterns-visitor</a:t>
            </a:r>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7564259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over static classes</a:t>
            </a:r>
            <a:endParaRPr lang="en-US" dirty="0"/>
          </a:p>
        </p:txBody>
      </p:sp>
      <p:sp>
        <p:nvSpPr>
          <p:cNvPr id="3" name="Content Placeholder 2"/>
          <p:cNvSpPr>
            <a:spLocks noGrp="1"/>
          </p:cNvSpPr>
          <p:nvPr>
            <p:ph idx="1"/>
          </p:nvPr>
        </p:nvSpPr>
        <p:spPr/>
        <p:txBody>
          <a:bodyPr/>
          <a:lstStyle/>
          <a:p>
            <a:r>
              <a:rPr lang="en-US" dirty="0" smtClean="0"/>
              <a:t>One might think that same thing could have been achieved by static classes. But Singleton has many advantages over static classes</a:t>
            </a:r>
          </a:p>
          <a:p>
            <a:endParaRPr lang="en-US" dirty="0" smtClean="0"/>
          </a:p>
          <a:p>
            <a:pPr lvl="1"/>
            <a:r>
              <a:rPr lang="en-US" dirty="0"/>
              <a:t>Static classes don’t promote inheritance. If your class has some interface to derive from, static classes makes it impossible</a:t>
            </a:r>
            <a:r>
              <a:rPr lang="en-US" dirty="0" smtClean="0"/>
              <a:t>.</a:t>
            </a:r>
            <a:endParaRPr lang="en-US" dirty="0"/>
          </a:p>
          <a:p>
            <a:pPr lvl="1"/>
            <a:r>
              <a:rPr lang="en-US" dirty="0"/>
              <a:t>You cannot specify any creation logic with static methods.</a:t>
            </a:r>
          </a:p>
          <a:p>
            <a:pPr lvl="1"/>
            <a:r>
              <a:rPr lang="en-US" dirty="0"/>
              <a:t>Static methods are procedural code.</a:t>
            </a:r>
          </a:p>
          <a:p>
            <a:pPr lvl="1"/>
            <a:endParaRPr lang="en-US" dirty="0"/>
          </a:p>
        </p:txBody>
      </p:sp>
    </p:spTree>
    <p:extLst>
      <p:ext uri="{BB962C8B-B14F-4D97-AF65-F5344CB8AC3E}">
        <p14:creationId xmlns:p14="http://schemas.microsoft.com/office/powerpoint/2010/main" val="194049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sides of Singleton</a:t>
            </a:r>
            <a:endParaRPr lang="en-US" dirty="0"/>
          </a:p>
        </p:txBody>
      </p:sp>
      <p:sp>
        <p:nvSpPr>
          <p:cNvPr id="3" name="Content Placeholder 2"/>
          <p:cNvSpPr>
            <a:spLocks noGrp="1"/>
          </p:cNvSpPr>
          <p:nvPr>
            <p:ph idx="1"/>
          </p:nvPr>
        </p:nvSpPr>
        <p:spPr/>
        <p:txBody>
          <a:bodyPr/>
          <a:lstStyle/>
          <a:p>
            <a:r>
              <a:rPr lang="en-US" dirty="0"/>
              <a:t>They deviate from the Single Responsibility Principle. A singleton class has the responsibility to create an instance of itself along with other business responsibilities. However, this issue can be solved by delegating the creation part to a factory object. </a:t>
            </a:r>
            <a:endParaRPr lang="en-US" dirty="0" smtClean="0"/>
          </a:p>
          <a:p>
            <a:endParaRPr lang="en-US" dirty="0" smtClean="0"/>
          </a:p>
          <a:p>
            <a:r>
              <a:rPr lang="en-US" dirty="0" smtClean="0"/>
              <a:t>Singleton </a:t>
            </a:r>
            <a:r>
              <a:rPr lang="en-US" dirty="0"/>
              <a:t>classes cannot be sub classed</a:t>
            </a:r>
            <a:r>
              <a:rPr lang="en-US" dirty="0" smtClean="0"/>
              <a:t>.</a:t>
            </a:r>
            <a:br>
              <a:rPr lang="en-US" dirty="0" smtClean="0"/>
            </a:br>
            <a:endParaRPr lang="en-US" dirty="0" smtClean="0"/>
          </a:p>
          <a:p>
            <a:r>
              <a:rPr lang="en-US" dirty="0" smtClean="0"/>
              <a:t> </a:t>
            </a:r>
            <a:r>
              <a:rPr lang="en-US" dirty="0"/>
              <a:t>Singletons can hide dependencies. One of the features of an efficient system architecture is minimizing dependencies between classes. </a:t>
            </a:r>
          </a:p>
        </p:txBody>
      </p:sp>
    </p:spTree>
    <p:extLst>
      <p:ext uri="{BB962C8B-B14F-4D97-AF65-F5344CB8AC3E}">
        <p14:creationId xmlns:p14="http://schemas.microsoft.com/office/powerpoint/2010/main" val="29101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Singleton</a:t>
            </a:r>
            <a:endParaRPr lang="en-US" dirty="0"/>
          </a:p>
        </p:txBody>
      </p:sp>
      <p:sp>
        <p:nvSpPr>
          <p:cNvPr id="3" name="Content Placeholder 2"/>
          <p:cNvSpPr>
            <a:spLocks noGrp="1"/>
          </p:cNvSpPr>
          <p:nvPr>
            <p:ph idx="1"/>
          </p:nvPr>
        </p:nvSpPr>
        <p:spPr/>
        <p:txBody>
          <a:bodyPr/>
          <a:lstStyle/>
          <a:p>
            <a:r>
              <a:rPr lang="en-US" dirty="0"/>
              <a:t>Singleton classes must be memory-leak free. The instance of the singleton class is to be created once and it remains for the lifetime of the application</a:t>
            </a:r>
            <a:r>
              <a:rPr lang="en-US" dirty="0" smtClean="0"/>
              <a:t>.</a:t>
            </a:r>
          </a:p>
          <a:p>
            <a:endParaRPr lang="en-US" dirty="0"/>
          </a:p>
          <a:p>
            <a:r>
              <a:rPr lang="en-US" dirty="0"/>
              <a:t>A real singleton class is not easily extensible</a:t>
            </a:r>
            <a:r>
              <a:rPr lang="en-US" dirty="0" smtClean="0"/>
              <a:t>.</a:t>
            </a:r>
          </a:p>
          <a:p>
            <a:endParaRPr lang="en-US" dirty="0"/>
          </a:p>
          <a:p>
            <a:r>
              <a:rPr lang="en-US" dirty="0"/>
              <a:t>Derive the singleton class from an interface. This helps while doing unit testing (using Dependency Injection).</a:t>
            </a:r>
          </a:p>
          <a:p>
            <a:endParaRPr lang="en-US" dirty="0"/>
          </a:p>
        </p:txBody>
      </p:sp>
    </p:spTree>
    <p:extLst>
      <p:ext uri="{BB962C8B-B14F-4D97-AF65-F5344CB8AC3E}">
        <p14:creationId xmlns:p14="http://schemas.microsoft.com/office/powerpoint/2010/main" val="225872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idx="1"/>
          </p:nvPr>
        </p:nvSpPr>
        <p:spPr/>
        <p:txBody>
          <a:bodyPr>
            <a:normAutofit/>
          </a:bodyPr>
          <a:lstStyle/>
          <a:p>
            <a:r>
              <a:rPr lang="en-US" dirty="0" smtClean="0"/>
              <a:t>Comes under creational pattern.</a:t>
            </a:r>
          </a:p>
          <a:p>
            <a:r>
              <a:rPr lang="en-US" dirty="0" smtClean="0"/>
              <a:t>Provide facility to create objects without exposing the creation logic to the client and refer to newly object using a common interface.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It has a factory method which handles the object creation.</a:t>
            </a:r>
          </a:p>
          <a:p>
            <a:pPr algn="just" fontAlgn="auto">
              <a:spcBef>
                <a:spcPts val="0"/>
              </a:spcBef>
              <a:spcAft>
                <a:spcPts val="0"/>
              </a:spcAft>
              <a:defRPr/>
            </a:pPr>
            <a:endParaRPr lang="en-US" dirty="0" smtClean="0">
              <a:latin typeface="Arial" pitchFamily="34" charset="0"/>
              <a:cs typeface="Arial" pitchFamily="34" charset="0"/>
            </a:endParaRPr>
          </a:p>
          <a:p>
            <a:endParaRPr lang="en-US" dirty="0"/>
          </a:p>
          <a:p>
            <a:endParaRPr 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776" y="1801025"/>
            <a:ext cx="5229225"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584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5" name="Content Placeholder 4"/>
          <p:cNvSpPr>
            <a:spLocks noGrp="1"/>
          </p:cNvSpPr>
          <p:nvPr>
            <p:ph idx="1"/>
          </p:nvPr>
        </p:nvSpPr>
        <p:spPr/>
        <p:txBody>
          <a:bodyPr>
            <a:normAutofit/>
          </a:bodyPr>
          <a:lstStyle/>
          <a:p>
            <a:r>
              <a:rPr lang="en-US" dirty="0" smtClean="0"/>
              <a:t>Consider below example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just" fontAlgn="auto">
              <a:spcBef>
                <a:spcPts val="0"/>
              </a:spcBef>
              <a:spcAft>
                <a:spcPts val="0"/>
              </a:spcAft>
              <a:defRPr/>
            </a:pPr>
            <a:r>
              <a:rPr lang="en-US" dirty="0">
                <a:latin typeface="Arial" pitchFamily="34" charset="0"/>
                <a:cs typeface="Arial" pitchFamily="34" charset="0"/>
              </a:rPr>
              <a:t>Many instantiations makes updates and hence maintenance is difficult and error-prone.</a:t>
            </a:r>
          </a:p>
          <a:p>
            <a:pPr marL="0" indent="0">
              <a:buNone/>
            </a:pPr>
            <a:endParaRPr lang="en-US" dirty="0"/>
          </a:p>
          <a:p>
            <a:pPr marL="0" indent="0">
              <a:buNone/>
            </a:pPr>
            <a:endParaRPr lang="en-US" dirty="0" smtClean="0"/>
          </a:p>
          <a:p>
            <a:endParaRPr lang="en-US" dirty="0"/>
          </a:p>
          <a:p>
            <a:endParaRPr lang="en-US" dirty="0"/>
          </a:p>
        </p:txBody>
      </p:sp>
      <p:sp>
        <p:nvSpPr>
          <p:cNvPr id="6" name="Content Placeholder 2"/>
          <p:cNvSpPr txBox="1">
            <a:spLocks/>
          </p:cNvSpPr>
          <p:nvPr/>
        </p:nvSpPr>
        <p:spPr bwMode="auto">
          <a:xfrm>
            <a:off x="1259436" y="1408122"/>
            <a:ext cx="7829479" cy="3461329"/>
          </a:xfrm>
          <a:prstGeom prst="rect">
            <a:avLst/>
          </a:prstGeom>
          <a:solidFill>
            <a:schemeClr val="tx1">
              <a:lumMod val="25000"/>
              <a:lumOff val="75000"/>
            </a:schemeClr>
          </a:solidFill>
          <a:ln>
            <a:noFill/>
          </a:ln>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1" fontAlgn="base" latinLnBrk="0" hangingPunct="1">
              <a:spcBef>
                <a:spcPct val="20000"/>
              </a:spcBef>
              <a:spcAft>
                <a:spcPct val="0"/>
              </a:spcAft>
              <a:buClr>
                <a:schemeClr val="tx1">
                  <a:lumMod val="75000"/>
                  <a:lumOff val="25000"/>
                </a:schemeClr>
              </a:buClr>
              <a:buSzPct val="100000"/>
              <a:buFont typeface="Arial" charset="0"/>
              <a:buChar char="•"/>
              <a:defRPr sz="3200" kern="1200">
                <a:solidFill>
                  <a:schemeClr val="tx1"/>
                </a:solidFill>
                <a:latin typeface="+mn-lt"/>
                <a:ea typeface="+mn-ea"/>
                <a:cs typeface="+mn-cs"/>
              </a:defRPr>
            </a:lvl1pPr>
            <a:lvl2pPr marL="742950" indent="-285750" algn="l" defTabSz="457200" rtl="0" eaLnBrk="1" fontAlgn="base" latinLnBrk="0" hangingPunct="1">
              <a:spcBef>
                <a:spcPct val="20000"/>
              </a:spcBef>
              <a:spcAft>
                <a:spcPct val="0"/>
              </a:spcAft>
              <a:buClr>
                <a:schemeClr val="tx1">
                  <a:lumMod val="75000"/>
                  <a:lumOff val="25000"/>
                </a:schemeClr>
              </a:buClr>
              <a:buSzPct val="100000"/>
              <a:buFont typeface="Arial" charset="0"/>
              <a:buChar char="–"/>
              <a:defRPr sz="2800" kern="1200">
                <a:solidFill>
                  <a:schemeClr val="tx1"/>
                </a:solidFill>
                <a:latin typeface="+mn-lt"/>
                <a:ea typeface="+mn-ea"/>
                <a:cs typeface="+mn-cs"/>
              </a:defRPr>
            </a:lvl2pPr>
            <a:lvl3pPr marL="1143000" indent="-228600" algn="l" defTabSz="457200" rtl="0" eaLnBrk="1" fontAlgn="base" latinLnBrk="0" hangingPunct="1">
              <a:spcBef>
                <a:spcPct val="20000"/>
              </a:spcBef>
              <a:spcAft>
                <a:spcPct val="0"/>
              </a:spcAft>
              <a:buClr>
                <a:schemeClr val="tx1">
                  <a:lumMod val="75000"/>
                  <a:lumOff val="25000"/>
                </a:schemeClr>
              </a:buClr>
              <a:buSzPct val="100000"/>
              <a:buFont typeface="Arial" charset="0"/>
              <a:buChar char="•"/>
              <a:defRPr sz="2400" kern="1200">
                <a:solidFill>
                  <a:schemeClr val="tx1"/>
                </a:solidFill>
                <a:latin typeface="+mn-lt"/>
                <a:ea typeface="+mn-ea"/>
                <a:cs typeface="+mn-cs"/>
              </a:defRPr>
            </a:lvl3pPr>
            <a:lvl4pPr marL="1600200" indent="-228600" algn="l" defTabSz="520700" rtl="0" eaLnBrk="1" fontAlgn="base" latinLnBrk="0" hangingPunct="1">
              <a:spcBef>
                <a:spcPct val="20000"/>
              </a:spcBef>
              <a:spcAft>
                <a:spcPct val="0"/>
              </a:spcAft>
              <a:buClr>
                <a:schemeClr val="tx1">
                  <a:lumMod val="75000"/>
                  <a:lumOff val="25000"/>
                </a:schemeClr>
              </a:buClr>
              <a:buSzPct val="100000"/>
              <a:buFont typeface="Arial" charset="0"/>
              <a:buChar char="–"/>
              <a:tabLst/>
              <a:defRPr sz="2000" kern="1200">
                <a:solidFill>
                  <a:schemeClr val="tx1"/>
                </a:solidFill>
                <a:latin typeface="+mn-lt"/>
                <a:ea typeface="+mn-ea"/>
                <a:cs typeface="+mn-cs"/>
              </a:defRPr>
            </a:lvl4pPr>
            <a:lvl5pPr marL="2057400" indent="-228600" algn="l" defTabSz="457200" rtl="0" eaLnBrk="1" fontAlgn="base" latinLnBrk="0" hangingPunct="1">
              <a:spcBef>
                <a:spcPct val="20000"/>
              </a:spcBef>
              <a:spcAft>
                <a:spcPct val="0"/>
              </a:spcAft>
              <a:buClr>
                <a:schemeClr val="tx1">
                  <a:lumMod val="75000"/>
                  <a:lumOff val="25000"/>
                </a:schemeClr>
              </a:buClr>
              <a:buSzPct val="100000"/>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 typeface="Arial" pitchFamily="34" charset="0"/>
              <a:buNone/>
              <a:defRPr/>
            </a:pPr>
            <a:r>
              <a:rPr lang="en-US" sz="2000" dirty="0" smtClean="0">
                <a:latin typeface="Courier New" pitchFamily="49" charset="0"/>
                <a:cs typeface="Courier New" pitchFamily="49" charset="0"/>
              </a:rPr>
              <a:t>Duck </a:t>
            </a:r>
            <a:r>
              <a:rPr lang="en-US" sz="2000" dirty="0" err="1" smtClean="0">
                <a:latin typeface="Courier New" pitchFamily="49" charset="0"/>
                <a:cs typeface="Courier New" pitchFamily="49" charset="0"/>
              </a:rPr>
              <a:t>duck</a:t>
            </a:r>
            <a:r>
              <a:rPr lang="en-US" sz="2000" dirty="0" smtClean="0">
                <a:latin typeface="Courier New" pitchFamily="49" charset="0"/>
                <a:cs typeface="Courier New" pitchFamily="49" charset="0"/>
              </a:rPr>
              <a:t>;</a:t>
            </a:r>
          </a:p>
          <a:p>
            <a:pPr fontAlgn="auto">
              <a:spcAft>
                <a:spcPts val="0"/>
              </a:spcAft>
              <a:buFont typeface="Arial" pitchFamily="34" charset="0"/>
              <a:buNone/>
              <a:defRPr/>
            </a:pPr>
            <a:endParaRPr lang="en-US" sz="2000" dirty="0" smtClean="0">
              <a:latin typeface="Courier New" pitchFamily="49" charset="0"/>
              <a:cs typeface="Courier New" pitchFamily="49" charset="0"/>
            </a:endParaRPr>
          </a:p>
          <a:p>
            <a:pPr fontAlgn="auto">
              <a:spcAft>
                <a:spcPts val="0"/>
              </a:spcAft>
              <a:buFont typeface="Arial" pitchFamily="34" charset="0"/>
              <a:buNone/>
              <a:defRPr/>
            </a:pPr>
            <a:r>
              <a:rPr lang="en-US" sz="2000" dirty="0" smtClean="0">
                <a:latin typeface="Courier New" pitchFamily="49" charset="0"/>
                <a:cs typeface="Courier New" pitchFamily="49" charset="0"/>
              </a:rPr>
              <a:t>if (picnic) {</a:t>
            </a:r>
          </a:p>
          <a:p>
            <a:pPr fontAlgn="auto">
              <a:spcAft>
                <a:spcPts val="0"/>
              </a:spcAft>
              <a:buFont typeface="Arial" pitchFamily="34" charset="0"/>
              <a:buNone/>
              <a:defRPr/>
            </a:pPr>
            <a:r>
              <a:rPr lang="en-US" sz="2000" dirty="0" smtClean="0">
                <a:latin typeface="Courier New" pitchFamily="49" charset="0"/>
                <a:cs typeface="Courier New" pitchFamily="49" charset="0"/>
              </a:rPr>
              <a:t>	duck = new </a:t>
            </a:r>
            <a:r>
              <a:rPr lang="en-US" sz="2000" dirty="0" err="1" smtClean="0">
                <a:latin typeface="Courier New" pitchFamily="49" charset="0"/>
                <a:cs typeface="Courier New" pitchFamily="49" charset="0"/>
              </a:rPr>
              <a:t>MallardDuck</a:t>
            </a:r>
            <a:r>
              <a:rPr lang="en-US" sz="2000" dirty="0" smtClean="0">
                <a:latin typeface="Courier New" pitchFamily="49" charset="0"/>
                <a:cs typeface="Courier New" pitchFamily="49" charset="0"/>
              </a:rPr>
              <a:t>();</a:t>
            </a:r>
          </a:p>
          <a:p>
            <a:pPr fontAlgn="auto">
              <a:spcAft>
                <a:spcPts val="0"/>
              </a:spcAft>
              <a:buFont typeface="Arial" pitchFamily="34" charset="0"/>
              <a:buNone/>
              <a:defRPr/>
            </a:pPr>
            <a:r>
              <a:rPr lang="en-US" sz="2000" dirty="0" smtClean="0">
                <a:latin typeface="Courier New" pitchFamily="49" charset="0"/>
                <a:cs typeface="Courier New" pitchFamily="49" charset="0"/>
              </a:rPr>
              <a:t>} else if (hunting) {</a:t>
            </a:r>
          </a:p>
          <a:p>
            <a:pPr fontAlgn="auto">
              <a:spcAft>
                <a:spcPts val="0"/>
              </a:spcAft>
              <a:buFont typeface="Arial" pitchFamily="34" charset="0"/>
              <a:buNone/>
              <a:defRPr/>
            </a:pPr>
            <a:r>
              <a:rPr lang="en-US" sz="2000" dirty="0" smtClean="0">
                <a:latin typeface="Courier New" pitchFamily="49" charset="0"/>
                <a:cs typeface="Courier New" pitchFamily="49" charset="0"/>
              </a:rPr>
              <a:t>	duck = new </a:t>
            </a:r>
            <a:r>
              <a:rPr lang="en-US" sz="2000" dirty="0" err="1" smtClean="0">
                <a:latin typeface="Courier New" pitchFamily="49" charset="0"/>
                <a:cs typeface="Courier New" pitchFamily="49" charset="0"/>
              </a:rPr>
              <a:t>DecoyDuck</a:t>
            </a:r>
            <a:r>
              <a:rPr lang="en-US" sz="2000" dirty="0" smtClean="0">
                <a:latin typeface="Courier New" pitchFamily="49" charset="0"/>
                <a:cs typeface="Courier New" pitchFamily="49" charset="0"/>
              </a:rPr>
              <a:t>();</a:t>
            </a:r>
          </a:p>
          <a:p>
            <a:pPr fontAlgn="auto">
              <a:spcAft>
                <a:spcPts val="0"/>
              </a:spcAft>
              <a:buFont typeface="Arial" pitchFamily="34" charset="0"/>
              <a:buNone/>
              <a:defRPr/>
            </a:pPr>
            <a:r>
              <a:rPr lang="en-US" sz="2000" dirty="0" smtClean="0">
                <a:latin typeface="Courier New" pitchFamily="49" charset="0"/>
                <a:cs typeface="Courier New" pitchFamily="49" charset="0"/>
              </a:rPr>
              <a:t>} else if (</a:t>
            </a:r>
            <a:r>
              <a:rPr lang="en-US" sz="2000" dirty="0" err="1" smtClean="0">
                <a:latin typeface="Courier New" pitchFamily="49" charset="0"/>
                <a:cs typeface="Courier New" pitchFamily="49" charset="0"/>
              </a:rPr>
              <a:t>inBathTub</a:t>
            </a:r>
            <a:r>
              <a:rPr lang="en-US" sz="2000" dirty="0" smtClean="0">
                <a:latin typeface="Courier New" pitchFamily="49" charset="0"/>
                <a:cs typeface="Courier New" pitchFamily="49" charset="0"/>
              </a:rPr>
              <a:t>) {</a:t>
            </a:r>
          </a:p>
          <a:p>
            <a:pPr fontAlgn="auto">
              <a:spcAft>
                <a:spcPts val="0"/>
              </a:spcAft>
              <a:buFont typeface="Arial" pitchFamily="34" charset="0"/>
              <a:buNone/>
              <a:defRPr/>
            </a:pPr>
            <a:r>
              <a:rPr lang="en-US" sz="2000" dirty="0" smtClean="0">
                <a:latin typeface="Courier New" pitchFamily="49" charset="0"/>
                <a:cs typeface="Courier New" pitchFamily="49" charset="0"/>
              </a:rPr>
              <a:t>	duck = new </a:t>
            </a:r>
            <a:r>
              <a:rPr lang="en-US" sz="2000" dirty="0" err="1" smtClean="0">
                <a:latin typeface="Courier New" pitchFamily="49" charset="0"/>
                <a:cs typeface="Courier New" pitchFamily="49" charset="0"/>
              </a:rPr>
              <a:t>RubberDuck</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744056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Instantiating Concrete Classes</a:t>
            </a:r>
            <a:endParaRPr lang="en-US" dirty="0"/>
          </a:p>
        </p:txBody>
      </p:sp>
      <p:sp>
        <p:nvSpPr>
          <p:cNvPr id="3" name="Content Placeholder 2"/>
          <p:cNvSpPr>
            <a:spLocks noGrp="1"/>
          </p:cNvSpPr>
          <p:nvPr>
            <p:ph idx="1"/>
          </p:nvPr>
        </p:nvSpPr>
        <p:spPr/>
        <p:txBody>
          <a:bodyPr/>
          <a:lstStyle/>
          <a:p>
            <a:pPr fontAlgn="auto">
              <a:lnSpc>
                <a:spcPct val="90000"/>
              </a:lnSpc>
              <a:spcAft>
                <a:spcPts val="0"/>
              </a:spcAft>
              <a:buFont typeface="Arial" pitchFamily="34" charset="0"/>
              <a:buChar char="•"/>
              <a:defRPr/>
            </a:pPr>
            <a:r>
              <a:rPr lang="en-US" dirty="0"/>
              <a:t>Using </a:t>
            </a:r>
            <a:r>
              <a:rPr lang="en-US" i="1" dirty="0"/>
              <a:t>new</a:t>
            </a:r>
            <a:r>
              <a:rPr lang="en-US" dirty="0"/>
              <a:t> instantiates a concrete class.</a:t>
            </a:r>
          </a:p>
          <a:p>
            <a:pPr fontAlgn="auto">
              <a:lnSpc>
                <a:spcPct val="90000"/>
              </a:lnSpc>
              <a:spcAft>
                <a:spcPts val="0"/>
              </a:spcAft>
              <a:buFont typeface="Arial" pitchFamily="34" charset="0"/>
              <a:buChar char="•"/>
              <a:defRPr/>
            </a:pPr>
            <a:r>
              <a:rPr lang="en-US" dirty="0" smtClean="0"/>
              <a:t>Concrete </a:t>
            </a:r>
            <a:r>
              <a:rPr lang="en-US" dirty="0"/>
              <a:t>classes are often instantiated in more than one place.</a:t>
            </a:r>
          </a:p>
          <a:p>
            <a:pPr fontAlgn="auto">
              <a:lnSpc>
                <a:spcPct val="90000"/>
              </a:lnSpc>
              <a:spcAft>
                <a:spcPts val="0"/>
              </a:spcAft>
              <a:buFont typeface="Arial" pitchFamily="34" charset="0"/>
              <a:buChar char="•"/>
              <a:defRPr/>
            </a:pPr>
            <a:r>
              <a:rPr lang="en-US" dirty="0"/>
              <a:t>Thus, when changes or extensions are made all the instantiations will have to be changed.</a:t>
            </a:r>
          </a:p>
          <a:p>
            <a:pPr fontAlgn="auto">
              <a:lnSpc>
                <a:spcPct val="90000"/>
              </a:lnSpc>
              <a:spcAft>
                <a:spcPts val="0"/>
              </a:spcAft>
              <a:buFont typeface="Arial" pitchFamily="34" charset="0"/>
              <a:buChar char="•"/>
              <a:defRPr/>
            </a:pPr>
            <a:r>
              <a:rPr lang="en-US" dirty="0"/>
              <a:t>Such extensions can result in updates being more difficult and error-prone.</a:t>
            </a:r>
          </a:p>
          <a:p>
            <a:endParaRPr lang="en-US" dirty="0" smtClean="0"/>
          </a:p>
          <a:p>
            <a:endParaRPr lang="en-US" dirty="0" smtClean="0"/>
          </a:p>
          <a:p>
            <a:r>
              <a:rPr lang="en-US" dirty="0" smtClean="0"/>
              <a:t>Problem Statement</a:t>
            </a:r>
          </a:p>
          <a:p>
            <a:pPr lvl="1"/>
            <a:r>
              <a:rPr lang="en-US" dirty="0"/>
              <a:t>Suppose that you are required to develop </a:t>
            </a:r>
            <a:r>
              <a:rPr lang="en-US" dirty="0" smtClean="0"/>
              <a:t>a system </a:t>
            </a:r>
            <a:r>
              <a:rPr lang="en-US" dirty="0"/>
              <a:t>that accepts orders for pizzas.  </a:t>
            </a:r>
            <a:r>
              <a:rPr lang="en-US" dirty="0" smtClean="0"/>
              <a:t>There are </a:t>
            </a:r>
            <a:r>
              <a:rPr lang="en-US" dirty="0"/>
              <a:t>three types of pizzas, namely, </a:t>
            </a:r>
            <a:r>
              <a:rPr lang="en-US" dirty="0" smtClean="0"/>
              <a:t>cheese, Greek</a:t>
            </a:r>
            <a:r>
              <a:rPr lang="en-US" dirty="0"/>
              <a:t>, and pepperoni. The pizzas </a:t>
            </a:r>
            <a:r>
              <a:rPr lang="en-US" dirty="0" smtClean="0"/>
              <a:t>differ according </a:t>
            </a:r>
            <a:r>
              <a:rPr lang="en-US" dirty="0"/>
              <a:t>to the dough used, the sauce </a:t>
            </a:r>
            <a:r>
              <a:rPr lang="en-US" dirty="0" smtClean="0"/>
              <a:t>used and </a:t>
            </a:r>
            <a:r>
              <a:rPr lang="en-US" dirty="0"/>
              <a:t>the toppings.</a:t>
            </a:r>
          </a:p>
          <a:p>
            <a:pPr lvl="1"/>
            <a:endParaRPr lang="en-US" dirty="0"/>
          </a:p>
        </p:txBody>
      </p:sp>
    </p:spTree>
    <p:extLst>
      <p:ext uri="{BB962C8B-B14F-4D97-AF65-F5344CB8AC3E}">
        <p14:creationId xmlns:p14="http://schemas.microsoft.com/office/powerpoint/2010/main" val="211088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 Diagram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Here </a:t>
            </a:r>
            <a:r>
              <a:rPr lang="en-US" dirty="0" err="1" smtClean="0"/>
              <a:t>PizzaStore</a:t>
            </a:r>
            <a:r>
              <a:rPr lang="en-US" dirty="0" smtClean="0"/>
              <a:t> creates different types of pizzas.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53135499"/>
              </p:ext>
            </p:extLst>
          </p:nvPr>
        </p:nvGraphicFramePr>
        <p:xfrm>
          <a:off x="975918" y="1215524"/>
          <a:ext cx="8305800" cy="4191000"/>
        </p:xfrm>
        <a:graphic>
          <a:graphicData uri="http://schemas.openxmlformats.org/presentationml/2006/ole">
            <mc:AlternateContent xmlns:mc="http://schemas.openxmlformats.org/markup-compatibility/2006">
              <mc:Choice xmlns:v="urn:schemas-microsoft-com:vml" Requires="v">
                <p:oleObj spid="_x0000_s9332" name="Drawing" r:id="rId3" imgW="7715250" imgH="6086475" progId="Presentations.Drawing.13">
                  <p:embed/>
                </p:oleObj>
              </mc:Choice>
              <mc:Fallback>
                <p:oleObj name="Drawing" r:id="rId3" imgW="7715250" imgH="6086475" progId="Presentations.Drawing.1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18" y="1215524"/>
                        <a:ext cx="8305800" cy="4191000"/>
                      </a:xfrm>
                      <a:prstGeom prst="rect">
                        <a:avLst/>
                      </a:prstGeom>
                      <a:solidFill>
                        <a:schemeClr val="tx1">
                          <a:lumMod val="10000"/>
                          <a:lumOff val="90000"/>
                        </a:schemeClr>
                      </a:solidFill>
                      <a:ln>
                        <a:noFill/>
                      </a:ln>
                    </p:spPr>
                  </p:pic>
                </p:oleObj>
              </mc:Fallback>
            </mc:AlternateContent>
          </a:graphicData>
        </a:graphic>
      </p:graphicFrame>
    </p:spTree>
    <p:extLst>
      <p:ext uri="{BB962C8B-B14F-4D97-AF65-F5344CB8AC3E}">
        <p14:creationId xmlns:p14="http://schemas.microsoft.com/office/powerpoint/2010/main" val="1496190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Singleton Design Pattern</a:t>
            </a:r>
          </a:p>
          <a:p>
            <a:r>
              <a:rPr lang="en-US" dirty="0" smtClean="0"/>
              <a:t>Factory Pattern</a:t>
            </a:r>
          </a:p>
          <a:p>
            <a:r>
              <a:rPr lang="en-US" dirty="0" smtClean="0"/>
              <a:t>Strategy Pattern</a:t>
            </a:r>
          </a:p>
          <a:p>
            <a:r>
              <a:rPr lang="en-US" dirty="0" smtClean="0"/>
              <a:t>Command Pattern</a:t>
            </a:r>
          </a:p>
          <a:p>
            <a:r>
              <a:rPr lang="en-US" dirty="0" smtClean="0"/>
              <a:t>Visitor Pattern</a:t>
            </a:r>
          </a:p>
          <a:p>
            <a:r>
              <a:rPr lang="en-US" dirty="0" smtClean="0"/>
              <a:t>Adaptor </a:t>
            </a:r>
            <a:r>
              <a:rPr lang="en-US" dirty="0" smtClean="0"/>
              <a:t>Pattern</a:t>
            </a:r>
          </a:p>
          <a:p>
            <a:r>
              <a:rPr lang="en-US" dirty="0" smtClean="0"/>
              <a:t>Prototype Pattern</a:t>
            </a:r>
          </a:p>
          <a:p>
            <a:r>
              <a:rPr lang="en-US" dirty="0" smtClean="0"/>
              <a:t>MVC Pattern</a:t>
            </a:r>
            <a:endParaRPr lang="en-US" dirty="0"/>
          </a:p>
        </p:txBody>
      </p:sp>
    </p:spTree>
    <p:extLst>
      <p:ext uri="{BB962C8B-B14F-4D97-AF65-F5344CB8AC3E}">
        <p14:creationId xmlns:p14="http://schemas.microsoft.com/office/powerpoint/2010/main" val="3231390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Pizza Factory Implementation</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2698" y="1088805"/>
            <a:ext cx="696277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334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What if </a:t>
            </a:r>
            <a:r>
              <a:rPr lang="en-US" dirty="0" err="1" smtClean="0"/>
              <a:t>greek</a:t>
            </a:r>
            <a:r>
              <a:rPr lang="en-US" dirty="0" smtClean="0"/>
              <a:t> pizza is not like much and we need to remove it.</a:t>
            </a:r>
          </a:p>
          <a:p>
            <a:r>
              <a:rPr lang="en-US" dirty="0" smtClean="0"/>
              <a:t>Also there are two other pizzas we need to add.</a:t>
            </a:r>
          </a:p>
          <a:p>
            <a:r>
              <a:rPr lang="en-US" dirty="0" smtClean="0"/>
              <a:t>In both the cases the code is not closed for modification. We have to get into </a:t>
            </a:r>
            <a:r>
              <a:rPr lang="en-US" dirty="0" err="1" smtClean="0"/>
              <a:t>orderPizza</a:t>
            </a:r>
            <a:r>
              <a:rPr lang="en-US" dirty="0" smtClean="0"/>
              <a:t>() method code and modify it for new offerings and remove one.</a:t>
            </a:r>
          </a:p>
          <a:p>
            <a:endParaRPr lang="en-US" dirty="0"/>
          </a:p>
          <a:p>
            <a:r>
              <a:rPr lang="en-US" dirty="0" smtClean="0"/>
              <a:t>Solution:</a:t>
            </a:r>
          </a:p>
          <a:p>
            <a:pPr lvl="1"/>
            <a:r>
              <a:rPr lang="en-US" dirty="0" smtClean="0"/>
              <a:t>Encapsulate what changes (object or pizza creation here) out of </a:t>
            </a:r>
            <a:r>
              <a:rPr lang="en-US" dirty="0" err="1" smtClean="0"/>
              <a:t>orderPizza</a:t>
            </a:r>
            <a:r>
              <a:rPr lang="en-US" dirty="0" smtClean="0"/>
              <a:t> method and let’s call it </a:t>
            </a:r>
            <a:r>
              <a:rPr lang="en-US" dirty="0" err="1" smtClean="0"/>
              <a:t>SimplePizzaFactory</a:t>
            </a:r>
            <a:endParaRPr lang="en-US" dirty="0" smtClean="0"/>
          </a:p>
          <a:p>
            <a:pPr lvl="1"/>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542" y="3475304"/>
            <a:ext cx="414337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648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Reworking on Pizza store</a:t>
            </a:r>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9137" y="964406"/>
            <a:ext cx="821055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5306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Simple Factory pattern.</a:t>
            </a:r>
            <a:endParaRPr lang="en-US" dirty="0"/>
          </a:p>
        </p:txBody>
      </p:sp>
      <p:sp>
        <p:nvSpPr>
          <p:cNvPr id="3" name="Content Placeholder 2"/>
          <p:cNvSpPr>
            <a:spLocks noGrp="1"/>
          </p:cNvSpPr>
          <p:nvPr>
            <p:ph idx="1"/>
          </p:nvPr>
        </p:nvSpPr>
        <p:spPr/>
        <p:txBody>
          <a:bodyPr/>
          <a:lstStyle/>
          <a:p>
            <a:r>
              <a:rPr lang="en-US" dirty="0" smtClean="0"/>
              <a:t>For Pizza Store, this is how our simple factory pattern looks like</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13" y="1269009"/>
            <a:ext cx="8153400"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036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Franchising the Pizza store</a:t>
            </a:r>
            <a:endParaRPr lang="en-US" dirty="0"/>
          </a:p>
        </p:txBody>
      </p:sp>
      <p:sp>
        <p:nvSpPr>
          <p:cNvPr id="3" name="Content Placeholder 2"/>
          <p:cNvSpPr>
            <a:spLocks noGrp="1"/>
          </p:cNvSpPr>
          <p:nvPr>
            <p:ph idx="1"/>
          </p:nvPr>
        </p:nvSpPr>
        <p:spPr/>
        <p:txBody>
          <a:bodyPr/>
          <a:lstStyle/>
          <a:p>
            <a:r>
              <a:rPr lang="en-US" dirty="0"/>
              <a:t>Franchises in different parts of the country are now adding their own special touches to the </a:t>
            </a:r>
            <a:r>
              <a:rPr lang="en-US" dirty="0" err="1"/>
              <a:t>izza</a:t>
            </a:r>
            <a:r>
              <a:rPr lang="en-US" dirty="0"/>
              <a:t>.  For example, customers at the </a:t>
            </a:r>
            <a:r>
              <a:rPr lang="en-US" dirty="0" smtClean="0"/>
              <a:t>franchise in </a:t>
            </a:r>
            <a:r>
              <a:rPr lang="en-US" dirty="0"/>
              <a:t>New York like a thin base, with tasty sauce </a:t>
            </a:r>
            <a:r>
              <a:rPr lang="en-US" dirty="0" smtClean="0"/>
              <a:t> and </a:t>
            </a:r>
            <a:r>
              <a:rPr lang="en-US" dirty="0"/>
              <a:t>little cheese.  However, customers in </a:t>
            </a:r>
            <a:r>
              <a:rPr lang="en-US" dirty="0" smtClean="0"/>
              <a:t>Chicago </a:t>
            </a:r>
            <a:r>
              <a:rPr lang="en-US" dirty="0"/>
              <a:t>prefer a thick base, rich sauce and a </a:t>
            </a:r>
            <a:r>
              <a:rPr lang="en-US" dirty="0" smtClean="0"/>
              <a:t>lot </a:t>
            </a:r>
            <a:r>
              <a:rPr lang="en-US" dirty="0"/>
              <a:t>of cheese.  Some franchises also cut the </a:t>
            </a:r>
            <a:r>
              <a:rPr lang="en-US" dirty="0" smtClean="0"/>
              <a:t>pizza </a:t>
            </a:r>
            <a:r>
              <a:rPr lang="en-US" dirty="0"/>
              <a:t>slices differently (e.g. square)</a:t>
            </a:r>
          </a:p>
          <a:p>
            <a:endParaRPr lang="en-US" dirty="0"/>
          </a:p>
          <a:p>
            <a:r>
              <a:rPr lang="en-US" dirty="0"/>
              <a:t>You need to extend the system to cater for this</a:t>
            </a:r>
            <a:r>
              <a:rPr lang="en-US" dirty="0" smtClean="0"/>
              <a:t>.</a:t>
            </a:r>
          </a:p>
          <a:p>
            <a:endParaRPr lang="en-US" dirty="0"/>
          </a:p>
          <a:p>
            <a:pPr marL="0" indent="0">
              <a:buNone/>
            </a:pPr>
            <a:r>
              <a:rPr lang="en-US" dirty="0" smtClean="0"/>
              <a:t># New Class diagram of Creator class-</a:t>
            </a:r>
          </a:p>
        </p:txBody>
      </p:sp>
      <p:graphicFrame>
        <p:nvGraphicFramePr>
          <p:cNvPr id="4" name="Object 3"/>
          <p:cNvGraphicFramePr>
            <a:graphicFrameLocks noChangeAspect="1"/>
          </p:cNvGraphicFramePr>
          <p:nvPr>
            <p:extLst>
              <p:ext uri="{D42A27DB-BD31-4B8C-83A1-F6EECF244321}">
                <p14:modId xmlns:p14="http://schemas.microsoft.com/office/powerpoint/2010/main" val="2695640660"/>
              </p:ext>
            </p:extLst>
          </p:nvPr>
        </p:nvGraphicFramePr>
        <p:xfrm>
          <a:off x="5221996" y="2823071"/>
          <a:ext cx="6221183" cy="3335357"/>
        </p:xfrm>
        <a:graphic>
          <a:graphicData uri="http://schemas.openxmlformats.org/presentationml/2006/ole">
            <mc:AlternateContent xmlns:mc="http://schemas.openxmlformats.org/markup-compatibility/2006">
              <mc:Choice xmlns:v="urn:schemas-microsoft-com:vml" Requires="v">
                <p:oleObj spid="_x0000_s14446" name="Drawing" r:id="rId3" imgW="4800600" imgH="3457440" progId="Presentations.Drawing.13">
                  <p:embed/>
                </p:oleObj>
              </mc:Choice>
              <mc:Fallback>
                <p:oleObj name="Drawing" r:id="rId3" imgW="4800600" imgH="3457440" progId="Presentations.Drawing.1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996" y="2823071"/>
                        <a:ext cx="6221183" cy="3335357"/>
                      </a:xfrm>
                      <a:prstGeom prst="rect">
                        <a:avLst/>
                      </a:prstGeom>
                      <a:solidFill>
                        <a:schemeClr val="tx1">
                          <a:lumMod val="10000"/>
                          <a:lumOff val="90000"/>
                        </a:schemeClr>
                      </a:solidFill>
                      <a:ln>
                        <a:noFill/>
                      </a:ln>
                      <a:effectLst/>
                    </p:spPr>
                  </p:pic>
                </p:oleObj>
              </mc:Fallback>
            </mc:AlternateContent>
          </a:graphicData>
        </a:graphic>
      </p:graphicFrame>
    </p:spTree>
    <p:extLst>
      <p:ext uri="{BB962C8B-B14F-4D97-AF65-F5344CB8AC3E}">
        <p14:creationId xmlns:p14="http://schemas.microsoft.com/office/powerpoint/2010/main" val="2396235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The creator classes</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388" y="1533525"/>
            <a:ext cx="72580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0641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classes</a:t>
            </a:r>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4638" y="1688539"/>
            <a:ext cx="674370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8266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 Abstract </a:t>
            </a:r>
            <a:r>
              <a:rPr lang="en-US" dirty="0" err="1" smtClean="0"/>
              <a:t>PizzaStore</a:t>
            </a: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5994" y="1055120"/>
            <a:ext cx="76009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1742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498" y="234043"/>
            <a:ext cx="10969943" cy="444500"/>
          </a:xfrm>
        </p:spPr>
        <p:txBody>
          <a:bodyPr/>
          <a:lstStyle/>
          <a:p>
            <a:r>
              <a:rPr lang="en-US" dirty="0" smtClean="0"/>
              <a:t>Concrete </a:t>
            </a:r>
            <a:r>
              <a:rPr lang="en-US" dirty="0" err="1" smtClean="0"/>
              <a:t>NewYorkStylePizzaStore</a:t>
            </a:r>
            <a:endParaRPr lang="en-US"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3150" y="1073033"/>
            <a:ext cx="731520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596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Pattern</a:t>
            </a:r>
            <a:endParaRPr lang="en-US" dirty="0"/>
          </a:p>
        </p:txBody>
      </p:sp>
      <p:sp>
        <p:nvSpPr>
          <p:cNvPr id="3" name="Content Placeholder 2"/>
          <p:cNvSpPr>
            <a:spLocks noGrp="1"/>
          </p:cNvSpPr>
          <p:nvPr>
            <p:ph idx="1"/>
          </p:nvPr>
        </p:nvSpPr>
        <p:spPr/>
        <p:txBody>
          <a:bodyPr/>
          <a:lstStyle/>
          <a:p>
            <a:r>
              <a:rPr lang="en-US" dirty="0" smtClean="0"/>
              <a:t>Official definition-</a:t>
            </a:r>
          </a:p>
          <a:p>
            <a:pPr lvl="1"/>
            <a:r>
              <a:rPr lang="en-US" dirty="0" smtClean="0"/>
              <a:t>The factory method pattern defines an interface for creating an object, but let’s subclasses decide which class to instantiate. </a:t>
            </a:r>
          </a:p>
          <a:p>
            <a:pPr lvl="1"/>
            <a:endParaRPr lang="en-US" dirty="0" smtClean="0"/>
          </a:p>
          <a:p>
            <a:pPr lvl="1"/>
            <a:r>
              <a:rPr lang="en-US" dirty="0" smtClean="0"/>
              <a:t>It defines a parallel class hierarchy.</a:t>
            </a:r>
          </a:p>
          <a:p>
            <a:pPr lvl="1"/>
            <a:endParaRPr lang="en-US" dirty="0"/>
          </a:p>
          <a:p>
            <a:pPr lvl="1"/>
            <a:r>
              <a:rPr lang="en-US" dirty="0" smtClean="0"/>
              <a:t>The creator class is written without the knowledge of the actual products that will be created, which is decided purely by the choice of subclass that is used.</a:t>
            </a:r>
          </a:p>
          <a:p>
            <a:pPr lvl="1"/>
            <a:endParaRPr lang="en-US"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988" y="3608388"/>
            <a:ext cx="329565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217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Learn about the existing design patterns which are actually quality solutions for some specific situation.</a:t>
            </a:r>
          </a:p>
          <a:p>
            <a:endParaRPr lang="en-US" dirty="0"/>
          </a:p>
          <a:p>
            <a:r>
              <a:rPr lang="en-US" dirty="0" smtClean="0"/>
              <a:t>Learn how to apply these design patterns in specific situation.</a:t>
            </a:r>
          </a:p>
          <a:p>
            <a:endParaRPr lang="en-US" dirty="0"/>
          </a:p>
          <a:p>
            <a:r>
              <a:rPr lang="en-US" dirty="0" smtClean="0"/>
              <a:t>Learn what could have been implications/pitfalls of avoiding them.</a:t>
            </a:r>
          </a:p>
          <a:p>
            <a:endParaRPr lang="en-US" dirty="0"/>
          </a:p>
          <a:p>
            <a:r>
              <a:rPr lang="en-US" dirty="0" smtClean="0"/>
              <a:t>You would be able to write extendible and scalable code solution.</a:t>
            </a:r>
          </a:p>
          <a:p>
            <a:endParaRPr lang="en-US" dirty="0"/>
          </a:p>
          <a:p>
            <a:r>
              <a:rPr lang="en-US" dirty="0" smtClean="0"/>
              <a:t>Get to know how to introduce loose coupling in different modules and components.</a:t>
            </a:r>
          </a:p>
        </p:txBody>
      </p:sp>
    </p:spTree>
    <p:extLst>
      <p:ext uri="{BB962C8B-B14F-4D97-AF65-F5344CB8AC3E}">
        <p14:creationId xmlns:p14="http://schemas.microsoft.com/office/powerpoint/2010/main" val="384975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fontAlgn="auto">
              <a:lnSpc>
                <a:spcPct val="80000"/>
              </a:lnSpc>
              <a:spcAft>
                <a:spcPts val="0"/>
              </a:spcAft>
              <a:buFont typeface="Arial" pitchFamily="34" charset="0"/>
              <a:buChar char="•"/>
              <a:defRPr/>
            </a:pPr>
            <a:endParaRPr lang="en-US" dirty="0" smtClean="0"/>
          </a:p>
          <a:p>
            <a:pPr fontAlgn="auto">
              <a:lnSpc>
                <a:spcPct val="80000"/>
              </a:lnSpc>
              <a:spcAft>
                <a:spcPts val="0"/>
              </a:spcAft>
              <a:buFont typeface="Arial" pitchFamily="34" charset="0"/>
              <a:buChar char="•"/>
              <a:defRPr/>
            </a:pPr>
            <a:r>
              <a:rPr lang="en-US" dirty="0" smtClean="0"/>
              <a:t>The </a:t>
            </a:r>
            <a:r>
              <a:rPr lang="en-US" dirty="0"/>
              <a:t>creator gives you an interface for writing objects.</a:t>
            </a:r>
          </a:p>
          <a:p>
            <a:pPr fontAlgn="auto">
              <a:lnSpc>
                <a:spcPct val="80000"/>
              </a:lnSpc>
              <a:spcAft>
                <a:spcPts val="0"/>
              </a:spcAft>
              <a:buFont typeface="Arial" pitchFamily="34" charset="0"/>
              <a:buChar char="•"/>
              <a:defRPr/>
            </a:pPr>
            <a:r>
              <a:rPr lang="en-US" dirty="0"/>
              <a:t>The creator specifies the “factory method”, e.g. the </a:t>
            </a:r>
            <a:r>
              <a:rPr lang="en-US" dirty="0" err="1"/>
              <a:t>createPizza</a:t>
            </a:r>
            <a:r>
              <a:rPr lang="en-US" dirty="0"/>
              <a:t> method.</a:t>
            </a:r>
          </a:p>
          <a:p>
            <a:pPr fontAlgn="auto">
              <a:lnSpc>
                <a:spcPct val="80000"/>
              </a:lnSpc>
              <a:spcAft>
                <a:spcPts val="0"/>
              </a:spcAft>
              <a:buFont typeface="Arial" pitchFamily="34" charset="0"/>
              <a:buChar char="•"/>
              <a:defRPr/>
            </a:pPr>
            <a:r>
              <a:rPr lang="en-US" dirty="0"/>
              <a:t>Other methods generally included in the creator are methods that operate on the product produced by the creator, e.g. </a:t>
            </a:r>
            <a:r>
              <a:rPr lang="en-US" dirty="0" err="1"/>
              <a:t>orderPizza</a:t>
            </a:r>
            <a:r>
              <a:rPr lang="en-US" dirty="0"/>
              <a:t>.</a:t>
            </a:r>
          </a:p>
          <a:p>
            <a:pPr fontAlgn="auto">
              <a:lnSpc>
                <a:spcPct val="80000"/>
              </a:lnSpc>
              <a:spcAft>
                <a:spcPts val="0"/>
              </a:spcAft>
              <a:buFont typeface="Arial" pitchFamily="34" charset="0"/>
              <a:buChar char="•"/>
              <a:defRPr/>
            </a:pPr>
            <a:r>
              <a:rPr lang="en-US" dirty="0"/>
              <a:t>Only subclasses implement the factory </a:t>
            </a:r>
            <a:r>
              <a:rPr lang="en-US" dirty="0" smtClean="0"/>
              <a:t>method</a:t>
            </a:r>
          </a:p>
          <a:p>
            <a:pPr fontAlgn="auto">
              <a:lnSpc>
                <a:spcPct val="80000"/>
              </a:lnSpc>
              <a:spcAft>
                <a:spcPts val="0"/>
              </a:spcAft>
              <a:buFont typeface="Arial" pitchFamily="34" charset="0"/>
              <a:buChar char="•"/>
              <a:defRPr/>
            </a:pPr>
            <a:endParaRPr lang="en-US" dirty="0"/>
          </a:p>
          <a:p>
            <a:pPr fontAlgn="auto">
              <a:lnSpc>
                <a:spcPct val="80000"/>
              </a:lnSpc>
              <a:spcAft>
                <a:spcPts val="0"/>
              </a:spcAft>
              <a:buFont typeface="Arial" pitchFamily="34" charset="0"/>
              <a:buChar char="•"/>
              <a:defRPr/>
            </a:pPr>
            <a:endParaRPr lang="en-US" dirty="0" smtClean="0"/>
          </a:p>
          <a:p>
            <a:pPr marL="0" indent="0" fontAlgn="auto">
              <a:lnSpc>
                <a:spcPct val="80000"/>
              </a:lnSpc>
              <a:spcAft>
                <a:spcPts val="0"/>
              </a:spcAft>
              <a:buNone/>
              <a:defRPr/>
            </a:pPr>
            <a:r>
              <a:rPr lang="en-US" b="1" dirty="0" smtClean="0"/>
              <a:t>Parting thoughts</a:t>
            </a:r>
          </a:p>
          <a:p>
            <a:pPr fontAlgn="auto">
              <a:lnSpc>
                <a:spcPct val="80000"/>
              </a:lnSpc>
              <a:spcAft>
                <a:spcPts val="0"/>
              </a:spcAft>
              <a:buFont typeface="Arial" pitchFamily="34" charset="0"/>
              <a:buChar char="•"/>
              <a:defRPr/>
            </a:pPr>
            <a:r>
              <a:rPr lang="en-US" dirty="0"/>
              <a:t>When you have code that instantiates concrete classes that may change, encapsulate the code that changes.</a:t>
            </a:r>
          </a:p>
          <a:p>
            <a:pPr fontAlgn="auto">
              <a:lnSpc>
                <a:spcPct val="80000"/>
              </a:lnSpc>
              <a:spcAft>
                <a:spcPts val="0"/>
              </a:spcAft>
              <a:buFont typeface="Arial" pitchFamily="34" charset="0"/>
              <a:buChar char="•"/>
              <a:defRPr/>
            </a:pPr>
            <a:r>
              <a:rPr lang="en-US" dirty="0"/>
              <a:t>The factory pattern allows you to encapsulate the </a:t>
            </a:r>
            <a:r>
              <a:rPr lang="en-US" dirty="0" err="1"/>
              <a:t>behaviour</a:t>
            </a:r>
            <a:r>
              <a:rPr lang="en-US" dirty="0"/>
              <a:t> of the instantiation.</a:t>
            </a:r>
          </a:p>
          <a:p>
            <a:pPr fontAlgn="auto">
              <a:lnSpc>
                <a:spcPct val="80000"/>
              </a:lnSpc>
              <a:spcAft>
                <a:spcPts val="0"/>
              </a:spcAft>
              <a:buFont typeface="Arial" pitchFamily="34" charset="0"/>
              <a:buChar char="•"/>
              <a:defRPr/>
            </a:pPr>
            <a:r>
              <a:rPr lang="en-US" dirty="0"/>
              <a:t>Duplication of code is prevented.</a:t>
            </a:r>
          </a:p>
          <a:p>
            <a:pPr fontAlgn="auto">
              <a:lnSpc>
                <a:spcPct val="80000"/>
              </a:lnSpc>
              <a:spcAft>
                <a:spcPts val="0"/>
              </a:spcAft>
              <a:buFont typeface="Arial" pitchFamily="34" charset="0"/>
              <a:buChar char="•"/>
              <a:defRPr/>
            </a:pPr>
            <a:r>
              <a:rPr lang="en-US" dirty="0"/>
              <a:t>Client code is decoupled from actual implementations.</a:t>
            </a:r>
          </a:p>
          <a:p>
            <a:pPr fontAlgn="auto">
              <a:lnSpc>
                <a:spcPct val="80000"/>
              </a:lnSpc>
              <a:spcAft>
                <a:spcPts val="0"/>
              </a:spcAft>
              <a:buFont typeface="Arial" pitchFamily="34" charset="0"/>
              <a:buChar char="•"/>
              <a:defRPr/>
            </a:pPr>
            <a:r>
              <a:rPr lang="en-US" dirty="0"/>
              <a:t>Programming to interface not implementation.</a:t>
            </a:r>
          </a:p>
          <a:p>
            <a:pPr marL="0" indent="0" fontAlgn="auto">
              <a:lnSpc>
                <a:spcPct val="80000"/>
              </a:lnSpc>
              <a:spcAft>
                <a:spcPts val="0"/>
              </a:spcAft>
              <a:buNone/>
              <a:defRPr/>
            </a:pPr>
            <a:endParaRPr lang="en-US" dirty="0"/>
          </a:p>
        </p:txBody>
      </p:sp>
    </p:spTree>
    <p:extLst>
      <p:ext uri="{BB962C8B-B14F-4D97-AF65-F5344CB8AC3E}">
        <p14:creationId xmlns:p14="http://schemas.microsoft.com/office/powerpoint/2010/main" val="1952358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a:t>
            </a:r>
            <a:endParaRPr lang="en-US" dirty="0"/>
          </a:p>
        </p:txBody>
      </p:sp>
      <p:sp>
        <p:nvSpPr>
          <p:cNvPr id="3" name="Content Placeholder 2"/>
          <p:cNvSpPr>
            <a:spLocks noGrp="1"/>
          </p:cNvSpPr>
          <p:nvPr>
            <p:ph idx="1"/>
          </p:nvPr>
        </p:nvSpPr>
        <p:spPr/>
        <p:txBody>
          <a:bodyPr/>
          <a:lstStyle/>
          <a:p>
            <a:pPr marL="0" indent="0">
              <a:buNone/>
            </a:pPr>
            <a:r>
              <a:rPr lang="en-US" b="1" dirty="0" smtClean="0"/>
              <a:t>Extend the </a:t>
            </a:r>
            <a:r>
              <a:rPr lang="en-US" b="1" dirty="0" err="1" smtClean="0"/>
              <a:t>PizzaStore</a:t>
            </a:r>
            <a:r>
              <a:rPr lang="en-US" b="1" dirty="0" smtClean="0"/>
              <a:t> further-</a:t>
            </a:r>
          </a:p>
          <a:p>
            <a:pPr marL="0" indent="0">
              <a:buNone/>
            </a:pPr>
            <a:r>
              <a:rPr lang="en-US" dirty="0" smtClean="0"/>
              <a:t>Each franchise is using their ingredients (Sauce, Cheese, Veggies etc.) but you want to make sure the quality. You are going to build a factory that produces them and ships them.</a:t>
            </a:r>
          </a:p>
          <a:p>
            <a:pPr marL="0" indent="0">
              <a:buNone/>
            </a:pPr>
            <a:r>
              <a:rPr lang="en-US" dirty="0" smtClean="0"/>
              <a:t>There is one problem with the plan. The franchisee are located in different locations. So what is red sauce in New York is not red sauce in Chicago.</a:t>
            </a:r>
          </a:p>
          <a:p>
            <a:pPr marL="0" indent="0">
              <a:buNone/>
            </a:pPr>
            <a:endParaRPr lang="en-US" dirty="0" smtClean="0"/>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2627523"/>
            <a:ext cx="774382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830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Revisiting the </a:t>
            </a:r>
            <a:r>
              <a:rPr lang="en-US" dirty="0" err="1" smtClean="0"/>
              <a:t>PizzaStore</a:t>
            </a:r>
            <a:endParaRPr lang="en-US" dirty="0"/>
          </a:p>
        </p:txBody>
      </p:sp>
      <p:pic>
        <p:nvPicPr>
          <p:cNvPr id="440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830" y="1217726"/>
            <a:ext cx="474345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745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Content Placeholder 2"/>
          <p:cNvSpPr>
            <a:spLocks noGrp="1"/>
          </p:cNvSpPr>
          <p:nvPr>
            <p:ph idx="1"/>
          </p:nvPr>
        </p:nvSpPr>
        <p:spPr/>
        <p:txBody>
          <a:bodyPr/>
          <a:lstStyle/>
          <a:p>
            <a:r>
              <a:rPr lang="en-US" dirty="0" smtClean="0"/>
              <a:t>We provided a means creating a family of ingredients for pizzas by introducing a new type of factory called as Abstract Factory.</a:t>
            </a:r>
            <a:br>
              <a:rPr lang="en-US" dirty="0" smtClean="0"/>
            </a:br>
            <a:endParaRPr lang="en-US" dirty="0" smtClean="0"/>
          </a:p>
          <a:p>
            <a:r>
              <a:rPr lang="en-US" dirty="0" smtClean="0"/>
              <a:t>By writing code that uses this interface, we decouple our code from the factory that actually creates the products.</a:t>
            </a:r>
          </a:p>
          <a:p>
            <a:endParaRPr lang="en-US" dirty="0"/>
          </a:p>
          <a:p>
            <a:r>
              <a:rPr lang="en-US" dirty="0" smtClean="0"/>
              <a:t>From abstract factory, we derive one or more concrete factories that produces the same product with different implementations.</a:t>
            </a:r>
          </a:p>
          <a:p>
            <a:endParaRPr lang="en-US" dirty="0" smtClean="0"/>
          </a:p>
          <a:p>
            <a:r>
              <a:rPr lang="en-US" dirty="0" smtClean="0"/>
              <a:t>Because our code is decoupled from the actual products, we can substitute different factories to get different behavior.</a:t>
            </a:r>
          </a:p>
          <a:p>
            <a:endParaRPr lang="en-US" dirty="0"/>
          </a:p>
        </p:txBody>
      </p:sp>
    </p:spTree>
    <p:extLst>
      <p:ext uri="{BB962C8B-B14F-4D97-AF65-F5344CB8AC3E}">
        <p14:creationId xmlns:p14="http://schemas.microsoft.com/office/powerpoint/2010/main" val="3272064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Defined</a:t>
            </a:r>
            <a:endParaRPr lang="en-US" dirty="0"/>
          </a:p>
        </p:txBody>
      </p:sp>
      <p:sp>
        <p:nvSpPr>
          <p:cNvPr id="3" name="Content Placeholder 2"/>
          <p:cNvSpPr>
            <a:spLocks noGrp="1"/>
          </p:cNvSpPr>
          <p:nvPr>
            <p:ph idx="1"/>
          </p:nvPr>
        </p:nvSpPr>
        <p:spPr>
          <a:xfrm>
            <a:off x="609441" y="868299"/>
            <a:ext cx="3744845" cy="5692157"/>
          </a:xfrm>
        </p:spPr>
        <p:txBody>
          <a:bodyPr/>
          <a:lstStyle/>
          <a:p>
            <a:r>
              <a:rPr lang="en-US" dirty="0" smtClean="0"/>
              <a:t>The abstract factory patterns provides an interface for creating families of related and dependent objects without specifying their concrete classes.</a:t>
            </a:r>
          </a:p>
          <a:p>
            <a:endParaRPr lang="en-US" dirty="0"/>
          </a:p>
          <a:p>
            <a:r>
              <a:rPr lang="en-US" dirty="0" smtClean="0"/>
              <a:t>See the class diagram- </a:t>
            </a:r>
          </a:p>
          <a:p>
            <a:endParaRPr lang="en-US" dirty="0"/>
          </a:p>
          <a:p>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320" y="1123950"/>
            <a:ext cx="6791325"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484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Abstract Factory to new Pizza Store</a:t>
            </a:r>
            <a:endParaRPr lang="en-US" dirty="0"/>
          </a:p>
        </p:txBody>
      </p:sp>
      <p:pic>
        <p:nvPicPr>
          <p:cNvPr id="460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3514" y="940935"/>
            <a:ext cx="5736425" cy="5030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636000" y="1640114"/>
            <a:ext cx="3164114" cy="2031325"/>
          </a:xfrm>
          <a:prstGeom prst="rect">
            <a:avLst/>
          </a:prstGeom>
          <a:noFill/>
        </p:spPr>
        <p:txBody>
          <a:bodyPr wrap="square" rtlCol="0">
            <a:spAutoFit/>
          </a:bodyPr>
          <a:lstStyle/>
          <a:p>
            <a:r>
              <a:rPr lang="en-US" dirty="0" smtClean="0"/>
              <a:t>Factory- Provides an interface to create one product</a:t>
            </a:r>
          </a:p>
          <a:p>
            <a:endParaRPr lang="en-US" dirty="0" smtClean="0"/>
          </a:p>
          <a:p>
            <a:r>
              <a:rPr lang="en-US" dirty="0" smtClean="0"/>
              <a:t>Abstract Factory- Provides an interface to create a family of products</a:t>
            </a:r>
          </a:p>
        </p:txBody>
      </p:sp>
    </p:spTree>
    <p:extLst>
      <p:ext uri="{BB962C8B-B14F-4D97-AF65-F5344CB8AC3E}">
        <p14:creationId xmlns:p14="http://schemas.microsoft.com/office/powerpoint/2010/main" val="3801199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609441" y="868299"/>
            <a:ext cx="4572159" cy="5493267"/>
          </a:xfrm>
        </p:spPr>
        <p:txBody>
          <a:bodyPr>
            <a:normAutofit/>
          </a:bodyPr>
          <a:lstStyle/>
          <a:p>
            <a:r>
              <a:rPr lang="en-US" dirty="0"/>
              <a:t>create a Bank interface and a Loan abstract class as well as their sub-classes. </a:t>
            </a:r>
            <a:endParaRPr lang="en-US" dirty="0" smtClean="0"/>
          </a:p>
          <a:p>
            <a:endParaRPr lang="en-US" dirty="0"/>
          </a:p>
          <a:p>
            <a:r>
              <a:rPr lang="en-US" dirty="0"/>
              <a:t>create </a:t>
            </a:r>
            <a:r>
              <a:rPr lang="en-US" dirty="0" err="1"/>
              <a:t>AbstractFactory</a:t>
            </a:r>
            <a:r>
              <a:rPr lang="en-US" dirty="0"/>
              <a:t> class as next step</a:t>
            </a:r>
          </a:p>
          <a:p>
            <a:endParaRPr lang="en-US" dirty="0" smtClean="0"/>
          </a:p>
          <a:p>
            <a:r>
              <a:rPr lang="en-US" dirty="0" smtClean="0"/>
              <a:t>create </a:t>
            </a:r>
            <a:r>
              <a:rPr lang="en-US" dirty="0"/>
              <a:t>concrete classes, </a:t>
            </a:r>
            <a:r>
              <a:rPr lang="en-US" dirty="0" err="1"/>
              <a:t>BankFactory</a:t>
            </a:r>
            <a:r>
              <a:rPr lang="en-US" dirty="0"/>
              <a:t>, and </a:t>
            </a:r>
            <a:r>
              <a:rPr lang="en-US" dirty="0" err="1"/>
              <a:t>LoanFactory</a:t>
            </a:r>
            <a:r>
              <a:rPr lang="en-US" dirty="0"/>
              <a:t> that will extends </a:t>
            </a:r>
            <a:r>
              <a:rPr lang="en-US" dirty="0" err="1"/>
              <a:t>AbstractFactory</a:t>
            </a:r>
            <a:r>
              <a:rPr lang="en-US" dirty="0"/>
              <a:t> class</a:t>
            </a:r>
          </a:p>
          <a:p>
            <a:endParaRPr lang="en-US" dirty="0" smtClean="0"/>
          </a:p>
          <a:p>
            <a:r>
              <a:rPr lang="en-US" dirty="0" err="1" smtClean="0"/>
              <a:t>AbstractFactoryPatternExample</a:t>
            </a:r>
            <a:r>
              <a:rPr lang="en-US" dirty="0" smtClean="0"/>
              <a:t> </a:t>
            </a:r>
            <a:r>
              <a:rPr lang="en-US" dirty="0"/>
              <a:t>class uses the </a:t>
            </a:r>
            <a:r>
              <a:rPr lang="en-US" dirty="0" err="1"/>
              <a:t>FactoryCreator</a:t>
            </a:r>
            <a:r>
              <a:rPr lang="en-US" dirty="0"/>
              <a:t> to get an object of </a:t>
            </a:r>
            <a:r>
              <a:rPr lang="en-US" dirty="0" err="1"/>
              <a:t>AbstractFactory</a:t>
            </a:r>
            <a:r>
              <a:rPr lang="en-US" dirty="0"/>
              <a:t> class.</a:t>
            </a: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729" y="423862"/>
            <a:ext cx="6410325"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2746763648"/>
              </p:ext>
            </p:extLst>
          </p:nvPr>
        </p:nvGraphicFramePr>
        <p:xfrm>
          <a:off x="1379991" y="5209721"/>
          <a:ext cx="1968500" cy="647700"/>
        </p:xfrm>
        <a:graphic>
          <a:graphicData uri="http://schemas.openxmlformats.org/presentationml/2006/ole">
            <mc:AlternateContent xmlns:mc="http://schemas.openxmlformats.org/markup-compatibility/2006">
              <mc:Choice xmlns:v="urn:schemas-microsoft-com:vml" Requires="v">
                <p:oleObj spid="_x0000_s41004" name="Packager Shell Object" showAsIcon="1" r:id="rId4" imgW="1968840" imgH="648000" progId="Package">
                  <p:embed/>
                </p:oleObj>
              </mc:Choice>
              <mc:Fallback>
                <p:oleObj name="Packager Shell Object" showAsIcon="1" r:id="rId4" imgW="1968840" imgH="648000" progId="Package">
                  <p:embed/>
                  <p:pic>
                    <p:nvPicPr>
                      <p:cNvPr id="0" name=""/>
                      <p:cNvPicPr/>
                      <p:nvPr/>
                    </p:nvPicPr>
                    <p:blipFill>
                      <a:blip r:embed="rId5"/>
                      <a:stretch>
                        <a:fillRect/>
                      </a:stretch>
                    </p:blipFill>
                    <p:spPr>
                      <a:xfrm>
                        <a:off x="1379991" y="5209721"/>
                        <a:ext cx="1968500" cy="647700"/>
                      </a:xfrm>
                      <a:prstGeom prst="rect">
                        <a:avLst/>
                      </a:prstGeom>
                    </p:spPr>
                  </p:pic>
                </p:oleObj>
              </mc:Fallback>
            </mc:AlternateContent>
          </a:graphicData>
        </a:graphic>
      </p:graphicFrame>
    </p:spTree>
    <p:extLst>
      <p:ext uri="{BB962C8B-B14F-4D97-AF65-F5344CB8AC3E}">
        <p14:creationId xmlns:p14="http://schemas.microsoft.com/office/powerpoint/2010/main" val="903537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Flaws of </a:t>
            </a:r>
            <a:r>
              <a:rPr lang="en-US" dirty="0" err="1" smtClean="0"/>
              <a:t>AbstractFactory</a:t>
            </a:r>
            <a:endParaRPr lang="en-US" dirty="0"/>
          </a:p>
        </p:txBody>
      </p:sp>
      <p:sp>
        <p:nvSpPr>
          <p:cNvPr id="3" name="Content Placeholder 2"/>
          <p:cNvSpPr>
            <a:spLocks noGrp="1"/>
          </p:cNvSpPr>
          <p:nvPr>
            <p:ph idx="1"/>
          </p:nvPr>
        </p:nvSpPr>
        <p:spPr/>
        <p:txBody>
          <a:bodyPr/>
          <a:lstStyle/>
          <a:p>
            <a:r>
              <a:rPr lang="en-US" dirty="0" smtClean="0"/>
              <a:t>Benefits</a:t>
            </a:r>
          </a:p>
          <a:p>
            <a:pPr lvl="1"/>
            <a:r>
              <a:rPr lang="en-US" dirty="0"/>
              <a:t>It isolates the creation of objects from the client. Introduce loose coupling.</a:t>
            </a:r>
          </a:p>
          <a:p>
            <a:pPr lvl="1"/>
            <a:r>
              <a:rPr lang="en-US" dirty="0"/>
              <a:t>Makes the implementation easier.</a:t>
            </a:r>
          </a:p>
          <a:p>
            <a:pPr lvl="1"/>
            <a:r>
              <a:rPr lang="en-US" dirty="0"/>
              <a:t>The exchanging of products family is easier, as the class of a concrete factory appears in the code only where it is instantiated.</a:t>
            </a:r>
          </a:p>
          <a:p>
            <a:pPr lvl="1"/>
            <a:r>
              <a:rPr lang="en-US" dirty="0"/>
              <a:t>If any product class changes (it’s constructor or something) client class don’t have any impact. Only factory class is changed</a:t>
            </a:r>
            <a:r>
              <a:rPr lang="en-US" dirty="0" smtClean="0"/>
              <a:t>.</a:t>
            </a:r>
          </a:p>
          <a:p>
            <a:pPr lvl="1"/>
            <a:r>
              <a:rPr lang="en-US" dirty="0" smtClean="0"/>
              <a:t>Promotes consistency among objects.</a:t>
            </a:r>
            <a:endParaRPr lang="en-US" dirty="0"/>
          </a:p>
          <a:p>
            <a:endParaRPr lang="en-US" dirty="0" smtClean="0"/>
          </a:p>
          <a:p>
            <a:endParaRPr lang="en-US" dirty="0" smtClean="0"/>
          </a:p>
          <a:p>
            <a:r>
              <a:rPr lang="en-US" dirty="0" smtClean="0"/>
              <a:t>Flaws</a:t>
            </a:r>
          </a:p>
          <a:p>
            <a:pPr lvl="1"/>
            <a:r>
              <a:rPr lang="en-US" dirty="0" smtClean="0"/>
              <a:t>Adding </a:t>
            </a:r>
            <a:r>
              <a:rPr lang="en-US" dirty="0"/>
              <a:t>new products to the existing factories is difficult as Abstract Factory interface uses a fixed set of products that can be created</a:t>
            </a:r>
            <a:r>
              <a:rPr lang="en-US" dirty="0" smtClean="0"/>
              <a:t>.</a:t>
            </a:r>
          </a:p>
          <a:p>
            <a:pPr lvl="1"/>
            <a:r>
              <a:rPr lang="en-US" dirty="0"/>
              <a:t>A</a:t>
            </a:r>
            <a:r>
              <a:rPr lang="en-US" dirty="0" smtClean="0"/>
              <a:t>dding </a:t>
            </a:r>
            <a:r>
              <a:rPr lang="en-US" dirty="0"/>
              <a:t>a new product would mean extending the factory interface, which involves changes in the </a:t>
            </a:r>
            <a:r>
              <a:rPr lang="en-US" dirty="0" err="1"/>
              <a:t>AbstractFactory</a:t>
            </a:r>
            <a:r>
              <a:rPr lang="en-US" dirty="0"/>
              <a:t> class and all its subclasses.</a:t>
            </a:r>
            <a:endParaRPr lang="en-US" dirty="0" smtClean="0"/>
          </a:p>
          <a:p>
            <a:pPr marL="241300" lvl="1" indent="0">
              <a:buNone/>
            </a:pP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550581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 - </a:t>
            </a:r>
            <a:r>
              <a:rPr lang="en-US" dirty="0"/>
              <a:t>How to design for flexibility</a:t>
            </a:r>
            <a:br>
              <a:rPr lang="en-US" dirty="0"/>
            </a:br>
            <a:endParaRPr lang="en-US" dirty="0"/>
          </a:p>
        </p:txBody>
      </p:sp>
      <p:sp>
        <p:nvSpPr>
          <p:cNvPr id="3" name="Content Placeholder 2"/>
          <p:cNvSpPr>
            <a:spLocks noGrp="1"/>
          </p:cNvSpPr>
          <p:nvPr>
            <p:ph idx="1"/>
          </p:nvPr>
        </p:nvSpPr>
        <p:spPr/>
        <p:txBody>
          <a:bodyPr/>
          <a:lstStyle/>
          <a:p>
            <a:pPr marL="285750" indent="-285750"/>
            <a:r>
              <a:rPr lang="en-US" dirty="0" smtClean="0"/>
              <a:t>Consider a duck application-</a:t>
            </a:r>
          </a:p>
          <a:p>
            <a:pPr marL="0" indent="0">
              <a:buNone/>
            </a:pPr>
            <a:endParaRPr lang="en-US" dirty="0"/>
          </a:p>
        </p:txBody>
      </p:sp>
      <p:sp>
        <p:nvSpPr>
          <p:cNvPr id="4" name="Text Box 4"/>
          <p:cNvSpPr txBox="1">
            <a:spLocks noChangeArrowheads="1"/>
          </p:cNvSpPr>
          <p:nvPr/>
        </p:nvSpPr>
        <p:spPr bwMode="auto">
          <a:xfrm>
            <a:off x="4303712" y="1584093"/>
            <a:ext cx="3352800" cy="2027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dirty="0"/>
              <a:t>Duck</a:t>
            </a:r>
          </a:p>
          <a:p>
            <a:pPr eaLnBrk="1" hangingPunct="1">
              <a:spcBef>
                <a:spcPct val="50000"/>
              </a:spcBef>
            </a:pPr>
            <a:r>
              <a:rPr lang="en-US" altLang="en-US" dirty="0"/>
              <a:t>quack</a:t>
            </a:r>
            <a:r>
              <a:rPr lang="en-US" altLang="en-US" dirty="0" smtClean="0"/>
              <a:t>(){   }</a:t>
            </a:r>
            <a:endParaRPr lang="en-US" altLang="en-US" dirty="0"/>
          </a:p>
          <a:p>
            <a:pPr eaLnBrk="1" hangingPunct="1">
              <a:spcBef>
                <a:spcPct val="50000"/>
              </a:spcBef>
            </a:pPr>
            <a:r>
              <a:rPr lang="en-US" altLang="en-US" dirty="0"/>
              <a:t>swim</a:t>
            </a:r>
            <a:r>
              <a:rPr lang="en-US" altLang="en-US" dirty="0" smtClean="0"/>
              <a:t>() { }</a:t>
            </a:r>
            <a:endParaRPr lang="en-US" altLang="en-US" dirty="0"/>
          </a:p>
          <a:p>
            <a:pPr eaLnBrk="1" hangingPunct="1">
              <a:spcBef>
                <a:spcPct val="50000"/>
              </a:spcBef>
            </a:pPr>
            <a:r>
              <a:rPr lang="en-US" altLang="en-US" dirty="0"/>
              <a:t>a</a:t>
            </a:r>
            <a:r>
              <a:rPr lang="en-US" altLang="en-US" dirty="0" smtClean="0"/>
              <a:t>bstract display</a:t>
            </a:r>
            <a:r>
              <a:rPr lang="en-US" altLang="en-US" dirty="0"/>
              <a:t>()</a:t>
            </a:r>
          </a:p>
          <a:p>
            <a:pPr eaLnBrk="1" hangingPunct="1">
              <a:spcBef>
                <a:spcPct val="50000"/>
              </a:spcBef>
            </a:pPr>
            <a:r>
              <a:rPr lang="en-US" altLang="en-US" dirty="0"/>
              <a:t>//other duck-like methods…</a:t>
            </a:r>
          </a:p>
        </p:txBody>
      </p:sp>
      <p:sp>
        <p:nvSpPr>
          <p:cNvPr id="5" name="Text Box 6"/>
          <p:cNvSpPr txBox="1">
            <a:spLocks noChangeArrowheads="1"/>
          </p:cNvSpPr>
          <p:nvPr/>
        </p:nvSpPr>
        <p:spPr bwMode="auto">
          <a:xfrm>
            <a:off x="2630936" y="4628469"/>
            <a:ext cx="2971800" cy="1201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dirty="0" err="1"/>
              <a:t>MallardDuck</a:t>
            </a:r>
            <a:endParaRPr lang="en-US" altLang="en-US" b="1" dirty="0"/>
          </a:p>
          <a:p>
            <a:pPr eaLnBrk="1" hangingPunct="1">
              <a:spcBef>
                <a:spcPct val="50000"/>
              </a:spcBef>
            </a:pPr>
            <a:r>
              <a:rPr lang="en-US" altLang="en-US" dirty="0"/>
              <a:t>display() {</a:t>
            </a:r>
          </a:p>
          <a:p>
            <a:pPr eaLnBrk="1" hangingPunct="1">
              <a:spcBef>
                <a:spcPct val="50000"/>
              </a:spcBef>
            </a:pPr>
            <a:r>
              <a:rPr lang="en-US" altLang="en-US" dirty="0"/>
              <a:t>// looks like a mallard}</a:t>
            </a:r>
          </a:p>
        </p:txBody>
      </p:sp>
      <p:sp>
        <p:nvSpPr>
          <p:cNvPr id="6" name="Text Box 8"/>
          <p:cNvSpPr txBox="1">
            <a:spLocks noChangeArrowheads="1"/>
          </p:cNvSpPr>
          <p:nvPr/>
        </p:nvSpPr>
        <p:spPr bwMode="auto">
          <a:xfrm>
            <a:off x="5954708" y="4610325"/>
            <a:ext cx="2895600" cy="1201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a:t>RedHeadDuck</a:t>
            </a:r>
          </a:p>
          <a:p>
            <a:pPr eaLnBrk="1" hangingPunct="1">
              <a:spcBef>
                <a:spcPct val="50000"/>
              </a:spcBef>
            </a:pPr>
            <a:r>
              <a:rPr lang="en-US" altLang="en-US"/>
              <a:t>display() {</a:t>
            </a:r>
          </a:p>
          <a:p>
            <a:pPr eaLnBrk="1" hangingPunct="1">
              <a:spcBef>
                <a:spcPct val="50000"/>
              </a:spcBef>
            </a:pPr>
            <a:r>
              <a:rPr lang="en-US" altLang="en-US"/>
              <a:t>// looks like a redhead }</a:t>
            </a:r>
          </a:p>
        </p:txBody>
      </p:sp>
      <p:sp>
        <p:nvSpPr>
          <p:cNvPr id="9" name="Text Box 13"/>
          <p:cNvSpPr txBox="1">
            <a:spLocks noChangeArrowheads="1"/>
          </p:cNvSpPr>
          <p:nvPr/>
        </p:nvSpPr>
        <p:spPr bwMode="auto">
          <a:xfrm>
            <a:off x="8113712" y="2469465"/>
            <a:ext cx="2209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dirty="0"/>
              <a:t>The display() method is abstract, since all duck subtypes look different</a:t>
            </a:r>
          </a:p>
        </p:txBody>
      </p:sp>
      <p:sp>
        <p:nvSpPr>
          <p:cNvPr id="10" name="Text Box 14"/>
          <p:cNvSpPr txBox="1">
            <a:spLocks noChangeArrowheads="1"/>
          </p:cNvSpPr>
          <p:nvPr/>
        </p:nvSpPr>
        <p:spPr bwMode="auto">
          <a:xfrm>
            <a:off x="8951912" y="4349067"/>
            <a:ext cx="1447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dirty="0"/>
              <a:t>Other duck types inherit from the Duck class</a:t>
            </a:r>
          </a:p>
          <a:p>
            <a:pPr eaLnBrk="1" hangingPunct="1">
              <a:spcBef>
                <a:spcPct val="50000"/>
              </a:spcBef>
            </a:pPr>
            <a:r>
              <a:rPr lang="en-US" altLang="en-US" dirty="0"/>
              <a:t>. . . </a:t>
            </a:r>
          </a:p>
        </p:txBody>
      </p:sp>
      <p:sp>
        <p:nvSpPr>
          <p:cNvPr id="11" name="Text Box 15"/>
          <p:cNvSpPr txBox="1">
            <a:spLocks noChangeArrowheads="1"/>
          </p:cNvSpPr>
          <p:nvPr/>
        </p:nvSpPr>
        <p:spPr bwMode="auto">
          <a:xfrm>
            <a:off x="511880" y="3587061"/>
            <a:ext cx="2362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dirty="0"/>
              <a:t>Each duck subtype is responsible for implementing its own display() method</a:t>
            </a:r>
          </a:p>
        </p:txBody>
      </p:sp>
      <p:sp>
        <p:nvSpPr>
          <p:cNvPr id="12" name="Text Box 16"/>
          <p:cNvSpPr txBox="1">
            <a:spLocks noChangeArrowheads="1"/>
          </p:cNvSpPr>
          <p:nvPr/>
        </p:nvSpPr>
        <p:spPr bwMode="auto">
          <a:xfrm>
            <a:off x="1941512" y="1674801"/>
            <a:ext cx="2057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dirty="0"/>
              <a:t>All ducks quack and swim.  The superclass takes care of the implementation code</a:t>
            </a:r>
          </a:p>
        </p:txBody>
      </p:sp>
      <p:sp>
        <p:nvSpPr>
          <p:cNvPr id="17" name="Up Arrow 16"/>
          <p:cNvSpPr/>
          <p:nvPr/>
        </p:nvSpPr>
        <p:spPr>
          <a:xfrm>
            <a:off x="4862286" y="3611331"/>
            <a:ext cx="174171" cy="1017138"/>
          </a:xfrm>
          <a:prstGeom prst="up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 Arrow 17"/>
          <p:cNvSpPr/>
          <p:nvPr/>
        </p:nvSpPr>
        <p:spPr>
          <a:xfrm>
            <a:off x="6611257" y="3601575"/>
            <a:ext cx="174171" cy="1017138"/>
          </a:xfrm>
          <a:prstGeom prst="up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27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used</a:t>
            </a:r>
            <a:endParaRPr lang="en-US" dirty="0"/>
          </a:p>
        </p:txBody>
      </p:sp>
      <p:sp>
        <p:nvSpPr>
          <p:cNvPr id="3" name="Content Placeholder 2"/>
          <p:cNvSpPr>
            <a:spLocks noGrp="1"/>
          </p:cNvSpPr>
          <p:nvPr>
            <p:ph idx="1"/>
          </p:nvPr>
        </p:nvSpPr>
        <p:spPr/>
        <p:txBody>
          <a:bodyPr/>
          <a:lstStyle/>
          <a:p>
            <a:r>
              <a:rPr lang="en-US" altLang="en-US" dirty="0"/>
              <a:t>All subclasses inherit the superclass’ </a:t>
            </a:r>
            <a:r>
              <a:rPr lang="en-US" altLang="en-US" dirty="0" smtClean="0"/>
              <a:t>properties</a:t>
            </a:r>
          </a:p>
          <a:p>
            <a:pPr lvl="1"/>
            <a:r>
              <a:rPr lang="en-US" dirty="0" smtClean="0"/>
              <a:t>Variables and Methods</a:t>
            </a:r>
          </a:p>
          <a:p>
            <a:endParaRPr lang="en-US" dirty="0"/>
          </a:p>
          <a:p>
            <a:pPr marL="0" indent="0">
              <a:buNone/>
            </a:pPr>
            <a:r>
              <a:rPr lang="en-US" dirty="0" smtClean="0"/>
              <a:t>Inheritance UML diagram-</a:t>
            </a:r>
          </a:p>
          <a:p>
            <a:pPr marL="0" indent="0">
              <a:buNone/>
            </a:pPr>
            <a:endParaRPr 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226" y="2256178"/>
            <a:ext cx="5264831" cy="360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799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5" name="Text Placeholder 4"/>
          <p:cNvSpPr>
            <a:spLocks noGrp="1"/>
          </p:cNvSpPr>
          <p:nvPr>
            <p:ph type="body" sz="quarter" idx="14"/>
          </p:nvPr>
        </p:nvSpPr>
        <p:spPr>
          <a:xfrm>
            <a:off x="609599" y="870682"/>
            <a:ext cx="10929257" cy="5092700"/>
          </a:xfrm>
        </p:spPr>
        <p:txBody>
          <a:bodyPr>
            <a:normAutofit/>
          </a:bodyPr>
          <a:lstStyle/>
          <a:p>
            <a:r>
              <a:rPr lang="en-US" dirty="0" smtClean="0"/>
              <a:t>The Singleton Pattern ensures a class has only one instance, and provides a global point of access to it.</a:t>
            </a:r>
          </a:p>
          <a:p>
            <a:r>
              <a:rPr lang="en-US" dirty="0" smtClean="0"/>
              <a:t>Singleton is Creational Pattern.</a:t>
            </a:r>
          </a:p>
          <a:p>
            <a:r>
              <a:rPr lang="en-US" dirty="0" smtClean="0"/>
              <a:t>Examples</a:t>
            </a:r>
          </a:p>
          <a:p>
            <a:pPr lvl="1"/>
            <a:r>
              <a:rPr lang="sv-SE" altLang="en-US" dirty="0" smtClean="0"/>
              <a:t>There </a:t>
            </a:r>
            <a:r>
              <a:rPr lang="sv-SE" altLang="en-US" dirty="0"/>
              <a:t>should only be one printer </a:t>
            </a:r>
            <a:r>
              <a:rPr lang="sv-SE" altLang="en-US" dirty="0" smtClean="0"/>
              <a:t>spooler, irrespective of printers.</a:t>
            </a:r>
            <a:endParaRPr lang="sv-SE" altLang="en-US" dirty="0"/>
          </a:p>
          <a:p>
            <a:pPr lvl="1"/>
            <a:r>
              <a:rPr lang="sv-SE" altLang="en-US" dirty="0"/>
              <a:t>There should be only one instance of a WindowManager.</a:t>
            </a:r>
          </a:p>
          <a:p>
            <a:pPr lvl="1"/>
            <a:r>
              <a:rPr lang="sv-SE" altLang="en-US" dirty="0"/>
              <a:t>There should be only one instance of a filesystem.</a:t>
            </a:r>
          </a:p>
          <a:p>
            <a:pPr lvl="1"/>
            <a:endParaRPr lang="en-US" dirty="0" smtClean="0"/>
          </a:p>
          <a:p>
            <a:pPr lvl="1"/>
            <a:endParaRPr lang="en-US" dirty="0" smtClean="0"/>
          </a:p>
          <a:p>
            <a:pPr>
              <a:lnSpc>
                <a:spcPct val="90000"/>
              </a:lnSpc>
            </a:pPr>
            <a:endParaRPr lang="sv-SE" altLang="en-US" dirty="0" smtClean="0"/>
          </a:p>
          <a:p>
            <a:pPr>
              <a:lnSpc>
                <a:spcPct val="90000"/>
              </a:lnSpc>
            </a:pPr>
            <a:endParaRPr lang="sv-SE" altLang="en-US" dirty="0" smtClean="0"/>
          </a:p>
          <a:p>
            <a:pPr marL="0" indent="0">
              <a:lnSpc>
                <a:spcPct val="90000"/>
              </a:lnSpc>
              <a:buNone/>
            </a:pPr>
            <a:endParaRPr lang="sv-SE" altLang="en-US" dirty="0" smtClean="0"/>
          </a:p>
          <a:p>
            <a:pPr>
              <a:lnSpc>
                <a:spcPct val="90000"/>
              </a:lnSpc>
            </a:pPr>
            <a:r>
              <a:rPr lang="sv-SE" altLang="en-US" dirty="0" smtClean="0"/>
              <a:t>How </a:t>
            </a:r>
            <a:r>
              <a:rPr lang="sv-SE" altLang="en-US" dirty="0"/>
              <a:t>do we ensure that a class has only one instance and that the instance is easily accessible?</a:t>
            </a:r>
          </a:p>
          <a:p>
            <a:pPr>
              <a:lnSpc>
                <a:spcPct val="90000"/>
              </a:lnSpc>
            </a:pPr>
            <a:r>
              <a:rPr lang="sv-SE" altLang="en-US" dirty="0"/>
              <a:t>A global variable makes an object accessible, but does not keep you from instantiating multiple objects.</a:t>
            </a:r>
          </a:p>
          <a:p>
            <a:pPr>
              <a:lnSpc>
                <a:spcPct val="90000"/>
              </a:lnSpc>
            </a:pPr>
            <a:r>
              <a:rPr lang="sv-SE" altLang="en-US" dirty="0"/>
              <a:t>A </a:t>
            </a:r>
            <a:r>
              <a:rPr lang="sv-SE" altLang="en-US" dirty="0" smtClean="0"/>
              <a:t>better solution </a:t>
            </a:r>
            <a:r>
              <a:rPr lang="sv-SE" altLang="en-US" dirty="0"/>
              <a:t>is to make the class itself responsible for keeping track of its sole instance. The class ensures that no other instance can be created (by intercepting requests to create new objects) and it provides a way to access the instance.</a:t>
            </a:r>
            <a:endParaRPr lang="en-US" altLang="en-US" dirty="0"/>
          </a:p>
          <a:p>
            <a:pPr marL="2413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4520" y="1613111"/>
            <a:ext cx="36861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9397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Executive wants to add fly functionality quickly.</a:t>
            </a:r>
            <a:br>
              <a:rPr lang="en-US" dirty="0" smtClean="0"/>
            </a:br>
            <a:endParaRPr lang="en-US" dirty="0"/>
          </a:p>
        </p:txBody>
      </p:sp>
      <p:sp>
        <p:nvSpPr>
          <p:cNvPr id="3" name="Content Placeholder 2"/>
          <p:cNvSpPr>
            <a:spLocks noGrp="1"/>
          </p:cNvSpPr>
          <p:nvPr>
            <p:ph idx="1"/>
          </p:nvPr>
        </p:nvSpPr>
        <p:spPr/>
        <p:txBody>
          <a:bodyPr/>
          <a:lstStyle/>
          <a:p>
            <a:r>
              <a:rPr lang="en-US" dirty="0" smtClean="0"/>
              <a:t>The executive wants fly functionality to be added quickly like in two days.</a:t>
            </a:r>
          </a:p>
          <a:p>
            <a:endParaRPr lang="en-US" dirty="0"/>
          </a:p>
          <a:p>
            <a:pPr marL="0" indent="0">
              <a:buNone/>
            </a:pPr>
            <a:r>
              <a:rPr lang="en-US" b="1" dirty="0" smtClean="0"/>
              <a:t>Solution #1</a:t>
            </a:r>
          </a:p>
          <a:p>
            <a:pPr marL="285750" indent="-285750"/>
            <a:r>
              <a:rPr lang="en-US" dirty="0" smtClean="0"/>
              <a:t>Add a fly() method in super class duck.</a:t>
            </a:r>
          </a:p>
          <a:p>
            <a:pPr marL="285750" indent="-285750"/>
            <a:r>
              <a:rPr lang="en-US" dirty="0" smtClean="0"/>
              <a:t>Continue to use inheritance.</a:t>
            </a:r>
            <a:endParaRPr lang="en-US" dirty="0"/>
          </a:p>
        </p:txBody>
      </p:sp>
      <p:sp>
        <p:nvSpPr>
          <p:cNvPr id="4" name="Text Box 3"/>
          <p:cNvSpPr txBox="1">
            <a:spLocks noChangeArrowheads="1"/>
          </p:cNvSpPr>
          <p:nvPr/>
        </p:nvSpPr>
        <p:spPr bwMode="auto">
          <a:xfrm>
            <a:off x="6174224" y="1915531"/>
            <a:ext cx="3352800" cy="2439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a:t>Duck</a:t>
            </a:r>
          </a:p>
          <a:p>
            <a:pPr eaLnBrk="1" hangingPunct="1">
              <a:spcBef>
                <a:spcPct val="50000"/>
              </a:spcBef>
            </a:pPr>
            <a:r>
              <a:rPr lang="en-US" altLang="en-US"/>
              <a:t>quack()</a:t>
            </a:r>
          </a:p>
          <a:p>
            <a:pPr eaLnBrk="1" hangingPunct="1">
              <a:spcBef>
                <a:spcPct val="50000"/>
              </a:spcBef>
            </a:pPr>
            <a:r>
              <a:rPr lang="en-US" altLang="en-US"/>
              <a:t>swim()</a:t>
            </a:r>
          </a:p>
          <a:p>
            <a:pPr eaLnBrk="1" hangingPunct="1">
              <a:spcBef>
                <a:spcPct val="50000"/>
              </a:spcBef>
            </a:pPr>
            <a:r>
              <a:rPr lang="en-US" altLang="en-US"/>
              <a:t>display()</a:t>
            </a:r>
          </a:p>
          <a:p>
            <a:pPr eaLnBrk="1" hangingPunct="1">
              <a:spcBef>
                <a:spcPct val="50000"/>
              </a:spcBef>
            </a:pPr>
            <a:r>
              <a:rPr lang="en-US" altLang="en-US" b="1">
                <a:solidFill>
                  <a:srgbClr val="FF0000"/>
                </a:solidFill>
              </a:rPr>
              <a:t>fly()</a:t>
            </a:r>
          </a:p>
          <a:p>
            <a:pPr eaLnBrk="1" hangingPunct="1">
              <a:spcBef>
                <a:spcPct val="50000"/>
              </a:spcBef>
            </a:pPr>
            <a:r>
              <a:rPr lang="en-US" altLang="en-US"/>
              <a:t>//other duck-like methods…</a:t>
            </a:r>
          </a:p>
        </p:txBody>
      </p:sp>
      <p:sp>
        <p:nvSpPr>
          <p:cNvPr id="5" name="Text Box 5"/>
          <p:cNvSpPr txBox="1">
            <a:spLocks noChangeArrowheads="1"/>
          </p:cNvSpPr>
          <p:nvPr/>
        </p:nvSpPr>
        <p:spPr bwMode="auto">
          <a:xfrm>
            <a:off x="4269224" y="5192131"/>
            <a:ext cx="2514600" cy="1201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a:t>MallardDuck</a:t>
            </a:r>
          </a:p>
          <a:p>
            <a:pPr eaLnBrk="1" hangingPunct="1">
              <a:spcBef>
                <a:spcPct val="50000"/>
              </a:spcBef>
            </a:pPr>
            <a:r>
              <a:rPr lang="en-US" altLang="en-US"/>
              <a:t>display() {</a:t>
            </a:r>
          </a:p>
          <a:p>
            <a:pPr eaLnBrk="1" hangingPunct="1">
              <a:spcBef>
                <a:spcPct val="50000"/>
              </a:spcBef>
            </a:pPr>
            <a:r>
              <a:rPr lang="en-US" altLang="en-US"/>
              <a:t>// looks like a mallard}</a:t>
            </a:r>
          </a:p>
        </p:txBody>
      </p:sp>
      <p:sp>
        <p:nvSpPr>
          <p:cNvPr id="6" name="Text Box 7"/>
          <p:cNvSpPr txBox="1">
            <a:spLocks noChangeArrowheads="1"/>
          </p:cNvSpPr>
          <p:nvPr/>
        </p:nvSpPr>
        <p:spPr bwMode="auto">
          <a:xfrm>
            <a:off x="7012424" y="5115931"/>
            <a:ext cx="2667000" cy="1201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a:t>RedHeadDuck</a:t>
            </a:r>
          </a:p>
          <a:p>
            <a:pPr eaLnBrk="1" hangingPunct="1">
              <a:spcBef>
                <a:spcPct val="50000"/>
              </a:spcBef>
            </a:pPr>
            <a:r>
              <a:rPr lang="en-US" altLang="en-US"/>
              <a:t>display() {</a:t>
            </a:r>
          </a:p>
          <a:p>
            <a:pPr eaLnBrk="1" hangingPunct="1">
              <a:spcBef>
                <a:spcPct val="50000"/>
              </a:spcBef>
            </a:pPr>
            <a:r>
              <a:rPr lang="en-US" altLang="en-US"/>
              <a:t>// looks like a redhead }</a:t>
            </a:r>
          </a:p>
        </p:txBody>
      </p:sp>
      <p:sp>
        <p:nvSpPr>
          <p:cNvPr id="7" name="AutoShape 8"/>
          <p:cNvSpPr>
            <a:spLocks noChangeArrowheads="1"/>
          </p:cNvSpPr>
          <p:nvPr/>
        </p:nvSpPr>
        <p:spPr bwMode="auto">
          <a:xfrm>
            <a:off x="6326624" y="4353931"/>
            <a:ext cx="2286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8" name="AutoShape 9"/>
          <p:cNvSpPr>
            <a:spLocks noChangeArrowheads="1"/>
          </p:cNvSpPr>
          <p:nvPr/>
        </p:nvSpPr>
        <p:spPr bwMode="auto">
          <a:xfrm>
            <a:off x="7774424" y="4353931"/>
            <a:ext cx="2286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9" name="Line 16"/>
          <p:cNvSpPr>
            <a:spLocks noChangeShapeType="1"/>
          </p:cNvSpPr>
          <p:nvPr/>
        </p:nvSpPr>
        <p:spPr bwMode="auto">
          <a:xfrm>
            <a:off x="6402824" y="4582531"/>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0" name="Line 17"/>
          <p:cNvSpPr>
            <a:spLocks noChangeShapeType="1"/>
          </p:cNvSpPr>
          <p:nvPr/>
        </p:nvSpPr>
        <p:spPr bwMode="auto">
          <a:xfrm>
            <a:off x="7850624" y="4582531"/>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1" name="Text Box 19"/>
          <p:cNvSpPr txBox="1">
            <a:spLocks noChangeArrowheads="1"/>
          </p:cNvSpPr>
          <p:nvPr/>
        </p:nvSpPr>
        <p:spPr bwMode="auto">
          <a:xfrm>
            <a:off x="4193024" y="3591931"/>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a:solidFill>
                  <a:srgbClr val="FF0000"/>
                </a:solidFill>
              </a:rPr>
              <a:t>All subclasses inherit fly()</a:t>
            </a:r>
          </a:p>
        </p:txBody>
      </p:sp>
    </p:spTree>
    <p:extLst>
      <p:ext uri="{BB962C8B-B14F-4D97-AF65-F5344CB8AC3E}">
        <p14:creationId xmlns:p14="http://schemas.microsoft.com/office/powerpoint/2010/main" val="14201439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Everything OK?</a:t>
            </a:r>
            <a:endParaRPr lang="en-US" dirty="0"/>
          </a:p>
        </p:txBody>
      </p:sp>
      <p:sp>
        <p:nvSpPr>
          <p:cNvPr id="3" name="Content Placeholder 2"/>
          <p:cNvSpPr>
            <a:spLocks noGrp="1"/>
          </p:cNvSpPr>
          <p:nvPr>
            <p:ph idx="1"/>
          </p:nvPr>
        </p:nvSpPr>
        <p:spPr>
          <a:xfrm>
            <a:off x="609442" y="868300"/>
            <a:ext cx="2714330" cy="5302752"/>
          </a:xfrm>
        </p:spPr>
        <p:txBody>
          <a:bodyPr/>
          <a:lstStyle/>
          <a:p>
            <a:r>
              <a:rPr lang="en-US" dirty="0" smtClean="0"/>
              <a:t>Think harder</a:t>
            </a:r>
          </a:p>
          <a:p>
            <a:r>
              <a:rPr lang="en-US" dirty="0" smtClean="0"/>
              <a:t>Something serious wrong.</a:t>
            </a:r>
          </a:p>
          <a:p>
            <a:endParaRPr lang="en-US" dirty="0"/>
          </a:p>
          <a:p>
            <a:r>
              <a:rPr lang="en-US" dirty="0" smtClean="0"/>
              <a:t>Add a new Rubber Duck in hierarchy.</a:t>
            </a:r>
          </a:p>
          <a:p>
            <a:endParaRPr lang="en-US" dirty="0"/>
          </a:p>
          <a:p>
            <a:r>
              <a:rPr lang="en-US" dirty="0" smtClean="0"/>
              <a:t>All ducks including rubber duck too can fly which is not supposed to fly. </a:t>
            </a:r>
          </a:p>
          <a:p>
            <a:endParaRPr lang="en-US" dirty="0"/>
          </a:p>
        </p:txBody>
      </p:sp>
      <p:sp>
        <p:nvSpPr>
          <p:cNvPr id="4" name="Text Box 3"/>
          <p:cNvSpPr txBox="1">
            <a:spLocks noChangeArrowheads="1"/>
          </p:cNvSpPr>
          <p:nvPr/>
        </p:nvSpPr>
        <p:spPr bwMode="auto">
          <a:xfrm>
            <a:off x="5412212" y="1692714"/>
            <a:ext cx="3352800" cy="2439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a:t>Duck</a:t>
            </a:r>
          </a:p>
          <a:p>
            <a:pPr eaLnBrk="1" hangingPunct="1">
              <a:spcBef>
                <a:spcPct val="50000"/>
              </a:spcBef>
            </a:pPr>
            <a:r>
              <a:rPr lang="en-US" altLang="en-US"/>
              <a:t>quack()</a:t>
            </a:r>
          </a:p>
          <a:p>
            <a:pPr eaLnBrk="1" hangingPunct="1">
              <a:spcBef>
                <a:spcPct val="50000"/>
              </a:spcBef>
            </a:pPr>
            <a:r>
              <a:rPr lang="en-US" altLang="en-US"/>
              <a:t>swim()</a:t>
            </a:r>
          </a:p>
          <a:p>
            <a:pPr eaLnBrk="1" hangingPunct="1">
              <a:spcBef>
                <a:spcPct val="50000"/>
              </a:spcBef>
            </a:pPr>
            <a:r>
              <a:rPr lang="en-US" altLang="en-US"/>
              <a:t>display()</a:t>
            </a:r>
          </a:p>
          <a:p>
            <a:pPr eaLnBrk="1" hangingPunct="1">
              <a:spcBef>
                <a:spcPct val="50000"/>
              </a:spcBef>
            </a:pPr>
            <a:r>
              <a:rPr lang="en-US" altLang="en-US" b="1">
                <a:solidFill>
                  <a:srgbClr val="FF0000"/>
                </a:solidFill>
              </a:rPr>
              <a:t>fly()</a:t>
            </a:r>
          </a:p>
          <a:p>
            <a:pPr eaLnBrk="1" hangingPunct="1">
              <a:spcBef>
                <a:spcPct val="50000"/>
              </a:spcBef>
            </a:pPr>
            <a:r>
              <a:rPr lang="en-US" altLang="en-US"/>
              <a:t>//other duck-like methods…</a:t>
            </a:r>
          </a:p>
        </p:txBody>
      </p:sp>
      <p:sp>
        <p:nvSpPr>
          <p:cNvPr id="5" name="Text Box 5"/>
          <p:cNvSpPr txBox="1">
            <a:spLocks noChangeArrowheads="1"/>
          </p:cNvSpPr>
          <p:nvPr/>
        </p:nvSpPr>
        <p:spPr bwMode="auto">
          <a:xfrm>
            <a:off x="3507212" y="4969314"/>
            <a:ext cx="2514600" cy="1201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a:t>MallardDuck</a:t>
            </a:r>
          </a:p>
          <a:p>
            <a:pPr eaLnBrk="1" hangingPunct="1">
              <a:spcBef>
                <a:spcPct val="50000"/>
              </a:spcBef>
            </a:pPr>
            <a:r>
              <a:rPr lang="en-US" altLang="en-US"/>
              <a:t>display() {</a:t>
            </a:r>
          </a:p>
          <a:p>
            <a:pPr eaLnBrk="1" hangingPunct="1">
              <a:spcBef>
                <a:spcPct val="50000"/>
              </a:spcBef>
            </a:pPr>
            <a:r>
              <a:rPr lang="en-US" altLang="en-US"/>
              <a:t>// looks like a mallard}</a:t>
            </a:r>
          </a:p>
        </p:txBody>
      </p:sp>
      <p:sp>
        <p:nvSpPr>
          <p:cNvPr id="6" name="Text Box 7"/>
          <p:cNvSpPr txBox="1">
            <a:spLocks noChangeArrowheads="1"/>
          </p:cNvSpPr>
          <p:nvPr/>
        </p:nvSpPr>
        <p:spPr bwMode="auto">
          <a:xfrm>
            <a:off x="6250412" y="4893114"/>
            <a:ext cx="2667000" cy="1201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a:t>ReadHeadDuck</a:t>
            </a:r>
          </a:p>
          <a:p>
            <a:pPr eaLnBrk="1" hangingPunct="1">
              <a:spcBef>
                <a:spcPct val="50000"/>
              </a:spcBef>
            </a:pPr>
            <a:r>
              <a:rPr lang="en-US" altLang="en-US"/>
              <a:t>display() {</a:t>
            </a:r>
          </a:p>
          <a:p>
            <a:pPr eaLnBrk="1" hangingPunct="1">
              <a:spcBef>
                <a:spcPct val="50000"/>
              </a:spcBef>
            </a:pPr>
            <a:r>
              <a:rPr lang="en-US" altLang="en-US"/>
              <a:t>// looks like a redhead }</a:t>
            </a:r>
          </a:p>
        </p:txBody>
      </p:sp>
      <p:sp>
        <p:nvSpPr>
          <p:cNvPr id="7" name="AutoShape 8"/>
          <p:cNvSpPr>
            <a:spLocks noChangeArrowheads="1"/>
          </p:cNvSpPr>
          <p:nvPr/>
        </p:nvSpPr>
        <p:spPr bwMode="auto">
          <a:xfrm>
            <a:off x="5564612" y="4131114"/>
            <a:ext cx="2286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8" name="AutoShape 9"/>
          <p:cNvSpPr>
            <a:spLocks noChangeArrowheads="1"/>
          </p:cNvSpPr>
          <p:nvPr/>
        </p:nvSpPr>
        <p:spPr bwMode="auto">
          <a:xfrm>
            <a:off x="7012412" y="4131114"/>
            <a:ext cx="2286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9" name="Line 10"/>
          <p:cNvSpPr>
            <a:spLocks noChangeShapeType="1"/>
          </p:cNvSpPr>
          <p:nvPr/>
        </p:nvSpPr>
        <p:spPr bwMode="auto">
          <a:xfrm>
            <a:off x="5640812" y="4359714"/>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0" name="Line 11"/>
          <p:cNvSpPr>
            <a:spLocks noChangeShapeType="1"/>
          </p:cNvSpPr>
          <p:nvPr/>
        </p:nvSpPr>
        <p:spPr bwMode="auto">
          <a:xfrm>
            <a:off x="7088612" y="4359714"/>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1" name="Text Box 12"/>
          <p:cNvSpPr txBox="1">
            <a:spLocks noChangeArrowheads="1"/>
          </p:cNvSpPr>
          <p:nvPr/>
        </p:nvSpPr>
        <p:spPr bwMode="auto">
          <a:xfrm>
            <a:off x="3431012" y="3064314"/>
            <a:ext cx="1676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dirty="0">
                <a:solidFill>
                  <a:srgbClr val="FF0000"/>
                </a:solidFill>
              </a:rPr>
              <a:t>All duck types now can fly including </a:t>
            </a:r>
            <a:r>
              <a:rPr lang="en-US" altLang="en-US" dirty="0" err="1">
                <a:solidFill>
                  <a:srgbClr val="FF0000"/>
                </a:solidFill>
              </a:rPr>
              <a:t>RubberDuck</a:t>
            </a:r>
            <a:endParaRPr lang="en-US" altLang="en-US" dirty="0">
              <a:solidFill>
                <a:srgbClr val="FF0000"/>
              </a:solidFill>
            </a:endParaRPr>
          </a:p>
        </p:txBody>
      </p:sp>
      <p:sp>
        <p:nvSpPr>
          <p:cNvPr id="12" name="Text Box 13"/>
          <p:cNvSpPr txBox="1">
            <a:spLocks noChangeArrowheads="1"/>
          </p:cNvSpPr>
          <p:nvPr/>
        </p:nvSpPr>
        <p:spPr bwMode="auto">
          <a:xfrm>
            <a:off x="9222212" y="4588314"/>
            <a:ext cx="24384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sz="1600" b="1"/>
              <a:t>RubberDuck</a:t>
            </a:r>
          </a:p>
          <a:p>
            <a:pPr eaLnBrk="1" hangingPunct="1">
              <a:spcBef>
                <a:spcPct val="50000"/>
              </a:spcBef>
            </a:pPr>
            <a:r>
              <a:rPr lang="en-US" altLang="en-US" sz="1600"/>
              <a:t>quack() {</a:t>
            </a:r>
          </a:p>
          <a:p>
            <a:pPr eaLnBrk="1" hangingPunct="1">
              <a:spcBef>
                <a:spcPct val="50000"/>
              </a:spcBef>
            </a:pPr>
            <a:r>
              <a:rPr lang="en-US" altLang="en-US" sz="1600"/>
              <a:t>// overridden to Squeak }</a:t>
            </a:r>
          </a:p>
          <a:p>
            <a:pPr eaLnBrk="1" hangingPunct="1">
              <a:spcBef>
                <a:spcPct val="50000"/>
              </a:spcBef>
            </a:pPr>
            <a:r>
              <a:rPr lang="en-US" altLang="en-US" sz="1600"/>
              <a:t>display() {</a:t>
            </a:r>
          </a:p>
          <a:p>
            <a:pPr eaLnBrk="1" hangingPunct="1">
              <a:spcBef>
                <a:spcPct val="50000"/>
              </a:spcBef>
            </a:pPr>
            <a:r>
              <a:rPr lang="en-US" altLang="en-US" sz="1600"/>
              <a:t>// looks like a rubberduck }</a:t>
            </a:r>
          </a:p>
        </p:txBody>
      </p:sp>
      <p:sp>
        <p:nvSpPr>
          <p:cNvPr id="13" name="AutoShape 15"/>
          <p:cNvSpPr>
            <a:spLocks noChangeArrowheads="1"/>
          </p:cNvSpPr>
          <p:nvPr/>
        </p:nvSpPr>
        <p:spPr bwMode="auto">
          <a:xfrm>
            <a:off x="8384012" y="4131114"/>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14" name="Line 16"/>
          <p:cNvSpPr>
            <a:spLocks noChangeShapeType="1"/>
          </p:cNvSpPr>
          <p:nvPr/>
        </p:nvSpPr>
        <p:spPr bwMode="auto">
          <a:xfrm>
            <a:off x="8536412" y="4359714"/>
            <a:ext cx="1143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Tree>
    <p:extLst>
      <p:ext uri="{BB962C8B-B14F-4D97-AF65-F5344CB8AC3E}">
        <p14:creationId xmlns:p14="http://schemas.microsoft.com/office/powerpoint/2010/main" val="18940878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a:t>
            </a:r>
            <a:endParaRPr lang="en-US" dirty="0"/>
          </a:p>
        </p:txBody>
      </p:sp>
      <p:sp>
        <p:nvSpPr>
          <p:cNvPr id="3" name="Content Placeholder 2"/>
          <p:cNvSpPr>
            <a:spLocks noGrp="1"/>
          </p:cNvSpPr>
          <p:nvPr>
            <p:ph idx="1"/>
          </p:nvPr>
        </p:nvSpPr>
        <p:spPr/>
        <p:txBody>
          <a:bodyPr/>
          <a:lstStyle/>
          <a:p>
            <a:r>
              <a:rPr lang="en-US" altLang="en-US" dirty="0"/>
              <a:t>Applying </a:t>
            </a:r>
            <a:r>
              <a:rPr lang="en-US" altLang="en-US" dirty="0" smtClean="0"/>
              <a:t>too much inheritance </a:t>
            </a:r>
            <a:r>
              <a:rPr lang="en-US" altLang="en-US" dirty="0"/>
              <a:t>to achieve re-use</a:t>
            </a:r>
          </a:p>
          <a:p>
            <a:r>
              <a:rPr lang="en-US" altLang="en-US" dirty="0"/>
              <a:t>Poor solution for </a:t>
            </a:r>
            <a:r>
              <a:rPr lang="en-US" altLang="en-US" dirty="0" smtClean="0"/>
              <a:t>maintenance</a:t>
            </a:r>
          </a:p>
          <a:p>
            <a:endParaRPr lang="en-US" altLang="en-US" dirty="0"/>
          </a:p>
          <a:p>
            <a:pPr marL="0" indent="0">
              <a:buNone/>
            </a:pPr>
            <a:r>
              <a:rPr lang="en-US" altLang="en-US" b="1" dirty="0"/>
              <a:t>How do we fix this?</a:t>
            </a:r>
          </a:p>
          <a:p>
            <a:pPr lvl="1"/>
            <a:r>
              <a:rPr lang="en-US" altLang="en-US" dirty="0"/>
              <a:t>Using inheritance as before</a:t>
            </a:r>
          </a:p>
          <a:p>
            <a:pPr lvl="2"/>
            <a:r>
              <a:rPr lang="en-US" altLang="en-US" dirty="0"/>
              <a:t>Override the fly() method in rubber duck as in quack()</a:t>
            </a:r>
          </a:p>
          <a:p>
            <a:pPr lvl="1"/>
            <a:r>
              <a:rPr lang="en-US" altLang="en-US" dirty="0"/>
              <a:t>Will it fix the problem?</a:t>
            </a:r>
          </a:p>
          <a:p>
            <a:pPr marL="285750" indent="-285750"/>
            <a:endParaRPr lang="en-US" dirty="0" smtClean="0"/>
          </a:p>
          <a:p>
            <a:pPr marL="285750" indent="-285750"/>
            <a:r>
              <a:rPr lang="en-US" dirty="0" smtClean="0"/>
              <a:t>It fixes the existing problem but what about </a:t>
            </a:r>
            <a:r>
              <a:rPr lang="en-US" dirty="0" smtClean="0">
                <a:solidFill>
                  <a:schemeClr val="accent1">
                    <a:lumMod val="60000"/>
                    <a:lumOff val="40000"/>
                  </a:schemeClr>
                </a:solidFill>
              </a:rPr>
              <a:t>new Duck types? </a:t>
            </a:r>
          </a:p>
          <a:p>
            <a:pPr marL="539750" lvl="1" indent="-285750"/>
            <a:r>
              <a:rPr lang="en-US" sz="1800" dirty="0"/>
              <a:t>Decoy </a:t>
            </a:r>
            <a:r>
              <a:rPr lang="en-US" sz="1800" dirty="0" smtClean="0"/>
              <a:t>Duck</a:t>
            </a:r>
          </a:p>
          <a:p>
            <a:pPr marL="793750" lvl="2" indent="-285750"/>
            <a:r>
              <a:rPr lang="en-US" dirty="0" smtClean="0"/>
              <a:t>Can’t quack.</a:t>
            </a:r>
          </a:p>
          <a:p>
            <a:pPr marL="793750" lvl="2" indent="-285750"/>
            <a:r>
              <a:rPr lang="en-US" dirty="0" smtClean="0"/>
              <a:t>Can’t fly.</a:t>
            </a:r>
          </a:p>
          <a:p>
            <a:pPr marL="793750" lvl="2" indent="-285750"/>
            <a:endParaRPr lang="en-US" dirty="0"/>
          </a:p>
          <a:p>
            <a:pPr marL="793750" lvl="2" indent="-285750"/>
            <a:r>
              <a:rPr lang="en-US" dirty="0" smtClean="0"/>
              <a:t>How do we solve this problem now?</a:t>
            </a:r>
          </a:p>
        </p:txBody>
      </p:sp>
    </p:spTree>
    <p:extLst>
      <p:ext uri="{BB962C8B-B14F-4D97-AF65-F5344CB8AC3E}">
        <p14:creationId xmlns:p14="http://schemas.microsoft.com/office/powerpoint/2010/main" val="34605958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a:t>
            </a:r>
            <a:endParaRPr lang="en-US" dirty="0"/>
          </a:p>
        </p:txBody>
      </p:sp>
      <p:sp>
        <p:nvSpPr>
          <p:cNvPr id="3" name="Content Placeholder 2"/>
          <p:cNvSpPr>
            <a:spLocks noGrp="1"/>
          </p:cNvSpPr>
          <p:nvPr>
            <p:ph idx="1"/>
          </p:nvPr>
        </p:nvSpPr>
        <p:spPr/>
        <p:txBody>
          <a:bodyPr/>
          <a:lstStyle/>
          <a:p>
            <a:r>
              <a:rPr lang="en-US" altLang="en-US" dirty="0"/>
              <a:t>What have we done so far</a:t>
            </a:r>
            <a:r>
              <a:rPr lang="en-US" altLang="en-US" dirty="0" smtClean="0"/>
              <a:t>?</a:t>
            </a:r>
          </a:p>
          <a:p>
            <a:endParaRPr lang="en-US" altLang="en-US" dirty="0"/>
          </a:p>
          <a:p>
            <a:r>
              <a:rPr lang="en-US" altLang="en-US" dirty="0"/>
              <a:t>What problems have we solved</a:t>
            </a:r>
            <a:r>
              <a:rPr lang="en-US" altLang="en-US" dirty="0" smtClean="0"/>
              <a:t>?</a:t>
            </a:r>
          </a:p>
          <a:p>
            <a:endParaRPr lang="en-US" altLang="en-US" dirty="0"/>
          </a:p>
          <a:p>
            <a:r>
              <a:rPr lang="en-US" altLang="en-US" dirty="0"/>
              <a:t>What problems have we introduced in solving the problems</a:t>
            </a:r>
            <a:r>
              <a:rPr lang="en-US" altLang="en-US" dirty="0" smtClean="0"/>
              <a:t>?</a:t>
            </a:r>
          </a:p>
          <a:p>
            <a:endParaRPr lang="en-US" altLang="en-US" dirty="0"/>
          </a:p>
          <a:p>
            <a:r>
              <a:rPr lang="en-US" altLang="en-US" dirty="0"/>
              <a:t>Is there a better way of doing things?</a:t>
            </a:r>
          </a:p>
          <a:p>
            <a:endParaRPr lang="en-US"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3" y="3429000"/>
            <a:ext cx="31432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9481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to the rescue?</a:t>
            </a:r>
            <a:endParaRPr lang="en-US" dirty="0"/>
          </a:p>
        </p:txBody>
      </p:sp>
      <p:sp>
        <p:nvSpPr>
          <p:cNvPr id="3" name="Content Placeholder 2"/>
          <p:cNvSpPr>
            <a:spLocks noGrp="1"/>
          </p:cNvSpPr>
          <p:nvPr>
            <p:ph idx="1"/>
          </p:nvPr>
        </p:nvSpPr>
        <p:spPr>
          <a:xfrm>
            <a:off x="609442" y="868299"/>
            <a:ext cx="2888502" cy="5140615"/>
          </a:xfrm>
        </p:spPr>
        <p:txBody>
          <a:bodyPr/>
          <a:lstStyle/>
          <a:p>
            <a:r>
              <a:rPr lang="en-US" altLang="en-US" dirty="0"/>
              <a:t>Take the fly() method out of Duck superclass</a:t>
            </a:r>
          </a:p>
          <a:p>
            <a:endParaRPr lang="en-US" altLang="en-US" dirty="0" smtClean="0"/>
          </a:p>
          <a:p>
            <a:r>
              <a:rPr lang="en-US" altLang="en-US" dirty="0" smtClean="0"/>
              <a:t>And </a:t>
            </a:r>
            <a:r>
              <a:rPr lang="en-US" altLang="en-US" dirty="0"/>
              <a:t>make a </a:t>
            </a:r>
            <a:r>
              <a:rPr lang="en-US" altLang="en-US" dirty="0" smtClean="0"/>
              <a:t>Flyable </a:t>
            </a:r>
            <a:r>
              <a:rPr lang="en-US" altLang="en-US" dirty="0"/>
              <a:t>interface</a:t>
            </a:r>
          </a:p>
          <a:p>
            <a:pPr lvl="1"/>
            <a:r>
              <a:rPr lang="en-US" altLang="en-US" dirty="0"/>
              <a:t>Only those ducks that fly are required to implement the interface</a:t>
            </a:r>
          </a:p>
          <a:p>
            <a:endParaRPr lang="en-US" altLang="en-US" dirty="0" smtClean="0"/>
          </a:p>
          <a:p>
            <a:r>
              <a:rPr lang="en-US" altLang="en-US" dirty="0" smtClean="0"/>
              <a:t>Make </a:t>
            </a:r>
            <a:r>
              <a:rPr lang="en-US" altLang="en-US" dirty="0"/>
              <a:t>a </a:t>
            </a:r>
            <a:r>
              <a:rPr lang="en-US" altLang="en-US" dirty="0" err="1"/>
              <a:t>Quackable</a:t>
            </a:r>
            <a:r>
              <a:rPr lang="en-US" altLang="en-US" dirty="0"/>
              <a:t> interface too</a:t>
            </a:r>
          </a:p>
          <a:p>
            <a:endParaRPr lang="en-US" dirty="0"/>
          </a:p>
        </p:txBody>
      </p:sp>
      <p:sp>
        <p:nvSpPr>
          <p:cNvPr id="4" name="Text Box 3"/>
          <p:cNvSpPr txBox="1">
            <a:spLocks noChangeArrowheads="1"/>
          </p:cNvSpPr>
          <p:nvPr/>
        </p:nvSpPr>
        <p:spPr bwMode="auto">
          <a:xfrm>
            <a:off x="8650706" y="1126784"/>
            <a:ext cx="2971800" cy="1446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sz="1600" b="1"/>
              <a:t>class Duck</a:t>
            </a:r>
          </a:p>
          <a:p>
            <a:pPr eaLnBrk="1" hangingPunct="1">
              <a:spcBef>
                <a:spcPct val="50000"/>
              </a:spcBef>
            </a:pPr>
            <a:r>
              <a:rPr lang="en-US" altLang="en-US" sz="1600"/>
              <a:t>swim()</a:t>
            </a:r>
          </a:p>
          <a:p>
            <a:pPr eaLnBrk="1" hangingPunct="1">
              <a:spcBef>
                <a:spcPct val="50000"/>
              </a:spcBef>
            </a:pPr>
            <a:r>
              <a:rPr lang="en-US" altLang="en-US" sz="1600"/>
              <a:t>display()</a:t>
            </a:r>
          </a:p>
          <a:p>
            <a:pPr eaLnBrk="1" hangingPunct="1">
              <a:spcBef>
                <a:spcPct val="50000"/>
              </a:spcBef>
            </a:pPr>
            <a:r>
              <a:rPr lang="en-US" altLang="en-US" sz="1600"/>
              <a:t>//other duck-like methods…</a:t>
            </a:r>
          </a:p>
        </p:txBody>
      </p:sp>
      <p:sp>
        <p:nvSpPr>
          <p:cNvPr id="5" name="Line 4"/>
          <p:cNvSpPr>
            <a:spLocks noChangeShapeType="1"/>
          </p:cNvSpPr>
          <p:nvPr/>
        </p:nvSpPr>
        <p:spPr bwMode="auto">
          <a:xfrm>
            <a:off x="8650706" y="1507784"/>
            <a:ext cx="297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6" name="Text Box 5"/>
          <p:cNvSpPr txBox="1">
            <a:spLocks noChangeArrowheads="1"/>
          </p:cNvSpPr>
          <p:nvPr/>
        </p:nvSpPr>
        <p:spPr bwMode="auto">
          <a:xfrm>
            <a:off x="3850106" y="4174784"/>
            <a:ext cx="2514600" cy="1614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a:t>MallardDuck</a:t>
            </a:r>
          </a:p>
          <a:p>
            <a:pPr eaLnBrk="1" hangingPunct="1">
              <a:spcBef>
                <a:spcPct val="50000"/>
              </a:spcBef>
            </a:pPr>
            <a:r>
              <a:rPr lang="en-US" altLang="en-US"/>
              <a:t>display() </a:t>
            </a:r>
          </a:p>
          <a:p>
            <a:pPr eaLnBrk="1" hangingPunct="1">
              <a:spcBef>
                <a:spcPct val="50000"/>
              </a:spcBef>
            </a:pPr>
            <a:r>
              <a:rPr lang="en-US" altLang="en-US"/>
              <a:t>fly()</a:t>
            </a:r>
          </a:p>
          <a:p>
            <a:pPr eaLnBrk="1" hangingPunct="1">
              <a:spcBef>
                <a:spcPct val="50000"/>
              </a:spcBef>
            </a:pPr>
            <a:r>
              <a:rPr lang="en-US" altLang="en-US"/>
              <a:t>quack()</a:t>
            </a:r>
          </a:p>
        </p:txBody>
      </p:sp>
      <p:sp>
        <p:nvSpPr>
          <p:cNvPr id="7" name="Line 6"/>
          <p:cNvSpPr>
            <a:spLocks noChangeShapeType="1"/>
          </p:cNvSpPr>
          <p:nvPr/>
        </p:nvSpPr>
        <p:spPr bwMode="auto">
          <a:xfrm>
            <a:off x="3850106" y="4555784"/>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Text Box 7"/>
          <p:cNvSpPr txBox="1">
            <a:spLocks noChangeArrowheads="1"/>
          </p:cNvSpPr>
          <p:nvPr/>
        </p:nvSpPr>
        <p:spPr bwMode="auto">
          <a:xfrm>
            <a:off x="6593306" y="4098584"/>
            <a:ext cx="2667000" cy="1614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b="1"/>
              <a:t>RedHeadDuck</a:t>
            </a:r>
          </a:p>
          <a:p>
            <a:pPr eaLnBrk="1" hangingPunct="1">
              <a:spcBef>
                <a:spcPct val="50000"/>
              </a:spcBef>
            </a:pPr>
            <a:r>
              <a:rPr lang="en-US" altLang="en-US"/>
              <a:t>display() </a:t>
            </a:r>
          </a:p>
          <a:p>
            <a:pPr eaLnBrk="1" hangingPunct="1">
              <a:spcBef>
                <a:spcPct val="50000"/>
              </a:spcBef>
            </a:pPr>
            <a:r>
              <a:rPr lang="en-US" altLang="en-US"/>
              <a:t>fly()</a:t>
            </a:r>
          </a:p>
          <a:p>
            <a:pPr eaLnBrk="1" hangingPunct="1">
              <a:spcBef>
                <a:spcPct val="50000"/>
              </a:spcBef>
            </a:pPr>
            <a:r>
              <a:rPr lang="en-US" altLang="en-US"/>
              <a:t>quack()</a:t>
            </a:r>
          </a:p>
        </p:txBody>
      </p:sp>
      <p:sp>
        <p:nvSpPr>
          <p:cNvPr id="9" name="Text Box 13"/>
          <p:cNvSpPr txBox="1">
            <a:spLocks noChangeArrowheads="1"/>
          </p:cNvSpPr>
          <p:nvPr/>
        </p:nvSpPr>
        <p:spPr bwMode="auto">
          <a:xfrm>
            <a:off x="9488906" y="4098584"/>
            <a:ext cx="2438400" cy="1125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sz="1600" b="1"/>
              <a:t>RubberDuck</a:t>
            </a:r>
          </a:p>
          <a:p>
            <a:pPr eaLnBrk="1" hangingPunct="1">
              <a:spcBef>
                <a:spcPct val="50000"/>
              </a:spcBef>
            </a:pPr>
            <a:r>
              <a:rPr lang="en-US" altLang="en-US" sz="1600"/>
              <a:t>display() {</a:t>
            </a:r>
          </a:p>
          <a:p>
            <a:pPr eaLnBrk="1" hangingPunct="1">
              <a:spcBef>
                <a:spcPct val="50000"/>
              </a:spcBef>
            </a:pPr>
            <a:r>
              <a:rPr lang="en-US" altLang="en-US"/>
              <a:t>quack()</a:t>
            </a:r>
            <a:endParaRPr lang="en-US" altLang="en-US" sz="1600"/>
          </a:p>
        </p:txBody>
      </p:sp>
      <p:sp>
        <p:nvSpPr>
          <p:cNvPr id="10" name="Line 14"/>
          <p:cNvSpPr>
            <a:spLocks noChangeShapeType="1"/>
          </p:cNvSpPr>
          <p:nvPr/>
        </p:nvSpPr>
        <p:spPr bwMode="auto">
          <a:xfrm>
            <a:off x="9488906" y="4479584"/>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1" name="AutoShape 15"/>
          <p:cNvSpPr>
            <a:spLocks noChangeArrowheads="1"/>
          </p:cNvSpPr>
          <p:nvPr/>
        </p:nvSpPr>
        <p:spPr bwMode="auto">
          <a:xfrm>
            <a:off x="10022306" y="2574584"/>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12" name="Text Box 17"/>
          <p:cNvSpPr txBox="1">
            <a:spLocks noChangeArrowheads="1"/>
          </p:cNvSpPr>
          <p:nvPr/>
        </p:nvSpPr>
        <p:spPr bwMode="auto">
          <a:xfrm>
            <a:off x="3773906" y="1202984"/>
            <a:ext cx="1905000" cy="712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sz="1600" b="1"/>
              <a:t>interface Flyable</a:t>
            </a:r>
          </a:p>
          <a:p>
            <a:pPr eaLnBrk="1" hangingPunct="1">
              <a:spcBef>
                <a:spcPct val="50000"/>
              </a:spcBef>
            </a:pPr>
            <a:r>
              <a:rPr lang="en-US" altLang="en-US" sz="1600"/>
              <a:t>fly()</a:t>
            </a:r>
          </a:p>
        </p:txBody>
      </p:sp>
      <p:sp>
        <p:nvSpPr>
          <p:cNvPr id="13" name="Line 18"/>
          <p:cNvSpPr>
            <a:spLocks noChangeShapeType="1"/>
          </p:cNvSpPr>
          <p:nvPr/>
        </p:nvSpPr>
        <p:spPr bwMode="auto">
          <a:xfrm>
            <a:off x="3773906" y="1583984"/>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4" name="Text Box 19"/>
          <p:cNvSpPr txBox="1">
            <a:spLocks noChangeArrowheads="1"/>
          </p:cNvSpPr>
          <p:nvPr/>
        </p:nvSpPr>
        <p:spPr bwMode="auto">
          <a:xfrm>
            <a:off x="6136106" y="1126784"/>
            <a:ext cx="2286000" cy="712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pPr>
            <a:r>
              <a:rPr lang="en-US" altLang="en-US" sz="1600" b="1"/>
              <a:t>Interface Quackable</a:t>
            </a:r>
          </a:p>
          <a:p>
            <a:pPr eaLnBrk="1" hangingPunct="1">
              <a:spcBef>
                <a:spcPct val="50000"/>
              </a:spcBef>
            </a:pPr>
            <a:r>
              <a:rPr lang="en-US" altLang="en-US" sz="1600"/>
              <a:t>quack()</a:t>
            </a:r>
          </a:p>
        </p:txBody>
      </p:sp>
      <p:sp>
        <p:nvSpPr>
          <p:cNvPr id="15" name="Line 20"/>
          <p:cNvSpPr>
            <a:spLocks noChangeShapeType="1"/>
          </p:cNvSpPr>
          <p:nvPr/>
        </p:nvSpPr>
        <p:spPr bwMode="auto">
          <a:xfrm>
            <a:off x="6136106" y="1507784"/>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6" name="AutoShape 21"/>
          <p:cNvSpPr>
            <a:spLocks noChangeArrowheads="1"/>
          </p:cNvSpPr>
          <p:nvPr/>
        </p:nvSpPr>
        <p:spPr bwMode="auto">
          <a:xfrm>
            <a:off x="8879306" y="2574584"/>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17" name="AutoShape 22"/>
          <p:cNvSpPr>
            <a:spLocks noChangeArrowheads="1"/>
          </p:cNvSpPr>
          <p:nvPr/>
        </p:nvSpPr>
        <p:spPr bwMode="auto">
          <a:xfrm>
            <a:off x="9336506" y="2574584"/>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18" name="AutoShape 23"/>
          <p:cNvSpPr>
            <a:spLocks noChangeArrowheads="1"/>
          </p:cNvSpPr>
          <p:nvPr/>
        </p:nvSpPr>
        <p:spPr bwMode="auto">
          <a:xfrm>
            <a:off x="7507706" y="1812584"/>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19" name="AutoShape 24"/>
          <p:cNvSpPr>
            <a:spLocks noChangeArrowheads="1"/>
          </p:cNvSpPr>
          <p:nvPr/>
        </p:nvSpPr>
        <p:spPr bwMode="auto">
          <a:xfrm>
            <a:off x="6898106" y="1812584"/>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20" name="AutoShape 25"/>
          <p:cNvSpPr>
            <a:spLocks noChangeArrowheads="1"/>
          </p:cNvSpPr>
          <p:nvPr/>
        </p:nvSpPr>
        <p:spPr bwMode="auto">
          <a:xfrm>
            <a:off x="6364706" y="1812584"/>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21" name="AutoShape 26"/>
          <p:cNvSpPr>
            <a:spLocks noChangeArrowheads="1"/>
          </p:cNvSpPr>
          <p:nvPr/>
        </p:nvSpPr>
        <p:spPr bwMode="auto">
          <a:xfrm>
            <a:off x="4840706" y="1888784"/>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22" name="AutoShape 27"/>
          <p:cNvSpPr>
            <a:spLocks noChangeArrowheads="1"/>
          </p:cNvSpPr>
          <p:nvPr/>
        </p:nvSpPr>
        <p:spPr bwMode="auto">
          <a:xfrm>
            <a:off x="4002506" y="1888784"/>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en-US" altLang="en-US"/>
          </a:p>
        </p:txBody>
      </p:sp>
      <p:sp>
        <p:nvSpPr>
          <p:cNvPr id="23" name="Line 28"/>
          <p:cNvSpPr>
            <a:spLocks noChangeShapeType="1"/>
          </p:cNvSpPr>
          <p:nvPr/>
        </p:nvSpPr>
        <p:spPr bwMode="auto">
          <a:xfrm flipV="1">
            <a:off x="5602706" y="2803184"/>
            <a:ext cx="3429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4" name="Line 29"/>
          <p:cNvSpPr>
            <a:spLocks noChangeShapeType="1"/>
          </p:cNvSpPr>
          <p:nvPr/>
        </p:nvSpPr>
        <p:spPr bwMode="auto">
          <a:xfrm flipH="1">
            <a:off x="8345906" y="2803184"/>
            <a:ext cx="1143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5" name="Line 30"/>
          <p:cNvSpPr>
            <a:spLocks noChangeShapeType="1"/>
          </p:cNvSpPr>
          <p:nvPr/>
        </p:nvSpPr>
        <p:spPr bwMode="auto">
          <a:xfrm>
            <a:off x="10174706" y="2803184"/>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6" name="Line 31"/>
          <p:cNvSpPr>
            <a:spLocks noChangeShapeType="1"/>
          </p:cNvSpPr>
          <p:nvPr/>
        </p:nvSpPr>
        <p:spPr bwMode="auto">
          <a:xfrm>
            <a:off x="7660106" y="2041184"/>
            <a:ext cx="228600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7" name="Line 32"/>
          <p:cNvSpPr>
            <a:spLocks noChangeShapeType="1"/>
          </p:cNvSpPr>
          <p:nvPr/>
        </p:nvSpPr>
        <p:spPr bwMode="auto">
          <a:xfrm>
            <a:off x="7050506" y="2041184"/>
            <a:ext cx="38100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8" name="Line 33"/>
          <p:cNvSpPr>
            <a:spLocks noChangeShapeType="1"/>
          </p:cNvSpPr>
          <p:nvPr/>
        </p:nvSpPr>
        <p:spPr bwMode="auto">
          <a:xfrm>
            <a:off x="4993106" y="2117384"/>
            <a:ext cx="1981200" cy="1981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9" name="Line 34"/>
          <p:cNvSpPr>
            <a:spLocks noChangeShapeType="1"/>
          </p:cNvSpPr>
          <p:nvPr/>
        </p:nvSpPr>
        <p:spPr bwMode="auto">
          <a:xfrm flipH="1">
            <a:off x="4078706" y="2117384"/>
            <a:ext cx="7620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0" name="Line 35"/>
          <p:cNvSpPr>
            <a:spLocks noChangeShapeType="1"/>
          </p:cNvSpPr>
          <p:nvPr/>
        </p:nvSpPr>
        <p:spPr bwMode="auto">
          <a:xfrm flipH="1">
            <a:off x="4459706" y="2041184"/>
            <a:ext cx="205740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Tree>
    <p:extLst>
      <p:ext uri="{BB962C8B-B14F-4D97-AF65-F5344CB8AC3E}">
        <p14:creationId xmlns:p14="http://schemas.microsoft.com/office/powerpoint/2010/main" val="8634933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there are some implications</a:t>
            </a:r>
            <a:endParaRPr lang="en-US" dirty="0"/>
          </a:p>
        </p:txBody>
      </p:sp>
      <p:sp>
        <p:nvSpPr>
          <p:cNvPr id="3" name="Content Placeholder 2"/>
          <p:cNvSpPr>
            <a:spLocks noGrp="1"/>
          </p:cNvSpPr>
          <p:nvPr>
            <p:ph idx="1"/>
          </p:nvPr>
        </p:nvSpPr>
        <p:spPr/>
        <p:txBody>
          <a:bodyPr>
            <a:normAutofit/>
          </a:bodyPr>
          <a:lstStyle/>
          <a:p>
            <a:r>
              <a:rPr lang="en-US" dirty="0" smtClean="0"/>
              <a:t>Duplicate code for every duck type that can fly or quack. We have to implement fly() and quack() methods for all ducks that can fly or quack.</a:t>
            </a:r>
          </a:p>
          <a:p>
            <a:r>
              <a:rPr lang="en-US" dirty="0" smtClean="0"/>
              <a:t>There are lot of duck types, so we have to call the methods carefully. As we are not sure which duck will have fly() method or quack (). We have to check against </a:t>
            </a:r>
            <a:r>
              <a:rPr lang="en-US" dirty="0" err="1" smtClean="0"/>
              <a:t>instanceOf</a:t>
            </a:r>
            <a:r>
              <a:rPr lang="en-US" dirty="0" smtClean="0"/>
              <a:t> or some other mechanism.</a:t>
            </a:r>
          </a:p>
          <a:p>
            <a:r>
              <a:rPr lang="en-US" dirty="0" smtClean="0"/>
              <a:t>Looks like we have created a maintenance nightmare.</a:t>
            </a:r>
          </a:p>
          <a:p>
            <a:endParaRPr lang="en-US" dirty="0"/>
          </a:p>
          <a:p>
            <a:r>
              <a:rPr lang="en-US" dirty="0" smtClean="0"/>
              <a:t>Re-thinking:</a:t>
            </a:r>
          </a:p>
          <a:p>
            <a:r>
              <a:rPr lang="en-US" dirty="0"/>
              <a:t>Inheritance has not worked well because </a:t>
            </a:r>
          </a:p>
          <a:p>
            <a:pPr lvl="1"/>
            <a:r>
              <a:rPr lang="en-US" dirty="0"/>
              <a:t>Duck behavior keeps changing</a:t>
            </a:r>
          </a:p>
          <a:p>
            <a:pPr lvl="1"/>
            <a:r>
              <a:rPr lang="en-US" dirty="0"/>
              <a:t>Not suitable for all subclasses to have those properties</a:t>
            </a:r>
          </a:p>
          <a:p>
            <a:r>
              <a:rPr lang="en-US" dirty="0" smtClean="0"/>
              <a:t>Interface </a:t>
            </a:r>
            <a:r>
              <a:rPr lang="en-US" dirty="0"/>
              <a:t>was at first promising, but</a:t>
            </a:r>
          </a:p>
          <a:p>
            <a:pPr lvl="1"/>
            <a:r>
              <a:rPr lang="en-US" dirty="0"/>
              <a:t>No code re-use</a:t>
            </a:r>
          </a:p>
          <a:p>
            <a:pPr lvl="1"/>
            <a:r>
              <a:rPr lang="en-US" dirty="0"/>
              <a:t>Tedious</a:t>
            </a:r>
          </a:p>
          <a:p>
            <a:pPr lvl="2"/>
            <a:r>
              <a:rPr lang="en-US" dirty="0"/>
              <a:t>Every time a behavior is changed, you must track down and change it in all the subclasses where it is defined</a:t>
            </a:r>
          </a:p>
          <a:p>
            <a:pPr lvl="1"/>
            <a:r>
              <a:rPr lang="en-US" dirty="0"/>
              <a:t>Error prone</a:t>
            </a:r>
          </a:p>
          <a:p>
            <a:endParaRPr lang="en-US" dirty="0"/>
          </a:p>
        </p:txBody>
      </p:sp>
    </p:spTree>
    <p:extLst>
      <p:ext uri="{BB962C8B-B14F-4D97-AF65-F5344CB8AC3E}">
        <p14:creationId xmlns:p14="http://schemas.microsoft.com/office/powerpoint/2010/main" val="36699334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what Strategy Pattern says</a:t>
            </a:r>
            <a:endParaRPr lang="en-US" dirty="0"/>
          </a:p>
        </p:txBody>
      </p:sp>
      <p:sp>
        <p:nvSpPr>
          <p:cNvPr id="3" name="Content Placeholder 2"/>
          <p:cNvSpPr>
            <a:spLocks noGrp="1"/>
          </p:cNvSpPr>
          <p:nvPr>
            <p:ph idx="1"/>
          </p:nvPr>
        </p:nvSpPr>
        <p:spPr/>
        <p:txBody>
          <a:bodyPr/>
          <a:lstStyle/>
          <a:p>
            <a:r>
              <a:rPr lang="en-US" altLang="en-US" b="1" dirty="0">
                <a:solidFill>
                  <a:schemeClr val="accent1">
                    <a:lumMod val="60000"/>
                    <a:lumOff val="40000"/>
                  </a:schemeClr>
                </a:solidFill>
              </a:rPr>
              <a:t>Identify the aspects of your application that </a:t>
            </a:r>
            <a:r>
              <a:rPr lang="en-US" altLang="en-US" b="1" u="sng" dirty="0">
                <a:solidFill>
                  <a:schemeClr val="accent1">
                    <a:lumMod val="60000"/>
                    <a:lumOff val="40000"/>
                  </a:schemeClr>
                </a:solidFill>
              </a:rPr>
              <a:t>vary</a:t>
            </a:r>
            <a:r>
              <a:rPr lang="en-US" altLang="en-US" b="1" dirty="0">
                <a:solidFill>
                  <a:schemeClr val="accent1">
                    <a:lumMod val="60000"/>
                    <a:lumOff val="40000"/>
                  </a:schemeClr>
                </a:solidFill>
              </a:rPr>
              <a:t> and separate them from what stays the </a:t>
            </a:r>
            <a:r>
              <a:rPr lang="en-US" altLang="en-US" b="1" dirty="0" smtClean="0">
                <a:solidFill>
                  <a:schemeClr val="accent1">
                    <a:lumMod val="60000"/>
                    <a:lumOff val="40000"/>
                  </a:schemeClr>
                </a:solidFill>
              </a:rPr>
              <a:t>same.</a:t>
            </a:r>
            <a:endParaRPr lang="en-US" altLang="en-US" b="1" dirty="0">
              <a:solidFill>
                <a:schemeClr val="accent1">
                  <a:lumMod val="60000"/>
                  <a:lumOff val="40000"/>
                </a:schemeClr>
              </a:solidFill>
            </a:endParaRPr>
          </a:p>
          <a:p>
            <a:pPr>
              <a:lnSpc>
                <a:spcPct val="90000"/>
              </a:lnSpc>
            </a:pPr>
            <a:r>
              <a:rPr lang="en-US" altLang="en-US" dirty="0"/>
              <a:t>So what are variable in the Duck class?</a:t>
            </a:r>
          </a:p>
          <a:p>
            <a:pPr lvl="1">
              <a:lnSpc>
                <a:spcPct val="90000"/>
              </a:lnSpc>
            </a:pPr>
            <a:r>
              <a:rPr lang="en-US" altLang="en-US" dirty="0"/>
              <a:t>Flying behavior</a:t>
            </a:r>
          </a:p>
          <a:p>
            <a:pPr lvl="1">
              <a:lnSpc>
                <a:spcPct val="90000"/>
              </a:lnSpc>
            </a:pPr>
            <a:r>
              <a:rPr lang="en-US" altLang="en-US" dirty="0"/>
              <a:t>Quacking behavior</a:t>
            </a:r>
          </a:p>
          <a:p>
            <a:pPr>
              <a:lnSpc>
                <a:spcPct val="90000"/>
              </a:lnSpc>
            </a:pPr>
            <a:r>
              <a:rPr lang="en-US" altLang="en-US" dirty="0"/>
              <a:t>Pull these duck behaviors out of the Duck class</a:t>
            </a:r>
          </a:p>
          <a:p>
            <a:pPr lvl="1">
              <a:lnSpc>
                <a:spcPct val="90000"/>
              </a:lnSpc>
            </a:pPr>
            <a:r>
              <a:rPr lang="en-US" altLang="en-US" dirty="0"/>
              <a:t>Create new classes for these behaviors</a:t>
            </a:r>
          </a:p>
          <a:p>
            <a:endParaRPr lang="en-US" dirty="0" smtClean="0"/>
          </a:p>
          <a:p>
            <a:r>
              <a:rPr lang="en-US" b="1" dirty="0" smtClean="0"/>
              <a:t>How to design such an implementation</a:t>
            </a:r>
            <a:endParaRPr lang="en-US" b="1" dirty="0"/>
          </a:p>
          <a:p>
            <a:r>
              <a:rPr lang="en-US" dirty="0" smtClean="0"/>
              <a:t>Goal here is-</a:t>
            </a:r>
          </a:p>
          <a:p>
            <a:pPr lvl="1"/>
            <a:r>
              <a:rPr lang="en-US" altLang="en-US" dirty="0"/>
              <a:t>keep things </a:t>
            </a:r>
            <a:r>
              <a:rPr lang="en-US" altLang="en-US" dirty="0" smtClean="0"/>
              <a:t>flexible</a:t>
            </a:r>
          </a:p>
          <a:p>
            <a:pPr lvl="1"/>
            <a:r>
              <a:rPr lang="en-US" altLang="en-US" dirty="0"/>
              <a:t>Want to assign behaviors to instances of Duck</a:t>
            </a:r>
          </a:p>
          <a:p>
            <a:pPr lvl="2"/>
            <a:r>
              <a:rPr lang="en-US" altLang="en-US" dirty="0"/>
              <a:t>i</a:t>
            </a:r>
            <a:r>
              <a:rPr lang="en-US" altLang="en-US" dirty="0" smtClean="0"/>
              <a:t>nstantiate </a:t>
            </a:r>
            <a:r>
              <a:rPr lang="en-US" altLang="en-US" dirty="0"/>
              <a:t>a new </a:t>
            </a:r>
            <a:r>
              <a:rPr lang="en-US" altLang="en-US" dirty="0" err="1"/>
              <a:t>MallardDuck</a:t>
            </a:r>
            <a:r>
              <a:rPr lang="en-US" altLang="en-US" dirty="0"/>
              <a:t> instance</a:t>
            </a:r>
          </a:p>
          <a:p>
            <a:pPr lvl="2"/>
            <a:r>
              <a:rPr lang="en-US" altLang="en-US" dirty="0"/>
              <a:t>Initialize it with a specific type of flying</a:t>
            </a:r>
          </a:p>
          <a:p>
            <a:pPr lvl="2"/>
            <a:r>
              <a:rPr lang="en-US" altLang="en-US" dirty="0"/>
              <a:t>Be able to change the behavior dynamically</a:t>
            </a:r>
          </a:p>
          <a:p>
            <a:pPr lvl="1"/>
            <a:endParaRPr lang="en-US" dirty="0"/>
          </a:p>
        </p:txBody>
      </p:sp>
    </p:spTree>
    <p:extLst>
      <p:ext uri="{BB962C8B-B14F-4D97-AF65-F5344CB8AC3E}">
        <p14:creationId xmlns:p14="http://schemas.microsoft.com/office/powerpoint/2010/main" val="4148951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a:t>Use a </a:t>
            </a:r>
            <a:r>
              <a:rPr lang="en-US" dirty="0" err="1"/>
              <a:t>supertype</a:t>
            </a:r>
            <a:r>
              <a:rPr lang="en-US" dirty="0"/>
              <a:t> to represent each behavior</a:t>
            </a:r>
          </a:p>
          <a:p>
            <a:pPr lvl="1"/>
            <a:r>
              <a:rPr lang="en-US" dirty="0" err="1"/>
              <a:t>FlyBehavior</a:t>
            </a:r>
            <a:r>
              <a:rPr lang="en-US" dirty="0"/>
              <a:t> and </a:t>
            </a:r>
            <a:r>
              <a:rPr lang="en-US" dirty="0" err="1"/>
              <a:t>QuackBehavior</a:t>
            </a:r>
            <a:endParaRPr lang="en-US" dirty="0"/>
          </a:p>
          <a:p>
            <a:pPr lvl="1"/>
            <a:r>
              <a:rPr lang="en-US" dirty="0"/>
              <a:t>Each implementation of a behavior will implement one of these </a:t>
            </a:r>
            <a:r>
              <a:rPr lang="en-US" dirty="0" err="1"/>
              <a:t>supertypes</a:t>
            </a:r>
            <a:endParaRPr lang="en-US" dirty="0"/>
          </a:p>
          <a:p>
            <a:r>
              <a:rPr lang="en-US" dirty="0"/>
              <a:t>In the past, we rely on an </a:t>
            </a:r>
            <a:r>
              <a:rPr lang="en-US" dirty="0" smtClean="0"/>
              <a:t>implementation</a:t>
            </a:r>
          </a:p>
          <a:p>
            <a:pPr lvl="1"/>
            <a:r>
              <a:rPr lang="en-US" dirty="0" smtClean="0"/>
              <a:t>In </a:t>
            </a:r>
            <a:r>
              <a:rPr lang="en-US" dirty="0"/>
              <a:t>superclass Duck, or</a:t>
            </a:r>
          </a:p>
          <a:p>
            <a:pPr lvl="1"/>
            <a:r>
              <a:rPr lang="en-US" dirty="0"/>
              <a:t>A specialized implementation in the subclass</a:t>
            </a:r>
          </a:p>
          <a:p>
            <a:r>
              <a:rPr lang="en-US" dirty="0"/>
              <a:t>Now: Duck subclass will use a behavior represented in a </a:t>
            </a:r>
            <a:r>
              <a:rPr lang="en-US" dirty="0" err="1"/>
              <a:t>supertype</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835" y="3577771"/>
            <a:ext cx="64865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615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Code</a:t>
            </a:r>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150" y="1425462"/>
            <a:ext cx="4551686" cy="3015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017" y="1401310"/>
            <a:ext cx="390525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5651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to </a:t>
            </a:r>
            <a:r>
              <a:rPr lang="en-US" dirty="0" err="1" smtClean="0"/>
              <a:t>supertype</a:t>
            </a:r>
            <a:endParaRPr lang="en-US" dirty="0"/>
          </a:p>
        </p:txBody>
      </p:sp>
      <p:sp>
        <p:nvSpPr>
          <p:cNvPr id="3" name="Content Placeholder 2"/>
          <p:cNvSpPr>
            <a:spLocks noGrp="1"/>
          </p:cNvSpPr>
          <p:nvPr>
            <p:ph idx="1"/>
          </p:nvPr>
        </p:nvSpPr>
        <p:spPr>
          <a:xfrm>
            <a:off x="609441" y="868299"/>
            <a:ext cx="4746329" cy="5343815"/>
          </a:xfrm>
        </p:spPr>
        <p:txBody>
          <a:bodyPr/>
          <a:lstStyle/>
          <a:p>
            <a:r>
              <a:rPr lang="en-US" dirty="0"/>
              <a:t>Program to a </a:t>
            </a:r>
            <a:r>
              <a:rPr lang="en-US" dirty="0" err="1"/>
              <a:t>Supertype</a:t>
            </a:r>
            <a:r>
              <a:rPr lang="en-US" dirty="0"/>
              <a:t>” means:</a:t>
            </a:r>
          </a:p>
          <a:p>
            <a:pPr lvl="1"/>
            <a:r>
              <a:rPr lang="en-US" dirty="0"/>
              <a:t>Exploit polymorphism by programming to a </a:t>
            </a:r>
            <a:r>
              <a:rPr lang="en-US" dirty="0" err="1" smtClean="0"/>
              <a:t>supertype</a:t>
            </a:r>
            <a:endParaRPr lang="en-US" dirty="0" smtClean="0"/>
          </a:p>
          <a:p>
            <a:pPr lvl="1"/>
            <a:endParaRPr lang="en-US" dirty="0"/>
          </a:p>
          <a:p>
            <a:pPr lvl="1"/>
            <a:r>
              <a:rPr lang="en-US" dirty="0"/>
              <a:t>The actual runtime object isn’t locked into the </a:t>
            </a:r>
            <a:r>
              <a:rPr lang="en-US" dirty="0" smtClean="0"/>
              <a:t>code</a:t>
            </a:r>
          </a:p>
          <a:p>
            <a:pPr lvl="1"/>
            <a:endParaRPr lang="en-US" dirty="0"/>
          </a:p>
          <a:p>
            <a:pPr lvl="1"/>
            <a:r>
              <a:rPr lang="en-US" dirty="0"/>
              <a:t>The declared type of the variable should be a </a:t>
            </a:r>
            <a:r>
              <a:rPr lang="en-US" dirty="0" err="1"/>
              <a:t>supertype</a:t>
            </a:r>
            <a:r>
              <a:rPr lang="en-US" dirty="0"/>
              <a:t>, usually an abstract class or </a:t>
            </a:r>
            <a:r>
              <a:rPr lang="en-US" dirty="0" smtClean="0"/>
              <a:t>interface</a:t>
            </a:r>
          </a:p>
          <a:p>
            <a:pPr lvl="1"/>
            <a:endParaRPr lang="en-US" dirty="0"/>
          </a:p>
          <a:p>
            <a:pPr lvl="1"/>
            <a:r>
              <a:rPr lang="en-US" dirty="0"/>
              <a:t>Objects assigned to those variables can be of any concrete implementations of the </a:t>
            </a:r>
            <a:r>
              <a:rPr lang="en-US" dirty="0" err="1" smtClean="0"/>
              <a:t>supertype</a:t>
            </a:r>
            <a:endParaRPr lang="en-US" dirty="0" smtClean="0"/>
          </a:p>
          <a:p>
            <a:pPr lvl="1"/>
            <a:endParaRPr lang="en-US" dirty="0"/>
          </a:p>
          <a:p>
            <a:pPr lvl="1"/>
            <a:r>
              <a:rPr lang="en-US" dirty="0" smtClean="0"/>
              <a:t>The </a:t>
            </a:r>
            <a:r>
              <a:rPr lang="en-US" dirty="0"/>
              <a:t>class declaring them need not know about the actual object type</a:t>
            </a:r>
          </a:p>
        </p:txBody>
      </p:sp>
    </p:spTree>
    <p:extLst>
      <p:ext uri="{BB962C8B-B14F-4D97-AF65-F5344CB8AC3E}">
        <p14:creationId xmlns:p14="http://schemas.microsoft.com/office/powerpoint/2010/main" val="3884554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 Usage</a:t>
            </a:r>
            <a:endParaRPr lang="en-US" dirty="0"/>
          </a:p>
        </p:txBody>
      </p:sp>
      <p:sp>
        <p:nvSpPr>
          <p:cNvPr id="3" name="Text Placeholder 2"/>
          <p:cNvSpPr>
            <a:spLocks noGrp="1"/>
          </p:cNvSpPr>
          <p:nvPr>
            <p:ph type="body" sz="quarter" idx="13"/>
          </p:nvPr>
        </p:nvSpPr>
        <p:spPr/>
        <p:txBody>
          <a:bodyPr/>
          <a:lstStyle/>
          <a:p>
            <a:r>
              <a:rPr lang="en-US" dirty="0" smtClean="0"/>
              <a:t>Example-</a:t>
            </a:r>
            <a:endParaRPr lang="en-US" dirty="0"/>
          </a:p>
        </p:txBody>
      </p:sp>
      <p:sp>
        <p:nvSpPr>
          <p:cNvPr id="4" name="Text Placeholder 3"/>
          <p:cNvSpPr>
            <a:spLocks noGrp="1"/>
          </p:cNvSpPr>
          <p:nvPr>
            <p:ph type="body" sz="quarter" idx="14"/>
          </p:nvPr>
        </p:nvSpPr>
        <p:spPr/>
        <p:txBody>
          <a:bodyPr/>
          <a:lstStyle/>
          <a:p>
            <a:pPr>
              <a:buFont typeface="Wingdings" pitchFamily="2" charset="2"/>
              <a:buNone/>
            </a:pPr>
            <a:r>
              <a:rPr lang="sv-SE" altLang="en-US" dirty="0"/>
              <a:t>Use the Singleton pattern when</a:t>
            </a:r>
          </a:p>
          <a:p>
            <a:r>
              <a:rPr lang="sv-SE" altLang="en-US" dirty="0"/>
              <a:t>There must be exactly one instance of a class, and it must be accessible to clients from a well-known access point.</a:t>
            </a:r>
          </a:p>
          <a:p>
            <a:r>
              <a:rPr lang="sv-SE" altLang="en-US" dirty="0"/>
              <a:t>When the sole instance should be extensible by subclassing, and clients should be able to use an extended instance without modifying their code.</a:t>
            </a:r>
            <a:endParaRPr lang="en-US" alt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093" y="1952568"/>
            <a:ext cx="48291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0446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Duck</a:t>
            </a:r>
            <a:endParaRPr lang="en-US" dirty="0"/>
          </a:p>
        </p:txBody>
      </p:sp>
      <p:sp>
        <p:nvSpPr>
          <p:cNvPr id="3" name="Text Placeholder 2"/>
          <p:cNvSpPr>
            <a:spLocks noGrp="1"/>
          </p:cNvSpPr>
          <p:nvPr>
            <p:ph type="body" sz="quarter" idx="13"/>
          </p:nvPr>
        </p:nvSpPr>
        <p:spPr>
          <a:xfrm>
            <a:off x="5152571" y="870681"/>
            <a:ext cx="6455229" cy="5094689"/>
          </a:xfrm>
        </p:spPr>
        <p:txBody>
          <a:bodyPr/>
          <a:lstStyle/>
          <a:p>
            <a:r>
              <a:rPr lang="en-US" dirty="0" smtClean="0"/>
              <a:t>Integration-</a:t>
            </a:r>
          </a:p>
          <a:p>
            <a:pPr lvl="1"/>
            <a:r>
              <a:rPr lang="en-US" altLang="en-US" dirty="0"/>
              <a:t>Add 2 instance variables:</a:t>
            </a:r>
          </a:p>
          <a:p>
            <a:pPr marL="241300" lvl="1" indent="0">
              <a:buNone/>
            </a:pPr>
            <a:endParaRPr lang="en-US" dirty="0"/>
          </a:p>
        </p:txBody>
      </p:sp>
      <p:sp>
        <p:nvSpPr>
          <p:cNvPr id="4" name="Text Placeholder 3"/>
          <p:cNvSpPr>
            <a:spLocks noGrp="1"/>
          </p:cNvSpPr>
          <p:nvPr>
            <p:ph type="body" sz="quarter" idx="14"/>
          </p:nvPr>
        </p:nvSpPr>
        <p:spPr>
          <a:xfrm>
            <a:off x="609600" y="870682"/>
            <a:ext cx="3904343" cy="5312404"/>
          </a:xfrm>
        </p:spPr>
        <p:txBody>
          <a:bodyPr/>
          <a:lstStyle/>
          <a:p>
            <a:r>
              <a:rPr lang="en-US" dirty="0"/>
              <a:t>Program to a </a:t>
            </a:r>
            <a:r>
              <a:rPr lang="en-US" dirty="0" err="1"/>
              <a:t>Supertype</a:t>
            </a:r>
            <a:r>
              <a:rPr lang="en-US" dirty="0" smtClean="0"/>
              <a:t>”:</a:t>
            </a:r>
            <a:endParaRPr lang="en-US" dirty="0"/>
          </a:p>
          <a:p>
            <a:pPr lvl="1"/>
            <a:r>
              <a:rPr lang="en-US" dirty="0"/>
              <a:t>Exploit polymorphism by programming to a </a:t>
            </a:r>
            <a:r>
              <a:rPr lang="en-US" dirty="0" err="1"/>
              <a:t>supertype</a:t>
            </a:r>
            <a:endParaRPr lang="en-US" dirty="0"/>
          </a:p>
          <a:p>
            <a:pPr lvl="1"/>
            <a:endParaRPr lang="en-US" dirty="0"/>
          </a:p>
          <a:p>
            <a:pPr lvl="1"/>
            <a:r>
              <a:rPr lang="en-US" dirty="0"/>
              <a:t>The actual runtime object isn’t locked into the code</a:t>
            </a:r>
          </a:p>
          <a:p>
            <a:pPr lvl="1"/>
            <a:endParaRPr lang="en-US" dirty="0"/>
          </a:p>
          <a:p>
            <a:pPr lvl="1"/>
            <a:r>
              <a:rPr lang="en-US" dirty="0"/>
              <a:t>The declared type of the variable should be a </a:t>
            </a:r>
            <a:r>
              <a:rPr lang="en-US" dirty="0" err="1"/>
              <a:t>supertype</a:t>
            </a:r>
            <a:r>
              <a:rPr lang="en-US" dirty="0"/>
              <a:t>, usually an abstract class or interface</a:t>
            </a:r>
          </a:p>
          <a:p>
            <a:pPr lvl="1"/>
            <a:endParaRPr lang="en-US" dirty="0"/>
          </a:p>
          <a:p>
            <a:pPr lvl="1"/>
            <a:r>
              <a:rPr lang="en-US" dirty="0"/>
              <a:t>Objects assigned to those variables can be of any concrete implementations of the </a:t>
            </a:r>
            <a:r>
              <a:rPr lang="en-US" dirty="0" err="1"/>
              <a:t>supertype</a:t>
            </a:r>
            <a:endParaRPr lang="en-US" dirty="0"/>
          </a:p>
          <a:p>
            <a:pPr lvl="1"/>
            <a:endParaRPr lang="en-US" dirty="0"/>
          </a:p>
          <a:p>
            <a:pPr lvl="1"/>
            <a:r>
              <a:rPr lang="en-US" dirty="0"/>
              <a:t>The class declaring them need not know about the actual object type</a:t>
            </a:r>
          </a:p>
          <a:p>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1426" y="1851941"/>
            <a:ext cx="660082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865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t>
            </a:r>
            <a:r>
              <a:rPr lang="en-US" dirty="0" err="1" smtClean="0"/>
              <a:t>performQuack</a:t>
            </a:r>
            <a:r>
              <a:rPr lang="en-US" dirty="0" smtClean="0"/>
              <a:t>()</a:t>
            </a:r>
            <a:endParaRPr lang="en-US" dirty="0"/>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9416" y="1014298"/>
            <a:ext cx="61912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507" y="3429000"/>
            <a:ext cx="74771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6948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to set the </a:t>
            </a:r>
            <a:r>
              <a:rPr lang="en-US" altLang="en-US" dirty="0" err="1"/>
              <a:t>quackBehavior</a:t>
            </a:r>
            <a:r>
              <a:rPr lang="en-US" altLang="en-US" dirty="0"/>
              <a:t> variable &amp; </a:t>
            </a:r>
            <a:r>
              <a:rPr lang="en-US" altLang="en-US" dirty="0" err="1"/>
              <a:t>flyBehavior</a:t>
            </a:r>
            <a:r>
              <a:rPr lang="en-US" altLang="en-US" dirty="0"/>
              <a:t> variable</a:t>
            </a:r>
            <a:endParaRPr lang="en-US" dirty="0"/>
          </a:p>
        </p:txBody>
      </p:sp>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15" y="921657"/>
            <a:ext cx="663892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712" y="2442033"/>
            <a:ext cx="6352963"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94649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duck code</a:t>
            </a:r>
            <a:endParaRPr lang="en-US" dirty="0"/>
          </a:p>
        </p:txBody>
      </p:sp>
      <p:sp>
        <p:nvSpPr>
          <p:cNvPr id="3" name="Content Placeholder 2"/>
          <p:cNvSpPr>
            <a:spLocks noGrp="1"/>
          </p:cNvSpPr>
          <p:nvPr>
            <p:ph idx="1"/>
          </p:nvPr>
        </p:nvSpPr>
        <p:spPr/>
        <p:txBody>
          <a:bodyPr/>
          <a:lstStyle/>
          <a:p>
            <a:pPr marL="609600" indent="-609600">
              <a:buNone/>
            </a:pPr>
            <a:r>
              <a:rPr lang="en-US" altLang="en-US" dirty="0"/>
              <a:t>Type and compile:</a:t>
            </a:r>
          </a:p>
          <a:p>
            <a:pPr marL="285750" indent="-285750"/>
            <a:r>
              <a:rPr lang="en-US" altLang="en-US" dirty="0" smtClean="0"/>
              <a:t>Duck </a:t>
            </a:r>
            <a:r>
              <a:rPr lang="en-US" altLang="en-US" dirty="0"/>
              <a:t>class and the </a:t>
            </a:r>
            <a:r>
              <a:rPr lang="en-US" altLang="en-US" dirty="0" err="1"/>
              <a:t>MallardDuck</a:t>
            </a:r>
            <a:r>
              <a:rPr lang="en-US" altLang="en-US" dirty="0"/>
              <a:t> class</a:t>
            </a:r>
          </a:p>
          <a:p>
            <a:pPr marL="285750" indent="-285750"/>
            <a:r>
              <a:rPr lang="en-US" altLang="en-US" dirty="0" err="1"/>
              <a:t>FlyBehavior</a:t>
            </a:r>
            <a:r>
              <a:rPr lang="en-US" altLang="en-US" dirty="0"/>
              <a:t> interface and the two behavior implementation classes (FlyWithwings.java and flyNoWay.java)</a:t>
            </a:r>
          </a:p>
          <a:p>
            <a:pPr marL="285750" indent="-285750"/>
            <a:r>
              <a:rPr lang="en-US" altLang="en-US" dirty="0" err="1"/>
              <a:t>QuackBehavior</a:t>
            </a:r>
            <a:r>
              <a:rPr lang="en-US" altLang="en-US" dirty="0"/>
              <a:t> interface and 3 behavior implementation classes</a:t>
            </a:r>
          </a:p>
          <a:p>
            <a:pPr marL="285750" indent="-285750"/>
            <a:r>
              <a:rPr lang="en-US" altLang="en-US" dirty="0"/>
              <a:t>Test </a:t>
            </a:r>
            <a:r>
              <a:rPr lang="en-US" altLang="en-US" dirty="0" smtClean="0"/>
              <a:t>class </a:t>
            </a:r>
            <a:r>
              <a:rPr lang="en-US" altLang="en-US" dirty="0"/>
              <a:t>(MiniDuckSimulator.java</a:t>
            </a:r>
            <a:r>
              <a:rPr lang="en-US" altLang="en-US" dirty="0" smtClean="0"/>
              <a:t>)</a:t>
            </a:r>
          </a:p>
          <a:p>
            <a:pPr marL="609600" indent="-609600"/>
            <a:endParaRPr lang="en-US" dirty="0"/>
          </a:p>
          <a:p>
            <a:pPr marL="285750" indent="-285750"/>
            <a:r>
              <a:rPr lang="en-US" dirty="0" smtClean="0"/>
              <a:t>Check the code in below source file, for more references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7864695"/>
              </p:ext>
            </p:extLst>
          </p:nvPr>
        </p:nvGraphicFramePr>
        <p:xfrm>
          <a:off x="3136192" y="3729271"/>
          <a:ext cx="952500" cy="647700"/>
        </p:xfrm>
        <a:graphic>
          <a:graphicData uri="http://schemas.openxmlformats.org/presentationml/2006/ole">
            <mc:AlternateContent xmlns:mc="http://schemas.openxmlformats.org/markup-compatibility/2006">
              <mc:Choice xmlns:v="urn:schemas-microsoft-com:vml" Requires="v">
                <p:oleObj spid="_x0000_s27741" name="Packager Shell Object" showAsIcon="1" r:id="rId3" imgW="952560" imgH="648000" progId="Package">
                  <p:embed/>
                </p:oleObj>
              </mc:Choice>
              <mc:Fallback>
                <p:oleObj name="Packager Shell Object" showAsIcon="1" r:id="rId3" imgW="952560" imgH="648000" progId="Package">
                  <p:embed/>
                  <p:pic>
                    <p:nvPicPr>
                      <p:cNvPr id="0" name=""/>
                      <p:cNvPicPr/>
                      <p:nvPr/>
                    </p:nvPicPr>
                    <p:blipFill>
                      <a:blip r:embed="rId4"/>
                      <a:stretch>
                        <a:fillRect/>
                      </a:stretch>
                    </p:blipFill>
                    <p:spPr>
                      <a:xfrm>
                        <a:off x="3136192" y="3729271"/>
                        <a:ext cx="952500" cy="647700"/>
                      </a:xfrm>
                      <a:prstGeom prst="rect">
                        <a:avLst/>
                      </a:prstGeom>
                    </p:spPr>
                  </p:pic>
                </p:oleObj>
              </mc:Fallback>
            </mc:AlternateContent>
          </a:graphicData>
        </a:graphic>
      </p:graphicFrame>
    </p:spTree>
    <p:extLst>
      <p:ext uri="{BB962C8B-B14F-4D97-AF65-F5344CB8AC3E}">
        <p14:creationId xmlns:p14="http://schemas.microsoft.com/office/powerpoint/2010/main" val="14216664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Check-in</a:t>
            </a:r>
            <a:endParaRPr lang="en-US" dirty="0"/>
          </a:p>
        </p:txBody>
      </p:sp>
      <p:sp>
        <p:nvSpPr>
          <p:cNvPr id="3" name="Content Placeholder 2"/>
          <p:cNvSpPr>
            <a:spLocks noGrp="1"/>
          </p:cNvSpPr>
          <p:nvPr>
            <p:ph idx="1"/>
          </p:nvPr>
        </p:nvSpPr>
        <p:spPr/>
        <p:txBody>
          <a:bodyPr/>
          <a:lstStyle/>
          <a:p>
            <a:r>
              <a:rPr lang="en-US" altLang="en-US" dirty="0"/>
              <a:t>We have built dynamic behavior in ducks e.g. a </a:t>
            </a:r>
            <a:r>
              <a:rPr lang="en-US" altLang="en-US" dirty="0" err="1"/>
              <a:t>MallardDuck</a:t>
            </a:r>
            <a:endParaRPr lang="en-US" altLang="en-US" dirty="0"/>
          </a:p>
          <a:p>
            <a:pPr lvl="1"/>
            <a:r>
              <a:rPr lang="en-US" altLang="en-US" dirty="0"/>
              <a:t>The dynamic behavior is instantiated in the duck’s constructor</a:t>
            </a:r>
          </a:p>
          <a:p>
            <a:r>
              <a:rPr lang="en-US" altLang="en-US" dirty="0"/>
              <a:t>How can we change the duck’s behavior after instantiation?</a:t>
            </a:r>
          </a:p>
          <a:p>
            <a:endParaRPr lang="en-US" dirty="0" smtClean="0"/>
          </a:p>
          <a:p>
            <a:r>
              <a:rPr lang="en-US" altLang="en-US" b="1" dirty="0"/>
              <a:t>Changing a duck’s behavior after </a:t>
            </a:r>
            <a:r>
              <a:rPr lang="en-US" altLang="en-US" b="1" dirty="0" smtClean="0"/>
              <a:t>instantiation</a:t>
            </a:r>
          </a:p>
          <a:p>
            <a:pPr lvl="1"/>
            <a:r>
              <a:rPr lang="en-US" altLang="en-US" dirty="0"/>
              <a:t>Set the duck’s behavior type through a </a:t>
            </a:r>
            <a:r>
              <a:rPr lang="en-US" altLang="en-US" dirty="0" err="1"/>
              <a:t>mutator</a:t>
            </a:r>
            <a:r>
              <a:rPr lang="en-US" altLang="en-US" dirty="0"/>
              <a:t> method on the duck’s subclass</a:t>
            </a:r>
          </a:p>
          <a:p>
            <a:pPr marL="241300" lvl="1" indent="0">
              <a:buNone/>
            </a:pPr>
            <a:endParaRPr lang="en-US" b="1" dirty="0" smtClean="0"/>
          </a:p>
          <a:p>
            <a:pPr marL="241300" lvl="1" indent="0">
              <a:buNone/>
            </a:pPr>
            <a:r>
              <a:rPr lang="en-US" b="1" dirty="0" smtClean="0"/>
              <a:t>Add new methods to duck class</a:t>
            </a:r>
          </a:p>
          <a:p>
            <a:pPr marL="241300" lvl="1" indent="0">
              <a:buNone/>
            </a:pPr>
            <a:endParaRPr lang="en-US" b="1" dirty="0" smtClean="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464" y="3564618"/>
            <a:ext cx="43529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92059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Add a new class </a:t>
            </a:r>
            <a:r>
              <a:rPr lang="en-US" dirty="0" err="1" smtClean="0"/>
              <a:t>ModelDuck</a:t>
            </a:r>
            <a:r>
              <a:rPr lang="en-US" dirty="0" smtClean="0"/>
              <a:t>. </a:t>
            </a:r>
            <a:r>
              <a:rPr lang="en-US" dirty="0" err="1" smtClean="0"/>
              <a:t>ModelDuck</a:t>
            </a:r>
            <a:r>
              <a:rPr lang="en-US" dirty="0" smtClean="0"/>
              <a:t> has no way to fly initially. Then enable </a:t>
            </a:r>
            <a:r>
              <a:rPr lang="en-US" dirty="0" err="1" smtClean="0"/>
              <a:t>ModelDuck</a:t>
            </a:r>
            <a:r>
              <a:rPr lang="en-US" dirty="0" smtClean="0"/>
              <a:t> to fly by using </a:t>
            </a:r>
            <a:r>
              <a:rPr lang="en-US" dirty="0" err="1" smtClean="0"/>
              <a:t>mutator</a:t>
            </a:r>
            <a:r>
              <a:rPr lang="en-US" dirty="0" smtClean="0"/>
              <a:t> setter method.</a:t>
            </a:r>
          </a:p>
          <a:p>
            <a:endParaRPr lang="en-US" dirty="0"/>
          </a:p>
          <a:p>
            <a:r>
              <a:rPr lang="en-US" altLang="en-US" dirty="0"/>
              <a:t>Make a new </a:t>
            </a:r>
            <a:r>
              <a:rPr lang="en-US" altLang="en-US" dirty="0" err="1"/>
              <a:t>FlyBehavior</a:t>
            </a:r>
            <a:r>
              <a:rPr lang="en-US" altLang="en-US" dirty="0"/>
              <a:t> type (FlyRocketPowered.java</a:t>
            </a:r>
            <a:r>
              <a:rPr lang="en-US" altLang="en-US" dirty="0" smtClean="0"/>
              <a:t>) which flies like a rocket.</a:t>
            </a:r>
          </a:p>
          <a:p>
            <a:endParaRPr lang="en-US" dirty="0"/>
          </a:p>
          <a:p>
            <a:r>
              <a:rPr lang="en-US" dirty="0" smtClean="0"/>
              <a:t>Observe how flexible it is to new changes. </a:t>
            </a:r>
            <a:endParaRPr lang="en-US" dirty="0"/>
          </a:p>
        </p:txBody>
      </p:sp>
    </p:spTree>
    <p:extLst>
      <p:ext uri="{BB962C8B-B14F-4D97-AF65-F5344CB8AC3E}">
        <p14:creationId xmlns:p14="http://schemas.microsoft.com/office/powerpoint/2010/main" val="42134322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Class Diagram</a:t>
            </a:r>
            <a:endParaRPr lang="en-US" dirty="0"/>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9412" y="1190283"/>
            <a:ext cx="59340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847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09442" y="868299"/>
            <a:ext cx="5022102" cy="5169643"/>
          </a:xfrm>
        </p:spPr>
        <p:txBody>
          <a:bodyPr/>
          <a:lstStyle/>
          <a:p>
            <a:r>
              <a:rPr lang="en-US" dirty="0"/>
              <a:t>Reworked class structure</a:t>
            </a:r>
          </a:p>
          <a:p>
            <a:pPr lvl="1"/>
            <a:r>
              <a:rPr lang="en-US" dirty="0"/>
              <a:t>ducks extending Duck</a:t>
            </a:r>
          </a:p>
          <a:p>
            <a:pPr lvl="1"/>
            <a:r>
              <a:rPr lang="en-US" dirty="0"/>
              <a:t>fly behaviors implementing </a:t>
            </a:r>
            <a:r>
              <a:rPr lang="en-US" dirty="0" err="1"/>
              <a:t>FlyBehavior</a:t>
            </a:r>
            <a:endParaRPr lang="en-US" dirty="0"/>
          </a:p>
          <a:p>
            <a:pPr lvl="1"/>
            <a:r>
              <a:rPr lang="en-US" dirty="0"/>
              <a:t>quack behaviors implementing </a:t>
            </a:r>
            <a:r>
              <a:rPr lang="en-US" dirty="0" err="1"/>
              <a:t>QuackBehavior</a:t>
            </a:r>
            <a:endParaRPr lang="en-US" dirty="0"/>
          </a:p>
          <a:p>
            <a:r>
              <a:rPr lang="en-US" dirty="0"/>
              <a:t>Think of each set of behaviors as a family of algorithms</a:t>
            </a:r>
          </a:p>
          <a:p>
            <a:r>
              <a:rPr lang="en-US" dirty="0"/>
              <a:t>Relationships: IS-A, HAS-A, IMPELMENTS</a:t>
            </a:r>
          </a:p>
          <a:p>
            <a:endParaRPr lang="en-US" dirty="0" smtClean="0"/>
          </a:p>
          <a:p>
            <a:r>
              <a:rPr lang="en-US" altLang="en-US" dirty="0">
                <a:solidFill>
                  <a:srgbClr val="FF0000"/>
                </a:solidFill>
              </a:rPr>
              <a:t>Favor composition over inheritance</a:t>
            </a:r>
          </a:p>
          <a:p>
            <a:pPr lvl="1"/>
            <a:r>
              <a:rPr lang="en-US" altLang="en-US" dirty="0"/>
              <a:t>More flexibility</a:t>
            </a:r>
          </a:p>
          <a:p>
            <a:pPr lvl="1"/>
            <a:r>
              <a:rPr lang="en-US" altLang="en-US" dirty="0"/>
              <a:t>Encapsulate a family of algorithms into their own set of classes</a:t>
            </a:r>
          </a:p>
          <a:p>
            <a:pPr lvl="1"/>
            <a:r>
              <a:rPr lang="en-US" altLang="en-US" dirty="0"/>
              <a:t>Able to change behavior at runtime</a:t>
            </a:r>
          </a:p>
          <a:p>
            <a:endParaRPr lang="en-US" dirty="0" smtClean="0"/>
          </a:p>
          <a:p>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817" y="1034597"/>
            <a:ext cx="603885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90609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Strategy pattern</a:t>
            </a:r>
            <a:br>
              <a:rPr lang="en-US" dirty="0" smtClean="0"/>
            </a:br>
            <a:endParaRPr lang="en-US" dirty="0"/>
          </a:p>
        </p:txBody>
      </p:sp>
      <p:sp>
        <p:nvSpPr>
          <p:cNvPr id="3" name="Content Placeholder 2"/>
          <p:cNvSpPr>
            <a:spLocks noGrp="1"/>
          </p:cNvSpPr>
          <p:nvPr>
            <p:ph idx="1"/>
          </p:nvPr>
        </p:nvSpPr>
        <p:spPr/>
        <p:txBody>
          <a:bodyPr/>
          <a:lstStyle/>
          <a:p>
            <a:pPr lvl="1"/>
            <a:r>
              <a:rPr lang="en-US" dirty="0" smtClean="0"/>
              <a:t>Reusability- </a:t>
            </a:r>
            <a:r>
              <a:rPr lang="en-US" dirty="0"/>
              <a:t>Hierarchies of Strategy classes define a family of algorithms or behaviors for contexts to </a:t>
            </a:r>
            <a:r>
              <a:rPr lang="en-US" dirty="0" smtClean="0"/>
              <a:t>reuse</a:t>
            </a:r>
          </a:p>
          <a:p>
            <a:pPr lvl="1"/>
            <a:endParaRPr lang="en-US" dirty="0"/>
          </a:p>
          <a:p>
            <a:pPr lvl="1"/>
            <a:r>
              <a:rPr lang="en-US" dirty="0" smtClean="0"/>
              <a:t>Strategies </a:t>
            </a:r>
            <a:r>
              <a:rPr lang="en-US" dirty="0"/>
              <a:t>eliminate </a:t>
            </a:r>
            <a:r>
              <a:rPr lang="en-US" dirty="0" smtClean="0"/>
              <a:t>conditional (if-else) </a:t>
            </a:r>
            <a:r>
              <a:rPr lang="en-US" dirty="0"/>
              <a:t>statements. The Strategy pattern offers an alternative to conditional statements for selecting desired behavior</a:t>
            </a:r>
            <a:r>
              <a:rPr lang="en-US" dirty="0" smtClean="0"/>
              <a:t>. So solution is more extendable and maintainable.</a:t>
            </a:r>
          </a:p>
          <a:p>
            <a:pPr lvl="1"/>
            <a:endParaRPr lang="en-US" dirty="0" smtClean="0"/>
          </a:p>
          <a:p>
            <a:pPr lvl="1"/>
            <a:r>
              <a:rPr lang="en-US" dirty="0" smtClean="0"/>
              <a:t>Inheritance </a:t>
            </a:r>
            <a:r>
              <a:rPr lang="en-US" dirty="0"/>
              <a:t>offers another way to support a variety of algorithms or behaviors. You can subclass a Context class directly to give it different behaviors</a:t>
            </a:r>
            <a:r>
              <a:rPr lang="en-US" dirty="0" smtClean="0"/>
              <a:t>.</a:t>
            </a:r>
          </a:p>
          <a:p>
            <a:pPr lvl="1"/>
            <a:endParaRPr lang="en-US" dirty="0" smtClean="0"/>
          </a:p>
          <a:p>
            <a:pPr lvl="1"/>
            <a:r>
              <a:rPr lang="en-US" dirty="0" smtClean="0"/>
              <a:t>Encapsulating </a:t>
            </a:r>
            <a:r>
              <a:rPr lang="en-US" dirty="0"/>
              <a:t>the algorithm in separate Strategy classes lets you vary the algorithm independently of its context, making it easier to switch, understand, and extend. </a:t>
            </a:r>
            <a:endParaRPr lang="en-US" dirty="0" smtClean="0"/>
          </a:p>
          <a:p>
            <a:pPr lvl="1"/>
            <a:endParaRPr lang="en-US" dirty="0" smtClean="0"/>
          </a:p>
          <a:p>
            <a:pPr lvl="1"/>
            <a:r>
              <a:rPr lang="en-US" dirty="0" smtClean="0"/>
              <a:t>A </a:t>
            </a:r>
            <a:r>
              <a:rPr lang="en-US" dirty="0"/>
              <a:t>choice of implementations. Strategies can provide different implementations of the same behavior. The client can choose among strategies with different time and space trade-offs. </a:t>
            </a:r>
          </a:p>
        </p:txBody>
      </p:sp>
    </p:spTree>
    <p:extLst>
      <p:ext uri="{BB962C8B-B14F-4D97-AF65-F5344CB8AC3E}">
        <p14:creationId xmlns:p14="http://schemas.microsoft.com/office/powerpoint/2010/main" val="2006040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Flaws of Strategy pattern</a:t>
            </a:r>
            <a:endParaRPr lang="en-US" dirty="0"/>
          </a:p>
        </p:txBody>
      </p:sp>
      <p:sp>
        <p:nvSpPr>
          <p:cNvPr id="3" name="Content Placeholder 2"/>
          <p:cNvSpPr>
            <a:spLocks noGrp="1"/>
          </p:cNvSpPr>
          <p:nvPr>
            <p:ph idx="1"/>
          </p:nvPr>
        </p:nvSpPr>
        <p:spPr/>
        <p:txBody>
          <a:bodyPr/>
          <a:lstStyle/>
          <a:p>
            <a:r>
              <a:rPr lang="en-US" dirty="0" smtClean="0"/>
              <a:t>Clients </a:t>
            </a:r>
            <a:r>
              <a:rPr lang="en-US" dirty="0"/>
              <a:t>must be aware of different Strategies. The pattern has a potential drawback in that a client must understand how Strategies differ before it can select the appropriate one</a:t>
            </a:r>
            <a:r>
              <a:rPr lang="en-US" dirty="0" smtClean="0"/>
              <a:t>.</a:t>
            </a:r>
          </a:p>
          <a:p>
            <a:endParaRPr lang="en-US" dirty="0" smtClean="0"/>
          </a:p>
          <a:p>
            <a:r>
              <a:rPr lang="en-US" dirty="0"/>
              <a:t>Clients might be exposed to implementation issues. Therefore you should use the Strategy pattern only when the variation in behavior is relevant to clients. </a:t>
            </a:r>
            <a:endParaRPr lang="en-US" dirty="0" smtClean="0"/>
          </a:p>
          <a:p>
            <a:pPr marL="0" indent="0">
              <a:buNone/>
            </a:pPr>
            <a:endParaRPr lang="en-US" dirty="0" smtClean="0"/>
          </a:p>
          <a:p>
            <a:r>
              <a:rPr lang="en-US" dirty="0"/>
              <a:t>Communication overhead between Strategy and Context. The Strategy interface is shared by all </a:t>
            </a:r>
            <a:r>
              <a:rPr lang="en-US" dirty="0" err="1"/>
              <a:t>ConcreteStrategy</a:t>
            </a:r>
            <a:r>
              <a:rPr lang="en-US" dirty="0"/>
              <a:t> classes whether the algorithms they implement are trivial or </a:t>
            </a:r>
            <a:r>
              <a:rPr lang="en-US" dirty="0" smtClean="0"/>
              <a:t>complex.</a:t>
            </a:r>
          </a:p>
          <a:p>
            <a:endParaRPr lang="en-US" dirty="0" smtClean="0"/>
          </a:p>
          <a:p>
            <a:r>
              <a:rPr lang="en-US" dirty="0"/>
              <a:t>Increased number of objects. Strategies increase the number of objects in an application. Sometimes you can reduce this overhead by implementing strategies as stateless objects that contexts can share.</a:t>
            </a:r>
          </a:p>
        </p:txBody>
      </p:sp>
    </p:spTree>
    <p:extLst>
      <p:ext uri="{BB962C8B-B14F-4D97-AF65-F5344CB8AC3E}">
        <p14:creationId xmlns:p14="http://schemas.microsoft.com/office/powerpoint/2010/main" val="244805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Structure</a:t>
            </a:r>
            <a:endParaRPr lang="en-US" dirty="0"/>
          </a:p>
        </p:txBody>
      </p:sp>
      <p:sp>
        <p:nvSpPr>
          <p:cNvPr id="3" name="Content Placeholder 2"/>
          <p:cNvSpPr>
            <a:spLocks noGrp="1"/>
          </p:cNvSpPr>
          <p:nvPr>
            <p:ph idx="1"/>
          </p:nvPr>
        </p:nvSpPr>
        <p:spPr/>
        <p:txBody>
          <a:bodyPr/>
          <a:lstStyle/>
          <a:p>
            <a:r>
              <a:rPr lang="en-US" dirty="0" smtClean="0"/>
              <a:t>Below is the structure and class diagram of singleton class.</a:t>
            </a:r>
            <a:endParaRPr lang="en-US" dirty="0"/>
          </a:p>
        </p:txBody>
      </p:sp>
      <p:sp>
        <p:nvSpPr>
          <p:cNvPr id="4" name="Rectangle 3"/>
          <p:cNvSpPr>
            <a:spLocks noChangeArrowheads="1"/>
          </p:cNvSpPr>
          <p:nvPr/>
        </p:nvSpPr>
        <p:spPr bwMode="auto">
          <a:xfrm>
            <a:off x="373738" y="1484062"/>
            <a:ext cx="3657600" cy="35814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lvl="1" algn="ctr"/>
            <a:r>
              <a:rPr lang="sv-SE" altLang="en-US" sz="2800" b="1" dirty="0"/>
              <a:t>Singleton </a:t>
            </a:r>
          </a:p>
          <a:p>
            <a:pPr lvl="1" algn="ctr"/>
            <a:r>
              <a:rPr lang="sv-SE" altLang="en-US" sz="2800" b="1" dirty="0"/>
              <a:t>      </a:t>
            </a:r>
          </a:p>
          <a:p>
            <a:pPr algn="ctr"/>
            <a:r>
              <a:rPr lang="sv-SE" altLang="en-US" sz="2800" dirty="0"/>
              <a:t>static Instance()</a:t>
            </a:r>
          </a:p>
          <a:p>
            <a:pPr algn="ctr"/>
            <a:r>
              <a:rPr lang="sv-SE" altLang="en-US" sz="2800" dirty="0"/>
              <a:t>SingletonOperation()</a:t>
            </a:r>
          </a:p>
          <a:p>
            <a:pPr algn="ctr"/>
            <a:r>
              <a:rPr lang="sv-SE" altLang="en-US" sz="2800" dirty="0"/>
              <a:t>GetSingletonData()</a:t>
            </a:r>
          </a:p>
          <a:p>
            <a:pPr algn="ctr"/>
            <a:endParaRPr lang="sv-SE" altLang="en-US" sz="2800" dirty="0"/>
          </a:p>
          <a:p>
            <a:pPr algn="ctr"/>
            <a:r>
              <a:rPr lang="sv-SE" altLang="en-US" sz="2800" dirty="0"/>
              <a:t>static uniqueinstance</a:t>
            </a:r>
          </a:p>
          <a:p>
            <a:pPr algn="ctr"/>
            <a:r>
              <a:rPr lang="sv-SE" altLang="en-US" sz="2800" dirty="0"/>
              <a:t>singletonData</a:t>
            </a:r>
            <a:endParaRPr lang="en-US" altLang="en-US" sz="2800" dirty="0"/>
          </a:p>
        </p:txBody>
      </p:sp>
      <p:sp>
        <p:nvSpPr>
          <p:cNvPr id="5" name="Text Box 6"/>
          <p:cNvSpPr txBox="1">
            <a:spLocks noChangeArrowheads="1"/>
          </p:cNvSpPr>
          <p:nvPr/>
        </p:nvSpPr>
        <p:spPr bwMode="auto">
          <a:xfrm>
            <a:off x="4564738" y="3236662"/>
            <a:ext cx="3614738" cy="4953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r>
              <a:rPr lang="sv-SE" altLang="en-US" b="1"/>
              <a:t>return uniqueinstance</a:t>
            </a:r>
            <a:endParaRPr lang="en-US" altLang="en-US" b="1" dirty="0"/>
          </a:p>
        </p:txBody>
      </p:sp>
      <p:sp>
        <p:nvSpPr>
          <p:cNvPr id="6" name="Freeform 5"/>
          <p:cNvSpPr>
            <a:spLocks/>
          </p:cNvSpPr>
          <p:nvPr/>
        </p:nvSpPr>
        <p:spPr bwMode="auto">
          <a:xfrm flipH="1">
            <a:off x="3574138" y="2627062"/>
            <a:ext cx="2819400" cy="609600"/>
          </a:xfrm>
          <a:custGeom>
            <a:avLst/>
            <a:gdLst>
              <a:gd name="T0" fmla="*/ 912 w 912"/>
              <a:gd name="T1" fmla="*/ 0 h 144"/>
              <a:gd name="T2" fmla="*/ 0 w 912"/>
              <a:gd name="T3" fmla="*/ 0 h 144"/>
              <a:gd name="T4" fmla="*/ 0 w 912"/>
              <a:gd name="T5" fmla="*/ 144 h 144"/>
            </a:gdLst>
            <a:ahLst/>
            <a:cxnLst>
              <a:cxn ang="0">
                <a:pos x="T0" y="T1"/>
              </a:cxn>
              <a:cxn ang="0">
                <a:pos x="T2" y="T3"/>
              </a:cxn>
              <a:cxn ang="0">
                <a:pos x="T4" y="T5"/>
              </a:cxn>
            </a:cxnLst>
            <a:rect l="0" t="0" r="r" b="b"/>
            <a:pathLst>
              <a:path w="912" h="144">
                <a:moveTo>
                  <a:pt x="912" y="0"/>
                </a:moveTo>
                <a:lnTo>
                  <a:pt x="0" y="0"/>
                </a:lnTo>
                <a:lnTo>
                  <a:pt x="0" y="144"/>
                </a:lnTo>
              </a:path>
            </a:pathLst>
          </a:custGeom>
          <a:noFill/>
          <a:ln w="57150" cap="flat" cmpd="sng">
            <a:solidFill>
              <a:schemeClr val="tx1"/>
            </a:solidFill>
            <a:prstDash val="dash"/>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07" y="4269265"/>
            <a:ext cx="50768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83405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a:t>
            </a:r>
            <a:endParaRPr lang="en-US" dirty="0"/>
          </a:p>
        </p:txBody>
      </p:sp>
      <p:sp>
        <p:nvSpPr>
          <p:cNvPr id="3" name="Content Placeholder 2"/>
          <p:cNvSpPr>
            <a:spLocks noGrp="1"/>
          </p:cNvSpPr>
          <p:nvPr>
            <p:ph idx="1"/>
          </p:nvPr>
        </p:nvSpPr>
        <p:spPr/>
        <p:txBody>
          <a:bodyPr/>
          <a:lstStyle/>
          <a:p>
            <a:r>
              <a:rPr lang="en-US" b="1" dirty="0" smtClean="0"/>
              <a:t>Problem statement</a:t>
            </a:r>
          </a:p>
          <a:p>
            <a:pPr lvl="1"/>
            <a:r>
              <a:rPr lang="en-US" altLang="en-US" dirty="0"/>
              <a:t>Build a remote that will control variety of home devices</a:t>
            </a:r>
          </a:p>
          <a:p>
            <a:pPr lvl="1"/>
            <a:r>
              <a:rPr lang="en-US" altLang="en-US" dirty="0"/>
              <a:t>Sample devices: lights, stereo, TV, ceiling light, thermostat, sprinkler, hot tub, garden light, ceiling fan, garage </a:t>
            </a:r>
            <a:r>
              <a:rPr lang="en-US" altLang="en-US" dirty="0" smtClean="0"/>
              <a:t>door</a:t>
            </a:r>
          </a:p>
          <a:p>
            <a:pPr marL="241300" lvl="1" indent="0">
              <a:buNone/>
            </a:pPr>
            <a:endParaRPr lang="en-US" altLang="en-US" dirty="0" smtClean="0"/>
          </a:p>
          <a:p>
            <a:pPr marL="241300" lvl="1" indent="0">
              <a:buNone/>
            </a:pPr>
            <a:r>
              <a:rPr lang="en-US" altLang="en-US" dirty="0" smtClean="0"/>
              <a:t>Goal: To make a remote control that can extendible if there are more actions like (</a:t>
            </a:r>
            <a:r>
              <a:rPr lang="en-US" altLang="en-US" dirty="0" err="1" smtClean="0"/>
              <a:t>setTemp</a:t>
            </a:r>
            <a:r>
              <a:rPr lang="en-US" altLang="en-US" dirty="0" smtClean="0"/>
              <a:t>, </a:t>
            </a:r>
            <a:r>
              <a:rPr lang="en-US" altLang="en-US" dirty="0" err="1" smtClean="0"/>
              <a:t>increaseTemp</a:t>
            </a:r>
            <a:r>
              <a:rPr lang="en-US" altLang="en-US" dirty="0" smtClean="0"/>
              <a:t> etc. for an AC) to come for devices.</a:t>
            </a:r>
          </a:p>
          <a:p>
            <a:pPr marL="241300" lvl="1" indent="0">
              <a:buNone/>
            </a:pPr>
            <a:endParaRPr lang="en-US" altLang="en-US" dirty="0" smtClean="0"/>
          </a:p>
          <a:p>
            <a:pPr marL="241300" lvl="1" indent="0">
              <a:buNone/>
            </a:pPr>
            <a:r>
              <a:rPr lang="en-US" altLang="en-US" b="1" dirty="0" smtClean="0"/>
              <a:t>The best way to do this is through Command pattern where-</a:t>
            </a:r>
          </a:p>
          <a:p>
            <a:pPr lvl="1"/>
            <a:r>
              <a:rPr lang="en-US" altLang="en-US" i="1" dirty="0" smtClean="0"/>
              <a:t>The requester of the action is decoupled from the object that actually performs the action</a:t>
            </a:r>
            <a:r>
              <a:rPr lang="en-US" altLang="en-US" dirty="0" smtClean="0"/>
              <a:t>.</a:t>
            </a:r>
          </a:p>
          <a:p>
            <a:pPr lvl="1"/>
            <a:r>
              <a:rPr lang="en-US" altLang="en-US" dirty="0" smtClean="0"/>
              <a:t>That way it would remain generic to all the devices.</a:t>
            </a:r>
          </a:p>
          <a:p>
            <a:pPr marL="241300" lvl="1" indent="0">
              <a:buNone/>
            </a:pPr>
            <a:endParaRPr lang="en-US" altLang="en-US" dirty="0" smtClean="0"/>
          </a:p>
          <a:p>
            <a:pPr marL="241300" lvl="1" indent="0">
              <a:buNone/>
            </a:pPr>
            <a:endParaRPr lang="en-US" altLang="en-US" dirty="0"/>
          </a:p>
          <a:p>
            <a:pPr lvl="1"/>
            <a:endParaRPr lang="en-US" dirty="0"/>
          </a:p>
        </p:txBody>
      </p:sp>
    </p:spTree>
    <p:extLst>
      <p:ext uri="{BB962C8B-B14F-4D97-AF65-F5344CB8AC3E}">
        <p14:creationId xmlns:p14="http://schemas.microsoft.com/office/powerpoint/2010/main" val="1991152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 Flow</a:t>
            </a:r>
            <a:endParaRPr lang="en-US" dirty="0"/>
          </a:p>
        </p:txBody>
      </p:sp>
      <p:sp>
        <p:nvSpPr>
          <p:cNvPr id="3" name="Content Placeholder 2"/>
          <p:cNvSpPr>
            <a:spLocks noGrp="1"/>
          </p:cNvSpPr>
          <p:nvPr>
            <p:ph idx="1"/>
          </p:nvPr>
        </p:nvSpPr>
        <p:spPr/>
        <p:txBody>
          <a:bodyPr/>
          <a:lstStyle/>
          <a:p>
            <a:r>
              <a:rPr lang="en-US" dirty="0" smtClean="0"/>
              <a:t>Parts of our design are:</a:t>
            </a:r>
          </a:p>
          <a:p>
            <a:pPr lvl="1">
              <a:lnSpc>
                <a:spcPct val="90000"/>
              </a:lnSpc>
              <a:buFont typeface="Wingdings" pitchFamily="1" charset="2"/>
              <a:buChar char="§"/>
              <a:defRPr/>
            </a:pPr>
            <a:r>
              <a:rPr lang="en-US" dirty="0"/>
              <a:t>The actions that we want each button to cause (Command)</a:t>
            </a:r>
          </a:p>
          <a:p>
            <a:pPr lvl="1">
              <a:lnSpc>
                <a:spcPct val="90000"/>
              </a:lnSpc>
              <a:buFont typeface="Wingdings" pitchFamily="1" charset="2"/>
              <a:buChar char="§"/>
              <a:defRPr/>
            </a:pPr>
            <a:r>
              <a:rPr lang="en-US" dirty="0"/>
              <a:t>Someone to set up those actions (Client)</a:t>
            </a:r>
          </a:p>
          <a:p>
            <a:pPr lvl="1">
              <a:lnSpc>
                <a:spcPct val="90000"/>
              </a:lnSpc>
              <a:buFont typeface="Wingdings" pitchFamily="1" charset="2"/>
              <a:buChar char="§"/>
              <a:defRPr/>
            </a:pPr>
            <a:r>
              <a:rPr lang="en-US" dirty="0"/>
              <a:t>The remote control to execute the actions (Invoker)</a:t>
            </a:r>
          </a:p>
          <a:p>
            <a:pPr lvl="1">
              <a:lnSpc>
                <a:spcPct val="90000"/>
              </a:lnSpc>
              <a:buFont typeface="Wingdings" pitchFamily="1" charset="2"/>
              <a:buChar char="§"/>
              <a:defRPr/>
            </a:pPr>
            <a:r>
              <a:rPr lang="en-US" dirty="0"/>
              <a:t>The device affected by the action (Receiver)</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292" y="1527845"/>
            <a:ext cx="5286375"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9325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a:t>
            </a:r>
            <a:endParaRPr lang="en-US" dirty="0"/>
          </a:p>
        </p:txBody>
      </p:sp>
      <p:sp>
        <p:nvSpPr>
          <p:cNvPr id="3" name="Content Placeholder 2"/>
          <p:cNvSpPr>
            <a:spLocks noGrp="1"/>
          </p:cNvSpPr>
          <p:nvPr>
            <p:ph idx="1"/>
          </p:nvPr>
        </p:nvSpPr>
        <p:spPr/>
        <p:txBody>
          <a:bodyPr/>
          <a:lstStyle/>
          <a:p>
            <a:r>
              <a:rPr lang="en-US" dirty="0" smtClean="0"/>
              <a:t>Below is the command pattern UML diagram</a:t>
            </a:r>
            <a:endParaRPr lang="en-US" dirty="0"/>
          </a:p>
        </p:txBody>
      </p:sp>
      <p:sp>
        <p:nvSpPr>
          <p:cNvPr id="5" name="Rectangle 4"/>
          <p:cNvSpPr>
            <a:spLocks noChangeArrowheads="1"/>
          </p:cNvSpPr>
          <p:nvPr/>
        </p:nvSpPr>
        <p:spPr bwMode="auto">
          <a:xfrm>
            <a:off x="1536944" y="1431374"/>
            <a:ext cx="1524000" cy="762000"/>
          </a:xfrm>
          <a:prstGeom prst="rect">
            <a:avLst/>
          </a:prstGeom>
          <a:solidFill>
            <a:schemeClr val="accent1"/>
          </a:solidFill>
          <a:ln w="9525" algn="ctr">
            <a:solidFill>
              <a:schemeClr val="tx1"/>
            </a:solidFill>
            <a:round/>
            <a:headEnd/>
            <a:tailEnd/>
          </a:ln>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endParaRPr lang="en-US" altLang="en-US"/>
          </a:p>
        </p:txBody>
      </p:sp>
      <p:sp>
        <p:nvSpPr>
          <p:cNvPr id="6" name="TextBox 8"/>
          <p:cNvSpPr txBox="1">
            <a:spLocks noChangeArrowheads="1"/>
          </p:cNvSpPr>
          <p:nvPr/>
        </p:nvSpPr>
        <p:spPr bwMode="auto">
          <a:xfrm>
            <a:off x="1765544" y="1431374"/>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r>
              <a:rPr lang="en-US" altLang="en-US" sz="1600" dirty="0"/>
              <a:t>Client</a:t>
            </a:r>
          </a:p>
        </p:txBody>
      </p:sp>
      <p:cxnSp>
        <p:nvCxnSpPr>
          <p:cNvPr id="7" name="Straight Connector 6"/>
          <p:cNvCxnSpPr>
            <a:cxnSpLocks noChangeShapeType="1"/>
            <a:stCxn id="5" idx="1"/>
            <a:endCxn id="5" idx="3"/>
          </p:cNvCxnSpPr>
          <p:nvPr/>
        </p:nvCxnSpPr>
        <p:spPr bwMode="auto">
          <a:xfrm rot="10800000" flipH="1">
            <a:off x="1536944" y="1812374"/>
            <a:ext cx="1524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 name="Rectangle 7"/>
          <p:cNvSpPr>
            <a:spLocks noChangeArrowheads="1"/>
          </p:cNvSpPr>
          <p:nvPr/>
        </p:nvSpPr>
        <p:spPr bwMode="auto">
          <a:xfrm>
            <a:off x="3975344" y="1431374"/>
            <a:ext cx="1676400" cy="914400"/>
          </a:xfrm>
          <a:prstGeom prst="rect">
            <a:avLst/>
          </a:prstGeom>
          <a:solidFill>
            <a:schemeClr val="accent1"/>
          </a:solidFill>
          <a:ln w="9525" algn="ctr">
            <a:solidFill>
              <a:schemeClr val="tx1"/>
            </a:solidFill>
            <a:round/>
            <a:headEnd/>
            <a:tailEnd/>
          </a:ln>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endParaRPr lang="en-US" altLang="en-US"/>
          </a:p>
        </p:txBody>
      </p:sp>
      <p:sp>
        <p:nvSpPr>
          <p:cNvPr id="9" name="TextBox 18"/>
          <p:cNvSpPr txBox="1">
            <a:spLocks noChangeArrowheads="1"/>
          </p:cNvSpPr>
          <p:nvPr/>
        </p:nvSpPr>
        <p:spPr bwMode="auto">
          <a:xfrm>
            <a:off x="3975344" y="1431374"/>
            <a:ext cx="1600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pPr algn="ctr"/>
            <a:r>
              <a:rPr lang="en-US" altLang="en-US" sz="1600"/>
              <a:t>Invoker</a:t>
            </a:r>
          </a:p>
          <a:p>
            <a:endParaRPr lang="en-US" altLang="en-US" sz="1400"/>
          </a:p>
          <a:p>
            <a:r>
              <a:rPr lang="en-US" altLang="en-US" sz="1400"/>
              <a:t>setCommand()</a:t>
            </a:r>
          </a:p>
        </p:txBody>
      </p:sp>
      <p:sp>
        <p:nvSpPr>
          <p:cNvPr id="10" name="Rectangle 9"/>
          <p:cNvSpPr>
            <a:spLocks noChangeArrowheads="1"/>
          </p:cNvSpPr>
          <p:nvPr/>
        </p:nvSpPr>
        <p:spPr bwMode="auto">
          <a:xfrm>
            <a:off x="6566144" y="1278974"/>
            <a:ext cx="1676400" cy="1143000"/>
          </a:xfrm>
          <a:prstGeom prst="rect">
            <a:avLst/>
          </a:prstGeom>
          <a:solidFill>
            <a:schemeClr val="accent1"/>
          </a:solidFill>
          <a:ln w="9525" algn="ctr">
            <a:solidFill>
              <a:schemeClr val="tx1"/>
            </a:solidFill>
            <a:round/>
            <a:headEnd/>
            <a:tailEnd/>
          </a:ln>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endParaRPr lang="en-US" altLang="en-US"/>
          </a:p>
        </p:txBody>
      </p:sp>
      <p:sp>
        <p:nvSpPr>
          <p:cNvPr id="11" name="TextBox 21"/>
          <p:cNvSpPr txBox="1">
            <a:spLocks noChangeArrowheads="1"/>
          </p:cNvSpPr>
          <p:nvPr/>
        </p:nvSpPr>
        <p:spPr bwMode="auto">
          <a:xfrm>
            <a:off x="6566144" y="1355174"/>
            <a:ext cx="1676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pPr algn="ctr"/>
            <a:r>
              <a:rPr lang="en-US" altLang="en-US" sz="1600"/>
              <a:t>&lt;&lt;interface&gt;&gt;</a:t>
            </a:r>
          </a:p>
          <a:p>
            <a:pPr algn="ctr"/>
            <a:r>
              <a:rPr lang="en-US" altLang="en-US" sz="1600"/>
              <a:t>Command</a:t>
            </a:r>
          </a:p>
          <a:p>
            <a:r>
              <a:rPr lang="en-US" altLang="en-US" sz="1400"/>
              <a:t>execute()</a:t>
            </a:r>
          </a:p>
          <a:p>
            <a:r>
              <a:rPr lang="en-US" altLang="en-US" sz="1400"/>
              <a:t>undo()</a:t>
            </a:r>
          </a:p>
        </p:txBody>
      </p:sp>
      <p:cxnSp>
        <p:nvCxnSpPr>
          <p:cNvPr id="12" name="Straight Connector 11"/>
          <p:cNvCxnSpPr>
            <a:cxnSpLocks noChangeShapeType="1"/>
            <a:stCxn id="9" idx="1"/>
          </p:cNvCxnSpPr>
          <p:nvPr/>
        </p:nvCxnSpPr>
        <p:spPr bwMode="auto">
          <a:xfrm rot="10800000" flipH="1">
            <a:off x="3975344" y="1812374"/>
            <a:ext cx="1676400" cy="31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 name="Rectangle 12"/>
          <p:cNvSpPr>
            <a:spLocks noChangeArrowheads="1"/>
          </p:cNvSpPr>
          <p:nvPr/>
        </p:nvSpPr>
        <p:spPr bwMode="auto">
          <a:xfrm>
            <a:off x="3822944" y="3183974"/>
            <a:ext cx="1600200" cy="838200"/>
          </a:xfrm>
          <a:prstGeom prst="rect">
            <a:avLst/>
          </a:prstGeom>
          <a:solidFill>
            <a:schemeClr val="accent1"/>
          </a:solidFill>
          <a:ln w="9525" algn="ctr">
            <a:solidFill>
              <a:schemeClr val="tx1"/>
            </a:solidFill>
            <a:round/>
            <a:headEnd/>
            <a:tailEnd/>
          </a:ln>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endParaRPr lang="en-US" altLang="en-US"/>
          </a:p>
        </p:txBody>
      </p:sp>
      <p:sp>
        <p:nvSpPr>
          <p:cNvPr id="14" name="TextBox 12"/>
          <p:cNvSpPr txBox="1">
            <a:spLocks noChangeArrowheads="1"/>
          </p:cNvSpPr>
          <p:nvPr/>
        </p:nvSpPr>
        <p:spPr bwMode="auto">
          <a:xfrm>
            <a:off x="4051544" y="3260174"/>
            <a:ext cx="990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r>
              <a:rPr lang="en-US" altLang="en-US" sz="1600"/>
              <a:t>Receiver</a:t>
            </a:r>
          </a:p>
          <a:p>
            <a:endParaRPr lang="en-US" altLang="en-US" sz="1400"/>
          </a:p>
          <a:p>
            <a:r>
              <a:rPr lang="en-US" altLang="en-US" sz="1400"/>
              <a:t>action()</a:t>
            </a:r>
          </a:p>
        </p:txBody>
      </p:sp>
      <p:cxnSp>
        <p:nvCxnSpPr>
          <p:cNvPr id="15" name="Straight Connector 14"/>
          <p:cNvCxnSpPr>
            <a:cxnSpLocks noChangeShapeType="1"/>
            <a:stCxn id="11" idx="1"/>
            <a:endCxn id="11" idx="3"/>
          </p:cNvCxnSpPr>
          <p:nvPr/>
        </p:nvCxnSpPr>
        <p:spPr bwMode="auto">
          <a:xfrm rot="10800000" flipH="1">
            <a:off x="6566144" y="1863174"/>
            <a:ext cx="1676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a:stCxn id="13" idx="1"/>
            <a:endCxn id="13" idx="3"/>
          </p:cNvCxnSpPr>
          <p:nvPr/>
        </p:nvCxnSpPr>
        <p:spPr bwMode="auto">
          <a:xfrm rot="10800000" flipH="1">
            <a:off x="3822944" y="3603074"/>
            <a:ext cx="1600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6642344" y="3183974"/>
            <a:ext cx="2057400" cy="990600"/>
          </a:xfrm>
          <a:prstGeom prst="rect">
            <a:avLst/>
          </a:prstGeom>
          <a:solidFill>
            <a:schemeClr val="accent1"/>
          </a:solidFill>
          <a:ln w="9525" algn="ctr">
            <a:solidFill>
              <a:schemeClr val="tx1"/>
            </a:solidFill>
            <a:round/>
            <a:headEnd/>
            <a:tailEnd/>
          </a:ln>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endParaRPr lang="en-US" altLang="en-US"/>
          </a:p>
        </p:txBody>
      </p:sp>
      <p:sp>
        <p:nvSpPr>
          <p:cNvPr id="18" name="TextBox 18"/>
          <p:cNvSpPr txBox="1">
            <a:spLocks noChangeArrowheads="1"/>
          </p:cNvSpPr>
          <p:nvPr/>
        </p:nvSpPr>
        <p:spPr bwMode="auto">
          <a:xfrm>
            <a:off x="6642344" y="3260174"/>
            <a:ext cx="2057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r>
              <a:rPr lang="en-US" altLang="en-US" sz="1600" dirty="0" err="1"/>
              <a:t>ConcreteCommand</a:t>
            </a:r>
            <a:endParaRPr lang="en-US" altLang="en-US" sz="1600" dirty="0"/>
          </a:p>
          <a:p>
            <a:endParaRPr lang="en-US" altLang="en-US" sz="1400" dirty="0"/>
          </a:p>
          <a:p>
            <a:r>
              <a:rPr lang="en-US" altLang="en-US" sz="1400" dirty="0"/>
              <a:t>execute()</a:t>
            </a:r>
          </a:p>
          <a:p>
            <a:r>
              <a:rPr lang="en-US" altLang="en-US" sz="1400" dirty="0"/>
              <a:t>undo()</a:t>
            </a:r>
          </a:p>
        </p:txBody>
      </p:sp>
      <p:cxnSp>
        <p:nvCxnSpPr>
          <p:cNvPr id="19" name="Straight Connector 18"/>
          <p:cNvCxnSpPr>
            <a:cxnSpLocks noChangeShapeType="1"/>
          </p:cNvCxnSpPr>
          <p:nvPr/>
        </p:nvCxnSpPr>
        <p:spPr bwMode="auto">
          <a:xfrm>
            <a:off x="5651744" y="1583774"/>
            <a:ext cx="914400" cy="0"/>
          </a:xfrm>
          <a:prstGeom prst="line">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0" name="Shape 27"/>
          <p:cNvCxnSpPr>
            <a:cxnSpLocks noChangeShapeType="1"/>
            <a:stCxn id="5" idx="2"/>
          </p:cNvCxnSpPr>
          <p:nvPr/>
        </p:nvCxnSpPr>
        <p:spPr bwMode="auto">
          <a:xfrm rot="16200000" flipH="1">
            <a:off x="2451344" y="2040974"/>
            <a:ext cx="1219200" cy="1524000"/>
          </a:xfrm>
          <a:prstGeom prst="bentConnector2">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1" name="Elbow Connector 20"/>
          <p:cNvCxnSpPr>
            <a:cxnSpLocks noChangeShapeType="1"/>
          </p:cNvCxnSpPr>
          <p:nvPr/>
        </p:nvCxnSpPr>
        <p:spPr bwMode="auto">
          <a:xfrm>
            <a:off x="1994144" y="2193374"/>
            <a:ext cx="4648200" cy="1905000"/>
          </a:xfrm>
          <a:prstGeom prst="bentConnector3">
            <a:avLst>
              <a:gd name="adj1" fmla="val -139"/>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a:off x="5423144" y="3336374"/>
            <a:ext cx="1219200" cy="0"/>
          </a:xfrm>
          <a:prstGeom prst="line">
            <a:avLst/>
          </a:prstGeom>
          <a:noFill/>
          <a:ln w="9525" algn="ctr">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23" name="Straight Connector 22"/>
          <p:cNvCxnSpPr>
            <a:cxnSpLocks noChangeShapeType="1"/>
            <a:endCxn id="10" idx="2"/>
          </p:cNvCxnSpPr>
          <p:nvPr/>
        </p:nvCxnSpPr>
        <p:spPr bwMode="auto">
          <a:xfrm rot="5400000" flipH="1" flipV="1">
            <a:off x="7023344" y="2802974"/>
            <a:ext cx="762000" cy="0"/>
          </a:xfrm>
          <a:prstGeom prst="line">
            <a:avLst/>
          </a:prstGeom>
          <a:noFill/>
          <a:ln w="9525" algn="ctr">
            <a:solidFill>
              <a:schemeClr val="tx1"/>
            </a:solidFill>
            <a:prstDash val="sysDot"/>
            <a:round/>
            <a:headEnd/>
            <a:tailEnd type="triangle" w="lg" len="lg"/>
          </a:ln>
          <a:extLst>
            <a:ext uri="{909E8E84-426E-40DD-AFC4-6F175D3DCCD1}">
              <a14:hiddenFill xmlns:a14="http://schemas.microsoft.com/office/drawing/2010/main">
                <a:noFill/>
              </a14:hiddenFill>
            </a:ext>
          </a:extLst>
        </p:spPr>
      </p:cxnSp>
      <p:cxnSp>
        <p:nvCxnSpPr>
          <p:cNvPr id="24" name="Straight Connector 23"/>
          <p:cNvCxnSpPr>
            <a:cxnSpLocks noChangeShapeType="1"/>
            <a:stCxn id="18" idx="1"/>
            <a:endCxn id="18" idx="3"/>
          </p:cNvCxnSpPr>
          <p:nvPr/>
        </p:nvCxnSpPr>
        <p:spPr bwMode="auto">
          <a:xfrm rot="10800000" flipH="1">
            <a:off x="6642344" y="3752299"/>
            <a:ext cx="2057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5" name="TextBox 41"/>
          <p:cNvSpPr txBox="1">
            <a:spLocks noChangeArrowheads="1"/>
          </p:cNvSpPr>
          <p:nvPr/>
        </p:nvSpPr>
        <p:spPr bwMode="auto">
          <a:xfrm>
            <a:off x="6870944" y="4860374"/>
            <a:ext cx="23622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r>
              <a:rPr lang="en-US" altLang="en-US" sz="1200" dirty="0">
                <a:latin typeface="Courier New" pitchFamily="49" charset="0"/>
                <a:cs typeface="Courier New" pitchFamily="49" charset="0"/>
              </a:rPr>
              <a:t>public void execute() {</a:t>
            </a:r>
          </a:p>
          <a:p>
            <a:r>
              <a:rPr lang="en-US" altLang="en-US" sz="1200" dirty="0">
                <a:latin typeface="Courier New" pitchFamily="49" charset="0"/>
                <a:cs typeface="Courier New" pitchFamily="49" charset="0"/>
              </a:rPr>
              <a:t>  </a:t>
            </a:r>
            <a:r>
              <a:rPr lang="en-US" altLang="en-US" sz="1200" dirty="0" err="1">
                <a:latin typeface="Courier New" pitchFamily="49" charset="0"/>
                <a:cs typeface="Courier New" pitchFamily="49" charset="0"/>
              </a:rPr>
              <a:t>receiver.action</a:t>
            </a:r>
            <a:r>
              <a:rPr lang="en-US" altLang="en-US" sz="1200" dirty="0">
                <a:latin typeface="Courier New" pitchFamily="49" charset="0"/>
                <a:cs typeface="Courier New" pitchFamily="49" charset="0"/>
              </a:rPr>
              <a:t>()</a:t>
            </a:r>
          </a:p>
          <a:p>
            <a:r>
              <a:rPr lang="en-US" altLang="en-US" sz="1200" dirty="0">
                <a:latin typeface="Courier New" pitchFamily="49" charset="0"/>
                <a:cs typeface="Courier New" pitchFamily="49" charset="0"/>
              </a:rPr>
              <a:t>} </a:t>
            </a:r>
          </a:p>
        </p:txBody>
      </p:sp>
      <p:cxnSp>
        <p:nvCxnSpPr>
          <p:cNvPr id="26" name="Elbow Connector 25"/>
          <p:cNvCxnSpPr>
            <a:cxnSpLocks noChangeShapeType="1"/>
            <a:endCxn id="25" idx="0"/>
          </p:cNvCxnSpPr>
          <p:nvPr/>
        </p:nvCxnSpPr>
        <p:spPr bwMode="auto">
          <a:xfrm rot="16200000" flipH="1">
            <a:off x="7309094" y="4117424"/>
            <a:ext cx="990600" cy="495300"/>
          </a:xfrm>
          <a:prstGeom prst="bentConnector3">
            <a:avLst>
              <a:gd name="adj1" fmla="val 1597"/>
            </a:avLst>
          </a:prstGeom>
          <a:noFill/>
          <a:ln w="9525" algn="ctr">
            <a:solidFill>
              <a:schemeClr val="tx1"/>
            </a:solidFill>
            <a:prstDash val="sysDot"/>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198197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Implementing the command interface</a:t>
            </a:r>
          </a:p>
          <a:p>
            <a:endParaRPr lang="en-US" dirty="0"/>
          </a:p>
          <a:p>
            <a:endParaRPr lang="en-US" dirty="0" smtClean="0"/>
          </a:p>
          <a:p>
            <a:endParaRPr lang="en-US" dirty="0"/>
          </a:p>
          <a:p>
            <a:r>
              <a:rPr lang="en-US" dirty="0" smtClean="0"/>
              <a:t>First Command Object- Turn on light command</a:t>
            </a:r>
          </a:p>
          <a:p>
            <a:endParaRPr lang="en-US" dirty="0" smtClean="0"/>
          </a:p>
          <a:p>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686" y="1232354"/>
            <a:ext cx="23336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56" y="2612799"/>
            <a:ext cx="35814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26514" y="1822904"/>
            <a:ext cx="2322286" cy="369332"/>
          </a:xfrm>
          <a:prstGeom prst="rect">
            <a:avLst/>
          </a:prstGeom>
          <a:noFill/>
        </p:spPr>
        <p:txBody>
          <a:bodyPr wrap="square" rtlCol="0">
            <a:spAutoFit/>
          </a:bodyPr>
          <a:lstStyle/>
          <a:p>
            <a:r>
              <a:rPr lang="en-US" dirty="0" smtClean="0"/>
              <a:t>Light Class</a:t>
            </a:r>
          </a:p>
        </p:txBody>
      </p:sp>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9533" y="2406877"/>
            <a:ext cx="34194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893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Command Object</a:t>
            </a:r>
            <a:endParaRPr lang="en-US" dirty="0"/>
          </a:p>
        </p:txBody>
      </p:sp>
      <p:sp>
        <p:nvSpPr>
          <p:cNvPr id="3" name="Content Placeholder 2"/>
          <p:cNvSpPr>
            <a:spLocks noGrp="1"/>
          </p:cNvSpPr>
          <p:nvPr>
            <p:ph idx="1"/>
          </p:nvPr>
        </p:nvSpPr>
        <p:spPr/>
        <p:txBody>
          <a:bodyPr/>
          <a:lstStyle/>
          <a:p>
            <a:r>
              <a:rPr lang="en-US" dirty="0" smtClean="0"/>
              <a:t>Usage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Simple test to use </a:t>
            </a:r>
            <a:r>
              <a:rPr lang="en-US" dirty="0" err="1" smtClean="0"/>
              <a:t>SimpleRemoteControl</a:t>
            </a:r>
            <a:endParaRPr lang="en-US" dirty="0" smtClean="0"/>
          </a:p>
          <a:p>
            <a:endParaRPr lang="en-US" dirty="0" smtClean="0"/>
          </a:p>
          <a:p>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53" y="1229179"/>
            <a:ext cx="360997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539" y="4243160"/>
            <a:ext cx="452437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69472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Implement the </a:t>
            </a:r>
            <a:r>
              <a:rPr lang="en-US" dirty="0" err="1" smtClean="0"/>
              <a:t>GarrageDoorOpenCommand</a:t>
            </a:r>
            <a:r>
              <a:rPr lang="en-US" dirty="0" smtClean="0"/>
              <a:t> and use it in the </a:t>
            </a:r>
            <a:r>
              <a:rPr lang="en-US" dirty="0" err="1" smtClean="0"/>
              <a:t>SimpleRemoteControl</a:t>
            </a:r>
            <a:r>
              <a:rPr lang="en-US" dirty="0" smtClean="0"/>
              <a:t> class.</a:t>
            </a:r>
          </a:p>
          <a:p>
            <a:endParaRPr lang="en-US" dirty="0"/>
          </a:p>
          <a:p>
            <a:r>
              <a:rPr lang="en-US" dirty="0" smtClean="0"/>
              <a:t>See the code attached in Integration slide for solution.</a:t>
            </a:r>
          </a:p>
          <a:p>
            <a:endParaRPr lang="en-US" dirty="0"/>
          </a:p>
        </p:txBody>
      </p:sp>
    </p:spTree>
    <p:extLst>
      <p:ext uri="{BB962C8B-B14F-4D97-AF65-F5344CB8AC3E}">
        <p14:creationId xmlns:p14="http://schemas.microsoft.com/office/powerpoint/2010/main" val="1864520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Pattern Definition</a:t>
            </a:r>
            <a:endParaRPr lang="en-US" dirty="0"/>
          </a:p>
        </p:txBody>
      </p:sp>
      <p:sp>
        <p:nvSpPr>
          <p:cNvPr id="3" name="Content Placeholder 2"/>
          <p:cNvSpPr>
            <a:spLocks noGrp="1"/>
          </p:cNvSpPr>
          <p:nvPr>
            <p:ph idx="1"/>
          </p:nvPr>
        </p:nvSpPr>
        <p:spPr/>
        <p:txBody>
          <a:bodyPr/>
          <a:lstStyle/>
          <a:p>
            <a:r>
              <a:rPr lang="en-US" dirty="0" smtClean="0"/>
              <a:t>The command pattern encapsulate a request as an object, thereby letting you to parameterize other objects with different requests, queue or log requests and support undoable operations.</a:t>
            </a:r>
          </a:p>
          <a:p>
            <a:r>
              <a:rPr lang="en-US" dirty="0" smtClean="0"/>
              <a:t>Step through-</a:t>
            </a:r>
          </a:p>
          <a:p>
            <a:pPr lvl="1"/>
            <a:r>
              <a:rPr lang="en-US" dirty="0" smtClean="0"/>
              <a:t>Command object encapsulate a request.</a:t>
            </a:r>
          </a:p>
          <a:p>
            <a:pPr lvl="1"/>
            <a:r>
              <a:rPr lang="en-US" dirty="0" smtClean="0"/>
              <a:t>Receiver has parameterized objects. We replaced the Lights On command with Garage Door open command.</a:t>
            </a:r>
          </a:p>
          <a:p>
            <a:pPr lvl="1"/>
            <a:r>
              <a:rPr lang="en-US" dirty="0" smtClean="0"/>
              <a:t>The commands can be put in a queue, say remote control having all the request.</a:t>
            </a:r>
          </a:p>
          <a:p>
            <a:pPr lvl="1"/>
            <a:r>
              <a:rPr lang="en-US" dirty="0" smtClean="0"/>
              <a:t>The command done can be undo.</a:t>
            </a:r>
          </a:p>
          <a:p>
            <a:pPr lvl="1"/>
            <a:endParaRPr lang="en-US" dirty="0"/>
          </a:p>
          <a:p>
            <a:pPr lvl="1"/>
            <a:r>
              <a:rPr lang="en-US" dirty="0" smtClean="0"/>
              <a:t>Let’s see the undo operation.</a:t>
            </a:r>
          </a:p>
          <a:p>
            <a:pPr lvl="2"/>
            <a:r>
              <a:rPr lang="en-US" dirty="0" smtClean="0"/>
              <a:t>When a command support undo, they have undo() method as mirror to the execute() button.</a:t>
            </a:r>
          </a:p>
          <a:p>
            <a:pPr lvl="2"/>
            <a:r>
              <a:rPr lang="en-US" dirty="0" smtClean="0"/>
              <a:t>Whatever execute() last do, undo() revert.</a:t>
            </a:r>
          </a:p>
          <a:p>
            <a:pPr lvl="2"/>
            <a:endParaRPr lang="en-US" dirty="0" smtClean="0"/>
          </a:p>
          <a:p>
            <a:pPr lvl="1"/>
            <a:endParaRPr lang="en-US" dirty="0"/>
          </a:p>
        </p:txBody>
      </p:sp>
    </p:spTree>
    <p:extLst>
      <p:ext uri="{BB962C8B-B14F-4D97-AF65-F5344CB8AC3E}">
        <p14:creationId xmlns:p14="http://schemas.microsoft.com/office/powerpoint/2010/main" val="3656385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support</a:t>
            </a:r>
            <a:endParaRPr lang="en-US" dirty="0"/>
          </a:p>
        </p:txBody>
      </p:sp>
      <p:sp>
        <p:nvSpPr>
          <p:cNvPr id="3" name="Content Placeholder 2"/>
          <p:cNvSpPr>
            <a:spLocks noGrp="1"/>
          </p:cNvSpPr>
          <p:nvPr>
            <p:ph idx="1"/>
          </p:nvPr>
        </p:nvSpPr>
        <p:spPr/>
        <p:txBody>
          <a:bodyPr/>
          <a:lstStyle/>
          <a:p>
            <a:r>
              <a:rPr lang="en-US" dirty="0" smtClean="0"/>
              <a:t>Change the interface</a:t>
            </a:r>
          </a:p>
          <a:p>
            <a:endParaRPr lang="en-US" dirty="0"/>
          </a:p>
          <a:p>
            <a:endParaRPr lang="en-US" dirty="0" smtClean="0"/>
          </a:p>
          <a:p>
            <a:endParaRPr lang="en-US" dirty="0"/>
          </a:p>
          <a:p>
            <a:endParaRPr lang="en-US" dirty="0" smtClean="0"/>
          </a:p>
          <a:p>
            <a:r>
              <a:rPr lang="en-US" dirty="0" smtClean="0"/>
              <a:t>Implement undo into Light Commands</a:t>
            </a:r>
          </a:p>
          <a:p>
            <a:endParaRPr lang="en-US" dirty="0" smtClean="0"/>
          </a:p>
          <a:p>
            <a:pPr lvl="1"/>
            <a:endParaRPr lang="en-US" dirty="0"/>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309" y="1326016"/>
            <a:ext cx="24193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2942091"/>
            <a:ext cx="34956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0499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p:txBody>
          <a:bodyPr/>
          <a:lstStyle/>
          <a:p>
            <a:r>
              <a:rPr lang="en-US" dirty="0" smtClean="0"/>
              <a:t>Now integrate the undo command into your code and test it.</a:t>
            </a:r>
          </a:p>
          <a:p>
            <a:endParaRPr lang="en-US" dirty="0"/>
          </a:p>
          <a:p>
            <a:r>
              <a:rPr lang="en-US" b="1" dirty="0" smtClean="0"/>
              <a:t>Exercise</a:t>
            </a:r>
          </a:p>
          <a:p>
            <a:pPr lvl="1"/>
            <a:r>
              <a:rPr lang="en-US" dirty="0" smtClean="0"/>
              <a:t>Implement other commands for different devices and implement the remote controller to execute these commands.</a:t>
            </a:r>
          </a:p>
          <a:p>
            <a:pPr lvl="1"/>
            <a:endParaRPr lang="en-US" dirty="0"/>
          </a:p>
          <a:p>
            <a:pPr lvl="1"/>
            <a:r>
              <a:rPr lang="en-US" dirty="0" smtClean="0"/>
              <a:t>Code- </a:t>
            </a:r>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22380885"/>
              </p:ext>
            </p:extLst>
          </p:nvPr>
        </p:nvGraphicFramePr>
        <p:xfrm>
          <a:off x="2741613" y="2872921"/>
          <a:ext cx="1016000" cy="647700"/>
        </p:xfrm>
        <a:graphic>
          <a:graphicData uri="http://schemas.openxmlformats.org/presentationml/2006/ole">
            <mc:AlternateContent xmlns:mc="http://schemas.openxmlformats.org/markup-compatibility/2006">
              <mc:Choice xmlns:v="urn:schemas-microsoft-com:vml" Requires="v">
                <p:oleObj spid="_x0000_s35927" name="Packager Shell Object" showAsIcon="1" r:id="rId3" imgW="1016280" imgH="648000" progId="Package">
                  <p:embed/>
                </p:oleObj>
              </mc:Choice>
              <mc:Fallback>
                <p:oleObj name="Packager Shell Object" showAsIcon="1" r:id="rId3" imgW="1016280" imgH="648000" progId="Package">
                  <p:embed/>
                  <p:pic>
                    <p:nvPicPr>
                      <p:cNvPr id="0" name=""/>
                      <p:cNvPicPr/>
                      <p:nvPr/>
                    </p:nvPicPr>
                    <p:blipFill>
                      <a:blip r:embed="rId4"/>
                      <a:stretch>
                        <a:fillRect/>
                      </a:stretch>
                    </p:blipFill>
                    <p:spPr>
                      <a:xfrm>
                        <a:off x="2741613" y="2872921"/>
                        <a:ext cx="1016000" cy="647700"/>
                      </a:xfrm>
                      <a:prstGeom prst="rect">
                        <a:avLst/>
                      </a:prstGeom>
                    </p:spPr>
                  </p:pic>
                </p:oleObj>
              </mc:Fallback>
            </mc:AlternateContent>
          </a:graphicData>
        </a:graphic>
      </p:graphicFrame>
    </p:spTree>
    <p:extLst>
      <p:ext uri="{BB962C8B-B14F-4D97-AF65-F5344CB8AC3E}">
        <p14:creationId xmlns:p14="http://schemas.microsoft.com/office/powerpoint/2010/main" val="372774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Command Pattern</a:t>
            </a:r>
            <a:endParaRPr lang="en-US" dirty="0"/>
          </a:p>
        </p:txBody>
      </p:sp>
      <p:sp>
        <p:nvSpPr>
          <p:cNvPr id="3" name="Content Placeholder 2"/>
          <p:cNvSpPr>
            <a:spLocks noGrp="1"/>
          </p:cNvSpPr>
          <p:nvPr>
            <p:ph idx="1"/>
          </p:nvPr>
        </p:nvSpPr>
        <p:spPr/>
        <p:txBody>
          <a:bodyPr/>
          <a:lstStyle/>
          <a:p>
            <a:r>
              <a:rPr lang="en-US" dirty="0"/>
              <a:t>Command decouples the object that invokes the operation from the one that knows how to perform it</a:t>
            </a:r>
            <a:r>
              <a:rPr lang="en-US" dirty="0" smtClean="0"/>
              <a:t>.</a:t>
            </a:r>
          </a:p>
          <a:p>
            <a:pPr marL="0" indent="0">
              <a:buNone/>
            </a:pPr>
            <a:endParaRPr lang="en-US" dirty="0"/>
          </a:p>
          <a:p>
            <a:r>
              <a:rPr lang="en-US" dirty="0"/>
              <a:t>Commands are first-class objects. They can be manipulated and extended like any other object. </a:t>
            </a:r>
          </a:p>
          <a:p>
            <a:endParaRPr lang="en-US" dirty="0" smtClean="0"/>
          </a:p>
          <a:p>
            <a:r>
              <a:rPr lang="en-US" dirty="0" smtClean="0"/>
              <a:t>You </a:t>
            </a:r>
            <a:r>
              <a:rPr lang="en-US" dirty="0"/>
              <a:t>can assemble commands into a composite command. In general, composite commands are an instance of the Composite pattern. </a:t>
            </a:r>
          </a:p>
          <a:p>
            <a:endParaRPr lang="en-US" dirty="0" smtClean="0"/>
          </a:p>
          <a:p>
            <a:r>
              <a:rPr lang="en-US" dirty="0" smtClean="0"/>
              <a:t>It's </a:t>
            </a:r>
            <a:r>
              <a:rPr lang="en-US" dirty="0"/>
              <a:t>easy to add new Commands, because you don't have to change existing classes. </a:t>
            </a:r>
            <a:endParaRPr lang="en-US" dirty="0" smtClean="0"/>
          </a:p>
          <a:p>
            <a:endParaRPr lang="en-US" dirty="0"/>
          </a:p>
          <a:p>
            <a:r>
              <a:rPr lang="en-US" dirty="0"/>
              <a:t>Ability to undo/redo </a:t>
            </a:r>
            <a:r>
              <a:rPr lang="en-US" dirty="0" smtClean="0"/>
              <a:t>easily.</a:t>
            </a:r>
            <a:endParaRPr lang="en-US" dirty="0"/>
          </a:p>
          <a:p>
            <a:pPr marL="0" indent="0">
              <a:buNone/>
            </a:pPr>
            <a:endParaRPr lang="en-US" dirty="0"/>
          </a:p>
        </p:txBody>
      </p:sp>
    </p:spTree>
    <p:extLst>
      <p:ext uri="{BB962C8B-B14F-4D97-AF65-F5344CB8AC3E}">
        <p14:creationId xmlns:p14="http://schemas.microsoft.com/office/powerpoint/2010/main" val="199981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Consequences</a:t>
            </a:r>
            <a:endParaRPr lang="en-US" dirty="0"/>
          </a:p>
        </p:txBody>
      </p:sp>
      <p:sp>
        <p:nvSpPr>
          <p:cNvPr id="3" name="Content Placeholder 2"/>
          <p:cNvSpPr>
            <a:spLocks noGrp="1"/>
          </p:cNvSpPr>
          <p:nvPr>
            <p:ph idx="1"/>
          </p:nvPr>
        </p:nvSpPr>
        <p:spPr/>
        <p:txBody>
          <a:bodyPr/>
          <a:lstStyle/>
          <a:p>
            <a:pPr>
              <a:lnSpc>
                <a:spcPct val="90000"/>
              </a:lnSpc>
            </a:pPr>
            <a:r>
              <a:rPr lang="sv-SE" altLang="en-US" dirty="0"/>
              <a:t>Controlled access to sole instance</a:t>
            </a:r>
          </a:p>
          <a:p>
            <a:pPr lvl="1">
              <a:lnSpc>
                <a:spcPct val="90000"/>
              </a:lnSpc>
              <a:buFont typeface="Wingdings" pitchFamily="2" charset="2"/>
              <a:buNone/>
            </a:pPr>
            <a:r>
              <a:rPr lang="sv-SE" altLang="en-US" dirty="0" smtClean="0"/>
              <a:t>	Because </a:t>
            </a:r>
            <a:r>
              <a:rPr lang="sv-SE" altLang="en-US" dirty="0"/>
              <a:t>the Singleton class encapsulates its sole instance, it can have strict control over how and when </a:t>
            </a:r>
            <a:r>
              <a:rPr lang="sv-SE" altLang="en-US" dirty="0" smtClean="0"/>
              <a:t>clients access </a:t>
            </a:r>
            <a:r>
              <a:rPr lang="sv-SE" altLang="en-US" dirty="0"/>
              <a:t>it</a:t>
            </a:r>
            <a:r>
              <a:rPr lang="sv-SE" altLang="en-US" dirty="0" smtClean="0"/>
              <a:t>.</a:t>
            </a:r>
          </a:p>
          <a:p>
            <a:pPr lvl="1">
              <a:lnSpc>
                <a:spcPct val="90000"/>
              </a:lnSpc>
              <a:buFont typeface="Wingdings" pitchFamily="2" charset="2"/>
              <a:buNone/>
            </a:pPr>
            <a:endParaRPr lang="sv-SE" altLang="en-US" dirty="0"/>
          </a:p>
          <a:p>
            <a:pPr>
              <a:lnSpc>
                <a:spcPct val="90000"/>
              </a:lnSpc>
            </a:pPr>
            <a:r>
              <a:rPr lang="sv-SE" altLang="en-US" dirty="0"/>
              <a:t>Reduced name space</a:t>
            </a:r>
          </a:p>
          <a:p>
            <a:pPr lvl="1">
              <a:lnSpc>
                <a:spcPct val="90000"/>
              </a:lnSpc>
              <a:buFont typeface="Wingdings" pitchFamily="2" charset="2"/>
              <a:buNone/>
            </a:pPr>
            <a:r>
              <a:rPr lang="sv-SE" altLang="en-US" dirty="0" smtClean="0"/>
              <a:t>	The </a:t>
            </a:r>
            <a:r>
              <a:rPr lang="sv-SE" altLang="en-US" dirty="0"/>
              <a:t>Singleton pattern is an improvement over global variables. It avoids polluting the name space with global variables that store sole instances</a:t>
            </a:r>
            <a:r>
              <a:rPr lang="sv-SE" altLang="en-US" dirty="0" smtClean="0"/>
              <a:t>.</a:t>
            </a:r>
          </a:p>
          <a:p>
            <a:pPr lvl="1">
              <a:lnSpc>
                <a:spcPct val="90000"/>
              </a:lnSpc>
              <a:buFont typeface="Wingdings" pitchFamily="2" charset="2"/>
              <a:buNone/>
            </a:pPr>
            <a:endParaRPr lang="en-US" altLang="en-US" dirty="0"/>
          </a:p>
          <a:p>
            <a:r>
              <a:rPr lang="sv-SE" altLang="en-US" dirty="0"/>
              <a:t>Permits refinement of operations and representations</a:t>
            </a:r>
          </a:p>
          <a:p>
            <a:pPr lvl="1">
              <a:buFont typeface="Wingdings" pitchFamily="2" charset="2"/>
              <a:buNone/>
            </a:pPr>
            <a:r>
              <a:rPr lang="sv-SE" altLang="en-US" dirty="0" smtClean="0"/>
              <a:t>	The </a:t>
            </a:r>
            <a:r>
              <a:rPr lang="sv-SE" altLang="en-US" dirty="0"/>
              <a:t>Singleton class may be subclassed and it is easy to configure an application with an instance of this extended class at run-time</a:t>
            </a:r>
            <a:r>
              <a:rPr lang="sv-SE" altLang="en-US" dirty="0" smtClean="0"/>
              <a:t>.</a:t>
            </a:r>
          </a:p>
          <a:p>
            <a:pPr lvl="1">
              <a:buFont typeface="Wingdings" pitchFamily="2" charset="2"/>
              <a:buNone/>
            </a:pPr>
            <a:endParaRPr lang="sv-SE" altLang="en-US" dirty="0"/>
          </a:p>
          <a:p>
            <a:r>
              <a:rPr lang="sv-SE" altLang="en-US" dirty="0"/>
              <a:t>More flexible than class operations</a:t>
            </a:r>
          </a:p>
          <a:p>
            <a:pPr lvl="1">
              <a:buFont typeface="Wingdings" pitchFamily="2" charset="2"/>
              <a:buNone/>
            </a:pPr>
            <a:r>
              <a:rPr lang="sv-SE" altLang="en-US" dirty="0" smtClean="0"/>
              <a:t>	An </a:t>
            </a:r>
            <a:r>
              <a:rPr lang="sv-SE" altLang="en-US" dirty="0"/>
              <a:t>alternative is to use static member functions. However it is difficult to change the design to allow more than one instance of a class and static member functions are not polymorphic, so subclasses can not override them.</a:t>
            </a:r>
            <a:endParaRPr lang="en-US" altLang="en-US" dirty="0"/>
          </a:p>
          <a:p>
            <a:endParaRPr lang="en-US" dirty="0"/>
          </a:p>
        </p:txBody>
      </p:sp>
    </p:spTree>
    <p:extLst>
      <p:ext uri="{BB962C8B-B14F-4D97-AF65-F5344CB8AC3E}">
        <p14:creationId xmlns:p14="http://schemas.microsoft.com/office/powerpoint/2010/main" val="30693239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Flaws of Command pattern</a:t>
            </a:r>
            <a:endParaRPr lang="en-US" dirty="0"/>
          </a:p>
        </p:txBody>
      </p:sp>
      <p:sp>
        <p:nvSpPr>
          <p:cNvPr id="3" name="Content Placeholder 2"/>
          <p:cNvSpPr>
            <a:spLocks noGrp="1"/>
          </p:cNvSpPr>
          <p:nvPr>
            <p:ph idx="1"/>
          </p:nvPr>
        </p:nvSpPr>
        <p:spPr/>
        <p:txBody>
          <a:bodyPr/>
          <a:lstStyle/>
          <a:p>
            <a:r>
              <a:rPr lang="en-US" dirty="0"/>
              <a:t>increase in the number of classes for each individual </a:t>
            </a:r>
            <a:r>
              <a:rPr lang="en-US" dirty="0" smtClean="0"/>
              <a:t>command.</a:t>
            </a:r>
          </a:p>
          <a:p>
            <a:endParaRPr lang="en-US" dirty="0"/>
          </a:p>
          <a:p>
            <a:r>
              <a:rPr lang="en-US" dirty="0" smtClean="0"/>
              <a:t>Need to write a Command class for each operation.</a:t>
            </a:r>
          </a:p>
          <a:p>
            <a:endParaRPr lang="en-US" dirty="0"/>
          </a:p>
        </p:txBody>
      </p:sp>
    </p:spTree>
    <p:extLst>
      <p:ext uri="{BB962C8B-B14F-4D97-AF65-F5344CB8AC3E}">
        <p14:creationId xmlns:p14="http://schemas.microsoft.com/office/powerpoint/2010/main" val="253777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Design pattern</a:t>
            </a:r>
            <a:endParaRPr lang="en-US" dirty="0"/>
          </a:p>
        </p:txBody>
      </p:sp>
      <p:sp>
        <p:nvSpPr>
          <p:cNvPr id="3" name="Content Placeholder 2"/>
          <p:cNvSpPr>
            <a:spLocks noGrp="1"/>
          </p:cNvSpPr>
          <p:nvPr>
            <p:ph idx="1"/>
          </p:nvPr>
        </p:nvSpPr>
        <p:spPr/>
        <p:txBody>
          <a:bodyPr/>
          <a:lstStyle/>
          <a:p>
            <a:r>
              <a:rPr lang="en-US" altLang="en-US" dirty="0">
                <a:ea typeface="ＭＳ Ｐゴシック" pitchFamily="1" charset="-128"/>
              </a:rPr>
              <a:t>Allows for new operations to be defined and used on elements of an object structure with out changing the contents of those elements.</a:t>
            </a:r>
          </a:p>
          <a:p>
            <a:r>
              <a:rPr lang="en-US" altLang="en-US" dirty="0">
                <a:ea typeface="ＭＳ Ｐゴシック" pitchFamily="1" charset="-128"/>
              </a:rPr>
              <a:t>The Key is Double Dispatch</a:t>
            </a:r>
          </a:p>
          <a:p>
            <a:endParaRPr lang="en-US" dirty="0" smtClean="0"/>
          </a:p>
          <a:p>
            <a:endParaRPr lang="en-US" dirty="0"/>
          </a:p>
          <a:p>
            <a:pPr marL="0" indent="0">
              <a:buNone/>
            </a:pPr>
            <a:r>
              <a:rPr lang="en-US" b="1" dirty="0" smtClean="0"/>
              <a:t>Where it is applicable-</a:t>
            </a:r>
          </a:p>
          <a:p>
            <a:r>
              <a:rPr lang="en-US" altLang="en-US" dirty="0">
                <a:ea typeface="ＭＳ Ｐゴシック" pitchFamily="1" charset="-128"/>
              </a:rPr>
              <a:t>Rarely Changing Object Structures</a:t>
            </a:r>
          </a:p>
          <a:p>
            <a:r>
              <a:rPr lang="en-US" altLang="en-US" dirty="0">
                <a:ea typeface="ＭＳ Ｐゴシック" pitchFamily="1" charset="-128"/>
              </a:rPr>
              <a:t>Using Unrelated Operations</a:t>
            </a:r>
          </a:p>
          <a:p>
            <a:r>
              <a:rPr lang="en-US" altLang="en-US" dirty="0">
                <a:ea typeface="ＭＳ Ｐゴシック" pitchFamily="1" charset="-128"/>
              </a:rPr>
              <a:t>Many Classes with Differing Interfaces</a:t>
            </a:r>
          </a:p>
          <a:p>
            <a:pPr marL="0" indent="0">
              <a:buNone/>
            </a:pPr>
            <a:endParaRPr lang="en-US" b="1" dirty="0" smtClean="0"/>
          </a:p>
          <a:p>
            <a:pPr marL="0" indent="0">
              <a:buNone/>
            </a:pPr>
            <a:r>
              <a:rPr lang="en-US" b="1" dirty="0" smtClean="0"/>
              <a:t>Example-</a:t>
            </a:r>
          </a:p>
          <a:p>
            <a:pPr marL="0" indent="0">
              <a:buNone/>
            </a:pPr>
            <a:r>
              <a:rPr lang="en-US" dirty="0"/>
              <a:t>	</a:t>
            </a:r>
            <a:r>
              <a:rPr lang="en-US" dirty="0" smtClean="0"/>
              <a:t>you are going into shopping mall where you have different objects in your card. Now all these distinct 	objects are to go some similar operation billing() but with different offers on each of them.</a:t>
            </a:r>
            <a:endParaRPr lang="en-US" dirty="0"/>
          </a:p>
        </p:txBody>
      </p:sp>
    </p:spTree>
    <p:extLst>
      <p:ext uri="{BB962C8B-B14F-4D97-AF65-F5344CB8AC3E}">
        <p14:creationId xmlns:p14="http://schemas.microsoft.com/office/powerpoint/2010/main" val="8973232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a:t>Many distinct and unrelated operations need to be performed on </a:t>
            </a:r>
            <a:r>
              <a:rPr lang="en-US" dirty="0" smtClean="0"/>
              <a:t>objects </a:t>
            </a:r>
            <a:r>
              <a:rPr lang="en-US" dirty="0"/>
              <a:t>in a heterogeneous aggregate structure</a:t>
            </a:r>
            <a:r>
              <a:rPr lang="en-US" dirty="0" smtClean="0"/>
              <a:t>.</a:t>
            </a:r>
          </a:p>
          <a:p>
            <a:r>
              <a:rPr lang="en-US" dirty="0"/>
              <a:t>You want to avoid "polluting" the </a:t>
            </a:r>
            <a:r>
              <a:rPr lang="en-US" dirty="0" smtClean="0"/>
              <a:t>classes </a:t>
            </a:r>
            <a:r>
              <a:rPr lang="en-US" dirty="0"/>
              <a:t>with these operations</a:t>
            </a:r>
            <a:r>
              <a:rPr lang="en-US" dirty="0" smtClean="0"/>
              <a:t>.</a:t>
            </a:r>
          </a:p>
          <a:p>
            <a:r>
              <a:rPr lang="en-US" dirty="0"/>
              <a:t>you don't want to have to query the type of each node and cast the </a:t>
            </a:r>
            <a:r>
              <a:rPr lang="en-US" dirty="0" smtClean="0"/>
              <a:t>object to </a:t>
            </a:r>
            <a:r>
              <a:rPr lang="en-US" dirty="0"/>
              <a:t>the correct type before performing the desired operation.</a:t>
            </a:r>
          </a:p>
        </p:txBody>
      </p:sp>
    </p:spTree>
    <p:extLst>
      <p:ext uri="{BB962C8B-B14F-4D97-AF65-F5344CB8AC3E}">
        <p14:creationId xmlns:p14="http://schemas.microsoft.com/office/powerpoint/2010/main" val="13264311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1" charset="-128"/>
              </a:rPr>
              <a:t>Discussion</a:t>
            </a:r>
            <a:endParaRPr lang="en-US" dirty="0"/>
          </a:p>
        </p:txBody>
      </p:sp>
      <p:sp>
        <p:nvSpPr>
          <p:cNvPr id="3" name="Content Placeholder 2"/>
          <p:cNvSpPr>
            <a:spLocks noGrp="1"/>
          </p:cNvSpPr>
          <p:nvPr>
            <p:ph idx="1"/>
          </p:nvPr>
        </p:nvSpPr>
        <p:spPr/>
        <p:txBody>
          <a:bodyPr/>
          <a:lstStyle/>
          <a:p>
            <a:r>
              <a:rPr lang="en-US" dirty="0" smtClean="0"/>
              <a:t>Visitors primary purpose is to abstract functionality that can be applied to heterogeneous elements. The processing functionality is removed from original classes and new functionality can easily be added by creating new visitor sub class.</a:t>
            </a:r>
          </a:p>
          <a:p>
            <a:endParaRPr lang="en-US" dirty="0" smtClean="0"/>
          </a:p>
          <a:p>
            <a:r>
              <a:rPr lang="en-US" dirty="0" smtClean="0"/>
              <a:t>Double Dispatch- </a:t>
            </a:r>
          </a:p>
          <a:p>
            <a:pPr marL="482600" lvl="2"/>
            <a:r>
              <a:rPr lang="en-US" dirty="0"/>
              <a:t>OO messages generally manifest single dispatch. The operation depends upon- name of request and type of receiver. In double dispatch operation executed depends upon - the name of the request, and the type of TWO receivers (</a:t>
            </a:r>
            <a:r>
              <a:rPr lang="en-US" dirty="0">
                <a:solidFill>
                  <a:schemeClr val="accent1">
                    <a:lumMod val="60000"/>
                    <a:lumOff val="40000"/>
                  </a:schemeClr>
                </a:solidFill>
              </a:rPr>
              <a:t>the type of the Visitor and the type of the element it visits</a:t>
            </a:r>
            <a:r>
              <a:rPr lang="en-US" dirty="0" smtClean="0"/>
              <a:t>).</a:t>
            </a:r>
            <a:endParaRPr lang="en-US" dirty="0"/>
          </a:p>
          <a:p>
            <a:endParaRPr lang="en-US" dirty="0"/>
          </a:p>
          <a:p>
            <a:pPr marL="0" indent="0">
              <a:buNone/>
            </a:pPr>
            <a:endParaRPr lang="en-US" dirty="0" smtClean="0"/>
          </a:p>
          <a:p>
            <a:pPr lvl="1"/>
            <a:endParaRPr lang="en-US" dirty="0"/>
          </a:p>
        </p:txBody>
      </p:sp>
    </p:spTree>
    <p:extLst>
      <p:ext uri="{BB962C8B-B14F-4D97-AF65-F5344CB8AC3E}">
        <p14:creationId xmlns:p14="http://schemas.microsoft.com/office/powerpoint/2010/main" val="35715249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Two hierarchies – Visitor Hierarchy and Element Hierarchy.</a:t>
            </a:r>
          </a:p>
          <a:p>
            <a:endParaRPr lang="en-US" dirty="0" smtClean="0"/>
          </a:p>
          <a:p>
            <a:r>
              <a:rPr lang="en-US" dirty="0" smtClean="0"/>
              <a:t>Visitor </a:t>
            </a:r>
            <a:r>
              <a:rPr lang="en-US" dirty="0"/>
              <a:t>class hierarchy that defines </a:t>
            </a:r>
            <a:r>
              <a:rPr lang="en-US" dirty="0" smtClean="0"/>
              <a:t>an abstract </a:t>
            </a:r>
            <a:r>
              <a:rPr lang="en-US" b="1" dirty="0" smtClean="0"/>
              <a:t>visit</a:t>
            </a:r>
            <a:r>
              <a:rPr lang="en-US" dirty="0"/>
              <a:t>() method in the abstract base class for each concrete derived </a:t>
            </a:r>
            <a:r>
              <a:rPr lang="en-US" dirty="0" smtClean="0"/>
              <a:t>class. Each visit method accepts a single argument and that is reference to original element class.</a:t>
            </a:r>
            <a:endParaRPr lang="en-US" dirty="0"/>
          </a:p>
          <a:p>
            <a:r>
              <a:rPr lang="en-US" dirty="0" smtClean="0"/>
              <a:t>Each implementation of Visitor hierarchy now contains visit () method for all the concrete class of original element.</a:t>
            </a:r>
          </a:p>
          <a:p>
            <a:endParaRPr lang="en-US" dirty="0"/>
          </a:p>
          <a:p>
            <a:r>
              <a:rPr lang="en-US" dirty="0" smtClean="0"/>
              <a:t>In element hierarchy base class, provide a single abstract </a:t>
            </a:r>
            <a:r>
              <a:rPr lang="en-US" b="1" dirty="0" smtClean="0"/>
              <a:t>accept</a:t>
            </a:r>
            <a:r>
              <a:rPr lang="en-US" dirty="0" smtClean="0"/>
              <a:t>() method to receive a single argument – a reference to base class in visitor hierarchy.</a:t>
            </a:r>
          </a:p>
          <a:p>
            <a:r>
              <a:rPr lang="en-US" dirty="0"/>
              <a:t>Each concrete derived class of the Element hierarchy implements the accept() method by simply calling the visit() method on the concrete derived instance of the Visitor hierarchy that it was </a:t>
            </a:r>
            <a:r>
              <a:rPr lang="en-US" dirty="0" smtClean="0"/>
              <a:t>passed.</a:t>
            </a:r>
          </a:p>
          <a:p>
            <a:endParaRPr lang="en-US" dirty="0"/>
          </a:p>
          <a:p>
            <a:r>
              <a:rPr lang="en-US" dirty="0" smtClean="0"/>
              <a:t>The </a:t>
            </a:r>
            <a:r>
              <a:rPr lang="en-US" dirty="0"/>
              <a:t>accept() method causes flow of control to find the correct Element subclass. Then when the visit() method is invoked, flow of control is vectored to the correct Visitor subclass. accept() dispatch plus visit() dispatch equals double dispatch.</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582530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Text Placeholder 2"/>
          <p:cNvSpPr>
            <a:spLocks noGrp="1"/>
          </p:cNvSpPr>
          <p:nvPr>
            <p:ph type="body" sz="quarter" idx="13"/>
          </p:nvPr>
        </p:nvSpPr>
        <p:spPr/>
        <p:txBody>
          <a:bodyPr/>
          <a:lstStyle/>
          <a:p>
            <a:r>
              <a:rPr lang="en-US" dirty="0" smtClean="0"/>
              <a:t>Visitor Hierarchy</a:t>
            </a:r>
          </a:p>
          <a:p>
            <a:endParaRPr lang="en-US" dirty="0"/>
          </a:p>
        </p:txBody>
      </p:sp>
      <p:sp>
        <p:nvSpPr>
          <p:cNvPr id="4" name="Text Placeholder 3"/>
          <p:cNvSpPr>
            <a:spLocks noGrp="1"/>
          </p:cNvSpPr>
          <p:nvPr>
            <p:ph type="body" sz="quarter" idx="14"/>
          </p:nvPr>
        </p:nvSpPr>
        <p:spPr/>
        <p:txBody>
          <a:bodyPr/>
          <a:lstStyle/>
          <a:p>
            <a:r>
              <a:rPr lang="en-US" dirty="0" smtClean="0"/>
              <a:t>Element Hierarchy</a:t>
            </a:r>
          </a:p>
          <a:p>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64" y="1572758"/>
            <a:ext cx="4230759" cy="4203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857" y="1296992"/>
            <a:ext cx="4250872" cy="3855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3624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a:t>
            </a:r>
            <a:endParaRPr lang="en-US" dirty="0"/>
          </a:p>
        </p:txBody>
      </p:sp>
      <p:sp>
        <p:nvSpPr>
          <p:cNvPr id="3" name="Content Placeholder 2"/>
          <p:cNvSpPr>
            <a:spLocks noGrp="1"/>
          </p:cNvSpPr>
          <p:nvPr>
            <p:ph idx="1"/>
          </p:nvPr>
        </p:nvSpPr>
        <p:spPr/>
        <p:txBody>
          <a:bodyPr/>
          <a:lstStyle/>
          <a:p>
            <a:r>
              <a:rPr lang="en-US" dirty="0"/>
              <a:t>Shopping in the supermarket is another common example, where the shopping cart is your set of elements. When you get to the checkout, the cashier acts as a visitor, taking the disparate set of elements (your shopping), some with prices and others that need to be weighed, in order to provide you with a total. </a:t>
            </a:r>
            <a:endParaRPr lang="en-US" dirty="0" smtClean="0"/>
          </a:p>
          <a:p>
            <a:endParaRPr lang="en-US" dirty="0"/>
          </a:p>
          <a:p>
            <a:endParaRPr lang="en-US" dirty="0" smtClean="0"/>
          </a:p>
          <a:p>
            <a:r>
              <a:rPr lang="en-US" dirty="0" smtClean="0"/>
              <a:t>Problem Statement:</a:t>
            </a:r>
          </a:p>
          <a:p>
            <a:pPr lvl="1"/>
            <a:r>
              <a:rPr lang="en-US" dirty="0" smtClean="0"/>
              <a:t>The </a:t>
            </a:r>
            <a:r>
              <a:rPr lang="en-US" dirty="0"/>
              <a:t>example we'll use here is a postage system. Our set of elements will be the items in our shopping cart. Postage will be determined using the type and the weight of each item, and of course depending on where the item is being shipped to. </a:t>
            </a:r>
          </a:p>
        </p:txBody>
      </p:sp>
    </p:spTree>
    <p:extLst>
      <p:ext uri="{BB962C8B-B14F-4D97-AF65-F5344CB8AC3E}">
        <p14:creationId xmlns:p14="http://schemas.microsoft.com/office/powerpoint/2010/main" val="7153970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Let’s first implement the Elements hierarchy (</a:t>
            </a:r>
            <a:r>
              <a:rPr lang="en-US" dirty="0" err="1" smtClean="0"/>
              <a:t>Visitable</a:t>
            </a:r>
            <a:r>
              <a:rPr lang="en-US" dirty="0" smtClean="0"/>
              <a:t>)</a:t>
            </a:r>
          </a:p>
          <a:p>
            <a:endParaRPr lang="en-US" dirty="0"/>
          </a:p>
          <a:p>
            <a:endParaRPr lang="en-US" dirty="0" smtClean="0"/>
          </a:p>
          <a:p>
            <a:endParaRPr lang="en-US" dirty="0"/>
          </a:p>
          <a:p>
            <a:endParaRPr lang="en-US" dirty="0" smtClean="0"/>
          </a:p>
          <a:p>
            <a:r>
              <a:rPr lang="en-US" dirty="0" smtClean="0"/>
              <a:t>Let’s implement a concrete Book implementation of </a:t>
            </a:r>
            <a:r>
              <a:rPr lang="en-US" dirty="0" err="1" smtClean="0"/>
              <a:t>Visitable</a:t>
            </a:r>
            <a:endParaRPr lang="en-US" dirty="0"/>
          </a:p>
          <a:p>
            <a:endParaRPr lang="en-US" dirty="0" smtClean="0"/>
          </a:p>
          <a:p>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008" y="1258661"/>
            <a:ext cx="31337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008" y="2925082"/>
            <a:ext cx="320992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721600" y="2714171"/>
            <a:ext cx="3701143" cy="1754326"/>
          </a:xfrm>
          <a:prstGeom prst="rect">
            <a:avLst/>
          </a:prstGeom>
          <a:noFill/>
        </p:spPr>
        <p:txBody>
          <a:bodyPr wrap="square" rtlCol="0">
            <a:spAutoFit/>
          </a:bodyPr>
          <a:lstStyle/>
          <a:p>
            <a:r>
              <a:rPr lang="en-US" b="1" dirty="0" smtClean="0"/>
              <a:t>TO DO</a:t>
            </a:r>
            <a:r>
              <a:rPr lang="en-US" dirty="0" smtClean="0"/>
              <a:t>: Implement other implementation of </a:t>
            </a:r>
            <a:r>
              <a:rPr lang="en-US" dirty="0" err="1" smtClean="0"/>
              <a:t>Visitable</a:t>
            </a:r>
            <a:r>
              <a:rPr lang="en-US" dirty="0" smtClean="0"/>
              <a:t> like – CD</a:t>
            </a:r>
          </a:p>
          <a:p>
            <a:r>
              <a:rPr lang="en-US" dirty="0" smtClean="0"/>
              <a:t>DVD</a:t>
            </a:r>
          </a:p>
          <a:p>
            <a:r>
              <a:rPr lang="en-US" dirty="0" smtClean="0"/>
              <a:t>Floppy</a:t>
            </a:r>
          </a:p>
          <a:p>
            <a:r>
              <a:rPr lang="en-US" dirty="0" smtClean="0"/>
              <a:t>Kindle</a:t>
            </a:r>
            <a:r>
              <a:rPr lang="en-US" dirty="0"/>
              <a:t> </a:t>
            </a:r>
            <a:r>
              <a:rPr lang="en-US" dirty="0" smtClean="0"/>
              <a:t>etc.</a:t>
            </a:r>
          </a:p>
        </p:txBody>
      </p:sp>
    </p:spTree>
    <p:extLst>
      <p:ext uri="{BB962C8B-B14F-4D97-AF65-F5344CB8AC3E}">
        <p14:creationId xmlns:p14="http://schemas.microsoft.com/office/powerpoint/2010/main" val="20459658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(Contd..)</a:t>
            </a:r>
            <a:endParaRPr lang="en-US" dirty="0"/>
          </a:p>
        </p:txBody>
      </p:sp>
      <p:sp>
        <p:nvSpPr>
          <p:cNvPr id="3" name="Content Placeholder 2"/>
          <p:cNvSpPr>
            <a:spLocks noGrp="1"/>
          </p:cNvSpPr>
          <p:nvPr>
            <p:ph idx="1"/>
          </p:nvPr>
        </p:nvSpPr>
        <p:spPr>
          <a:xfrm>
            <a:off x="609441" y="868300"/>
            <a:ext cx="5181759" cy="5445414"/>
          </a:xfrm>
        </p:spPr>
        <p:txBody>
          <a:bodyPr/>
          <a:lstStyle/>
          <a:p>
            <a:r>
              <a:rPr lang="en-US" dirty="0" smtClean="0"/>
              <a:t>Now move to our visitor interface</a:t>
            </a:r>
          </a:p>
          <a:p>
            <a:endParaRPr lang="en-US" dirty="0"/>
          </a:p>
          <a:p>
            <a:endParaRPr lang="en-US" dirty="0" smtClean="0"/>
          </a:p>
          <a:p>
            <a:endParaRPr lang="en-US" dirty="0"/>
          </a:p>
          <a:p>
            <a:endParaRPr lang="en-US" dirty="0" smtClean="0"/>
          </a:p>
          <a:p>
            <a:endParaRPr lang="en-US" dirty="0"/>
          </a:p>
          <a:p>
            <a:r>
              <a:rPr lang="en-US" dirty="0" smtClean="0"/>
              <a:t>Implement </a:t>
            </a:r>
            <a:r>
              <a:rPr lang="en-US" dirty="0" err="1" smtClean="0"/>
              <a:t>PostageVisitor</a:t>
            </a:r>
            <a:r>
              <a:rPr lang="en-US" dirty="0" smtClean="0"/>
              <a:t>  concrete class from Visitor interface </a:t>
            </a:r>
          </a:p>
          <a:p>
            <a:r>
              <a:rPr lang="en-US" dirty="0" smtClean="0"/>
              <a:t> </a:t>
            </a:r>
          </a:p>
          <a:p>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586" y="1199470"/>
            <a:ext cx="256222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441" y="2991758"/>
            <a:ext cx="520065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38284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(Contd..)</a:t>
            </a:r>
            <a:endParaRPr lang="en-US" dirty="0"/>
          </a:p>
        </p:txBody>
      </p:sp>
      <p:sp>
        <p:nvSpPr>
          <p:cNvPr id="3" name="Content Placeholder 2"/>
          <p:cNvSpPr>
            <a:spLocks noGrp="1"/>
          </p:cNvSpPr>
          <p:nvPr>
            <p:ph idx="1"/>
          </p:nvPr>
        </p:nvSpPr>
        <p:spPr/>
        <p:txBody>
          <a:bodyPr/>
          <a:lstStyle/>
          <a:p>
            <a:r>
              <a:rPr lang="en-US" dirty="0" smtClean="0"/>
              <a:t>And finally simulate the visitor for each element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p>
          <a:p>
            <a:endParaRPr lang="en-US" dirty="0"/>
          </a:p>
          <a:p>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753" y="1228498"/>
            <a:ext cx="5611133" cy="406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09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Implementation</a:t>
            </a:r>
            <a:endParaRPr lang="en-US" dirty="0"/>
          </a:p>
        </p:txBody>
      </p:sp>
      <p:sp>
        <p:nvSpPr>
          <p:cNvPr id="3" name="Content Placeholder 2"/>
          <p:cNvSpPr>
            <a:spLocks noGrp="1"/>
          </p:cNvSpPr>
          <p:nvPr>
            <p:ph idx="1"/>
          </p:nvPr>
        </p:nvSpPr>
        <p:spPr/>
        <p:txBody>
          <a:bodyPr/>
          <a:lstStyle/>
          <a:p>
            <a:r>
              <a:rPr lang="en-US" dirty="0" smtClean="0"/>
              <a:t>Control the instantiation from outer world – </a:t>
            </a:r>
            <a:r>
              <a:rPr lang="en-US" dirty="0" smtClean="0">
                <a:solidFill>
                  <a:schemeClr val="accent1">
                    <a:lumMod val="60000"/>
                    <a:lumOff val="40000"/>
                  </a:schemeClr>
                </a:solidFill>
              </a:rPr>
              <a:t>make constructor private.</a:t>
            </a:r>
          </a:p>
          <a:p>
            <a:endParaRPr lang="en-US" dirty="0">
              <a:solidFill>
                <a:schemeClr val="accent1">
                  <a:lumMod val="60000"/>
                  <a:lumOff val="40000"/>
                </a:schemeClr>
              </a:solidFill>
            </a:endParaRPr>
          </a:p>
          <a:p>
            <a:r>
              <a:rPr lang="en-US" dirty="0"/>
              <a:t>Provide global access points to all clients </a:t>
            </a:r>
            <a:r>
              <a:rPr lang="en-US" dirty="0" smtClean="0">
                <a:solidFill>
                  <a:schemeClr val="accent1">
                    <a:lumMod val="60000"/>
                    <a:lumOff val="40000"/>
                  </a:schemeClr>
                </a:solidFill>
              </a:rPr>
              <a:t>– a static method which return the instance.</a:t>
            </a:r>
          </a:p>
          <a:p>
            <a:endParaRPr lang="en-US" dirty="0">
              <a:solidFill>
                <a:schemeClr val="accent1">
                  <a:lumMod val="60000"/>
                  <a:lumOff val="40000"/>
                </a:schemeClr>
              </a:solidFill>
            </a:endParaRPr>
          </a:p>
          <a:p>
            <a:endParaRPr lang="en-US" dirty="0" smtClean="0">
              <a:solidFill>
                <a:schemeClr val="accent1">
                  <a:lumMod val="60000"/>
                  <a:lumOff val="40000"/>
                </a:schemeClr>
              </a:solidFill>
            </a:endParaRPr>
          </a:p>
          <a:p>
            <a:endParaRPr lang="en-US" dirty="0">
              <a:solidFill>
                <a:schemeClr val="accent1">
                  <a:lumMod val="60000"/>
                  <a:lumOff val="40000"/>
                </a:schemeClr>
              </a:solidFill>
            </a:endParaRPr>
          </a:p>
          <a:p>
            <a:endParaRPr lang="en-US" dirty="0" smtClean="0">
              <a:solidFill>
                <a:schemeClr val="accent1">
                  <a:lumMod val="60000"/>
                  <a:lumOff val="40000"/>
                </a:schemeClr>
              </a:solidFill>
            </a:endParaRPr>
          </a:p>
          <a:p>
            <a:endParaRPr lang="en-US" dirty="0">
              <a:solidFill>
                <a:schemeClr val="accent1">
                  <a:lumMod val="60000"/>
                  <a:lumOff val="40000"/>
                </a:schemeClr>
              </a:solidFill>
            </a:endParaRPr>
          </a:p>
          <a:p>
            <a:endParaRPr lang="en-US" dirty="0" smtClean="0">
              <a:solidFill>
                <a:schemeClr val="accent1">
                  <a:lumMod val="60000"/>
                  <a:lumOff val="40000"/>
                </a:schemeClr>
              </a:solidFill>
            </a:endParaRPr>
          </a:p>
          <a:p>
            <a:endParaRPr lang="en-US" dirty="0">
              <a:solidFill>
                <a:schemeClr val="accent1">
                  <a:lumMod val="60000"/>
                  <a:lumOff val="40000"/>
                </a:schemeClr>
              </a:solidFill>
            </a:endParaRPr>
          </a:p>
          <a:p>
            <a:endParaRPr lang="en-US" dirty="0" smtClean="0">
              <a:solidFill>
                <a:schemeClr val="accent1">
                  <a:lumMod val="60000"/>
                  <a:lumOff val="40000"/>
                </a:schemeClr>
              </a:solidFill>
            </a:endParaRPr>
          </a:p>
          <a:p>
            <a:endParaRPr lang="en-US" dirty="0">
              <a:solidFill>
                <a:schemeClr val="accent1">
                  <a:lumMod val="60000"/>
                  <a:lumOff val="40000"/>
                </a:schemeClr>
              </a:solidFill>
            </a:endParaRPr>
          </a:p>
          <a:p>
            <a:endParaRPr lang="en-US" dirty="0" smtClean="0">
              <a:solidFill>
                <a:schemeClr val="accent1">
                  <a:lumMod val="60000"/>
                  <a:lumOff val="40000"/>
                </a:schemeClr>
              </a:solidFill>
            </a:endParaRPr>
          </a:p>
          <a:p>
            <a:r>
              <a:rPr lang="en-US" dirty="0"/>
              <a:t>Problem with above </a:t>
            </a:r>
            <a:r>
              <a:rPr lang="en-US" dirty="0" smtClean="0"/>
              <a:t>code – </a:t>
            </a:r>
            <a:r>
              <a:rPr lang="en-US" b="1" dirty="0" smtClean="0">
                <a:solidFill>
                  <a:schemeClr val="accent1">
                    <a:lumMod val="60000"/>
                    <a:lumOff val="40000"/>
                  </a:schemeClr>
                </a:solidFill>
              </a:rPr>
              <a:t>Can break in case of multi threaded environment</a:t>
            </a:r>
            <a:r>
              <a:rPr lang="en-US" b="1" dirty="0" smtClean="0"/>
              <a:t>. </a:t>
            </a:r>
            <a:endParaRPr lang="en-US" b="1" dirty="0"/>
          </a:p>
          <a:p>
            <a:endParaRPr lang="en-US" dirty="0" smtClean="0">
              <a:solidFill>
                <a:schemeClr val="accent1">
                  <a:lumMod val="60000"/>
                  <a:lumOff val="40000"/>
                </a:schemeClr>
              </a:solidFill>
            </a:endParaRPr>
          </a:p>
          <a:p>
            <a:endParaRPr lang="en-US" dirty="0">
              <a:solidFill>
                <a:schemeClr val="accent1">
                  <a:lumMod val="60000"/>
                  <a:lumOff val="40000"/>
                </a:schemeClr>
              </a:solidFill>
            </a:endParaRPr>
          </a:p>
          <a:p>
            <a:endParaRPr lang="en-US" dirty="0">
              <a:solidFill>
                <a:schemeClr val="accent1">
                  <a:lumMod val="60000"/>
                  <a:lumOff val="40000"/>
                </a:schemeClr>
              </a:solidFill>
            </a:endParaRPr>
          </a:p>
          <a:p>
            <a:endParaRPr lang="en-US" dirty="0" smtClean="0">
              <a:solidFill>
                <a:schemeClr val="accent1">
                  <a:lumMod val="60000"/>
                  <a:lumOff val="40000"/>
                </a:schemeClr>
              </a:solidFill>
            </a:endParaRPr>
          </a:p>
          <a:p>
            <a:endParaRPr lang="en-US" dirty="0">
              <a:solidFill>
                <a:schemeClr val="accent1">
                  <a:lumMod val="60000"/>
                  <a:lumOff val="40000"/>
                </a:schemeClr>
              </a:solidFill>
            </a:endParaRPr>
          </a:p>
          <a:p>
            <a:endParaRPr lang="en-US" dirty="0">
              <a:solidFill>
                <a:schemeClr val="accent1">
                  <a:lumMod val="60000"/>
                  <a:lumOff val="40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126" y="2076508"/>
            <a:ext cx="455295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6150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Visitor pattern</a:t>
            </a:r>
            <a:endParaRPr lang="en-US" dirty="0"/>
          </a:p>
        </p:txBody>
      </p:sp>
      <p:sp>
        <p:nvSpPr>
          <p:cNvPr id="3" name="Content Placeholder 2"/>
          <p:cNvSpPr>
            <a:spLocks noGrp="1"/>
          </p:cNvSpPr>
          <p:nvPr>
            <p:ph idx="1"/>
          </p:nvPr>
        </p:nvSpPr>
        <p:spPr/>
        <p:txBody>
          <a:bodyPr/>
          <a:lstStyle/>
          <a:p>
            <a:r>
              <a:rPr lang="en-US" dirty="0"/>
              <a:t>Visitor makes adding new operations easy. Visitors make it easy to add operations that depend on the components of complex objects</a:t>
            </a:r>
            <a:r>
              <a:rPr lang="en-US" dirty="0" smtClean="0"/>
              <a:t>.</a:t>
            </a:r>
          </a:p>
          <a:p>
            <a:r>
              <a:rPr lang="en-US" dirty="0"/>
              <a:t>You can define a new operation over an object structure simply by adding a new visitor. In contrast, if you spread functionality over many classes, then you must change each class to define a new operation</a:t>
            </a:r>
            <a:r>
              <a:rPr lang="en-US" dirty="0" smtClean="0"/>
              <a:t>.</a:t>
            </a:r>
          </a:p>
          <a:p>
            <a:r>
              <a:rPr lang="en-US" dirty="0"/>
              <a:t>A visitor gathers related operations and separates unrelated ones. Related behavior isn't spread over the classes defining the object </a:t>
            </a:r>
            <a:r>
              <a:rPr lang="en-US" dirty="0" smtClean="0"/>
              <a:t>structure</a:t>
            </a:r>
          </a:p>
          <a:p>
            <a:r>
              <a:rPr lang="en-US" dirty="0"/>
              <a:t>Any algorithm-specific data structures can be hidden in the visitor. </a:t>
            </a:r>
            <a:endParaRPr lang="en-US" dirty="0" smtClean="0"/>
          </a:p>
          <a:p>
            <a:r>
              <a:rPr lang="en-US" dirty="0"/>
              <a:t>Visiting across class hierarchies. An iterator can visit the objects in a structure as it traverses them by calling their operations. But an iterator can't work across object structures with different types of elements. </a:t>
            </a:r>
          </a:p>
          <a:p>
            <a:r>
              <a:rPr lang="en-US" dirty="0"/>
              <a:t>Visitor does not have this restriction. It can visit objects that don't have a common parent class. You can add any type of object to a Visitor interface. </a:t>
            </a:r>
          </a:p>
          <a:p>
            <a:endParaRPr lang="en-US" dirty="0"/>
          </a:p>
        </p:txBody>
      </p:sp>
    </p:spTree>
    <p:extLst>
      <p:ext uri="{BB962C8B-B14F-4D97-AF65-F5344CB8AC3E}">
        <p14:creationId xmlns:p14="http://schemas.microsoft.com/office/powerpoint/2010/main" val="37764939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Out for the Downsides</a:t>
            </a:r>
            <a:br>
              <a:rPr lang="en-US" dirty="0"/>
            </a:br>
            <a:endParaRPr lang="en-US" dirty="0"/>
          </a:p>
        </p:txBody>
      </p:sp>
      <p:sp>
        <p:nvSpPr>
          <p:cNvPr id="3" name="Content Placeholder 2"/>
          <p:cNvSpPr>
            <a:spLocks noGrp="1"/>
          </p:cNvSpPr>
          <p:nvPr>
            <p:ph idx="1"/>
          </p:nvPr>
        </p:nvSpPr>
        <p:spPr/>
        <p:txBody>
          <a:bodyPr/>
          <a:lstStyle/>
          <a:p>
            <a:r>
              <a:rPr lang="en-US" dirty="0"/>
              <a:t>The arguments and return types for the visiting methods needs to be known in advance, so the Visitor pattern is not good for </a:t>
            </a:r>
            <a:r>
              <a:rPr lang="en-US" dirty="0" smtClean="0"/>
              <a:t>situations </a:t>
            </a:r>
            <a:r>
              <a:rPr lang="en-US" dirty="0"/>
              <a:t>where these visited classes are subject to change. Every time a new type of Element is added, every Visitor derived class must be amended.  </a:t>
            </a:r>
            <a:endParaRPr lang="en-US" dirty="0" smtClean="0"/>
          </a:p>
          <a:p>
            <a:endParaRPr lang="en-US" dirty="0"/>
          </a:p>
          <a:p>
            <a:r>
              <a:rPr lang="en-US" dirty="0"/>
              <a:t>Also, it can be difficult to refactor the Visitor pattern into code that wasn't already designed with the pattern in mind. And, when you do add your Visitor code, it can look obscure. The Visitor is powerful, but you should make sure to use it only when necessary</a:t>
            </a:r>
            <a:r>
              <a:rPr lang="en-US" dirty="0" smtClean="0"/>
              <a:t>.</a:t>
            </a:r>
          </a:p>
          <a:p>
            <a:endParaRPr lang="en-US" dirty="0"/>
          </a:p>
          <a:p>
            <a:r>
              <a:rPr lang="en-US" dirty="0"/>
              <a:t>Adding new </a:t>
            </a:r>
            <a:r>
              <a:rPr lang="en-US" dirty="0" err="1"/>
              <a:t>ConcreteElement</a:t>
            </a:r>
            <a:r>
              <a:rPr lang="en-US" dirty="0"/>
              <a:t> classes is hard. The Visitor pattern makes it hard to add new subclasses of Element. Each new </a:t>
            </a:r>
            <a:r>
              <a:rPr lang="en-US" dirty="0" err="1"/>
              <a:t>ConcreteElement</a:t>
            </a:r>
            <a:r>
              <a:rPr lang="en-US" dirty="0"/>
              <a:t> gives rise to a new abstract operation on Visitor and a corresponding implementation in every </a:t>
            </a:r>
            <a:r>
              <a:rPr lang="en-US" dirty="0" err="1"/>
              <a:t>ConcreteVisitor</a:t>
            </a:r>
            <a:r>
              <a:rPr lang="en-US" dirty="0"/>
              <a:t> class</a:t>
            </a:r>
            <a:r>
              <a:rPr lang="en-US" dirty="0" smtClean="0"/>
              <a:t>.</a:t>
            </a:r>
          </a:p>
          <a:p>
            <a:endParaRPr lang="en-US" dirty="0"/>
          </a:p>
          <a:p>
            <a:r>
              <a:rPr lang="en-US" dirty="0" smtClean="0"/>
              <a:t>This pattern </a:t>
            </a:r>
            <a:r>
              <a:rPr lang="en-US" dirty="0"/>
              <a:t>often forces you to provide public operations that access an element's internal state, which may compromise its encapsulation. </a:t>
            </a:r>
          </a:p>
        </p:txBody>
      </p:sp>
    </p:spTree>
    <p:extLst>
      <p:ext uri="{BB962C8B-B14F-4D97-AF65-F5344CB8AC3E}">
        <p14:creationId xmlns:p14="http://schemas.microsoft.com/office/powerpoint/2010/main" val="16203409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Adapter Design Pattern</a:t>
            </a:r>
            <a:endParaRPr lang="en-US" dirty="0"/>
          </a:p>
        </p:txBody>
      </p:sp>
      <p:sp>
        <p:nvSpPr>
          <p:cNvPr id="3" name="Content Placeholder 2"/>
          <p:cNvSpPr>
            <a:spLocks noGrp="1"/>
          </p:cNvSpPr>
          <p:nvPr>
            <p:ph idx="1"/>
          </p:nvPr>
        </p:nvSpPr>
        <p:spPr/>
        <p:txBody>
          <a:bodyPr/>
          <a:lstStyle/>
          <a:p>
            <a:pPr>
              <a:lnSpc>
                <a:spcPct val="80000"/>
              </a:lnSpc>
            </a:pPr>
            <a:r>
              <a:rPr lang="en-US" altLang="en-US" dirty="0"/>
              <a:t>Suppose that you have existing software</a:t>
            </a:r>
            <a:r>
              <a:rPr lang="en-US" altLang="en-US" dirty="0" smtClean="0"/>
              <a:t>.</a:t>
            </a:r>
          </a:p>
          <a:p>
            <a:pPr>
              <a:lnSpc>
                <a:spcPct val="80000"/>
              </a:lnSpc>
            </a:pPr>
            <a:endParaRPr lang="en-US" altLang="en-US" dirty="0"/>
          </a:p>
          <a:p>
            <a:pPr>
              <a:lnSpc>
                <a:spcPct val="80000"/>
              </a:lnSpc>
            </a:pPr>
            <a:r>
              <a:rPr lang="en-US" altLang="en-US" dirty="0"/>
              <a:t>You have outsourced some of your work and there is a new library that needs to be added to the existing software</a:t>
            </a:r>
            <a:r>
              <a:rPr lang="en-US" altLang="en-US" dirty="0" smtClean="0"/>
              <a:t>.</a:t>
            </a:r>
          </a:p>
          <a:p>
            <a:pPr>
              <a:lnSpc>
                <a:spcPct val="80000"/>
              </a:lnSpc>
            </a:pPr>
            <a:endParaRPr lang="en-US" altLang="en-US" dirty="0"/>
          </a:p>
          <a:p>
            <a:pPr>
              <a:lnSpc>
                <a:spcPct val="80000"/>
              </a:lnSpc>
            </a:pPr>
            <a:r>
              <a:rPr lang="en-US" altLang="en-US" dirty="0"/>
              <a:t>Problem: </a:t>
            </a:r>
            <a:endParaRPr lang="en-US" altLang="en-US" dirty="0" smtClean="0"/>
          </a:p>
          <a:p>
            <a:pPr lvl="1">
              <a:lnSpc>
                <a:spcPct val="80000"/>
              </a:lnSpc>
            </a:pPr>
            <a:r>
              <a:rPr lang="en-US" altLang="en-US" dirty="0" smtClean="0"/>
              <a:t>The </a:t>
            </a:r>
            <a:r>
              <a:rPr lang="en-US" altLang="en-US" dirty="0"/>
              <a:t>interfaces of the new class library are different to that of the existing software.</a:t>
            </a:r>
          </a:p>
          <a:p>
            <a:pPr lvl="1">
              <a:lnSpc>
                <a:spcPct val="80000"/>
              </a:lnSpc>
            </a:pPr>
            <a:r>
              <a:rPr lang="en-US" altLang="en-US" dirty="0"/>
              <a:t>The new class library cannot be changed as you do not have the source code.</a:t>
            </a:r>
          </a:p>
          <a:p>
            <a:pPr lvl="1">
              <a:lnSpc>
                <a:spcPct val="80000"/>
              </a:lnSpc>
            </a:pPr>
            <a:r>
              <a:rPr lang="en-US" altLang="en-US" dirty="0"/>
              <a:t>Should you change the existing code</a:t>
            </a:r>
            <a:r>
              <a:rPr lang="en-US" altLang="en-US" dirty="0" smtClean="0"/>
              <a:t>?</a:t>
            </a:r>
          </a:p>
          <a:p>
            <a:pPr lvl="1">
              <a:lnSpc>
                <a:spcPct val="80000"/>
              </a:lnSpc>
            </a:pPr>
            <a:endParaRPr lang="en-US" altLang="en-US" dirty="0"/>
          </a:p>
          <a:p>
            <a:pPr lvl="1">
              <a:lnSpc>
                <a:spcPct val="80000"/>
              </a:lnSpc>
            </a:pPr>
            <a:r>
              <a:rPr lang="en-US" altLang="en-US" dirty="0" smtClean="0"/>
              <a:t>Duck and Turkey Example-</a:t>
            </a:r>
          </a:p>
          <a:p>
            <a:pPr lvl="2">
              <a:lnSpc>
                <a:spcPct val="80000"/>
              </a:lnSpc>
              <a:buFont typeface="Arial" pitchFamily="34" charset="0"/>
              <a:buChar char="•"/>
              <a:defRPr/>
            </a:pPr>
            <a:r>
              <a:rPr lang="en-US" dirty="0"/>
              <a:t>Suppose that we have an interface for the type Duck and the type Turkey.</a:t>
            </a:r>
          </a:p>
          <a:p>
            <a:pPr lvl="2">
              <a:lnSpc>
                <a:spcPct val="80000"/>
              </a:lnSpc>
              <a:buFont typeface="Arial" pitchFamily="34" charset="0"/>
              <a:buChar char="•"/>
              <a:defRPr/>
            </a:pPr>
            <a:r>
              <a:rPr lang="en-US" dirty="0"/>
              <a:t>The Duck interface has the methods:</a:t>
            </a:r>
          </a:p>
          <a:p>
            <a:pPr lvl="3">
              <a:lnSpc>
                <a:spcPct val="80000"/>
              </a:lnSpc>
              <a:buFont typeface="Arial" pitchFamily="34" charset="0"/>
              <a:buChar char="–"/>
              <a:defRPr/>
            </a:pPr>
            <a:r>
              <a:rPr lang="en-US" dirty="0"/>
              <a:t>quack()</a:t>
            </a:r>
          </a:p>
          <a:p>
            <a:pPr lvl="3">
              <a:lnSpc>
                <a:spcPct val="80000"/>
              </a:lnSpc>
              <a:buFont typeface="Arial" pitchFamily="34" charset="0"/>
              <a:buChar char="–"/>
              <a:defRPr/>
            </a:pPr>
            <a:r>
              <a:rPr lang="en-US" dirty="0" smtClean="0"/>
              <a:t>fly</a:t>
            </a:r>
            <a:r>
              <a:rPr lang="en-US" dirty="0"/>
              <a:t>()</a:t>
            </a:r>
          </a:p>
          <a:p>
            <a:pPr lvl="2">
              <a:lnSpc>
                <a:spcPct val="80000"/>
              </a:lnSpc>
              <a:buFont typeface="Arial" pitchFamily="34" charset="0"/>
              <a:buChar char="•"/>
              <a:defRPr/>
            </a:pPr>
            <a:r>
              <a:rPr lang="en-US" dirty="0"/>
              <a:t>The Turkey interface has the </a:t>
            </a:r>
            <a:r>
              <a:rPr lang="en-US" dirty="0" smtClean="0"/>
              <a:t>methods	</a:t>
            </a:r>
            <a:endParaRPr lang="en-US" dirty="0"/>
          </a:p>
          <a:p>
            <a:pPr lvl="3">
              <a:lnSpc>
                <a:spcPct val="80000"/>
              </a:lnSpc>
              <a:buFont typeface="Arial" pitchFamily="34" charset="0"/>
              <a:buChar char="–"/>
              <a:defRPr/>
            </a:pPr>
            <a:r>
              <a:rPr lang="en-US" dirty="0"/>
              <a:t>gobble()</a:t>
            </a:r>
          </a:p>
          <a:p>
            <a:pPr lvl="3">
              <a:lnSpc>
                <a:spcPct val="80000"/>
              </a:lnSpc>
              <a:buFont typeface="Arial" pitchFamily="34" charset="0"/>
              <a:buChar char="–"/>
              <a:defRPr/>
            </a:pPr>
            <a:r>
              <a:rPr lang="en-US" dirty="0" smtClean="0"/>
              <a:t>fly</a:t>
            </a:r>
            <a:r>
              <a:rPr lang="en-US" dirty="0"/>
              <a:t>()</a:t>
            </a:r>
          </a:p>
          <a:p>
            <a:pPr lvl="2">
              <a:lnSpc>
                <a:spcPct val="80000"/>
              </a:lnSpc>
              <a:buFont typeface="Arial" pitchFamily="34" charset="0"/>
              <a:buChar char="•"/>
              <a:defRPr/>
            </a:pPr>
            <a:r>
              <a:rPr lang="en-US" dirty="0"/>
              <a:t>How would you use Turkey objects as Duck objects?</a:t>
            </a:r>
          </a:p>
          <a:p>
            <a:pPr lvl="2">
              <a:lnSpc>
                <a:spcPct val="80000"/>
              </a:lnSpc>
            </a:pPr>
            <a:endParaRPr lang="en-US" altLang="en-US" dirty="0"/>
          </a:p>
          <a:p>
            <a:endParaRPr lang="en-US" dirty="0" smtClean="0"/>
          </a:p>
          <a:p>
            <a:endParaRPr lang="en-US" dirty="0"/>
          </a:p>
        </p:txBody>
      </p:sp>
    </p:spTree>
    <p:extLst>
      <p:ext uri="{BB962C8B-B14F-4D97-AF65-F5344CB8AC3E}">
        <p14:creationId xmlns:p14="http://schemas.microsoft.com/office/powerpoint/2010/main" val="35941460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 adaptor</a:t>
            </a:r>
            <a:endParaRPr lang="en-US" dirty="0"/>
          </a:p>
        </p:txBody>
      </p:sp>
      <p:sp>
        <p:nvSpPr>
          <p:cNvPr id="3" name="Content Placeholder 2"/>
          <p:cNvSpPr>
            <a:spLocks noGrp="1"/>
          </p:cNvSpPr>
          <p:nvPr>
            <p:ph idx="1"/>
          </p:nvPr>
        </p:nvSpPr>
        <p:spPr/>
        <p:txBody>
          <a:bodyPr/>
          <a:lstStyle/>
          <a:p>
            <a:pPr fontAlgn="auto">
              <a:lnSpc>
                <a:spcPct val="80000"/>
              </a:lnSpc>
              <a:spcAft>
                <a:spcPts val="0"/>
              </a:spcAft>
              <a:buFont typeface="Arial" pitchFamily="34" charset="0"/>
              <a:buChar char="•"/>
              <a:defRPr/>
            </a:pPr>
            <a:r>
              <a:rPr lang="en-US" dirty="0"/>
              <a:t>We do not want to change the Duck interface or the Turkey </a:t>
            </a:r>
            <a:r>
              <a:rPr lang="en-US" dirty="0" smtClean="0"/>
              <a:t>interface.</a:t>
            </a:r>
          </a:p>
          <a:p>
            <a:pPr fontAlgn="auto">
              <a:lnSpc>
                <a:spcPct val="80000"/>
              </a:lnSpc>
              <a:spcAft>
                <a:spcPts val="0"/>
              </a:spcAft>
              <a:buFont typeface="Arial" pitchFamily="34" charset="0"/>
              <a:buChar char="•"/>
              <a:defRPr/>
            </a:pPr>
            <a:endParaRPr lang="en-US" dirty="0"/>
          </a:p>
          <a:p>
            <a:pPr fontAlgn="auto">
              <a:lnSpc>
                <a:spcPct val="80000"/>
              </a:lnSpc>
              <a:spcAft>
                <a:spcPts val="0"/>
              </a:spcAft>
              <a:buFont typeface="Arial" pitchFamily="34" charset="0"/>
              <a:buChar char="•"/>
              <a:defRPr/>
            </a:pPr>
            <a:r>
              <a:rPr lang="en-US" dirty="0"/>
              <a:t>So we write an adapter that can convert from one to the other.</a:t>
            </a:r>
          </a:p>
          <a:p>
            <a:pPr fontAlgn="auto">
              <a:lnSpc>
                <a:spcPct val="80000"/>
              </a:lnSpc>
              <a:spcAft>
                <a:spcPts val="0"/>
              </a:spcAft>
              <a:buFont typeface="Arial" pitchFamily="34" charset="0"/>
              <a:buChar char="•"/>
              <a:defRPr/>
            </a:pPr>
            <a:endParaRPr lang="en-US" dirty="0" smtClean="0"/>
          </a:p>
          <a:p>
            <a:pPr fontAlgn="auto">
              <a:lnSpc>
                <a:spcPct val="80000"/>
              </a:lnSpc>
              <a:spcAft>
                <a:spcPts val="0"/>
              </a:spcAft>
              <a:buFont typeface="Arial" pitchFamily="34" charset="0"/>
              <a:buChar char="•"/>
              <a:defRPr/>
            </a:pPr>
            <a:r>
              <a:rPr lang="en-US" dirty="0" smtClean="0"/>
              <a:t>To </a:t>
            </a:r>
            <a:r>
              <a:rPr lang="en-US" dirty="0"/>
              <a:t>use a Turkey object as a Duck object you need to write a Turkey adapter.</a:t>
            </a:r>
          </a:p>
          <a:p>
            <a:pPr fontAlgn="auto">
              <a:lnSpc>
                <a:spcPct val="80000"/>
              </a:lnSpc>
              <a:spcAft>
                <a:spcPts val="0"/>
              </a:spcAft>
              <a:buFont typeface="Arial" pitchFamily="34" charset="0"/>
              <a:buChar char="•"/>
              <a:defRPr/>
            </a:pPr>
            <a:endParaRPr lang="en-US" dirty="0" smtClean="0"/>
          </a:p>
          <a:p>
            <a:pPr fontAlgn="auto">
              <a:lnSpc>
                <a:spcPct val="80000"/>
              </a:lnSpc>
              <a:spcAft>
                <a:spcPts val="0"/>
              </a:spcAft>
              <a:buFont typeface="Arial" pitchFamily="34" charset="0"/>
              <a:buChar char="•"/>
              <a:defRPr/>
            </a:pPr>
            <a:r>
              <a:rPr lang="en-US" dirty="0" smtClean="0"/>
              <a:t>The </a:t>
            </a:r>
            <a:r>
              <a:rPr lang="en-US" dirty="0"/>
              <a:t>adapter must implement the Duck interface.</a:t>
            </a:r>
          </a:p>
          <a:p>
            <a:pPr fontAlgn="auto">
              <a:lnSpc>
                <a:spcPct val="80000"/>
              </a:lnSpc>
              <a:spcAft>
                <a:spcPts val="0"/>
              </a:spcAft>
              <a:buFont typeface="Arial" pitchFamily="34" charset="0"/>
              <a:buChar char="•"/>
              <a:defRPr/>
            </a:pPr>
            <a:endParaRPr lang="en-US" dirty="0" smtClean="0"/>
          </a:p>
          <a:p>
            <a:pPr fontAlgn="auto">
              <a:lnSpc>
                <a:spcPct val="80000"/>
              </a:lnSpc>
              <a:spcAft>
                <a:spcPts val="0"/>
              </a:spcAft>
              <a:buFont typeface="Arial" pitchFamily="34" charset="0"/>
              <a:buChar char="•"/>
              <a:defRPr/>
            </a:pPr>
            <a:r>
              <a:rPr lang="en-US" dirty="0" smtClean="0"/>
              <a:t>The </a:t>
            </a:r>
            <a:r>
              <a:rPr lang="en-US" dirty="0"/>
              <a:t>adapter must redefine the </a:t>
            </a:r>
            <a:r>
              <a:rPr lang="en-US" i="1" dirty="0"/>
              <a:t>quack()</a:t>
            </a:r>
            <a:r>
              <a:rPr lang="en-US" dirty="0"/>
              <a:t> method and the </a:t>
            </a:r>
            <a:r>
              <a:rPr lang="en-US" i="1" dirty="0"/>
              <a:t>fly()</a:t>
            </a:r>
            <a:r>
              <a:rPr lang="en-US" dirty="0"/>
              <a:t> method</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0" y="3692299"/>
            <a:ext cx="256222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40108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adaptor pattern</a:t>
            </a:r>
            <a:endParaRPr lang="en-US" dirty="0"/>
          </a:p>
        </p:txBody>
      </p:sp>
      <p:sp>
        <p:nvSpPr>
          <p:cNvPr id="3" name="Content Placeholder 2"/>
          <p:cNvSpPr>
            <a:spLocks noGrp="1"/>
          </p:cNvSpPr>
          <p:nvPr>
            <p:ph idx="1"/>
          </p:nvPr>
        </p:nvSpPr>
        <p:spPr/>
        <p:txBody>
          <a:bodyPr/>
          <a:lstStyle/>
          <a:p>
            <a:pPr fontAlgn="auto">
              <a:spcAft>
                <a:spcPts val="0"/>
              </a:spcAft>
              <a:buFont typeface="Arial" pitchFamily="34" charset="0"/>
              <a:buChar char="•"/>
              <a:defRPr/>
            </a:pPr>
            <a:r>
              <a:rPr lang="en-US" dirty="0"/>
              <a:t>Converts the interface of one class to another thus enabling classes with incompatible interfaces to work together</a:t>
            </a:r>
            <a:r>
              <a:rPr lang="en-US" dirty="0" smtClean="0"/>
              <a:t>.</a:t>
            </a:r>
          </a:p>
          <a:p>
            <a:pPr fontAlgn="auto">
              <a:spcAft>
                <a:spcPts val="0"/>
              </a:spcAft>
              <a:buFont typeface="Arial" pitchFamily="34" charset="0"/>
              <a:buChar char="•"/>
              <a:defRPr/>
            </a:pPr>
            <a:endParaRPr lang="en-US" dirty="0"/>
          </a:p>
          <a:p>
            <a:pPr fontAlgn="auto">
              <a:spcAft>
                <a:spcPts val="0"/>
              </a:spcAft>
              <a:buFont typeface="Arial" pitchFamily="34" charset="0"/>
              <a:buChar char="•"/>
              <a:defRPr/>
            </a:pPr>
            <a:r>
              <a:rPr lang="en-US" dirty="0"/>
              <a:t>There are two types of </a:t>
            </a:r>
            <a:r>
              <a:rPr lang="en-US" dirty="0" smtClean="0"/>
              <a:t>adapters:</a:t>
            </a:r>
          </a:p>
          <a:p>
            <a:pPr lvl="1">
              <a:buFont typeface="Arial" pitchFamily="34" charset="0"/>
              <a:buChar char="•"/>
              <a:defRPr/>
            </a:pPr>
            <a:r>
              <a:rPr lang="en-US" dirty="0" smtClean="0"/>
              <a:t>Object </a:t>
            </a:r>
            <a:r>
              <a:rPr lang="en-US" dirty="0"/>
              <a:t>adapters, e.g. the duck-turkey </a:t>
            </a:r>
            <a:r>
              <a:rPr lang="en-US" dirty="0" smtClean="0"/>
              <a:t>example</a:t>
            </a:r>
          </a:p>
          <a:p>
            <a:pPr lvl="1">
              <a:buFont typeface="Arial" pitchFamily="34" charset="0"/>
              <a:buChar char="•"/>
              <a:defRPr/>
            </a:pPr>
            <a:r>
              <a:rPr lang="en-US" dirty="0" smtClean="0"/>
              <a:t>Class adapters</a:t>
            </a:r>
          </a:p>
          <a:p>
            <a:pPr lvl="1">
              <a:buFont typeface="Arial" pitchFamily="34" charset="0"/>
              <a:buChar char="•"/>
              <a:defRPr/>
            </a:pPr>
            <a:endParaRPr lang="en-US" dirty="0"/>
          </a:p>
          <a:p>
            <a:pPr fontAlgn="auto">
              <a:spcAft>
                <a:spcPts val="0"/>
              </a:spcAft>
              <a:buFont typeface="Arial" pitchFamily="34" charset="0"/>
              <a:buChar char="•"/>
              <a:defRPr/>
            </a:pPr>
            <a:r>
              <a:rPr lang="en-US" dirty="0"/>
              <a:t>Write an adapter that converts a </a:t>
            </a:r>
            <a:r>
              <a:rPr lang="en-US" i="1" dirty="0"/>
              <a:t>Duck</a:t>
            </a:r>
            <a:r>
              <a:rPr lang="en-US" dirty="0"/>
              <a:t> to a </a:t>
            </a:r>
            <a:r>
              <a:rPr lang="en-US" i="1" dirty="0"/>
              <a:t>Turkey</a:t>
            </a:r>
            <a:endParaRPr lang="en-US" dirty="0"/>
          </a:p>
          <a:p>
            <a:pPr fontAlgn="auto">
              <a:spcAft>
                <a:spcPts val="0"/>
              </a:spcAft>
              <a:buFont typeface="Arial" pitchFamily="34" charset="0"/>
              <a:buChar char="•"/>
              <a:defRPr/>
            </a:pPr>
            <a:endParaRPr lang="en-US" dirty="0"/>
          </a:p>
          <a:p>
            <a:endParaRPr lang="en-US" dirty="0"/>
          </a:p>
        </p:txBody>
      </p:sp>
    </p:spTree>
    <p:extLst>
      <p:ext uri="{BB962C8B-B14F-4D97-AF65-F5344CB8AC3E}">
        <p14:creationId xmlns:p14="http://schemas.microsoft.com/office/powerpoint/2010/main" val="23534522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Adaptor Structures</a:t>
            </a:r>
            <a:endParaRPr lang="en-US" dirty="0"/>
          </a:p>
        </p:txBody>
      </p:sp>
      <p:sp>
        <p:nvSpPr>
          <p:cNvPr id="3" name="Text Placeholder 2"/>
          <p:cNvSpPr>
            <a:spLocks noGrp="1"/>
          </p:cNvSpPr>
          <p:nvPr>
            <p:ph type="body" sz="quarter" idx="13"/>
          </p:nvPr>
        </p:nvSpPr>
        <p:spPr/>
        <p:txBody>
          <a:bodyPr/>
          <a:lstStyle/>
          <a:p>
            <a:r>
              <a:rPr lang="en-US" dirty="0" smtClean="0"/>
              <a:t>Class Adaptor Structure</a:t>
            </a:r>
          </a:p>
          <a:p>
            <a:endParaRPr lang="en-US" dirty="0"/>
          </a:p>
        </p:txBody>
      </p:sp>
      <p:sp>
        <p:nvSpPr>
          <p:cNvPr id="4" name="Text Placeholder 3"/>
          <p:cNvSpPr>
            <a:spLocks noGrp="1"/>
          </p:cNvSpPr>
          <p:nvPr>
            <p:ph type="body" sz="quarter" idx="14"/>
          </p:nvPr>
        </p:nvSpPr>
        <p:spPr/>
        <p:txBody>
          <a:bodyPr/>
          <a:lstStyle/>
          <a:p>
            <a:r>
              <a:rPr lang="en-US" altLang="en-US" dirty="0"/>
              <a:t>Object Adapter Structure</a:t>
            </a:r>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08" y="1721757"/>
            <a:ext cx="4910364"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343" y="1653720"/>
            <a:ext cx="5028066"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7146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smtClean="0"/>
              <a:t>Adapters used </a:t>
            </a:r>
            <a:r>
              <a:rPr lang="en-US" dirty="0"/>
              <a:t>in Java</a:t>
            </a:r>
          </a:p>
        </p:txBody>
      </p:sp>
      <p:sp>
        <p:nvSpPr>
          <p:cNvPr id="3" name="Content Placeholder 2"/>
          <p:cNvSpPr>
            <a:spLocks noGrp="1"/>
          </p:cNvSpPr>
          <p:nvPr>
            <p:ph idx="1"/>
          </p:nvPr>
        </p:nvSpPr>
        <p:spPr/>
        <p:txBody>
          <a:bodyPr>
            <a:normAutofit fontScale="92500" lnSpcReduction="10000"/>
          </a:bodyPr>
          <a:lstStyle/>
          <a:p>
            <a:pPr fontAlgn="auto">
              <a:lnSpc>
                <a:spcPct val="80000"/>
              </a:lnSpc>
              <a:spcAft>
                <a:spcPts val="0"/>
              </a:spcAft>
              <a:buFont typeface="Arial" pitchFamily="34" charset="0"/>
              <a:buChar char="•"/>
              <a:defRPr/>
            </a:pPr>
            <a:r>
              <a:rPr lang="en-US" dirty="0"/>
              <a:t>Collection classes in Java, e.g. Vector, Stack implement a method </a:t>
            </a:r>
            <a:r>
              <a:rPr lang="en-US" i="1" dirty="0"/>
              <a:t>elements()</a:t>
            </a:r>
            <a:r>
              <a:rPr lang="en-US" dirty="0"/>
              <a:t> which returns a the elements of the structure</a:t>
            </a:r>
            <a:r>
              <a:rPr lang="en-US" dirty="0" smtClean="0"/>
              <a:t>.</a:t>
            </a:r>
          </a:p>
          <a:p>
            <a:pPr fontAlgn="auto">
              <a:lnSpc>
                <a:spcPct val="80000"/>
              </a:lnSpc>
              <a:spcAft>
                <a:spcPts val="0"/>
              </a:spcAft>
              <a:buFont typeface="Arial" pitchFamily="34" charset="0"/>
              <a:buChar char="•"/>
              <a:defRPr/>
            </a:pPr>
            <a:endParaRPr lang="en-US" dirty="0"/>
          </a:p>
          <a:p>
            <a:pPr fontAlgn="auto">
              <a:lnSpc>
                <a:spcPct val="80000"/>
              </a:lnSpc>
              <a:spcAft>
                <a:spcPts val="0"/>
              </a:spcAft>
              <a:buFont typeface="Arial" pitchFamily="34" charset="0"/>
              <a:buChar char="•"/>
              <a:defRPr/>
            </a:pPr>
            <a:r>
              <a:rPr lang="en-US" dirty="0"/>
              <a:t>Older versions of Java return this as an </a:t>
            </a:r>
            <a:r>
              <a:rPr lang="en-US" i="1" dirty="0"/>
              <a:t>Enumeration</a:t>
            </a:r>
            <a:r>
              <a:rPr lang="en-US" dirty="0" smtClean="0"/>
              <a:t>.</a:t>
            </a:r>
          </a:p>
          <a:p>
            <a:pPr fontAlgn="auto">
              <a:lnSpc>
                <a:spcPct val="80000"/>
              </a:lnSpc>
              <a:spcAft>
                <a:spcPts val="0"/>
              </a:spcAft>
              <a:buFont typeface="Arial" pitchFamily="34" charset="0"/>
              <a:buChar char="•"/>
              <a:defRPr/>
            </a:pPr>
            <a:endParaRPr lang="en-US" dirty="0"/>
          </a:p>
          <a:p>
            <a:pPr fontAlgn="auto">
              <a:lnSpc>
                <a:spcPct val="80000"/>
              </a:lnSpc>
              <a:spcAft>
                <a:spcPts val="0"/>
              </a:spcAft>
              <a:buFont typeface="Arial" pitchFamily="34" charset="0"/>
              <a:buChar char="•"/>
              <a:defRPr/>
            </a:pPr>
            <a:r>
              <a:rPr lang="en-US" dirty="0" smtClean="0"/>
              <a:t>Later </a:t>
            </a:r>
            <a:r>
              <a:rPr lang="en-US" dirty="0"/>
              <a:t>versions return the elements as an </a:t>
            </a:r>
            <a:r>
              <a:rPr lang="en-US" i="1" dirty="0"/>
              <a:t>Iterator</a:t>
            </a:r>
            <a:r>
              <a:rPr lang="en-US" dirty="0"/>
              <a:t>.</a:t>
            </a:r>
          </a:p>
          <a:p>
            <a:pPr fontAlgn="auto">
              <a:lnSpc>
                <a:spcPct val="80000"/>
              </a:lnSpc>
              <a:spcAft>
                <a:spcPts val="0"/>
              </a:spcAft>
              <a:buFont typeface="Arial" pitchFamily="34" charset="0"/>
              <a:buChar char="•"/>
              <a:defRPr/>
            </a:pPr>
            <a:endParaRPr lang="en-US" dirty="0"/>
          </a:p>
          <a:p>
            <a:pPr fontAlgn="auto">
              <a:lnSpc>
                <a:spcPct val="80000"/>
              </a:lnSpc>
              <a:spcAft>
                <a:spcPts val="0"/>
              </a:spcAft>
              <a:buFont typeface="Arial" pitchFamily="34" charset="0"/>
              <a:buChar char="•"/>
              <a:defRPr/>
            </a:pPr>
            <a:r>
              <a:rPr lang="en-US" dirty="0" smtClean="0"/>
              <a:t>Both </a:t>
            </a:r>
            <a:r>
              <a:rPr lang="en-US" dirty="0"/>
              <a:t>Enumeration and </a:t>
            </a:r>
            <a:r>
              <a:rPr lang="en-US" i="1" dirty="0"/>
              <a:t>Iterator</a:t>
            </a:r>
            <a:r>
              <a:rPr lang="en-US" dirty="0"/>
              <a:t> are interfaces.</a:t>
            </a:r>
          </a:p>
          <a:p>
            <a:pPr fontAlgn="auto">
              <a:lnSpc>
                <a:spcPct val="80000"/>
              </a:lnSpc>
              <a:spcAft>
                <a:spcPts val="0"/>
              </a:spcAft>
              <a:buFont typeface="Arial" pitchFamily="34" charset="0"/>
              <a:buChar char="•"/>
              <a:defRPr/>
            </a:pPr>
            <a:endParaRPr lang="en-US" dirty="0" smtClean="0"/>
          </a:p>
          <a:p>
            <a:pPr fontAlgn="auto">
              <a:lnSpc>
                <a:spcPct val="80000"/>
              </a:lnSpc>
              <a:spcAft>
                <a:spcPts val="0"/>
              </a:spcAft>
              <a:buFont typeface="Arial" pitchFamily="34" charset="0"/>
              <a:buChar char="•"/>
              <a:defRPr/>
            </a:pPr>
            <a:r>
              <a:rPr lang="en-US" dirty="0" smtClean="0"/>
              <a:t>An </a:t>
            </a:r>
            <a:r>
              <a:rPr lang="en-US" dirty="0"/>
              <a:t>adapter will be needed to convert from one interface type to another</a:t>
            </a:r>
            <a:r>
              <a:rPr lang="en-US" dirty="0" smtClean="0"/>
              <a:t>.</a:t>
            </a:r>
          </a:p>
          <a:p>
            <a:pPr marL="0" indent="0" fontAlgn="auto">
              <a:lnSpc>
                <a:spcPct val="80000"/>
              </a:lnSpc>
              <a:spcAft>
                <a:spcPts val="0"/>
              </a:spcAft>
              <a:buNone/>
              <a:defRPr/>
            </a:pPr>
            <a:endParaRPr lang="en-US" dirty="0"/>
          </a:p>
          <a:p>
            <a:pPr marL="0" indent="0" fontAlgn="auto">
              <a:lnSpc>
                <a:spcPct val="80000"/>
              </a:lnSpc>
              <a:spcAft>
                <a:spcPts val="0"/>
              </a:spcAft>
              <a:buNone/>
              <a:defRPr/>
            </a:pPr>
            <a:r>
              <a:rPr lang="en-US" altLang="en-US" b="1" dirty="0"/>
              <a:t>Enumeration vs. </a:t>
            </a:r>
            <a:r>
              <a:rPr lang="en-US" altLang="en-US" b="1" dirty="0" smtClean="0"/>
              <a:t>Iterator</a:t>
            </a:r>
          </a:p>
          <a:p>
            <a:pPr fontAlgn="auto">
              <a:spcAft>
                <a:spcPts val="0"/>
              </a:spcAft>
              <a:buFont typeface="Arial" pitchFamily="34" charset="0"/>
              <a:buChar char="•"/>
              <a:defRPr/>
            </a:pPr>
            <a:r>
              <a:rPr lang="en-US" i="1" dirty="0"/>
              <a:t>Enumeration</a:t>
            </a:r>
            <a:r>
              <a:rPr lang="en-US" dirty="0"/>
              <a:t> interface methods:</a:t>
            </a:r>
          </a:p>
          <a:p>
            <a:pPr lvl="1" fontAlgn="auto">
              <a:spcAft>
                <a:spcPts val="0"/>
              </a:spcAft>
              <a:buFont typeface="Arial" pitchFamily="34" charset="0"/>
              <a:buChar char="–"/>
              <a:defRPr/>
            </a:pPr>
            <a:r>
              <a:rPr lang="en-US" i="1" dirty="0" err="1"/>
              <a:t>hasNextElement</a:t>
            </a:r>
            <a:r>
              <a:rPr lang="en-US" i="1" dirty="0"/>
              <a:t>()</a:t>
            </a:r>
          </a:p>
          <a:p>
            <a:pPr lvl="1" fontAlgn="auto">
              <a:spcAft>
                <a:spcPts val="0"/>
              </a:spcAft>
              <a:buFont typeface="Arial" pitchFamily="34" charset="0"/>
              <a:buChar char="–"/>
              <a:defRPr/>
            </a:pPr>
            <a:r>
              <a:rPr lang="en-US" i="1" dirty="0" err="1"/>
              <a:t>nextElement</a:t>
            </a:r>
            <a:r>
              <a:rPr lang="en-US" i="1" dirty="0"/>
              <a:t>()</a:t>
            </a:r>
          </a:p>
          <a:p>
            <a:pPr fontAlgn="auto">
              <a:spcAft>
                <a:spcPts val="0"/>
              </a:spcAft>
              <a:buFont typeface="Arial" pitchFamily="34" charset="0"/>
              <a:buChar char="•"/>
              <a:defRPr/>
            </a:pPr>
            <a:r>
              <a:rPr lang="en-US" i="1" dirty="0"/>
              <a:t>Iterator</a:t>
            </a:r>
            <a:r>
              <a:rPr lang="en-US" dirty="0"/>
              <a:t> interface methods:</a:t>
            </a:r>
          </a:p>
          <a:p>
            <a:pPr lvl="1" fontAlgn="auto">
              <a:spcAft>
                <a:spcPts val="0"/>
              </a:spcAft>
              <a:buFont typeface="Arial" pitchFamily="34" charset="0"/>
              <a:buChar char="–"/>
              <a:defRPr/>
            </a:pPr>
            <a:r>
              <a:rPr lang="en-US" i="1" dirty="0" err="1"/>
              <a:t>hasNext</a:t>
            </a:r>
            <a:r>
              <a:rPr lang="en-US" i="1" dirty="0"/>
              <a:t>()</a:t>
            </a:r>
          </a:p>
          <a:p>
            <a:pPr lvl="1" fontAlgn="auto">
              <a:spcAft>
                <a:spcPts val="0"/>
              </a:spcAft>
              <a:buFont typeface="Arial" pitchFamily="34" charset="0"/>
              <a:buChar char="–"/>
              <a:defRPr/>
            </a:pPr>
            <a:r>
              <a:rPr lang="en-US" i="1" dirty="0"/>
              <a:t>next()</a:t>
            </a:r>
          </a:p>
          <a:p>
            <a:pPr lvl="1" fontAlgn="auto">
              <a:spcAft>
                <a:spcPts val="0"/>
              </a:spcAft>
              <a:buFont typeface="Arial" pitchFamily="34" charset="0"/>
              <a:buChar char="–"/>
              <a:defRPr/>
            </a:pPr>
            <a:r>
              <a:rPr lang="en-US" i="1" dirty="0"/>
              <a:t>remove()</a:t>
            </a:r>
            <a:endParaRPr lang="en-US" dirty="0"/>
          </a:p>
          <a:p>
            <a:pPr fontAlgn="auto">
              <a:spcAft>
                <a:spcPts val="0"/>
              </a:spcAft>
              <a:buFont typeface="Arial" pitchFamily="34" charset="0"/>
              <a:buChar char="•"/>
              <a:defRPr/>
            </a:pPr>
            <a:r>
              <a:rPr lang="en-US" dirty="0"/>
              <a:t>Draw a class diagram and write the code to adapt and </a:t>
            </a:r>
            <a:r>
              <a:rPr lang="en-US" i="1" dirty="0"/>
              <a:t>Enumeration</a:t>
            </a:r>
            <a:r>
              <a:rPr lang="en-US" dirty="0"/>
              <a:t> to an </a:t>
            </a:r>
            <a:r>
              <a:rPr lang="en-US" i="1" dirty="0"/>
              <a:t>Iterator.</a:t>
            </a:r>
          </a:p>
          <a:p>
            <a:pPr marL="0" indent="0" fontAlgn="auto">
              <a:lnSpc>
                <a:spcPct val="80000"/>
              </a:lnSpc>
              <a:spcAft>
                <a:spcPts val="0"/>
              </a:spcAft>
              <a:buNone/>
              <a:defRPr/>
            </a:pPr>
            <a:endParaRPr lang="en-US" dirty="0" smtClean="0"/>
          </a:p>
          <a:p>
            <a:endParaRPr lang="en-US" dirty="0"/>
          </a:p>
        </p:txBody>
      </p:sp>
    </p:spTree>
    <p:extLst>
      <p:ext uri="{BB962C8B-B14F-4D97-AF65-F5344CB8AC3E}">
        <p14:creationId xmlns:p14="http://schemas.microsoft.com/office/powerpoint/2010/main" val="14163421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for the Enumeration Adapter</a:t>
            </a:r>
          </a:p>
        </p:txBody>
      </p:sp>
      <p:sp>
        <p:nvSpPr>
          <p:cNvPr id="3" name="Content Placeholder 2"/>
          <p:cNvSpPr>
            <a:spLocks noGrp="1"/>
          </p:cNvSpPr>
          <p:nvPr>
            <p:ph idx="1"/>
          </p:nvPr>
        </p:nvSpPr>
        <p:spPr/>
        <p:txBody>
          <a:bodyPr/>
          <a:lstStyle/>
          <a:p>
            <a:r>
              <a:rPr lang="en-US" dirty="0" smtClean="0"/>
              <a:t>Class Diagram</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50567802"/>
              </p:ext>
            </p:extLst>
          </p:nvPr>
        </p:nvGraphicFramePr>
        <p:xfrm>
          <a:off x="2931885" y="1063172"/>
          <a:ext cx="6753225" cy="4829628"/>
        </p:xfrm>
        <a:graphic>
          <a:graphicData uri="http://schemas.openxmlformats.org/presentationml/2006/ole">
            <mc:AlternateContent xmlns:mc="http://schemas.openxmlformats.org/markup-compatibility/2006">
              <mc:Choice xmlns:v="urn:schemas-microsoft-com:vml" Requires="v">
                <p:oleObj spid="_x0000_s38995" name="Drawing" r:id="rId3" imgW="6219720" imgH="4562640" progId="Presentations.Drawing.13">
                  <p:embed/>
                </p:oleObj>
              </mc:Choice>
              <mc:Fallback>
                <p:oleObj name="Drawing" r:id="rId3" imgW="6219720" imgH="4562640" progId="Presentations.Drawing.1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885" y="1063172"/>
                        <a:ext cx="6753225" cy="4829628"/>
                      </a:xfrm>
                      <a:prstGeom prst="rect">
                        <a:avLst/>
                      </a:prstGeom>
                      <a:solidFill>
                        <a:srgbClr val="00CCFF"/>
                      </a:solidFill>
                      <a:ln>
                        <a:noFill/>
                      </a:ln>
                      <a:effectLst/>
                    </p:spPr>
                  </p:pic>
                </p:oleObj>
              </mc:Fallback>
            </mc:AlternateContent>
          </a:graphicData>
        </a:graphic>
      </p:graphicFrame>
    </p:spTree>
    <p:extLst>
      <p:ext uri="{BB962C8B-B14F-4D97-AF65-F5344CB8AC3E}">
        <p14:creationId xmlns:p14="http://schemas.microsoft.com/office/powerpoint/2010/main" val="11915874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Implement the Adapter Pattern in this Case</a:t>
            </a:r>
          </a:p>
        </p:txBody>
      </p:sp>
      <p:sp>
        <p:nvSpPr>
          <p:cNvPr id="3" name="Content Placeholder 2"/>
          <p:cNvSpPr>
            <a:spLocks noGrp="1"/>
          </p:cNvSpPr>
          <p:nvPr>
            <p:ph idx="1"/>
          </p:nvPr>
        </p:nvSpPr>
        <p:spPr/>
        <p:txBody>
          <a:bodyPr/>
          <a:lstStyle/>
          <a:p>
            <a:pPr fontAlgn="auto">
              <a:spcAft>
                <a:spcPts val="0"/>
              </a:spcAft>
              <a:buFont typeface="Arial" pitchFamily="34" charset="0"/>
              <a:buChar char="•"/>
              <a:defRPr/>
            </a:pPr>
            <a:r>
              <a:rPr lang="en-US" dirty="0"/>
              <a:t>Implement an </a:t>
            </a:r>
            <a:r>
              <a:rPr lang="en-US" i="1" dirty="0" err="1"/>
              <a:t>EnumerationAdapter</a:t>
            </a:r>
            <a:r>
              <a:rPr lang="en-US" dirty="0"/>
              <a:t> class.</a:t>
            </a:r>
          </a:p>
          <a:p>
            <a:pPr fontAlgn="auto">
              <a:spcAft>
                <a:spcPts val="0"/>
              </a:spcAft>
              <a:buFont typeface="Arial" pitchFamily="34" charset="0"/>
              <a:buChar char="•"/>
              <a:defRPr/>
            </a:pPr>
            <a:r>
              <a:rPr lang="en-US" dirty="0"/>
              <a:t>This class will implement the </a:t>
            </a:r>
            <a:r>
              <a:rPr lang="en-US" i="1" dirty="0"/>
              <a:t>Iterator </a:t>
            </a:r>
            <a:r>
              <a:rPr lang="en-US" dirty="0"/>
              <a:t>interface.</a:t>
            </a:r>
          </a:p>
          <a:p>
            <a:pPr fontAlgn="auto">
              <a:spcAft>
                <a:spcPts val="0"/>
              </a:spcAft>
              <a:buFont typeface="Arial" pitchFamily="34" charset="0"/>
              <a:buChar char="•"/>
              <a:defRPr/>
            </a:pPr>
            <a:r>
              <a:rPr lang="en-US" dirty="0"/>
              <a:t>Redefine the </a:t>
            </a:r>
            <a:r>
              <a:rPr lang="en-US" i="1" dirty="0" err="1"/>
              <a:t>hasNext</a:t>
            </a:r>
            <a:r>
              <a:rPr lang="en-US" i="1" dirty="0"/>
              <a:t>() </a:t>
            </a:r>
            <a:r>
              <a:rPr lang="en-US" dirty="0"/>
              <a:t>method.</a:t>
            </a:r>
          </a:p>
          <a:p>
            <a:pPr fontAlgn="auto">
              <a:spcAft>
                <a:spcPts val="0"/>
              </a:spcAft>
              <a:buFont typeface="Arial" pitchFamily="34" charset="0"/>
              <a:buChar char="•"/>
              <a:defRPr/>
            </a:pPr>
            <a:r>
              <a:rPr lang="en-US" dirty="0"/>
              <a:t>Redefine the </a:t>
            </a:r>
            <a:r>
              <a:rPr lang="en-US" i="1" dirty="0"/>
              <a:t>next() </a:t>
            </a:r>
            <a:r>
              <a:rPr lang="en-US" dirty="0"/>
              <a:t>method.</a:t>
            </a:r>
          </a:p>
          <a:p>
            <a:pPr fontAlgn="auto">
              <a:spcAft>
                <a:spcPts val="0"/>
              </a:spcAft>
              <a:buFont typeface="Arial" pitchFamily="34" charset="0"/>
              <a:buChar char="•"/>
              <a:defRPr/>
            </a:pPr>
            <a:r>
              <a:rPr lang="en-US" dirty="0"/>
              <a:t>Redefine the </a:t>
            </a:r>
            <a:r>
              <a:rPr lang="en-US" i="1" dirty="0"/>
              <a:t>remove() </a:t>
            </a:r>
            <a:r>
              <a:rPr lang="en-US" dirty="0"/>
              <a:t>method?</a:t>
            </a:r>
          </a:p>
          <a:p>
            <a:endParaRPr lang="en-US" dirty="0" smtClean="0"/>
          </a:p>
          <a:p>
            <a:pPr marL="0" indent="0">
              <a:buNone/>
            </a:pPr>
            <a:r>
              <a:rPr lang="en-US" dirty="0" smtClean="0"/>
              <a:t>Exercise</a:t>
            </a:r>
          </a:p>
          <a:p>
            <a:r>
              <a:rPr lang="en-US" dirty="0"/>
              <a:t>Write an adapter that converts an Iterator to an </a:t>
            </a:r>
            <a:r>
              <a:rPr lang="en-US" dirty="0" smtClean="0"/>
              <a:t>Enumeration</a:t>
            </a:r>
          </a:p>
          <a:p>
            <a:endParaRPr lang="en-US" dirty="0"/>
          </a:p>
          <a:p>
            <a:r>
              <a:rPr lang="en-US" dirty="0" smtClean="0"/>
              <a:t>Summary</a:t>
            </a:r>
          </a:p>
          <a:p>
            <a:pPr fontAlgn="auto">
              <a:spcAft>
                <a:spcPts val="0"/>
              </a:spcAft>
              <a:buFont typeface="Arial" pitchFamily="34" charset="0"/>
              <a:buChar char="•"/>
              <a:defRPr/>
            </a:pPr>
            <a:r>
              <a:rPr lang="en-US" dirty="0"/>
              <a:t>An adapter is used when one needs to use and existing class that does not have the interface that is needed.</a:t>
            </a:r>
          </a:p>
          <a:p>
            <a:pPr fontAlgn="auto">
              <a:spcAft>
                <a:spcPts val="0"/>
              </a:spcAft>
              <a:buFont typeface="Arial" pitchFamily="34" charset="0"/>
              <a:buChar char="•"/>
              <a:defRPr/>
            </a:pPr>
            <a:r>
              <a:rPr lang="en-US" dirty="0"/>
              <a:t>The adapter pattern changes the interface to one the client expects.</a:t>
            </a:r>
          </a:p>
          <a:p>
            <a:pPr fontAlgn="auto">
              <a:spcAft>
                <a:spcPts val="0"/>
              </a:spcAft>
              <a:buFont typeface="Arial" pitchFamily="34" charset="0"/>
              <a:buChar char="•"/>
              <a:defRPr/>
            </a:pPr>
            <a:r>
              <a:rPr lang="en-US" dirty="0"/>
              <a:t>Design Principle: Principle of least knowledge: Only talk to your friends.</a:t>
            </a:r>
          </a:p>
          <a:p>
            <a:endParaRPr lang="en-US" dirty="0"/>
          </a:p>
          <a:p>
            <a:endParaRPr lang="en-US" dirty="0"/>
          </a:p>
        </p:txBody>
      </p:sp>
    </p:spTree>
    <p:extLst>
      <p:ext uri="{BB962C8B-B14F-4D97-AF65-F5344CB8AC3E}">
        <p14:creationId xmlns:p14="http://schemas.microsoft.com/office/powerpoint/2010/main" val="22025977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Create interfaces for Media Player and Advanced Media Player</a:t>
            </a:r>
            <a:r>
              <a:rPr lang="en-US" dirty="0" smtClean="0"/>
              <a:t>.</a:t>
            </a:r>
          </a:p>
          <a:p>
            <a:r>
              <a:rPr lang="en-US" dirty="0"/>
              <a:t>Create concrete classes implementing the </a:t>
            </a:r>
            <a:r>
              <a:rPr lang="en-US" i="1" dirty="0" err="1"/>
              <a:t>AdvancedMediaPlayer</a:t>
            </a:r>
            <a:r>
              <a:rPr lang="en-US" dirty="0"/>
              <a:t> </a:t>
            </a:r>
            <a:r>
              <a:rPr lang="en-US" dirty="0" smtClean="0"/>
              <a:t>interface</a:t>
            </a:r>
          </a:p>
          <a:p>
            <a:r>
              <a:rPr lang="en-US" dirty="0"/>
              <a:t>Create adapter class implementing the </a:t>
            </a:r>
            <a:r>
              <a:rPr lang="en-US" i="1" dirty="0" err="1"/>
              <a:t>MediaPlayer</a:t>
            </a:r>
            <a:r>
              <a:rPr lang="en-US" dirty="0"/>
              <a:t> interface</a:t>
            </a:r>
            <a:r>
              <a:rPr lang="en-US" dirty="0" smtClean="0"/>
              <a:t>.</a:t>
            </a:r>
          </a:p>
          <a:p>
            <a:r>
              <a:rPr lang="en-US" dirty="0"/>
              <a:t>Create concrete class implementing the </a:t>
            </a:r>
            <a:r>
              <a:rPr lang="en-US" i="1" dirty="0" err="1"/>
              <a:t>MediaPlayer</a:t>
            </a:r>
            <a:r>
              <a:rPr lang="en-US" dirty="0"/>
              <a:t> interface</a:t>
            </a:r>
            <a:r>
              <a:rPr lang="en-US" dirty="0" smtClean="0"/>
              <a:t>.</a:t>
            </a:r>
          </a:p>
          <a:p>
            <a:r>
              <a:rPr lang="en-US" dirty="0"/>
              <a:t>Use the </a:t>
            </a:r>
            <a:r>
              <a:rPr lang="en-US" dirty="0" err="1"/>
              <a:t>AudioPlayer</a:t>
            </a:r>
            <a:r>
              <a:rPr lang="en-US" dirty="0"/>
              <a:t> to play different types of audio formats</a:t>
            </a:r>
            <a:r>
              <a:rPr lang="en-US" dirty="0" smtClean="0"/>
              <a:t>.</a:t>
            </a:r>
          </a:p>
          <a:p>
            <a:endParaRPr lang="en-US" dirty="0"/>
          </a:p>
          <a:p>
            <a:endParaRPr lang="en-US" dirty="0" smtClean="0"/>
          </a:p>
          <a:p>
            <a:r>
              <a:rPr lang="en-US" dirty="0" smtClean="0"/>
              <a:t>Solution</a:t>
            </a:r>
          </a:p>
          <a:p>
            <a:pPr lvl="1"/>
            <a:r>
              <a:rPr lang="en-US">
                <a:hlinkClick r:id="rId2"/>
              </a:rPr>
              <a:t>https://javarevealed.wordpress.com/tag/adapter-pattern</a:t>
            </a:r>
            <a:r>
              <a:rPr lang="en-US" smtClean="0">
                <a:hlinkClick r:id="rId2"/>
              </a:rPr>
              <a:t>/</a:t>
            </a:r>
            <a:endParaRPr lang="en-US" smtClean="0"/>
          </a:p>
          <a:p>
            <a:pPr lvl="1"/>
            <a:endParaRPr lang="en-US" dirty="0"/>
          </a:p>
        </p:txBody>
      </p:sp>
    </p:spTree>
    <p:extLst>
      <p:ext uri="{BB962C8B-B14F-4D97-AF65-F5344CB8AC3E}">
        <p14:creationId xmlns:p14="http://schemas.microsoft.com/office/powerpoint/2010/main" val="163709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Implementation- Thread Safe</a:t>
            </a:r>
            <a:endParaRPr lang="en-US" dirty="0"/>
          </a:p>
        </p:txBody>
      </p:sp>
      <p:sp>
        <p:nvSpPr>
          <p:cNvPr id="3" name="Content Placeholder 2"/>
          <p:cNvSpPr>
            <a:spLocks noGrp="1"/>
          </p:cNvSpPr>
          <p:nvPr>
            <p:ph idx="1"/>
          </p:nvPr>
        </p:nvSpPr>
        <p:spPr/>
        <p:txBody>
          <a:bodyPr>
            <a:normAutofit lnSpcReduction="10000"/>
          </a:bodyPr>
          <a:lstStyle/>
          <a:p>
            <a:r>
              <a:rPr lang="en-US" dirty="0" smtClean="0"/>
              <a:t>Below Singleton implementation will work in multi threaded environment.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is called Double check locking (DLC implementation) to reduce the use of synchronization in getInstance() method.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219" y="1156541"/>
            <a:ext cx="705802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18209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Adaptor pattern</a:t>
            </a:r>
            <a:endParaRPr lang="en-US" dirty="0"/>
          </a:p>
        </p:txBody>
      </p:sp>
      <p:sp>
        <p:nvSpPr>
          <p:cNvPr id="3" name="Content Placeholder 2"/>
          <p:cNvSpPr>
            <a:spLocks noGrp="1"/>
          </p:cNvSpPr>
          <p:nvPr>
            <p:ph idx="1"/>
          </p:nvPr>
        </p:nvSpPr>
        <p:spPr/>
        <p:txBody>
          <a:bodyPr/>
          <a:lstStyle/>
          <a:p>
            <a:r>
              <a:rPr lang="en-US" dirty="0"/>
              <a:t>Encapsulated reuse of existing behavior</a:t>
            </a:r>
            <a:r>
              <a:rPr lang="en-US" dirty="0" smtClean="0"/>
              <a:t>.</a:t>
            </a:r>
          </a:p>
          <a:p>
            <a:r>
              <a:rPr lang="en-US" dirty="0" smtClean="0"/>
              <a:t> </a:t>
            </a:r>
            <a:endParaRPr lang="en-US" dirty="0"/>
          </a:p>
          <a:p>
            <a:r>
              <a:rPr lang="en-US" dirty="0"/>
              <a:t>Polymorphism (through an up-cast) with a foreign class. </a:t>
            </a:r>
          </a:p>
          <a:p>
            <a:endParaRPr lang="en-US" dirty="0" smtClean="0"/>
          </a:p>
          <a:p>
            <a:r>
              <a:rPr lang="en-US" dirty="0" smtClean="0"/>
              <a:t>Promotes </a:t>
            </a:r>
            <a:r>
              <a:rPr lang="en-US" dirty="0"/>
              <a:t>the Open-Closed Principle. </a:t>
            </a:r>
          </a:p>
          <a:p>
            <a:endParaRPr lang="en-US" dirty="0" smtClean="0"/>
          </a:p>
          <a:p>
            <a:r>
              <a:rPr lang="en-US" dirty="0" smtClean="0"/>
              <a:t>If </a:t>
            </a:r>
            <a:r>
              <a:rPr lang="en-US" dirty="0"/>
              <a:t>the construction of the foreign class was not encapsulated (which is common), the Adapter can encapsulate it in its constructor. However, an object factory is preferred. </a:t>
            </a:r>
          </a:p>
          <a:p>
            <a:endParaRPr lang="en-US" dirty="0" smtClean="0"/>
          </a:p>
          <a:p>
            <a:r>
              <a:rPr lang="en-US" dirty="0" smtClean="0"/>
              <a:t>Pluggable </a:t>
            </a:r>
            <a:r>
              <a:rPr lang="en-US" dirty="0"/>
              <a:t>adapters. A class is more reusable when you minimize the assumptions other classes must make to use it</a:t>
            </a:r>
            <a:r>
              <a:rPr lang="en-US" dirty="0" smtClean="0"/>
              <a:t>.</a:t>
            </a:r>
          </a:p>
          <a:p>
            <a:endParaRPr lang="en-US" dirty="0"/>
          </a:p>
          <a:p>
            <a:r>
              <a:rPr lang="en-US" dirty="0" smtClean="0"/>
              <a:t>Provide more flexibility.</a:t>
            </a:r>
            <a:endParaRPr lang="en-US" dirty="0"/>
          </a:p>
        </p:txBody>
      </p:sp>
    </p:spTree>
    <p:extLst>
      <p:ext uri="{BB962C8B-B14F-4D97-AF65-F5344CB8AC3E}">
        <p14:creationId xmlns:p14="http://schemas.microsoft.com/office/powerpoint/2010/main" val="22670911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Flaws of Adaptor pattern</a:t>
            </a:r>
            <a:endParaRPr lang="en-US" dirty="0"/>
          </a:p>
        </p:txBody>
      </p:sp>
      <p:sp>
        <p:nvSpPr>
          <p:cNvPr id="3" name="Content Placeholder 2"/>
          <p:cNvSpPr>
            <a:spLocks noGrp="1"/>
          </p:cNvSpPr>
          <p:nvPr>
            <p:ph idx="1"/>
          </p:nvPr>
        </p:nvSpPr>
        <p:spPr/>
        <p:txBody>
          <a:bodyPr/>
          <a:lstStyle/>
          <a:p>
            <a:r>
              <a:rPr lang="en-US" dirty="0"/>
              <a:t>It unnecessarily increases the size of the code as class inheritance is less used and lot of code is needlessly duplicated between classes</a:t>
            </a:r>
            <a:r>
              <a:rPr lang="en-US" dirty="0" smtClean="0"/>
              <a:t>.</a:t>
            </a:r>
          </a:p>
          <a:p>
            <a:endParaRPr lang="en-US" dirty="0"/>
          </a:p>
          <a:p>
            <a:r>
              <a:rPr lang="en-US" dirty="0"/>
              <a:t>Sometimes many adaptations are required along an adapter chain to reach the type which is required.</a:t>
            </a:r>
          </a:p>
          <a:p>
            <a:endParaRPr lang="en-US" dirty="0" smtClean="0"/>
          </a:p>
          <a:p>
            <a:endParaRPr lang="en-US" dirty="0"/>
          </a:p>
        </p:txBody>
      </p:sp>
    </p:spTree>
    <p:extLst>
      <p:ext uri="{BB962C8B-B14F-4D97-AF65-F5344CB8AC3E}">
        <p14:creationId xmlns:p14="http://schemas.microsoft.com/office/powerpoint/2010/main" val="15758108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Pattern</a:t>
            </a:r>
            <a:endParaRPr lang="en-US" dirty="0"/>
          </a:p>
        </p:txBody>
      </p:sp>
      <p:sp>
        <p:nvSpPr>
          <p:cNvPr id="3" name="Content Placeholder 2"/>
          <p:cNvSpPr>
            <a:spLocks noGrp="1"/>
          </p:cNvSpPr>
          <p:nvPr>
            <p:ph idx="1"/>
          </p:nvPr>
        </p:nvSpPr>
        <p:spPr/>
        <p:txBody>
          <a:bodyPr/>
          <a:lstStyle/>
          <a:p>
            <a:r>
              <a:rPr lang="en-US" altLang="en-US" dirty="0"/>
              <a:t>A creational pattern</a:t>
            </a:r>
          </a:p>
          <a:p>
            <a:r>
              <a:rPr lang="en-US" altLang="en-US" dirty="0"/>
              <a:t>Specify the kinds of objects to create using a prototypical instance, and create new objects by copying this prototype</a:t>
            </a:r>
            <a:endParaRPr lang="en-US" altLang="en-US" dirty="0">
              <a:solidFill>
                <a:srgbClr val="EAEAEA"/>
              </a:solidFill>
            </a:endParaRPr>
          </a:p>
          <a:p>
            <a:endParaRPr lang="en-US" dirty="0" smtClean="0"/>
          </a:p>
          <a:p>
            <a:endParaRPr lang="en-US" dirty="0" smtClean="0"/>
          </a:p>
          <a:p>
            <a:r>
              <a:rPr lang="en-US" dirty="0" smtClean="0"/>
              <a:t>When to use Prototype pattern</a:t>
            </a:r>
          </a:p>
          <a:p>
            <a:pPr lvl="1"/>
            <a:r>
              <a:rPr lang="en-US" altLang="en-US" dirty="0"/>
              <a:t>When product creation should be decoupled from system behavior</a:t>
            </a:r>
          </a:p>
          <a:p>
            <a:pPr lvl="1"/>
            <a:r>
              <a:rPr lang="en-US" altLang="en-US" dirty="0"/>
              <a:t>When to avoid subclasses of an object creator in the client application </a:t>
            </a:r>
          </a:p>
          <a:p>
            <a:pPr lvl="1"/>
            <a:r>
              <a:rPr lang="en-US" altLang="en-US" dirty="0"/>
              <a:t>When creating an instance of a class is time-consuming or complex in some way. </a:t>
            </a:r>
            <a:endParaRPr lang="en-US" altLang="en-US" dirty="0" smtClean="0"/>
          </a:p>
          <a:p>
            <a:pPr lvl="1"/>
            <a:r>
              <a:rPr lang="en-US" altLang="en-US" dirty="0" smtClean="0"/>
              <a:t>When instances of a class can have one of only a few different combinations of state. It may be more convenient to install a corresponding number of prototypes and clone them rather than instantiating the class, each time with the appropriate state.</a:t>
            </a:r>
            <a:endParaRPr lang="en-US" altLang="en-US" dirty="0"/>
          </a:p>
        </p:txBody>
      </p:sp>
    </p:spTree>
    <p:extLst>
      <p:ext uri="{BB962C8B-B14F-4D97-AF65-F5344CB8AC3E}">
        <p14:creationId xmlns:p14="http://schemas.microsoft.com/office/powerpoint/2010/main" val="17278711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Pattern- Motivation</a:t>
            </a:r>
            <a:endParaRPr lang="en-US" dirty="0"/>
          </a:p>
        </p:txBody>
      </p:sp>
      <p:sp>
        <p:nvSpPr>
          <p:cNvPr id="3" name="Content Placeholder 2"/>
          <p:cNvSpPr>
            <a:spLocks noGrp="1"/>
          </p:cNvSpPr>
          <p:nvPr>
            <p:ph idx="1"/>
          </p:nvPr>
        </p:nvSpPr>
        <p:spPr/>
        <p:txBody>
          <a:bodyPr/>
          <a:lstStyle/>
          <a:p>
            <a:r>
              <a:rPr lang="en-US" dirty="0" smtClean="0"/>
              <a:t>Sometimes, it becomes necessary to copy or clone an “already grown” object rather than instantiating it and setting its values.</a:t>
            </a:r>
          </a:p>
          <a:p>
            <a:endParaRPr lang="en-US" dirty="0"/>
          </a:p>
          <a:p>
            <a:r>
              <a:rPr lang="en-US" dirty="0" smtClean="0"/>
              <a:t>Consider the case of Photoshop. A  graphics designer add an image to the canvas. Then, he adds  a border to it. Then, he gives it a bevel effect. Finally, he sets its transparency to 50%. Now, he selects this image, presses Ctrl + C , and press Ctrl + V  5 times.</a:t>
            </a:r>
          </a:p>
          <a:p>
            <a:endParaRPr lang="en-US" dirty="0"/>
          </a:p>
          <a:p>
            <a:r>
              <a:rPr lang="en-US" dirty="0" smtClean="0"/>
              <a:t>What will happen? The same image will be pasted 5 times. So, there will be 6 identical images on the canvas at different locations.</a:t>
            </a:r>
          </a:p>
          <a:p>
            <a:endParaRPr lang="en-US" dirty="0"/>
          </a:p>
          <a:p>
            <a:r>
              <a:rPr lang="en-US" dirty="0" smtClean="0"/>
              <a:t>How will you achieve this programmatically? </a:t>
            </a:r>
            <a:r>
              <a:rPr lang="en-US" dirty="0"/>
              <a:t> </a:t>
            </a:r>
            <a:r>
              <a:rPr lang="en-US" dirty="0" smtClean="0"/>
              <a:t>New object from scratch at client side? Use a factory?</a:t>
            </a:r>
          </a:p>
          <a:p>
            <a:endParaRPr lang="en-US" dirty="0"/>
          </a:p>
          <a:p>
            <a:r>
              <a:rPr lang="en-US" dirty="0" smtClean="0"/>
              <a:t>Prototype patterns is the solution here.</a:t>
            </a:r>
            <a:endParaRPr lang="en-US" dirty="0"/>
          </a:p>
        </p:txBody>
      </p:sp>
    </p:spTree>
    <p:extLst>
      <p:ext uri="{BB962C8B-B14F-4D97-AF65-F5344CB8AC3E}">
        <p14:creationId xmlns:p14="http://schemas.microsoft.com/office/powerpoint/2010/main" val="1275087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 Structure</a:t>
            </a:r>
            <a:endParaRPr lang="en-US" dirty="0"/>
          </a:p>
        </p:txBody>
      </p:sp>
      <p:sp>
        <p:nvSpPr>
          <p:cNvPr id="3" name="Content Placeholder 2"/>
          <p:cNvSpPr>
            <a:spLocks noGrp="1"/>
          </p:cNvSpPr>
          <p:nvPr>
            <p:ph idx="1"/>
          </p:nvPr>
        </p:nvSpPr>
        <p:spPr/>
        <p:txBody>
          <a:bodyPr/>
          <a:lstStyle/>
          <a:p>
            <a:r>
              <a:rPr lang="en-US" dirty="0" smtClean="0"/>
              <a:t>Structure</a:t>
            </a:r>
          </a:p>
          <a:p>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560" y="1402621"/>
            <a:ext cx="8735319" cy="4214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4184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Participant</a:t>
            </a:r>
            <a:endParaRPr lang="en-US" dirty="0"/>
          </a:p>
        </p:txBody>
      </p:sp>
      <p:sp>
        <p:nvSpPr>
          <p:cNvPr id="3" name="Content Placeholder 2"/>
          <p:cNvSpPr>
            <a:spLocks noGrp="1"/>
          </p:cNvSpPr>
          <p:nvPr>
            <p:ph idx="1"/>
          </p:nvPr>
        </p:nvSpPr>
        <p:spPr/>
        <p:txBody>
          <a:bodyPr/>
          <a:lstStyle/>
          <a:p>
            <a:r>
              <a:rPr lang="en-US" dirty="0" smtClean="0"/>
              <a:t>Prototype</a:t>
            </a:r>
          </a:p>
          <a:p>
            <a:pPr lvl="1"/>
            <a:r>
              <a:rPr lang="en-US" dirty="0"/>
              <a:t>Declares an interface for cloning itself</a:t>
            </a:r>
            <a:r>
              <a:rPr lang="en-US" dirty="0" smtClean="0"/>
              <a:t>.</a:t>
            </a:r>
          </a:p>
          <a:p>
            <a:pPr lvl="1"/>
            <a:endParaRPr lang="en-US" dirty="0" smtClean="0"/>
          </a:p>
          <a:p>
            <a:r>
              <a:rPr lang="en-US" dirty="0" err="1" smtClean="0"/>
              <a:t>ConcretePrototype</a:t>
            </a:r>
            <a:endParaRPr lang="en-US" dirty="0" smtClean="0"/>
          </a:p>
          <a:p>
            <a:pPr lvl="1"/>
            <a:r>
              <a:rPr lang="en-US" dirty="0" smtClean="0"/>
              <a:t>Implements an operation for cloning for itself.</a:t>
            </a:r>
          </a:p>
          <a:p>
            <a:pPr lvl="1"/>
            <a:endParaRPr lang="en-US" dirty="0" smtClean="0"/>
          </a:p>
          <a:p>
            <a:r>
              <a:rPr lang="en-US" dirty="0" smtClean="0"/>
              <a:t>Client</a:t>
            </a:r>
          </a:p>
          <a:p>
            <a:pPr lvl="1"/>
            <a:r>
              <a:rPr lang="en-US" dirty="0" smtClean="0"/>
              <a:t>Creates a new object by asking a prototype to clone itself.</a:t>
            </a:r>
          </a:p>
        </p:txBody>
      </p:sp>
    </p:spTree>
    <p:extLst>
      <p:ext uri="{BB962C8B-B14F-4D97-AF65-F5344CB8AC3E}">
        <p14:creationId xmlns:p14="http://schemas.microsoft.com/office/powerpoint/2010/main" val="6530509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 Proble</a:t>
            </a:r>
            <a:r>
              <a:rPr lang="en-US" dirty="0"/>
              <a:t>m</a:t>
            </a:r>
          </a:p>
        </p:txBody>
      </p:sp>
      <p:sp>
        <p:nvSpPr>
          <p:cNvPr id="3" name="Content Placeholder 2"/>
          <p:cNvSpPr>
            <a:spLocks noGrp="1"/>
          </p:cNvSpPr>
          <p:nvPr>
            <p:ph idx="1"/>
          </p:nvPr>
        </p:nvSpPr>
        <p:spPr/>
        <p:txBody>
          <a:bodyPr/>
          <a:lstStyle/>
          <a:p>
            <a:r>
              <a:rPr lang="en-US" dirty="0" smtClean="0"/>
              <a:t>Create an </a:t>
            </a:r>
            <a:r>
              <a:rPr lang="en-US" dirty="0"/>
              <a:t>entertainment application that will require instances of Movie, Album and Show classes very frequently. I do not want to create their instances </a:t>
            </a:r>
            <a:r>
              <a:rPr lang="en-US" dirty="0" smtClean="0"/>
              <a:t>every time </a:t>
            </a:r>
            <a:r>
              <a:rPr lang="en-US" dirty="0"/>
              <a:t>as it is costly. So, I will create their prototype instances, and </a:t>
            </a:r>
            <a:r>
              <a:rPr lang="en-US" dirty="0" smtClean="0"/>
              <a:t>every time </a:t>
            </a:r>
            <a:r>
              <a:rPr lang="en-US" dirty="0"/>
              <a:t>when </a:t>
            </a:r>
            <a:r>
              <a:rPr lang="en-US" dirty="0" err="1"/>
              <a:t>i</a:t>
            </a:r>
            <a:r>
              <a:rPr lang="en-US" dirty="0"/>
              <a:t> will need a new instance, I will just clone the prototype.</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318" y="1886860"/>
            <a:ext cx="8013248" cy="447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3069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 Solution</a:t>
            </a:r>
            <a:endParaRPr lang="en-US" dirty="0"/>
          </a:p>
        </p:txBody>
      </p:sp>
      <p:sp>
        <p:nvSpPr>
          <p:cNvPr id="3" name="Content Placeholder 2"/>
          <p:cNvSpPr>
            <a:spLocks noGrp="1"/>
          </p:cNvSpPr>
          <p:nvPr>
            <p:ph idx="1"/>
          </p:nvPr>
        </p:nvSpPr>
        <p:spPr/>
        <p:txBody>
          <a:bodyPr/>
          <a:lstStyle/>
          <a:p>
            <a:r>
              <a:rPr lang="en-US" dirty="0" smtClean="0"/>
              <a:t>Solution</a:t>
            </a:r>
          </a:p>
          <a:p>
            <a:endParaRPr lang="en-US" dirty="0"/>
          </a:p>
          <a:p>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773" y="1422620"/>
            <a:ext cx="61150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30057" y="939409"/>
            <a:ext cx="2452914" cy="369332"/>
          </a:xfrm>
          <a:prstGeom prst="rect">
            <a:avLst/>
          </a:prstGeom>
          <a:noFill/>
        </p:spPr>
        <p:txBody>
          <a:bodyPr wrap="square" rtlCol="0">
            <a:spAutoFit/>
          </a:bodyPr>
          <a:lstStyle/>
          <a:p>
            <a:r>
              <a:rPr lang="en-US" dirty="0" err="1" smtClean="0"/>
              <a:t>PrototypeCapable</a:t>
            </a:r>
            <a:endParaRPr lang="en-US" dirty="0" smtClean="0"/>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214" y="2822122"/>
            <a:ext cx="530542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872337" y="2358335"/>
            <a:ext cx="2365829" cy="369332"/>
          </a:xfrm>
          <a:prstGeom prst="rect">
            <a:avLst/>
          </a:prstGeom>
          <a:noFill/>
        </p:spPr>
        <p:txBody>
          <a:bodyPr wrap="square" rtlCol="0">
            <a:spAutoFit/>
          </a:bodyPr>
          <a:lstStyle/>
          <a:p>
            <a:r>
              <a:rPr lang="en-US" dirty="0" smtClean="0"/>
              <a:t>Movie</a:t>
            </a:r>
            <a:endParaRPr lang="en-US" dirty="0" smtClean="0"/>
          </a:p>
        </p:txBody>
      </p:sp>
    </p:spTree>
    <p:extLst>
      <p:ext uri="{BB962C8B-B14F-4D97-AF65-F5344CB8AC3E}">
        <p14:creationId xmlns:p14="http://schemas.microsoft.com/office/powerpoint/2010/main" val="42658465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lstStyle/>
          <a:p>
            <a:r>
              <a:rPr lang="en-US" dirty="0" smtClean="0"/>
              <a:t>Create two other classes </a:t>
            </a:r>
            <a:r>
              <a:rPr lang="en-US" b="1" dirty="0" smtClean="0"/>
              <a:t>Album</a:t>
            </a:r>
            <a:r>
              <a:rPr lang="en-US" dirty="0" smtClean="0"/>
              <a:t> and </a:t>
            </a:r>
            <a:r>
              <a:rPr lang="en-US" b="1" dirty="0" smtClean="0"/>
              <a:t>show</a:t>
            </a:r>
            <a:r>
              <a:rPr lang="en-US" dirty="0" smtClean="0"/>
              <a:t> as per the class diagram in upper slides.</a:t>
            </a:r>
          </a:p>
          <a:p>
            <a:endParaRPr lang="en-US" dirty="0"/>
          </a:p>
          <a:p>
            <a:r>
              <a:rPr lang="en-US" dirty="0" smtClean="0"/>
              <a:t>Create </a:t>
            </a:r>
            <a:r>
              <a:rPr lang="en-US" dirty="0" err="1" smtClean="0"/>
              <a:t>ProtoTypeFactory</a:t>
            </a:r>
            <a:r>
              <a:rPr lang="en-US" dirty="0" smtClean="0"/>
              <a:t> class- </a:t>
            </a:r>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981" y="2027463"/>
            <a:ext cx="856297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5089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endParaRPr lang="en-US" dirty="0"/>
          </a:p>
        </p:txBody>
      </p:sp>
      <p:sp>
        <p:nvSpPr>
          <p:cNvPr id="3" name="Content Placeholder 2"/>
          <p:cNvSpPr>
            <a:spLocks noGrp="1"/>
          </p:cNvSpPr>
          <p:nvPr>
            <p:ph idx="1"/>
          </p:nvPr>
        </p:nvSpPr>
        <p:spPr/>
        <p:txBody>
          <a:bodyPr/>
          <a:lstStyle/>
          <a:p>
            <a:r>
              <a:rPr lang="en-US" dirty="0" smtClean="0"/>
              <a:t>Below is the test class</a:t>
            </a:r>
            <a:endParaRPr 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514475"/>
            <a:ext cx="822960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3846076"/>
      </p:ext>
    </p:extLst>
  </p:cSld>
  <p:clrMapOvr>
    <a:masterClrMapping/>
  </p:clrMapOvr>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61D4D0-73CC-4280-AF59-F361C383B16A}">
  <ds:schemaRefs>
    <ds:schemaRef ds:uri="http://schemas.openxmlformats.org/package/2006/metadata/core-properties"/>
    <ds:schemaRef ds:uri="http://purl.org/dc/terms/"/>
    <ds:schemaRef ds:uri="http://schemas.microsoft.com/office/2006/metadata/properties"/>
    <ds:schemaRef ds:uri="http://purl.org/dc/dcmitype/"/>
    <ds:schemaRef ds:uri="http://purl.org/dc/elements/1.1/"/>
    <ds:schemaRef ds:uri="http://www.w3.org/XML/1998/namespace"/>
    <ds:schemaRef ds:uri="http://schemas.microsoft.com/office/2006/documentManagement/types"/>
    <ds:schemaRef ds:uri="http://schemas.microsoft.com/office/infopath/2007/PartnerControls"/>
    <ds:schemaRef ds:uri="24943d0a-27c4-4bf8-a607-4a8907b6c8ab"/>
    <ds:schemaRef ds:uri="c8085c4b-1ac7-4641-80ad-2522959560d5"/>
  </ds:schemaRefs>
</ds:datastoreItem>
</file>

<file path=customXml/itemProps2.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3.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18268</TotalTime>
  <Words>6995</Words>
  <Application>Microsoft Office PowerPoint</Application>
  <PresentationFormat>Custom</PresentationFormat>
  <Paragraphs>1078</Paragraphs>
  <Slides>121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121</vt:i4>
      </vt:variant>
    </vt:vector>
  </HeadingPairs>
  <TitlesOfParts>
    <vt:vector size="124" baseType="lpstr">
      <vt:lpstr>Content Masters</vt:lpstr>
      <vt:lpstr>Packager Shell Object</vt:lpstr>
      <vt:lpstr>Drawing</vt:lpstr>
      <vt:lpstr>Java – Design Patterns</vt:lpstr>
      <vt:lpstr>PowerPoint Presentation</vt:lpstr>
      <vt:lpstr>Objectives</vt:lpstr>
      <vt:lpstr>Singleton Pattern</vt:lpstr>
      <vt:lpstr>Singleton Pattern Usage</vt:lpstr>
      <vt:lpstr>Singleton Structure</vt:lpstr>
      <vt:lpstr>Singleton Consequences</vt:lpstr>
      <vt:lpstr>Singleton Implementation</vt:lpstr>
      <vt:lpstr>Singleton Implementation- Thread Safe</vt:lpstr>
      <vt:lpstr>Eager Initialization</vt:lpstr>
      <vt:lpstr>Enum implementation of Singleton</vt:lpstr>
      <vt:lpstr>Exercise</vt:lpstr>
      <vt:lpstr>Singleton over static classes</vt:lpstr>
      <vt:lpstr>Negative sides of Singleton</vt:lpstr>
      <vt:lpstr>Best practices for Singleton</vt:lpstr>
      <vt:lpstr>Factory Pattern</vt:lpstr>
      <vt:lpstr>Factory Pattern</vt:lpstr>
      <vt:lpstr>Instantiating Concrete Classes</vt:lpstr>
      <vt:lpstr>Class Diagram</vt:lpstr>
      <vt:lpstr>Pizza Factory Implementation</vt:lpstr>
      <vt:lpstr>Problems</vt:lpstr>
      <vt:lpstr>Reworking on Pizza store</vt:lpstr>
      <vt:lpstr>This is Simple Factory pattern.</vt:lpstr>
      <vt:lpstr>Franchising the Pizza store</vt:lpstr>
      <vt:lpstr>Solution</vt:lpstr>
      <vt:lpstr>The product classes</vt:lpstr>
      <vt:lpstr>Implementation – Abstract PizzaStore</vt:lpstr>
      <vt:lpstr>Concrete NewYorkStylePizzaStore</vt:lpstr>
      <vt:lpstr>Factory Method Pattern</vt:lpstr>
      <vt:lpstr>Summary</vt:lpstr>
      <vt:lpstr>Abstract Factory Pattern</vt:lpstr>
      <vt:lpstr>Revisiting the PizzaStore</vt:lpstr>
      <vt:lpstr>What we did</vt:lpstr>
      <vt:lpstr>Abstract Factory pattern Defined</vt:lpstr>
      <vt:lpstr>Applying Abstract Factory to new Pizza Store</vt:lpstr>
      <vt:lpstr>Exercise</vt:lpstr>
      <vt:lpstr>Benefits and Flaws of AbstractFactory</vt:lpstr>
      <vt:lpstr>Strategy Pattern - How to design for flexibility </vt:lpstr>
      <vt:lpstr>Inheritance used</vt:lpstr>
      <vt:lpstr>But Executive wants to add fly functionality quickly. </vt:lpstr>
      <vt:lpstr>Everything OK?</vt:lpstr>
      <vt:lpstr>Root Cause</vt:lpstr>
      <vt:lpstr>Revise</vt:lpstr>
      <vt:lpstr>Interfaces to the rescue?</vt:lpstr>
      <vt:lpstr>But there are some implications</vt:lpstr>
      <vt:lpstr>Look at what Strategy Pattern says</vt:lpstr>
      <vt:lpstr>Next Step</vt:lpstr>
      <vt:lpstr>Some Code</vt:lpstr>
      <vt:lpstr>Program to supertype</vt:lpstr>
      <vt:lpstr>Integration with Duck</vt:lpstr>
      <vt:lpstr>Implement performQuack()</vt:lpstr>
      <vt:lpstr>How to set the quackBehavior variable &amp; flyBehavior variable</vt:lpstr>
      <vt:lpstr>Testing the duck code</vt:lpstr>
      <vt:lpstr>Check-in</vt:lpstr>
      <vt:lpstr>Exercise</vt:lpstr>
      <vt:lpstr>Final Class Diagram</vt:lpstr>
      <vt:lpstr>Summary</vt:lpstr>
      <vt:lpstr>Benefits of Strategy pattern </vt:lpstr>
      <vt:lpstr>Flaws of Strategy pattern</vt:lpstr>
      <vt:lpstr>Command Pattern</vt:lpstr>
      <vt:lpstr>Command Pattern Flow</vt:lpstr>
      <vt:lpstr>Command Pattern</vt:lpstr>
      <vt:lpstr>Implementation</vt:lpstr>
      <vt:lpstr>Using the Command Object</vt:lpstr>
      <vt:lpstr>Exercise</vt:lpstr>
      <vt:lpstr>Command Pattern Definition</vt:lpstr>
      <vt:lpstr>Undo support</vt:lpstr>
      <vt:lpstr>Integration</vt:lpstr>
      <vt:lpstr>Benefits of Command Pattern</vt:lpstr>
      <vt:lpstr>Flaws of Command pattern</vt:lpstr>
      <vt:lpstr>Visitor Design pattern</vt:lpstr>
      <vt:lpstr>Problem</vt:lpstr>
      <vt:lpstr>Discussion</vt:lpstr>
      <vt:lpstr>Implementation</vt:lpstr>
      <vt:lpstr>Structure</vt:lpstr>
      <vt:lpstr>Real world example</vt:lpstr>
      <vt:lpstr>Implementation</vt:lpstr>
      <vt:lpstr>Implementation (Contd..)</vt:lpstr>
      <vt:lpstr>Implementation (Contd..)</vt:lpstr>
      <vt:lpstr>Benefits of Visitor pattern</vt:lpstr>
      <vt:lpstr>Watch Out for the Downsides </vt:lpstr>
      <vt:lpstr>Adapter Design Pattern</vt:lpstr>
      <vt:lpstr>Using an adaptor</vt:lpstr>
      <vt:lpstr>The adaptor pattern</vt:lpstr>
      <vt:lpstr>Adaptor Structures</vt:lpstr>
      <vt:lpstr>Example of Adapters used in Java</vt:lpstr>
      <vt:lpstr>Class Diagram for the Enumeration Adapter</vt:lpstr>
      <vt:lpstr>How do we Implement the Adapter Pattern in this Case</vt:lpstr>
      <vt:lpstr>Exercise</vt:lpstr>
      <vt:lpstr>Advantages of Adaptor pattern</vt:lpstr>
      <vt:lpstr>Flaws of Adaptor pattern</vt:lpstr>
      <vt:lpstr>Prototype Pattern</vt:lpstr>
      <vt:lpstr>Prototype Pattern- Motivation</vt:lpstr>
      <vt:lpstr>Prototype - Structure</vt:lpstr>
      <vt:lpstr>Prototype- Participant</vt:lpstr>
      <vt:lpstr>Prototype – Problem</vt:lpstr>
      <vt:lpstr>Prototype - Solution</vt:lpstr>
      <vt:lpstr>Practice</vt:lpstr>
      <vt:lpstr>Test </vt:lpstr>
      <vt:lpstr>Prototype - Consequnces</vt:lpstr>
      <vt:lpstr>Prototype- Flaws</vt:lpstr>
      <vt:lpstr>Assignment</vt:lpstr>
      <vt:lpstr>MVC (Model View Controller) pattern</vt:lpstr>
      <vt:lpstr>Parts of MVC</vt:lpstr>
      <vt:lpstr>Model</vt:lpstr>
      <vt:lpstr>View</vt:lpstr>
      <vt:lpstr>Controller</vt:lpstr>
      <vt:lpstr>Workflow in MVC</vt:lpstr>
      <vt:lpstr>Dependency Hierarchy</vt:lpstr>
      <vt:lpstr>Dependency hierarchy (Contd..)</vt:lpstr>
      <vt:lpstr>Uses in Web applications</vt:lpstr>
      <vt:lpstr>Working of MVC in web application</vt:lpstr>
      <vt:lpstr>Advantages</vt:lpstr>
      <vt:lpstr>Disadvantages</vt:lpstr>
      <vt:lpstr>Recap</vt:lpstr>
      <vt:lpstr>Recap (Contd..)</vt:lpstr>
      <vt:lpstr>Recap (Contd..)</vt:lpstr>
      <vt:lpstr>Recap (Contd..)</vt:lpstr>
      <vt:lpstr>Recap(Contd..)</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262</cp:revision>
  <cp:lastPrinted>2015-02-14T20:13:28Z</cp:lastPrinted>
  <dcterms:created xsi:type="dcterms:W3CDTF">2015-02-05T19:35:34Z</dcterms:created>
  <dcterms:modified xsi:type="dcterms:W3CDTF">2016-09-26T03:19:43Z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