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252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2624376" y="1127284"/>
            <a:ext cx="8510826" cy="958215"/>
          </a:xfrm>
          <a:prstGeom prst="rect">
            <a:avLst/>
          </a:prstGeom>
          <a:noFill/>
          <a:ln/>
        </p:spPr>
        <p:txBody>
          <a:bodyPr wrap="none" rtlCol="0" anchor="t"/>
          <a:lstStyle/>
          <a:p>
            <a:pPr marL="0" indent="0">
              <a:lnSpc>
                <a:spcPts val="7545"/>
              </a:lnSpc>
              <a:buNone/>
            </a:pPr>
            <a:r>
              <a:rPr lang="en-US" sz="6036" dirty="0">
                <a:solidFill>
                  <a:srgbClr val="C6BFEE"/>
                </a:solidFill>
                <a:latin typeface="Prompt" pitchFamily="34" charset="0"/>
                <a:ea typeface="Prompt" pitchFamily="34" charset="-122"/>
                <a:cs typeface="Prompt" pitchFamily="34" charset="-120"/>
              </a:rPr>
              <a:t>Amazon Sales Analysis</a:t>
            </a:r>
            <a:endParaRPr lang="en-US" sz="6036" dirty="0"/>
          </a:p>
        </p:txBody>
      </p:sp>
      <p:pic>
        <p:nvPicPr>
          <p:cNvPr id="5" name="Image 1" descr="preencoded.png"/>
          <p:cNvPicPr>
            <a:picLocks noChangeAspect="1"/>
          </p:cNvPicPr>
          <p:nvPr/>
        </p:nvPicPr>
        <p:blipFill>
          <a:blip r:embed="rId4"/>
          <a:stretch>
            <a:fillRect/>
          </a:stretch>
        </p:blipFill>
        <p:spPr>
          <a:xfrm>
            <a:off x="2624376" y="2418755"/>
            <a:ext cx="4674394" cy="2728674"/>
          </a:xfrm>
          <a:prstGeom prst="rect">
            <a:avLst/>
          </a:prstGeom>
        </p:spPr>
      </p:pic>
      <p:sp>
        <p:nvSpPr>
          <p:cNvPr id="6" name="Text 2"/>
          <p:cNvSpPr/>
          <p:nvPr/>
        </p:nvSpPr>
        <p:spPr>
          <a:xfrm>
            <a:off x="2624376" y="5397341"/>
            <a:ext cx="9381649"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This presentation will provide a comprehensive analysis of Amazon's profits, examining key trends and insights to help business analysts, investors, and Amazon stakeholders gain a deeper understanding of the company's financial performance.</a:t>
            </a:r>
            <a:endParaRPr lang="en-US" sz="1750" dirty="0"/>
          </a:p>
        </p:txBody>
      </p:sp>
      <p:sp>
        <p:nvSpPr>
          <p:cNvPr id="9" name="Text 4"/>
          <p:cNvSpPr/>
          <p:nvPr/>
        </p:nvSpPr>
        <p:spPr>
          <a:xfrm>
            <a:off x="3090862" y="6713458"/>
            <a:ext cx="1966079" cy="388858"/>
          </a:xfrm>
          <a:prstGeom prst="rect">
            <a:avLst/>
          </a:prstGeom>
          <a:noFill/>
          <a:ln/>
        </p:spPr>
        <p:txBody>
          <a:bodyPr wrap="none" rtlCol="0" anchor="t"/>
          <a:lstStyle/>
          <a:p>
            <a:pPr marL="0" indent="0" algn="l">
              <a:lnSpc>
                <a:spcPts val="3062"/>
              </a:lnSpc>
              <a:buNone/>
            </a:pPr>
            <a:r>
              <a:rPr lang="en-US" sz="2187" b="1" dirty="0">
                <a:solidFill>
                  <a:srgbClr val="DAD8E9"/>
                </a:solidFill>
                <a:latin typeface="Mukta" pitchFamily="34" charset="0"/>
                <a:ea typeface="Mukta" pitchFamily="34" charset="-122"/>
                <a:cs typeface="Mukta" pitchFamily="34" charset="-120"/>
              </a:rPr>
              <a:t>by Vivek Shirsat</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934"/>
          </a:xfrm>
          <a:prstGeom prst="rect">
            <a:avLst/>
          </a:prstGeom>
          <a:solidFill>
            <a:srgbClr val="0B0C23">
              <a:alpha val="75000"/>
            </a:srgbClr>
          </a:solidFill>
          <a:ln/>
        </p:spPr>
      </p:sp>
      <p:sp>
        <p:nvSpPr>
          <p:cNvPr id="4" name="Text 1"/>
          <p:cNvSpPr/>
          <p:nvPr/>
        </p:nvSpPr>
        <p:spPr>
          <a:xfrm>
            <a:off x="2940248" y="569833"/>
            <a:ext cx="5180767" cy="647462"/>
          </a:xfrm>
          <a:prstGeom prst="rect">
            <a:avLst/>
          </a:prstGeom>
          <a:noFill/>
          <a:ln/>
        </p:spPr>
        <p:txBody>
          <a:bodyPr wrap="none" rtlCol="0" anchor="t"/>
          <a:lstStyle/>
          <a:p>
            <a:pPr marL="0" indent="0">
              <a:lnSpc>
                <a:spcPts val="5099"/>
              </a:lnSpc>
              <a:buNone/>
            </a:pPr>
            <a:r>
              <a:rPr lang="en-US" sz="4079" dirty="0">
                <a:solidFill>
                  <a:srgbClr val="C6BFEE"/>
                </a:solidFill>
                <a:latin typeface="Prompt" pitchFamily="34" charset="0"/>
                <a:ea typeface="Prompt" pitchFamily="34" charset="-122"/>
                <a:cs typeface="Prompt" pitchFamily="34" charset="-120"/>
              </a:rPr>
              <a:t>Power BI Dashboard</a:t>
            </a:r>
            <a:endParaRPr lang="en-US" sz="4079" dirty="0"/>
          </a:p>
        </p:txBody>
      </p:sp>
      <p:pic>
        <p:nvPicPr>
          <p:cNvPr id="5" name="Image 1" descr="preencoded.png"/>
          <p:cNvPicPr>
            <a:picLocks noChangeAspect="1"/>
          </p:cNvPicPr>
          <p:nvPr/>
        </p:nvPicPr>
        <p:blipFill>
          <a:blip r:embed="rId4"/>
          <a:stretch>
            <a:fillRect/>
          </a:stretch>
        </p:blipFill>
        <p:spPr>
          <a:xfrm>
            <a:off x="2940248" y="1631752"/>
            <a:ext cx="8749784" cy="4901922"/>
          </a:xfrm>
          <a:prstGeom prst="rect">
            <a:avLst/>
          </a:prstGeom>
        </p:spPr>
      </p:pic>
      <p:sp>
        <p:nvSpPr>
          <p:cNvPr id="6" name="Text 2"/>
          <p:cNvSpPr/>
          <p:nvPr/>
        </p:nvSpPr>
        <p:spPr>
          <a:xfrm>
            <a:off x="2940248" y="6766798"/>
            <a:ext cx="8749784" cy="331589"/>
          </a:xfrm>
          <a:prstGeom prst="rect">
            <a:avLst/>
          </a:prstGeom>
          <a:noFill/>
          <a:ln/>
        </p:spPr>
        <p:txBody>
          <a:bodyPr wrap="none" rtlCol="0" anchor="t"/>
          <a:lstStyle/>
          <a:p>
            <a:pPr marL="0" indent="0">
              <a:lnSpc>
                <a:spcPts val="2611"/>
              </a:lnSpc>
              <a:buNone/>
            </a:pPr>
            <a:endParaRPr lang="en-US" sz="1632" dirty="0"/>
          </a:p>
        </p:txBody>
      </p:sp>
      <p:sp>
        <p:nvSpPr>
          <p:cNvPr id="7" name="Text 3"/>
          <p:cNvSpPr/>
          <p:nvPr/>
        </p:nvSpPr>
        <p:spPr>
          <a:xfrm>
            <a:off x="2940248" y="7331512"/>
            <a:ext cx="8749784" cy="331589"/>
          </a:xfrm>
          <a:prstGeom prst="rect">
            <a:avLst/>
          </a:prstGeom>
          <a:noFill/>
          <a:ln/>
        </p:spPr>
        <p:txBody>
          <a:bodyPr wrap="none" rtlCol="0" anchor="t"/>
          <a:lstStyle/>
          <a:p>
            <a:pPr marL="0" indent="0">
              <a:lnSpc>
                <a:spcPts val="2611"/>
              </a:lnSpc>
              <a:buNone/>
            </a:pPr>
            <a:endParaRPr lang="en-US" sz="1632"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2624376" y="930473"/>
            <a:ext cx="555498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Power BI Dashboard</a:t>
            </a:r>
            <a:endParaRPr lang="en-US" sz="4374" dirty="0"/>
          </a:p>
        </p:txBody>
      </p:sp>
      <p:pic>
        <p:nvPicPr>
          <p:cNvPr id="5" name="Image 1" descr="preencoded.png"/>
          <p:cNvPicPr>
            <a:picLocks noChangeAspect="1"/>
          </p:cNvPicPr>
          <p:nvPr/>
        </p:nvPicPr>
        <p:blipFill>
          <a:blip r:embed="rId4"/>
          <a:stretch>
            <a:fillRect/>
          </a:stretch>
        </p:blipFill>
        <p:spPr>
          <a:xfrm>
            <a:off x="2624376" y="2069187"/>
            <a:ext cx="9381649" cy="52298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2624376" y="617339"/>
            <a:ext cx="555498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Power BI Dashboard</a:t>
            </a:r>
            <a:endParaRPr lang="en-US" sz="4374" dirty="0"/>
          </a:p>
        </p:txBody>
      </p:sp>
      <p:sp>
        <p:nvSpPr>
          <p:cNvPr id="5" name="Text 2"/>
          <p:cNvSpPr/>
          <p:nvPr/>
        </p:nvSpPr>
        <p:spPr>
          <a:xfrm>
            <a:off x="2624376" y="1756053"/>
            <a:ext cx="9381649" cy="355402"/>
          </a:xfrm>
          <a:prstGeom prst="rect">
            <a:avLst/>
          </a:prstGeom>
          <a:noFill/>
          <a:ln/>
        </p:spPr>
        <p:txBody>
          <a:bodyPr wrap="none" rtlCol="0" anchor="t"/>
          <a:lstStyle/>
          <a:p>
            <a:pPr marL="0" indent="0">
              <a:lnSpc>
                <a:spcPts val="2799"/>
              </a:lnSpc>
              <a:buNone/>
            </a:pPr>
            <a:endParaRPr lang="en-US" sz="1750" dirty="0"/>
          </a:p>
        </p:txBody>
      </p:sp>
      <p:pic>
        <p:nvPicPr>
          <p:cNvPr id="6" name="Image 1" descr="preencoded.png"/>
          <p:cNvPicPr>
            <a:picLocks noChangeAspect="1"/>
          </p:cNvPicPr>
          <p:nvPr/>
        </p:nvPicPr>
        <p:blipFill>
          <a:blip r:embed="rId4"/>
          <a:stretch>
            <a:fillRect/>
          </a:stretch>
        </p:blipFill>
        <p:spPr>
          <a:xfrm>
            <a:off x="2624376" y="2361367"/>
            <a:ext cx="9381649" cy="52507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2624376" y="1072753"/>
            <a:ext cx="555498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Key Takeaways</a:t>
            </a:r>
            <a:endParaRPr lang="en-US" sz="4374" dirty="0"/>
          </a:p>
        </p:txBody>
      </p:sp>
      <p:sp>
        <p:nvSpPr>
          <p:cNvPr id="5" name="Shape 2"/>
          <p:cNvSpPr/>
          <p:nvPr/>
        </p:nvSpPr>
        <p:spPr>
          <a:xfrm>
            <a:off x="2624376" y="2211467"/>
            <a:ext cx="4579739" cy="2361605"/>
          </a:xfrm>
          <a:prstGeom prst="roundRect">
            <a:avLst>
              <a:gd name="adj" fmla="val 4234"/>
            </a:avLst>
          </a:prstGeom>
          <a:solidFill>
            <a:srgbClr val="542C49"/>
          </a:solidFill>
          <a:ln w="7620">
            <a:solidFill>
              <a:srgbClr val="6D4562"/>
            </a:solidFill>
            <a:prstDash val="solid"/>
          </a:ln>
        </p:spPr>
      </p:sp>
      <p:sp>
        <p:nvSpPr>
          <p:cNvPr id="6" name="Text 3"/>
          <p:cNvSpPr/>
          <p:nvPr/>
        </p:nvSpPr>
        <p:spPr>
          <a:xfrm>
            <a:off x="2854166" y="2441258"/>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Profit Decline</a:t>
            </a:r>
            <a:endParaRPr lang="en-US" sz="2187" dirty="0"/>
          </a:p>
        </p:txBody>
      </p:sp>
      <p:sp>
        <p:nvSpPr>
          <p:cNvPr id="7" name="Text 4"/>
          <p:cNvSpPr/>
          <p:nvPr/>
        </p:nvSpPr>
        <p:spPr>
          <a:xfrm>
            <a:off x="2854166" y="2921675"/>
            <a:ext cx="4120158"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Amazon's Total Profit has declined significantly, dropping 38.32% between 2010 and 2017, which requires further investigation.</a:t>
            </a:r>
            <a:endParaRPr lang="en-US" sz="1750" dirty="0"/>
          </a:p>
        </p:txBody>
      </p:sp>
      <p:sp>
        <p:nvSpPr>
          <p:cNvPr id="8" name="Shape 5"/>
          <p:cNvSpPr/>
          <p:nvPr/>
        </p:nvSpPr>
        <p:spPr>
          <a:xfrm>
            <a:off x="7426285" y="2211467"/>
            <a:ext cx="4579739" cy="2361605"/>
          </a:xfrm>
          <a:prstGeom prst="roundRect">
            <a:avLst>
              <a:gd name="adj" fmla="val 4234"/>
            </a:avLst>
          </a:prstGeom>
          <a:solidFill>
            <a:srgbClr val="542C49"/>
          </a:solidFill>
          <a:ln w="7620">
            <a:solidFill>
              <a:srgbClr val="6D4562"/>
            </a:solidFill>
            <a:prstDash val="solid"/>
          </a:ln>
        </p:spPr>
      </p:sp>
      <p:sp>
        <p:nvSpPr>
          <p:cNvPr id="9" name="Text 6"/>
          <p:cNvSpPr/>
          <p:nvPr/>
        </p:nvSpPr>
        <p:spPr>
          <a:xfrm>
            <a:off x="7656076" y="2441258"/>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Profit Composition</a:t>
            </a:r>
            <a:endParaRPr lang="en-US" sz="2187" dirty="0"/>
          </a:p>
        </p:txBody>
      </p:sp>
      <p:sp>
        <p:nvSpPr>
          <p:cNvPr id="10" name="Text 7"/>
          <p:cNvSpPr/>
          <p:nvPr/>
        </p:nvSpPr>
        <p:spPr>
          <a:xfrm>
            <a:off x="7656076" y="2921675"/>
            <a:ext cx="4120158"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The Cosmetics category was the largest contributor to Amazon's Total Profit, accounting for nearly one-third of the company's overall profits.</a:t>
            </a:r>
            <a:endParaRPr lang="en-US" sz="1750" dirty="0"/>
          </a:p>
        </p:txBody>
      </p:sp>
      <p:sp>
        <p:nvSpPr>
          <p:cNvPr id="11" name="Shape 8"/>
          <p:cNvSpPr/>
          <p:nvPr/>
        </p:nvSpPr>
        <p:spPr>
          <a:xfrm>
            <a:off x="2624376" y="4795242"/>
            <a:ext cx="4579739" cy="2361605"/>
          </a:xfrm>
          <a:prstGeom prst="roundRect">
            <a:avLst>
              <a:gd name="adj" fmla="val 4234"/>
            </a:avLst>
          </a:prstGeom>
          <a:solidFill>
            <a:srgbClr val="542C49"/>
          </a:solidFill>
          <a:ln w="7620">
            <a:solidFill>
              <a:srgbClr val="6D4562"/>
            </a:solidFill>
            <a:prstDash val="solid"/>
          </a:ln>
        </p:spPr>
      </p:sp>
      <p:sp>
        <p:nvSpPr>
          <p:cNvPr id="12" name="Text 9"/>
          <p:cNvSpPr/>
          <p:nvPr/>
        </p:nvSpPr>
        <p:spPr>
          <a:xfrm>
            <a:off x="2854166" y="5025033"/>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Sales Channels</a:t>
            </a:r>
            <a:endParaRPr lang="en-US" sz="2187" dirty="0"/>
          </a:p>
        </p:txBody>
      </p:sp>
      <p:sp>
        <p:nvSpPr>
          <p:cNvPr id="13" name="Text 10"/>
          <p:cNvSpPr/>
          <p:nvPr/>
        </p:nvSpPr>
        <p:spPr>
          <a:xfrm>
            <a:off x="2854166" y="5505450"/>
            <a:ext cx="4120158"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Offline sales channels accounted for the majority of Units Sold, highlighting the importance of Amazon's physical retail presence.</a:t>
            </a:r>
            <a:endParaRPr lang="en-US" sz="1750" dirty="0"/>
          </a:p>
        </p:txBody>
      </p:sp>
      <p:sp>
        <p:nvSpPr>
          <p:cNvPr id="14" name="Shape 11"/>
          <p:cNvSpPr/>
          <p:nvPr/>
        </p:nvSpPr>
        <p:spPr>
          <a:xfrm>
            <a:off x="7426285" y="4795242"/>
            <a:ext cx="4579739" cy="2361605"/>
          </a:xfrm>
          <a:prstGeom prst="roundRect">
            <a:avLst>
              <a:gd name="adj" fmla="val 4234"/>
            </a:avLst>
          </a:prstGeom>
          <a:solidFill>
            <a:srgbClr val="542C49"/>
          </a:solidFill>
          <a:ln w="7620">
            <a:solidFill>
              <a:srgbClr val="6D4562"/>
            </a:solidFill>
            <a:prstDash val="solid"/>
          </a:ln>
        </p:spPr>
      </p:sp>
      <p:sp>
        <p:nvSpPr>
          <p:cNvPr id="15" name="Text 12"/>
          <p:cNvSpPr/>
          <p:nvPr/>
        </p:nvSpPr>
        <p:spPr>
          <a:xfrm>
            <a:off x="7656076" y="5025033"/>
            <a:ext cx="2970967"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Regional Performance</a:t>
            </a:r>
            <a:endParaRPr lang="en-US" sz="2187" dirty="0"/>
          </a:p>
        </p:txBody>
      </p:sp>
      <p:sp>
        <p:nvSpPr>
          <p:cNvPr id="16" name="Text 13"/>
          <p:cNvSpPr/>
          <p:nvPr/>
        </p:nvSpPr>
        <p:spPr>
          <a:xfrm>
            <a:off x="7656076" y="5505450"/>
            <a:ext cx="4120158"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Total Revenue varied significantly across regions, with Sub-Saharan Africa generating the highest and North America the lowest.</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2624376" y="3234452"/>
            <a:ext cx="9381649" cy="355402"/>
          </a:xfrm>
          <a:prstGeom prst="rect">
            <a:avLst/>
          </a:prstGeom>
          <a:noFill/>
          <a:ln/>
        </p:spPr>
        <p:txBody>
          <a:bodyPr wrap="none" rtlCol="0" anchor="t"/>
          <a:lstStyle/>
          <a:p>
            <a:pPr marL="0" indent="0">
              <a:lnSpc>
                <a:spcPts val="2799"/>
              </a:lnSpc>
              <a:buNone/>
            </a:pPr>
            <a:endParaRPr lang="en-US" sz="1750" dirty="0"/>
          </a:p>
        </p:txBody>
      </p:sp>
      <p:sp>
        <p:nvSpPr>
          <p:cNvPr id="5" name="Text 2"/>
          <p:cNvSpPr/>
          <p:nvPr/>
        </p:nvSpPr>
        <p:spPr>
          <a:xfrm>
            <a:off x="2624376" y="3812024"/>
            <a:ext cx="555498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Thank You !</a:t>
            </a:r>
            <a:endParaRPr lang="en-US" sz="4374" dirty="0"/>
          </a:p>
        </p:txBody>
      </p:sp>
      <p:sp>
        <p:nvSpPr>
          <p:cNvPr id="6" name="Text 3"/>
          <p:cNvSpPr/>
          <p:nvPr/>
        </p:nvSpPr>
        <p:spPr>
          <a:xfrm>
            <a:off x="2624376" y="4839653"/>
            <a:ext cx="9381649"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txBody>
          <a:bodyPr/>
          <a:lstStyle/>
          <a:p>
            <a:endParaRPr lang="en-IN" dirty="0"/>
          </a:p>
        </p:txBody>
      </p:sp>
      <p:sp>
        <p:nvSpPr>
          <p:cNvPr id="4" name="Text 1"/>
          <p:cNvSpPr/>
          <p:nvPr/>
        </p:nvSpPr>
        <p:spPr>
          <a:xfrm>
            <a:off x="2624376" y="3012281"/>
            <a:ext cx="555498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Introduction</a:t>
            </a:r>
            <a:endParaRPr lang="en-US" sz="4374" dirty="0"/>
          </a:p>
        </p:txBody>
      </p:sp>
      <p:sp>
        <p:nvSpPr>
          <p:cNvPr id="5" name="Text 2"/>
          <p:cNvSpPr/>
          <p:nvPr/>
        </p:nvSpPr>
        <p:spPr>
          <a:xfrm>
            <a:off x="2624376" y="4150995"/>
            <a:ext cx="9381649"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Amazon is a leading global e-commerce platform known for its vast selection of products and convenient shopping experience. With millions of customers worldwide, it has established itself as one of the largest retail e-commerce sites.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2624376" y="3012281"/>
            <a:ext cx="836807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Sales Management Importance</a:t>
            </a:r>
            <a:endParaRPr lang="en-US" sz="4374" dirty="0"/>
          </a:p>
        </p:txBody>
      </p:sp>
      <p:sp>
        <p:nvSpPr>
          <p:cNvPr id="5" name="Text 2"/>
          <p:cNvSpPr/>
          <p:nvPr/>
        </p:nvSpPr>
        <p:spPr>
          <a:xfrm>
            <a:off x="2624376" y="4150995"/>
            <a:ext cx="9381649"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Sales management has become increasingly crucial due to growing competition and the need for more efficient distribution methods to reduce costs and maximize profits. In fact, sales management is now considered the most vital function in commercial and business enterprises.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B0C23">
              <a:alpha val="80000"/>
            </a:srgbClr>
          </a:solidFill>
          <a:ln/>
        </p:spPr>
      </p:sp>
      <p:sp>
        <p:nvSpPr>
          <p:cNvPr id="6" name="Text 2"/>
          <p:cNvSpPr/>
          <p:nvPr/>
        </p:nvSpPr>
        <p:spPr>
          <a:xfrm>
            <a:off x="2624376" y="3067883"/>
            <a:ext cx="555498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Declining Profits</a:t>
            </a:r>
            <a:endParaRPr lang="en-US" sz="4374" dirty="0"/>
          </a:p>
        </p:txBody>
      </p:sp>
      <p:sp>
        <p:nvSpPr>
          <p:cNvPr id="7" name="Text 3"/>
          <p:cNvSpPr/>
          <p:nvPr/>
        </p:nvSpPr>
        <p:spPr>
          <a:xfrm>
            <a:off x="2624376" y="4095512"/>
            <a:ext cx="9381649"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Total Revenue and Total Profit have both trended downward between 2010 and 2017, with a 30.30% decrease in Total Revenue and a 38.32% decrease in Total Profit. This decline highlights the need for Amazon to identify and address the factors contributing to this negative trend.</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2624376" y="2039064"/>
            <a:ext cx="555498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Profit Composition</a:t>
            </a:r>
            <a:endParaRPr lang="en-US" sz="4374" dirty="0"/>
          </a:p>
        </p:txBody>
      </p:sp>
      <p:sp>
        <p:nvSpPr>
          <p:cNvPr id="5" name="Text 2"/>
          <p:cNvSpPr/>
          <p:nvPr/>
        </p:nvSpPr>
        <p:spPr>
          <a:xfrm>
            <a:off x="2624376" y="3288863"/>
            <a:ext cx="2765465" cy="347186"/>
          </a:xfrm>
          <a:prstGeom prst="rect">
            <a:avLst/>
          </a:prstGeom>
          <a:noFill/>
          <a:ln/>
        </p:spPr>
        <p:txBody>
          <a:bodyPr wrap="non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Highest Profit</a:t>
            </a:r>
            <a:endParaRPr lang="en-US" sz="2187" dirty="0"/>
          </a:p>
        </p:txBody>
      </p:sp>
      <p:sp>
        <p:nvSpPr>
          <p:cNvPr id="6" name="Text 3"/>
          <p:cNvSpPr/>
          <p:nvPr/>
        </p:nvSpPr>
        <p:spPr>
          <a:xfrm>
            <a:off x="2624376" y="3858220"/>
            <a:ext cx="2765465" cy="1777008"/>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The Cosmetics product category had the highest Total Profit at $145,56,048.66, accounting for 32.96% of Amazon's total profits.</a:t>
            </a:r>
            <a:endParaRPr lang="en-US" sz="1750" dirty="0"/>
          </a:p>
        </p:txBody>
      </p:sp>
      <p:sp>
        <p:nvSpPr>
          <p:cNvPr id="7" name="Text 4"/>
          <p:cNvSpPr/>
          <p:nvPr/>
        </p:nvSpPr>
        <p:spPr>
          <a:xfrm>
            <a:off x="5939433" y="3288863"/>
            <a:ext cx="2765465" cy="347186"/>
          </a:xfrm>
          <a:prstGeom prst="rect">
            <a:avLst/>
          </a:prstGeom>
          <a:noFill/>
          <a:ln/>
        </p:spPr>
        <p:txBody>
          <a:bodyPr wrap="non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Lowest Profit</a:t>
            </a:r>
            <a:endParaRPr lang="en-US" sz="2187" dirty="0"/>
          </a:p>
        </p:txBody>
      </p:sp>
      <p:sp>
        <p:nvSpPr>
          <p:cNvPr id="8" name="Text 5"/>
          <p:cNvSpPr/>
          <p:nvPr/>
        </p:nvSpPr>
        <p:spPr>
          <a:xfrm>
            <a:off x="5939433" y="3858220"/>
            <a:ext cx="2765465" cy="1777008"/>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In contrast, the Fruits category had the lowest Total Profit at only $120,495.18, which was 11,980.19% lower than Cosmetics.</a:t>
            </a:r>
            <a:endParaRPr lang="en-US" sz="1750" dirty="0"/>
          </a:p>
        </p:txBody>
      </p:sp>
      <p:sp>
        <p:nvSpPr>
          <p:cNvPr id="9" name="Text 6"/>
          <p:cNvSpPr/>
          <p:nvPr/>
        </p:nvSpPr>
        <p:spPr>
          <a:xfrm>
            <a:off x="9254490" y="3288863"/>
            <a:ext cx="2765465" cy="347186"/>
          </a:xfrm>
          <a:prstGeom prst="rect">
            <a:avLst/>
          </a:prstGeom>
          <a:noFill/>
          <a:ln/>
        </p:spPr>
        <p:txBody>
          <a:bodyPr wrap="non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Profit Trends</a:t>
            </a:r>
            <a:endParaRPr lang="en-US" sz="2187" dirty="0"/>
          </a:p>
        </p:txBody>
      </p:sp>
      <p:sp>
        <p:nvSpPr>
          <p:cNvPr id="10" name="Text 7"/>
          <p:cNvSpPr/>
          <p:nvPr/>
        </p:nvSpPr>
        <p:spPr>
          <a:xfrm>
            <a:off x="9254490" y="3858220"/>
            <a:ext cx="2765465" cy="2132409"/>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Total Profit dropped significantly from $66,29,567.43 to $40,89,353.45 during its steepest decline between 2010 and 2017.</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B0C23">
              <a:alpha val="80000"/>
            </a:srgbClr>
          </a:solidFill>
          <a:ln/>
        </p:spPr>
      </p:sp>
      <p:sp>
        <p:nvSpPr>
          <p:cNvPr id="6" name="Text 2"/>
          <p:cNvSpPr/>
          <p:nvPr/>
        </p:nvSpPr>
        <p:spPr>
          <a:xfrm>
            <a:off x="2624376" y="699016"/>
            <a:ext cx="8692991"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Profit and Revenue Relationship</a:t>
            </a:r>
            <a:endParaRPr lang="en-US" sz="4374" dirty="0"/>
          </a:p>
        </p:txBody>
      </p:sp>
      <p:sp>
        <p:nvSpPr>
          <p:cNvPr id="7" name="Shape 3"/>
          <p:cNvSpPr/>
          <p:nvPr/>
        </p:nvSpPr>
        <p:spPr>
          <a:xfrm>
            <a:off x="2624376" y="4628555"/>
            <a:ext cx="9381649" cy="44410"/>
          </a:xfrm>
          <a:prstGeom prst="roundRect">
            <a:avLst>
              <a:gd name="adj" fmla="val 225151"/>
            </a:avLst>
          </a:prstGeom>
          <a:solidFill>
            <a:srgbClr val="6D4562"/>
          </a:solidFill>
          <a:ln/>
        </p:spPr>
      </p:sp>
      <p:sp>
        <p:nvSpPr>
          <p:cNvPr id="8" name="Shape 4"/>
          <p:cNvSpPr/>
          <p:nvPr/>
        </p:nvSpPr>
        <p:spPr>
          <a:xfrm>
            <a:off x="4891980" y="3850958"/>
            <a:ext cx="44410" cy="777597"/>
          </a:xfrm>
          <a:prstGeom prst="roundRect">
            <a:avLst>
              <a:gd name="adj" fmla="val 225151"/>
            </a:avLst>
          </a:prstGeom>
          <a:solidFill>
            <a:srgbClr val="6D4562"/>
          </a:solidFill>
          <a:ln/>
        </p:spPr>
      </p:sp>
      <p:sp>
        <p:nvSpPr>
          <p:cNvPr id="9" name="Shape 5"/>
          <p:cNvSpPr/>
          <p:nvPr/>
        </p:nvSpPr>
        <p:spPr>
          <a:xfrm>
            <a:off x="4664273" y="4378643"/>
            <a:ext cx="499943" cy="499943"/>
          </a:xfrm>
          <a:prstGeom prst="roundRect">
            <a:avLst>
              <a:gd name="adj" fmla="val 20000"/>
            </a:avLst>
          </a:prstGeom>
          <a:solidFill>
            <a:srgbClr val="542C49"/>
          </a:solidFill>
          <a:ln w="7620">
            <a:solidFill>
              <a:srgbClr val="6D4562"/>
            </a:solidFill>
            <a:prstDash val="solid"/>
          </a:ln>
        </p:spPr>
      </p:sp>
      <p:sp>
        <p:nvSpPr>
          <p:cNvPr id="10" name="Text 6"/>
          <p:cNvSpPr/>
          <p:nvPr/>
        </p:nvSpPr>
        <p:spPr>
          <a:xfrm>
            <a:off x="4851916" y="4420314"/>
            <a:ext cx="124658"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1</a:t>
            </a:r>
            <a:endParaRPr lang="en-US" sz="2624" dirty="0"/>
          </a:p>
        </p:txBody>
      </p:sp>
      <p:sp>
        <p:nvSpPr>
          <p:cNvPr id="11" name="Text 7"/>
          <p:cNvSpPr/>
          <p:nvPr/>
        </p:nvSpPr>
        <p:spPr>
          <a:xfrm>
            <a:off x="3525441" y="2082046"/>
            <a:ext cx="2777490" cy="347186"/>
          </a:xfrm>
          <a:prstGeom prst="rect">
            <a:avLst/>
          </a:prstGeom>
          <a:noFill/>
          <a:ln/>
        </p:spPr>
        <p:txBody>
          <a:bodyPr wrap="none" rtlCol="0" anchor="t"/>
          <a:lstStyle/>
          <a:p>
            <a:pPr marL="0" indent="0" algn="ctr">
              <a:lnSpc>
                <a:spcPts val="2734"/>
              </a:lnSpc>
              <a:buNone/>
            </a:pPr>
            <a:r>
              <a:rPr lang="en-US" sz="2187" dirty="0">
                <a:solidFill>
                  <a:srgbClr val="DAD8E9"/>
                </a:solidFill>
                <a:latin typeface="Prompt" pitchFamily="34" charset="0"/>
                <a:ea typeface="Prompt" pitchFamily="34" charset="-122"/>
                <a:cs typeface="Prompt" pitchFamily="34" charset="-120"/>
              </a:rPr>
              <a:t>Correlation</a:t>
            </a:r>
            <a:endParaRPr lang="en-US" sz="2187" dirty="0"/>
          </a:p>
        </p:txBody>
      </p:sp>
      <p:sp>
        <p:nvSpPr>
          <p:cNvPr id="12" name="Text 8"/>
          <p:cNvSpPr/>
          <p:nvPr/>
        </p:nvSpPr>
        <p:spPr>
          <a:xfrm>
            <a:off x="2846546" y="2562463"/>
            <a:ext cx="4135398" cy="1066205"/>
          </a:xfrm>
          <a:prstGeom prst="rect">
            <a:avLst/>
          </a:prstGeom>
          <a:noFill/>
          <a:ln/>
        </p:spPr>
        <p:txBody>
          <a:bodyPr wrap="square" rtlCol="0" anchor="t"/>
          <a:lstStyle/>
          <a:p>
            <a:pPr marL="0" indent="0" algn="ctr">
              <a:lnSpc>
                <a:spcPts val="2799"/>
              </a:lnSpc>
              <a:buNone/>
            </a:pPr>
            <a:r>
              <a:rPr lang="en-US" sz="1750" dirty="0">
                <a:solidFill>
                  <a:srgbClr val="DAD8E9"/>
                </a:solidFill>
                <a:latin typeface="Mukta" pitchFamily="34" charset="0"/>
                <a:ea typeface="Mukta" pitchFamily="34" charset="-122"/>
                <a:cs typeface="Mukta" pitchFamily="34" charset="-120"/>
              </a:rPr>
              <a:t>Total Profit and Total Revenue are positively correlated, indicating that as revenue increases, profits also tend to rise.</a:t>
            </a:r>
            <a:endParaRPr lang="en-US" sz="1750" dirty="0"/>
          </a:p>
        </p:txBody>
      </p:sp>
      <p:sp>
        <p:nvSpPr>
          <p:cNvPr id="13" name="Shape 9"/>
          <p:cNvSpPr/>
          <p:nvPr/>
        </p:nvSpPr>
        <p:spPr>
          <a:xfrm>
            <a:off x="7292876" y="4628555"/>
            <a:ext cx="44410" cy="777597"/>
          </a:xfrm>
          <a:prstGeom prst="roundRect">
            <a:avLst>
              <a:gd name="adj" fmla="val 225151"/>
            </a:avLst>
          </a:prstGeom>
          <a:solidFill>
            <a:srgbClr val="6D4562"/>
          </a:solidFill>
          <a:ln/>
        </p:spPr>
      </p:sp>
      <p:sp>
        <p:nvSpPr>
          <p:cNvPr id="14" name="Shape 10"/>
          <p:cNvSpPr/>
          <p:nvPr/>
        </p:nvSpPr>
        <p:spPr>
          <a:xfrm>
            <a:off x="7065169" y="4378643"/>
            <a:ext cx="499943" cy="499943"/>
          </a:xfrm>
          <a:prstGeom prst="roundRect">
            <a:avLst>
              <a:gd name="adj" fmla="val 20000"/>
            </a:avLst>
          </a:prstGeom>
          <a:solidFill>
            <a:srgbClr val="542C49"/>
          </a:solidFill>
          <a:ln w="7620">
            <a:solidFill>
              <a:srgbClr val="6D4562"/>
            </a:solidFill>
            <a:prstDash val="solid"/>
          </a:ln>
        </p:spPr>
      </p:sp>
      <p:sp>
        <p:nvSpPr>
          <p:cNvPr id="15" name="Text 11"/>
          <p:cNvSpPr/>
          <p:nvPr/>
        </p:nvSpPr>
        <p:spPr>
          <a:xfrm>
            <a:off x="7217569" y="4420314"/>
            <a:ext cx="195024"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2</a:t>
            </a:r>
            <a:endParaRPr lang="en-US" sz="2624" dirty="0"/>
          </a:p>
        </p:txBody>
      </p:sp>
      <p:sp>
        <p:nvSpPr>
          <p:cNvPr id="16" name="Text 12"/>
          <p:cNvSpPr/>
          <p:nvPr/>
        </p:nvSpPr>
        <p:spPr>
          <a:xfrm>
            <a:off x="5926336" y="5628442"/>
            <a:ext cx="2777490" cy="347186"/>
          </a:xfrm>
          <a:prstGeom prst="rect">
            <a:avLst/>
          </a:prstGeom>
          <a:noFill/>
          <a:ln/>
        </p:spPr>
        <p:txBody>
          <a:bodyPr wrap="none" rtlCol="0" anchor="t"/>
          <a:lstStyle/>
          <a:p>
            <a:pPr marL="0" indent="0" algn="ctr">
              <a:lnSpc>
                <a:spcPts val="2734"/>
              </a:lnSpc>
              <a:buNone/>
            </a:pPr>
            <a:r>
              <a:rPr lang="en-US" sz="2187" dirty="0">
                <a:solidFill>
                  <a:srgbClr val="DAD8E9"/>
                </a:solidFill>
                <a:latin typeface="Prompt" pitchFamily="34" charset="0"/>
                <a:ea typeface="Prompt" pitchFamily="34" charset="-122"/>
                <a:cs typeface="Prompt" pitchFamily="34" charset="-120"/>
              </a:rPr>
              <a:t>Divergence</a:t>
            </a:r>
            <a:endParaRPr lang="en-US" sz="2187" dirty="0"/>
          </a:p>
        </p:txBody>
      </p:sp>
      <p:sp>
        <p:nvSpPr>
          <p:cNvPr id="17" name="Text 13"/>
          <p:cNvSpPr/>
          <p:nvPr/>
        </p:nvSpPr>
        <p:spPr>
          <a:xfrm>
            <a:off x="5247442" y="6108859"/>
            <a:ext cx="4135398" cy="1421606"/>
          </a:xfrm>
          <a:prstGeom prst="rect">
            <a:avLst/>
          </a:prstGeom>
          <a:noFill/>
          <a:ln/>
        </p:spPr>
        <p:txBody>
          <a:bodyPr wrap="square" rtlCol="0" anchor="t"/>
          <a:lstStyle/>
          <a:p>
            <a:pPr marL="0" indent="0" algn="ctr">
              <a:lnSpc>
                <a:spcPts val="2799"/>
              </a:lnSpc>
              <a:buNone/>
            </a:pPr>
            <a:r>
              <a:rPr lang="en-US" sz="1750" dirty="0">
                <a:solidFill>
                  <a:srgbClr val="DAD8E9"/>
                </a:solidFill>
                <a:latin typeface="Mukta" pitchFamily="34" charset="0"/>
                <a:ea typeface="Mukta" pitchFamily="34" charset="-122"/>
                <a:cs typeface="Mukta" pitchFamily="34" charset="-120"/>
              </a:rPr>
              <a:t>However, the greatest divergence between Total Revenue and Total Profit occurred in Q4, with Total Revenue being $297,84,507.52 higher than Total Profit.</a:t>
            </a:r>
            <a:endParaRPr lang="en-US" sz="1750" dirty="0"/>
          </a:p>
        </p:txBody>
      </p:sp>
      <p:sp>
        <p:nvSpPr>
          <p:cNvPr id="18" name="Shape 14"/>
          <p:cNvSpPr/>
          <p:nvPr/>
        </p:nvSpPr>
        <p:spPr>
          <a:xfrm>
            <a:off x="9693890" y="3850958"/>
            <a:ext cx="44410" cy="777597"/>
          </a:xfrm>
          <a:prstGeom prst="roundRect">
            <a:avLst>
              <a:gd name="adj" fmla="val 225151"/>
            </a:avLst>
          </a:prstGeom>
          <a:solidFill>
            <a:srgbClr val="6D4562"/>
          </a:solidFill>
          <a:ln/>
        </p:spPr>
      </p:sp>
      <p:sp>
        <p:nvSpPr>
          <p:cNvPr id="19" name="Shape 15"/>
          <p:cNvSpPr/>
          <p:nvPr/>
        </p:nvSpPr>
        <p:spPr>
          <a:xfrm>
            <a:off x="9466183" y="4378643"/>
            <a:ext cx="499943" cy="499943"/>
          </a:xfrm>
          <a:prstGeom prst="roundRect">
            <a:avLst>
              <a:gd name="adj" fmla="val 20000"/>
            </a:avLst>
          </a:prstGeom>
          <a:solidFill>
            <a:srgbClr val="542C49"/>
          </a:solidFill>
          <a:ln w="7620">
            <a:solidFill>
              <a:srgbClr val="6D4562"/>
            </a:solidFill>
            <a:prstDash val="solid"/>
          </a:ln>
        </p:spPr>
      </p:sp>
      <p:sp>
        <p:nvSpPr>
          <p:cNvPr id="20" name="Text 16"/>
          <p:cNvSpPr/>
          <p:nvPr/>
        </p:nvSpPr>
        <p:spPr>
          <a:xfrm>
            <a:off x="9619417" y="4420314"/>
            <a:ext cx="193358"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3</a:t>
            </a:r>
            <a:endParaRPr lang="en-US" sz="2624" dirty="0"/>
          </a:p>
        </p:txBody>
      </p:sp>
      <p:sp>
        <p:nvSpPr>
          <p:cNvPr id="21" name="Text 17"/>
          <p:cNvSpPr/>
          <p:nvPr/>
        </p:nvSpPr>
        <p:spPr>
          <a:xfrm>
            <a:off x="8327350" y="1726644"/>
            <a:ext cx="2777490" cy="347186"/>
          </a:xfrm>
          <a:prstGeom prst="rect">
            <a:avLst/>
          </a:prstGeom>
          <a:noFill/>
          <a:ln/>
        </p:spPr>
        <p:txBody>
          <a:bodyPr wrap="none" rtlCol="0" anchor="t"/>
          <a:lstStyle/>
          <a:p>
            <a:pPr marL="0" indent="0" algn="ctr">
              <a:lnSpc>
                <a:spcPts val="2734"/>
              </a:lnSpc>
              <a:buNone/>
            </a:pPr>
            <a:r>
              <a:rPr lang="en-US" sz="2187" dirty="0">
                <a:solidFill>
                  <a:srgbClr val="DAD8E9"/>
                </a:solidFill>
                <a:latin typeface="Prompt" pitchFamily="34" charset="0"/>
                <a:ea typeface="Prompt" pitchFamily="34" charset="-122"/>
                <a:cs typeface="Prompt" pitchFamily="34" charset="-120"/>
              </a:rPr>
              <a:t>Quarterly Trends</a:t>
            </a:r>
            <a:endParaRPr lang="en-US" sz="2187" dirty="0"/>
          </a:p>
        </p:txBody>
      </p:sp>
      <p:sp>
        <p:nvSpPr>
          <p:cNvPr id="22" name="Text 18"/>
          <p:cNvSpPr/>
          <p:nvPr/>
        </p:nvSpPr>
        <p:spPr>
          <a:xfrm>
            <a:off x="7648456" y="2207062"/>
            <a:ext cx="4135398" cy="1421606"/>
          </a:xfrm>
          <a:prstGeom prst="rect">
            <a:avLst/>
          </a:prstGeom>
          <a:noFill/>
          <a:ln/>
        </p:spPr>
        <p:txBody>
          <a:bodyPr wrap="square" rtlCol="0" anchor="t"/>
          <a:lstStyle/>
          <a:p>
            <a:pPr marL="0" indent="0" algn="ctr">
              <a:lnSpc>
                <a:spcPts val="2799"/>
              </a:lnSpc>
              <a:buNone/>
            </a:pPr>
            <a:r>
              <a:rPr lang="en-US" sz="1750" dirty="0">
                <a:solidFill>
                  <a:srgbClr val="DAD8E9"/>
                </a:solidFill>
                <a:latin typeface="Mukta" pitchFamily="34" charset="0"/>
                <a:ea typeface="Mukta" pitchFamily="34" charset="-122"/>
                <a:cs typeface="Mukta" pitchFamily="34" charset="-120"/>
              </a:rPr>
              <a:t>Across all quarters, Total Profit ranged from $85,01,905.76 to $133,20,753.97, while Total Revenue ranged from $221,12,445.97 to $431,05,261.49.</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2624376" y="2039064"/>
            <a:ext cx="738890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Sales Channel Performance</a:t>
            </a:r>
            <a:endParaRPr lang="en-US" sz="4374" dirty="0"/>
          </a:p>
        </p:txBody>
      </p:sp>
      <p:sp>
        <p:nvSpPr>
          <p:cNvPr id="5" name="Text 2"/>
          <p:cNvSpPr/>
          <p:nvPr/>
        </p:nvSpPr>
        <p:spPr>
          <a:xfrm>
            <a:off x="2624376" y="3288863"/>
            <a:ext cx="2765465" cy="347186"/>
          </a:xfrm>
          <a:prstGeom prst="rect">
            <a:avLst/>
          </a:prstGeom>
          <a:noFill/>
          <a:ln/>
        </p:spPr>
        <p:txBody>
          <a:bodyPr wrap="non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Offline Sales</a:t>
            </a:r>
            <a:endParaRPr lang="en-US" sz="2187" dirty="0"/>
          </a:p>
        </p:txBody>
      </p:sp>
      <p:sp>
        <p:nvSpPr>
          <p:cNvPr id="6" name="Text 3"/>
          <p:cNvSpPr/>
          <p:nvPr/>
        </p:nvSpPr>
        <p:spPr>
          <a:xfrm>
            <a:off x="2624376" y="3858220"/>
            <a:ext cx="2765465" cy="2132409"/>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Offline sales accounted for 53.97% of total Units Sold, indicating that Amazon's physical retail channels are a significant contributor to its overall sales.</a:t>
            </a:r>
            <a:endParaRPr lang="en-US" sz="1750" dirty="0"/>
          </a:p>
        </p:txBody>
      </p:sp>
      <p:sp>
        <p:nvSpPr>
          <p:cNvPr id="7" name="Text 4"/>
          <p:cNvSpPr/>
          <p:nvPr/>
        </p:nvSpPr>
        <p:spPr>
          <a:xfrm>
            <a:off x="5939433" y="3288863"/>
            <a:ext cx="2765465" cy="347186"/>
          </a:xfrm>
          <a:prstGeom prst="rect">
            <a:avLst/>
          </a:prstGeom>
          <a:noFill/>
          <a:ln/>
        </p:spPr>
        <p:txBody>
          <a:bodyPr wrap="non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Online Sales</a:t>
            </a:r>
            <a:endParaRPr lang="en-US" sz="2187" dirty="0"/>
          </a:p>
        </p:txBody>
      </p:sp>
      <p:sp>
        <p:nvSpPr>
          <p:cNvPr id="8" name="Text 5"/>
          <p:cNvSpPr/>
          <p:nvPr/>
        </p:nvSpPr>
        <p:spPr>
          <a:xfrm>
            <a:off x="5939433" y="3858220"/>
            <a:ext cx="2765465" cy="2132409"/>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Online sales, at 236,089 Units Sold, were lower than Offline sales at 276,782 Units Sold, highlighting the importance of Amazon's multichannel approach.</a:t>
            </a:r>
            <a:endParaRPr lang="en-US" sz="1750" dirty="0"/>
          </a:p>
        </p:txBody>
      </p:sp>
      <p:sp>
        <p:nvSpPr>
          <p:cNvPr id="9" name="Text 6"/>
          <p:cNvSpPr/>
          <p:nvPr/>
        </p:nvSpPr>
        <p:spPr>
          <a:xfrm>
            <a:off x="9254490" y="3288863"/>
            <a:ext cx="2765465" cy="347186"/>
          </a:xfrm>
          <a:prstGeom prst="rect">
            <a:avLst/>
          </a:prstGeom>
          <a:noFill/>
          <a:ln/>
        </p:spPr>
        <p:txBody>
          <a:bodyPr wrap="non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Regional Insights</a:t>
            </a:r>
            <a:endParaRPr lang="en-US" sz="2187" dirty="0"/>
          </a:p>
        </p:txBody>
      </p:sp>
      <p:sp>
        <p:nvSpPr>
          <p:cNvPr id="10" name="Text 7"/>
          <p:cNvSpPr/>
          <p:nvPr/>
        </p:nvSpPr>
        <p:spPr>
          <a:xfrm>
            <a:off x="9254490" y="3858220"/>
            <a:ext cx="2765465" cy="1777008"/>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Geographically, Sub-Saharan Africa had the highest Total Revenue at $396,72,031.43, while North America had the lowest at $56,43,356.55.</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2624376" y="1282422"/>
            <a:ext cx="555498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Profit Drivers</a:t>
            </a:r>
            <a:endParaRPr lang="en-US" sz="4374" dirty="0"/>
          </a:p>
        </p:txBody>
      </p:sp>
      <p:sp>
        <p:nvSpPr>
          <p:cNvPr id="5" name="Shape 2"/>
          <p:cNvSpPr/>
          <p:nvPr/>
        </p:nvSpPr>
        <p:spPr>
          <a:xfrm>
            <a:off x="2624376" y="2594729"/>
            <a:ext cx="499943" cy="499943"/>
          </a:xfrm>
          <a:prstGeom prst="roundRect">
            <a:avLst>
              <a:gd name="adj" fmla="val 20000"/>
            </a:avLst>
          </a:prstGeom>
          <a:solidFill>
            <a:srgbClr val="542C49"/>
          </a:solidFill>
          <a:ln w="7620">
            <a:solidFill>
              <a:srgbClr val="6D4562"/>
            </a:solidFill>
            <a:prstDash val="solid"/>
          </a:ln>
        </p:spPr>
      </p:sp>
      <p:sp>
        <p:nvSpPr>
          <p:cNvPr id="6" name="Text 3"/>
          <p:cNvSpPr/>
          <p:nvPr/>
        </p:nvSpPr>
        <p:spPr>
          <a:xfrm>
            <a:off x="2812018" y="2636401"/>
            <a:ext cx="124658"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1</a:t>
            </a:r>
            <a:endParaRPr lang="en-US" sz="2624" dirty="0"/>
          </a:p>
        </p:txBody>
      </p:sp>
      <p:sp>
        <p:nvSpPr>
          <p:cNvPr id="7" name="Text 4"/>
          <p:cNvSpPr/>
          <p:nvPr/>
        </p:nvSpPr>
        <p:spPr>
          <a:xfrm>
            <a:off x="3346490" y="2671048"/>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Cosmetics Lead</a:t>
            </a:r>
            <a:endParaRPr lang="en-US" sz="2187" dirty="0"/>
          </a:p>
        </p:txBody>
      </p:sp>
      <p:sp>
        <p:nvSpPr>
          <p:cNvPr id="8" name="Text 5"/>
          <p:cNvSpPr/>
          <p:nvPr/>
        </p:nvSpPr>
        <p:spPr>
          <a:xfrm>
            <a:off x="3346490" y="3151465"/>
            <a:ext cx="3857625"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The Cosmetics product category was the largest contributor to Amazon's Total Profit, accounting for nearly one-third of the company's overall profits.</a:t>
            </a:r>
            <a:endParaRPr lang="en-US" sz="1750" dirty="0"/>
          </a:p>
        </p:txBody>
      </p:sp>
      <p:sp>
        <p:nvSpPr>
          <p:cNvPr id="9" name="Shape 6"/>
          <p:cNvSpPr/>
          <p:nvPr/>
        </p:nvSpPr>
        <p:spPr>
          <a:xfrm>
            <a:off x="7426285" y="2594729"/>
            <a:ext cx="499943" cy="499943"/>
          </a:xfrm>
          <a:prstGeom prst="roundRect">
            <a:avLst>
              <a:gd name="adj" fmla="val 20000"/>
            </a:avLst>
          </a:prstGeom>
          <a:solidFill>
            <a:srgbClr val="542C49"/>
          </a:solidFill>
          <a:ln w="7620">
            <a:solidFill>
              <a:srgbClr val="6D4562"/>
            </a:solidFill>
            <a:prstDash val="solid"/>
          </a:ln>
        </p:spPr>
      </p:sp>
      <p:sp>
        <p:nvSpPr>
          <p:cNvPr id="10" name="Text 7"/>
          <p:cNvSpPr/>
          <p:nvPr/>
        </p:nvSpPr>
        <p:spPr>
          <a:xfrm>
            <a:off x="7578685" y="2636401"/>
            <a:ext cx="195024"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2</a:t>
            </a:r>
            <a:endParaRPr lang="en-US" sz="2624" dirty="0"/>
          </a:p>
        </p:txBody>
      </p:sp>
      <p:sp>
        <p:nvSpPr>
          <p:cNvPr id="11" name="Text 8"/>
          <p:cNvSpPr/>
          <p:nvPr/>
        </p:nvSpPr>
        <p:spPr>
          <a:xfrm>
            <a:off x="8148399" y="2671048"/>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Offline Dominance</a:t>
            </a:r>
            <a:endParaRPr lang="en-US" sz="2187" dirty="0"/>
          </a:p>
        </p:txBody>
      </p:sp>
      <p:sp>
        <p:nvSpPr>
          <p:cNvPr id="12" name="Text 9"/>
          <p:cNvSpPr/>
          <p:nvPr/>
        </p:nvSpPr>
        <p:spPr>
          <a:xfrm>
            <a:off x="8148399" y="3151465"/>
            <a:ext cx="3857625"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Offline sales channels accounted for the majority of Units Sold, highlighting the importance of Amazon's physical retail presence.</a:t>
            </a:r>
            <a:endParaRPr lang="en-US" sz="1750" dirty="0"/>
          </a:p>
        </p:txBody>
      </p:sp>
      <p:sp>
        <p:nvSpPr>
          <p:cNvPr id="13" name="Shape 10"/>
          <p:cNvSpPr/>
          <p:nvPr/>
        </p:nvSpPr>
        <p:spPr>
          <a:xfrm>
            <a:off x="2624376" y="4968835"/>
            <a:ext cx="499943" cy="499943"/>
          </a:xfrm>
          <a:prstGeom prst="roundRect">
            <a:avLst>
              <a:gd name="adj" fmla="val 20000"/>
            </a:avLst>
          </a:prstGeom>
          <a:solidFill>
            <a:srgbClr val="542C49"/>
          </a:solidFill>
          <a:ln w="7620">
            <a:solidFill>
              <a:srgbClr val="6D4562"/>
            </a:solidFill>
            <a:prstDash val="solid"/>
          </a:ln>
        </p:spPr>
      </p:sp>
      <p:sp>
        <p:nvSpPr>
          <p:cNvPr id="14" name="Text 11"/>
          <p:cNvSpPr/>
          <p:nvPr/>
        </p:nvSpPr>
        <p:spPr>
          <a:xfrm>
            <a:off x="2777609" y="5010507"/>
            <a:ext cx="193358"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3</a:t>
            </a:r>
            <a:endParaRPr lang="en-US" sz="2624" dirty="0"/>
          </a:p>
        </p:txBody>
      </p:sp>
      <p:sp>
        <p:nvSpPr>
          <p:cNvPr id="15" name="Text 12"/>
          <p:cNvSpPr/>
          <p:nvPr/>
        </p:nvSpPr>
        <p:spPr>
          <a:xfrm>
            <a:off x="3346490" y="5045154"/>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Regional Variations</a:t>
            </a:r>
            <a:endParaRPr lang="en-US" sz="2187" dirty="0"/>
          </a:p>
        </p:txBody>
      </p:sp>
      <p:sp>
        <p:nvSpPr>
          <p:cNvPr id="16" name="Text 13"/>
          <p:cNvSpPr/>
          <p:nvPr/>
        </p:nvSpPr>
        <p:spPr>
          <a:xfrm>
            <a:off x="3346490" y="5525572"/>
            <a:ext cx="3857625"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Total Revenue varied significantly across regions, with Sub-Saharan Africa generating the highest and North America the lowest.</a:t>
            </a:r>
            <a:endParaRPr lang="en-US" sz="1750" dirty="0"/>
          </a:p>
        </p:txBody>
      </p:sp>
      <p:sp>
        <p:nvSpPr>
          <p:cNvPr id="17" name="Shape 14"/>
          <p:cNvSpPr/>
          <p:nvPr/>
        </p:nvSpPr>
        <p:spPr>
          <a:xfrm>
            <a:off x="7426285" y="4968835"/>
            <a:ext cx="499943" cy="499943"/>
          </a:xfrm>
          <a:prstGeom prst="roundRect">
            <a:avLst>
              <a:gd name="adj" fmla="val 20000"/>
            </a:avLst>
          </a:prstGeom>
          <a:solidFill>
            <a:srgbClr val="542C49"/>
          </a:solidFill>
          <a:ln w="7620">
            <a:solidFill>
              <a:srgbClr val="6D4562"/>
            </a:solidFill>
            <a:prstDash val="solid"/>
          </a:ln>
        </p:spPr>
      </p:sp>
      <p:sp>
        <p:nvSpPr>
          <p:cNvPr id="18" name="Text 15"/>
          <p:cNvSpPr/>
          <p:nvPr/>
        </p:nvSpPr>
        <p:spPr>
          <a:xfrm>
            <a:off x="7574756" y="5010507"/>
            <a:ext cx="203002"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4</a:t>
            </a:r>
            <a:endParaRPr lang="en-US" sz="2624" dirty="0"/>
          </a:p>
        </p:txBody>
      </p:sp>
      <p:sp>
        <p:nvSpPr>
          <p:cNvPr id="19" name="Text 16"/>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Profit Decline</a:t>
            </a:r>
            <a:endParaRPr lang="en-US" sz="2187" dirty="0"/>
          </a:p>
        </p:txBody>
      </p:sp>
      <p:sp>
        <p:nvSpPr>
          <p:cNvPr id="20" name="Text 17"/>
          <p:cNvSpPr/>
          <p:nvPr/>
        </p:nvSpPr>
        <p:spPr>
          <a:xfrm>
            <a:off x="8148399" y="5525572"/>
            <a:ext cx="3857625"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The steep 38.32% decrease in Total Profit from 2010 to 2017 is a cause for concern and requires further analysis.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2624376" y="1694617"/>
            <a:ext cx="6254115"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Quarterly Profit Trends</a:t>
            </a:r>
            <a:endParaRPr lang="en-US" sz="4374" dirty="0"/>
          </a:p>
        </p:txBody>
      </p:sp>
      <p:pic>
        <p:nvPicPr>
          <p:cNvPr id="5" name="Image 1" descr="preencoded.png"/>
          <p:cNvPicPr>
            <a:picLocks noChangeAspect="1"/>
          </p:cNvPicPr>
          <p:nvPr/>
        </p:nvPicPr>
        <p:blipFill>
          <a:blip r:embed="rId4"/>
          <a:stretch>
            <a:fillRect/>
          </a:stretch>
        </p:blipFill>
        <p:spPr>
          <a:xfrm>
            <a:off x="2624376" y="2833330"/>
            <a:ext cx="2345412" cy="888682"/>
          </a:xfrm>
          <a:prstGeom prst="rect">
            <a:avLst/>
          </a:prstGeom>
        </p:spPr>
      </p:pic>
      <p:sp>
        <p:nvSpPr>
          <p:cNvPr id="6" name="Text 2"/>
          <p:cNvSpPr/>
          <p:nvPr/>
        </p:nvSpPr>
        <p:spPr>
          <a:xfrm>
            <a:off x="2846546" y="4055269"/>
            <a:ext cx="1901071" cy="347186"/>
          </a:xfrm>
          <a:prstGeom prst="rect">
            <a:avLst/>
          </a:prstGeom>
          <a:noFill/>
          <a:ln/>
        </p:spPr>
        <p:txBody>
          <a:bodyPr wrap="non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Q1</a:t>
            </a:r>
            <a:endParaRPr lang="en-US" sz="2187" dirty="0"/>
          </a:p>
        </p:txBody>
      </p:sp>
      <p:sp>
        <p:nvSpPr>
          <p:cNvPr id="7" name="Text 3"/>
          <p:cNvSpPr/>
          <p:nvPr/>
        </p:nvSpPr>
        <p:spPr>
          <a:xfrm>
            <a:off x="2846546" y="4535686"/>
            <a:ext cx="1901071" cy="1421606"/>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Total Profit ranged from $85,01,905.76 to $95,53,108.18 across the quarters.</a:t>
            </a:r>
            <a:endParaRPr lang="en-US" sz="1750" dirty="0"/>
          </a:p>
        </p:txBody>
      </p:sp>
      <p:pic>
        <p:nvPicPr>
          <p:cNvPr id="8" name="Image 2" descr="preencoded.png"/>
          <p:cNvPicPr>
            <a:picLocks noChangeAspect="1"/>
          </p:cNvPicPr>
          <p:nvPr/>
        </p:nvPicPr>
        <p:blipFill>
          <a:blip r:embed="rId5"/>
          <a:stretch>
            <a:fillRect/>
          </a:stretch>
        </p:blipFill>
        <p:spPr>
          <a:xfrm>
            <a:off x="4969788" y="2833330"/>
            <a:ext cx="2345412" cy="888682"/>
          </a:xfrm>
          <a:prstGeom prst="rect">
            <a:avLst/>
          </a:prstGeom>
        </p:spPr>
      </p:pic>
      <p:sp>
        <p:nvSpPr>
          <p:cNvPr id="9" name="Text 4"/>
          <p:cNvSpPr/>
          <p:nvPr/>
        </p:nvSpPr>
        <p:spPr>
          <a:xfrm>
            <a:off x="5191958" y="4055269"/>
            <a:ext cx="1901071" cy="347186"/>
          </a:xfrm>
          <a:prstGeom prst="rect">
            <a:avLst/>
          </a:prstGeom>
          <a:noFill/>
          <a:ln/>
        </p:spPr>
        <p:txBody>
          <a:bodyPr wrap="non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Q2</a:t>
            </a:r>
            <a:endParaRPr lang="en-US" sz="2187" dirty="0"/>
          </a:p>
        </p:txBody>
      </p:sp>
      <p:sp>
        <p:nvSpPr>
          <p:cNvPr id="10" name="Text 5"/>
          <p:cNvSpPr/>
          <p:nvPr/>
        </p:nvSpPr>
        <p:spPr>
          <a:xfrm>
            <a:off x="5191958" y="4535686"/>
            <a:ext cx="1901071" cy="1421606"/>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Total Profit varied between $89,26,686.04 and $110,98,604.19.</a:t>
            </a:r>
            <a:endParaRPr lang="en-US" sz="1750" dirty="0"/>
          </a:p>
        </p:txBody>
      </p:sp>
      <p:pic>
        <p:nvPicPr>
          <p:cNvPr id="11" name="Image 3" descr="preencoded.png"/>
          <p:cNvPicPr>
            <a:picLocks noChangeAspect="1"/>
          </p:cNvPicPr>
          <p:nvPr/>
        </p:nvPicPr>
        <p:blipFill>
          <a:blip r:embed="rId6"/>
          <a:stretch>
            <a:fillRect/>
          </a:stretch>
        </p:blipFill>
        <p:spPr>
          <a:xfrm>
            <a:off x="7315200" y="2833330"/>
            <a:ext cx="2345412" cy="888682"/>
          </a:xfrm>
          <a:prstGeom prst="rect">
            <a:avLst/>
          </a:prstGeom>
        </p:spPr>
      </p:pic>
      <p:sp>
        <p:nvSpPr>
          <p:cNvPr id="12" name="Text 6"/>
          <p:cNvSpPr/>
          <p:nvPr/>
        </p:nvSpPr>
        <p:spPr>
          <a:xfrm>
            <a:off x="7537371" y="4055269"/>
            <a:ext cx="1901071" cy="347186"/>
          </a:xfrm>
          <a:prstGeom prst="rect">
            <a:avLst/>
          </a:prstGeom>
          <a:noFill/>
          <a:ln/>
        </p:spPr>
        <p:txBody>
          <a:bodyPr wrap="non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Q3</a:t>
            </a:r>
            <a:endParaRPr lang="en-US" sz="2187" dirty="0"/>
          </a:p>
        </p:txBody>
      </p:sp>
      <p:sp>
        <p:nvSpPr>
          <p:cNvPr id="13" name="Text 7"/>
          <p:cNvSpPr/>
          <p:nvPr/>
        </p:nvSpPr>
        <p:spPr>
          <a:xfrm>
            <a:off x="7537371" y="4535686"/>
            <a:ext cx="1901071" cy="1421606"/>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Total Profit fluctuated from $90,13,896.59 to $119,31,449.55.</a:t>
            </a:r>
            <a:endParaRPr lang="en-US" sz="1750" dirty="0"/>
          </a:p>
        </p:txBody>
      </p:sp>
      <p:pic>
        <p:nvPicPr>
          <p:cNvPr id="14" name="Image 4" descr="preencoded.png"/>
          <p:cNvPicPr>
            <a:picLocks noChangeAspect="1"/>
          </p:cNvPicPr>
          <p:nvPr/>
        </p:nvPicPr>
        <p:blipFill>
          <a:blip r:embed="rId7"/>
          <a:stretch>
            <a:fillRect/>
          </a:stretch>
        </p:blipFill>
        <p:spPr>
          <a:xfrm>
            <a:off x="9660612" y="2833330"/>
            <a:ext cx="2345412" cy="888682"/>
          </a:xfrm>
          <a:prstGeom prst="rect">
            <a:avLst/>
          </a:prstGeom>
        </p:spPr>
      </p:pic>
      <p:sp>
        <p:nvSpPr>
          <p:cNvPr id="15" name="Text 8"/>
          <p:cNvSpPr/>
          <p:nvPr/>
        </p:nvSpPr>
        <p:spPr>
          <a:xfrm>
            <a:off x="9882783" y="4055269"/>
            <a:ext cx="1901071" cy="347186"/>
          </a:xfrm>
          <a:prstGeom prst="rect">
            <a:avLst/>
          </a:prstGeom>
          <a:noFill/>
          <a:ln/>
        </p:spPr>
        <p:txBody>
          <a:bodyPr wrap="non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Q4</a:t>
            </a:r>
            <a:endParaRPr lang="en-US" sz="2187" dirty="0"/>
          </a:p>
        </p:txBody>
      </p:sp>
      <p:sp>
        <p:nvSpPr>
          <p:cNvPr id="16" name="Text 9"/>
          <p:cNvSpPr/>
          <p:nvPr/>
        </p:nvSpPr>
        <p:spPr>
          <a:xfrm>
            <a:off x="9882783" y="4535686"/>
            <a:ext cx="1901071" cy="1777008"/>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The highest Total Profit was observed in Q4, ranging from $114,89,753.97 to $133,20,753.97.</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691</Words>
  <Application>Microsoft Office PowerPoint</Application>
  <PresentationFormat>Custom</PresentationFormat>
  <Paragraphs>82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Mukta</vt:lpstr>
      <vt:lpstr>Prompt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vivek shirsat</cp:lastModifiedBy>
  <cp:revision>3</cp:revision>
  <dcterms:created xsi:type="dcterms:W3CDTF">2024-05-06T14:58:33Z</dcterms:created>
  <dcterms:modified xsi:type="dcterms:W3CDTF">2024-05-06T15:03:35Z</dcterms:modified>
</cp:coreProperties>
</file>