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1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8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6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pxhere.com/en/photo/1325300" TargetMode="Externa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-91959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61999" y="452999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6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SQL Project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923072" y="3021007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3200" b="1" i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Music Store Analysis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79C72-3376-22CB-20CA-53BA5C4CE5A2}"/>
              </a:ext>
            </a:extLst>
          </p:cNvPr>
          <p:cNvSpPr txBox="1"/>
          <p:nvPr/>
        </p:nvSpPr>
        <p:spPr>
          <a:xfrm>
            <a:off x="4520669" y="3770870"/>
            <a:ext cx="19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- By Vivek Shirsat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303C38-6316-B8C8-AF95-12706A01F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9" y="4728506"/>
            <a:ext cx="3705490" cy="3705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6C5F5-34F6-F934-BF81-F952386FE817}"/>
              </a:ext>
            </a:extLst>
          </p:cNvPr>
          <p:cNvSpPr txBox="1"/>
          <p:nvPr/>
        </p:nvSpPr>
        <p:spPr>
          <a:xfrm>
            <a:off x="1081144" y="220809"/>
            <a:ext cx="128177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Top 10 Rock Bands by Track Count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F6327-F0CF-ECF6-42FC-C5FC5717FBAE}"/>
              </a:ext>
            </a:extLst>
          </p:cNvPr>
          <p:cNvSpPr txBox="1"/>
          <p:nvPr/>
        </p:nvSpPr>
        <p:spPr>
          <a:xfrm>
            <a:off x="1081144" y="2769093"/>
            <a:ext cx="4798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ar.artist_id, ar.name as artist_name, 	COUNT(g.name) as total_rock_band 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artist 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as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album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as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al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ar.artist_id = al.artist_id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 as 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al.album_id = t.album_id 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genre as g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t.genre_id = g.genre_id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g.name = 'Rock’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ar.artist_id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 total_rock_band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desc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LIMIT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10;</a:t>
            </a:r>
            <a:endParaRPr lang="en-IN" kern="0" spc="-31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7B38F-94C4-7974-3D9D-1D2933BC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668600"/>
            <a:ext cx="6521663" cy="3936595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0CB12-A8EB-E109-218A-F0823E87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535" y="-36950"/>
            <a:ext cx="2162289" cy="2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5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75F34-4622-8314-0DC5-BA14CD3BEC0E}"/>
              </a:ext>
            </a:extLst>
          </p:cNvPr>
          <p:cNvSpPr txBox="1"/>
          <p:nvPr/>
        </p:nvSpPr>
        <p:spPr>
          <a:xfrm>
            <a:off x="311973" y="303612"/>
            <a:ext cx="140279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Tracks Longer Than Average Song Length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AAB37-346D-1F00-BE78-591014EC7D10}"/>
              </a:ext>
            </a:extLst>
          </p:cNvPr>
          <p:cNvSpPr txBox="1"/>
          <p:nvPr/>
        </p:nvSpPr>
        <p:spPr>
          <a:xfrm>
            <a:off x="1142757" y="2893806"/>
            <a:ext cx="4798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 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name, milliseconds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milliseconds &gt;(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			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AVG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(milliseconds) as avg_length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				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track)</a:t>
            </a:r>
          </a:p>
          <a:p>
            <a:endParaRPr lang="en-US" kern="0" spc="-31" dirty="0">
              <a:solidFill>
                <a:srgbClr val="E0D6DE"/>
              </a:solidFill>
              <a:latin typeface="Fira Sans" pitchFamily="34" charset="0"/>
            </a:endParaRP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milliseconds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desc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;</a:t>
            </a:r>
            <a:endParaRPr lang="en-IN" kern="0" spc="-31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E0304-087E-C58E-0779-904963FF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09" y="2432768"/>
            <a:ext cx="6638460" cy="4613491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7C6E6-51BC-97EC-8155-3C3A4F3A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067" y="-226213"/>
            <a:ext cx="2655306" cy="24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2B016-C255-5821-8778-8555F4C4DA3E}"/>
              </a:ext>
            </a:extLst>
          </p:cNvPr>
          <p:cNvSpPr txBox="1"/>
          <p:nvPr/>
        </p:nvSpPr>
        <p:spPr>
          <a:xfrm>
            <a:off x="333487" y="201736"/>
            <a:ext cx="138988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900" kern="0" spc="-44" dirty="0">
                <a:solidFill>
                  <a:srgbClr val="FA95AF"/>
                </a:solidFill>
                <a:latin typeface="Anton" pitchFamily="34" charset="0"/>
              </a:rPr>
              <a:t>Customer Spending by Artist</a:t>
            </a:r>
            <a:endParaRPr lang="en-US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4B8CB-06EB-BCD0-488C-AC40D846D106}"/>
              </a:ext>
            </a:extLst>
          </p:cNvPr>
          <p:cNvSpPr txBox="1"/>
          <p:nvPr/>
        </p:nvSpPr>
        <p:spPr>
          <a:xfrm>
            <a:off x="421562" y="1723324"/>
            <a:ext cx="5353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WITH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 AS(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ar.artist_id,ar.name , sum(il.unit_price * il.quantity) as 	total_spent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invoice_line as il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track as t  on il.track_id = t.track_id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album as al on al.album_id = t.album_id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artist as ar on ar.artist_id = al.artist_id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total_spent DESC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LIMIT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1)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c.first_name, c.last_name , ar.name as artist_name, 	SUM(il.unit_price * il.quantity) as total_spent 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customer as c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 as I on c.customer_id=i.customer_id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invoice_line as il on i.invoice_id = il.invoice_id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track as t on il.track_id = t.track_id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album as al on t.album_id = al.album_id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artist as ar on al.artist_id = ar.artist_id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 as c1 on ar.artist_id = c1.artist_id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1,2,3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total_spent desc;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78D1CE-73D8-D62F-8532-799C4165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53" y="2249205"/>
            <a:ext cx="7915614" cy="4549629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4ABFB-7F61-9543-BE94-563F9EDF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481" y="0"/>
            <a:ext cx="1925313" cy="19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9D549-1EB7-75F5-9815-66CBDCBCB51A}"/>
              </a:ext>
            </a:extLst>
          </p:cNvPr>
          <p:cNvSpPr txBox="1"/>
          <p:nvPr/>
        </p:nvSpPr>
        <p:spPr>
          <a:xfrm>
            <a:off x="124804" y="94241"/>
            <a:ext cx="141290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Most Popular Music Genre by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6531E-FD65-8D66-386F-56059BB3457F}"/>
              </a:ext>
            </a:extLst>
          </p:cNvPr>
          <p:cNvSpPr txBox="1"/>
          <p:nvPr/>
        </p:nvSpPr>
        <p:spPr>
          <a:xfrm>
            <a:off x="421562" y="2097098"/>
            <a:ext cx="5968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WITH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 AS (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c.country, count(il.quantity) as purchase, g.name, 	g.genre_id ,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row_number()over(partition by c.country 			order by 	count(il.quantity) desc) as rnk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customer as c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 as i 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c.customer_id = i.customer_id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invoice_line as il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i.invoice_id = il.invoice_id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track as t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il.track_id = t.track_id 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genre as g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t.genre_id = g.genre_id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1,3,4)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country, purchase, name, genre_id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rnk = 1;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71CB2-919A-5BAE-AA0C-DABBFEBC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198987"/>
            <a:ext cx="6197974" cy="4982147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289C65-3B8F-3B73-20CD-AC1BA149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806" y="-432964"/>
            <a:ext cx="2775473" cy="25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B2D1B-0FF9-06AA-363D-93E044187CBA}"/>
              </a:ext>
            </a:extLst>
          </p:cNvPr>
          <p:cNvSpPr txBox="1"/>
          <p:nvPr/>
        </p:nvSpPr>
        <p:spPr>
          <a:xfrm>
            <a:off x="113742" y="163390"/>
            <a:ext cx="143552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Top Spenders on Music by Country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494C3-90D7-0175-629D-6006B02CA721}"/>
              </a:ext>
            </a:extLst>
          </p:cNvPr>
          <p:cNvSpPr txBox="1"/>
          <p:nvPr/>
        </p:nvSpPr>
        <p:spPr>
          <a:xfrm>
            <a:off x="244047" y="2280586"/>
            <a:ext cx="6278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WITH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cte as (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c.customer_id,c.first_name, c.last_name, 	i.billing_country, sum(i.total) as total_spent,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row_number()over(partition by i.billing_country 			order by sum(i.total) desc) as rnk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customer as c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invoice as i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on c.customer_id = i.customer_id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1,2,3,4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5 desc)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customer_id, first_name, last_name, billing_country, total_spent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cte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rnk = 1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billing_country asc;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7B77B8-5630-0C71-9EAF-E7445D10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31" y="2374085"/>
            <a:ext cx="7804922" cy="3991892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26EFC0-518F-7FF9-3F96-B6517E7D4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1490" y="114941"/>
            <a:ext cx="1914863" cy="19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2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-91959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E6271F-6EBA-72D2-1174-736F9996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959" y="0"/>
            <a:ext cx="14722359" cy="198074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54188" y="3156585"/>
            <a:ext cx="7477601" cy="958215"/>
          </a:xfrm>
          <a:prstGeom prst="rect">
            <a:avLst/>
          </a:prstGeom>
          <a:noFill/>
          <a:ln/>
          <a:effectLst>
            <a:reflection blurRad="6350" stA="50000" endA="300" endPos="55000" dir="5400000" sy="-100000" algn="bl" rotWithShape="0"/>
          </a:effectLst>
        </p:spPr>
        <p:txBody>
          <a:bodyPr wrap="non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8000" kern="0" spc="-60" dirty="0">
                <a:solidFill>
                  <a:srgbClr val="FA95AF"/>
                </a:solidFill>
                <a:latin typeface="Anton" pitchFamily="34" charset="0"/>
              </a:rPr>
              <a:t>Thank You !!</a:t>
            </a:r>
            <a:endParaRPr lang="en-US" sz="8000" dirty="0"/>
          </a:p>
        </p:txBody>
      </p:sp>
      <p:sp>
        <p:nvSpPr>
          <p:cNvPr id="6" name="Text 3"/>
          <p:cNvSpPr/>
          <p:nvPr/>
        </p:nvSpPr>
        <p:spPr>
          <a:xfrm>
            <a:off x="923072" y="3021007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1A355-10B9-5AD1-9A79-7C57BD08E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015831" y="456081"/>
            <a:ext cx="3114839" cy="2308634"/>
          </a:xfrm>
          <a:prstGeom prst="ellipse">
            <a:avLst/>
          </a:prstGeom>
          <a:ln w="63500" cap="rnd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964E6-692F-2049-5F60-3CA20E6DD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40188"/>
            <a:ext cx="2597997" cy="25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57400" y="609957"/>
            <a:ext cx="5534382" cy="691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47"/>
              </a:lnSpc>
              <a:buNone/>
            </a:pPr>
            <a:r>
              <a:rPr lang="en-US" sz="4358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Schema</a:t>
            </a:r>
            <a:endParaRPr lang="en-US" sz="4358" dirty="0"/>
          </a:p>
        </p:txBody>
      </p:sp>
      <p:sp>
        <p:nvSpPr>
          <p:cNvPr id="5" name="Text 3"/>
          <p:cNvSpPr/>
          <p:nvPr/>
        </p:nvSpPr>
        <p:spPr>
          <a:xfrm>
            <a:off x="2057400" y="1832967"/>
            <a:ext cx="4987647" cy="663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schema for the music store database includes the following tables:</a:t>
            </a:r>
            <a:endParaRPr lang="en-US" sz="1743" dirty="0"/>
          </a:p>
        </p:txBody>
      </p:sp>
      <p:sp>
        <p:nvSpPr>
          <p:cNvPr id="6" name="Text 4"/>
          <p:cNvSpPr/>
          <p:nvPr/>
        </p:nvSpPr>
        <p:spPr>
          <a:xfrm>
            <a:off x="2411492" y="2696051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Customers</a:t>
            </a:r>
            <a:endParaRPr lang="en-US" sz="1743" dirty="0"/>
          </a:p>
        </p:txBody>
      </p:sp>
      <p:sp>
        <p:nvSpPr>
          <p:cNvPr id="7" name="Text 5"/>
          <p:cNvSpPr/>
          <p:nvPr/>
        </p:nvSpPr>
        <p:spPr>
          <a:xfrm>
            <a:off x="2411492" y="3105388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Employees</a:t>
            </a:r>
            <a:endParaRPr lang="en-US" sz="1743" dirty="0"/>
          </a:p>
        </p:txBody>
      </p:sp>
      <p:sp>
        <p:nvSpPr>
          <p:cNvPr id="8" name="Text 6"/>
          <p:cNvSpPr/>
          <p:nvPr/>
        </p:nvSpPr>
        <p:spPr>
          <a:xfrm>
            <a:off x="2411492" y="3514725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Invoices</a:t>
            </a:r>
            <a:endParaRPr lang="en-US" sz="1743" dirty="0"/>
          </a:p>
        </p:txBody>
      </p:sp>
      <p:sp>
        <p:nvSpPr>
          <p:cNvPr id="9" name="Text 7"/>
          <p:cNvSpPr/>
          <p:nvPr/>
        </p:nvSpPr>
        <p:spPr>
          <a:xfrm>
            <a:off x="2411492" y="3924062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InvoiceLines</a:t>
            </a:r>
            <a:endParaRPr lang="en-US" sz="1743" dirty="0"/>
          </a:p>
        </p:txBody>
      </p:sp>
      <p:sp>
        <p:nvSpPr>
          <p:cNvPr id="10" name="Text 8"/>
          <p:cNvSpPr/>
          <p:nvPr/>
        </p:nvSpPr>
        <p:spPr>
          <a:xfrm>
            <a:off x="2411492" y="4333399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Tracks</a:t>
            </a:r>
            <a:endParaRPr lang="en-US" sz="1743" dirty="0"/>
          </a:p>
        </p:txBody>
      </p:sp>
      <p:sp>
        <p:nvSpPr>
          <p:cNvPr id="11" name="Text 9"/>
          <p:cNvSpPr/>
          <p:nvPr/>
        </p:nvSpPr>
        <p:spPr>
          <a:xfrm>
            <a:off x="2411492" y="4742736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Albums</a:t>
            </a:r>
            <a:endParaRPr lang="en-US" sz="1743" dirty="0"/>
          </a:p>
        </p:txBody>
      </p:sp>
      <p:sp>
        <p:nvSpPr>
          <p:cNvPr id="12" name="Text 10"/>
          <p:cNvSpPr/>
          <p:nvPr/>
        </p:nvSpPr>
        <p:spPr>
          <a:xfrm>
            <a:off x="2411492" y="5152072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Artists</a:t>
            </a:r>
            <a:endParaRPr lang="en-US" sz="1743" dirty="0"/>
          </a:p>
        </p:txBody>
      </p:sp>
      <p:sp>
        <p:nvSpPr>
          <p:cNvPr id="13" name="Text 11"/>
          <p:cNvSpPr/>
          <p:nvPr/>
        </p:nvSpPr>
        <p:spPr>
          <a:xfrm>
            <a:off x="2411492" y="5561409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Genres</a:t>
            </a:r>
            <a:endParaRPr lang="en-US" sz="1743" dirty="0"/>
          </a:p>
        </p:txBody>
      </p:sp>
      <p:sp>
        <p:nvSpPr>
          <p:cNvPr id="14" name="Text 12"/>
          <p:cNvSpPr/>
          <p:nvPr/>
        </p:nvSpPr>
        <p:spPr>
          <a:xfrm>
            <a:off x="2057400" y="6092547"/>
            <a:ext cx="4987647" cy="13277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These tables store information about the customers, employees, invoices, invoice line items, music tracks, albums, artists, and genres in the music store.</a:t>
            </a:r>
            <a:endParaRPr lang="en-US" sz="1743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55" y="990389"/>
            <a:ext cx="6063473" cy="6248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78332A6D-46AB-6B5B-32EE-80D05272F71E}"/>
              </a:ext>
            </a:extLst>
          </p:cNvPr>
          <p:cNvSpPr/>
          <p:nvPr/>
        </p:nvSpPr>
        <p:spPr>
          <a:xfrm>
            <a:off x="4548009" y="609957"/>
            <a:ext cx="5534382" cy="691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47"/>
              </a:lnSpc>
              <a:buNone/>
            </a:pPr>
            <a:r>
              <a:rPr lang="en-US" sz="4358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</a:t>
            </a:r>
            <a:endParaRPr lang="en-US" sz="435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6B452-591A-A42E-9225-CCF7DFD0C2D8}"/>
              </a:ext>
            </a:extLst>
          </p:cNvPr>
          <p:cNvSpPr txBox="1"/>
          <p:nvPr/>
        </p:nvSpPr>
        <p:spPr>
          <a:xfrm>
            <a:off x="247426" y="2021884"/>
            <a:ext cx="14124790" cy="93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Welcome to my presentation on the</a:t>
            </a:r>
            <a:r>
              <a:rPr lang="en-US" sz="1743" b="1" kern="0" spc="-35" dirty="0">
                <a:solidFill>
                  <a:srgbClr val="E0D6DE"/>
                </a:solidFill>
                <a:latin typeface="Fira Sans" pitchFamily="34" charset="0"/>
              </a:rPr>
              <a:t> "Music Store Analysis" </a:t>
            </a: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project. This project aims to leverage SQL to analyze the dataset of an online music store. By delving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into various aspects of the store's data, we seek to uncover valuable insights that can inform better business decisions and drive growth.</a:t>
            </a:r>
            <a:endParaRPr lang="en-IN" sz="1743" kern="0" spc="-35" dirty="0">
              <a:solidFill>
                <a:srgbClr val="E0D6DE"/>
              </a:solidFill>
              <a:latin typeface="Fira Sans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EF974-BA01-096C-9CC0-DCC70C2A1984}"/>
              </a:ext>
            </a:extLst>
          </p:cNvPr>
          <p:cNvSpPr txBox="1"/>
          <p:nvPr/>
        </p:nvSpPr>
        <p:spPr>
          <a:xfrm>
            <a:off x="247426" y="3604288"/>
            <a:ext cx="4487447" cy="36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The primary objectives of this project are to:</a:t>
            </a:r>
            <a:endParaRPr lang="en-IN" sz="1743" kern="0" spc="-35" dirty="0">
              <a:solidFill>
                <a:srgbClr val="E0D6DE"/>
              </a:solidFill>
              <a:latin typeface="Fira Sans" pitchFamily="34" charset="0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07F6CB31-4093-1E49-BB1B-9204FECC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449" y="3680079"/>
            <a:ext cx="5798372" cy="20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Understand customer segmentation and preferences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Identify trends and patterns in music consumption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Evaluate artist effectiveness and growth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Analyze customer spending behaviors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A696-6EE6-027B-5BF3-41AC241B257A}"/>
              </a:ext>
            </a:extLst>
          </p:cNvPr>
          <p:cNvSpPr txBox="1"/>
          <p:nvPr/>
        </p:nvSpPr>
        <p:spPr>
          <a:xfrm>
            <a:off x="247426" y="6207716"/>
            <a:ext cx="10165976" cy="94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By addressing these objectives, the analysis will help highlight key areas of the store's operations and provide actionable recommendations for enhancing performance and customer satisfaction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0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-59" y="92273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3925141" y="383336"/>
            <a:ext cx="5514856" cy="618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2"/>
              </a:lnSpc>
              <a:buNone/>
            </a:pPr>
            <a:r>
              <a:rPr lang="en-US" sz="3898" kern="0" spc="-3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Senior Most Employee Query</a:t>
            </a:r>
            <a:endParaRPr lang="en-US" sz="3898" dirty="0"/>
          </a:p>
        </p:txBody>
      </p:sp>
      <p:sp>
        <p:nvSpPr>
          <p:cNvPr id="5" name="Text 3"/>
          <p:cNvSpPr/>
          <p:nvPr/>
        </p:nvSpPr>
        <p:spPr>
          <a:xfrm>
            <a:off x="2612708" y="1460659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6" name="Text 4"/>
          <p:cNvSpPr/>
          <p:nvPr/>
        </p:nvSpPr>
        <p:spPr>
          <a:xfrm>
            <a:off x="1364821" y="2259092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employee_id, first_name, last_name, title, reports_to, levels, country, phone, email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364821" y="2778680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employee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364821" y="3298269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levels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</a:t>
            </a:r>
            <a:endParaRPr lang="en-US" b="1" dirty="0"/>
          </a:p>
        </p:txBody>
      </p:sp>
      <p:sp>
        <p:nvSpPr>
          <p:cNvPr id="9" name="Text 7"/>
          <p:cNvSpPr/>
          <p:nvPr/>
        </p:nvSpPr>
        <p:spPr>
          <a:xfrm>
            <a:off x="1364821" y="3817858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1;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2612708" y="4058602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2" name="Text 9"/>
          <p:cNvSpPr/>
          <p:nvPr/>
        </p:nvSpPr>
        <p:spPr>
          <a:xfrm>
            <a:off x="2612708" y="5828824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3" name="Text 10"/>
          <p:cNvSpPr/>
          <p:nvPr/>
        </p:nvSpPr>
        <p:spPr>
          <a:xfrm>
            <a:off x="2612708" y="6348413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4" name="Text 11"/>
          <p:cNvSpPr/>
          <p:nvPr/>
        </p:nvSpPr>
        <p:spPr>
          <a:xfrm>
            <a:off x="2612708" y="6868001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5" name="Text 12"/>
          <p:cNvSpPr/>
          <p:nvPr/>
        </p:nvSpPr>
        <p:spPr>
          <a:xfrm>
            <a:off x="2612708" y="7387590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572AD9-17E8-496C-374B-099B2F7B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796" y="77501"/>
            <a:ext cx="2334103" cy="23341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C317EB-0F6F-818C-D33E-E0520D2546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82"/>
          <a:stretch/>
        </p:blipFill>
        <p:spPr>
          <a:xfrm>
            <a:off x="277398" y="5272891"/>
            <a:ext cx="14130501" cy="925482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65131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44323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900" kern="0" spc="-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Countries with Most Invoices</a:t>
            </a:r>
            <a:endParaRPr lang="en-US" sz="3900" dirty="0"/>
          </a:p>
        </p:txBody>
      </p:sp>
      <p:sp>
        <p:nvSpPr>
          <p:cNvPr id="5" name="Text 3"/>
          <p:cNvSpPr/>
          <p:nvPr/>
        </p:nvSpPr>
        <p:spPr>
          <a:xfrm>
            <a:off x="3621167" y="122467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sp>
        <p:nvSpPr>
          <p:cNvPr id="6" name="Text 4"/>
          <p:cNvSpPr/>
          <p:nvPr/>
        </p:nvSpPr>
        <p:spPr>
          <a:xfrm>
            <a:off x="1200696" y="2836786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SELECT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billing_country ,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200696" y="3244932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count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(*)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total_invoices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200696" y="3653079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FROM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invoice</a:t>
            </a: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1200696" y="4061225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GROUP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billing_country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200696" y="4469371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ORDER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total_invoices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</a:t>
            </a:r>
            <a:endParaRPr lang="en-US" b="1" dirty="0"/>
          </a:p>
        </p:txBody>
      </p:sp>
      <p:sp>
        <p:nvSpPr>
          <p:cNvPr id="11" name="Text 9"/>
          <p:cNvSpPr/>
          <p:nvPr/>
        </p:nvSpPr>
        <p:spPr>
          <a:xfrm>
            <a:off x="1200696" y="487751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10 ;</a:t>
            </a:r>
            <a:endParaRPr lang="en-US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4" y="2395274"/>
            <a:ext cx="3851238" cy="4416530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3" name="Text 10"/>
          <p:cNvSpPr/>
          <p:nvPr/>
        </p:nvSpPr>
        <p:spPr>
          <a:xfrm>
            <a:off x="3621167" y="7596068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3621167" y="8004215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C97E57-BB4C-C739-6346-40DFCCC53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912" y="-286038"/>
            <a:ext cx="2912368" cy="26813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9C399-A71E-57EE-8CFC-B532E99A3F2A}"/>
              </a:ext>
            </a:extLst>
          </p:cNvPr>
          <p:cNvSpPr txBox="1"/>
          <p:nvPr/>
        </p:nvSpPr>
        <p:spPr>
          <a:xfrm>
            <a:off x="299178" y="2978796"/>
            <a:ext cx="2569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 * 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invoice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total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desc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LIMIT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3;</a:t>
            </a:r>
            <a:endParaRPr lang="en-IN" kern="0" spc="-24" dirty="0">
              <a:solidFill>
                <a:srgbClr val="E0D6DE"/>
              </a:solidFill>
              <a:latin typeface="Fira Sans" pitchFamily="34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3AC472-17B7-53E9-3564-29B47CC8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662" y="3410174"/>
            <a:ext cx="11321993" cy="1409252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0A18598-625D-7681-1FB9-C30DC2E8B6D3}"/>
              </a:ext>
            </a:extLst>
          </p:cNvPr>
          <p:cNvSpPr/>
          <p:nvPr/>
        </p:nvSpPr>
        <p:spPr>
          <a:xfrm>
            <a:off x="4120743" y="377442"/>
            <a:ext cx="610921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Top 3 Values of Total Invoice</a:t>
            </a:r>
            <a:endParaRPr lang="en-US" sz="39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310B8B-F6AF-CF47-B518-4A58BFAFA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749" y="0"/>
            <a:ext cx="2205318" cy="220531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477CE-694D-35DF-D1A3-84C8FB0808F5}"/>
              </a:ext>
            </a:extLst>
          </p:cNvPr>
          <p:cNvSpPr txBox="1"/>
          <p:nvPr/>
        </p:nvSpPr>
        <p:spPr>
          <a:xfrm>
            <a:off x="645459" y="344958"/>
            <a:ext cx="1244659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468"/>
              </a:lnSpc>
            </a:pPr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Identifying the Top City by Invoice Totals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D063E-EABC-40C7-ECF4-FEBA55805C81}"/>
              </a:ext>
            </a:extLst>
          </p:cNvPr>
          <p:cNvSpPr txBox="1"/>
          <p:nvPr/>
        </p:nvSpPr>
        <p:spPr>
          <a:xfrm>
            <a:off x="1708226" y="2972682"/>
            <a:ext cx="4010025" cy="212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billing_city,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SUM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(total) as  total_invoice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invoice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GEOUP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billing_city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total_invoice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DESC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;</a:t>
            </a:r>
            <a:endParaRPr lang="en-IN" kern="0" spc="-24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AF0EF8-F4CB-AAB3-1621-2F8143BD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990" y="1896463"/>
            <a:ext cx="3493659" cy="5988179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F740A8-4F8C-4647-522F-92D26643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644" y="-217810"/>
            <a:ext cx="2609635" cy="24025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82625-0B53-E51C-0826-31D96D78E52A}"/>
              </a:ext>
            </a:extLst>
          </p:cNvPr>
          <p:cNvSpPr txBox="1"/>
          <p:nvPr/>
        </p:nvSpPr>
        <p:spPr>
          <a:xfrm>
            <a:off x="596307" y="286928"/>
            <a:ext cx="13818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Identifying the Best Customer by Expenditure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  <a:p>
            <a:endParaRPr lang="en-IN" sz="3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5CA2C-AFDB-E64F-D68F-060505CDF76B}"/>
              </a:ext>
            </a:extLst>
          </p:cNvPr>
          <p:cNvSpPr txBox="1"/>
          <p:nvPr/>
        </p:nvSpPr>
        <p:spPr>
          <a:xfrm>
            <a:off x="1312433" y="2729441"/>
            <a:ext cx="5005633" cy="348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ct val="150000"/>
              </a:lnSpc>
              <a:defRPr b="1" kern="0" spc="-24">
                <a:solidFill>
                  <a:srgbClr val="E0D6DE"/>
                </a:solidFill>
                <a:latin typeface="Fira Sans" pitchFamily="34" charset="0"/>
              </a:defRPr>
            </a:lvl1pPr>
          </a:lstStyle>
          <a:p>
            <a:r>
              <a:rPr lang="en-US" dirty="0"/>
              <a:t>SELECT </a:t>
            </a:r>
            <a:r>
              <a:rPr lang="en-US" b="0" dirty="0"/>
              <a:t>c.first_name , c.last_name , </a:t>
            </a:r>
          </a:p>
          <a:p>
            <a:r>
              <a:rPr lang="en-US" b="0" dirty="0"/>
              <a:t>	SUM(i.total) total_spent  </a:t>
            </a:r>
          </a:p>
          <a:p>
            <a:r>
              <a:rPr lang="en-US" dirty="0"/>
              <a:t>FROM </a:t>
            </a:r>
            <a:r>
              <a:rPr lang="en-US" b="0" dirty="0"/>
              <a:t>customer</a:t>
            </a:r>
            <a:r>
              <a:rPr lang="en-US" dirty="0"/>
              <a:t> as c</a:t>
            </a:r>
          </a:p>
          <a:p>
            <a:r>
              <a:rPr lang="en-US" dirty="0"/>
              <a:t>JOIN invoice as i</a:t>
            </a:r>
          </a:p>
          <a:p>
            <a:r>
              <a:rPr lang="en-US" dirty="0"/>
              <a:t>	ON </a:t>
            </a:r>
            <a:r>
              <a:rPr lang="en-US" b="0" dirty="0"/>
              <a:t>c.customer_id = i.customer_id</a:t>
            </a:r>
          </a:p>
          <a:p>
            <a:r>
              <a:rPr lang="en-US" dirty="0"/>
              <a:t>GROUP BY </a:t>
            </a:r>
            <a:r>
              <a:rPr lang="en-US" b="0" dirty="0"/>
              <a:t>c.first_name, c.last_name</a:t>
            </a:r>
          </a:p>
          <a:p>
            <a:r>
              <a:rPr lang="en-US" dirty="0"/>
              <a:t>ORDER </a:t>
            </a:r>
            <a:r>
              <a:rPr lang="en-US" b="0" dirty="0"/>
              <a:t>BY total_spent </a:t>
            </a:r>
            <a:r>
              <a:rPr lang="en-US" dirty="0"/>
              <a:t>desc</a:t>
            </a:r>
          </a:p>
          <a:p>
            <a:r>
              <a:rPr lang="en-US" dirty="0"/>
              <a:t>LIMIT 1;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2D50F-DCA9-7DD1-F1DA-513AF45D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51" y="3570425"/>
            <a:ext cx="6431964" cy="903254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7AE48C-F7FD-E723-589B-7ED99BD1F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236" y="129398"/>
            <a:ext cx="2205011" cy="22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2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087C-9C30-C021-08CB-91F56746073D}"/>
              </a:ext>
            </a:extLst>
          </p:cNvPr>
          <p:cNvSpPr txBox="1"/>
          <p:nvPr/>
        </p:nvSpPr>
        <p:spPr>
          <a:xfrm>
            <a:off x="1277919" y="266477"/>
            <a:ext cx="12093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Listing Rock Music Listeners by Email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  <a:p>
            <a:pPr algn="ctr"/>
            <a:endParaRPr lang="en-IN" sz="3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7293F-E467-EF64-5FC8-CC949975B262}"/>
              </a:ext>
            </a:extLst>
          </p:cNvPr>
          <p:cNvSpPr txBox="1"/>
          <p:nvPr/>
        </p:nvSpPr>
        <p:spPr>
          <a:xfrm>
            <a:off x="883810" y="3016931"/>
            <a:ext cx="4798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DISTINCT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c.first_name , c.last_name, 			c.email, g.name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customer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as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invoice as i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c.customer_id = i.customer_id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invoice_line as il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i.invoice_id = il.invoice_id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 as 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il.track_id = t.track_id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genre as g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t.genre_id = g.genre_id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g.name = 'Rock’ 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email ;</a:t>
            </a:r>
            <a:endParaRPr lang="en-IN" kern="0" spc="-31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5AEB9-5909-DF88-D63E-510A4D1A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67" y="2932161"/>
            <a:ext cx="7480023" cy="4544404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1CD06B-AFF3-0B15-5D7A-3D0704B8B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138" y="-271314"/>
            <a:ext cx="3012141" cy="27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1215</Words>
  <Application>Microsoft Office PowerPoint</Application>
  <PresentationFormat>Custom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Anton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shirsat</cp:lastModifiedBy>
  <cp:revision>15</cp:revision>
  <dcterms:created xsi:type="dcterms:W3CDTF">2024-06-13T08:50:13Z</dcterms:created>
  <dcterms:modified xsi:type="dcterms:W3CDTF">2024-06-13T13:21:36Z</dcterms:modified>
</cp:coreProperties>
</file>