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6" r:id="rId4"/>
    <p:sldId id="258" r:id="rId5"/>
    <p:sldId id="259" r:id="rId6"/>
    <p:sldId id="260" r:id="rId7"/>
    <p:sldId id="261" r:id="rId8"/>
    <p:sldId id="267" r:id="rId9"/>
    <p:sldId id="268" r:id="rId10"/>
    <p:sldId id="270" r:id="rId11"/>
    <p:sldId id="271" r:id="rId12"/>
    <p:sldId id="272" r:id="rId13"/>
    <p:sldId id="273" r:id="rId14"/>
    <p:sldId id="274" r:id="rId15"/>
    <p:sldId id="275" r:id="rId16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2907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118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486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563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186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017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69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56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480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61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hyperlink" Target="https://pxhere.com/en/photo/1325300" TargetMode="External"/><Relationship Id="rId4" Type="http://schemas.openxmlformats.org/officeDocument/2006/relationships/image" Target="../media/image1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-91959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  <p:txBody>
          <a:bodyPr/>
          <a:lstStyle/>
          <a:p>
            <a:endParaRPr lang="en-IN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661999" y="452999"/>
            <a:ext cx="7477601" cy="9582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kern="0" spc="-60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SQL Project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923072" y="3021007"/>
            <a:ext cx="747760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3200" b="1" i="1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Music Store Analysis</a:t>
            </a:r>
            <a:endParaRPr 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B79C72-3376-22CB-20CA-53BA5C4CE5A2}"/>
              </a:ext>
            </a:extLst>
          </p:cNvPr>
          <p:cNvSpPr txBox="1"/>
          <p:nvPr/>
        </p:nvSpPr>
        <p:spPr>
          <a:xfrm>
            <a:off x="4520669" y="3770870"/>
            <a:ext cx="1958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- By Vivek Shirsat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7303C38-6316-B8C8-AF95-12706A01F7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59" y="4728506"/>
            <a:ext cx="3705490" cy="37054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FD4C7F-4A06-3A02-BDE9-B4920D43A16F}"/>
              </a:ext>
            </a:extLst>
          </p:cNvPr>
          <p:cNvSpPr txBox="1"/>
          <p:nvPr/>
        </p:nvSpPr>
        <p:spPr>
          <a:xfrm>
            <a:off x="3098202" y="32488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46C5F5-34F6-F934-BF81-F952386FE817}"/>
              </a:ext>
            </a:extLst>
          </p:cNvPr>
          <p:cNvSpPr txBox="1"/>
          <p:nvPr/>
        </p:nvSpPr>
        <p:spPr>
          <a:xfrm>
            <a:off x="1081144" y="220809"/>
            <a:ext cx="1281773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900" kern="0" spc="-44" dirty="0">
                <a:solidFill>
                  <a:srgbClr val="FA95AF"/>
                </a:solidFill>
                <a:latin typeface="Anton" pitchFamily="34" charset="0"/>
              </a:rPr>
              <a:t>Top 10 Rock Bands by Track Count</a:t>
            </a:r>
            <a:endParaRPr lang="en-IN" sz="3900" kern="0" spc="-44" dirty="0">
              <a:solidFill>
                <a:srgbClr val="FA95AF"/>
              </a:solidFill>
              <a:latin typeface="Anton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2F6327-F0CF-ECF6-42FC-C5FC5717FBAE}"/>
              </a:ext>
            </a:extLst>
          </p:cNvPr>
          <p:cNvSpPr txBox="1"/>
          <p:nvPr/>
        </p:nvSpPr>
        <p:spPr>
          <a:xfrm>
            <a:off x="1081144" y="2769093"/>
            <a:ext cx="479824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SELECT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ar.artist_id, ar.name as artist_name, 	COUNT(g.name) as total_rock_band </a:t>
            </a:r>
          </a:p>
          <a:p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FROM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artist  </a:t>
            </a:r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as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ar</a:t>
            </a:r>
          </a:p>
          <a:p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JOIN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album </a:t>
            </a:r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as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al</a:t>
            </a:r>
          </a:p>
          <a:p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	</a:t>
            </a:r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ON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ar.artist_id = al.artist_id</a:t>
            </a:r>
          </a:p>
          <a:p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JOIN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track as t</a:t>
            </a:r>
          </a:p>
          <a:p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	 </a:t>
            </a:r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ON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al.album_id = t.album_id </a:t>
            </a:r>
          </a:p>
          <a:p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JOIN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genre as g</a:t>
            </a:r>
          </a:p>
          <a:p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	 </a:t>
            </a:r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ON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t.genre_id = g.genre_id</a:t>
            </a:r>
          </a:p>
          <a:p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WHERE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g.name = 'Rock’</a:t>
            </a:r>
          </a:p>
          <a:p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GROUP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</a:t>
            </a:r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BY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ar.artist_id</a:t>
            </a:r>
          </a:p>
          <a:p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ORDER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</a:t>
            </a:r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BY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 total_rock_band </a:t>
            </a:r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desc</a:t>
            </a:r>
          </a:p>
          <a:p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LIMIT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10;</a:t>
            </a:r>
            <a:endParaRPr lang="en-IN" kern="0" spc="-31" dirty="0">
              <a:solidFill>
                <a:srgbClr val="E0D6DE"/>
              </a:solidFill>
              <a:latin typeface="Fira Sans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E57B38F-94C4-7974-3D9D-1D2933BC4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2668600"/>
            <a:ext cx="6521663" cy="3936595"/>
          </a:xfrm>
          <a:prstGeom prst="roundRect">
            <a:avLst>
              <a:gd name="adj" fmla="val 496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  <a:softEdge rad="1270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C0CB12-A8EB-E109-218A-F0823E8713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60535" y="-36950"/>
            <a:ext cx="2162289" cy="21622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6C79B7-8F2A-CF2B-2D20-09E6A55276EE}"/>
              </a:ext>
            </a:extLst>
          </p:cNvPr>
          <p:cNvSpPr txBox="1"/>
          <p:nvPr/>
        </p:nvSpPr>
        <p:spPr>
          <a:xfrm>
            <a:off x="646820" y="1724993"/>
            <a:ext cx="1049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Query :-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DD2D69-1B29-BD10-B787-CF0F92093FFB}"/>
              </a:ext>
            </a:extLst>
          </p:cNvPr>
          <p:cNvSpPr txBox="1"/>
          <p:nvPr/>
        </p:nvSpPr>
        <p:spPr>
          <a:xfrm>
            <a:off x="7490012" y="1725229"/>
            <a:ext cx="1154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Output :-</a:t>
            </a:r>
          </a:p>
        </p:txBody>
      </p:sp>
    </p:spTree>
    <p:extLst>
      <p:ext uri="{BB962C8B-B14F-4D97-AF65-F5344CB8AC3E}">
        <p14:creationId xmlns:p14="http://schemas.microsoft.com/office/powerpoint/2010/main" val="3386456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FD4C7F-4A06-3A02-BDE9-B4920D43A16F}"/>
              </a:ext>
            </a:extLst>
          </p:cNvPr>
          <p:cNvSpPr txBox="1"/>
          <p:nvPr/>
        </p:nvSpPr>
        <p:spPr>
          <a:xfrm>
            <a:off x="3098202" y="32488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675F34-4622-8314-0DC5-BA14CD3BEC0E}"/>
              </a:ext>
            </a:extLst>
          </p:cNvPr>
          <p:cNvSpPr txBox="1"/>
          <p:nvPr/>
        </p:nvSpPr>
        <p:spPr>
          <a:xfrm>
            <a:off x="311973" y="303612"/>
            <a:ext cx="1402797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900" kern="0" spc="-44" dirty="0">
                <a:solidFill>
                  <a:srgbClr val="FA95AF"/>
                </a:solidFill>
                <a:latin typeface="Anton" pitchFamily="34" charset="0"/>
              </a:rPr>
              <a:t>Tracks Longer Than Average Song Length</a:t>
            </a:r>
            <a:endParaRPr lang="en-IN" sz="3900" kern="0" spc="-44" dirty="0">
              <a:solidFill>
                <a:srgbClr val="FA95AF"/>
              </a:solidFill>
              <a:latin typeface="Anton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AAAB37-346D-1F00-BE78-591014EC7D10}"/>
              </a:ext>
            </a:extLst>
          </p:cNvPr>
          <p:cNvSpPr txBox="1"/>
          <p:nvPr/>
        </p:nvSpPr>
        <p:spPr>
          <a:xfrm>
            <a:off x="1142757" y="2893806"/>
            <a:ext cx="47982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SELECT </a:t>
            </a:r>
          </a:p>
          <a:p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	name, milliseconds</a:t>
            </a:r>
          </a:p>
          <a:p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FROM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track</a:t>
            </a:r>
          </a:p>
          <a:p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WHERE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milliseconds &gt;(</a:t>
            </a:r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SELECT</a:t>
            </a:r>
          </a:p>
          <a:p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					 </a:t>
            </a:r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AVG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(milliseconds) as avg_length</a:t>
            </a:r>
          </a:p>
          <a:p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					</a:t>
            </a:r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FROM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track)</a:t>
            </a:r>
          </a:p>
          <a:p>
            <a:endParaRPr lang="en-US" kern="0" spc="-31" dirty="0">
              <a:solidFill>
                <a:srgbClr val="E0D6DE"/>
              </a:solidFill>
              <a:latin typeface="Fira Sans" pitchFamily="34" charset="0"/>
            </a:endParaRPr>
          </a:p>
          <a:p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ORDER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</a:t>
            </a:r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BY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milliseconds </a:t>
            </a:r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desc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;</a:t>
            </a:r>
            <a:endParaRPr lang="en-IN" kern="0" spc="-31" dirty="0">
              <a:solidFill>
                <a:srgbClr val="E0D6DE"/>
              </a:solidFill>
              <a:latin typeface="Fira Sans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96E0304-087E-C58E-0779-904963FF9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909" y="2432768"/>
            <a:ext cx="6638460" cy="4613491"/>
          </a:xfrm>
          <a:prstGeom prst="roundRect">
            <a:avLst>
              <a:gd name="adj" fmla="val 496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  <a:softEdge rad="1270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A7C6E6-51BC-97EC-8155-3C3A4F3A4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7067" y="-226213"/>
            <a:ext cx="2655306" cy="24446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6B1AD6-7DD6-B633-07F1-D1C01DD8BA9B}"/>
              </a:ext>
            </a:extLst>
          </p:cNvPr>
          <p:cNvSpPr txBox="1"/>
          <p:nvPr/>
        </p:nvSpPr>
        <p:spPr>
          <a:xfrm>
            <a:off x="560759" y="1757601"/>
            <a:ext cx="1049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Query :-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70175A-3DBE-5DFA-307E-3B6DFC29601A}"/>
              </a:ext>
            </a:extLst>
          </p:cNvPr>
          <p:cNvSpPr txBox="1"/>
          <p:nvPr/>
        </p:nvSpPr>
        <p:spPr>
          <a:xfrm>
            <a:off x="6943909" y="1759541"/>
            <a:ext cx="1154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Output :-</a:t>
            </a:r>
          </a:p>
        </p:txBody>
      </p:sp>
    </p:spTree>
    <p:extLst>
      <p:ext uri="{BB962C8B-B14F-4D97-AF65-F5344CB8AC3E}">
        <p14:creationId xmlns:p14="http://schemas.microsoft.com/office/powerpoint/2010/main" val="469466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FD4C7F-4A06-3A02-BDE9-B4920D43A16F}"/>
              </a:ext>
            </a:extLst>
          </p:cNvPr>
          <p:cNvSpPr txBox="1"/>
          <p:nvPr/>
        </p:nvSpPr>
        <p:spPr>
          <a:xfrm>
            <a:off x="3098202" y="32488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12B016-C255-5821-8778-8555F4C4DA3E}"/>
              </a:ext>
            </a:extLst>
          </p:cNvPr>
          <p:cNvSpPr txBox="1"/>
          <p:nvPr/>
        </p:nvSpPr>
        <p:spPr>
          <a:xfrm>
            <a:off x="333487" y="201736"/>
            <a:ext cx="1389888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900" kern="0" spc="-44" dirty="0">
                <a:solidFill>
                  <a:srgbClr val="FA95AF"/>
                </a:solidFill>
                <a:latin typeface="Anton" pitchFamily="34" charset="0"/>
              </a:rPr>
              <a:t>Customer Spending by Artist</a:t>
            </a:r>
            <a:endParaRPr lang="en-US" sz="3900" kern="0" spc="-44" dirty="0">
              <a:solidFill>
                <a:srgbClr val="FA95AF"/>
              </a:solidFill>
              <a:latin typeface="Anton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94B8CB-06EB-BCD0-488C-AC40D846D106}"/>
              </a:ext>
            </a:extLst>
          </p:cNvPr>
          <p:cNvSpPr txBox="1"/>
          <p:nvPr/>
        </p:nvSpPr>
        <p:spPr>
          <a:xfrm>
            <a:off x="421562" y="1723324"/>
            <a:ext cx="535328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kern="0" spc="-31" dirty="0">
                <a:solidFill>
                  <a:srgbClr val="E0D6DE"/>
                </a:solidFill>
                <a:latin typeface="Fira Sans" pitchFamily="34" charset="0"/>
              </a:rPr>
              <a:t>WITH</a:t>
            </a:r>
            <a:r>
              <a:rPr lang="en-IN" kern="0" spc="-31" dirty="0">
                <a:solidFill>
                  <a:srgbClr val="E0D6DE"/>
                </a:solidFill>
                <a:latin typeface="Fira Sans" pitchFamily="34" charset="0"/>
              </a:rPr>
              <a:t> cte AS(</a:t>
            </a:r>
          </a:p>
          <a:p>
            <a:r>
              <a:rPr lang="en-IN" b="1" kern="0" spc="-31" dirty="0">
                <a:solidFill>
                  <a:srgbClr val="E0D6DE"/>
                </a:solidFill>
                <a:latin typeface="Fira Sans" pitchFamily="34" charset="0"/>
              </a:rPr>
              <a:t>SELECT</a:t>
            </a:r>
            <a:r>
              <a:rPr lang="en-IN" kern="0" spc="-31" dirty="0">
                <a:solidFill>
                  <a:srgbClr val="E0D6DE"/>
                </a:solidFill>
                <a:latin typeface="Fira Sans" pitchFamily="34" charset="0"/>
              </a:rPr>
              <a:t> ar.artist_id,ar.name , sum(il.unit_price * il.quantity) as 	total_spent</a:t>
            </a:r>
          </a:p>
          <a:p>
            <a:r>
              <a:rPr lang="en-IN" b="1" kern="0" spc="-31" dirty="0">
                <a:solidFill>
                  <a:srgbClr val="E0D6DE"/>
                </a:solidFill>
                <a:latin typeface="Fira Sans" pitchFamily="34" charset="0"/>
              </a:rPr>
              <a:t>FROM</a:t>
            </a:r>
            <a:r>
              <a:rPr lang="en-IN" kern="0" spc="-31" dirty="0">
                <a:solidFill>
                  <a:srgbClr val="E0D6DE"/>
                </a:solidFill>
                <a:latin typeface="Fira Sans" pitchFamily="34" charset="0"/>
              </a:rPr>
              <a:t> invoice_line as il</a:t>
            </a:r>
          </a:p>
          <a:p>
            <a:r>
              <a:rPr lang="en-IN" b="1" kern="0" spc="-31" dirty="0">
                <a:solidFill>
                  <a:srgbClr val="E0D6DE"/>
                </a:solidFill>
                <a:latin typeface="Fira Sans" pitchFamily="34" charset="0"/>
              </a:rPr>
              <a:t>JOIN</a:t>
            </a:r>
            <a:r>
              <a:rPr lang="en-IN" kern="0" spc="-31" dirty="0">
                <a:solidFill>
                  <a:srgbClr val="E0D6DE"/>
                </a:solidFill>
                <a:latin typeface="Fira Sans" pitchFamily="34" charset="0"/>
              </a:rPr>
              <a:t> track as t  on il.track_id = t.track_id</a:t>
            </a:r>
          </a:p>
          <a:p>
            <a:r>
              <a:rPr lang="en-IN" b="1" kern="0" spc="-31" dirty="0">
                <a:solidFill>
                  <a:srgbClr val="E0D6DE"/>
                </a:solidFill>
                <a:latin typeface="Fira Sans" pitchFamily="34" charset="0"/>
              </a:rPr>
              <a:t>JOIN</a:t>
            </a:r>
            <a:r>
              <a:rPr lang="en-IN" kern="0" spc="-31" dirty="0">
                <a:solidFill>
                  <a:srgbClr val="E0D6DE"/>
                </a:solidFill>
                <a:latin typeface="Fira Sans" pitchFamily="34" charset="0"/>
              </a:rPr>
              <a:t> album as al on al.album_id = t.album_id</a:t>
            </a:r>
          </a:p>
          <a:p>
            <a:r>
              <a:rPr lang="en-IN" b="1" kern="0" spc="-31" dirty="0">
                <a:solidFill>
                  <a:srgbClr val="E0D6DE"/>
                </a:solidFill>
                <a:latin typeface="Fira Sans" pitchFamily="34" charset="0"/>
              </a:rPr>
              <a:t>JOIN</a:t>
            </a:r>
            <a:r>
              <a:rPr lang="en-IN" kern="0" spc="-31" dirty="0">
                <a:solidFill>
                  <a:srgbClr val="E0D6DE"/>
                </a:solidFill>
                <a:latin typeface="Fira Sans" pitchFamily="34" charset="0"/>
              </a:rPr>
              <a:t> artist as ar on ar.artist_id = al.artist_id</a:t>
            </a:r>
          </a:p>
          <a:p>
            <a:r>
              <a:rPr lang="en-IN" b="1" kern="0" spc="-31" dirty="0">
                <a:solidFill>
                  <a:srgbClr val="E0D6DE"/>
                </a:solidFill>
                <a:latin typeface="Fira Sans" pitchFamily="34" charset="0"/>
              </a:rPr>
              <a:t>GROUP</a:t>
            </a:r>
            <a:r>
              <a:rPr lang="en-IN" kern="0" spc="-31" dirty="0">
                <a:solidFill>
                  <a:srgbClr val="E0D6DE"/>
                </a:solidFill>
                <a:latin typeface="Fira Sans" pitchFamily="34" charset="0"/>
              </a:rPr>
              <a:t> </a:t>
            </a:r>
            <a:r>
              <a:rPr lang="en-IN" b="1" kern="0" spc="-31" dirty="0">
                <a:solidFill>
                  <a:srgbClr val="E0D6DE"/>
                </a:solidFill>
                <a:latin typeface="Fira Sans" pitchFamily="34" charset="0"/>
              </a:rPr>
              <a:t>BY</a:t>
            </a:r>
            <a:r>
              <a:rPr lang="en-IN" kern="0" spc="-31" dirty="0">
                <a:solidFill>
                  <a:srgbClr val="E0D6DE"/>
                </a:solidFill>
                <a:latin typeface="Fira Sans" pitchFamily="34" charset="0"/>
              </a:rPr>
              <a:t> 1</a:t>
            </a:r>
          </a:p>
          <a:p>
            <a:r>
              <a:rPr lang="en-IN" b="1" kern="0" spc="-31" dirty="0">
                <a:solidFill>
                  <a:srgbClr val="E0D6DE"/>
                </a:solidFill>
                <a:latin typeface="Fira Sans" pitchFamily="34" charset="0"/>
              </a:rPr>
              <a:t>ORDER</a:t>
            </a:r>
            <a:r>
              <a:rPr lang="en-IN" kern="0" spc="-31" dirty="0">
                <a:solidFill>
                  <a:srgbClr val="E0D6DE"/>
                </a:solidFill>
                <a:latin typeface="Fira Sans" pitchFamily="34" charset="0"/>
              </a:rPr>
              <a:t> </a:t>
            </a:r>
            <a:r>
              <a:rPr lang="en-IN" b="1" kern="0" spc="-31" dirty="0">
                <a:solidFill>
                  <a:srgbClr val="E0D6DE"/>
                </a:solidFill>
                <a:latin typeface="Fira Sans" pitchFamily="34" charset="0"/>
              </a:rPr>
              <a:t>BY</a:t>
            </a:r>
            <a:r>
              <a:rPr lang="en-IN" kern="0" spc="-31" dirty="0">
                <a:solidFill>
                  <a:srgbClr val="E0D6DE"/>
                </a:solidFill>
                <a:latin typeface="Fira Sans" pitchFamily="34" charset="0"/>
              </a:rPr>
              <a:t> total_spent DESC</a:t>
            </a:r>
          </a:p>
          <a:p>
            <a:r>
              <a:rPr lang="en-IN" b="1" kern="0" spc="-31" dirty="0">
                <a:solidFill>
                  <a:srgbClr val="E0D6DE"/>
                </a:solidFill>
                <a:latin typeface="Fira Sans" pitchFamily="34" charset="0"/>
              </a:rPr>
              <a:t>LIMIT</a:t>
            </a:r>
            <a:r>
              <a:rPr lang="en-IN" kern="0" spc="-31" dirty="0">
                <a:solidFill>
                  <a:srgbClr val="E0D6DE"/>
                </a:solidFill>
                <a:latin typeface="Fira Sans" pitchFamily="34" charset="0"/>
              </a:rPr>
              <a:t> 1)</a:t>
            </a:r>
          </a:p>
          <a:p>
            <a:r>
              <a:rPr lang="en-IN" b="1" kern="0" spc="-31" dirty="0">
                <a:solidFill>
                  <a:srgbClr val="E0D6DE"/>
                </a:solidFill>
                <a:latin typeface="Fira Sans" pitchFamily="34" charset="0"/>
              </a:rPr>
              <a:t>SELECT</a:t>
            </a:r>
            <a:r>
              <a:rPr lang="en-IN" kern="0" spc="-31" dirty="0">
                <a:solidFill>
                  <a:srgbClr val="E0D6DE"/>
                </a:solidFill>
                <a:latin typeface="Fira Sans" pitchFamily="34" charset="0"/>
              </a:rPr>
              <a:t> c.first_name, c.last_name , ar.name as artist_name, 	SUM(il.unit_price * il.quantity) as total_spent </a:t>
            </a:r>
          </a:p>
          <a:p>
            <a:r>
              <a:rPr lang="en-IN" b="1" kern="0" spc="-31" dirty="0">
                <a:solidFill>
                  <a:srgbClr val="E0D6DE"/>
                </a:solidFill>
                <a:latin typeface="Fira Sans" pitchFamily="34" charset="0"/>
              </a:rPr>
              <a:t>FROM</a:t>
            </a:r>
            <a:r>
              <a:rPr lang="en-IN" kern="0" spc="-31" dirty="0">
                <a:solidFill>
                  <a:srgbClr val="E0D6DE"/>
                </a:solidFill>
                <a:latin typeface="Fira Sans" pitchFamily="34" charset="0"/>
              </a:rPr>
              <a:t> customer as c</a:t>
            </a:r>
          </a:p>
          <a:p>
            <a:r>
              <a:rPr lang="en-IN" b="1" kern="0" spc="-31" dirty="0">
                <a:solidFill>
                  <a:srgbClr val="E0D6DE"/>
                </a:solidFill>
                <a:latin typeface="Fira Sans" pitchFamily="34" charset="0"/>
              </a:rPr>
              <a:t>JOIN</a:t>
            </a:r>
            <a:r>
              <a:rPr lang="en-IN" kern="0" spc="-31" dirty="0">
                <a:solidFill>
                  <a:srgbClr val="E0D6DE"/>
                </a:solidFill>
                <a:latin typeface="Fira Sans" pitchFamily="34" charset="0"/>
              </a:rPr>
              <a:t> invoice as I on c.customer_id=i.customer_id</a:t>
            </a:r>
          </a:p>
          <a:p>
            <a:r>
              <a:rPr lang="en-IN" b="1" kern="0" spc="-31" dirty="0">
                <a:solidFill>
                  <a:srgbClr val="E0D6DE"/>
                </a:solidFill>
                <a:latin typeface="Fira Sans" pitchFamily="34" charset="0"/>
              </a:rPr>
              <a:t>JOIN</a:t>
            </a:r>
            <a:r>
              <a:rPr lang="en-IN" kern="0" spc="-31" dirty="0">
                <a:solidFill>
                  <a:srgbClr val="E0D6DE"/>
                </a:solidFill>
                <a:latin typeface="Fira Sans" pitchFamily="34" charset="0"/>
              </a:rPr>
              <a:t> invoice_line as il on i.invoice_id = il.invoice_id</a:t>
            </a:r>
          </a:p>
          <a:p>
            <a:r>
              <a:rPr lang="en-IN" b="1" kern="0" spc="-31" dirty="0">
                <a:solidFill>
                  <a:srgbClr val="E0D6DE"/>
                </a:solidFill>
                <a:latin typeface="Fira Sans" pitchFamily="34" charset="0"/>
              </a:rPr>
              <a:t>JOIN</a:t>
            </a:r>
            <a:r>
              <a:rPr lang="en-IN" kern="0" spc="-31" dirty="0">
                <a:solidFill>
                  <a:srgbClr val="E0D6DE"/>
                </a:solidFill>
                <a:latin typeface="Fira Sans" pitchFamily="34" charset="0"/>
              </a:rPr>
              <a:t> track as t on il.track_id = t.track_id</a:t>
            </a:r>
          </a:p>
          <a:p>
            <a:r>
              <a:rPr lang="en-IN" b="1" kern="0" spc="-31" dirty="0">
                <a:solidFill>
                  <a:srgbClr val="E0D6DE"/>
                </a:solidFill>
                <a:latin typeface="Fira Sans" pitchFamily="34" charset="0"/>
              </a:rPr>
              <a:t>JOIN</a:t>
            </a:r>
            <a:r>
              <a:rPr lang="en-IN" kern="0" spc="-31" dirty="0">
                <a:solidFill>
                  <a:srgbClr val="E0D6DE"/>
                </a:solidFill>
                <a:latin typeface="Fira Sans" pitchFamily="34" charset="0"/>
              </a:rPr>
              <a:t> album as al on t.album_id = al.album_id</a:t>
            </a:r>
          </a:p>
          <a:p>
            <a:r>
              <a:rPr lang="en-IN" b="1" kern="0" spc="-31" dirty="0">
                <a:solidFill>
                  <a:srgbClr val="E0D6DE"/>
                </a:solidFill>
                <a:latin typeface="Fira Sans" pitchFamily="34" charset="0"/>
              </a:rPr>
              <a:t>JOIN</a:t>
            </a:r>
            <a:r>
              <a:rPr lang="en-IN" kern="0" spc="-31" dirty="0">
                <a:solidFill>
                  <a:srgbClr val="E0D6DE"/>
                </a:solidFill>
                <a:latin typeface="Fira Sans" pitchFamily="34" charset="0"/>
              </a:rPr>
              <a:t> artist as ar on al.artist_id = ar.artist_id</a:t>
            </a:r>
          </a:p>
          <a:p>
            <a:r>
              <a:rPr lang="en-IN" b="1" kern="0" spc="-31" dirty="0">
                <a:solidFill>
                  <a:srgbClr val="E0D6DE"/>
                </a:solidFill>
                <a:latin typeface="Fira Sans" pitchFamily="34" charset="0"/>
              </a:rPr>
              <a:t>JOIN</a:t>
            </a:r>
            <a:r>
              <a:rPr lang="en-IN" kern="0" spc="-31" dirty="0">
                <a:solidFill>
                  <a:srgbClr val="E0D6DE"/>
                </a:solidFill>
                <a:latin typeface="Fira Sans" pitchFamily="34" charset="0"/>
              </a:rPr>
              <a:t> cte as c1 on ar.artist_id = c1.artist_id</a:t>
            </a:r>
          </a:p>
          <a:p>
            <a:r>
              <a:rPr lang="en-IN" b="1" kern="0" spc="-31" dirty="0">
                <a:solidFill>
                  <a:srgbClr val="E0D6DE"/>
                </a:solidFill>
                <a:latin typeface="Fira Sans" pitchFamily="34" charset="0"/>
              </a:rPr>
              <a:t>GROUP</a:t>
            </a:r>
            <a:r>
              <a:rPr lang="en-IN" kern="0" spc="-31" dirty="0">
                <a:solidFill>
                  <a:srgbClr val="E0D6DE"/>
                </a:solidFill>
                <a:latin typeface="Fira Sans" pitchFamily="34" charset="0"/>
              </a:rPr>
              <a:t> </a:t>
            </a:r>
            <a:r>
              <a:rPr lang="en-IN" b="1" kern="0" spc="-31" dirty="0">
                <a:solidFill>
                  <a:srgbClr val="E0D6DE"/>
                </a:solidFill>
                <a:latin typeface="Fira Sans" pitchFamily="34" charset="0"/>
              </a:rPr>
              <a:t>BY</a:t>
            </a:r>
            <a:r>
              <a:rPr lang="en-IN" kern="0" spc="-31" dirty="0">
                <a:solidFill>
                  <a:srgbClr val="E0D6DE"/>
                </a:solidFill>
                <a:latin typeface="Fira Sans" pitchFamily="34" charset="0"/>
              </a:rPr>
              <a:t> 1,2,3</a:t>
            </a:r>
          </a:p>
          <a:p>
            <a:r>
              <a:rPr lang="en-IN" b="1" kern="0" spc="-31" dirty="0">
                <a:solidFill>
                  <a:srgbClr val="E0D6DE"/>
                </a:solidFill>
                <a:latin typeface="Fira Sans" pitchFamily="34" charset="0"/>
              </a:rPr>
              <a:t>ORDER</a:t>
            </a:r>
            <a:r>
              <a:rPr lang="en-IN" kern="0" spc="-31" dirty="0">
                <a:solidFill>
                  <a:srgbClr val="E0D6DE"/>
                </a:solidFill>
                <a:latin typeface="Fira Sans" pitchFamily="34" charset="0"/>
              </a:rPr>
              <a:t> </a:t>
            </a:r>
            <a:r>
              <a:rPr lang="en-IN" b="1" kern="0" spc="-31" dirty="0">
                <a:solidFill>
                  <a:srgbClr val="E0D6DE"/>
                </a:solidFill>
                <a:latin typeface="Fira Sans" pitchFamily="34" charset="0"/>
              </a:rPr>
              <a:t>BY</a:t>
            </a:r>
            <a:r>
              <a:rPr lang="en-IN" kern="0" spc="-31" dirty="0">
                <a:solidFill>
                  <a:srgbClr val="E0D6DE"/>
                </a:solidFill>
                <a:latin typeface="Fira Sans" pitchFamily="34" charset="0"/>
              </a:rPr>
              <a:t> total_spent desc;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678D1CE-73D8-D62F-8532-799C41651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753" y="2249205"/>
            <a:ext cx="7915614" cy="4549629"/>
          </a:xfrm>
          <a:prstGeom prst="roundRect">
            <a:avLst>
              <a:gd name="adj" fmla="val 496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  <a:softEdge rad="1270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754ABFB-7F61-9543-BE94-563F9EDF2D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54481" y="0"/>
            <a:ext cx="1925313" cy="19253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6E8613-A6FD-FE9F-EA0E-6562A8F75DA7}"/>
              </a:ext>
            </a:extLst>
          </p:cNvPr>
          <p:cNvSpPr txBox="1"/>
          <p:nvPr/>
        </p:nvSpPr>
        <p:spPr>
          <a:xfrm>
            <a:off x="333487" y="1095969"/>
            <a:ext cx="1049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Query :-</a:t>
            </a:r>
          </a:p>
        </p:txBody>
      </p:sp>
    </p:spTree>
    <p:extLst>
      <p:ext uri="{BB962C8B-B14F-4D97-AF65-F5344CB8AC3E}">
        <p14:creationId xmlns:p14="http://schemas.microsoft.com/office/powerpoint/2010/main" val="1764164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FD4C7F-4A06-3A02-BDE9-B4920D43A16F}"/>
              </a:ext>
            </a:extLst>
          </p:cNvPr>
          <p:cNvSpPr txBox="1"/>
          <p:nvPr/>
        </p:nvSpPr>
        <p:spPr>
          <a:xfrm>
            <a:off x="3098202" y="32488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69D549-1EB7-75F5-9815-66CBDCBCB51A}"/>
              </a:ext>
            </a:extLst>
          </p:cNvPr>
          <p:cNvSpPr txBox="1"/>
          <p:nvPr/>
        </p:nvSpPr>
        <p:spPr>
          <a:xfrm>
            <a:off x="124804" y="94241"/>
            <a:ext cx="1412907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900" kern="0" spc="-44" dirty="0">
                <a:solidFill>
                  <a:srgbClr val="FA95AF"/>
                </a:solidFill>
                <a:latin typeface="Anton" pitchFamily="34" charset="0"/>
              </a:rPr>
              <a:t>Most Popular Music Genre by Country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E6531E-FD65-8D66-386F-56059BB3457F}"/>
              </a:ext>
            </a:extLst>
          </p:cNvPr>
          <p:cNvSpPr txBox="1"/>
          <p:nvPr/>
        </p:nvSpPr>
        <p:spPr>
          <a:xfrm>
            <a:off x="421562" y="2097098"/>
            <a:ext cx="596848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kern="0" spc="-31" dirty="0">
                <a:solidFill>
                  <a:srgbClr val="E0D6DE"/>
                </a:solidFill>
                <a:latin typeface="Fira Sans" pitchFamily="34" charset="0"/>
              </a:rPr>
              <a:t>WITH</a:t>
            </a:r>
            <a:r>
              <a:rPr lang="en-IN" kern="0" spc="-31" dirty="0">
                <a:solidFill>
                  <a:srgbClr val="E0D6DE"/>
                </a:solidFill>
                <a:latin typeface="Fira Sans" pitchFamily="34" charset="0"/>
              </a:rPr>
              <a:t> cte AS (</a:t>
            </a:r>
          </a:p>
          <a:p>
            <a:r>
              <a:rPr lang="en-IN" b="1" kern="0" spc="-31" dirty="0">
                <a:solidFill>
                  <a:srgbClr val="E0D6DE"/>
                </a:solidFill>
                <a:latin typeface="Fira Sans" pitchFamily="34" charset="0"/>
              </a:rPr>
              <a:t>SELECT</a:t>
            </a:r>
            <a:r>
              <a:rPr lang="en-IN" kern="0" spc="-31" dirty="0">
                <a:solidFill>
                  <a:srgbClr val="E0D6DE"/>
                </a:solidFill>
                <a:latin typeface="Fira Sans" pitchFamily="34" charset="0"/>
              </a:rPr>
              <a:t>	c.country, count(il.quantity) as purchase, g.name, 	g.genre_id ,</a:t>
            </a:r>
          </a:p>
          <a:p>
            <a:r>
              <a:rPr lang="en-IN" kern="0" spc="-31" dirty="0">
                <a:solidFill>
                  <a:srgbClr val="E0D6DE"/>
                </a:solidFill>
                <a:latin typeface="Fira Sans" pitchFamily="34" charset="0"/>
              </a:rPr>
              <a:t>	row_number()over(partition by c.country 			order by 	count(il.quantity) desc) as rnk</a:t>
            </a:r>
          </a:p>
          <a:p>
            <a:r>
              <a:rPr lang="en-IN" b="1" kern="0" spc="-31" dirty="0">
                <a:solidFill>
                  <a:srgbClr val="E0D6DE"/>
                </a:solidFill>
                <a:latin typeface="Fira Sans" pitchFamily="34" charset="0"/>
              </a:rPr>
              <a:t>FROM</a:t>
            </a:r>
            <a:r>
              <a:rPr lang="en-IN" kern="0" spc="-31" dirty="0">
                <a:solidFill>
                  <a:srgbClr val="E0D6DE"/>
                </a:solidFill>
                <a:latin typeface="Fira Sans" pitchFamily="34" charset="0"/>
              </a:rPr>
              <a:t> customer as c</a:t>
            </a:r>
          </a:p>
          <a:p>
            <a:r>
              <a:rPr lang="en-IN" b="1" kern="0" spc="-31" dirty="0">
                <a:solidFill>
                  <a:srgbClr val="E0D6DE"/>
                </a:solidFill>
                <a:latin typeface="Fira Sans" pitchFamily="34" charset="0"/>
              </a:rPr>
              <a:t>JOIN</a:t>
            </a:r>
            <a:r>
              <a:rPr lang="en-IN" kern="0" spc="-31" dirty="0">
                <a:solidFill>
                  <a:srgbClr val="E0D6DE"/>
                </a:solidFill>
                <a:latin typeface="Fira Sans" pitchFamily="34" charset="0"/>
              </a:rPr>
              <a:t> invoice as i </a:t>
            </a:r>
          </a:p>
          <a:p>
            <a:r>
              <a:rPr lang="en-IN" kern="0" spc="-31" dirty="0">
                <a:solidFill>
                  <a:srgbClr val="E0D6DE"/>
                </a:solidFill>
                <a:latin typeface="Fira Sans" pitchFamily="34" charset="0"/>
              </a:rPr>
              <a:t>	on c.customer_id = i.customer_id</a:t>
            </a:r>
          </a:p>
          <a:p>
            <a:r>
              <a:rPr lang="en-IN" b="1" kern="0" spc="-31" dirty="0">
                <a:solidFill>
                  <a:srgbClr val="E0D6DE"/>
                </a:solidFill>
                <a:latin typeface="Fira Sans" pitchFamily="34" charset="0"/>
              </a:rPr>
              <a:t>JOIN</a:t>
            </a:r>
            <a:r>
              <a:rPr lang="en-IN" kern="0" spc="-31" dirty="0">
                <a:solidFill>
                  <a:srgbClr val="E0D6DE"/>
                </a:solidFill>
                <a:latin typeface="Fira Sans" pitchFamily="34" charset="0"/>
              </a:rPr>
              <a:t> invoice_line as il</a:t>
            </a:r>
          </a:p>
          <a:p>
            <a:r>
              <a:rPr lang="en-IN" kern="0" spc="-31" dirty="0">
                <a:solidFill>
                  <a:srgbClr val="E0D6DE"/>
                </a:solidFill>
                <a:latin typeface="Fira Sans" pitchFamily="34" charset="0"/>
              </a:rPr>
              <a:t>	on i.invoice_id = il.invoice_id</a:t>
            </a:r>
          </a:p>
          <a:p>
            <a:r>
              <a:rPr lang="en-IN" b="1" kern="0" spc="-31" dirty="0">
                <a:solidFill>
                  <a:srgbClr val="E0D6DE"/>
                </a:solidFill>
                <a:latin typeface="Fira Sans" pitchFamily="34" charset="0"/>
              </a:rPr>
              <a:t>JOIN</a:t>
            </a:r>
            <a:r>
              <a:rPr lang="en-IN" kern="0" spc="-31" dirty="0">
                <a:solidFill>
                  <a:srgbClr val="E0D6DE"/>
                </a:solidFill>
                <a:latin typeface="Fira Sans" pitchFamily="34" charset="0"/>
              </a:rPr>
              <a:t> track as t</a:t>
            </a:r>
          </a:p>
          <a:p>
            <a:r>
              <a:rPr lang="en-IN" kern="0" spc="-31" dirty="0">
                <a:solidFill>
                  <a:srgbClr val="E0D6DE"/>
                </a:solidFill>
                <a:latin typeface="Fira Sans" pitchFamily="34" charset="0"/>
              </a:rPr>
              <a:t>	on il.track_id = t.track_id </a:t>
            </a:r>
          </a:p>
          <a:p>
            <a:r>
              <a:rPr lang="en-IN" b="1" kern="0" spc="-31" dirty="0">
                <a:solidFill>
                  <a:srgbClr val="E0D6DE"/>
                </a:solidFill>
                <a:latin typeface="Fira Sans" pitchFamily="34" charset="0"/>
              </a:rPr>
              <a:t>JOIN</a:t>
            </a:r>
            <a:r>
              <a:rPr lang="en-IN" kern="0" spc="-31" dirty="0">
                <a:solidFill>
                  <a:srgbClr val="E0D6DE"/>
                </a:solidFill>
                <a:latin typeface="Fira Sans" pitchFamily="34" charset="0"/>
              </a:rPr>
              <a:t> genre as g</a:t>
            </a:r>
          </a:p>
          <a:p>
            <a:r>
              <a:rPr lang="en-IN" kern="0" spc="-31" dirty="0">
                <a:solidFill>
                  <a:srgbClr val="E0D6DE"/>
                </a:solidFill>
                <a:latin typeface="Fira Sans" pitchFamily="34" charset="0"/>
              </a:rPr>
              <a:t>	on t.genre_id = g.genre_id</a:t>
            </a:r>
          </a:p>
          <a:p>
            <a:r>
              <a:rPr lang="en-IN" b="1" kern="0" spc="-31" dirty="0">
                <a:solidFill>
                  <a:srgbClr val="E0D6DE"/>
                </a:solidFill>
                <a:latin typeface="Fira Sans" pitchFamily="34" charset="0"/>
              </a:rPr>
              <a:t>GROUP</a:t>
            </a:r>
            <a:r>
              <a:rPr lang="en-IN" kern="0" spc="-31" dirty="0">
                <a:solidFill>
                  <a:srgbClr val="E0D6DE"/>
                </a:solidFill>
                <a:latin typeface="Fira Sans" pitchFamily="34" charset="0"/>
              </a:rPr>
              <a:t> </a:t>
            </a:r>
            <a:r>
              <a:rPr lang="en-IN" b="1" kern="0" spc="-31" dirty="0">
                <a:solidFill>
                  <a:srgbClr val="E0D6DE"/>
                </a:solidFill>
                <a:latin typeface="Fira Sans" pitchFamily="34" charset="0"/>
              </a:rPr>
              <a:t>BY</a:t>
            </a:r>
            <a:r>
              <a:rPr lang="en-IN" kern="0" spc="-31" dirty="0">
                <a:solidFill>
                  <a:srgbClr val="E0D6DE"/>
                </a:solidFill>
                <a:latin typeface="Fira Sans" pitchFamily="34" charset="0"/>
              </a:rPr>
              <a:t> 1,3,4)</a:t>
            </a:r>
          </a:p>
          <a:p>
            <a:r>
              <a:rPr lang="en-IN" b="1" kern="0" spc="-31" dirty="0">
                <a:solidFill>
                  <a:srgbClr val="E0D6DE"/>
                </a:solidFill>
                <a:latin typeface="Fira Sans" pitchFamily="34" charset="0"/>
              </a:rPr>
              <a:t>SELECT</a:t>
            </a:r>
            <a:r>
              <a:rPr lang="en-IN" kern="0" spc="-31" dirty="0">
                <a:solidFill>
                  <a:srgbClr val="E0D6DE"/>
                </a:solidFill>
                <a:latin typeface="Fira Sans" pitchFamily="34" charset="0"/>
              </a:rPr>
              <a:t> </a:t>
            </a:r>
          </a:p>
          <a:p>
            <a:r>
              <a:rPr lang="en-IN" kern="0" spc="-31" dirty="0">
                <a:solidFill>
                  <a:srgbClr val="E0D6DE"/>
                </a:solidFill>
                <a:latin typeface="Fira Sans" pitchFamily="34" charset="0"/>
              </a:rPr>
              <a:t>	country, purchase, name, genre_id</a:t>
            </a:r>
          </a:p>
          <a:p>
            <a:r>
              <a:rPr lang="en-IN" b="1" kern="0" spc="-31" dirty="0">
                <a:solidFill>
                  <a:srgbClr val="E0D6DE"/>
                </a:solidFill>
                <a:latin typeface="Fira Sans" pitchFamily="34" charset="0"/>
              </a:rPr>
              <a:t>FROM</a:t>
            </a:r>
            <a:r>
              <a:rPr lang="en-IN" kern="0" spc="-31" dirty="0">
                <a:solidFill>
                  <a:srgbClr val="E0D6DE"/>
                </a:solidFill>
                <a:latin typeface="Fira Sans" pitchFamily="34" charset="0"/>
              </a:rPr>
              <a:t> cte</a:t>
            </a:r>
          </a:p>
          <a:p>
            <a:r>
              <a:rPr lang="en-IN" b="1" kern="0" spc="-31" dirty="0">
                <a:solidFill>
                  <a:srgbClr val="E0D6DE"/>
                </a:solidFill>
                <a:latin typeface="Fira Sans" pitchFamily="34" charset="0"/>
              </a:rPr>
              <a:t>WHERE</a:t>
            </a:r>
            <a:r>
              <a:rPr lang="en-IN" kern="0" spc="-31" dirty="0">
                <a:solidFill>
                  <a:srgbClr val="E0D6DE"/>
                </a:solidFill>
                <a:latin typeface="Fira Sans" pitchFamily="34" charset="0"/>
              </a:rPr>
              <a:t> rnk = 1;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471CB2-919A-5BAE-AA0C-DABBFEBC6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2198987"/>
            <a:ext cx="6197974" cy="4982147"/>
          </a:xfrm>
          <a:prstGeom prst="roundRect">
            <a:avLst>
              <a:gd name="adj" fmla="val 496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  <a:softEdge rad="1270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0289C65-3B8F-3B73-20CD-AC1BA149E3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7806" y="-432964"/>
            <a:ext cx="2775473" cy="25552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491872-37A0-F13B-64D8-5425DA5B53F6}"/>
              </a:ext>
            </a:extLst>
          </p:cNvPr>
          <p:cNvSpPr txBox="1"/>
          <p:nvPr/>
        </p:nvSpPr>
        <p:spPr>
          <a:xfrm>
            <a:off x="421562" y="1280451"/>
            <a:ext cx="1049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Query :-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1D40B4-9370-B095-C513-A10A701359EA}"/>
              </a:ext>
            </a:extLst>
          </p:cNvPr>
          <p:cNvSpPr txBox="1"/>
          <p:nvPr/>
        </p:nvSpPr>
        <p:spPr>
          <a:xfrm>
            <a:off x="7315200" y="1280451"/>
            <a:ext cx="1154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Output :-</a:t>
            </a:r>
          </a:p>
        </p:txBody>
      </p:sp>
    </p:spTree>
    <p:extLst>
      <p:ext uri="{BB962C8B-B14F-4D97-AF65-F5344CB8AC3E}">
        <p14:creationId xmlns:p14="http://schemas.microsoft.com/office/powerpoint/2010/main" val="3951818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FD4C7F-4A06-3A02-BDE9-B4920D43A16F}"/>
              </a:ext>
            </a:extLst>
          </p:cNvPr>
          <p:cNvSpPr txBox="1"/>
          <p:nvPr/>
        </p:nvSpPr>
        <p:spPr>
          <a:xfrm>
            <a:off x="3098202" y="32488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CB2D1B-0FF9-06AA-363D-93E044187CBA}"/>
              </a:ext>
            </a:extLst>
          </p:cNvPr>
          <p:cNvSpPr txBox="1"/>
          <p:nvPr/>
        </p:nvSpPr>
        <p:spPr>
          <a:xfrm>
            <a:off x="113742" y="163390"/>
            <a:ext cx="1435529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900" kern="0" spc="-44" dirty="0">
                <a:solidFill>
                  <a:srgbClr val="FA95AF"/>
                </a:solidFill>
                <a:latin typeface="Anton" pitchFamily="34" charset="0"/>
              </a:rPr>
              <a:t>Top Spenders on Music by Country</a:t>
            </a:r>
            <a:endParaRPr lang="en-IN" sz="3900" kern="0" spc="-44" dirty="0">
              <a:solidFill>
                <a:srgbClr val="FA95AF"/>
              </a:solidFill>
              <a:latin typeface="Anton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3494C3-90D7-0175-629D-6006B02CA721}"/>
              </a:ext>
            </a:extLst>
          </p:cNvPr>
          <p:cNvSpPr txBox="1"/>
          <p:nvPr/>
        </p:nvSpPr>
        <p:spPr>
          <a:xfrm>
            <a:off x="244047" y="2280586"/>
            <a:ext cx="62782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WITH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cte as (</a:t>
            </a:r>
          </a:p>
          <a:p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SELECT</a:t>
            </a:r>
          </a:p>
          <a:p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	c.customer_id,c.first_name, c.last_name, 	i.billing_country, sum(i.total) as total_spent,</a:t>
            </a:r>
          </a:p>
          <a:p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	row_number()over(partition by i.billing_country 			order by sum(i.total) desc) as rnk</a:t>
            </a:r>
          </a:p>
          <a:p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FROM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customer as c</a:t>
            </a:r>
          </a:p>
          <a:p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JOIN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invoice as i</a:t>
            </a:r>
          </a:p>
          <a:p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	on c.customer_id = i.customer_id</a:t>
            </a:r>
          </a:p>
          <a:p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GROUP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</a:t>
            </a:r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BY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1,2,3,4</a:t>
            </a:r>
          </a:p>
          <a:p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ORDER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</a:t>
            </a:r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BY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5 desc)</a:t>
            </a:r>
          </a:p>
          <a:p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SELECT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customer_id, first_name, last_name, billing_country, total_spent</a:t>
            </a:r>
          </a:p>
          <a:p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FROM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cte</a:t>
            </a:r>
          </a:p>
          <a:p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WHERE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rnk = 1</a:t>
            </a:r>
          </a:p>
          <a:p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ORDER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</a:t>
            </a:r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BY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billing_country asc;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37B77B8-5630-0C71-9EAF-E7445D100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431" y="2374085"/>
            <a:ext cx="7804922" cy="3991892"/>
          </a:xfrm>
          <a:prstGeom prst="roundRect">
            <a:avLst>
              <a:gd name="adj" fmla="val 496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  <a:softEdge rad="1270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726EFC0-518F-7FF9-3F96-B6517E7D43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1490" y="114941"/>
            <a:ext cx="1914863" cy="19148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C3602F-D2F7-2DBF-88A4-4C7BD0BAA806}"/>
              </a:ext>
            </a:extLst>
          </p:cNvPr>
          <p:cNvSpPr txBox="1"/>
          <p:nvPr/>
        </p:nvSpPr>
        <p:spPr>
          <a:xfrm>
            <a:off x="244047" y="1357491"/>
            <a:ext cx="1049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Query :-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EDCE0A-B38D-7DB7-E85A-7D9A2DA73737}"/>
              </a:ext>
            </a:extLst>
          </p:cNvPr>
          <p:cNvSpPr txBox="1"/>
          <p:nvPr/>
        </p:nvSpPr>
        <p:spPr>
          <a:xfrm>
            <a:off x="6920838" y="1357491"/>
            <a:ext cx="1154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Output :-</a:t>
            </a:r>
          </a:p>
        </p:txBody>
      </p:sp>
    </p:spTree>
    <p:extLst>
      <p:ext uri="{BB962C8B-B14F-4D97-AF65-F5344CB8AC3E}">
        <p14:creationId xmlns:p14="http://schemas.microsoft.com/office/powerpoint/2010/main" val="1988521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-91959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CE6271F-6EBA-72D2-1174-736F99962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1959" y="0"/>
            <a:ext cx="14722359" cy="1980746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3254188" y="3156585"/>
            <a:ext cx="7477601" cy="958215"/>
          </a:xfrm>
          <a:prstGeom prst="rect">
            <a:avLst/>
          </a:prstGeom>
          <a:noFill/>
          <a:ln/>
          <a:effectLst>
            <a:reflection blurRad="6350" stA="50000" endA="300" endPos="55000" dir="5400000" sy="-100000" algn="bl" rotWithShape="0"/>
          </a:effectLst>
        </p:spPr>
        <p:txBody>
          <a:bodyPr wrap="none" rtlCol="0" anchor="t"/>
          <a:lstStyle/>
          <a:p>
            <a:pPr marL="0" indent="0" algn="ctr">
              <a:lnSpc>
                <a:spcPts val="7545"/>
              </a:lnSpc>
              <a:buNone/>
            </a:pPr>
            <a:r>
              <a:rPr lang="en-US" sz="8000" kern="0" spc="-60" dirty="0">
                <a:solidFill>
                  <a:srgbClr val="FA95AF"/>
                </a:solidFill>
                <a:latin typeface="Anton" pitchFamily="34" charset="0"/>
              </a:rPr>
              <a:t>Thank You !!</a:t>
            </a:r>
            <a:endParaRPr lang="en-US" sz="8000" dirty="0"/>
          </a:p>
        </p:txBody>
      </p:sp>
      <p:sp>
        <p:nvSpPr>
          <p:cNvPr id="6" name="Text 3"/>
          <p:cNvSpPr/>
          <p:nvPr/>
        </p:nvSpPr>
        <p:spPr>
          <a:xfrm>
            <a:off x="923072" y="3021007"/>
            <a:ext cx="747760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endParaRPr lang="en-US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11A355-10B9-5AD1-9A79-7C57BD08E8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1015831" y="456081"/>
            <a:ext cx="3114839" cy="2308634"/>
          </a:xfrm>
          <a:prstGeom prst="ellipse">
            <a:avLst/>
          </a:prstGeom>
          <a:ln w="63500" cap="rnd"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  <a:reflection blurRad="6350" stA="50000" endA="300" endPos="90000" dir="5400000" sy="-100000" algn="bl" rotWithShape="0"/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6964E6-692F-2049-5F60-3CA20E6DD9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540188"/>
            <a:ext cx="2597997" cy="259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307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4" name="Text 2"/>
          <p:cNvSpPr/>
          <p:nvPr/>
        </p:nvSpPr>
        <p:spPr>
          <a:xfrm>
            <a:off x="2057400" y="609957"/>
            <a:ext cx="5534382" cy="6917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47"/>
              </a:lnSpc>
              <a:buNone/>
            </a:pPr>
            <a:r>
              <a:rPr lang="en-US" sz="4358" kern="0" spc="-44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Schema</a:t>
            </a:r>
            <a:endParaRPr lang="en-US" sz="4358" dirty="0"/>
          </a:p>
        </p:txBody>
      </p:sp>
      <p:sp>
        <p:nvSpPr>
          <p:cNvPr id="5" name="Text 3"/>
          <p:cNvSpPr/>
          <p:nvPr/>
        </p:nvSpPr>
        <p:spPr>
          <a:xfrm>
            <a:off x="2057400" y="1832967"/>
            <a:ext cx="4987647" cy="6638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15"/>
              </a:lnSpc>
              <a:buNone/>
            </a:pPr>
            <a:r>
              <a:rPr lang="en-US" sz="1743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The schema for the music store database includes the following tables:</a:t>
            </a:r>
            <a:endParaRPr lang="en-US" sz="1743" dirty="0"/>
          </a:p>
        </p:txBody>
      </p:sp>
      <p:sp>
        <p:nvSpPr>
          <p:cNvPr id="6" name="Text 4"/>
          <p:cNvSpPr/>
          <p:nvPr/>
        </p:nvSpPr>
        <p:spPr>
          <a:xfrm>
            <a:off x="2411492" y="2696051"/>
            <a:ext cx="4633555" cy="3319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615"/>
              </a:lnSpc>
              <a:buSzPct val="100000"/>
              <a:buChar char="•"/>
            </a:pPr>
            <a:r>
              <a:rPr lang="en-US" sz="1743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Customers</a:t>
            </a:r>
            <a:endParaRPr lang="en-US" sz="1743" dirty="0"/>
          </a:p>
        </p:txBody>
      </p:sp>
      <p:sp>
        <p:nvSpPr>
          <p:cNvPr id="7" name="Text 5"/>
          <p:cNvSpPr/>
          <p:nvPr/>
        </p:nvSpPr>
        <p:spPr>
          <a:xfrm>
            <a:off x="2411492" y="3105388"/>
            <a:ext cx="4633555" cy="3319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615"/>
              </a:lnSpc>
              <a:buSzPct val="100000"/>
              <a:buChar char="•"/>
            </a:pPr>
            <a:r>
              <a:rPr lang="en-US" sz="1743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Employees</a:t>
            </a:r>
            <a:endParaRPr lang="en-US" sz="1743" dirty="0"/>
          </a:p>
        </p:txBody>
      </p:sp>
      <p:sp>
        <p:nvSpPr>
          <p:cNvPr id="8" name="Text 6"/>
          <p:cNvSpPr/>
          <p:nvPr/>
        </p:nvSpPr>
        <p:spPr>
          <a:xfrm>
            <a:off x="2411492" y="3514725"/>
            <a:ext cx="4633555" cy="3319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615"/>
              </a:lnSpc>
              <a:buSzPct val="100000"/>
              <a:buChar char="•"/>
            </a:pPr>
            <a:r>
              <a:rPr lang="en-US" sz="1743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Invoices</a:t>
            </a:r>
            <a:endParaRPr lang="en-US" sz="1743" dirty="0"/>
          </a:p>
        </p:txBody>
      </p:sp>
      <p:sp>
        <p:nvSpPr>
          <p:cNvPr id="9" name="Text 7"/>
          <p:cNvSpPr/>
          <p:nvPr/>
        </p:nvSpPr>
        <p:spPr>
          <a:xfrm>
            <a:off x="2411492" y="3924062"/>
            <a:ext cx="4633555" cy="3319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615"/>
              </a:lnSpc>
              <a:buSzPct val="100000"/>
              <a:buChar char="•"/>
            </a:pPr>
            <a:r>
              <a:rPr lang="en-US" sz="1743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InvoiceLines</a:t>
            </a:r>
            <a:endParaRPr lang="en-US" sz="1743" dirty="0"/>
          </a:p>
        </p:txBody>
      </p:sp>
      <p:sp>
        <p:nvSpPr>
          <p:cNvPr id="10" name="Text 8"/>
          <p:cNvSpPr/>
          <p:nvPr/>
        </p:nvSpPr>
        <p:spPr>
          <a:xfrm>
            <a:off x="2411492" y="4333399"/>
            <a:ext cx="4633555" cy="3319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615"/>
              </a:lnSpc>
              <a:buSzPct val="100000"/>
              <a:buChar char="•"/>
            </a:pPr>
            <a:r>
              <a:rPr lang="en-US" sz="1743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Tracks</a:t>
            </a:r>
            <a:endParaRPr lang="en-US" sz="1743" dirty="0"/>
          </a:p>
        </p:txBody>
      </p:sp>
      <p:sp>
        <p:nvSpPr>
          <p:cNvPr id="11" name="Text 9"/>
          <p:cNvSpPr/>
          <p:nvPr/>
        </p:nvSpPr>
        <p:spPr>
          <a:xfrm>
            <a:off x="2411492" y="4742736"/>
            <a:ext cx="4633555" cy="3319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615"/>
              </a:lnSpc>
              <a:buSzPct val="100000"/>
              <a:buChar char="•"/>
            </a:pPr>
            <a:r>
              <a:rPr lang="en-US" sz="1743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Albums</a:t>
            </a:r>
            <a:endParaRPr lang="en-US" sz="1743" dirty="0"/>
          </a:p>
        </p:txBody>
      </p:sp>
      <p:sp>
        <p:nvSpPr>
          <p:cNvPr id="12" name="Text 10"/>
          <p:cNvSpPr/>
          <p:nvPr/>
        </p:nvSpPr>
        <p:spPr>
          <a:xfrm>
            <a:off x="2411492" y="5152072"/>
            <a:ext cx="4633555" cy="3319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615"/>
              </a:lnSpc>
              <a:buSzPct val="100000"/>
              <a:buChar char="•"/>
            </a:pPr>
            <a:r>
              <a:rPr lang="en-US" sz="1743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Artists</a:t>
            </a:r>
            <a:endParaRPr lang="en-US" sz="1743" dirty="0"/>
          </a:p>
        </p:txBody>
      </p:sp>
      <p:sp>
        <p:nvSpPr>
          <p:cNvPr id="13" name="Text 11"/>
          <p:cNvSpPr/>
          <p:nvPr/>
        </p:nvSpPr>
        <p:spPr>
          <a:xfrm>
            <a:off x="2411492" y="5561409"/>
            <a:ext cx="4633555" cy="3319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615"/>
              </a:lnSpc>
              <a:buSzPct val="100000"/>
              <a:buChar char="•"/>
            </a:pPr>
            <a:r>
              <a:rPr lang="en-US" sz="1743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Genres</a:t>
            </a:r>
            <a:endParaRPr lang="en-US" sz="1743" dirty="0"/>
          </a:p>
        </p:txBody>
      </p:sp>
      <p:sp>
        <p:nvSpPr>
          <p:cNvPr id="14" name="Text 12"/>
          <p:cNvSpPr/>
          <p:nvPr/>
        </p:nvSpPr>
        <p:spPr>
          <a:xfrm>
            <a:off x="2057400" y="6092547"/>
            <a:ext cx="4987647" cy="13277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15"/>
              </a:lnSpc>
              <a:buNone/>
            </a:pPr>
            <a:r>
              <a:rPr lang="en-US" sz="1743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These tables store information about the customers, employees, invoices, invoice line items, music tracks, albums, artists, and genres in the music store.</a:t>
            </a:r>
            <a:endParaRPr lang="en-US" sz="1743" dirty="0"/>
          </a:p>
        </p:txBody>
      </p:sp>
      <p:pic>
        <p:nvPicPr>
          <p:cNvPr id="1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5355" y="990389"/>
            <a:ext cx="6063473" cy="62488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16" name="Text 2">
            <a:extLst>
              <a:ext uri="{FF2B5EF4-FFF2-40B4-BE49-F238E27FC236}">
                <a16:creationId xmlns:a16="http://schemas.microsoft.com/office/drawing/2014/main" id="{78332A6D-46AB-6B5B-32EE-80D05272F71E}"/>
              </a:ext>
            </a:extLst>
          </p:cNvPr>
          <p:cNvSpPr/>
          <p:nvPr/>
        </p:nvSpPr>
        <p:spPr>
          <a:xfrm>
            <a:off x="4548009" y="609957"/>
            <a:ext cx="5534382" cy="6917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47"/>
              </a:lnSpc>
              <a:buNone/>
            </a:pPr>
            <a:r>
              <a:rPr lang="en-US" sz="4358" kern="0" spc="-44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Introduction</a:t>
            </a:r>
            <a:endParaRPr lang="en-US" sz="4358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16B452-591A-A42E-9225-CCF7DFD0C2D8}"/>
              </a:ext>
            </a:extLst>
          </p:cNvPr>
          <p:cNvSpPr txBox="1"/>
          <p:nvPr/>
        </p:nvSpPr>
        <p:spPr>
          <a:xfrm>
            <a:off x="247426" y="2021884"/>
            <a:ext cx="14124790" cy="936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43" kern="0" spc="-35" dirty="0">
                <a:solidFill>
                  <a:srgbClr val="E0D6DE"/>
                </a:solidFill>
                <a:latin typeface="Fira Sans" pitchFamily="34" charset="0"/>
              </a:rPr>
              <a:t>Welcome to my presentation on the</a:t>
            </a:r>
            <a:r>
              <a:rPr lang="en-US" sz="1743" b="1" kern="0" spc="-35" dirty="0">
                <a:solidFill>
                  <a:srgbClr val="E0D6DE"/>
                </a:solidFill>
                <a:latin typeface="Fira Sans" pitchFamily="34" charset="0"/>
              </a:rPr>
              <a:t> "Music Store Analysis" </a:t>
            </a:r>
            <a:r>
              <a:rPr lang="en-US" sz="1743" kern="0" spc="-35" dirty="0">
                <a:solidFill>
                  <a:srgbClr val="E0D6DE"/>
                </a:solidFill>
                <a:latin typeface="Fira Sans" pitchFamily="34" charset="0"/>
              </a:rPr>
              <a:t>project. This project aims to leverage SQL to analyze the dataset of an online music store. By delving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743" kern="0" spc="-35" dirty="0">
                <a:solidFill>
                  <a:srgbClr val="E0D6DE"/>
                </a:solidFill>
                <a:latin typeface="Fira Sans" pitchFamily="34" charset="0"/>
              </a:rPr>
              <a:t>into various aspects of the store's data, we seek to uncover valuable insights that can inform better business decisions and drive growth.</a:t>
            </a:r>
            <a:endParaRPr lang="en-IN" sz="1743" kern="0" spc="-35" dirty="0">
              <a:solidFill>
                <a:srgbClr val="E0D6DE"/>
              </a:solidFill>
              <a:latin typeface="Fira Sans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8EF974-BA01-096C-9CC0-DCC70C2A1984}"/>
              </a:ext>
            </a:extLst>
          </p:cNvPr>
          <p:cNvSpPr txBox="1"/>
          <p:nvPr/>
        </p:nvSpPr>
        <p:spPr>
          <a:xfrm>
            <a:off x="247426" y="3604288"/>
            <a:ext cx="4487447" cy="36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43" kern="0" spc="-35" dirty="0">
                <a:solidFill>
                  <a:srgbClr val="E0D6DE"/>
                </a:solidFill>
                <a:latin typeface="Fira Sans" pitchFamily="34" charset="0"/>
              </a:rPr>
              <a:t>The primary objectives of this project are to:</a:t>
            </a:r>
            <a:endParaRPr lang="en-IN" sz="1743" kern="0" spc="-35" dirty="0">
              <a:solidFill>
                <a:srgbClr val="E0D6DE"/>
              </a:solidFill>
              <a:latin typeface="Fira Sans" pitchFamily="34" charset="0"/>
            </a:endParaRPr>
          </a:p>
        </p:txBody>
      </p:sp>
      <p:sp>
        <p:nvSpPr>
          <p:cNvPr id="28" name="Rectangle 7">
            <a:extLst>
              <a:ext uri="{FF2B5EF4-FFF2-40B4-BE49-F238E27FC236}">
                <a16:creationId xmlns:a16="http://schemas.microsoft.com/office/drawing/2014/main" id="{07F6CB31-4093-1E49-BB1B-9204FECCF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449" y="3680079"/>
            <a:ext cx="5798372" cy="2071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743" kern="0" spc="-35" dirty="0">
                <a:solidFill>
                  <a:srgbClr val="E0D6DE"/>
                </a:solidFill>
                <a:latin typeface="Fira Sans" pitchFamily="34" charset="0"/>
              </a:rPr>
              <a:t>Understand customer segmentation and preferences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743" kern="0" spc="-35" dirty="0">
                <a:solidFill>
                  <a:srgbClr val="E0D6DE"/>
                </a:solidFill>
                <a:latin typeface="Fira Sans" pitchFamily="34" charset="0"/>
              </a:rPr>
              <a:t>Identify trends and patterns in music consumption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743" kern="0" spc="-35" dirty="0">
                <a:solidFill>
                  <a:srgbClr val="E0D6DE"/>
                </a:solidFill>
                <a:latin typeface="Fira Sans" pitchFamily="34" charset="0"/>
              </a:rPr>
              <a:t>Evaluate artist effectiveness and growth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743" kern="0" spc="-35" dirty="0">
                <a:solidFill>
                  <a:srgbClr val="E0D6DE"/>
                </a:solidFill>
                <a:latin typeface="Fira Sans" pitchFamily="34" charset="0"/>
              </a:rPr>
              <a:t>Analyze customer spending behaviors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FFA696-6EE6-027B-5BF3-41AC241B257A}"/>
              </a:ext>
            </a:extLst>
          </p:cNvPr>
          <p:cNvSpPr txBox="1"/>
          <p:nvPr/>
        </p:nvSpPr>
        <p:spPr>
          <a:xfrm>
            <a:off x="247426" y="6207716"/>
            <a:ext cx="10165976" cy="94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43" kern="0" spc="-35" dirty="0">
                <a:solidFill>
                  <a:srgbClr val="E0D6DE"/>
                </a:solidFill>
                <a:latin typeface="Fira Sans" pitchFamily="34" charset="0"/>
              </a:rPr>
              <a:t>By addressing these objectives, the analysis will help highlight key areas of the store's operations and provide actionable recommendations for enhancing performance and customer satisfaction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9088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-59" y="92273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sp>
        <p:nvSpPr>
          <p:cNvPr id="4" name="Text 2"/>
          <p:cNvSpPr/>
          <p:nvPr/>
        </p:nvSpPr>
        <p:spPr>
          <a:xfrm>
            <a:off x="3925141" y="383336"/>
            <a:ext cx="5514856" cy="6186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872"/>
              </a:lnSpc>
              <a:buNone/>
            </a:pPr>
            <a:r>
              <a:rPr lang="en-US" sz="3898" kern="0" spc="-39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Senior Most Employee Query</a:t>
            </a:r>
            <a:endParaRPr lang="en-US" sz="3898" dirty="0"/>
          </a:p>
        </p:txBody>
      </p:sp>
      <p:sp>
        <p:nvSpPr>
          <p:cNvPr id="5" name="Text 3"/>
          <p:cNvSpPr/>
          <p:nvPr/>
        </p:nvSpPr>
        <p:spPr>
          <a:xfrm>
            <a:off x="2612708" y="1460659"/>
            <a:ext cx="9404866" cy="2969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39"/>
              </a:lnSpc>
              <a:buNone/>
            </a:pPr>
            <a:endParaRPr lang="en-US" sz="1559" dirty="0"/>
          </a:p>
        </p:txBody>
      </p:sp>
      <p:sp>
        <p:nvSpPr>
          <p:cNvPr id="6" name="Text 4"/>
          <p:cNvSpPr/>
          <p:nvPr/>
        </p:nvSpPr>
        <p:spPr>
          <a:xfrm>
            <a:off x="1364821" y="2259092"/>
            <a:ext cx="9404866" cy="2969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39"/>
              </a:lnSpc>
              <a:buNone/>
            </a:pPr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SELECT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employee_id, first_name, last_name, title, reports_to, levels, country, phone, email</a:t>
            </a:r>
            <a:endParaRPr lang="en-US" dirty="0"/>
          </a:p>
        </p:txBody>
      </p:sp>
      <p:sp>
        <p:nvSpPr>
          <p:cNvPr id="7" name="Text 5"/>
          <p:cNvSpPr/>
          <p:nvPr/>
        </p:nvSpPr>
        <p:spPr>
          <a:xfrm>
            <a:off x="1364821" y="2778680"/>
            <a:ext cx="9404866" cy="2969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39"/>
              </a:lnSpc>
              <a:buNone/>
            </a:pPr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FROM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employee</a:t>
            </a:r>
            <a:endParaRPr lang="en-US" dirty="0"/>
          </a:p>
        </p:txBody>
      </p:sp>
      <p:sp>
        <p:nvSpPr>
          <p:cNvPr id="8" name="Text 6"/>
          <p:cNvSpPr/>
          <p:nvPr/>
        </p:nvSpPr>
        <p:spPr>
          <a:xfrm>
            <a:off x="1364821" y="3298269"/>
            <a:ext cx="9404866" cy="2969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39"/>
              </a:lnSpc>
              <a:buNone/>
            </a:pPr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ORDER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</a:t>
            </a:r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BY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levels </a:t>
            </a:r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DESC</a:t>
            </a:r>
            <a:endParaRPr lang="en-US" b="1" dirty="0"/>
          </a:p>
        </p:txBody>
      </p:sp>
      <p:sp>
        <p:nvSpPr>
          <p:cNvPr id="9" name="Text 7"/>
          <p:cNvSpPr/>
          <p:nvPr/>
        </p:nvSpPr>
        <p:spPr>
          <a:xfrm>
            <a:off x="1364821" y="3817858"/>
            <a:ext cx="9404866" cy="2969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39"/>
              </a:lnSpc>
              <a:buNone/>
            </a:pPr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LIMIT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1;</a:t>
            </a:r>
            <a:endParaRPr lang="en-US" dirty="0"/>
          </a:p>
        </p:txBody>
      </p:sp>
      <p:sp>
        <p:nvSpPr>
          <p:cNvPr id="10" name="Text 8"/>
          <p:cNvSpPr/>
          <p:nvPr/>
        </p:nvSpPr>
        <p:spPr>
          <a:xfrm>
            <a:off x="2612708" y="4058602"/>
            <a:ext cx="9404866" cy="2969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39"/>
              </a:lnSpc>
              <a:buNone/>
            </a:pPr>
            <a:endParaRPr lang="en-US" sz="1559" dirty="0"/>
          </a:p>
        </p:txBody>
      </p:sp>
      <p:sp>
        <p:nvSpPr>
          <p:cNvPr id="12" name="Text 9"/>
          <p:cNvSpPr/>
          <p:nvPr/>
        </p:nvSpPr>
        <p:spPr>
          <a:xfrm>
            <a:off x="2612708" y="5828824"/>
            <a:ext cx="9404866" cy="2969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39"/>
              </a:lnSpc>
              <a:buNone/>
            </a:pPr>
            <a:endParaRPr lang="en-US" sz="1559" dirty="0"/>
          </a:p>
        </p:txBody>
      </p:sp>
      <p:sp>
        <p:nvSpPr>
          <p:cNvPr id="13" name="Text 10"/>
          <p:cNvSpPr/>
          <p:nvPr/>
        </p:nvSpPr>
        <p:spPr>
          <a:xfrm>
            <a:off x="2612708" y="6348413"/>
            <a:ext cx="9404866" cy="2969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39"/>
              </a:lnSpc>
              <a:buNone/>
            </a:pPr>
            <a:endParaRPr lang="en-US" sz="1559" dirty="0"/>
          </a:p>
        </p:txBody>
      </p:sp>
      <p:sp>
        <p:nvSpPr>
          <p:cNvPr id="14" name="Text 11"/>
          <p:cNvSpPr/>
          <p:nvPr/>
        </p:nvSpPr>
        <p:spPr>
          <a:xfrm>
            <a:off x="2612708" y="6868001"/>
            <a:ext cx="9404866" cy="2969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39"/>
              </a:lnSpc>
              <a:buNone/>
            </a:pPr>
            <a:endParaRPr lang="en-US" sz="1559" dirty="0"/>
          </a:p>
        </p:txBody>
      </p:sp>
      <p:sp>
        <p:nvSpPr>
          <p:cNvPr id="15" name="Text 12"/>
          <p:cNvSpPr/>
          <p:nvPr/>
        </p:nvSpPr>
        <p:spPr>
          <a:xfrm>
            <a:off x="2612708" y="7387590"/>
            <a:ext cx="9404866" cy="2969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39"/>
              </a:lnSpc>
              <a:buNone/>
            </a:pPr>
            <a:endParaRPr lang="en-US" sz="1559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0572AD9-17E8-496C-374B-099B2F7BD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3796" y="77501"/>
            <a:ext cx="2334103" cy="233410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CC317EB-0F6F-818C-D33E-E0520D2546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0082"/>
          <a:stretch/>
        </p:blipFill>
        <p:spPr>
          <a:xfrm>
            <a:off x="277398" y="5272891"/>
            <a:ext cx="14130501" cy="925482"/>
          </a:xfrm>
          <a:prstGeom prst="roundRect">
            <a:avLst>
              <a:gd name="adj" fmla="val 496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  <a:softEdge rad="1270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6E794D-C023-A4B5-84D9-FF41ED4626F1}"/>
              </a:ext>
            </a:extLst>
          </p:cNvPr>
          <p:cNvSpPr txBox="1"/>
          <p:nvPr/>
        </p:nvSpPr>
        <p:spPr>
          <a:xfrm>
            <a:off x="560759" y="1557546"/>
            <a:ext cx="1049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Query :-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160835-A76A-C929-08E2-DBBB4299CE99}"/>
              </a:ext>
            </a:extLst>
          </p:cNvPr>
          <p:cNvSpPr txBox="1"/>
          <p:nvPr/>
        </p:nvSpPr>
        <p:spPr>
          <a:xfrm>
            <a:off x="509280" y="4665832"/>
            <a:ext cx="1154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Output :-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665131"/>
          </a:xfrm>
          <a:prstGeom prst="rect">
            <a:avLst/>
          </a:prstGeom>
          <a:solidFill>
            <a:srgbClr val="1F1F1F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4" name="Text 2"/>
          <p:cNvSpPr/>
          <p:nvPr/>
        </p:nvSpPr>
        <p:spPr>
          <a:xfrm>
            <a:off x="3621167" y="427673"/>
            <a:ext cx="4432340" cy="4860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827"/>
              </a:lnSpc>
              <a:buNone/>
            </a:pPr>
            <a:r>
              <a:rPr lang="en-US" sz="3900" kern="0" spc="-31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Countries with Most Invoices</a:t>
            </a:r>
            <a:endParaRPr lang="en-US" sz="3900" dirty="0"/>
          </a:p>
        </p:txBody>
      </p:sp>
      <p:sp>
        <p:nvSpPr>
          <p:cNvPr id="5" name="Text 3"/>
          <p:cNvSpPr/>
          <p:nvPr/>
        </p:nvSpPr>
        <p:spPr>
          <a:xfrm>
            <a:off x="3621167" y="1224677"/>
            <a:ext cx="7388066" cy="2332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837"/>
              </a:lnSpc>
              <a:buNone/>
            </a:pPr>
            <a:endParaRPr lang="en-US" sz="1225" dirty="0"/>
          </a:p>
        </p:txBody>
      </p:sp>
      <p:sp>
        <p:nvSpPr>
          <p:cNvPr id="6" name="Text 4"/>
          <p:cNvSpPr/>
          <p:nvPr/>
        </p:nvSpPr>
        <p:spPr>
          <a:xfrm>
            <a:off x="1200696" y="2836786"/>
            <a:ext cx="7388066" cy="2332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837"/>
              </a:lnSpc>
              <a:buNone/>
            </a:pPr>
            <a:r>
              <a:rPr lang="en-US" b="1" kern="0" spc="-24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SELECT</a:t>
            </a:r>
            <a:r>
              <a:rPr lang="en-US" kern="0" spc="-24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billing_country ,</a:t>
            </a:r>
            <a:endParaRPr lang="en-US" dirty="0"/>
          </a:p>
        </p:txBody>
      </p:sp>
      <p:sp>
        <p:nvSpPr>
          <p:cNvPr id="7" name="Text 5"/>
          <p:cNvSpPr/>
          <p:nvPr/>
        </p:nvSpPr>
        <p:spPr>
          <a:xfrm>
            <a:off x="1200696" y="3244932"/>
            <a:ext cx="7388066" cy="2332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837"/>
              </a:lnSpc>
              <a:buNone/>
            </a:pPr>
            <a:r>
              <a:rPr lang="en-US" b="1" kern="0" spc="-24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count</a:t>
            </a:r>
            <a:r>
              <a:rPr lang="en-US" kern="0" spc="-24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(*) </a:t>
            </a:r>
            <a:r>
              <a:rPr lang="en-US" b="1" kern="0" spc="-24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AS</a:t>
            </a:r>
            <a:r>
              <a:rPr lang="en-US" kern="0" spc="-24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total_invoices</a:t>
            </a:r>
            <a:endParaRPr lang="en-US" dirty="0"/>
          </a:p>
        </p:txBody>
      </p:sp>
      <p:sp>
        <p:nvSpPr>
          <p:cNvPr id="8" name="Text 6"/>
          <p:cNvSpPr/>
          <p:nvPr/>
        </p:nvSpPr>
        <p:spPr>
          <a:xfrm>
            <a:off x="1200696" y="3653079"/>
            <a:ext cx="7388066" cy="2332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837"/>
              </a:lnSpc>
              <a:buNone/>
            </a:pPr>
            <a:r>
              <a:rPr lang="en-US" b="1" kern="0" spc="-24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FROM</a:t>
            </a:r>
            <a:r>
              <a:rPr lang="en-US" kern="0" spc="-24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invoice</a:t>
            </a:r>
            <a:endParaRPr lang="en-US" dirty="0"/>
          </a:p>
        </p:txBody>
      </p:sp>
      <p:sp>
        <p:nvSpPr>
          <p:cNvPr id="9" name="Text 7"/>
          <p:cNvSpPr/>
          <p:nvPr/>
        </p:nvSpPr>
        <p:spPr>
          <a:xfrm>
            <a:off x="1200696" y="4061225"/>
            <a:ext cx="7388066" cy="2332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837"/>
              </a:lnSpc>
              <a:buNone/>
            </a:pPr>
            <a:r>
              <a:rPr lang="en-US" b="1" kern="0" spc="-24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GROUP</a:t>
            </a:r>
            <a:r>
              <a:rPr lang="en-US" kern="0" spc="-24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</a:t>
            </a:r>
            <a:r>
              <a:rPr lang="en-US" b="1" kern="0" spc="-24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BY</a:t>
            </a:r>
            <a:r>
              <a:rPr lang="en-US" kern="0" spc="-24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billing_country</a:t>
            </a:r>
            <a:endParaRPr lang="en-US" dirty="0"/>
          </a:p>
        </p:txBody>
      </p:sp>
      <p:sp>
        <p:nvSpPr>
          <p:cNvPr id="10" name="Text 8"/>
          <p:cNvSpPr/>
          <p:nvPr/>
        </p:nvSpPr>
        <p:spPr>
          <a:xfrm>
            <a:off x="1200696" y="4469371"/>
            <a:ext cx="7388066" cy="2332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837"/>
              </a:lnSpc>
              <a:buNone/>
            </a:pPr>
            <a:r>
              <a:rPr lang="en-US" b="1" kern="0" spc="-24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ORDER</a:t>
            </a:r>
            <a:r>
              <a:rPr lang="en-US" kern="0" spc="-24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</a:t>
            </a:r>
            <a:r>
              <a:rPr lang="en-US" b="1" kern="0" spc="-24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BY</a:t>
            </a:r>
            <a:r>
              <a:rPr lang="en-US" kern="0" spc="-24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total_invoices </a:t>
            </a:r>
            <a:r>
              <a:rPr lang="en-US" b="1" kern="0" spc="-24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DESC</a:t>
            </a:r>
            <a:endParaRPr lang="en-US" b="1" dirty="0"/>
          </a:p>
        </p:txBody>
      </p:sp>
      <p:sp>
        <p:nvSpPr>
          <p:cNvPr id="11" name="Text 9"/>
          <p:cNvSpPr/>
          <p:nvPr/>
        </p:nvSpPr>
        <p:spPr>
          <a:xfrm>
            <a:off x="1200696" y="4877517"/>
            <a:ext cx="7388066" cy="2332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837"/>
              </a:lnSpc>
              <a:buNone/>
            </a:pPr>
            <a:r>
              <a:rPr lang="en-US" b="1" kern="0" spc="-24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LIMIT</a:t>
            </a:r>
            <a:r>
              <a:rPr lang="en-US" kern="0" spc="-24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10 ;</a:t>
            </a:r>
            <a:endParaRPr lang="en-US" dirty="0"/>
          </a:p>
        </p:txBody>
      </p:sp>
      <p:pic>
        <p:nvPicPr>
          <p:cNvPr id="1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0804" y="2395274"/>
            <a:ext cx="3851238" cy="4416530"/>
          </a:xfrm>
          <a:prstGeom prst="roundRect">
            <a:avLst>
              <a:gd name="adj" fmla="val 496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  <a:softEdge rad="12700"/>
          </a:effectLst>
        </p:spPr>
      </p:pic>
      <p:sp>
        <p:nvSpPr>
          <p:cNvPr id="13" name="Text 10"/>
          <p:cNvSpPr/>
          <p:nvPr/>
        </p:nvSpPr>
        <p:spPr>
          <a:xfrm>
            <a:off x="3621167" y="7596068"/>
            <a:ext cx="7388066" cy="2332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837"/>
              </a:lnSpc>
              <a:buNone/>
            </a:pPr>
            <a:endParaRPr lang="en-US" sz="1225" dirty="0"/>
          </a:p>
        </p:txBody>
      </p:sp>
      <p:sp>
        <p:nvSpPr>
          <p:cNvPr id="14" name="Text 11"/>
          <p:cNvSpPr/>
          <p:nvPr/>
        </p:nvSpPr>
        <p:spPr>
          <a:xfrm>
            <a:off x="3621167" y="8004215"/>
            <a:ext cx="7388066" cy="2332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837"/>
              </a:lnSpc>
              <a:buNone/>
            </a:pPr>
            <a:endParaRPr lang="en-US" sz="1225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2C97E57-BB4C-C739-6346-40DFCCC53B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0912" y="-286038"/>
            <a:ext cx="2912368" cy="268131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D9EAC07-33F1-6555-8E42-F263441C29D6}"/>
              </a:ext>
            </a:extLst>
          </p:cNvPr>
          <p:cNvSpPr txBox="1"/>
          <p:nvPr/>
        </p:nvSpPr>
        <p:spPr>
          <a:xfrm>
            <a:off x="345606" y="1925547"/>
            <a:ext cx="1049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Query :-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EB14DD-672B-394F-4AE1-FBC26FC8E848}"/>
              </a:ext>
            </a:extLst>
          </p:cNvPr>
          <p:cNvSpPr txBox="1"/>
          <p:nvPr/>
        </p:nvSpPr>
        <p:spPr>
          <a:xfrm>
            <a:off x="7110804" y="1583952"/>
            <a:ext cx="1154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Output :-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A9C399-A71E-57EE-8CFC-B532E99A3F2A}"/>
              </a:ext>
            </a:extLst>
          </p:cNvPr>
          <p:cNvSpPr txBox="1"/>
          <p:nvPr/>
        </p:nvSpPr>
        <p:spPr>
          <a:xfrm>
            <a:off x="299178" y="2978796"/>
            <a:ext cx="2569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kern="0" spc="-24" dirty="0">
                <a:solidFill>
                  <a:srgbClr val="E0D6DE"/>
                </a:solidFill>
                <a:latin typeface="Fira Sans" pitchFamily="34" charset="0"/>
              </a:rPr>
              <a:t>SELECT</a:t>
            </a:r>
            <a:r>
              <a:rPr lang="en-US" kern="0" spc="-24" dirty="0">
                <a:solidFill>
                  <a:srgbClr val="E0D6DE"/>
                </a:solidFill>
                <a:latin typeface="Fira Sans" pitchFamily="34" charset="0"/>
              </a:rPr>
              <a:t>  * </a:t>
            </a:r>
          </a:p>
          <a:p>
            <a:pPr>
              <a:lnSpc>
                <a:spcPct val="150000"/>
              </a:lnSpc>
            </a:pPr>
            <a:r>
              <a:rPr lang="en-US" b="1" kern="0" spc="-24" dirty="0">
                <a:solidFill>
                  <a:srgbClr val="E0D6DE"/>
                </a:solidFill>
                <a:latin typeface="Fira Sans" pitchFamily="34" charset="0"/>
              </a:rPr>
              <a:t>FROM</a:t>
            </a:r>
            <a:r>
              <a:rPr lang="en-US" kern="0" spc="-24" dirty="0">
                <a:solidFill>
                  <a:srgbClr val="E0D6DE"/>
                </a:solidFill>
                <a:latin typeface="Fira Sans" pitchFamily="34" charset="0"/>
              </a:rPr>
              <a:t> invoice</a:t>
            </a:r>
          </a:p>
          <a:p>
            <a:pPr>
              <a:lnSpc>
                <a:spcPct val="150000"/>
              </a:lnSpc>
            </a:pPr>
            <a:r>
              <a:rPr lang="en-US" b="1" kern="0" spc="-24" dirty="0">
                <a:solidFill>
                  <a:srgbClr val="E0D6DE"/>
                </a:solidFill>
                <a:latin typeface="Fira Sans" pitchFamily="34" charset="0"/>
              </a:rPr>
              <a:t>ORDER</a:t>
            </a:r>
            <a:r>
              <a:rPr lang="en-US" kern="0" spc="-24" dirty="0">
                <a:solidFill>
                  <a:srgbClr val="E0D6DE"/>
                </a:solidFill>
                <a:latin typeface="Fira Sans" pitchFamily="34" charset="0"/>
              </a:rPr>
              <a:t> </a:t>
            </a:r>
            <a:r>
              <a:rPr lang="en-US" b="1" kern="0" spc="-24" dirty="0">
                <a:solidFill>
                  <a:srgbClr val="E0D6DE"/>
                </a:solidFill>
                <a:latin typeface="Fira Sans" pitchFamily="34" charset="0"/>
              </a:rPr>
              <a:t>BY</a:t>
            </a:r>
            <a:r>
              <a:rPr lang="en-US" kern="0" spc="-24" dirty="0">
                <a:solidFill>
                  <a:srgbClr val="E0D6DE"/>
                </a:solidFill>
                <a:latin typeface="Fira Sans" pitchFamily="34" charset="0"/>
              </a:rPr>
              <a:t> total </a:t>
            </a:r>
            <a:r>
              <a:rPr lang="en-US" b="1" kern="0" spc="-24" dirty="0">
                <a:solidFill>
                  <a:srgbClr val="E0D6DE"/>
                </a:solidFill>
                <a:latin typeface="Fira Sans" pitchFamily="34" charset="0"/>
              </a:rPr>
              <a:t>desc</a:t>
            </a:r>
          </a:p>
          <a:p>
            <a:pPr>
              <a:lnSpc>
                <a:spcPct val="150000"/>
              </a:lnSpc>
            </a:pPr>
            <a:r>
              <a:rPr lang="en-US" b="1" kern="0" spc="-24" dirty="0">
                <a:solidFill>
                  <a:srgbClr val="E0D6DE"/>
                </a:solidFill>
                <a:latin typeface="Fira Sans" pitchFamily="34" charset="0"/>
              </a:rPr>
              <a:t>LIMIT</a:t>
            </a:r>
            <a:r>
              <a:rPr lang="en-US" kern="0" spc="-24" dirty="0">
                <a:solidFill>
                  <a:srgbClr val="E0D6DE"/>
                </a:solidFill>
                <a:latin typeface="Fira Sans" pitchFamily="34" charset="0"/>
              </a:rPr>
              <a:t> 3;</a:t>
            </a:r>
            <a:endParaRPr lang="en-IN" kern="0" spc="-24" dirty="0">
              <a:solidFill>
                <a:srgbClr val="E0D6DE"/>
              </a:solidFill>
              <a:latin typeface="Fira Sans" pitchFamily="34" charset="0"/>
            </a:endParaRPr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3AC472-17B7-53E9-3564-29B47CC894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8662" y="3410174"/>
            <a:ext cx="11321993" cy="1409252"/>
          </a:xfrm>
          <a:prstGeom prst="roundRect">
            <a:avLst>
              <a:gd name="adj" fmla="val 496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  <a:softEdge rad="12700"/>
          </a:effectLst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10A18598-625D-7681-1FB9-C30DC2E8B6D3}"/>
              </a:ext>
            </a:extLst>
          </p:cNvPr>
          <p:cNvSpPr/>
          <p:nvPr/>
        </p:nvSpPr>
        <p:spPr>
          <a:xfrm>
            <a:off x="4120743" y="377442"/>
            <a:ext cx="610921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3900" kern="0" spc="-44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Top 3 Values of Total Invoice</a:t>
            </a:r>
            <a:endParaRPr lang="en-US" sz="39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5310B8B-F6AF-CF47-B518-4A58BFAFAF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06749" y="0"/>
            <a:ext cx="2205318" cy="22053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662473-ED3B-3DE9-E158-796E8F4C0112}"/>
              </a:ext>
            </a:extLst>
          </p:cNvPr>
          <p:cNvSpPr txBox="1"/>
          <p:nvPr/>
        </p:nvSpPr>
        <p:spPr>
          <a:xfrm>
            <a:off x="205756" y="2005263"/>
            <a:ext cx="1049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Query :-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172E65-80A1-78A5-C05F-420ADE93D31F}"/>
              </a:ext>
            </a:extLst>
          </p:cNvPr>
          <p:cNvSpPr txBox="1"/>
          <p:nvPr/>
        </p:nvSpPr>
        <p:spPr>
          <a:xfrm>
            <a:off x="3801120" y="1993596"/>
            <a:ext cx="1154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Output :-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4477CE-694D-35DF-D1A3-84C8FB0808F5}"/>
              </a:ext>
            </a:extLst>
          </p:cNvPr>
          <p:cNvSpPr txBox="1"/>
          <p:nvPr/>
        </p:nvSpPr>
        <p:spPr>
          <a:xfrm>
            <a:off x="645459" y="344958"/>
            <a:ext cx="12446598" cy="75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468"/>
              </a:lnSpc>
            </a:pPr>
            <a:r>
              <a:rPr lang="en-US" sz="3900" kern="0" spc="-44" dirty="0">
                <a:solidFill>
                  <a:srgbClr val="FA95AF"/>
                </a:solidFill>
                <a:latin typeface="Anton" pitchFamily="34" charset="0"/>
              </a:rPr>
              <a:t>Identifying the Top City by Invoice Totals</a:t>
            </a:r>
            <a:endParaRPr lang="en-IN" sz="3900" kern="0" spc="-44" dirty="0">
              <a:solidFill>
                <a:srgbClr val="FA95AF"/>
              </a:solidFill>
              <a:latin typeface="Anton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FD4C7F-4A06-3A02-BDE9-B4920D43A16F}"/>
              </a:ext>
            </a:extLst>
          </p:cNvPr>
          <p:cNvSpPr txBox="1"/>
          <p:nvPr/>
        </p:nvSpPr>
        <p:spPr>
          <a:xfrm>
            <a:off x="3098202" y="32488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ED063E-EABC-40C7-ECF4-FEBA55805C81}"/>
              </a:ext>
            </a:extLst>
          </p:cNvPr>
          <p:cNvSpPr txBox="1"/>
          <p:nvPr/>
        </p:nvSpPr>
        <p:spPr>
          <a:xfrm>
            <a:off x="1708226" y="2972682"/>
            <a:ext cx="4010025" cy="2127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kern="0" spc="-24" dirty="0">
                <a:solidFill>
                  <a:srgbClr val="E0D6DE"/>
                </a:solidFill>
                <a:latin typeface="Fira Sans" pitchFamily="34" charset="0"/>
              </a:rPr>
              <a:t>SELECT</a:t>
            </a:r>
            <a:r>
              <a:rPr lang="en-US" kern="0" spc="-24" dirty="0">
                <a:solidFill>
                  <a:srgbClr val="E0D6DE"/>
                </a:solidFill>
                <a:latin typeface="Fira Sans" pitchFamily="34" charset="0"/>
              </a:rPr>
              <a:t> billing_city, </a:t>
            </a:r>
            <a:r>
              <a:rPr lang="en-US" b="1" kern="0" spc="-24" dirty="0">
                <a:solidFill>
                  <a:srgbClr val="E0D6DE"/>
                </a:solidFill>
                <a:latin typeface="Fira Sans" pitchFamily="34" charset="0"/>
              </a:rPr>
              <a:t>SUM</a:t>
            </a:r>
            <a:r>
              <a:rPr lang="en-US" kern="0" spc="-24" dirty="0">
                <a:solidFill>
                  <a:srgbClr val="E0D6DE"/>
                </a:solidFill>
                <a:latin typeface="Fira Sans" pitchFamily="34" charset="0"/>
              </a:rPr>
              <a:t>(total) as  total_invoice</a:t>
            </a:r>
          </a:p>
          <a:p>
            <a:pPr>
              <a:lnSpc>
                <a:spcPct val="150000"/>
              </a:lnSpc>
            </a:pPr>
            <a:r>
              <a:rPr lang="en-US" b="1" kern="0" spc="-24" dirty="0">
                <a:solidFill>
                  <a:srgbClr val="E0D6DE"/>
                </a:solidFill>
                <a:latin typeface="Fira Sans" pitchFamily="34" charset="0"/>
              </a:rPr>
              <a:t>FROM</a:t>
            </a:r>
            <a:r>
              <a:rPr lang="en-US" kern="0" spc="-24" dirty="0">
                <a:solidFill>
                  <a:srgbClr val="E0D6DE"/>
                </a:solidFill>
                <a:latin typeface="Fira Sans" pitchFamily="34" charset="0"/>
              </a:rPr>
              <a:t> invoice</a:t>
            </a:r>
          </a:p>
          <a:p>
            <a:pPr>
              <a:lnSpc>
                <a:spcPct val="150000"/>
              </a:lnSpc>
            </a:pPr>
            <a:r>
              <a:rPr lang="en-US" b="1" kern="0" spc="-24" dirty="0">
                <a:solidFill>
                  <a:srgbClr val="E0D6DE"/>
                </a:solidFill>
                <a:latin typeface="Fira Sans" pitchFamily="34" charset="0"/>
              </a:rPr>
              <a:t>GEOUP</a:t>
            </a:r>
            <a:r>
              <a:rPr lang="en-US" kern="0" spc="-24" dirty="0">
                <a:solidFill>
                  <a:srgbClr val="E0D6DE"/>
                </a:solidFill>
                <a:latin typeface="Fira Sans" pitchFamily="34" charset="0"/>
              </a:rPr>
              <a:t> </a:t>
            </a:r>
            <a:r>
              <a:rPr lang="en-US" b="1" kern="0" spc="-24" dirty="0">
                <a:solidFill>
                  <a:srgbClr val="E0D6DE"/>
                </a:solidFill>
                <a:latin typeface="Fira Sans" pitchFamily="34" charset="0"/>
              </a:rPr>
              <a:t>BY</a:t>
            </a:r>
            <a:r>
              <a:rPr lang="en-US" kern="0" spc="-24" dirty="0">
                <a:solidFill>
                  <a:srgbClr val="E0D6DE"/>
                </a:solidFill>
                <a:latin typeface="Fira Sans" pitchFamily="34" charset="0"/>
              </a:rPr>
              <a:t> billing_city</a:t>
            </a:r>
          </a:p>
          <a:p>
            <a:pPr>
              <a:lnSpc>
                <a:spcPct val="150000"/>
              </a:lnSpc>
            </a:pPr>
            <a:r>
              <a:rPr lang="en-US" b="1" kern="0" spc="-24" dirty="0">
                <a:solidFill>
                  <a:srgbClr val="E0D6DE"/>
                </a:solidFill>
                <a:latin typeface="Fira Sans" pitchFamily="34" charset="0"/>
              </a:rPr>
              <a:t>ORDER</a:t>
            </a:r>
            <a:r>
              <a:rPr lang="en-US" kern="0" spc="-24" dirty="0">
                <a:solidFill>
                  <a:srgbClr val="E0D6DE"/>
                </a:solidFill>
                <a:latin typeface="Fira Sans" pitchFamily="34" charset="0"/>
              </a:rPr>
              <a:t> </a:t>
            </a:r>
            <a:r>
              <a:rPr lang="en-US" b="1" kern="0" spc="-24" dirty="0">
                <a:solidFill>
                  <a:srgbClr val="E0D6DE"/>
                </a:solidFill>
                <a:latin typeface="Fira Sans" pitchFamily="34" charset="0"/>
              </a:rPr>
              <a:t>BY</a:t>
            </a:r>
            <a:r>
              <a:rPr lang="en-US" kern="0" spc="-24" dirty="0">
                <a:solidFill>
                  <a:srgbClr val="E0D6DE"/>
                </a:solidFill>
                <a:latin typeface="Fira Sans" pitchFamily="34" charset="0"/>
              </a:rPr>
              <a:t> total_invoice </a:t>
            </a:r>
            <a:r>
              <a:rPr lang="en-US" b="1" kern="0" spc="-24" dirty="0">
                <a:solidFill>
                  <a:srgbClr val="E0D6DE"/>
                </a:solidFill>
                <a:latin typeface="Fira Sans" pitchFamily="34" charset="0"/>
              </a:rPr>
              <a:t>DESC</a:t>
            </a:r>
            <a:r>
              <a:rPr lang="en-US" kern="0" spc="-24" dirty="0">
                <a:solidFill>
                  <a:srgbClr val="E0D6DE"/>
                </a:solidFill>
                <a:latin typeface="Fira Sans" pitchFamily="34" charset="0"/>
              </a:rPr>
              <a:t>;</a:t>
            </a:r>
            <a:endParaRPr lang="en-IN" kern="0" spc="-24" dirty="0">
              <a:solidFill>
                <a:srgbClr val="E0D6DE"/>
              </a:solidFill>
              <a:latin typeface="Fira Sans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CAF0EF8-F4CB-AAB3-1621-2F8143BD8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8990" y="1896463"/>
            <a:ext cx="3493659" cy="5988179"/>
          </a:xfrm>
          <a:prstGeom prst="roundRect">
            <a:avLst>
              <a:gd name="adj" fmla="val 496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  <a:softEdge rad="1270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9F740A8-4F8C-4647-522F-92D2664381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03644" y="-217810"/>
            <a:ext cx="2609635" cy="24025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03E3AB-52AB-9FDE-4762-70994563AD18}"/>
              </a:ext>
            </a:extLst>
          </p:cNvPr>
          <p:cNvSpPr txBox="1"/>
          <p:nvPr/>
        </p:nvSpPr>
        <p:spPr>
          <a:xfrm>
            <a:off x="1183306" y="2152277"/>
            <a:ext cx="1049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Query :-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37F3A2-C092-7BB9-C6C4-E56165417439}"/>
              </a:ext>
            </a:extLst>
          </p:cNvPr>
          <p:cNvSpPr txBox="1"/>
          <p:nvPr/>
        </p:nvSpPr>
        <p:spPr>
          <a:xfrm>
            <a:off x="6160717" y="2152277"/>
            <a:ext cx="1154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Output :-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FD4C7F-4A06-3A02-BDE9-B4920D43A16F}"/>
              </a:ext>
            </a:extLst>
          </p:cNvPr>
          <p:cNvSpPr txBox="1"/>
          <p:nvPr/>
        </p:nvSpPr>
        <p:spPr>
          <a:xfrm>
            <a:off x="3098202" y="32488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982625-0B53-E51C-0826-31D96D78E52A}"/>
              </a:ext>
            </a:extLst>
          </p:cNvPr>
          <p:cNvSpPr txBox="1"/>
          <p:nvPr/>
        </p:nvSpPr>
        <p:spPr>
          <a:xfrm>
            <a:off x="596307" y="286928"/>
            <a:ext cx="1381894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900" kern="0" spc="-44" dirty="0">
                <a:solidFill>
                  <a:srgbClr val="FA95AF"/>
                </a:solidFill>
                <a:latin typeface="Anton" pitchFamily="34" charset="0"/>
              </a:rPr>
              <a:t>Identifying the Best Customer by Expenditure</a:t>
            </a:r>
            <a:endParaRPr lang="en-IN" sz="3900" kern="0" spc="-44" dirty="0">
              <a:solidFill>
                <a:srgbClr val="FA95AF"/>
              </a:solidFill>
              <a:latin typeface="Anton" pitchFamily="34" charset="0"/>
            </a:endParaRPr>
          </a:p>
          <a:p>
            <a:endParaRPr lang="en-IN" sz="3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F5CA2C-AFDB-E64F-D68F-060505CDF76B}"/>
              </a:ext>
            </a:extLst>
          </p:cNvPr>
          <p:cNvSpPr txBox="1"/>
          <p:nvPr/>
        </p:nvSpPr>
        <p:spPr>
          <a:xfrm>
            <a:off x="1312433" y="2729441"/>
            <a:ext cx="5005633" cy="3488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lnSpc>
                <a:spcPct val="150000"/>
              </a:lnSpc>
              <a:defRPr b="1" kern="0" spc="-24">
                <a:solidFill>
                  <a:srgbClr val="E0D6DE"/>
                </a:solidFill>
                <a:latin typeface="Fira Sans" pitchFamily="34" charset="0"/>
              </a:defRPr>
            </a:lvl1pPr>
          </a:lstStyle>
          <a:p>
            <a:r>
              <a:rPr lang="en-US" dirty="0"/>
              <a:t>SELECT </a:t>
            </a:r>
            <a:r>
              <a:rPr lang="en-US" b="0" dirty="0"/>
              <a:t>c.first_name , c.last_name , </a:t>
            </a:r>
          </a:p>
          <a:p>
            <a:r>
              <a:rPr lang="en-US" b="0" dirty="0"/>
              <a:t>	SUM(i.total) total_spent  </a:t>
            </a:r>
          </a:p>
          <a:p>
            <a:r>
              <a:rPr lang="en-US" dirty="0"/>
              <a:t>FROM </a:t>
            </a:r>
            <a:r>
              <a:rPr lang="en-US" b="0" dirty="0"/>
              <a:t>customer</a:t>
            </a:r>
            <a:r>
              <a:rPr lang="en-US" dirty="0"/>
              <a:t> as c</a:t>
            </a:r>
          </a:p>
          <a:p>
            <a:r>
              <a:rPr lang="en-US" dirty="0"/>
              <a:t>JOIN invoice as i</a:t>
            </a:r>
          </a:p>
          <a:p>
            <a:r>
              <a:rPr lang="en-US" dirty="0"/>
              <a:t>	ON </a:t>
            </a:r>
            <a:r>
              <a:rPr lang="en-US" b="0" dirty="0"/>
              <a:t>c.customer_id = i.customer_id</a:t>
            </a:r>
          </a:p>
          <a:p>
            <a:r>
              <a:rPr lang="en-US" dirty="0"/>
              <a:t>GROUP BY </a:t>
            </a:r>
            <a:r>
              <a:rPr lang="en-US" b="0" dirty="0"/>
              <a:t>c.first_name, c.last_name</a:t>
            </a:r>
          </a:p>
          <a:p>
            <a:r>
              <a:rPr lang="en-US" dirty="0"/>
              <a:t>ORDER </a:t>
            </a:r>
            <a:r>
              <a:rPr lang="en-US" b="0" dirty="0"/>
              <a:t>BY total_spent </a:t>
            </a:r>
            <a:r>
              <a:rPr lang="en-US" dirty="0"/>
              <a:t>desc</a:t>
            </a:r>
          </a:p>
          <a:p>
            <a:r>
              <a:rPr lang="en-US" dirty="0"/>
              <a:t>LIMIT 1;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F2D50F-DCA9-7DD1-F1DA-513AF45DA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251" y="3570425"/>
            <a:ext cx="6431964" cy="903254"/>
          </a:xfrm>
          <a:prstGeom prst="roundRect">
            <a:avLst>
              <a:gd name="adj" fmla="val 496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  <a:softEdge rad="1270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7AE48C-F7FD-E723-589B-7ED99BD1FA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10236" y="129398"/>
            <a:ext cx="2205011" cy="22050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A60E5A-1953-22D7-FE9F-8C4BCA1ADFB4}"/>
              </a:ext>
            </a:extLst>
          </p:cNvPr>
          <p:cNvSpPr txBox="1"/>
          <p:nvPr/>
        </p:nvSpPr>
        <p:spPr>
          <a:xfrm>
            <a:off x="787513" y="1888035"/>
            <a:ext cx="1049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Query :-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DF6EBC-467C-5670-2D60-A4E0DDDAA497}"/>
              </a:ext>
            </a:extLst>
          </p:cNvPr>
          <p:cNvSpPr txBox="1"/>
          <p:nvPr/>
        </p:nvSpPr>
        <p:spPr>
          <a:xfrm>
            <a:off x="7598569" y="1994504"/>
            <a:ext cx="1154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Output :-</a:t>
            </a:r>
          </a:p>
        </p:txBody>
      </p:sp>
    </p:spTree>
    <p:extLst>
      <p:ext uri="{BB962C8B-B14F-4D97-AF65-F5344CB8AC3E}">
        <p14:creationId xmlns:p14="http://schemas.microsoft.com/office/powerpoint/2010/main" val="3377426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FD4C7F-4A06-3A02-BDE9-B4920D43A16F}"/>
              </a:ext>
            </a:extLst>
          </p:cNvPr>
          <p:cNvSpPr txBox="1"/>
          <p:nvPr/>
        </p:nvSpPr>
        <p:spPr>
          <a:xfrm>
            <a:off x="3098202" y="32488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54087C-9C30-C021-08CB-91F56746073D}"/>
              </a:ext>
            </a:extLst>
          </p:cNvPr>
          <p:cNvSpPr txBox="1"/>
          <p:nvPr/>
        </p:nvSpPr>
        <p:spPr>
          <a:xfrm>
            <a:off x="1277919" y="266477"/>
            <a:ext cx="1209383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900" kern="0" spc="-44" dirty="0">
                <a:solidFill>
                  <a:srgbClr val="FA95AF"/>
                </a:solidFill>
                <a:latin typeface="Anton" pitchFamily="34" charset="0"/>
              </a:rPr>
              <a:t>Listing Rock Music Listeners by Email</a:t>
            </a:r>
            <a:endParaRPr lang="en-IN" sz="3900" kern="0" spc="-44" dirty="0">
              <a:solidFill>
                <a:srgbClr val="FA95AF"/>
              </a:solidFill>
              <a:latin typeface="Anton" pitchFamily="34" charset="0"/>
            </a:endParaRPr>
          </a:p>
          <a:p>
            <a:pPr algn="ctr"/>
            <a:endParaRPr lang="en-IN" sz="3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67293F-E467-EF64-5FC8-CC949975B262}"/>
              </a:ext>
            </a:extLst>
          </p:cNvPr>
          <p:cNvSpPr txBox="1"/>
          <p:nvPr/>
        </p:nvSpPr>
        <p:spPr>
          <a:xfrm>
            <a:off x="883810" y="3016931"/>
            <a:ext cx="479824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SELECT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</a:t>
            </a:r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DISTINCT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c.first_name , c.last_name, 			c.email, g.name</a:t>
            </a:r>
          </a:p>
          <a:p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FROM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customer </a:t>
            </a:r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as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c</a:t>
            </a:r>
          </a:p>
          <a:p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JOIN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invoice as i</a:t>
            </a:r>
          </a:p>
          <a:p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	  </a:t>
            </a:r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ON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c.customer_id = i.customer_id</a:t>
            </a:r>
          </a:p>
          <a:p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JOIN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invoice_line as il</a:t>
            </a:r>
          </a:p>
          <a:p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	 </a:t>
            </a:r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ON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i.invoice_id = il.invoice_id</a:t>
            </a:r>
          </a:p>
          <a:p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JOIN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track as t</a:t>
            </a:r>
          </a:p>
          <a:p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	 </a:t>
            </a:r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ON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il.track_id = t.track_id</a:t>
            </a:r>
          </a:p>
          <a:p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JOIN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genre as g</a:t>
            </a:r>
          </a:p>
          <a:p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	 </a:t>
            </a:r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ON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t.genre_id = g.genre_id</a:t>
            </a:r>
          </a:p>
          <a:p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WHERE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g.name = 'Rock’ </a:t>
            </a:r>
          </a:p>
          <a:p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ORDER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</a:t>
            </a:r>
            <a:r>
              <a:rPr lang="en-US" b="1" kern="0" spc="-31" dirty="0">
                <a:solidFill>
                  <a:srgbClr val="E0D6DE"/>
                </a:solidFill>
                <a:latin typeface="Fira Sans" pitchFamily="34" charset="0"/>
              </a:rPr>
              <a:t>BY</a:t>
            </a:r>
            <a:r>
              <a:rPr lang="en-US" kern="0" spc="-31" dirty="0">
                <a:solidFill>
                  <a:srgbClr val="E0D6DE"/>
                </a:solidFill>
                <a:latin typeface="Fira Sans" pitchFamily="34" charset="0"/>
              </a:rPr>
              <a:t> email ;</a:t>
            </a:r>
            <a:endParaRPr lang="en-IN" kern="0" spc="-31" dirty="0">
              <a:solidFill>
                <a:srgbClr val="E0D6DE"/>
              </a:solidFill>
              <a:latin typeface="Fira Sans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A5AEB9-5909-DF88-D63E-510A4D1A1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567" y="2932161"/>
            <a:ext cx="7480023" cy="4544404"/>
          </a:xfrm>
          <a:prstGeom prst="roundRect">
            <a:avLst>
              <a:gd name="adj" fmla="val 496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  <a:softEdge rad="1270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61CD06B-AFF3-0B15-5D7A-3D0704B8B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01138" y="-271314"/>
            <a:ext cx="3012141" cy="27731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180079-E696-F2C0-DB52-6ED020A380EA}"/>
              </a:ext>
            </a:extLst>
          </p:cNvPr>
          <p:cNvSpPr txBox="1"/>
          <p:nvPr/>
        </p:nvSpPr>
        <p:spPr>
          <a:xfrm>
            <a:off x="493972" y="1757601"/>
            <a:ext cx="1049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Query :-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971C6E-82CF-D5C9-0772-493D43EC5860}"/>
              </a:ext>
            </a:extLst>
          </p:cNvPr>
          <p:cNvSpPr txBox="1"/>
          <p:nvPr/>
        </p:nvSpPr>
        <p:spPr>
          <a:xfrm>
            <a:off x="6888565" y="1754614"/>
            <a:ext cx="1154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Output :-</a:t>
            </a:r>
          </a:p>
        </p:txBody>
      </p:sp>
    </p:spTree>
    <p:extLst>
      <p:ext uri="{BB962C8B-B14F-4D97-AF65-F5344CB8AC3E}">
        <p14:creationId xmlns:p14="http://schemas.microsoft.com/office/powerpoint/2010/main" val="222891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</TotalTime>
  <Words>1257</Words>
  <Application>Microsoft Office PowerPoint</Application>
  <PresentationFormat>Custom</PresentationFormat>
  <Paragraphs>178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Anton</vt:lpstr>
      <vt:lpstr>Arial</vt:lpstr>
      <vt:lpstr>Fira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vivek shirsat</cp:lastModifiedBy>
  <cp:revision>16</cp:revision>
  <dcterms:created xsi:type="dcterms:W3CDTF">2024-06-13T08:50:13Z</dcterms:created>
  <dcterms:modified xsi:type="dcterms:W3CDTF">2024-06-13T14:18:50Z</dcterms:modified>
</cp:coreProperties>
</file>