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8229600" cx="14630400"/>
  <p:notesSz cx="8229600" cy="146304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VxL6v7TAdeg/J3oQBMzHjKab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slide" Target="slides/slide10.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 name="Google Shape;22;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 name="Google Shape;23;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 name="Google Shape;47;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2" name="Google Shape;72;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2" name="Google Shape;112;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6" name="Google Shape;136;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2" name="Google Shape;162;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7" name="Google Shape;177;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5" name="Google Shape;195;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sp>
        <p:nvSpPr>
          <p:cNvPr id="12" name="Google Shape;12;p1"/>
          <p:cNvSpPr/>
          <p:nvPr/>
        </p:nvSpPr>
        <p:spPr>
          <a:xfrm>
            <a:off x="0" y="-1429"/>
            <a:ext cx="14630400" cy="8231029"/>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0"/>
            <a:ext cx="12860594" cy="8231029"/>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 name="Google Shape;14;p1"/>
          <p:cNvPicPr preferRelativeResize="0"/>
          <p:nvPr/>
        </p:nvPicPr>
        <p:blipFill rotWithShape="1">
          <a:blip r:embed="rId3">
            <a:alphaModFix/>
          </a:blip>
          <a:srcRect b="0" l="0" r="0" t="0"/>
          <a:stretch/>
        </p:blipFill>
        <p:spPr>
          <a:xfrm>
            <a:off x="8756670" y="208495"/>
            <a:ext cx="3425683" cy="7610696"/>
          </a:xfrm>
          <a:prstGeom prst="rect">
            <a:avLst/>
          </a:prstGeom>
          <a:noFill/>
          <a:ln>
            <a:noFill/>
          </a:ln>
        </p:spPr>
      </p:pic>
      <p:sp>
        <p:nvSpPr>
          <p:cNvPr id="15" name="Google Shape;15;p1"/>
          <p:cNvSpPr/>
          <p:nvPr/>
        </p:nvSpPr>
        <p:spPr>
          <a:xfrm>
            <a:off x="800100" y="673683"/>
            <a:ext cx="7543800" cy="1369695"/>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82824"/>
              </a:buClr>
              <a:buSzPts val="4314"/>
              <a:buFont typeface="Lato"/>
              <a:buNone/>
            </a:pPr>
            <a:r>
              <a:rPr b="1" i="0" lang="en-US" sz="4314" u="none" cap="none" strike="noStrike">
                <a:solidFill>
                  <a:srgbClr val="282824"/>
                </a:solidFill>
                <a:latin typeface="Lato"/>
                <a:ea typeface="Lato"/>
                <a:cs typeface="Lato"/>
                <a:sym typeface="Lato"/>
              </a:rPr>
              <a:t>Introduction to NBA Sponsor Growth Analysis</a:t>
            </a:r>
            <a:endParaRPr b="0" i="0" sz="4314" u="none" cap="none" strike="noStrike">
              <a:solidFill>
                <a:schemeClr val="dk1"/>
              </a:solidFill>
              <a:latin typeface="Calibri"/>
              <a:ea typeface="Calibri"/>
              <a:cs typeface="Calibri"/>
              <a:sym typeface="Calibri"/>
            </a:endParaRPr>
          </a:p>
        </p:txBody>
      </p:sp>
      <p:sp>
        <p:nvSpPr>
          <p:cNvPr id="16" name="Google Shape;16;p1"/>
          <p:cNvSpPr/>
          <p:nvPr/>
        </p:nvSpPr>
        <p:spPr>
          <a:xfrm>
            <a:off x="748251" y="2206435"/>
            <a:ext cx="7802034" cy="1111717"/>
          </a:xfrm>
          <a:prstGeom prst="rect">
            <a:avLst/>
          </a:prstGeom>
          <a:noFill/>
          <a:ln>
            <a:noFill/>
          </a:ln>
        </p:spPr>
        <p:txBody>
          <a:bodyPr anchorCtr="0" anchor="t" bIns="45700" lIns="91425" spcFirstLastPara="1" rIns="91425" wrap="square" tIns="45700">
            <a:noAutofit/>
          </a:bodyPr>
          <a:lstStyle/>
          <a:p>
            <a:pPr indent="0" lvl="0" marL="0" marR="0" rtl="0" algn="l">
              <a:lnSpc>
                <a:spcPct val="159952"/>
              </a:lnSpc>
              <a:spcBef>
                <a:spcPts val="0"/>
              </a:spcBef>
              <a:spcAft>
                <a:spcPts val="0"/>
              </a:spcAft>
              <a:buClr>
                <a:srgbClr val="4A4A45"/>
              </a:buClr>
              <a:buSzPts val="1251"/>
              <a:buFont typeface="Lato"/>
              <a:buNone/>
            </a:pPr>
            <a:r>
              <a:rPr b="0" i="0" lang="en-US" sz="1251" u="none" cap="none" strike="noStrike">
                <a:solidFill>
                  <a:srgbClr val="4A4A45"/>
                </a:solidFill>
                <a:latin typeface="Lato"/>
                <a:ea typeface="Lato"/>
                <a:cs typeface="Lato"/>
                <a:sym typeface="Lato"/>
              </a:rPr>
              <a:t>The National Basketball Association (NBA), a premier professional basketball league, boasts a robust sponsorship ecosystem. This project delves into this world using data analytics to understand sponsorship growth trends. We explore partnerships between the NBA and companies (league-level) as well as individual teams and sponsors (team-level).</a:t>
            </a:r>
            <a:endParaRPr b="0" i="0" sz="1251" u="none" cap="none" strike="noStrike">
              <a:solidFill>
                <a:schemeClr val="dk1"/>
              </a:solidFill>
              <a:latin typeface="Calibri"/>
              <a:ea typeface="Calibri"/>
              <a:cs typeface="Calibri"/>
              <a:sym typeface="Calibri"/>
            </a:endParaRPr>
          </a:p>
        </p:txBody>
      </p:sp>
      <p:sp>
        <p:nvSpPr>
          <p:cNvPr id="17" name="Google Shape;17;p1"/>
          <p:cNvSpPr/>
          <p:nvPr/>
        </p:nvSpPr>
        <p:spPr>
          <a:xfrm>
            <a:off x="748250" y="3481191"/>
            <a:ext cx="7543800" cy="508200"/>
          </a:xfrm>
          <a:prstGeom prst="rect">
            <a:avLst/>
          </a:prstGeom>
          <a:noFill/>
          <a:ln>
            <a:noFill/>
          </a:ln>
        </p:spPr>
        <p:txBody>
          <a:bodyPr anchorCtr="0" anchor="t" bIns="45700" lIns="91425" spcFirstLastPara="1" rIns="91425" wrap="square" tIns="45700">
            <a:noAutofit/>
          </a:bodyPr>
          <a:lstStyle/>
          <a:p>
            <a:pPr indent="0" lvl="0" marL="0" marR="0" rtl="0" algn="l">
              <a:lnSpc>
                <a:spcPct val="159952"/>
              </a:lnSpc>
              <a:spcBef>
                <a:spcPts val="0"/>
              </a:spcBef>
              <a:spcAft>
                <a:spcPts val="0"/>
              </a:spcAft>
              <a:buClr>
                <a:srgbClr val="4A4A45"/>
              </a:buClr>
              <a:buSzPts val="1251"/>
              <a:buFont typeface="Lato"/>
              <a:buNone/>
            </a:pPr>
            <a:r>
              <a:rPr b="0" i="0" lang="en-US" sz="1251" u="none" cap="none" strike="noStrike">
                <a:solidFill>
                  <a:srgbClr val="4A4A45"/>
                </a:solidFill>
                <a:latin typeface="Lato"/>
                <a:ea typeface="Lato"/>
                <a:cs typeface="Lato"/>
                <a:sym typeface="Lato"/>
              </a:rPr>
              <a:t>Our goal? To uncover hidden patterns and predict the future success of NBA sponsorships. We analyze data on over 150 companies spanning a decade, identifying a significant positive impact (73%) on sponsor revenue.</a:t>
            </a:r>
            <a:endParaRPr b="0" i="0" sz="1251" u="none" cap="none" strike="noStrike">
              <a:solidFill>
                <a:schemeClr val="dk1"/>
              </a:solidFill>
              <a:latin typeface="Calibri"/>
              <a:ea typeface="Calibri"/>
              <a:cs typeface="Calibri"/>
              <a:sym typeface="Calibri"/>
            </a:endParaRPr>
          </a:p>
        </p:txBody>
      </p:sp>
      <p:sp>
        <p:nvSpPr>
          <p:cNvPr id="18" name="Google Shape;18;p1"/>
          <p:cNvSpPr/>
          <p:nvPr/>
        </p:nvSpPr>
        <p:spPr>
          <a:xfrm>
            <a:off x="748250" y="4423417"/>
            <a:ext cx="7543800" cy="762300"/>
          </a:xfrm>
          <a:prstGeom prst="rect">
            <a:avLst/>
          </a:prstGeom>
          <a:noFill/>
          <a:ln>
            <a:noFill/>
          </a:ln>
        </p:spPr>
        <p:txBody>
          <a:bodyPr anchorCtr="0" anchor="t" bIns="45700" lIns="91425" spcFirstLastPara="1" rIns="91425" wrap="square" tIns="45700">
            <a:noAutofit/>
          </a:bodyPr>
          <a:lstStyle/>
          <a:p>
            <a:pPr indent="0" lvl="0" marL="0" marR="0" rtl="0" algn="l">
              <a:lnSpc>
                <a:spcPct val="159952"/>
              </a:lnSpc>
              <a:spcBef>
                <a:spcPts val="0"/>
              </a:spcBef>
              <a:spcAft>
                <a:spcPts val="0"/>
              </a:spcAft>
              <a:buClr>
                <a:srgbClr val="4A4A45"/>
              </a:buClr>
              <a:buSzPts val="1251"/>
              <a:buFont typeface="Lato"/>
              <a:buNone/>
            </a:pPr>
            <a:r>
              <a:rPr b="0" i="0" lang="en-US" sz="1251" u="none" cap="none" strike="noStrike">
                <a:solidFill>
                  <a:srgbClr val="4A4A45"/>
                </a:solidFill>
                <a:latin typeface="Lato"/>
                <a:ea typeface="Lato"/>
                <a:cs typeface="Lato"/>
                <a:sym typeface="Lato"/>
              </a:rPr>
              <a:t>This project leverages data analytics to unlock valuable insights for the future of NBA sponsorships. We leverage the power of Python, machine learning, and cutting-edge data visualization tools like Power BI to unlock these insights.</a:t>
            </a:r>
            <a:endParaRPr b="0" i="0" sz="1251" u="none" cap="none" strike="noStrike">
              <a:solidFill>
                <a:schemeClr val="dk1"/>
              </a:solidFill>
              <a:latin typeface="Calibri"/>
              <a:ea typeface="Calibri"/>
              <a:cs typeface="Calibri"/>
              <a:sym typeface="Calibri"/>
            </a:endParaRPr>
          </a:p>
        </p:txBody>
      </p:sp>
      <p:sp>
        <p:nvSpPr>
          <p:cNvPr id="19" name="Google Shape;19;p1"/>
          <p:cNvSpPr txBox="1"/>
          <p:nvPr/>
        </p:nvSpPr>
        <p:spPr>
          <a:xfrm>
            <a:off x="885472" y="5836710"/>
            <a:ext cx="73731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Group members: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2106207 Diksha Singh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2106270 Suraj Kumar Nayak</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800">
                <a:solidFill>
                  <a:schemeClr val="dk1"/>
                </a:solidFill>
                <a:latin typeface="Calibri"/>
                <a:ea typeface="Calibri"/>
                <a:cs typeface="Calibri"/>
                <a:sym typeface="Calibri"/>
              </a:rPr>
              <a:t>2106275 Vivek Shivam Saharia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2106279 Tarun Kumar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884903" y="0"/>
            <a:ext cx="12890092" cy="8229719"/>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3220748" y="474000"/>
            <a:ext cx="6677400" cy="538800"/>
          </a:xfrm>
          <a:prstGeom prst="rect">
            <a:avLst/>
          </a:prstGeom>
          <a:noFill/>
          <a:ln>
            <a:noFill/>
          </a:ln>
        </p:spPr>
        <p:txBody>
          <a:bodyPr anchorCtr="0" anchor="t" bIns="45700" lIns="91425" spcFirstLastPara="1" rIns="91425" wrap="square" tIns="45700">
            <a:noAutofit/>
          </a:bodyPr>
          <a:lstStyle/>
          <a:p>
            <a:pPr indent="0" lvl="0" marL="0" marR="0" rtl="0" algn="l">
              <a:lnSpc>
                <a:spcPct val="125022"/>
              </a:lnSpc>
              <a:spcBef>
                <a:spcPts val="0"/>
              </a:spcBef>
              <a:spcAft>
                <a:spcPts val="0"/>
              </a:spcAft>
              <a:buClr>
                <a:srgbClr val="282824"/>
              </a:buClr>
              <a:buSzPts val="3393"/>
              <a:buFont typeface="Lato"/>
              <a:buNone/>
            </a:pPr>
            <a:r>
              <a:rPr b="1" lang="en-US" sz="3393">
                <a:solidFill>
                  <a:srgbClr val="282824"/>
                </a:solidFill>
                <a:latin typeface="Lato"/>
                <a:ea typeface="Lato"/>
                <a:cs typeface="Lato"/>
                <a:sym typeface="Lato"/>
              </a:rPr>
              <a:t>Conclusion and Future Scope</a:t>
            </a:r>
            <a:endParaRPr sz="3393">
              <a:solidFill>
                <a:schemeClr val="dk1"/>
              </a:solidFill>
              <a:latin typeface="Calibri"/>
              <a:ea typeface="Calibri"/>
              <a:cs typeface="Calibri"/>
              <a:sym typeface="Calibri"/>
            </a:endParaRPr>
          </a:p>
        </p:txBody>
      </p:sp>
      <p:sp>
        <p:nvSpPr>
          <p:cNvPr id="213" name="Google Shape;213;p10"/>
          <p:cNvSpPr/>
          <p:nvPr/>
        </p:nvSpPr>
        <p:spPr>
          <a:xfrm>
            <a:off x="3220760" y="1426369"/>
            <a:ext cx="3884057" cy="275749"/>
          </a:xfrm>
          <a:prstGeom prst="rect">
            <a:avLst/>
          </a:prstGeom>
          <a:noFill/>
          <a:ln>
            <a:noFill/>
          </a:ln>
        </p:spPr>
        <p:txBody>
          <a:bodyPr anchorCtr="0" anchor="t" bIns="45700" lIns="91425" spcFirstLastPara="1" rIns="91425" wrap="square" tIns="45700">
            <a:noAutofit/>
          </a:bodyPr>
          <a:lstStyle/>
          <a:p>
            <a:pPr indent="0" lvl="0" marL="0" marR="0" rtl="0" algn="l">
              <a:lnSpc>
                <a:spcPct val="160058"/>
              </a:lnSpc>
              <a:spcBef>
                <a:spcPts val="0"/>
              </a:spcBef>
              <a:spcAft>
                <a:spcPts val="0"/>
              </a:spcAft>
              <a:buClr>
                <a:srgbClr val="4A4A45"/>
              </a:buClr>
              <a:buSzPts val="1357"/>
              <a:buFont typeface="Lato"/>
              <a:buNone/>
            </a:pPr>
            <a:r>
              <a:rPr b="1" lang="en-US" sz="1357">
                <a:solidFill>
                  <a:srgbClr val="4A4A45"/>
                </a:solidFill>
                <a:latin typeface="Lato"/>
                <a:ea typeface="Lato"/>
                <a:cs typeface="Lato"/>
                <a:sym typeface="Lato"/>
              </a:rPr>
              <a:t>Limitations</a:t>
            </a:r>
            <a:endParaRPr sz="1357">
              <a:solidFill>
                <a:schemeClr val="dk1"/>
              </a:solidFill>
              <a:latin typeface="Calibri"/>
              <a:ea typeface="Calibri"/>
              <a:cs typeface="Calibri"/>
              <a:sym typeface="Calibri"/>
            </a:endParaRPr>
          </a:p>
        </p:txBody>
      </p:sp>
      <p:sp>
        <p:nvSpPr>
          <p:cNvPr id="214" name="Google Shape;214;p10"/>
          <p:cNvSpPr/>
          <p:nvPr/>
        </p:nvSpPr>
        <p:spPr>
          <a:xfrm>
            <a:off x="3441383" y="1857256"/>
            <a:ext cx="3663434" cy="2205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6"/>
              </a:lnSpc>
              <a:spcBef>
                <a:spcPts val="0"/>
              </a:spcBef>
              <a:spcAft>
                <a:spcPts val="0"/>
              </a:spcAft>
              <a:buClr>
                <a:srgbClr val="4A4A45"/>
              </a:buClr>
              <a:buSzPts val="1086"/>
              <a:buFont typeface="Lato"/>
              <a:buChar char="•"/>
            </a:pPr>
            <a:r>
              <a:rPr lang="en-US" sz="1086">
                <a:solidFill>
                  <a:srgbClr val="4A4A45"/>
                </a:solidFill>
                <a:latin typeface="Lato"/>
                <a:ea typeface="Lato"/>
                <a:cs typeface="Lato"/>
                <a:sym typeface="Lato"/>
              </a:rPr>
              <a:t>Data Constraints</a:t>
            </a:r>
            <a:endParaRPr sz="1086">
              <a:solidFill>
                <a:schemeClr val="dk1"/>
              </a:solidFill>
              <a:latin typeface="Calibri"/>
              <a:ea typeface="Calibri"/>
              <a:cs typeface="Calibri"/>
              <a:sym typeface="Calibri"/>
            </a:endParaRPr>
          </a:p>
        </p:txBody>
      </p:sp>
      <p:sp>
        <p:nvSpPr>
          <p:cNvPr id="215" name="Google Shape;215;p10"/>
          <p:cNvSpPr/>
          <p:nvPr/>
        </p:nvSpPr>
        <p:spPr>
          <a:xfrm>
            <a:off x="3662005" y="2146697"/>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Limited historical data</a:t>
            </a:r>
            <a:endParaRPr b="0" i="0" sz="1086" u="none" cap="none" strike="noStrike">
              <a:solidFill>
                <a:schemeClr val="dk1"/>
              </a:solidFill>
              <a:latin typeface="Calibri"/>
              <a:ea typeface="Calibri"/>
              <a:cs typeface="Calibri"/>
              <a:sym typeface="Calibri"/>
            </a:endParaRPr>
          </a:p>
        </p:txBody>
      </p:sp>
      <p:sp>
        <p:nvSpPr>
          <p:cNvPr id="216" name="Google Shape;216;p10"/>
          <p:cNvSpPr/>
          <p:nvPr/>
        </p:nvSpPr>
        <p:spPr>
          <a:xfrm>
            <a:off x="3661999" y="2436150"/>
            <a:ext cx="4058100" cy="2205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Potential inconsistencies across data sources</a:t>
            </a:r>
            <a:endParaRPr b="0" i="0" sz="1086" u="none" cap="none" strike="noStrike">
              <a:solidFill>
                <a:schemeClr val="dk1"/>
              </a:solidFill>
              <a:latin typeface="Calibri"/>
              <a:ea typeface="Calibri"/>
              <a:cs typeface="Calibri"/>
              <a:sym typeface="Calibri"/>
            </a:endParaRPr>
          </a:p>
        </p:txBody>
      </p:sp>
      <p:sp>
        <p:nvSpPr>
          <p:cNvPr id="217" name="Google Shape;217;p10"/>
          <p:cNvSpPr/>
          <p:nvPr/>
        </p:nvSpPr>
        <p:spPr>
          <a:xfrm>
            <a:off x="3662005" y="2725579"/>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Difficulty accessing social media data</a:t>
            </a:r>
            <a:endParaRPr b="0" i="0" sz="1086" u="none" cap="none" strike="noStrike">
              <a:solidFill>
                <a:schemeClr val="dk1"/>
              </a:solidFill>
              <a:latin typeface="Calibri"/>
              <a:ea typeface="Calibri"/>
              <a:cs typeface="Calibri"/>
              <a:sym typeface="Calibri"/>
            </a:endParaRPr>
          </a:p>
        </p:txBody>
      </p:sp>
      <p:sp>
        <p:nvSpPr>
          <p:cNvPr id="218" name="Google Shape;218;p10"/>
          <p:cNvSpPr/>
          <p:nvPr/>
        </p:nvSpPr>
        <p:spPr>
          <a:xfrm>
            <a:off x="3441383" y="3015020"/>
            <a:ext cx="3663434" cy="2205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6"/>
              </a:lnSpc>
              <a:spcBef>
                <a:spcPts val="0"/>
              </a:spcBef>
              <a:spcAft>
                <a:spcPts val="0"/>
              </a:spcAft>
              <a:buClr>
                <a:srgbClr val="4A4A45"/>
              </a:buClr>
              <a:buSzPts val="1086"/>
              <a:buFont typeface="Lato"/>
              <a:buChar char="•"/>
            </a:pPr>
            <a:r>
              <a:rPr lang="en-US" sz="1086">
                <a:solidFill>
                  <a:srgbClr val="4A4A45"/>
                </a:solidFill>
                <a:latin typeface="Lato"/>
                <a:ea typeface="Lato"/>
                <a:cs typeface="Lato"/>
                <a:sym typeface="Lato"/>
              </a:rPr>
              <a:t>Modeling Considerations</a:t>
            </a:r>
            <a:endParaRPr sz="1086">
              <a:solidFill>
                <a:schemeClr val="dk1"/>
              </a:solidFill>
              <a:latin typeface="Calibri"/>
              <a:ea typeface="Calibri"/>
              <a:cs typeface="Calibri"/>
              <a:sym typeface="Calibri"/>
            </a:endParaRPr>
          </a:p>
        </p:txBody>
      </p:sp>
      <p:sp>
        <p:nvSpPr>
          <p:cNvPr id="219" name="Google Shape;219;p10"/>
          <p:cNvSpPr/>
          <p:nvPr/>
        </p:nvSpPr>
        <p:spPr>
          <a:xfrm>
            <a:off x="3662005" y="3304461"/>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Assumptions of logistic regression</a:t>
            </a:r>
            <a:endParaRPr b="0" i="0" sz="1086" u="none" cap="none" strike="noStrike">
              <a:solidFill>
                <a:schemeClr val="dk1"/>
              </a:solidFill>
              <a:latin typeface="Calibri"/>
              <a:ea typeface="Calibri"/>
              <a:cs typeface="Calibri"/>
              <a:sym typeface="Calibri"/>
            </a:endParaRPr>
          </a:p>
        </p:txBody>
      </p:sp>
      <p:sp>
        <p:nvSpPr>
          <p:cNvPr id="220" name="Google Shape;220;p10"/>
          <p:cNvSpPr/>
          <p:nvPr/>
        </p:nvSpPr>
        <p:spPr>
          <a:xfrm>
            <a:off x="3662005" y="3593902"/>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Risk of overfitting</a:t>
            </a:r>
            <a:endParaRPr b="0" i="0" sz="1086" u="none" cap="none" strike="noStrike">
              <a:solidFill>
                <a:schemeClr val="dk1"/>
              </a:solidFill>
              <a:latin typeface="Calibri"/>
              <a:ea typeface="Calibri"/>
              <a:cs typeface="Calibri"/>
              <a:sym typeface="Calibri"/>
            </a:endParaRPr>
          </a:p>
        </p:txBody>
      </p:sp>
      <p:sp>
        <p:nvSpPr>
          <p:cNvPr id="221" name="Google Shape;221;p10"/>
          <p:cNvSpPr/>
          <p:nvPr/>
        </p:nvSpPr>
        <p:spPr>
          <a:xfrm>
            <a:off x="3662005" y="3883343"/>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Need to explore alternative models</a:t>
            </a:r>
            <a:endParaRPr b="0" i="0" sz="1086" u="none" cap="none" strike="noStrike">
              <a:solidFill>
                <a:schemeClr val="dk1"/>
              </a:solidFill>
              <a:latin typeface="Calibri"/>
              <a:ea typeface="Calibri"/>
              <a:cs typeface="Calibri"/>
              <a:sym typeface="Calibri"/>
            </a:endParaRPr>
          </a:p>
        </p:txBody>
      </p:sp>
      <p:sp>
        <p:nvSpPr>
          <p:cNvPr id="222" name="Google Shape;222;p10"/>
          <p:cNvSpPr/>
          <p:nvPr/>
        </p:nvSpPr>
        <p:spPr>
          <a:xfrm>
            <a:off x="3441383" y="4172783"/>
            <a:ext cx="3663434" cy="2205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6"/>
              </a:lnSpc>
              <a:spcBef>
                <a:spcPts val="0"/>
              </a:spcBef>
              <a:spcAft>
                <a:spcPts val="0"/>
              </a:spcAft>
              <a:buClr>
                <a:srgbClr val="4A4A45"/>
              </a:buClr>
              <a:buSzPts val="1086"/>
              <a:buFont typeface="Lato"/>
              <a:buChar char="•"/>
            </a:pPr>
            <a:r>
              <a:rPr lang="en-US" sz="1086">
                <a:solidFill>
                  <a:srgbClr val="4A4A45"/>
                </a:solidFill>
                <a:latin typeface="Lato"/>
                <a:ea typeface="Lato"/>
                <a:cs typeface="Lato"/>
                <a:sym typeface="Lato"/>
              </a:rPr>
              <a:t>External Influences</a:t>
            </a:r>
            <a:endParaRPr sz="1086">
              <a:solidFill>
                <a:schemeClr val="dk1"/>
              </a:solidFill>
              <a:latin typeface="Calibri"/>
              <a:ea typeface="Calibri"/>
              <a:cs typeface="Calibri"/>
              <a:sym typeface="Calibri"/>
            </a:endParaRPr>
          </a:p>
        </p:txBody>
      </p:sp>
      <p:sp>
        <p:nvSpPr>
          <p:cNvPr id="223" name="Google Shape;223;p10"/>
          <p:cNvSpPr/>
          <p:nvPr/>
        </p:nvSpPr>
        <p:spPr>
          <a:xfrm>
            <a:off x="3662005" y="4462224"/>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Economic fluctuations</a:t>
            </a:r>
            <a:endParaRPr b="0" i="0" sz="1086" u="none" cap="none" strike="noStrike">
              <a:solidFill>
                <a:schemeClr val="dk1"/>
              </a:solidFill>
              <a:latin typeface="Calibri"/>
              <a:ea typeface="Calibri"/>
              <a:cs typeface="Calibri"/>
              <a:sym typeface="Calibri"/>
            </a:endParaRPr>
          </a:p>
        </p:txBody>
      </p:sp>
      <p:sp>
        <p:nvSpPr>
          <p:cNvPr id="224" name="Google Shape;224;p10"/>
          <p:cNvSpPr/>
          <p:nvPr/>
        </p:nvSpPr>
        <p:spPr>
          <a:xfrm>
            <a:off x="3662005" y="4751665"/>
            <a:ext cx="3442811" cy="220504"/>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36"/>
              </a:lnSpc>
              <a:spcBef>
                <a:spcPts val="0"/>
              </a:spcBef>
              <a:spcAft>
                <a:spcPts val="0"/>
              </a:spcAft>
              <a:buClr>
                <a:srgbClr val="4A4A45"/>
              </a:buClr>
              <a:buSzPts val="1086"/>
              <a:buFont typeface="Lato"/>
              <a:buChar char="•"/>
            </a:pPr>
            <a:r>
              <a:rPr b="0" i="0" lang="en-US" sz="1086" u="none" cap="none" strike="noStrike">
                <a:solidFill>
                  <a:srgbClr val="4A4A45"/>
                </a:solidFill>
                <a:latin typeface="Lato"/>
                <a:ea typeface="Lato"/>
                <a:cs typeface="Lato"/>
                <a:sym typeface="Lato"/>
              </a:rPr>
              <a:t>Evolving consumer preferences</a:t>
            </a:r>
            <a:endParaRPr b="0" i="0" sz="1086" u="none" cap="none" strike="noStrike">
              <a:solidFill>
                <a:schemeClr val="dk1"/>
              </a:solidFill>
              <a:latin typeface="Calibri"/>
              <a:ea typeface="Calibri"/>
              <a:cs typeface="Calibri"/>
              <a:sym typeface="Calibri"/>
            </a:endParaRPr>
          </a:p>
        </p:txBody>
      </p:sp>
      <p:pic>
        <p:nvPicPr>
          <p:cNvPr descr="preencoded.png" id="225" name="Google Shape;225;p10"/>
          <p:cNvPicPr preferRelativeResize="0"/>
          <p:nvPr/>
        </p:nvPicPr>
        <p:blipFill rotWithShape="1">
          <a:blip r:embed="rId3">
            <a:alphaModFix/>
          </a:blip>
          <a:srcRect b="0" l="0" r="0" t="0"/>
          <a:stretch/>
        </p:blipFill>
        <p:spPr>
          <a:xfrm>
            <a:off x="7720132" y="1465064"/>
            <a:ext cx="3696891" cy="1646873"/>
          </a:xfrm>
          <a:prstGeom prst="rect">
            <a:avLst/>
          </a:prstGeom>
          <a:noFill/>
          <a:ln>
            <a:noFill/>
          </a:ln>
        </p:spPr>
      </p:pic>
      <p:pic>
        <p:nvPicPr>
          <p:cNvPr descr="preencoded.png" id="226" name="Google Shape;226;p10"/>
          <p:cNvPicPr preferRelativeResize="0"/>
          <p:nvPr/>
        </p:nvPicPr>
        <p:blipFill rotWithShape="1">
          <a:blip r:embed="rId4">
            <a:alphaModFix/>
          </a:blip>
          <a:srcRect b="0" l="0" r="0" t="0"/>
          <a:stretch/>
        </p:blipFill>
        <p:spPr>
          <a:xfrm>
            <a:off x="8186857" y="3305770"/>
            <a:ext cx="2576274" cy="1717477"/>
          </a:xfrm>
          <a:prstGeom prst="rect">
            <a:avLst/>
          </a:prstGeom>
          <a:noFill/>
          <a:ln>
            <a:noFill/>
          </a:ln>
        </p:spPr>
      </p:pic>
      <p:sp>
        <p:nvSpPr>
          <p:cNvPr id="227" name="Google Shape;227;p10"/>
          <p:cNvSpPr/>
          <p:nvPr/>
        </p:nvSpPr>
        <p:spPr>
          <a:xfrm>
            <a:off x="3220760" y="5410914"/>
            <a:ext cx="8188762" cy="275749"/>
          </a:xfrm>
          <a:prstGeom prst="rect">
            <a:avLst/>
          </a:prstGeom>
          <a:noFill/>
          <a:ln>
            <a:noFill/>
          </a:ln>
        </p:spPr>
        <p:txBody>
          <a:bodyPr anchorCtr="0" anchor="t" bIns="45700" lIns="91425" spcFirstLastPara="1" rIns="91425" wrap="square" tIns="45700">
            <a:noAutofit/>
          </a:bodyPr>
          <a:lstStyle/>
          <a:p>
            <a:pPr indent="0" lvl="0" marL="0" marR="0" rtl="0" algn="l">
              <a:lnSpc>
                <a:spcPct val="160058"/>
              </a:lnSpc>
              <a:spcBef>
                <a:spcPts val="0"/>
              </a:spcBef>
              <a:spcAft>
                <a:spcPts val="0"/>
              </a:spcAft>
              <a:buClr>
                <a:srgbClr val="4A4A45"/>
              </a:buClr>
              <a:buSzPts val="1357"/>
              <a:buFont typeface="Lato"/>
              <a:buNone/>
            </a:pPr>
            <a:r>
              <a:rPr b="1" lang="en-US" sz="1357">
                <a:solidFill>
                  <a:srgbClr val="4A4A45"/>
                </a:solidFill>
                <a:latin typeface="Lato"/>
                <a:ea typeface="Lato"/>
                <a:cs typeface="Lato"/>
                <a:sym typeface="Lato"/>
              </a:rPr>
              <a:t>Future Scope</a:t>
            </a:r>
            <a:endParaRPr sz="1357">
              <a:solidFill>
                <a:schemeClr val="dk1"/>
              </a:solidFill>
              <a:latin typeface="Calibri"/>
              <a:ea typeface="Calibri"/>
              <a:cs typeface="Calibri"/>
              <a:sym typeface="Calibri"/>
            </a:endParaRPr>
          </a:p>
        </p:txBody>
      </p:sp>
      <p:sp>
        <p:nvSpPr>
          <p:cNvPr id="228" name="Google Shape;228;p10"/>
          <p:cNvSpPr/>
          <p:nvPr/>
        </p:nvSpPr>
        <p:spPr>
          <a:xfrm>
            <a:off x="3441383" y="5880497"/>
            <a:ext cx="7968139" cy="2205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6"/>
              </a:lnSpc>
              <a:spcBef>
                <a:spcPts val="0"/>
              </a:spcBef>
              <a:spcAft>
                <a:spcPts val="0"/>
              </a:spcAft>
              <a:buClr>
                <a:srgbClr val="4A4A45"/>
              </a:buClr>
              <a:buSzPts val="1086"/>
              <a:buFont typeface="Lato"/>
              <a:buChar char="•"/>
            </a:pPr>
            <a:r>
              <a:rPr lang="en-US" sz="1086">
                <a:solidFill>
                  <a:srgbClr val="4A4A45"/>
                </a:solidFill>
                <a:latin typeface="Lato"/>
                <a:ea typeface="Lato"/>
                <a:cs typeface="Lato"/>
                <a:sym typeface="Lato"/>
              </a:rPr>
              <a:t>Leverage data on sponsor mentions and brand sentiment analysis to gain deeper insights.</a:t>
            </a:r>
            <a:endParaRPr sz="1086">
              <a:solidFill>
                <a:schemeClr val="dk1"/>
              </a:solidFill>
              <a:latin typeface="Calibri"/>
              <a:ea typeface="Calibri"/>
              <a:cs typeface="Calibri"/>
              <a:sym typeface="Calibri"/>
            </a:endParaRPr>
          </a:p>
        </p:txBody>
      </p:sp>
      <p:sp>
        <p:nvSpPr>
          <p:cNvPr id="229" name="Google Shape;229;p10"/>
          <p:cNvSpPr/>
          <p:nvPr/>
        </p:nvSpPr>
        <p:spPr>
          <a:xfrm>
            <a:off x="3441383" y="6169938"/>
            <a:ext cx="7968139" cy="2205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6"/>
              </a:lnSpc>
              <a:spcBef>
                <a:spcPts val="0"/>
              </a:spcBef>
              <a:spcAft>
                <a:spcPts val="0"/>
              </a:spcAft>
              <a:buClr>
                <a:srgbClr val="4A4A45"/>
              </a:buClr>
              <a:buSzPts val="1086"/>
              <a:buFont typeface="Lato"/>
              <a:buChar char="•"/>
            </a:pPr>
            <a:r>
              <a:rPr lang="en-US" sz="1086">
                <a:solidFill>
                  <a:srgbClr val="4A4A45"/>
                </a:solidFill>
                <a:latin typeface="Lato"/>
                <a:ea typeface="Lato"/>
                <a:cs typeface="Lato"/>
                <a:sym typeface="Lato"/>
              </a:rPr>
              <a:t>Analyze the correlation between media conversations and sponsor growth.</a:t>
            </a:r>
            <a:endParaRPr sz="1086">
              <a:solidFill>
                <a:schemeClr val="dk1"/>
              </a:solidFill>
              <a:latin typeface="Calibri"/>
              <a:ea typeface="Calibri"/>
              <a:cs typeface="Calibri"/>
              <a:sym typeface="Calibri"/>
            </a:endParaRPr>
          </a:p>
        </p:txBody>
      </p:sp>
      <p:sp>
        <p:nvSpPr>
          <p:cNvPr id="230" name="Google Shape;230;p10"/>
          <p:cNvSpPr/>
          <p:nvPr/>
        </p:nvSpPr>
        <p:spPr>
          <a:xfrm>
            <a:off x="3441383" y="6459379"/>
            <a:ext cx="7968139" cy="22050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36"/>
              </a:lnSpc>
              <a:spcBef>
                <a:spcPts val="0"/>
              </a:spcBef>
              <a:spcAft>
                <a:spcPts val="0"/>
              </a:spcAft>
              <a:buClr>
                <a:srgbClr val="4A4A45"/>
              </a:buClr>
              <a:buSzPts val="1086"/>
              <a:buFont typeface="Lato"/>
              <a:buChar char="•"/>
            </a:pPr>
            <a:r>
              <a:rPr lang="en-US" sz="1086">
                <a:solidFill>
                  <a:srgbClr val="4A4A45"/>
                </a:solidFill>
                <a:latin typeface="Lato"/>
                <a:ea typeface="Lato"/>
                <a:cs typeface="Lato"/>
                <a:sym typeface="Lato"/>
              </a:rPr>
              <a:t>Identify the most effective social media platforms for different sponsorships.</a:t>
            </a:r>
            <a:endParaRPr sz="1086">
              <a:solidFill>
                <a:schemeClr val="dk1"/>
              </a:solidFill>
              <a:latin typeface="Calibri"/>
              <a:ea typeface="Calibri"/>
              <a:cs typeface="Calibri"/>
              <a:sym typeface="Calibri"/>
            </a:endParaRPr>
          </a:p>
        </p:txBody>
      </p:sp>
      <p:sp>
        <p:nvSpPr>
          <p:cNvPr id="231" name="Google Shape;231;p10"/>
          <p:cNvSpPr/>
          <p:nvPr/>
        </p:nvSpPr>
        <p:spPr>
          <a:xfrm>
            <a:off x="3220760" y="6873716"/>
            <a:ext cx="8188762" cy="882015"/>
          </a:xfrm>
          <a:prstGeom prst="rect">
            <a:avLst/>
          </a:prstGeom>
          <a:noFill/>
          <a:ln>
            <a:noFill/>
          </a:ln>
        </p:spPr>
        <p:txBody>
          <a:bodyPr anchorCtr="0" anchor="t" bIns="45700" lIns="91425" spcFirstLastPara="1" rIns="91425" wrap="square" tIns="45700">
            <a:noAutofit/>
          </a:bodyPr>
          <a:lstStyle/>
          <a:p>
            <a:pPr indent="0" lvl="0" marL="0" marR="0" rtl="0" algn="l">
              <a:lnSpc>
                <a:spcPct val="160036"/>
              </a:lnSpc>
              <a:spcBef>
                <a:spcPts val="0"/>
              </a:spcBef>
              <a:spcAft>
                <a:spcPts val="0"/>
              </a:spcAft>
              <a:buClr>
                <a:srgbClr val="4A4A45"/>
              </a:buClr>
              <a:buSzPts val="1086"/>
              <a:buFont typeface="Lato"/>
              <a:buNone/>
            </a:pPr>
            <a:r>
              <a:rPr lang="en-US" sz="1086">
                <a:solidFill>
                  <a:srgbClr val="4A4A45"/>
                </a:solidFill>
                <a:latin typeface="Lato"/>
                <a:ea typeface="Lato"/>
                <a:cs typeface="Lato"/>
                <a:sym typeface="Lato"/>
              </a:rPr>
              <a:t>As the sports industry continues to evolve and become more data-driven, the insights and methodologies presented in this study will serve as a valuable resource for organizations seeking to optimize their sponsorship strategies and capitalize on the growing opportunities within the NBA and beyond. By leveraging the power of data analytics and machine learning, the NBA and its partners can stay ahead of the curve, making informed decisions that drive long-term growth and engagement with their passionate fan base.</a:t>
            </a:r>
            <a:endParaRPr sz="1086">
              <a:solidFill>
                <a:schemeClr val="dk1"/>
              </a:solidFill>
              <a:latin typeface="Calibri"/>
              <a:ea typeface="Calibri"/>
              <a:cs typeface="Calibri"/>
              <a:sym typeface="Calibri"/>
            </a:endParaRPr>
          </a:p>
        </p:txBody>
      </p:sp>
    </p:spTree>
  </p:cSld>
  <p:clrMapOvr>
    <a:masterClrMapping/>
  </p:clrMapOvr>
  <mc:AlternateContent>
    <mc:Choice Requires="p14">
      <p:transition spd="slow" p14:dur="1300">
        <p14:pan dir="u"/>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2"/>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22671" y="0"/>
            <a:ext cx="13111316" cy="8229600"/>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037993" y="776526"/>
            <a:ext cx="10554414" cy="1388745"/>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82824"/>
              </a:buClr>
              <a:buSzPts val="4374"/>
              <a:buFont typeface="Lato"/>
              <a:buNone/>
            </a:pPr>
            <a:r>
              <a:rPr b="1" lang="en-US" sz="4374">
                <a:solidFill>
                  <a:srgbClr val="282824"/>
                </a:solidFill>
                <a:latin typeface="Lato"/>
                <a:ea typeface="Lato"/>
                <a:cs typeface="Lato"/>
                <a:sym typeface="Lato"/>
              </a:rPr>
              <a:t>Problem Statement &amp; Requirement Specifications</a:t>
            </a:r>
            <a:endParaRPr sz="4374">
              <a:solidFill>
                <a:schemeClr val="dk1"/>
              </a:solidFill>
              <a:latin typeface="Calibri"/>
              <a:ea typeface="Calibri"/>
              <a:cs typeface="Calibri"/>
              <a:sym typeface="Calibri"/>
            </a:endParaRPr>
          </a:p>
        </p:txBody>
      </p:sp>
      <p:sp>
        <p:nvSpPr>
          <p:cNvPr id="28" name="Google Shape;28;p2"/>
          <p:cNvSpPr/>
          <p:nvPr/>
        </p:nvSpPr>
        <p:spPr>
          <a:xfrm>
            <a:off x="2037993" y="2609612"/>
            <a:ext cx="10554414" cy="1137285"/>
          </a:xfrm>
          <a:prstGeom prst="rect">
            <a:avLst/>
          </a:prstGeom>
          <a:noFill/>
          <a:ln>
            <a:noFill/>
          </a:ln>
        </p:spPr>
        <p:txBody>
          <a:bodyPr anchorCtr="0" anchor="t" bIns="45700" lIns="91425" spcFirstLastPara="1" rIns="91425" wrap="square" tIns="45700">
            <a:noAutofit/>
          </a:bodyPr>
          <a:lstStyle/>
          <a:p>
            <a:pPr indent="0" lvl="0" marL="0" marR="0" rtl="0" algn="l">
              <a:lnSpc>
                <a:spcPct val="159928"/>
              </a:lnSpc>
              <a:spcBef>
                <a:spcPts val="0"/>
              </a:spcBef>
              <a:spcAft>
                <a:spcPts val="0"/>
              </a:spcAft>
              <a:buClr>
                <a:srgbClr val="4A4A45"/>
              </a:buClr>
              <a:buSzPts val="1400"/>
              <a:buFont typeface="Lato"/>
              <a:buNone/>
            </a:pPr>
            <a:r>
              <a:rPr lang="en-US" sz="1400">
                <a:solidFill>
                  <a:srgbClr val="4A4A45"/>
                </a:solidFill>
                <a:latin typeface="Lato"/>
                <a:ea typeface="Lato"/>
                <a:cs typeface="Lato"/>
                <a:sym typeface="Lato"/>
              </a:rPr>
              <a:t>The National Basketball Association (NBA) is a powerhouse in the world of sports, boasting immense popularity and commercial success. However, to maintain this momentum, understanding sponsor growth trends is critical. This knowledge empowers the NBA to optimize its sponsorship programs and attract even more valuable partners. Traditional methods for analyzing sponsor growth may lack a structured approach or rely heavily on subjective interpretations</a:t>
            </a:r>
            <a:endParaRPr sz="1400">
              <a:solidFill>
                <a:schemeClr val="dk1"/>
              </a:solidFill>
              <a:latin typeface="Calibri"/>
              <a:ea typeface="Calibri"/>
              <a:cs typeface="Calibri"/>
              <a:sym typeface="Calibri"/>
            </a:endParaRPr>
          </a:p>
        </p:txBody>
      </p:sp>
      <p:sp>
        <p:nvSpPr>
          <p:cNvPr id="29" name="Google Shape;29;p2"/>
          <p:cNvSpPr/>
          <p:nvPr/>
        </p:nvSpPr>
        <p:spPr>
          <a:xfrm>
            <a:off x="2037993" y="3996809"/>
            <a:ext cx="5166122" cy="3456146"/>
          </a:xfrm>
          <a:prstGeom prst="roundRect">
            <a:avLst>
              <a:gd fmla="val 3857"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260163" y="4218980"/>
            <a:ext cx="472178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4A4A45"/>
              </a:buClr>
              <a:buSzPts val="1750"/>
              <a:buFont typeface="Lato"/>
              <a:buNone/>
            </a:pPr>
            <a:r>
              <a:rPr b="1" lang="en-US" sz="1750">
                <a:solidFill>
                  <a:srgbClr val="4A4A45"/>
                </a:solidFill>
                <a:latin typeface="Lato"/>
                <a:ea typeface="Lato"/>
                <a:cs typeface="Lato"/>
                <a:sym typeface="Lato"/>
              </a:rPr>
              <a:t>Bridging the Gap with Data Analytics</a:t>
            </a:r>
            <a:endParaRPr sz="1750">
              <a:solidFill>
                <a:schemeClr val="dk1"/>
              </a:solidFill>
              <a:latin typeface="Calibri"/>
              <a:ea typeface="Calibri"/>
              <a:cs typeface="Calibri"/>
              <a:sym typeface="Calibri"/>
            </a:endParaRPr>
          </a:p>
        </p:txBody>
      </p:sp>
      <p:sp>
        <p:nvSpPr>
          <p:cNvPr id="31" name="Google Shape;31;p2"/>
          <p:cNvSpPr/>
          <p:nvPr/>
        </p:nvSpPr>
        <p:spPr>
          <a:xfrm>
            <a:off x="2544485" y="4707612"/>
            <a:ext cx="4437459" cy="2843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Current sponsor growth analysis methods may:</a:t>
            </a:r>
            <a:endParaRPr sz="1400">
              <a:solidFill>
                <a:schemeClr val="dk1"/>
              </a:solidFill>
              <a:latin typeface="Calibri"/>
              <a:ea typeface="Calibri"/>
              <a:cs typeface="Calibri"/>
              <a:sym typeface="Calibri"/>
            </a:endParaRPr>
          </a:p>
        </p:txBody>
      </p:sp>
      <p:sp>
        <p:nvSpPr>
          <p:cNvPr id="32" name="Google Shape;32;p2"/>
          <p:cNvSpPr/>
          <p:nvPr/>
        </p:nvSpPr>
        <p:spPr>
          <a:xfrm>
            <a:off x="2828925" y="5080754"/>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Lack a systematic approach</a:t>
            </a:r>
            <a:endParaRPr b="0" i="0" sz="1400" u="none" cap="none" strike="noStrike">
              <a:solidFill>
                <a:schemeClr val="dk1"/>
              </a:solidFill>
              <a:latin typeface="Calibri"/>
              <a:ea typeface="Calibri"/>
              <a:cs typeface="Calibri"/>
              <a:sym typeface="Calibri"/>
            </a:endParaRPr>
          </a:p>
        </p:txBody>
      </p:sp>
      <p:sp>
        <p:nvSpPr>
          <p:cNvPr id="33" name="Google Shape;33;p2"/>
          <p:cNvSpPr/>
          <p:nvPr/>
        </p:nvSpPr>
        <p:spPr>
          <a:xfrm>
            <a:off x="2828925" y="5453896"/>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Rely on subjective assessments</a:t>
            </a:r>
            <a:endParaRPr b="0" i="0" sz="1400" u="none" cap="none" strike="noStrike">
              <a:solidFill>
                <a:schemeClr val="dk1"/>
              </a:solidFill>
              <a:latin typeface="Calibri"/>
              <a:ea typeface="Calibri"/>
              <a:cs typeface="Calibri"/>
              <a:sym typeface="Calibri"/>
            </a:endParaRPr>
          </a:p>
        </p:txBody>
      </p:sp>
      <p:sp>
        <p:nvSpPr>
          <p:cNvPr id="34" name="Google Shape;34;p2"/>
          <p:cNvSpPr/>
          <p:nvPr/>
        </p:nvSpPr>
        <p:spPr>
          <a:xfrm>
            <a:off x="2544485" y="5827038"/>
            <a:ext cx="4437459" cy="2843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This project bridges the gap by leveraging:</a:t>
            </a:r>
            <a:endParaRPr sz="1400">
              <a:solidFill>
                <a:schemeClr val="dk1"/>
              </a:solidFill>
              <a:latin typeface="Calibri"/>
              <a:ea typeface="Calibri"/>
              <a:cs typeface="Calibri"/>
              <a:sym typeface="Calibri"/>
            </a:endParaRPr>
          </a:p>
        </p:txBody>
      </p:sp>
      <p:sp>
        <p:nvSpPr>
          <p:cNvPr id="35" name="Google Shape;35;p2"/>
          <p:cNvSpPr/>
          <p:nvPr/>
        </p:nvSpPr>
        <p:spPr>
          <a:xfrm>
            <a:off x="2828925" y="6200180"/>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Data analytics</a:t>
            </a:r>
            <a:endParaRPr b="0" i="0" sz="1400" u="none" cap="none" strike="noStrike">
              <a:solidFill>
                <a:schemeClr val="dk1"/>
              </a:solidFill>
              <a:latin typeface="Calibri"/>
              <a:ea typeface="Calibri"/>
              <a:cs typeface="Calibri"/>
              <a:sym typeface="Calibri"/>
            </a:endParaRPr>
          </a:p>
        </p:txBody>
      </p:sp>
      <p:sp>
        <p:nvSpPr>
          <p:cNvPr id="36" name="Google Shape;36;p2"/>
          <p:cNvSpPr/>
          <p:nvPr/>
        </p:nvSpPr>
        <p:spPr>
          <a:xfrm>
            <a:off x="2828925" y="6573322"/>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Machine learning concepts</a:t>
            </a:r>
            <a:endParaRPr b="0" i="0" sz="1400" u="none" cap="none" strike="noStrike">
              <a:solidFill>
                <a:schemeClr val="dk1"/>
              </a:solidFill>
              <a:latin typeface="Calibri"/>
              <a:ea typeface="Calibri"/>
              <a:cs typeface="Calibri"/>
              <a:sym typeface="Calibri"/>
            </a:endParaRPr>
          </a:p>
        </p:txBody>
      </p:sp>
      <p:sp>
        <p:nvSpPr>
          <p:cNvPr id="37" name="Google Shape;37;p2"/>
          <p:cNvSpPr/>
          <p:nvPr/>
        </p:nvSpPr>
        <p:spPr>
          <a:xfrm>
            <a:off x="2828925" y="6946463"/>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To forecast NBA sponsor growth</a:t>
            </a:r>
            <a:endParaRPr b="0" i="0" sz="1400" u="none" cap="none" strike="noStrike">
              <a:solidFill>
                <a:schemeClr val="dk1"/>
              </a:solidFill>
              <a:latin typeface="Calibri"/>
              <a:ea typeface="Calibri"/>
              <a:cs typeface="Calibri"/>
              <a:sym typeface="Calibri"/>
            </a:endParaRPr>
          </a:p>
        </p:txBody>
      </p:sp>
      <p:sp>
        <p:nvSpPr>
          <p:cNvPr id="38" name="Google Shape;38;p2"/>
          <p:cNvSpPr/>
          <p:nvPr/>
        </p:nvSpPr>
        <p:spPr>
          <a:xfrm>
            <a:off x="7426285" y="3996809"/>
            <a:ext cx="5166122" cy="3456146"/>
          </a:xfrm>
          <a:prstGeom prst="roundRect">
            <a:avLst>
              <a:gd fmla="val 3857"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648456" y="4218980"/>
            <a:ext cx="472178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4A4A45"/>
              </a:buClr>
              <a:buSzPts val="1750"/>
              <a:buFont typeface="Lato"/>
              <a:buNone/>
            </a:pPr>
            <a:r>
              <a:rPr b="1" lang="en-US" sz="1750">
                <a:solidFill>
                  <a:srgbClr val="4A4A45"/>
                </a:solidFill>
                <a:latin typeface="Lato"/>
                <a:ea typeface="Lato"/>
                <a:cs typeface="Lato"/>
                <a:sym typeface="Lato"/>
              </a:rPr>
              <a:t>Project stages:</a:t>
            </a:r>
            <a:endParaRPr sz="1750">
              <a:solidFill>
                <a:schemeClr val="dk1"/>
              </a:solidFill>
              <a:latin typeface="Calibri"/>
              <a:ea typeface="Calibri"/>
              <a:cs typeface="Calibri"/>
              <a:sym typeface="Calibri"/>
            </a:endParaRPr>
          </a:p>
        </p:txBody>
      </p:sp>
      <p:sp>
        <p:nvSpPr>
          <p:cNvPr id="40" name="Google Shape;40;p2"/>
          <p:cNvSpPr/>
          <p:nvPr/>
        </p:nvSpPr>
        <p:spPr>
          <a:xfrm>
            <a:off x="7381874" y="4707612"/>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i. Data collection from various sources</a:t>
            </a:r>
            <a:endParaRPr b="0" i="0" sz="1400" u="none" cap="none" strike="noStrike">
              <a:solidFill>
                <a:schemeClr val="dk1"/>
              </a:solidFill>
              <a:latin typeface="Calibri"/>
              <a:ea typeface="Calibri"/>
              <a:cs typeface="Calibri"/>
              <a:sym typeface="Calibri"/>
            </a:endParaRPr>
          </a:p>
        </p:txBody>
      </p:sp>
      <p:sp>
        <p:nvSpPr>
          <p:cNvPr id="41" name="Google Shape;41;p2"/>
          <p:cNvSpPr/>
          <p:nvPr/>
        </p:nvSpPr>
        <p:spPr>
          <a:xfrm>
            <a:off x="7381875" y="5080754"/>
            <a:ext cx="4153019" cy="284321"/>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ii. Performing Linear Discriminant Analysis (LDA)</a:t>
            </a:r>
            <a:endParaRPr b="0" i="0" sz="1400" u="none" cap="none" strike="noStrike">
              <a:solidFill>
                <a:schemeClr val="dk1"/>
              </a:solidFill>
              <a:latin typeface="Calibri"/>
              <a:ea typeface="Calibri"/>
              <a:cs typeface="Calibri"/>
              <a:sym typeface="Calibri"/>
            </a:endParaRPr>
          </a:p>
        </p:txBody>
      </p:sp>
      <p:sp>
        <p:nvSpPr>
          <p:cNvPr id="42" name="Google Shape;42;p2"/>
          <p:cNvSpPr/>
          <p:nvPr/>
        </p:nvSpPr>
        <p:spPr>
          <a:xfrm>
            <a:off x="7381875" y="5753351"/>
            <a:ext cx="4152900" cy="2844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iii. Implementing Logistic Regression</a:t>
            </a:r>
            <a:r>
              <a:rPr lang="en-US">
                <a:solidFill>
                  <a:srgbClr val="4A4A45"/>
                </a:solidFill>
                <a:latin typeface="Lato"/>
                <a:ea typeface="Lato"/>
                <a:cs typeface="Lato"/>
                <a:sym typeface="Lato"/>
              </a:rPr>
              <a:t> </a:t>
            </a:r>
            <a:r>
              <a:rPr b="0" i="0" lang="en-US" sz="1400" u="none" cap="none" strike="noStrike">
                <a:solidFill>
                  <a:srgbClr val="4A4A45"/>
                </a:solidFill>
                <a:latin typeface="Lato"/>
                <a:ea typeface="Lato"/>
                <a:cs typeface="Lato"/>
                <a:sym typeface="Lato"/>
              </a:rPr>
              <a:t>(Machine Learning)</a:t>
            </a:r>
            <a:endParaRPr b="0" i="0" sz="1400" u="none" cap="none" strike="noStrike">
              <a:solidFill>
                <a:schemeClr val="dk1"/>
              </a:solidFill>
              <a:latin typeface="Calibri"/>
              <a:ea typeface="Calibri"/>
              <a:cs typeface="Calibri"/>
              <a:sym typeface="Calibri"/>
            </a:endParaRPr>
          </a:p>
        </p:txBody>
      </p:sp>
      <p:sp>
        <p:nvSpPr>
          <p:cNvPr id="43" name="Google Shape;43;p2"/>
          <p:cNvSpPr/>
          <p:nvPr/>
        </p:nvSpPr>
        <p:spPr>
          <a:xfrm>
            <a:off x="7381938" y="6426025"/>
            <a:ext cx="4152900" cy="2844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59928"/>
              </a:lnSpc>
              <a:spcBef>
                <a:spcPts val="0"/>
              </a:spcBef>
              <a:spcAft>
                <a:spcPts val="0"/>
              </a:spcAft>
              <a:buClr>
                <a:srgbClr val="4A4A45"/>
              </a:buClr>
              <a:buSzPts val="1400"/>
              <a:buFont typeface="Lato"/>
              <a:buChar char="•"/>
            </a:pPr>
            <a:r>
              <a:rPr b="0" i="0" lang="en-US" sz="1400" u="none" cap="none" strike="noStrike">
                <a:solidFill>
                  <a:srgbClr val="4A4A45"/>
                </a:solidFill>
                <a:latin typeface="Lato"/>
                <a:ea typeface="Lato"/>
                <a:cs typeface="Lato"/>
                <a:sym typeface="Lato"/>
              </a:rPr>
              <a:t>iv. Predicting growth or decline trends</a:t>
            </a:r>
            <a:endParaRPr b="0" i="0" sz="1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37419" y="0"/>
            <a:ext cx="13067071" cy="8289846"/>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3621167" y="427673"/>
            <a:ext cx="3888462" cy="486013"/>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282824"/>
              </a:buClr>
              <a:buSzPts val="3062"/>
              <a:buFont typeface="Lato"/>
              <a:buNone/>
            </a:pPr>
            <a:r>
              <a:rPr b="1" lang="en-US" sz="3062">
                <a:solidFill>
                  <a:srgbClr val="282824"/>
                </a:solidFill>
                <a:latin typeface="Lato"/>
                <a:ea typeface="Lato"/>
                <a:cs typeface="Lato"/>
                <a:sym typeface="Lato"/>
              </a:rPr>
              <a:t>Literature Review</a:t>
            </a:r>
            <a:endParaRPr sz="3062">
              <a:solidFill>
                <a:schemeClr val="dk1"/>
              </a:solidFill>
              <a:latin typeface="Calibri"/>
              <a:ea typeface="Calibri"/>
              <a:cs typeface="Calibri"/>
              <a:sym typeface="Calibri"/>
            </a:endParaRPr>
          </a:p>
        </p:txBody>
      </p:sp>
      <p:sp>
        <p:nvSpPr>
          <p:cNvPr id="52" name="Google Shape;52;p3"/>
          <p:cNvSpPr/>
          <p:nvPr/>
        </p:nvSpPr>
        <p:spPr>
          <a:xfrm>
            <a:off x="3621167" y="1224677"/>
            <a:ext cx="7388066" cy="248722"/>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Literature Review</a:t>
            </a:r>
            <a:endParaRPr sz="1225">
              <a:solidFill>
                <a:schemeClr val="dk1"/>
              </a:solidFill>
              <a:latin typeface="Calibri"/>
              <a:ea typeface="Calibri"/>
              <a:cs typeface="Calibri"/>
              <a:sym typeface="Calibri"/>
            </a:endParaRPr>
          </a:p>
        </p:txBody>
      </p:sp>
      <p:sp>
        <p:nvSpPr>
          <p:cNvPr id="53" name="Google Shape;53;p3"/>
          <p:cNvSpPr/>
          <p:nvPr/>
        </p:nvSpPr>
        <p:spPr>
          <a:xfrm>
            <a:off x="3869888" y="1648301"/>
            <a:ext cx="7139345" cy="4974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225"/>
              <a:buFont typeface="Lato"/>
              <a:buChar char="•"/>
            </a:pPr>
            <a:r>
              <a:rPr lang="en-US" sz="1225">
                <a:solidFill>
                  <a:srgbClr val="4A4A45"/>
                </a:solidFill>
                <a:latin typeface="Lato"/>
                <a:ea typeface="Lato"/>
                <a:cs typeface="Lato"/>
                <a:sym typeface="Lato"/>
              </a:rPr>
              <a:t>A selection of relevant research papers have been reviewed to gain insights into the current landscape of NBA sponsorships.</a:t>
            </a:r>
            <a:endParaRPr sz="1225">
              <a:solidFill>
                <a:schemeClr val="dk1"/>
              </a:solidFill>
              <a:latin typeface="Calibri"/>
              <a:ea typeface="Calibri"/>
              <a:cs typeface="Calibri"/>
              <a:sym typeface="Calibri"/>
            </a:endParaRPr>
          </a:p>
        </p:txBody>
      </p:sp>
      <p:sp>
        <p:nvSpPr>
          <p:cNvPr id="54" name="Google Shape;54;p3"/>
          <p:cNvSpPr/>
          <p:nvPr/>
        </p:nvSpPr>
        <p:spPr>
          <a:xfrm>
            <a:off x="3621167" y="2373096"/>
            <a:ext cx="3504300" cy="2487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Gap &amp; Potential Interpretation</a:t>
            </a:r>
            <a:endParaRPr sz="1225">
              <a:solidFill>
                <a:schemeClr val="dk1"/>
              </a:solidFill>
              <a:latin typeface="Calibri"/>
              <a:ea typeface="Calibri"/>
              <a:cs typeface="Calibri"/>
              <a:sym typeface="Calibri"/>
            </a:endParaRPr>
          </a:p>
        </p:txBody>
      </p:sp>
      <p:sp>
        <p:nvSpPr>
          <p:cNvPr id="55" name="Google Shape;55;p3"/>
          <p:cNvSpPr/>
          <p:nvPr/>
        </p:nvSpPr>
        <p:spPr>
          <a:xfrm>
            <a:off x="3869888" y="2683966"/>
            <a:ext cx="3255600" cy="49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225"/>
              <a:buFont typeface="Lato"/>
              <a:buChar char="•"/>
            </a:pPr>
            <a:r>
              <a:rPr lang="en-US" sz="1225">
                <a:solidFill>
                  <a:srgbClr val="4A4A45"/>
                </a:solidFill>
                <a:latin typeface="Lato"/>
                <a:ea typeface="Lato"/>
                <a:cs typeface="Lato"/>
                <a:sym typeface="Lato"/>
              </a:rPr>
              <a:t>Traditionally, sponsor growth analysis might have relied on:</a:t>
            </a:r>
            <a:endParaRPr sz="1225">
              <a:solidFill>
                <a:schemeClr val="dk1"/>
              </a:solidFill>
              <a:latin typeface="Calibri"/>
              <a:ea typeface="Calibri"/>
              <a:cs typeface="Calibri"/>
              <a:sym typeface="Calibri"/>
            </a:endParaRPr>
          </a:p>
        </p:txBody>
      </p:sp>
      <p:sp>
        <p:nvSpPr>
          <p:cNvPr id="56" name="Google Shape;56;p3"/>
          <p:cNvSpPr/>
          <p:nvPr/>
        </p:nvSpPr>
        <p:spPr>
          <a:xfrm>
            <a:off x="3994304" y="3274646"/>
            <a:ext cx="3006900" cy="2487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Subjective interpretations</a:t>
            </a:r>
            <a:endParaRPr b="0" i="0" sz="1225" u="none" cap="none" strike="noStrike">
              <a:solidFill>
                <a:schemeClr val="dk1"/>
              </a:solidFill>
              <a:latin typeface="Calibri"/>
              <a:ea typeface="Calibri"/>
              <a:cs typeface="Calibri"/>
              <a:sym typeface="Calibri"/>
            </a:endParaRPr>
          </a:p>
        </p:txBody>
      </p:sp>
      <p:sp>
        <p:nvSpPr>
          <p:cNvPr id="57" name="Google Shape;57;p3"/>
          <p:cNvSpPr/>
          <p:nvPr/>
        </p:nvSpPr>
        <p:spPr>
          <a:xfrm>
            <a:off x="3994354" y="3554445"/>
            <a:ext cx="3006900" cy="2487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Limited data sets</a:t>
            </a:r>
            <a:endParaRPr b="0" i="0" sz="1225" u="none" cap="none" strike="noStrike">
              <a:solidFill>
                <a:schemeClr val="dk1"/>
              </a:solidFill>
              <a:latin typeface="Calibri"/>
              <a:ea typeface="Calibri"/>
              <a:cs typeface="Calibri"/>
              <a:sym typeface="Calibri"/>
            </a:endParaRPr>
          </a:p>
        </p:txBody>
      </p:sp>
      <p:sp>
        <p:nvSpPr>
          <p:cNvPr id="58" name="Google Shape;58;p3"/>
          <p:cNvSpPr/>
          <p:nvPr/>
        </p:nvSpPr>
        <p:spPr>
          <a:xfrm>
            <a:off x="3869888" y="4030504"/>
            <a:ext cx="3255645" cy="2487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225"/>
              <a:buFont typeface="Lato"/>
              <a:buChar char="•"/>
            </a:pPr>
            <a:r>
              <a:rPr lang="en-US" sz="1225">
                <a:solidFill>
                  <a:srgbClr val="4A4A45"/>
                </a:solidFill>
                <a:latin typeface="Lato"/>
                <a:ea typeface="Lato"/>
                <a:cs typeface="Lato"/>
                <a:sym typeface="Lato"/>
              </a:rPr>
              <a:t>Our project seeks to bridge this gap by:</a:t>
            </a:r>
            <a:endParaRPr sz="1225">
              <a:solidFill>
                <a:schemeClr val="dk1"/>
              </a:solidFill>
              <a:latin typeface="Calibri"/>
              <a:ea typeface="Calibri"/>
              <a:cs typeface="Calibri"/>
              <a:sym typeface="Calibri"/>
            </a:endParaRPr>
          </a:p>
        </p:txBody>
      </p:sp>
      <p:sp>
        <p:nvSpPr>
          <p:cNvPr id="59" name="Google Shape;59;p3"/>
          <p:cNvSpPr/>
          <p:nvPr/>
        </p:nvSpPr>
        <p:spPr>
          <a:xfrm>
            <a:off x="4118729" y="4341376"/>
            <a:ext cx="3006804" cy="248722"/>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Leveraging data analytics</a:t>
            </a:r>
            <a:endParaRPr b="0" i="0" sz="1225" u="none" cap="none" strike="noStrike">
              <a:solidFill>
                <a:schemeClr val="dk1"/>
              </a:solidFill>
              <a:latin typeface="Calibri"/>
              <a:ea typeface="Calibri"/>
              <a:cs typeface="Calibri"/>
              <a:sym typeface="Calibri"/>
            </a:endParaRPr>
          </a:p>
        </p:txBody>
      </p:sp>
      <p:sp>
        <p:nvSpPr>
          <p:cNvPr id="60" name="Google Shape;60;p3"/>
          <p:cNvSpPr/>
          <p:nvPr/>
        </p:nvSpPr>
        <p:spPr>
          <a:xfrm>
            <a:off x="4118729" y="4652248"/>
            <a:ext cx="3006804" cy="248722"/>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Employing machine learning techniques</a:t>
            </a:r>
            <a:endParaRPr b="0" i="0" sz="1225" u="none" cap="none" strike="noStrike">
              <a:solidFill>
                <a:schemeClr val="dk1"/>
              </a:solidFill>
              <a:latin typeface="Calibri"/>
              <a:ea typeface="Calibri"/>
              <a:cs typeface="Calibri"/>
              <a:sym typeface="Calibri"/>
            </a:endParaRPr>
          </a:p>
        </p:txBody>
      </p:sp>
      <p:sp>
        <p:nvSpPr>
          <p:cNvPr id="61" name="Google Shape;61;p3"/>
          <p:cNvSpPr/>
          <p:nvPr/>
        </p:nvSpPr>
        <p:spPr>
          <a:xfrm>
            <a:off x="4118725" y="5211852"/>
            <a:ext cx="3006900" cy="318000"/>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Offering a more objective and data-driven approach</a:t>
            </a:r>
            <a:endParaRPr b="0" i="0" sz="1225" u="none" cap="none" strike="noStrike">
              <a:solidFill>
                <a:schemeClr val="dk1"/>
              </a:solidFill>
              <a:latin typeface="Calibri"/>
              <a:ea typeface="Calibri"/>
              <a:cs typeface="Calibri"/>
              <a:sym typeface="Calibri"/>
            </a:endParaRPr>
          </a:p>
        </p:txBody>
      </p:sp>
      <p:pic>
        <p:nvPicPr>
          <p:cNvPr descr="preencoded.png" id="62" name="Google Shape;62;p3"/>
          <p:cNvPicPr preferRelativeResize="0"/>
          <p:nvPr/>
        </p:nvPicPr>
        <p:blipFill rotWithShape="1">
          <a:blip r:embed="rId3">
            <a:alphaModFix/>
          </a:blip>
          <a:srcRect b="0" l="0" r="0" t="0"/>
          <a:stretch/>
        </p:blipFill>
        <p:spPr>
          <a:xfrm>
            <a:off x="8548454" y="2212695"/>
            <a:ext cx="3699989" cy="3183470"/>
          </a:xfrm>
          <a:prstGeom prst="rect">
            <a:avLst/>
          </a:prstGeom>
          <a:noFill/>
          <a:ln>
            <a:noFill/>
          </a:ln>
        </p:spPr>
      </p:pic>
      <p:sp>
        <p:nvSpPr>
          <p:cNvPr id="63" name="Google Shape;63;p3"/>
          <p:cNvSpPr/>
          <p:nvPr/>
        </p:nvSpPr>
        <p:spPr>
          <a:xfrm>
            <a:off x="3621167" y="5750067"/>
            <a:ext cx="7388100" cy="24870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Nobility &amp; Potential Interpretation</a:t>
            </a:r>
            <a:endParaRPr sz="1225">
              <a:solidFill>
                <a:schemeClr val="dk1"/>
              </a:solidFill>
              <a:latin typeface="Calibri"/>
              <a:ea typeface="Calibri"/>
              <a:cs typeface="Calibri"/>
              <a:sym typeface="Calibri"/>
            </a:endParaRPr>
          </a:p>
        </p:txBody>
      </p:sp>
      <p:sp>
        <p:nvSpPr>
          <p:cNvPr id="64" name="Google Shape;64;p3"/>
          <p:cNvSpPr/>
          <p:nvPr/>
        </p:nvSpPr>
        <p:spPr>
          <a:xfrm>
            <a:off x="3869888" y="6121241"/>
            <a:ext cx="7139345" cy="4974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225"/>
              <a:buFont typeface="Lato"/>
              <a:buChar char="•"/>
            </a:pPr>
            <a:r>
              <a:rPr lang="en-US" sz="1225">
                <a:solidFill>
                  <a:srgbClr val="4A4A45"/>
                </a:solidFill>
                <a:latin typeface="Lato"/>
                <a:ea typeface="Lato"/>
                <a:cs typeface="Lato"/>
                <a:sym typeface="Lato"/>
              </a:rPr>
              <a:t>To our knowledge, there is no existing research on analyzing and predicting sponsor growth trends within the NBA using data analytics and machine learning techniques.</a:t>
            </a:r>
            <a:endParaRPr sz="1225">
              <a:solidFill>
                <a:schemeClr val="dk1"/>
              </a:solidFill>
              <a:latin typeface="Calibri"/>
              <a:ea typeface="Calibri"/>
              <a:cs typeface="Calibri"/>
              <a:sym typeface="Calibri"/>
            </a:endParaRPr>
          </a:p>
        </p:txBody>
      </p:sp>
      <p:sp>
        <p:nvSpPr>
          <p:cNvPr id="65" name="Google Shape;65;p3"/>
          <p:cNvSpPr/>
          <p:nvPr/>
        </p:nvSpPr>
        <p:spPr>
          <a:xfrm>
            <a:off x="3869888" y="6680835"/>
            <a:ext cx="7139345" cy="2487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225"/>
              <a:buFont typeface="Lato"/>
              <a:buChar char="•"/>
            </a:pPr>
            <a:r>
              <a:rPr lang="en-US" sz="1225">
                <a:solidFill>
                  <a:srgbClr val="4A4A45"/>
                </a:solidFill>
                <a:latin typeface="Lato"/>
                <a:ea typeface="Lato"/>
                <a:cs typeface="Lato"/>
                <a:sym typeface="Lato"/>
              </a:rPr>
              <a:t>Our project's novelty lies in:</a:t>
            </a:r>
            <a:endParaRPr sz="1225">
              <a:solidFill>
                <a:schemeClr val="dk1"/>
              </a:solidFill>
              <a:latin typeface="Calibri"/>
              <a:ea typeface="Calibri"/>
              <a:cs typeface="Calibri"/>
              <a:sym typeface="Calibri"/>
            </a:endParaRPr>
          </a:p>
        </p:txBody>
      </p:sp>
      <p:sp>
        <p:nvSpPr>
          <p:cNvPr id="66" name="Google Shape;66;p3"/>
          <p:cNvSpPr/>
          <p:nvPr/>
        </p:nvSpPr>
        <p:spPr>
          <a:xfrm>
            <a:off x="4118729" y="6991707"/>
            <a:ext cx="6890504" cy="248722"/>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Applying these techniques to the specific context of NBA sponsorships</a:t>
            </a:r>
            <a:endParaRPr b="0" i="0" sz="1225" u="none" cap="none" strike="noStrike">
              <a:solidFill>
                <a:schemeClr val="dk1"/>
              </a:solidFill>
              <a:latin typeface="Calibri"/>
              <a:ea typeface="Calibri"/>
              <a:cs typeface="Calibri"/>
              <a:sym typeface="Calibri"/>
            </a:endParaRPr>
          </a:p>
        </p:txBody>
      </p:sp>
      <p:sp>
        <p:nvSpPr>
          <p:cNvPr id="67" name="Google Shape;67;p3"/>
          <p:cNvSpPr/>
          <p:nvPr/>
        </p:nvSpPr>
        <p:spPr>
          <a:xfrm>
            <a:off x="4118729" y="7302579"/>
            <a:ext cx="6890504" cy="248722"/>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Contributing to a more comprehensive understanding of the sponsorship landscape</a:t>
            </a:r>
            <a:endParaRPr b="0" i="0" sz="1225" u="none" cap="none" strike="noStrike">
              <a:solidFill>
                <a:schemeClr val="dk1"/>
              </a:solidFill>
              <a:latin typeface="Calibri"/>
              <a:ea typeface="Calibri"/>
              <a:cs typeface="Calibri"/>
              <a:sym typeface="Calibri"/>
            </a:endParaRPr>
          </a:p>
        </p:txBody>
      </p:sp>
      <p:sp>
        <p:nvSpPr>
          <p:cNvPr id="68" name="Google Shape;68;p3"/>
          <p:cNvSpPr/>
          <p:nvPr/>
        </p:nvSpPr>
        <p:spPr>
          <a:xfrm>
            <a:off x="4118729" y="7613452"/>
            <a:ext cx="6890504" cy="248722"/>
          </a:xfrm>
          <a:prstGeom prst="rect">
            <a:avLst/>
          </a:prstGeom>
          <a:noFill/>
          <a:ln>
            <a:noFill/>
          </a:ln>
        </p:spPr>
        <p:txBody>
          <a:bodyPr anchorCtr="0" anchor="t" bIns="45700" lIns="91425" spcFirstLastPara="1" rIns="91425" wrap="square" tIns="45700">
            <a:noAutofit/>
          </a:bodyPr>
          <a:lstStyle/>
          <a:p>
            <a:pPr indent="-342900" lvl="1" marL="685800" marR="0" rtl="0" algn="l">
              <a:lnSpc>
                <a:spcPct val="160000"/>
              </a:lnSpc>
              <a:spcBef>
                <a:spcPts val="0"/>
              </a:spcBef>
              <a:spcAft>
                <a:spcPts val="0"/>
              </a:spcAft>
              <a:buClr>
                <a:srgbClr val="4A4A45"/>
              </a:buClr>
              <a:buSzPts val="1225"/>
              <a:buFont typeface="Lato"/>
              <a:buChar char="•"/>
            </a:pPr>
            <a:r>
              <a:rPr b="0" i="0" lang="en-US" sz="1225" u="none" cap="none" strike="noStrike">
                <a:solidFill>
                  <a:srgbClr val="4A4A45"/>
                </a:solidFill>
                <a:latin typeface="Lato"/>
                <a:ea typeface="Lato"/>
                <a:cs typeface="Lato"/>
                <a:sym typeface="Lato"/>
              </a:rPr>
              <a:t>Informing more effective sponsorship strategies</a:t>
            </a:r>
            <a:endParaRPr b="0" i="0" sz="1225"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66916" y="0"/>
            <a:ext cx="13067071" cy="8276511"/>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3621167" y="427673"/>
            <a:ext cx="3888462" cy="486013"/>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282824"/>
              </a:buClr>
              <a:buSzPts val="3062"/>
              <a:buFont typeface="Lato"/>
              <a:buNone/>
            </a:pPr>
            <a:r>
              <a:rPr b="1" lang="en-US" sz="3062">
                <a:solidFill>
                  <a:srgbClr val="282824"/>
                </a:solidFill>
                <a:latin typeface="Lato"/>
                <a:ea typeface="Lato"/>
                <a:cs typeface="Lato"/>
                <a:sym typeface="Lato"/>
              </a:rPr>
              <a:t>Methodology</a:t>
            </a:r>
            <a:endParaRPr sz="3062">
              <a:solidFill>
                <a:schemeClr val="dk1"/>
              </a:solidFill>
              <a:latin typeface="Calibri"/>
              <a:ea typeface="Calibri"/>
              <a:cs typeface="Calibri"/>
              <a:sym typeface="Calibri"/>
            </a:endParaRPr>
          </a:p>
        </p:txBody>
      </p:sp>
      <p:sp>
        <p:nvSpPr>
          <p:cNvPr id="77" name="Google Shape;77;p4"/>
          <p:cNvSpPr/>
          <p:nvPr/>
        </p:nvSpPr>
        <p:spPr>
          <a:xfrm>
            <a:off x="7299722" y="1224677"/>
            <a:ext cx="31075" cy="6624161"/>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6595884" y="1508462"/>
            <a:ext cx="544354" cy="31075"/>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7140238" y="1349097"/>
            <a:ext cx="349925" cy="349925"/>
          </a:xfrm>
          <a:prstGeom prst="roundRect">
            <a:avLst>
              <a:gd fmla="val 26670"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7247513" y="1378148"/>
            <a:ext cx="135374" cy="291703"/>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82824"/>
              </a:buClr>
              <a:buSzPts val="1837"/>
              <a:buFont typeface="Lato"/>
              <a:buNone/>
            </a:pPr>
            <a:r>
              <a:rPr b="1" lang="en-US" sz="1837">
                <a:solidFill>
                  <a:srgbClr val="282824"/>
                </a:solidFill>
                <a:latin typeface="Lato"/>
                <a:ea typeface="Lato"/>
                <a:cs typeface="Lato"/>
                <a:sym typeface="Lato"/>
              </a:rPr>
              <a:t>1</a:t>
            </a:r>
            <a:endParaRPr sz="1837">
              <a:solidFill>
                <a:schemeClr val="dk1"/>
              </a:solidFill>
              <a:latin typeface="Calibri"/>
              <a:ea typeface="Calibri"/>
              <a:cs typeface="Calibri"/>
              <a:sym typeface="Calibri"/>
            </a:endParaRPr>
          </a:p>
        </p:txBody>
      </p:sp>
      <p:sp>
        <p:nvSpPr>
          <p:cNvPr id="81" name="Google Shape;81;p4"/>
          <p:cNvSpPr/>
          <p:nvPr/>
        </p:nvSpPr>
        <p:spPr>
          <a:xfrm>
            <a:off x="3621167" y="1380173"/>
            <a:ext cx="2838569" cy="248722"/>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Data Source </a:t>
            </a:r>
            <a:endParaRPr sz="1225">
              <a:solidFill>
                <a:schemeClr val="dk1"/>
              </a:solidFill>
              <a:latin typeface="Calibri"/>
              <a:ea typeface="Calibri"/>
              <a:cs typeface="Calibri"/>
              <a:sym typeface="Calibri"/>
            </a:endParaRPr>
          </a:p>
        </p:txBody>
      </p:sp>
      <p:sp>
        <p:nvSpPr>
          <p:cNvPr id="82" name="Google Shape;82;p4"/>
          <p:cNvSpPr/>
          <p:nvPr/>
        </p:nvSpPr>
        <p:spPr>
          <a:xfrm>
            <a:off x="3621167" y="1722120"/>
            <a:ext cx="2838569" cy="597218"/>
          </a:xfrm>
          <a:prstGeom prst="rect">
            <a:avLst/>
          </a:prstGeom>
          <a:noFill/>
          <a:ln>
            <a:noFill/>
          </a:ln>
        </p:spPr>
        <p:txBody>
          <a:bodyPr anchorCtr="0" anchor="t" bIns="45700" lIns="91425" spcFirstLastPara="1" rIns="91425" wrap="square" tIns="45700">
            <a:noAutofit/>
          </a:bodyPr>
          <a:lstStyle/>
          <a:p>
            <a:pPr indent="0" lvl="0" marL="0" marR="0" rtl="0" algn="ctr">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Reliable sources </a:t>
            </a:r>
            <a:r>
              <a:rPr lang="en-US" sz="980">
                <a:solidFill>
                  <a:srgbClr val="4A4A45"/>
                </a:solidFill>
                <a:latin typeface="Lato"/>
                <a:ea typeface="Lato"/>
                <a:cs typeface="Lato"/>
                <a:sym typeface="Lato"/>
              </a:rPr>
              <a:t>ensure</a:t>
            </a:r>
            <a:r>
              <a:rPr lang="en-US" sz="980">
                <a:solidFill>
                  <a:srgbClr val="4A4A45"/>
                </a:solidFill>
                <a:latin typeface="Lato"/>
                <a:ea typeface="Lato"/>
                <a:cs typeface="Lato"/>
                <a:sym typeface="Lato"/>
              </a:rPr>
              <a:t> data quality: Official NBA financial reports, Sponsorship databases, Industry reports on sports marketing and sponsorship trends</a:t>
            </a:r>
            <a:endParaRPr sz="980">
              <a:solidFill>
                <a:schemeClr val="dk1"/>
              </a:solidFill>
              <a:latin typeface="Calibri"/>
              <a:ea typeface="Calibri"/>
              <a:cs typeface="Calibri"/>
              <a:sym typeface="Calibri"/>
            </a:endParaRPr>
          </a:p>
        </p:txBody>
      </p:sp>
      <p:sp>
        <p:nvSpPr>
          <p:cNvPr id="83" name="Google Shape;83;p4"/>
          <p:cNvSpPr/>
          <p:nvPr/>
        </p:nvSpPr>
        <p:spPr>
          <a:xfrm>
            <a:off x="7490162" y="2286060"/>
            <a:ext cx="544354" cy="31075"/>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7140238" y="2126694"/>
            <a:ext cx="349925" cy="349925"/>
          </a:xfrm>
          <a:prstGeom prst="roundRect">
            <a:avLst>
              <a:gd fmla="val 26670"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7247513" y="2155746"/>
            <a:ext cx="135374" cy="291703"/>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82824"/>
              </a:buClr>
              <a:buSzPts val="1837"/>
              <a:buFont typeface="Lato"/>
              <a:buNone/>
            </a:pPr>
            <a:r>
              <a:rPr b="1" lang="en-US" sz="1837">
                <a:solidFill>
                  <a:srgbClr val="282824"/>
                </a:solidFill>
                <a:latin typeface="Lato"/>
                <a:ea typeface="Lato"/>
                <a:cs typeface="Lato"/>
                <a:sym typeface="Lato"/>
              </a:rPr>
              <a:t>2</a:t>
            </a:r>
            <a:endParaRPr sz="1837">
              <a:solidFill>
                <a:schemeClr val="dk1"/>
              </a:solidFill>
              <a:latin typeface="Calibri"/>
              <a:ea typeface="Calibri"/>
              <a:cs typeface="Calibri"/>
              <a:sym typeface="Calibri"/>
            </a:endParaRPr>
          </a:p>
        </p:txBody>
      </p:sp>
      <p:sp>
        <p:nvSpPr>
          <p:cNvPr id="86" name="Google Shape;86;p4"/>
          <p:cNvSpPr/>
          <p:nvPr/>
        </p:nvSpPr>
        <p:spPr>
          <a:xfrm>
            <a:off x="8170664" y="2157770"/>
            <a:ext cx="2838569" cy="497443"/>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Data Cleaning and Preprocessing (using Python)</a:t>
            </a:r>
            <a:endParaRPr sz="1225">
              <a:solidFill>
                <a:schemeClr val="dk1"/>
              </a:solidFill>
              <a:latin typeface="Calibri"/>
              <a:ea typeface="Calibri"/>
              <a:cs typeface="Calibri"/>
              <a:sym typeface="Calibri"/>
            </a:endParaRPr>
          </a:p>
        </p:txBody>
      </p:sp>
      <p:sp>
        <p:nvSpPr>
          <p:cNvPr id="87" name="Google Shape;87;p4"/>
          <p:cNvSpPr/>
          <p:nvPr/>
        </p:nvSpPr>
        <p:spPr>
          <a:xfrm>
            <a:off x="8170664" y="2748439"/>
            <a:ext cx="2838569" cy="79629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Python for data wrangling: Missing value handling, Duplicate removal, Data format standardization, Variable transformation.                                               Pandas library simplifies tasks</a:t>
            </a:r>
            <a:endParaRPr sz="980">
              <a:solidFill>
                <a:schemeClr val="dk1"/>
              </a:solidFill>
              <a:latin typeface="Calibri"/>
              <a:ea typeface="Calibri"/>
              <a:cs typeface="Calibri"/>
              <a:sym typeface="Calibri"/>
            </a:endParaRPr>
          </a:p>
        </p:txBody>
      </p:sp>
      <p:sp>
        <p:nvSpPr>
          <p:cNvPr id="88" name="Google Shape;88;p4"/>
          <p:cNvSpPr/>
          <p:nvPr/>
        </p:nvSpPr>
        <p:spPr>
          <a:xfrm>
            <a:off x="6595884" y="3212723"/>
            <a:ext cx="544354" cy="31075"/>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7140238" y="3053358"/>
            <a:ext cx="349925" cy="349925"/>
          </a:xfrm>
          <a:prstGeom prst="roundRect">
            <a:avLst>
              <a:gd fmla="val 26670"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247513" y="3082409"/>
            <a:ext cx="135374" cy="291703"/>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82824"/>
              </a:buClr>
              <a:buSzPts val="1837"/>
              <a:buFont typeface="Lato"/>
              <a:buNone/>
            </a:pPr>
            <a:r>
              <a:rPr b="1" lang="en-US" sz="1837">
                <a:solidFill>
                  <a:srgbClr val="282824"/>
                </a:solidFill>
                <a:latin typeface="Lato"/>
                <a:ea typeface="Lato"/>
                <a:cs typeface="Lato"/>
                <a:sym typeface="Lato"/>
              </a:rPr>
              <a:t>3</a:t>
            </a:r>
            <a:endParaRPr sz="1837">
              <a:solidFill>
                <a:schemeClr val="dk1"/>
              </a:solidFill>
              <a:latin typeface="Calibri"/>
              <a:ea typeface="Calibri"/>
              <a:cs typeface="Calibri"/>
              <a:sym typeface="Calibri"/>
            </a:endParaRPr>
          </a:p>
        </p:txBody>
      </p:sp>
      <p:sp>
        <p:nvSpPr>
          <p:cNvPr id="91" name="Google Shape;91;p4"/>
          <p:cNvSpPr/>
          <p:nvPr/>
        </p:nvSpPr>
        <p:spPr>
          <a:xfrm>
            <a:off x="3621167" y="3084433"/>
            <a:ext cx="2838569" cy="248722"/>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4A4A45"/>
              </a:buClr>
              <a:buSzPts val="1225"/>
              <a:buFont typeface="Lato"/>
              <a:buNone/>
            </a:pPr>
            <a:r>
              <a:rPr lang="en-US" sz="1225">
                <a:solidFill>
                  <a:srgbClr val="4A4A45"/>
                </a:solidFill>
                <a:latin typeface="Lato"/>
                <a:ea typeface="Lato"/>
                <a:cs typeface="Lato"/>
                <a:sym typeface="Lato"/>
              </a:rPr>
              <a:t>L</a:t>
            </a:r>
            <a:r>
              <a:rPr b="1" lang="en-US" sz="1225">
                <a:solidFill>
                  <a:srgbClr val="4A4A45"/>
                </a:solidFill>
                <a:latin typeface="Lato"/>
                <a:ea typeface="Lato"/>
                <a:cs typeface="Lato"/>
                <a:sym typeface="Lato"/>
              </a:rPr>
              <a:t>inear Discriminant Analysis</a:t>
            </a:r>
            <a:endParaRPr sz="1225">
              <a:solidFill>
                <a:schemeClr val="dk1"/>
              </a:solidFill>
              <a:latin typeface="Calibri"/>
              <a:ea typeface="Calibri"/>
              <a:cs typeface="Calibri"/>
              <a:sym typeface="Calibri"/>
            </a:endParaRPr>
          </a:p>
        </p:txBody>
      </p:sp>
      <p:sp>
        <p:nvSpPr>
          <p:cNvPr id="92" name="Google Shape;92;p4"/>
          <p:cNvSpPr/>
          <p:nvPr/>
        </p:nvSpPr>
        <p:spPr>
          <a:xfrm>
            <a:off x="3621167" y="3426381"/>
            <a:ext cx="2838569" cy="796290"/>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LDA for feature importance: Identified key differentiators for successful sponsorships Shed light on factors driving growth Foundation for predictive modeling</a:t>
            </a:r>
            <a:endParaRPr sz="980">
              <a:solidFill>
                <a:schemeClr val="dk1"/>
              </a:solidFill>
              <a:latin typeface="Calibri"/>
              <a:ea typeface="Calibri"/>
              <a:cs typeface="Calibri"/>
              <a:sym typeface="Calibri"/>
            </a:endParaRPr>
          </a:p>
        </p:txBody>
      </p:sp>
      <p:sp>
        <p:nvSpPr>
          <p:cNvPr id="93" name="Google Shape;93;p4"/>
          <p:cNvSpPr/>
          <p:nvPr/>
        </p:nvSpPr>
        <p:spPr>
          <a:xfrm>
            <a:off x="7490162" y="4139505"/>
            <a:ext cx="544354" cy="31075"/>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7140238" y="3980140"/>
            <a:ext cx="349925" cy="349925"/>
          </a:xfrm>
          <a:prstGeom prst="roundRect">
            <a:avLst>
              <a:gd fmla="val 26670"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7247513" y="4009192"/>
            <a:ext cx="135374" cy="291703"/>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82824"/>
              </a:buClr>
              <a:buSzPts val="1837"/>
              <a:buFont typeface="Lato"/>
              <a:buNone/>
            </a:pPr>
            <a:r>
              <a:rPr b="1" lang="en-US" sz="1837">
                <a:solidFill>
                  <a:srgbClr val="282824"/>
                </a:solidFill>
                <a:latin typeface="Lato"/>
                <a:ea typeface="Lato"/>
                <a:cs typeface="Lato"/>
                <a:sym typeface="Lato"/>
              </a:rPr>
              <a:t>4</a:t>
            </a:r>
            <a:endParaRPr sz="1837">
              <a:solidFill>
                <a:schemeClr val="dk1"/>
              </a:solidFill>
              <a:latin typeface="Calibri"/>
              <a:ea typeface="Calibri"/>
              <a:cs typeface="Calibri"/>
              <a:sym typeface="Calibri"/>
            </a:endParaRPr>
          </a:p>
        </p:txBody>
      </p:sp>
      <p:sp>
        <p:nvSpPr>
          <p:cNvPr id="96" name="Google Shape;96;p4"/>
          <p:cNvSpPr/>
          <p:nvPr/>
        </p:nvSpPr>
        <p:spPr>
          <a:xfrm>
            <a:off x="8170664" y="4011216"/>
            <a:ext cx="2838569" cy="497443"/>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Classification Modeling with Logistic Regression</a:t>
            </a:r>
            <a:endParaRPr sz="1225">
              <a:solidFill>
                <a:schemeClr val="dk1"/>
              </a:solidFill>
              <a:latin typeface="Calibri"/>
              <a:ea typeface="Calibri"/>
              <a:cs typeface="Calibri"/>
              <a:sym typeface="Calibri"/>
            </a:endParaRPr>
          </a:p>
        </p:txBody>
      </p:sp>
      <p:sp>
        <p:nvSpPr>
          <p:cNvPr id="97" name="Google Shape;97;p4"/>
          <p:cNvSpPr/>
          <p:nvPr/>
        </p:nvSpPr>
        <p:spPr>
          <a:xfrm>
            <a:off x="8170664" y="4601885"/>
            <a:ext cx="2974258" cy="398145"/>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Predicting Sponsor Growth: Logistic Regression Model</a:t>
            </a:r>
            <a:endParaRPr sz="980">
              <a:solidFill>
                <a:schemeClr val="dk1"/>
              </a:solidFill>
              <a:latin typeface="Calibri"/>
              <a:ea typeface="Calibri"/>
              <a:cs typeface="Calibri"/>
              <a:sym typeface="Calibri"/>
            </a:endParaRPr>
          </a:p>
        </p:txBody>
      </p:sp>
      <p:sp>
        <p:nvSpPr>
          <p:cNvPr id="98" name="Google Shape;98;p4"/>
          <p:cNvSpPr/>
          <p:nvPr/>
        </p:nvSpPr>
        <p:spPr>
          <a:xfrm>
            <a:off x="8170664" y="5093256"/>
            <a:ext cx="2974258" cy="597218"/>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Building on LDA's insights: Logistic regression for growth prediction, Ideal for binary classification (successful/unsuccessful)</a:t>
            </a:r>
            <a:endParaRPr sz="980">
              <a:solidFill>
                <a:schemeClr val="dk1"/>
              </a:solidFill>
              <a:latin typeface="Calibri"/>
              <a:ea typeface="Calibri"/>
              <a:cs typeface="Calibri"/>
              <a:sym typeface="Calibri"/>
            </a:endParaRPr>
          </a:p>
        </p:txBody>
      </p:sp>
      <p:sp>
        <p:nvSpPr>
          <p:cNvPr id="99" name="Google Shape;99;p4"/>
          <p:cNvSpPr/>
          <p:nvPr/>
        </p:nvSpPr>
        <p:spPr>
          <a:xfrm>
            <a:off x="6595884" y="5212378"/>
            <a:ext cx="544354" cy="31075"/>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7140238" y="5053013"/>
            <a:ext cx="349925" cy="349925"/>
          </a:xfrm>
          <a:prstGeom prst="roundRect">
            <a:avLst>
              <a:gd fmla="val 26670"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7247513" y="5082064"/>
            <a:ext cx="135374" cy="291703"/>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82824"/>
              </a:buClr>
              <a:buSzPts val="1837"/>
              <a:buFont typeface="Lato"/>
              <a:buNone/>
            </a:pPr>
            <a:r>
              <a:rPr b="1" lang="en-US" sz="1837">
                <a:solidFill>
                  <a:srgbClr val="282824"/>
                </a:solidFill>
                <a:latin typeface="Lato"/>
                <a:ea typeface="Lato"/>
                <a:cs typeface="Lato"/>
                <a:sym typeface="Lato"/>
              </a:rPr>
              <a:t>5</a:t>
            </a:r>
            <a:endParaRPr sz="1837">
              <a:solidFill>
                <a:schemeClr val="dk1"/>
              </a:solidFill>
              <a:latin typeface="Calibri"/>
              <a:ea typeface="Calibri"/>
              <a:cs typeface="Calibri"/>
              <a:sym typeface="Calibri"/>
            </a:endParaRPr>
          </a:p>
        </p:txBody>
      </p:sp>
      <p:sp>
        <p:nvSpPr>
          <p:cNvPr id="102" name="Google Shape;102;p4"/>
          <p:cNvSpPr/>
          <p:nvPr/>
        </p:nvSpPr>
        <p:spPr>
          <a:xfrm>
            <a:off x="3621167" y="5084088"/>
            <a:ext cx="2838569" cy="248722"/>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Prediction and Interpretation</a:t>
            </a:r>
            <a:endParaRPr sz="1225">
              <a:solidFill>
                <a:schemeClr val="dk1"/>
              </a:solidFill>
              <a:latin typeface="Calibri"/>
              <a:ea typeface="Calibri"/>
              <a:cs typeface="Calibri"/>
              <a:sym typeface="Calibri"/>
            </a:endParaRPr>
          </a:p>
        </p:txBody>
      </p:sp>
      <p:sp>
        <p:nvSpPr>
          <p:cNvPr id="103" name="Google Shape;103;p4"/>
          <p:cNvSpPr/>
          <p:nvPr/>
        </p:nvSpPr>
        <p:spPr>
          <a:xfrm>
            <a:off x="3621167" y="5426035"/>
            <a:ext cx="2838569" cy="1194435"/>
          </a:xfrm>
          <a:prstGeom prst="rect">
            <a:avLst/>
          </a:prstGeom>
          <a:noFill/>
          <a:ln>
            <a:noFill/>
          </a:ln>
        </p:spPr>
        <p:txBody>
          <a:bodyPr anchorCtr="0" anchor="t" bIns="45700" lIns="91425" spcFirstLastPara="1" rIns="91425" wrap="square" tIns="45700">
            <a:noAutofit/>
          </a:bodyPr>
          <a:lstStyle/>
          <a:p>
            <a:pPr indent="0" lvl="0" marL="0" marR="0" rtl="0" algn="r">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Using a logistic regression model, we predicted sponsor growth for NBA teams. By analyzing the model's results, we identified key drivers like team performance, market size, and brand fit. This provided valuable insights for clients to optimize their NBA sponsorship strategies.</a:t>
            </a:r>
            <a:endParaRPr sz="980">
              <a:solidFill>
                <a:schemeClr val="dk1"/>
              </a:solidFill>
              <a:latin typeface="Calibri"/>
              <a:ea typeface="Calibri"/>
              <a:cs typeface="Calibri"/>
              <a:sym typeface="Calibri"/>
            </a:endParaRPr>
          </a:p>
        </p:txBody>
      </p:sp>
      <p:sp>
        <p:nvSpPr>
          <p:cNvPr id="104" name="Google Shape;104;p4"/>
          <p:cNvSpPr/>
          <p:nvPr/>
        </p:nvSpPr>
        <p:spPr>
          <a:xfrm>
            <a:off x="7490162" y="6285250"/>
            <a:ext cx="544354" cy="31075"/>
          </a:xfrm>
          <a:prstGeom prst="rect">
            <a:avLst/>
          </a:prstGeom>
          <a:solidFill>
            <a:srgbClr val="CDCD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7140238" y="6125885"/>
            <a:ext cx="349925" cy="349925"/>
          </a:xfrm>
          <a:prstGeom prst="roundRect">
            <a:avLst>
              <a:gd fmla="val 26670"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7247513" y="6154936"/>
            <a:ext cx="135374" cy="291703"/>
          </a:xfrm>
          <a:prstGeom prst="rect">
            <a:avLst/>
          </a:prstGeom>
          <a:noFill/>
          <a:ln>
            <a:noFill/>
          </a:ln>
        </p:spPr>
        <p:txBody>
          <a:bodyPr anchorCtr="0" anchor="t" bIns="45700" lIns="91425" spcFirstLastPara="1" rIns="91425" wrap="square" tIns="45700">
            <a:noAutofit/>
          </a:bodyPr>
          <a:lstStyle/>
          <a:p>
            <a:pPr indent="0" lvl="0" marL="0" marR="0" rtl="0" algn="ctr">
              <a:lnSpc>
                <a:spcPct val="124986"/>
              </a:lnSpc>
              <a:spcBef>
                <a:spcPts val="0"/>
              </a:spcBef>
              <a:spcAft>
                <a:spcPts val="0"/>
              </a:spcAft>
              <a:buClr>
                <a:srgbClr val="282824"/>
              </a:buClr>
              <a:buSzPts val="1837"/>
              <a:buFont typeface="Lato"/>
              <a:buNone/>
            </a:pPr>
            <a:r>
              <a:rPr b="1" lang="en-US" sz="1837">
                <a:solidFill>
                  <a:srgbClr val="282824"/>
                </a:solidFill>
                <a:latin typeface="Lato"/>
                <a:ea typeface="Lato"/>
                <a:cs typeface="Lato"/>
                <a:sym typeface="Lato"/>
              </a:rPr>
              <a:t>6</a:t>
            </a:r>
            <a:endParaRPr sz="1837">
              <a:solidFill>
                <a:schemeClr val="dk1"/>
              </a:solidFill>
              <a:latin typeface="Calibri"/>
              <a:ea typeface="Calibri"/>
              <a:cs typeface="Calibri"/>
              <a:sym typeface="Calibri"/>
            </a:endParaRPr>
          </a:p>
        </p:txBody>
      </p:sp>
      <p:sp>
        <p:nvSpPr>
          <p:cNvPr id="107" name="Google Shape;107;p4"/>
          <p:cNvSpPr/>
          <p:nvPr/>
        </p:nvSpPr>
        <p:spPr>
          <a:xfrm>
            <a:off x="8170664" y="6156960"/>
            <a:ext cx="2838569" cy="248722"/>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225"/>
              <a:buFont typeface="Lato"/>
              <a:buNone/>
            </a:pPr>
            <a:r>
              <a:rPr b="1" lang="en-US" sz="1225">
                <a:solidFill>
                  <a:srgbClr val="4A4A45"/>
                </a:solidFill>
                <a:latin typeface="Lato"/>
                <a:ea typeface="Lato"/>
                <a:cs typeface="Lato"/>
                <a:sym typeface="Lato"/>
              </a:rPr>
              <a:t>Data Visualization</a:t>
            </a:r>
            <a:endParaRPr sz="1225">
              <a:solidFill>
                <a:schemeClr val="dk1"/>
              </a:solidFill>
              <a:latin typeface="Calibri"/>
              <a:ea typeface="Calibri"/>
              <a:cs typeface="Calibri"/>
              <a:sym typeface="Calibri"/>
            </a:endParaRPr>
          </a:p>
        </p:txBody>
      </p:sp>
      <p:sp>
        <p:nvSpPr>
          <p:cNvPr id="108" name="Google Shape;108;p4"/>
          <p:cNvSpPr/>
          <p:nvPr/>
        </p:nvSpPr>
        <p:spPr>
          <a:xfrm>
            <a:off x="8170664" y="6498908"/>
            <a:ext cx="3436837" cy="1194435"/>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980"/>
              <a:buFont typeface="Lato"/>
              <a:buNone/>
            </a:pPr>
            <a:r>
              <a:rPr lang="en-US" sz="980">
                <a:solidFill>
                  <a:srgbClr val="4A4A45"/>
                </a:solidFill>
                <a:latin typeface="Lato"/>
                <a:ea typeface="Lato"/>
                <a:cs typeface="Lato"/>
                <a:sym typeface="Lato"/>
              </a:rPr>
              <a:t>We created interactive dashboards using Microsoft Power BI to effectively communicate our NBA sponsor growth findings. Power BI's rich set of visualizations allowed us to present data in a clear and engaging way, empowering clients to explore trends and gain their own insights.</a:t>
            </a:r>
            <a:endParaRPr sz="980">
              <a:solidFill>
                <a:schemeClr val="dk1"/>
              </a:solidFill>
              <a:latin typeface="Calibri"/>
              <a:ea typeface="Calibri"/>
              <a:cs typeface="Calibri"/>
              <a:sym typeface="Calibri"/>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707923" y="0"/>
            <a:ext cx="13170309" cy="8231267"/>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2231000" y="588675"/>
            <a:ext cx="101760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82824"/>
              </a:buClr>
              <a:buSzPts val="4214"/>
              <a:buFont typeface="Lato"/>
              <a:buNone/>
            </a:pPr>
            <a:r>
              <a:rPr b="1" lang="en-US" sz="4214">
                <a:solidFill>
                  <a:srgbClr val="282824"/>
                </a:solidFill>
                <a:latin typeface="Lato"/>
                <a:ea typeface="Lato"/>
                <a:cs typeface="Lato"/>
                <a:sym typeface="Lato"/>
              </a:rPr>
              <a:t>Logistic Regression Model Development</a:t>
            </a:r>
            <a:endParaRPr sz="4214">
              <a:solidFill>
                <a:schemeClr val="dk1"/>
              </a:solidFill>
              <a:latin typeface="Calibri"/>
              <a:ea typeface="Calibri"/>
              <a:cs typeface="Calibri"/>
              <a:sym typeface="Calibri"/>
            </a:endParaRPr>
          </a:p>
        </p:txBody>
      </p:sp>
      <p:sp>
        <p:nvSpPr>
          <p:cNvPr id="117" name="Google Shape;117;p5"/>
          <p:cNvSpPr/>
          <p:nvPr/>
        </p:nvSpPr>
        <p:spPr>
          <a:xfrm>
            <a:off x="2504925" y="1710675"/>
            <a:ext cx="4549200" cy="34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Logistic regression is a statistical method used for classification tasks.</a:t>
            </a:r>
            <a:endParaRPr sz="1348">
              <a:solidFill>
                <a:schemeClr val="dk1"/>
              </a:solidFill>
              <a:latin typeface="Calibri"/>
              <a:ea typeface="Calibri"/>
              <a:cs typeface="Calibri"/>
              <a:sym typeface="Calibri"/>
            </a:endParaRPr>
          </a:p>
        </p:txBody>
      </p:sp>
      <p:sp>
        <p:nvSpPr>
          <p:cNvPr id="118" name="Google Shape;118;p5"/>
          <p:cNvSpPr/>
          <p:nvPr/>
        </p:nvSpPr>
        <p:spPr>
          <a:xfrm>
            <a:off x="2504956" y="2297430"/>
            <a:ext cx="4549140" cy="547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It is used to estimate the probability of an event occurring, such as a company growing.</a:t>
            </a:r>
            <a:endParaRPr sz="1348">
              <a:solidFill>
                <a:schemeClr val="dk1"/>
              </a:solidFill>
              <a:latin typeface="Calibri"/>
              <a:ea typeface="Calibri"/>
              <a:cs typeface="Calibri"/>
              <a:sym typeface="Calibri"/>
            </a:endParaRPr>
          </a:p>
        </p:txBody>
      </p:sp>
      <p:sp>
        <p:nvSpPr>
          <p:cNvPr id="119" name="Google Shape;119;p5"/>
          <p:cNvSpPr/>
          <p:nvPr/>
        </p:nvSpPr>
        <p:spPr>
          <a:xfrm>
            <a:off x="2504956" y="2930723"/>
            <a:ext cx="4549140" cy="8215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Logistic regression uses a sigmoid function to map the linear combination of input features to a probability between 0 and 1.</a:t>
            </a:r>
            <a:endParaRPr sz="1348">
              <a:solidFill>
                <a:schemeClr val="dk1"/>
              </a:solidFill>
              <a:latin typeface="Calibri"/>
              <a:ea typeface="Calibri"/>
              <a:cs typeface="Calibri"/>
              <a:sym typeface="Calibri"/>
            </a:endParaRPr>
          </a:p>
        </p:txBody>
      </p:sp>
      <p:sp>
        <p:nvSpPr>
          <p:cNvPr id="120" name="Google Shape;120;p5"/>
          <p:cNvSpPr/>
          <p:nvPr/>
        </p:nvSpPr>
        <p:spPr>
          <a:xfrm>
            <a:off x="2230993" y="3944898"/>
            <a:ext cx="4823103" cy="342424"/>
          </a:xfrm>
          <a:prstGeom prst="rect">
            <a:avLst/>
          </a:prstGeom>
          <a:noFill/>
          <a:ln>
            <a:noFill/>
          </a:ln>
        </p:spPr>
        <p:txBody>
          <a:bodyPr anchorCtr="0" anchor="t" bIns="45700" lIns="91425" spcFirstLastPara="1" rIns="91425" wrap="square" tIns="45700">
            <a:noAutofit/>
          </a:bodyPr>
          <a:lstStyle/>
          <a:p>
            <a:pPr indent="0" lvl="0" marL="0" marR="0" rtl="0" algn="l">
              <a:lnSpc>
                <a:spcPct val="159964"/>
              </a:lnSpc>
              <a:spcBef>
                <a:spcPts val="0"/>
              </a:spcBef>
              <a:spcAft>
                <a:spcPts val="0"/>
              </a:spcAft>
              <a:buClr>
                <a:srgbClr val="4A4A45"/>
              </a:buClr>
              <a:buSzPts val="1686"/>
              <a:buFont typeface="Lato"/>
              <a:buNone/>
            </a:pPr>
            <a:r>
              <a:rPr b="1" lang="en-US" sz="1686">
                <a:solidFill>
                  <a:srgbClr val="4A4A45"/>
                </a:solidFill>
                <a:latin typeface="Lato"/>
                <a:ea typeface="Lato"/>
                <a:cs typeface="Lato"/>
                <a:sym typeface="Lato"/>
              </a:rPr>
              <a:t>Data Preparation</a:t>
            </a:r>
            <a:endParaRPr sz="1686">
              <a:solidFill>
                <a:schemeClr val="dk1"/>
              </a:solidFill>
              <a:latin typeface="Calibri"/>
              <a:ea typeface="Calibri"/>
              <a:cs typeface="Calibri"/>
              <a:sym typeface="Calibri"/>
            </a:endParaRPr>
          </a:p>
        </p:txBody>
      </p:sp>
      <p:sp>
        <p:nvSpPr>
          <p:cNvPr id="121" name="Google Shape;121;p5"/>
          <p:cNvSpPr/>
          <p:nvPr/>
        </p:nvSpPr>
        <p:spPr>
          <a:xfrm>
            <a:off x="2504956" y="4479965"/>
            <a:ext cx="4549140" cy="547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The code imports necessary libraries such as pandas, numpy, and matplotlib.</a:t>
            </a:r>
            <a:endParaRPr sz="1348">
              <a:solidFill>
                <a:schemeClr val="dk1"/>
              </a:solidFill>
              <a:latin typeface="Calibri"/>
              <a:ea typeface="Calibri"/>
              <a:cs typeface="Calibri"/>
              <a:sym typeface="Calibri"/>
            </a:endParaRPr>
          </a:p>
        </p:txBody>
      </p:sp>
      <p:sp>
        <p:nvSpPr>
          <p:cNvPr id="122" name="Google Shape;122;p5"/>
          <p:cNvSpPr/>
          <p:nvPr/>
        </p:nvSpPr>
        <p:spPr>
          <a:xfrm>
            <a:off x="2504956" y="5113258"/>
            <a:ext cx="4549140" cy="2738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It reads the CSV data into a pandas DataFrame.</a:t>
            </a:r>
            <a:endParaRPr sz="1348">
              <a:solidFill>
                <a:schemeClr val="dk1"/>
              </a:solidFill>
              <a:latin typeface="Calibri"/>
              <a:ea typeface="Calibri"/>
              <a:cs typeface="Calibri"/>
              <a:sym typeface="Calibri"/>
            </a:endParaRPr>
          </a:p>
        </p:txBody>
      </p:sp>
      <p:sp>
        <p:nvSpPr>
          <p:cNvPr id="123" name="Google Shape;123;p5"/>
          <p:cNvSpPr/>
          <p:nvPr/>
        </p:nvSpPr>
        <p:spPr>
          <a:xfrm>
            <a:off x="2504956" y="5472708"/>
            <a:ext cx="4549140" cy="27384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The code handles missing values and data cleaning.</a:t>
            </a:r>
            <a:endParaRPr sz="1348">
              <a:solidFill>
                <a:schemeClr val="dk1"/>
              </a:solidFill>
              <a:latin typeface="Calibri"/>
              <a:ea typeface="Calibri"/>
              <a:cs typeface="Calibri"/>
              <a:sym typeface="Calibri"/>
            </a:endParaRPr>
          </a:p>
        </p:txBody>
      </p:sp>
      <p:sp>
        <p:nvSpPr>
          <p:cNvPr id="124" name="Google Shape;124;p5"/>
          <p:cNvSpPr/>
          <p:nvPr/>
        </p:nvSpPr>
        <p:spPr>
          <a:xfrm>
            <a:off x="2504956" y="5832158"/>
            <a:ext cx="4549140" cy="54768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89"/>
              </a:lnSpc>
              <a:spcBef>
                <a:spcPts val="0"/>
              </a:spcBef>
              <a:spcAft>
                <a:spcPts val="0"/>
              </a:spcAft>
              <a:buClr>
                <a:srgbClr val="4A4A45"/>
              </a:buClr>
              <a:buSzPts val="1348"/>
              <a:buFont typeface="Lato"/>
              <a:buChar char="•"/>
            </a:pPr>
            <a:r>
              <a:rPr lang="en-US" sz="1348">
                <a:solidFill>
                  <a:srgbClr val="4A4A45"/>
                </a:solidFill>
                <a:latin typeface="Lato"/>
                <a:ea typeface="Lato"/>
                <a:cs typeface="Lato"/>
                <a:sym typeface="Lato"/>
              </a:rPr>
              <a:t>It then separates the features (previous year profit, current year profit) and target variable (growth)</a:t>
            </a:r>
            <a:endParaRPr sz="1348">
              <a:solidFill>
                <a:schemeClr val="dk1"/>
              </a:solidFill>
              <a:latin typeface="Calibri"/>
              <a:ea typeface="Calibri"/>
              <a:cs typeface="Calibri"/>
              <a:sym typeface="Calibri"/>
            </a:endParaRPr>
          </a:p>
        </p:txBody>
      </p:sp>
      <p:sp>
        <p:nvSpPr>
          <p:cNvPr id="125" name="Google Shape;125;p5"/>
          <p:cNvSpPr/>
          <p:nvPr/>
        </p:nvSpPr>
        <p:spPr>
          <a:xfrm>
            <a:off x="2230993" y="6572488"/>
            <a:ext cx="4823103" cy="342424"/>
          </a:xfrm>
          <a:prstGeom prst="rect">
            <a:avLst/>
          </a:prstGeom>
          <a:noFill/>
          <a:ln>
            <a:noFill/>
          </a:ln>
        </p:spPr>
        <p:txBody>
          <a:bodyPr anchorCtr="0" anchor="t" bIns="45700" lIns="91425" spcFirstLastPara="1" rIns="91425" wrap="square" tIns="45700">
            <a:noAutofit/>
          </a:bodyPr>
          <a:lstStyle/>
          <a:p>
            <a:pPr indent="0" lvl="0" marL="0" marR="0" rtl="0" algn="l">
              <a:lnSpc>
                <a:spcPct val="159964"/>
              </a:lnSpc>
              <a:spcBef>
                <a:spcPts val="0"/>
              </a:spcBef>
              <a:spcAft>
                <a:spcPts val="0"/>
              </a:spcAft>
              <a:buClr>
                <a:schemeClr val="dk1"/>
              </a:buClr>
              <a:buSzPts val="1686"/>
              <a:buFont typeface="Calibri"/>
              <a:buNone/>
            </a:pPr>
            <a:r>
              <a:t/>
            </a:r>
            <a:endParaRPr sz="1686">
              <a:solidFill>
                <a:schemeClr val="dk1"/>
              </a:solidFill>
              <a:latin typeface="Calibri"/>
              <a:ea typeface="Calibri"/>
              <a:cs typeface="Calibri"/>
              <a:sym typeface="Calibri"/>
            </a:endParaRPr>
          </a:p>
        </p:txBody>
      </p:sp>
      <p:sp>
        <p:nvSpPr>
          <p:cNvPr id="126" name="Google Shape;126;p5"/>
          <p:cNvSpPr/>
          <p:nvPr/>
        </p:nvSpPr>
        <p:spPr>
          <a:xfrm>
            <a:off x="2230993" y="7107555"/>
            <a:ext cx="4823103" cy="342424"/>
          </a:xfrm>
          <a:prstGeom prst="rect">
            <a:avLst/>
          </a:prstGeom>
          <a:noFill/>
          <a:ln>
            <a:noFill/>
          </a:ln>
        </p:spPr>
        <p:txBody>
          <a:bodyPr anchorCtr="0" anchor="t" bIns="45700" lIns="91425" spcFirstLastPara="1" rIns="91425" wrap="square" tIns="45700">
            <a:noAutofit/>
          </a:bodyPr>
          <a:lstStyle/>
          <a:p>
            <a:pPr indent="0" lvl="0" marL="0" marR="0" rtl="0" algn="l">
              <a:lnSpc>
                <a:spcPct val="159964"/>
              </a:lnSpc>
              <a:spcBef>
                <a:spcPts val="0"/>
              </a:spcBef>
              <a:spcAft>
                <a:spcPts val="0"/>
              </a:spcAft>
              <a:buClr>
                <a:schemeClr val="dk1"/>
              </a:buClr>
              <a:buSzPts val="1686"/>
              <a:buFont typeface="Calibri"/>
              <a:buNone/>
            </a:pPr>
            <a:r>
              <a:t/>
            </a:r>
            <a:endParaRPr sz="1686">
              <a:solidFill>
                <a:schemeClr val="dk1"/>
              </a:solidFill>
              <a:latin typeface="Calibri"/>
              <a:ea typeface="Calibri"/>
              <a:cs typeface="Calibri"/>
              <a:sym typeface="Calibri"/>
            </a:endParaRPr>
          </a:p>
        </p:txBody>
      </p:sp>
      <p:sp>
        <p:nvSpPr>
          <p:cNvPr id="127" name="Google Shape;127;p5"/>
          <p:cNvSpPr/>
          <p:nvPr/>
        </p:nvSpPr>
        <p:spPr>
          <a:xfrm>
            <a:off x="7583924" y="1771174"/>
            <a:ext cx="4823103" cy="342424"/>
          </a:xfrm>
          <a:prstGeom prst="rect">
            <a:avLst/>
          </a:prstGeom>
          <a:noFill/>
          <a:ln>
            <a:noFill/>
          </a:ln>
        </p:spPr>
        <p:txBody>
          <a:bodyPr anchorCtr="0" anchor="t" bIns="45700" lIns="91425" spcFirstLastPara="1" rIns="91425" wrap="square" tIns="45700">
            <a:noAutofit/>
          </a:bodyPr>
          <a:lstStyle/>
          <a:p>
            <a:pPr indent="0" lvl="0" marL="0" marR="0" rtl="0" algn="l">
              <a:lnSpc>
                <a:spcPct val="159964"/>
              </a:lnSpc>
              <a:spcBef>
                <a:spcPts val="0"/>
              </a:spcBef>
              <a:spcAft>
                <a:spcPts val="0"/>
              </a:spcAft>
              <a:buClr>
                <a:srgbClr val="4A4A45"/>
              </a:buClr>
              <a:buSzPts val="1686"/>
              <a:buFont typeface="Lato"/>
              <a:buNone/>
            </a:pPr>
            <a:r>
              <a:rPr b="1" lang="en-US" sz="1686">
                <a:solidFill>
                  <a:srgbClr val="4A4A45"/>
                </a:solidFill>
                <a:latin typeface="Lato"/>
                <a:ea typeface="Lato"/>
                <a:cs typeface="Lato"/>
                <a:sym typeface="Lato"/>
              </a:rPr>
              <a:t>Model Training and Testing</a:t>
            </a:r>
            <a:endParaRPr sz="1686">
              <a:solidFill>
                <a:schemeClr val="dk1"/>
              </a:solidFill>
              <a:latin typeface="Calibri"/>
              <a:ea typeface="Calibri"/>
              <a:cs typeface="Calibri"/>
              <a:sym typeface="Calibri"/>
            </a:endParaRPr>
          </a:p>
        </p:txBody>
      </p:sp>
      <p:sp>
        <p:nvSpPr>
          <p:cNvPr id="128" name="Google Shape;128;p5"/>
          <p:cNvSpPr/>
          <p:nvPr/>
        </p:nvSpPr>
        <p:spPr>
          <a:xfrm>
            <a:off x="7583924" y="2306241"/>
            <a:ext cx="4823103" cy="821531"/>
          </a:xfrm>
          <a:prstGeom prst="rect">
            <a:avLst/>
          </a:prstGeom>
          <a:noFill/>
          <a:ln>
            <a:noFill/>
          </a:ln>
        </p:spPr>
        <p:txBody>
          <a:bodyPr anchorCtr="0" anchor="t" bIns="45700" lIns="91425" spcFirstLastPara="1" rIns="91425" wrap="square" tIns="45700">
            <a:noAutofit/>
          </a:bodyPr>
          <a:lstStyle/>
          <a:p>
            <a:pPr indent="0" lvl="0" marL="0" marR="0" rtl="0" algn="l">
              <a:lnSpc>
                <a:spcPct val="160089"/>
              </a:lnSpc>
              <a:spcBef>
                <a:spcPts val="0"/>
              </a:spcBef>
              <a:spcAft>
                <a:spcPts val="0"/>
              </a:spcAft>
              <a:buClr>
                <a:srgbClr val="4A4A45"/>
              </a:buClr>
              <a:buSzPts val="1348"/>
              <a:buFont typeface="Lato"/>
              <a:buNone/>
            </a:pPr>
            <a:r>
              <a:rPr lang="en-US" sz="1348">
                <a:solidFill>
                  <a:srgbClr val="4A4A45"/>
                </a:solidFill>
                <a:latin typeface="Lato"/>
                <a:ea typeface="Lato"/>
                <a:cs typeface="Lato"/>
                <a:sym typeface="Lato"/>
              </a:rPr>
              <a:t>The code trains a logistic regression model on training data and evaluates its performance on unseen testing data using confusion matrix and classification report.</a:t>
            </a:r>
            <a:endParaRPr sz="1348">
              <a:solidFill>
                <a:schemeClr val="dk1"/>
              </a:solidFill>
              <a:latin typeface="Calibri"/>
              <a:ea typeface="Calibri"/>
              <a:cs typeface="Calibri"/>
              <a:sym typeface="Calibri"/>
            </a:endParaRPr>
          </a:p>
        </p:txBody>
      </p:sp>
      <p:pic>
        <p:nvPicPr>
          <p:cNvPr descr="preencoded.png" id="129" name="Google Shape;129;p5"/>
          <p:cNvPicPr preferRelativeResize="0"/>
          <p:nvPr/>
        </p:nvPicPr>
        <p:blipFill rotWithShape="1">
          <a:blip r:embed="rId3">
            <a:alphaModFix/>
          </a:blip>
          <a:srcRect b="0" l="0" r="0" t="0"/>
          <a:stretch/>
        </p:blipFill>
        <p:spPr>
          <a:xfrm>
            <a:off x="7583924" y="3368516"/>
            <a:ext cx="4823103" cy="1215985"/>
          </a:xfrm>
          <a:prstGeom prst="rect">
            <a:avLst/>
          </a:prstGeom>
          <a:noFill/>
          <a:ln>
            <a:noFill/>
          </a:ln>
        </p:spPr>
      </p:pic>
      <p:sp>
        <p:nvSpPr>
          <p:cNvPr id="130" name="Google Shape;130;p5"/>
          <p:cNvSpPr/>
          <p:nvPr/>
        </p:nvSpPr>
        <p:spPr>
          <a:xfrm>
            <a:off x="7583924" y="4825246"/>
            <a:ext cx="4823103" cy="342424"/>
          </a:xfrm>
          <a:prstGeom prst="rect">
            <a:avLst/>
          </a:prstGeom>
          <a:noFill/>
          <a:ln>
            <a:noFill/>
          </a:ln>
        </p:spPr>
        <p:txBody>
          <a:bodyPr anchorCtr="0" anchor="t" bIns="45700" lIns="91425" spcFirstLastPara="1" rIns="91425" wrap="square" tIns="45700">
            <a:noAutofit/>
          </a:bodyPr>
          <a:lstStyle/>
          <a:p>
            <a:pPr indent="0" lvl="0" marL="0" marR="0" rtl="0" algn="l">
              <a:lnSpc>
                <a:spcPct val="159964"/>
              </a:lnSpc>
              <a:spcBef>
                <a:spcPts val="0"/>
              </a:spcBef>
              <a:spcAft>
                <a:spcPts val="0"/>
              </a:spcAft>
              <a:buClr>
                <a:srgbClr val="4A4A45"/>
              </a:buClr>
              <a:buSzPts val="1686"/>
              <a:buFont typeface="Lato"/>
              <a:buNone/>
            </a:pPr>
            <a:r>
              <a:rPr b="1" lang="en-US" sz="1686">
                <a:solidFill>
                  <a:srgbClr val="4A4A45"/>
                </a:solidFill>
                <a:latin typeface="Lato"/>
                <a:ea typeface="Lato"/>
                <a:cs typeface="Lato"/>
                <a:sym typeface="Lato"/>
              </a:rPr>
              <a:t>Prediction</a:t>
            </a:r>
            <a:endParaRPr sz="1686">
              <a:solidFill>
                <a:schemeClr val="dk1"/>
              </a:solidFill>
              <a:latin typeface="Calibri"/>
              <a:ea typeface="Calibri"/>
              <a:cs typeface="Calibri"/>
              <a:sym typeface="Calibri"/>
            </a:endParaRPr>
          </a:p>
        </p:txBody>
      </p:sp>
      <p:sp>
        <p:nvSpPr>
          <p:cNvPr id="131" name="Google Shape;131;p5"/>
          <p:cNvSpPr/>
          <p:nvPr/>
        </p:nvSpPr>
        <p:spPr>
          <a:xfrm>
            <a:off x="7583924" y="5360313"/>
            <a:ext cx="4823103" cy="821531"/>
          </a:xfrm>
          <a:prstGeom prst="rect">
            <a:avLst/>
          </a:prstGeom>
          <a:noFill/>
          <a:ln>
            <a:noFill/>
          </a:ln>
        </p:spPr>
        <p:txBody>
          <a:bodyPr anchorCtr="0" anchor="t" bIns="45700" lIns="91425" spcFirstLastPara="1" rIns="91425" wrap="square" tIns="45700">
            <a:noAutofit/>
          </a:bodyPr>
          <a:lstStyle/>
          <a:p>
            <a:pPr indent="0" lvl="0" marL="0" marR="0" rtl="0" algn="l">
              <a:lnSpc>
                <a:spcPct val="160089"/>
              </a:lnSpc>
              <a:spcBef>
                <a:spcPts val="0"/>
              </a:spcBef>
              <a:spcAft>
                <a:spcPts val="0"/>
              </a:spcAft>
              <a:buClr>
                <a:srgbClr val="4A4A45"/>
              </a:buClr>
              <a:buSzPts val="1348"/>
              <a:buFont typeface="Lato"/>
              <a:buNone/>
            </a:pPr>
            <a:r>
              <a:rPr lang="en-US" sz="1348">
                <a:solidFill>
                  <a:srgbClr val="4A4A45"/>
                </a:solidFill>
                <a:latin typeface="Lato"/>
                <a:ea typeface="Lato"/>
                <a:cs typeface="Lato"/>
                <a:sym typeface="Lato"/>
              </a:rPr>
              <a:t>The code provides a user-friendly interface to predict sponsor growth potential for new companies based on their revenue changes.</a:t>
            </a:r>
            <a:endParaRPr sz="1348">
              <a:solidFill>
                <a:schemeClr val="dk1"/>
              </a:solidFill>
              <a:latin typeface="Calibri"/>
              <a:ea typeface="Calibri"/>
              <a:cs typeface="Calibri"/>
              <a:sym typeface="Calibri"/>
            </a:endParaRPr>
          </a:p>
        </p:txBody>
      </p:sp>
      <p:pic>
        <p:nvPicPr>
          <p:cNvPr descr="preencoded.png" id="132" name="Google Shape;132;p5"/>
          <p:cNvPicPr preferRelativeResize="0"/>
          <p:nvPr/>
        </p:nvPicPr>
        <p:blipFill rotWithShape="1">
          <a:blip r:embed="rId4">
            <a:alphaModFix/>
          </a:blip>
          <a:srcRect b="0" l="0" r="0" t="0"/>
          <a:stretch/>
        </p:blipFill>
        <p:spPr>
          <a:xfrm>
            <a:off x="7583924" y="6422588"/>
            <a:ext cx="4823103" cy="821531"/>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15296" y="0"/>
            <a:ext cx="13199806" cy="8229719"/>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3290175" y="466000"/>
            <a:ext cx="7481100" cy="5295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82824"/>
              </a:buClr>
              <a:buSzPts val="3336"/>
              <a:buFont typeface="Lato"/>
              <a:buNone/>
            </a:pPr>
            <a:r>
              <a:rPr b="1" lang="en-US" sz="3336">
                <a:solidFill>
                  <a:srgbClr val="282824"/>
                </a:solidFill>
                <a:latin typeface="Lato"/>
                <a:ea typeface="Lato"/>
                <a:cs typeface="Lato"/>
                <a:sym typeface="Lato"/>
              </a:rPr>
              <a:t>Model Evaluation and Validation</a:t>
            </a:r>
            <a:endParaRPr sz="3336">
              <a:solidFill>
                <a:schemeClr val="dk1"/>
              </a:solidFill>
              <a:latin typeface="Calibri"/>
              <a:ea typeface="Calibri"/>
              <a:cs typeface="Calibri"/>
              <a:sym typeface="Calibri"/>
            </a:endParaRPr>
          </a:p>
        </p:txBody>
      </p:sp>
      <p:sp>
        <p:nvSpPr>
          <p:cNvPr id="141" name="Google Shape;141;p6"/>
          <p:cNvSpPr/>
          <p:nvPr/>
        </p:nvSpPr>
        <p:spPr>
          <a:xfrm>
            <a:off x="3290173" y="1466850"/>
            <a:ext cx="381238" cy="381238"/>
          </a:xfrm>
          <a:prstGeom prst="roundRect">
            <a:avLst>
              <a:gd fmla="val 26672"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3406973" y="1498640"/>
            <a:ext cx="147518" cy="317659"/>
          </a:xfrm>
          <a:prstGeom prst="rect">
            <a:avLst/>
          </a:prstGeom>
          <a:noFill/>
          <a:ln>
            <a:noFill/>
          </a:ln>
        </p:spPr>
        <p:txBody>
          <a:bodyPr anchorCtr="0" anchor="t" bIns="45700" lIns="91425" spcFirstLastPara="1" rIns="91425" wrap="square" tIns="45700">
            <a:noAutofit/>
          </a:bodyPr>
          <a:lstStyle/>
          <a:p>
            <a:pPr indent="0" lvl="0" marL="0" marR="0" rtl="0" algn="ctr">
              <a:lnSpc>
                <a:spcPct val="124975"/>
              </a:lnSpc>
              <a:spcBef>
                <a:spcPts val="0"/>
              </a:spcBef>
              <a:spcAft>
                <a:spcPts val="0"/>
              </a:spcAft>
              <a:buClr>
                <a:srgbClr val="282824"/>
              </a:buClr>
              <a:buSzPts val="2002"/>
              <a:buFont typeface="Lato"/>
              <a:buNone/>
            </a:pPr>
            <a:r>
              <a:rPr b="1" lang="en-US" sz="2002">
                <a:solidFill>
                  <a:srgbClr val="282824"/>
                </a:solidFill>
                <a:latin typeface="Lato"/>
                <a:ea typeface="Lato"/>
                <a:cs typeface="Lato"/>
                <a:sym typeface="Lato"/>
              </a:rPr>
              <a:t>1</a:t>
            </a:r>
            <a:endParaRPr sz="2002">
              <a:solidFill>
                <a:schemeClr val="dk1"/>
              </a:solidFill>
              <a:latin typeface="Calibri"/>
              <a:ea typeface="Calibri"/>
              <a:cs typeface="Calibri"/>
              <a:sym typeface="Calibri"/>
            </a:endParaRPr>
          </a:p>
        </p:txBody>
      </p:sp>
      <p:sp>
        <p:nvSpPr>
          <p:cNvPr id="143" name="Google Shape;143;p6"/>
          <p:cNvSpPr/>
          <p:nvPr/>
        </p:nvSpPr>
        <p:spPr>
          <a:xfrm>
            <a:off x="3840837" y="1525072"/>
            <a:ext cx="2118360" cy="264676"/>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82824"/>
              </a:buClr>
              <a:buSzPts val="1668"/>
              <a:buFont typeface="Lato"/>
              <a:buNone/>
            </a:pPr>
            <a:r>
              <a:rPr b="1" lang="en-US" sz="1668">
                <a:solidFill>
                  <a:srgbClr val="282824"/>
                </a:solidFill>
                <a:latin typeface="Lato"/>
                <a:ea typeface="Lato"/>
                <a:cs typeface="Lato"/>
                <a:sym typeface="Lato"/>
              </a:rPr>
              <a:t>Code Initialization</a:t>
            </a:r>
            <a:endParaRPr sz="1668">
              <a:solidFill>
                <a:schemeClr val="dk1"/>
              </a:solidFill>
              <a:latin typeface="Calibri"/>
              <a:ea typeface="Calibri"/>
              <a:cs typeface="Calibri"/>
              <a:sym typeface="Calibri"/>
            </a:endParaRPr>
          </a:p>
        </p:txBody>
      </p:sp>
      <p:pic>
        <p:nvPicPr>
          <p:cNvPr descr="preencoded.png" id="144" name="Google Shape;144;p6"/>
          <p:cNvPicPr preferRelativeResize="0"/>
          <p:nvPr/>
        </p:nvPicPr>
        <p:blipFill rotWithShape="1">
          <a:blip r:embed="rId3">
            <a:alphaModFix/>
          </a:blip>
          <a:srcRect b="0" l="0" r="0" t="0"/>
          <a:stretch/>
        </p:blipFill>
        <p:spPr>
          <a:xfrm>
            <a:off x="3840837" y="2201049"/>
            <a:ext cx="3201114" cy="2173486"/>
          </a:xfrm>
          <a:prstGeom prst="rect">
            <a:avLst/>
          </a:prstGeom>
          <a:noFill/>
          <a:ln>
            <a:noFill/>
          </a:ln>
        </p:spPr>
      </p:pic>
      <p:sp>
        <p:nvSpPr>
          <p:cNvPr id="145" name="Google Shape;145;p6"/>
          <p:cNvSpPr/>
          <p:nvPr/>
        </p:nvSpPr>
        <p:spPr>
          <a:xfrm>
            <a:off x="7399853" y="1466850"/>
            <a:ext cx="381238" cy="381238"/>
          </a:xfrm>
          <a:prstGeom prst="roundRect">
            <a:avLst>
              <a:gd fmla="val 26672"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7516654" y="1498640"/>
            <a:ext cx="147518" cy="317659"/>
          </a:xfrm>
          <a:prstGeom prst="rect">
            <a:avLst/>
          </a:prstGeom>
          <a:noFill/>
          <a:ln>
            <a:noFill/>
          </a:ln>
        </p:spPr>
        <p:txBody>
          <a:bodyPr anchorCtr="0" anchor="t" bIns="45700" lIns="91425" spcFirstLastPara="1" rIns="91425" wrap="square" tIns="45700">
            <a:noAutofit/>
          </a:bodyPr>
          <a:lstStyle/>
          <a:p>
            <a:pPr indent="0" lvl="0" marL="0" marR="0" rtl="0" algn="ctr">
              <a:lnSpc>
                <a:spcPct val="124975"/>
              </a:lnSpc>
              <a:spcBef>
                <a:spcPts val="0"/>
              </a:spcBef>
              <a:spcAft>
                <a:spcPts val="0"/>
              </a:spcAft>
              <a:buClr>
                <a:srgbClr val="282824"/>
              </a:buClr>
              <a:buSzPts val="2002"/>
              <a:buFont typeface="Lato"/>
              <a:buNone/>
            </a:pPr>
            <a:r>
              <a:rPr b="1" lang="en-US" sz="2002">
                <a:solidFill>
                  <a:srgbClr val="282824"/>
                </a:solidFill>
                <a:latin typeface="Lato"/>
                <a:ea typeface="Lato"/>
                <a:cs typeface="Lato"/>
                <a:sym typeface="Lato"/>
              </a:rPr>
              <a:t>2</a:t>
            </a:r>
            <a:endParaRPr sz="2002">
              <a:solidFill>
                <a:schemeClr val="dk1"/>
              </a:solidFill>
              <a:latin typeface="Calibri"/>
              <a:ea typeface="Calibri"/>
              <a:cs typeface="Calibri"/>
              <a:sym typeface="Calibri"/>
            </a:endParaRPr>
          </a:p>
        </p:txBody>
      </p:sp>
      <p:sp>
        <p:nvSpPr>
          <p:cNvPr id="147" name="Google Shape;147;p6"/>
          <p:cNvSpPr/>
          <p:nvPr/>
        </p:nvSpPr>
        <p:spPr>
          <a:xfrm>
            <a:off x="7950518" y="1525072"/>
            <a:ext cx="2118360" cy="264676"/>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82824"/>
              </a:buClr>
              <a:buSzPts val="1668"/>
              <a:buFont typeface="Lato"/>
              <a:buNone/>
            </a:pPr>
            <a:r>
              <a:rPr b="1" lang="en-US" sz="1668">
                <a:solidFill>
                  <a:srgbClr val="282824"/>
                </a:solidFill>
                <a:latin typeface="Lato"/>
                <a:ea typeface="Lato"/>
                <a:cs typeface="Lato"/>
                <a:sym typeface="Lato"/>
              </a:rPr>
              <a:t>Model Accuracy</a:t>
            </a:r>
            <a:endParaRPr sz="1668">
              <a:solidFill>
                <a:schemeClr val="dk1"/>
              </a:solidFill>
              <a:latin typeface="Calibri"/>
              <a:ea typeface="Calibri"/>
              <a:cs typeface="Calibri"/>
              <a:sym typeface="Calibri"/>
            </a:endParaRPr>
          </a:p>
        </p:txBody>
      </p:sp>
      <p:sp>
        <p:nvSpPr>
          <p:cNvPr id="148" name="Google Shape;148;p6"/>
          <p:cNvSpPr/>
          <p:nvPr/>
        </p:nvSpPr>
        <p:spPr>
          <a:xfrm>
            <a:off x="7950518" y="1891427"/>
            <a:ext cx="3389590" cy="1301591"/>
          </a:xfrm>
          <a:prstGeom prst="rect">
            <a:avLst/>
          </a:prstGeom>
          <a:noFill/>
          <a:ln>
            <a:noFill/>
          </a:ln>
        </p:spPr>
        <p:txBody>
          <a:bodyPr anchorCtr="0" anchor="t" bIns="45700" lIns="91425" spcFirstLastPara="1" rIns="91425" wrap="square" tIns="45700">
            <a:noAutofit/>
          </a:bodyPr>
          <a:lstStyle/>
          <a:p>
            <a:pPr indent="0" lvl="0" marL="0" marR="0" rtl="0" algn="l">
              <a:lnSpc>
                <a:spcPct val="159925"/>
              </a:lnSpc>
              <a:spcBef>
                <a:spcPts val="0"/>
              </a:spcBef>
              <a:spcAft>
                <a:spcPts val="0"/>
              </a:spcAft>
              <a:buClr>
                <a:srgbClr val="4A4A45"/>
              </a:buClr>
              <a:buSzPts val="1068"/>
              <a:buFont typeface="Lato"/>
              <a:buNone/>
            </a:pPr>
            <a:r>
              <a:rPr lang="en-US" sz="1068">
                <a:solidFill>
                  <a:srgbClr val="4A4A45"/>
                </a:solidFill>
                <a:latin typeface="Lato"/>
                <a:ea typeface="Lato"/>
                <a:cs typeface="Lato"/>
                <a:sym typeface="Lato"/>
              </a:rPr>
              <a:t>To ensure our model accurately predicts sponsor growth, we'll split data for training and testing. The model "learns" from training data and its performance is evaluated on unseen testing data using metrics like confusion matrix and classification report. This helps us understand how well the model predicts sponsor growth within the NBA.</a:t>
            </a:r>
            <a:endParaRPr sz="1068">
              <a:solidFill>
                <a:schemeClr val="dk1"/>
              </a:solidFill>
              <a:latin typeface="Calibri"/>
              <a:ea typeface="Calibri"/>
              <a:cs typeface="Calibri"/>
              <a:sym typeface="Calibri"/>
            </a:endParaRPr>
          </a:p>
        </p:txBody>
      </p:sp>
      <p:pic>
        <p:nvPicPr>
          <p:cNvPr descr="preencoded.png" id="149" name="Google Shape;149;p6"/>
          <p:cNvPicPr preferRelativeResize="0"/>
          <p:nvPr/>
        </p:nvPicPr>
        <p:blipFill rotWithShape="1">
          <a:blip r:embed="rId4">
            <a:alphaModFix/>
          </a:blip>
          <a:srcRect b="0" l="0" r="0" t="0"/>
          <a:stretch/>
        </p:blipFill>
        <p:spPr>
          <a:xfrm>
            <a:off x="7950518" y="3500438"/>
            <a:ext cx="3389590" cy="1306830"/>
          </a:xfrm>
          <a:prstGeom prst="rect">
            <a:avLst/>
          </a:prstGeom>
          <a:noFill/>
          <a:ln>
            <a:noFill/>
          </a:ln>
        </p:spPr>
      </p:pic>
      <p:sp>
        <p:nvSpPr>
          <p:cNvPr id="150" name="Google Shape;150;p6"/>
          <p:cNvSpPr/>
          <p:nvPr/>
        </p:nvSpPr>
        <p:spPr>
          <a:xfrm>
            <a:off x="3290173" y="4992291"/>
            <a:ext cx="381300" cy="381300"/>
          </a:xfrm>
          <a:prstGeom prst="roundRect">
            <a:avLst>
              <a:gd fmla="val 26672"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3406973" y="5024080"/>
            <a:ext cx="147600" cy="317700"/>
          </a:xfrm>
          <a:prstGeom prst="rect">
            <a:avLst/>
          </a:prstGeom>
          <a:noFill/>
          <a:ln>
            <a:noFill/>
          </a:ln>
        </p:spPr>
        <p:txBody>
          <a:bodyPr anchorCtr="0" anchor="t" bIns="45700" lIns="91425" spcFirstLastPara="1" rIns="91425" wrap="square" tIns="45700">
            <a:noAutofit/>
          </a:bodyPr>
          <a:lstStyle/>
          <a:p>
            <a:pPr indent="0" lvl="0" marL="0" marR="0" rtl="0" algn="ctr">
              <a:lnSpc>
                <a:spcPct val="124975"/>
              </a:lnSpc>
              <a:spcBef>
                <a:spcPts val="0"/>
              </a:spcBef>
              <a:spcAft>
                <a:spcPts val="0"/>
              </a:spcAft>
              <a:buClr>
                <a:srgbClr val="282824"/>
              </a:buClr>
              <a:buSzPts val="2002"/>
              <a:buFont typeface="Lato"/>
              <a:buNone/>
            </a:pPr>
            <a:r>
              <a:rPr b="1" lang="en-US" sz="2002">
                <a:solidFill>
                  <a:srgbClr val="282824"/>
                </a:solidFill>
                <a:latin typeface="Lato"/>
                <a:ea typeface="Lato"/>
                <a:cs typeface="Lato"/>
                <a:sym typeface="Lato"/>
              </a:rPr>
              <a:t>3</a:t>
            </a:r>
            <a:endParaRPr sz="2002">
              <a:solidFill>
                <a:schemeClr val="dk1"/>
              </a:solidFill>
              <a:latin typeface="Calibri"/>
              <a:ea typeface="Calibri"/>
              <a:cs typeface="Calibri"/>
              <a:sym typeface="Calibri"/>
            </a:endParaRPr>
          </a:p>
        </p:txBody>
      </p:sp>
      <p:sp>
        <p:nvSpPr>
          <p:cNvPr id="152" name="Google Shape;152;p6"/>
          <p:cNvSpPr/>
          <p:nvPr/>
        </p:nvSpPr>
        <p:spPr>
          <a:xfrm>
            <a:off x="3840837" y="5050512"/>
            <a:ext cx="2118300" cy="264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82824"/>
              </a:buClr>
              <a:buSzPts val="1668"/>
              <a:buFont typeface="Lato"/>
              <a:buNone/>
            </a:pPr>
            <a:r>
              <a:rPr b="1" lang="en-US" sz="1668">
                <a:solidFill>
                  <a:srgbClr val="282824"/>
                </a:solidFill>
                <a:latin typeface="Lato"/>
                <a:ea typeface="Lato"/>
                <a:cs typeface="Lato"/>
                <a:sym typeface="Lato"/>
              </a:rPr>
              <a:t>Model Evaluation</a:t>
            </a:r>
            <a:endParaRPr sz="1668">
              <a:solidFill>
                <a:schemeClr val="dk1"/>
              </a:solidFill>
              <a:latin typeface="Calibri"/>
              <a:ea typeface="Calibri"/>
              <a:cs typeface="Calibri"/>
              <a:sym typeface="Calibri"/>
            </a:endParaRPr>
          </a:p>
        </p:txBody>
      </p:sp>
      <p:sp>
        <p:nvSpPr>
          <p:cNvPr id="153" name="Google Shape;153;p6"/>
          <p:cNvSpPr/>
          <p:nvPr/>
        </p:nvSpPr>
        <p:spPr>
          <a:xfrm>
            <a:off x="3554575" y="5474438"/>
            <a:ext cx="4109700" cy="1403400"/>
          </a:xfrm>
          <a:prstGeom prst="rect">
            <a:avLst/>
          </a:prstGeom>
          <a:noFill/>
          <a:ln>
            <a:noFill/>
          </a:ln>
        </p:spPr>
        <p:txBody>
          <a:bodyPr anchorCtr="0" anchor="t" bIns="45700" lIns="91425" spcFirstLastPara="1" rIns="91425" wrap="square" tIns="45700">
            <a:noAutofit/>
          </a:bodyPr>
          <a:lstStyle/>
          <a:p>
            <a:pPr indent="0" lvl="0" marL="0" marR="0" rtl="0" algn="l">
              <a:lnSpc>
                <a:spcPct val="159925"/>
              </a:lnSpc>
              <a:spcBef>
                <a:spcPts val="0"/>
              </a:spcBef>
              <a:spcAft>
                <a:spcPts val="0"/>
              </a:spcAft>
              <a:buClr>
                <a:srgbClr val="4A4A45"/>
              </a:buClr>
              <a:buSzPts val="1068"/>
              <a:buFont typeface="Lato"/>
              <a:buNone/>
            </a:pPr>
            <a:r>
              <a:rPr lang="en-US" sz="1068">
                <a:solidFill>
                  <a:srgbClr val="4A4A45"/>
                </a:solidFill>
                <a:latin typeface="Lato"/>
                <a:ea typeface="Lato"/>
                <a:cs typeface="Lato"/>
                <a:sym typeface="Lato"/>
              </a:rPr>
              <a:t>In model evaluation, splitting data into training and testing sets is crucial. Metrics like confusion matrix and classification report analyze the model's performance on the testing data. This tells us how well the model generalizes its learnings from training data to predict growth for new sponsors within the NBA.</a:t>
            </a:r>
            <a:endParaRPr sz="1068">
              <a:solidFill>
                <a:schemeClr val="dk1"/>
              </a:solidFill>
              <a:latin typeface="Calibri"/>
              <a:ea typeface="Calibri"/>
              <a:cs typeface="Calibri"/>
              <a:sym typeface="Calibri"/>
            </a:endParaRPr>
          </a:p>
        </p:txBody>
      </p:sp>
      <p:pic>
        <p:nvPicPr>
          <p:cNvPr descr="preencoded.png" id="154" name="Google Shape;154;p6"/>
          <p:cNvPicPr preferRelativeResize="0"/>
          <p:nvPr/>
        </p:nvPicPr>
        <p:blipFill rotWithShape="1">
          <a:blip r:embed="rId5">
            <a:alphaModFix/>
          </a:blip>
          <a:srcRect b="0" l="0" r="0" t="0"/>
          <a:stretch/>
        </p:blipFill>
        <p:spPr>
          <a:xfrm>
            <a:off x="3840837" y="6824663"/>
            <a:ext cx="3389590" cy="854631"/>
          </a:xfrm>
          <a:prstGeom prst="rect">
            <a:avLst/>
          </a:prstGeom>
          <a:noFill/>
          <a:ln>
            <a:noFill/>
          </a:ln>
        </p:spPr>
      </p:pic>
      <p:sp>
        <p:nvSpPr>
          <p:cNvPr id="155" name="Google Shape;155;p6"/>
          <p:cNvSpPr/>
          <p:nvPr/>
        </p:nvSpPr>
        <p:spPr>
          <a:xfrm>
            <a:off x="7399853" y="4992291"/>
            <a:ext cx="381238" cy="381238"/>
          </a:xfrm>
          <a:prstGeom prst="roundRect">
            <a:avLst>
              <a:gd fmla="val 26672" name="adj"/>
            </a:avLst>
          </a:prstGeom>
          <a:solidFill>
            <a:srgbClr val="E1DB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7516654" y="5024080"/>
            <a:ext cx="147518" cy="317659"/>
          </a:xfrm>
          <a:prstGeom prst="rect">
            <a:avLst/>
          </a:prstGeom>
          <a:noFill/>
          <a:ln>
            <a:noFill/>
          </a:ln>
        </p:spPr>
        <p:txBody>
          <a:bodyPr anchorCtr="0" anchor="t" bIns="45700" lIns="91425" spcFirstLastPara="1" rIns="91425" wrap="square" tIns="45700">
            <a:noAutofit/>
          </a:bodyPr>
          <a:lstStyle/>
          <a:p>
            <a:pPr indent="0" lvl="0" marL="0" marR="0" rtl="0" algn="ctr">
              <a:lnSpc>
                <a:spcPct val="124975"/>
              </a:lnSpc>
              <a:spcBef>
                <a:spcPts val="0"/>
              </a:spcBef>
              <a:spcAft>
                <a:spcPts val="0"/>
              </a:spcAft>
              <a:buClr>
                <a:srgbClr val="282824"/>
              </a:buClr>
              <a:buSzPts val="2002"/>
              <a:buFont typeface="Lato"/>
              <a:buNone/>
            </a:pPr>
            <a:r>
              <a:rPr b="1" lang="en-US" sz="2002">
                <a:solidFill>
                  <a:srgbClr val="282824"/>
                </a:solidFill>
                <a:latin typeface="Lato"/>
                <a:ea typeface="Lato"/>
                <a:cs typeface="Lato"/>
                <a:sym typeface="Lato"/>
              </a:rPr>
              <a:t>4</a:t>
            </a:r>
            <a:endParaRPr sz="2002">
              <a:solidFill>
                <a:schemeClr val="dk1"/>
              </a:solidFill>
              <a:latin typeface="Calibri"/>
              <a:ea typeface="Calibri"/>
              <a:cs typeface="Calibri"/>
              <a:sym typeface="Calibri"/>
            </a:endParaRPr>
          </a:p>
        </p:txBody>
      </p:sp>
      <p:sp>
        <p:nvSpPr>
          <p:cNvPr id="157" name="Google Shape;157;p6"/>
          <p:cNvSpPr/>
          <p:nvPr/>
        </p:nvSpPr>
        <p:spPr>
          <a:xfrm>
            <a:off x="7950518" y="5050512"/>
            <a:ext cx="2118360" cy="264676"/>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82824"/>
              </a:buClr>
              <a:buSzPts val="1668"/>
              <a:buFont typeface="Lato"/>
              <a:buNone/>
            </a:pPr>
            <a:r>
              <a:rPr b="1" lang="en-US" sz="1668">
                <a:solidFill>
                  <a:srgbClr val="282824"/>
                </a:solidFill>
                <a:latin typeface="Lato"/>
                <a:ea typeface="Lato"/>
                <a:cs typeface="Lato"/>
                <a:sym typeface="Lato"/>
              </a:rPr>
              <a:t>The Goal:</a:t>
            </a:r>
            <a:endParaRPr sz="1668">
              <a:solidFill>
                <a:schemeClr val="dk1"/>
              </a:solidFill>
              <a:latin typeface="Calibri"/>
              <a:ea typeface="Calibri"/>
              <a:cs typeface="Calibri"/>
              <a:sym typeface="Calibri"/>
            </a:endParaRPr>
          </a:p>
        </p:txBody>
      </p:sp>
      <p:sp>
        <p:nvSpPr>
          <p:cNvPr id="158" name="Google Shape;158;p6"/>
          <p:cNvSpPr/>
          <p:nvPr/>
        </p:nvSpPr>
        <p:spPr>
          <a:xfrm>
            <a:off x="7950518" y="5416867"/>
            <a:ext cx="3389590" cy="1518523"/>
          </a:xfrm>
          <a:prstGeom prst="rect">
            <a:avLst/>
          </a:prstGeom>
          <a:noFill/>
          <a:ln>
            <a:noFill/>
          </a:ln>
        </p:spPr>
        <p:txBody>
          <a:bodyPr anchorCtr="0" anchor="t" bIns="45700" lIns="91425" spcFirstLastPara="1" rIns="91425" wrap="square" tIns="45700">
            <a:noAutofit/>
          </a:bodyPr>
          <a:lstStyle/>
          <a:p>
            <a:pPr indent="0" lvl="0" marL="0" marR="0" rtl="0" algn="l">
              <a:lnSpc>
                <a:spcPct val="159925"/>
              </a:lnSpc>
              <a:spcBef>
                <a:spcPts val="0"/>
              </a:spcBef>
              <a:spcAft>
                <a:spcPts val="0"/>
              </a:spcAft>
              <a:buClr>
                <a:srgbClr val="4A4A45"/>
              </a:buClr>
              <a:buSzPts val="1068"/>
              <a:buFont typeface="Lato"/>
              <a:buNone/>
            </a:pPr>
            <a:r>
              <a:rPr lang="en-US" sz="1068">
                <a:solidFill>
                  <a:srgbClr val="4A4A45"/>
                </a:solidFill>
                <a:latin typeface="Lato"/>
                <a:ea typeface="Lato"/>
                <a:cs typeface="Lato"/>
                <a:sym typeface="Lato"/>
              </a:rPr>
              <a:t>By analyzing these metrics, we can gauge the model's ability to generalize its learnings and accurately predict the growth trajectory of new sponsors within the NBA landscape. This validation process helps us identify any weaknesses in the model and allows for further refinement before relying on its predictions for real-world decisions.</a:t>
            </a:r>
            <a:endParaRPr sz="1068">
              <a:solidFill>
                <a:schemeClr val="dk1"/>
              </a:solidFill>
              <a:latin typeface="Calibri"/>
              <a:ea typeface="Calibri"/>
              <a:cs typeface="Calibri"/>
              <a:sym typeface="Calibri"/>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471948" y="0"/>
            <a:ext cx="14158452" cy="8229600"/>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66" name="Google Shape;166;p7"/>
          <p:cNvPicPr preferRelativeResize="0"/>
          <p:nvPr/>
        </p:nvPicPr>
        <p:blipFill rotWithShape="1">
          <a:blip r:embed="rId3">
            <a:alphaModFix/>
          </a:blip>
          <a:srcRect b="0" l="0" r="0" t="0"/>
          <a:stretch/>
        </p:blipFill>
        <p:spPr>
          <a:xfrm>
            <a:off x="9412248" y="1021080"/>
            <a:ext cx="4949904" cy="6187321"/>
          </a:xfrm>
          <a:prstGeom prst="rect">
            <a:avLst/>
          </a:prstGeom>
          <a:noFill/>
          <a:ln>
            <a:noFill/>
          </a:ln>
        </p:spPr>
      </p:pic>
      <p:sp>
        <p:nvSpPr>
          <p:cNvPr id="167" name="Google Shape;167;p7"/>
          <p:cNvSpPr/>
          <p:nvPr/>
        </p:nvSpPr>
        <p:spPr>
          <a:xfrm>
            <a:off x="804862" y="933093"/>
            <a:ext cx="7534275" cy="1073229"/>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282824"/>
              </a:buClr>
              <a:buSzPts val="3380"/>
              <a:buFont typeface="Lato"/>
              <a:buNone/>
            </a:pPr>
            <a:r>
              <a:rPr b="1" lang="en-US" sz="3380">
                <a:solidFill>
                  <a:srgbClr val="282824"/>
                </a:solidFill>
                <a:latin typeface="Lato"/>
                <a:ea typeface="Lato"/>
                <a:cs typeface="Lato"/>
                <a:sym typeface="Lato"/>
              </a:rPr>
              <a:t>Advantages of the NBA Sponsor Growth Project:</a:t>
            </a:r>
            <a:endParaRPr sz="3380">
              <a:solidFill>
                <a:schemeClr val="dk1"/>
              </a:solidFill>
              <a:latin typeface="Calibri"/>
              <a:ea typeface="Calibri"/>
              <a:cs typeface="Calibri"/>
              <a:sym typeface="Calibri"/>
            </a:endParaRPr>
          </a:p>
        </p:txBody>
      </p:sp>
      <p:sp>
        <p:nvSpPr>
          <p:cNvPr id="168" name="Google Shape;168;p7"/>
          <p:cNvSpPr/>
          <p:nvPr/>
        </p:nvSpPr>
        <p:spPr>
          <a:xfrm>
            <a:off x="804862" y="2247781"/>
            <a:ext cx="7534275" cy="686752"/>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rgbClr val="4A4A45"/>
              </a:buClr>
              <a:buSzPts val="1690"/>
              <a:buFont typeface="Lato"/>
              <a:buNone/>
            </a:pPr>
            <a:r>
              <a:rPr lang="en-US" sz="1690">
                <a:solidFill>
                  <a:srgbClr val="4A4A45"/>
                </a:solidFill>
                <a:latin typeface="Lato"/>
                <a:ea typeface="Lato"/>
                <a:cs typeface="Lato"/>
                <a:sym typeface="Lato"/>
              </a:rPr>
              <a:t>This project empowers the NBA with data-driven insights to optimize sponsorships.</a:t>
            </a:r>
            <a:endParaRPr sz="1690">
              <a:solidFill>
                <a:schemeClr val="dk1"/>
              </a:solidFill>
              <a:latin typeface="Calibri"/>
              <a:ea typeface="Calibri"/>
              <a:cs typeface="Calibri"/>
              <a:sym typeface="Calibri"/>
            </a:endParaRPr>
          </a:p>
        </p:txBody>
      </p:sp>
      <p:sp>
        <p:nvSpPr>
          <p:cNvPr id="169" name="Google Shape;169;p7"/>
          <p:cNvSpPr/>
          <p:nvPr/>
        </p:nvSpPr>
        <p:spPr>
          <a:xfrm>
            <a:off x="1148251" y="3176000"/>
            <a:ext cx="8264100" cy="68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690"/>
              <a:buFont typeface="Lato"/>
              <a:buChar char="•"/>
            </a:pPr>
            <a:r>
              <a:rPr b="1" lang="en-US" sz="1690">
                <a:solidFill>
                  <a:srgbClr val="4A4A45"/>
                </a:solidFill>
                <a:latin typeface="Lato"/>
                <a:ea typeface="Lato"/>
                <a:cs typeface="Lato"/>
                <a:sym typeface="Lato"/>
              </a:rPr>
              <a:t>Smarter Decisions:</a:t>
            </a:r>
            <a:r>
              <a:rPr lang="en-US" sz="1690">
                <a:solidFill>
                  <a:srgbClr val="4A4A45"/>
                </a:solidFill>
                <a:latin typeface="Lato"/>
                <a:ea typeface="Lato"/>
                <a:cs typeface="Lato"/>
                <a:sym typeface="Lato"/>
              </a:rPr>
              <a:t> Replaces guesswork with objective data, leading to better strategic choices for sponsor acquisition and program development.</a:t>
            </a:r>
            <a:endParaRPr sz="1690">
              <a:solidFill>
                <a:schemeClr val="dk1"/>
              </a:solidFill>
              <a:latin typeface="Calibri"/>
              <a:ea typeface="Calibri"/>
              <a:cs typeface="Calibri"/>
              <a:sym typeface="Calibri"/>
            </a:endParaRPr>
          </a:p>
        </p:txBody>
      </p:sp>
      <p:sp>
        <p:nvSpPr>
          <p:cNvPr id="170" name="Google Shape;170;p7"/>
          <p:cNvSpPr/>
          <p:nvPr/>
        </p:nvSpPr>
        <p:spPr>
          <a:xfrm>
            <a:off x="1148200" y="3948600"/>
            <a:ext cx="8264100" cy="103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690"/>
              <a:buFont typeface="Lato"/>
              <a:buChar char="•"/>
            </a:pPr>
            <a:r>
              <a:rPr b="1" lang="en-US" sz="1690">
                <a:solidFill>
                  <a:srgbClr val="4A4A45"/>
                </a:solidFill>
                <a:latin typeface="Lato"/>
                <a:ea typeface="Lato"/>
                <a:cs typeface="Lato"/>
                <a:sym typeface="Lato"/>
              </a:rPr>
              <a:t>Actionable Intelligence:</a:t>
            </a:r>
            <a:r>
              <a:rPr lang="en-US" sz="1690">
                <a:solidFill>
                  <a:srgbClr val="4A4A45"/>
                </a:solidFill>
                <a:latin typeface="Lato"/>
                <a:ea typeface="Lato"/>
                <a:cs typeface="Lato"/>
                <a:sym typeface="Lato"/>
              </a:rPr>
              <a:t> Identifies growth trends and future potential, allowing the NBA to prioritize high-growth sponsor categories and tailor programs for maximum impact.</a:t>
            </a:r>
            <a:endParaRPr sz="1690">
              <a:solidFill>
                <a:schemeClr val="dk1"/>
              </a:solidFill>
              <a:latin typeface="Calibri"/>
              <a:ea typeface="Calibri"/>
              <a:cs typeface="Calibri"/>
              <a:sym typeface="Calibri"/>
            </a:endParaRPr>
          </a:p>
        </p:txBody>
      </p:sp>
      <p:sp>
        <p:nvSpPr>
          <p:cNvPr id="171" name="Google Shape;171;p7"/>
          <p:cNvSpPr/>
          <p:nvPr/>
        </p:nvSpPr>
        <p:spPr>
          <a:xfrm>
            <a:off x="1148202" y="5163675"/>
            <a:ext cx="8181000" cy="68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690"/>
              <a:buFont typeface="Lato"/>
              <a:buChar char="•"/>
            </a:pPr>
            <a:r>
              <a:rPr b="1" lang="en-US" sz="1690">
                <a:solidFill>
                  <a:srgbClr val="4A4A45"/>
                </a:solidFill>
                <a:latin typeface="Lato"/>
                <a:ea typeface="Lato"/>
                <a:cs typeface="Lato"/>
                <a:sym typeface="Lato"/>
              </a:rPr>
              <a:t>Broad Applicability:</a:t>
            </a:r>
            <a:r>
              <a:rPr lang="en-US" sz="1690">
                <a:solidFill>
                  <a:srgbClr val="4A4A45"/>
                </a:solidFill>
                <a:latin typeface="Lato"/>
                <a:ea typeface="Lato"/>
                <a:cs typeface="Lato"/>
                <a:sym typeface="Lato"/>
              </a:rPr>
              <a:t> The methodology can be used by other sports leagues and even different industries to analyze sponsor growth.</a:t>
            </a:r>
            <a:endParaRPr sz="1690">
              <a:solidFill>
                <a:schemeClr val="dk1"/>
              </a:solidFill>
              <a:latin typeface="Calibri"/>
              <a:ea typeface="Calibri"/>
              <a:cs typeface="Calibri"/>
              <a:sym typeface="Calibri"/>
            </a:endParaRPr>
          </a:p>
        </p:txBody>
      </p:sp>
      <p:sp>
        <p:nvSpPr>
          <p:cNvPr id="172" name="Google Shape;172;p7"/>
          <p:cNvSpPr/>
          <p:nvPr/>
        </p:nvSpPr>
        <p:spPr>
          <a:xfrm>
            <a:off x="1148251" y="5903300"/>
            <a:ext cx="7956000" cy="68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690"/>
              <a:buFont typeface="Lato"/>
              <a:buChar char="•"/>
            </a:pPr>
            <a:r>
              <a:rPr b="1" lang="en-US" sz="1690">
                <a:solidFill>
                  <a:srgbClr val="4A4A45"/>
                </a:solidFill>
                <a:latin typeface="Lato"/>
                <a:ea typeface="Lato"/>
                <a:cs typeface="Lato"/>
                <a:sym typeface="Lato"/>
              </a:rPr>
              <a:t>Increased Efficiency:</a:t>
            </a:r>
            <a:r>
              <a:rPr lang="en-US" sz="1690">
                <a:solidFill>
                  <a:srgbClr val="4A4A45"/>
                </a:solidFill>
                <a:latin typeface="Lato"/>
                <a:ea typeface="Lato"/>
                <a:cs typeface="Lato"/>
                <a:sym typeface="Lato"/>
              </a:rPr>
              <a:t> Data analytics automates tasks and allows for a wider analysis of sponsorship data, saving time and resources.</a:t>
            </a:r>
            <a:endParaRPr sz="1690">
              <a:solidFill>
                <a:schemeClr val="dk1"/>
              </a:solidFill>
              <a:latin typeface="Calibri"/>
              <a:ea typeface="Calibri"/>
              <a:cs typeface="Calibri"/>
              <a:sym typeface="Calibri"/>
            </a:endParaRPr>
          </a:p>
        </p:txBody>
      </p:sp>
      <p:sp>
        <p:nvSpPr>
          <p:cNvPr id="173" name="Google Shape;173;p7"/>
          <p:cNvSpPr/>
          <p:nvPr/>
        </p:nvSpPr>
        <p:spPr>
          <a:xfrm>
            <a:off x="1148251" y="6742050"/>
            <a:ext cx="7956000" cy="68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60000"/>
              </a:lnSpc>
              <a:spcBef>
                <a:spcPts val="0"/>
              </a:spcBef>
              <a:spcAft>
                <a:spcPts val="0"/>
              </a:spcAft>
              <a:buClr>
                <a:srgbClr val="4A4A45"/>
              </a:buClr>
              <a:buSzPts val="1690"/>
              <a:buFont typeface="Lato"/>
              <a:buChar char="•"/>
            </a:pPr>
            <a:r>
              <a:rPr b="1" lang="en-US" sz="1690">
                <a:solidFill>
                  <a:srgbClr val="4A4A45"/>
                </a:solidFill>
                <a:latin typeface="Lato"/>
                <a:ea typeface="Lato"/>
                <a:cs typeface="Lato"/>
                <a:sym typeface="Lato"/>
              </a:rPr>
              <a:t>Deeper Understanding:</a:t>
            </a:r>
            <a:r>
              <a:rPr lang="en-US" sz="1690">
                <a:solidFill>
                  <a:srgbClr val="4A4A45"/>
                </a:solidFill>
                <a:latin typeface="Lato"/>
                <a:ea typeface="Lato"/>
                <a:cs typeface="Lato"/>
                <a:sym typeface="Lato"/>
              </a:rPr>
              <a:t> The project pinpoints key factors driving sponsor growth, enabling the NBA to better understand and cater to sponsor needs.</a:t>
            </a:r>
            <a:endParaRPr sz="169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766916" y="0"/>
            <a:ext cx="12993329" cy="8229600"/>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2037993" y="1230987"/>
            <a:ext cx="555498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82824"/>
              </a:buClr>
              <a:buSzPts val="4374"/>
              <a:buFont typeface="Lato"/>
              <a:buNone/>
            </a:pPr>
            <a:r>
              <a:rPr b="1" lang="en-US" sz="4374">
                <a:solidFill>
                  <a:srgbClr val="282824"/>
                </a:solidFill>
                <a:latin typeface="Lato"/>
                <a:ea typeface="Lato"/>
                <a:cs typeface="Lato"/>
                <a:sym typeface="Lato"/>
              </a:rPr>
              <a:t>Results and Insights</a:t>
            </a:r>
            <a:endParaRPr sz="4374">
              <a:solidFill>
                <a:schemeClr val="dk1"/>
              </a:solidFill>
              <a:latin typeface="Calibri"/>
              <a:ea typeface="Calibri"/>
              <a:cs typeface="Calibri"/>
              <a:sym typeface="Calibri"/>
            </a:endParaRPr>
          </a:p>
        </p:txBody>
      </p:sp>
      <p:sp>
        <p:nvSpPr>
          <p:cNvPr id="182" name="Google Shape;182;p8"/>
          <p:cNvSpPr/>
          <p:nvPr/>
        </p:nvSpPr>
        <p:spPr>
          <a:xfrm>
            <a:off x="2037993" y="2458522"/>
            <a:ext cx="500622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4A4A45"/>
              </a:buClr>
              <a:buSzPts val="1750"/>
              <a:buFont typeface="Lato"/>
              <a:buNone/>
            </a:pPr>
            <a:r>
              <a:rPr b="1" lang="en-US" sz="1750">
                <a:solidFill>
                  <a:srgbClr val="4A4A45"/>
                </a:solidFill>
                <a:latin typeface="Lato"/>
                <a:ea typeface="Lato"/>
                <a:cs typeface="Lato"/>
                <a:sym typeface="Lato"/>
              </a:rPr>
              <a:t>Top Sponsors and Growth</a:t>
            </a:r>
            <a:endParaRPr sz="1750">
              <a:solidFill>
                <a:schemeClr val="dk1"/>
              </a:solidFill>
              <a:latin typeface="Calibri"/>
              <a:ea typeface="Calibri"/>
              <a:cs typeface="Calibri"/>
              <a:sym typeface="Calibri"/>
            </a:endParaRPr>
          </a:p>
        </p:txBody>
      </p:sp>
      <p:sp>
        <p:nvSpPr>
          <p:cNvPr id="183" name="Google Shape;183;p8"/>
          <p:cNvSpPr/>
          <p:nvPr/>
        </p:nvSpPr>
        <p:spPr>
          <a:xfrm>
            <a:off x="2322314" y="3013829"/>
            <a:ext cx="4721900" cy="2843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170 unique sponsors identified over 14 years</a:t>
            </a:r>
            <a:endParaRPr sz="1400">
              <a:solidFill>
                <a:schemeClr val="dk1"/>
              </a:solidFill>
              <a:latin typeface="Calibri"/>
              <a:ea typeface="Calibri"/>
              <a:cs typeface="Calibri"/>
              <a:sym typeface="Calibri"/>
            </a:endParaRPr>
          </a:p>
        </p:txBody>
      </p:sp>
      <p:sp>
        <p:nvSpPr>
          <p:cNvPr id="184" name="Google Shape;184;p8"/>
          <p:cNvSpPr/>
          <p:nvPr/>
        </p:nvSpPr>
        <p:spPr>
          <a:xfrm>
            <a:off x="2322314" y="3386971"/>
            <a:ext cx="4721900" cy="2843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73% of sponsors experienced growth</a:t>
            </a:r>
            <a:endParaRPr sz="1400">
              <a:solidFill>
                <a:schemeClr val="dk1"/>
              </a:solidFill>
              <a:latin typeface="Calibri"/>
              <a:ea typeface="Calibri"/>
              <a:cs typeface="Calibri"/>
              <a:sym typeface="Calibri"/>
            </a:endParaRPr>
          </a:p>
        </p:txBody>
      </p:sp>
      <p:sp>
        <p:nvSpPr>
          <p:cNvPr id="185" name="Google Shape;185;p8"/>
          <p:cNvSpPr/>
          <p:nvPr/>
        </p:nvSpPr>
        <p:spPr>
          <a:xfrm>
            <a:off x="2322314" y="3760113"/>
            <a:ext cx="4721900" cy="5686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Companies with longer sponsorships (over 5 years) showed a higher growth rate</a:t>
            </a:r>
            <a:endParaRPr sz="1400">
              <a:solidFill>
                <a:schemeClr val="dk1"/>
              </a:solidFill>
              <a:latin typeface="Calibri"/>
              <a:ea typeface="Calibri"/>
              <a:cs typeface="Calibri"/>
              <a:sym typeface="Calibri"/>
            </a:endParaRPr>
          </a:p>
        </p:txBody>
      </p:sp>
      <p:sp>
        <p:nvSpPr>
          <p:cNvPr id="186" name="Google Shape;186;p8"/>
          <p:cNvSpPr/>
          <p:nvPr/>
        </p:nvSpPr>
        <p:spPr>
          <a:xfrm>
            <a:off x="2037993" y="4528661"/>
            <a:ext cx="5006221"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4A4A45"/>
              </a:buClr>
              <a:buSzPts val="1750"/>
              <a:buFont typeface="Lato"/>
              <a:buNone/>
            </a:pPr>
            <a:r>
              <a:rPr b="1" lang="en-US" sz="1750">
                <a:solidFill>
                  <a:srgbClr val="4A4A45"/>
                </a:solidFill>
                <a:latin typeface="Lato"/>
                <a:ea typeface="Lato"/>
                <a:cs typeface="Lato"/>
                <a:sym typeface="Lato"/>
              </a:rPr>
              <a:t>Impact of COVID-19</a:t>
            </a:r>
            <a:endParaRPr sz="1750">
              <a:solidFill>
                <a:schemeClr val="dk1"/>
              </a:solidFill>
              <a:latin typeface="Calibri"/>
              <a:ea typeface="Calibri"/>
              <a:cs typeface="Calibri"/>
              <a:sym typeface="Calibri"/>
            </a:endParaRPr>
          </a:p>
        </p:txBody>
      </p:sp>
      <p:sp>
        <p:nvSpPr>
          <p:cNvPr id="187" name="Google Shape;187;p8"/>
          <p:cNvSpPr/>
          <p:nvPr/>
        </p:nvSpPr>
        <p:spPr>
          <a:xfrm>
            <a:off x="2322325" y="5083975"/>
            <a:ext cx="5392800" cy="28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Sponsorships declined in 2020 due to COVID-19 pandemic</a:t>
            </a:r>
            <a:endParaRPr sz="1400">
              <a:solidFill>
                <a:schemeClr val="dk1"/>
              </a:solidFill>
              <a:latin typeface="Calibri"/>
              <a:ea typeface="Calibri"/>
              <a:cs typeface="Calibri"/>
              <a:sym typeface="Calibri"/>
            </a:endParaRPr>
          </a:p>
        </p:txBody>
      </p:sp>
      <p:sp>
        <p:nvSpPr>
          <p:cNvPr id="188" name="Google Shape;188;p8"/>
          <p:cNvSpPr/>
          <p:nvPr/>
        </p:nvSpPr>
        <p:spPr>
          <a:xfrm>
            <a:off x="2322325" y="5457100"/>
            <a:ext cx="5392800" cy="56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Many companies refrained from investing or experienced losses</a:t>
            </a:r>
            <a:endParaRPr sz="1400">
              <a:solidFill>
                <a:schemeClr val="dk1"/>
              </a:solidFill>
              <a:latin typeface="Calibri"/>
              <a:ea typeface="Calibri"/>
              <a:cs typeface="Calibri"/>
              <a:sym typeface="Calibri"/>
            </a:endParaRPr>
          </a:p>
        </p:txBody>
      </p:sp>
      <p:sp>
        <p:nvSpPr>
          <p:cNvPr id="189" name="Google Shape;189;p8"/>
          <p:cNvSpPr/>
          <p:nvPr/>
        </p:nvSpPr>
        <p:spPr>
          <a:xfrm>
            <a:off x="2322325" y="6114625"/>
            <a:ext cx="5392800" cy="56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9928"/>
              </a:lnSpc>
              <a:spcBef>
                <a:spcPts val="0"/>
              </a:spcBef>
              <a:spcAft>
                <a:spcPts val="0"/>
              </a:spcAft>
              <a:buClr>
                <a:srgbClr val="4A4A45"/>
              </a:buClr>
              <a:buSzPts val="1400"/>
              <a:buFont typeface="Lato"/>
              <a:buChar char="•"/>
            </a:pPr>
            <a:r>
              <a:rPr lang="en-US" sz="1400">
                <a:solidFill>
                  <a:srgbClr val="4A4A45"/>
                </a:solidFill>
                <a:latin typeface="Lato"/>
                <a:ea typeface="Lato"/>
                <a:cs typeface="Lato"/>
                <a:sym typeface="Lato"/>
              </a:rPr>
              <a:t>Growth rebounded in 2021 and 2022 as the market recovered</a:t>
            </a:r>
            <a:endParaRPr sz="1400">
              <a:solidFill>
                <a:schemeClr val="dk1"/>
              </a:solidFill>
              <a:latin typeface="Calibri"/>
              <a:ea typeface="Calibri"/>
              <a:cs typeface="Calibri"/>
              <a:sym typeface="Calibri"/>
            </a:endParaRPr>
          </a:p>
        </p:txBody>
      </p:sp>
      <p:pic>
        <p:nvPicPr>
          <p:cNvPr descr="preencoded.png" id="190" name="Google Shape;190;p8"/>
          <p:cNvPicPr preferRelativeResize="0"/>
          <p:nvPr/>
        </p:nvPicPr>
        <p:blipFill rotWithShape="1">
          <a:blip r:embed="rId3">
            <a:alphaModFix/>
          </a:blip>
          <a:srcRect b="0" l="0" r="0" t="0"/>
          <a:stretch/>
        </p:blipFill>
        <p:spPr>
          <a:xfrm>
            <a:off x="8405693" y="2508528"/>
            <a:ext cx="3382328" cy="2084427"/>
          </a:xfrm>
          <a:prstGeom prst="rect">
            <a:avLst/>
          </a:prstGeom>
          <a:noFill/>
          <a:ln>
            <a:noFill/>
          </a:ln>
        </p:spPr>
      </p:pic>
      <p:pic>
        <p:nvPicPr>
          <p:cNvPr descr="preencoded.png" id="191" name="Google Shape;191;p8"/>
          <p:cNvPicPr preferRelativeResize="0"/>
          <p:nvPr/>
        </p:nvPicPr>
        <p:blipFill rotWithShape="1">
          <a:blip r:embed="rId4">
            <a:alphaModFix/>
          </a:blip>
          <a:srcRect b="0" l="0" r="0" t="0"/>
          <a:stretch/>
        </p:blipFill>
        <p:spPr>
          <a:xfrm>
            <a:off x="8411885" y="4842867"/>
            <a:ext cx="3369945" cy="1905714"/>
          </a:xfrm>
          <a:prstGeom prst="rect">
            <a:avLst/>
          </a:prstGeom>
          <a:noFill/>
          <a:ln>
            <a:noFill/>
          </a:ln>
        </p:spPr>
      </p:pic>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p:nvPr/>
        </p:nvSpPr>
        <p:spPr>
          <a:xfrm>
            <a:off x="0" y="0"/>
            <a:ext cx="14630400" cy="8229600"/>
          </a:xfrm>
          <a:prstGeom prst="rect">
            <a:avLst/>
          </a:prstGeom>
          <a:solidFill>
            <a:srgbClr val="DDD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811160" y="0"/>
            <a:ext cx="12949085" cy="8232219"/>
          </a:xfrm>
          <a:prstGeom prst="rect">
            <a:avLst/>
          </a:prstGeom>
          <a:solidFill>
            <a:srgbClr val="EFE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2172225" y="558275"/>
            <a:ext cx="9880800" cy="634500"/>
          </a:xfrm>
          <a:prstGeom prst="rect">
            <a:avLst/>
          </a:prstGeom>
          <a:noFill/>
          <a:ln>
            <a:noFill/>
          </a:ln>
        </p:spPr>
        <p:txBody>
          <a:bodyPr anchorCtr="0" anchor="t" bIns="45700" lIns="91425" spcFirstLastPara="1" rIns="91425" wrap="square" tIns="45700">
            <a:noAutofit/>
          </a:bodyPr>
          <a:lstStyle/>
          <a:p>
            <a:pPr indent="0" lvl="0" marL="0" marR="0" rtl="0" algn="l">
              <a:lnSpc>
                <a:spcPct val="124993"/>
              </a:lnSpc>
              <a:spcBef>
                <a:spcPts val="0"/>
              </a:spcBef>
              <a:spcAft>
                <a:spcPts val="0"/>
              </a:spcAft>
              <a:buClr>
                <a:srgbClr val="282824"/>
              </a:buClr>
              <a:buSzPts val="3997"/>
              <a:buFont typeface="Lato"/>
              <a:buNone/>
            </a:pPr>
            <a:r>
              <a:rPr b="1" lang="en-US" sz="3997">
                <a:solidFill>
                  <a:srgbClr val="282824"/>
                </a:solidFill>
                <a:latin typeface="Lato"/>
                <a:ea typeface="Lato"/>
                <a:cs typeface="Lato"/>
                <a:sym typeface="Lato"/>
              </a:rPr>
              <a:t>Visualizing Sponsor Growth with Power BI</a:t>
            </a:r>
            <a:endParaRPr sz="3997">
              <a:solidFill>
                <a:schemeClr val="dk1"/>
              </a:solidFill>
              <a:latin typeface="Calibri"/>
              <a:ea typeface="Calibri"/>
              <a:cs typeface="Calibri"/>
              <a:sym typeface="Calibri"/>
            </a:endParaRPr>
          </a:p>
        </p:txBody>
      </p:sp>
      <p:sp>
        <p:nvSpPr>
          <p:cNvPr id="200" name="Google Shape;200;p9"/>
          <p:cNvSpPr/>
          <p:nvPr/>
        </p:nvSpPr>
        <p:spPr>
          <a:xfrm>
            <a:off x="2493407" y="1598652"/>
            <a:ext cx="9643586" cy="324802"/>
          </a:xfrm>
          <a:prstGeom prst="rect">
            <a:avLst/>
          </a:prstGeom>
          <a:noFill/>
          <a:ln>
            <a:noFill/>
          </a:ln>
        </p:spPr>
        <p:txBody>
          <a:bodyPr anchorCtr="0" anchor="t" bIns="45700" lIns="91425" spcFirstLastPara="1" rIns="91425" wrap="square" tIns="45700">
            <a:noAutofit/>
          </a:bodyPr>
          <a:lstStyle/>
          <a:p>
            <a:pPr indent="0" lvl="0" marL="0" marR="0" rtl="0" algn="l">
              <a:lnSpc>
                <a:spcPct val="159974"/>
              </a:lnSpc>
              <a:spcBef>
                <a:spcPts val="0"/>
              </a:spcBef>
              <a:spcAft>
                <a:spcPts val="0"/>
              </a:spcAft>
              <a:buClr>
                <a:srgbClr val="4A4A45"/>
              </a:buClr>
              <a:buSzPts val="1599"/>
              <a:buFont typeface="Lato"/>
              <a:buNone/>
            </a:pPr>
            <a:r>
              <a:rPr lang="en-US" sz="1599">
                <a:solidFill>
                  <a:srgbClr val="4A4A45"/>
                </a:solidFill>
                <a:latin typeface="Lato"/>
                <a:ea typeface="Lato"/>
                <a:cs typeface="Lato"/>
                <a:sym typeface="Lato"/>
              </a:rPr>
              <a:t>Top 4 Companies</a:t>
            </a:r>
            <a:endParaRPr sz="1599">
              <a:solidFill>
                <a:schemeClr val="dk1"/>
              </a:solidFill>
              <a:latin typeface="Calibri"/>
              <a:ea typeface="Calibri"/>
              <a:cs typeface="Calibri"/>
              <a:sym typeface="Calibri"/>
            </a:endParaRPr>
          </a:p>
        </p:txBody>
      </p:sp>
      <p:pic>
        <p:nvPicPr>
          <p:cNvPr descr="preencoded.png" id="201" name="Google Shape;201;p9"/>
          <p:cNvPicPr preferRelativeResize="0"/>
          <p:nvPr/>
        </p:nvPicPr>
        <p:blipFill rotWithShape="1">
          <a:blip r:embed="rId3">
            <a:alphaModFix/>
          </a:blip>
          <a:srcRect b="0" l="0" r="0" t="0"/>
          <a:stretch/>
        </p:blipFill>
        <p:spPr>
          <a:xfrm>
            <a:off x="2839879" y="2283262"/>
            <a:ext cx="4318159" cy="2436257"/>
          </a:xfrm>
          <a:prstGeom prst="rect">
            <a:avLst/>
          </a:prstGeom>
          <a:noFill/>
          <a:ln>
            <a:noFill/>
          </a:ln>
        </p:spPr>
      </p:pic>
      <p:pic>
        <p:nvPicPr>
          <p:cNvPr descr="preencoded.png" id="202" name="Google Shape;202;p9"/>
          <p:cNvPicPr preferRelativeResize="0"/>
          <p:nvPr/>
        </p:nvPicPr>
        <p:blipFill rotWithShape="1">
          <a:blip r:embed="rId4">
            <a:alphaModFix/>
          </a:blip>
          <a:srcRect b="0" l="0" r="0" t="0"/>
          <a:stretch/>
        </p:blipFill>
        <p:spPr>
          <a:xfrm>
            <a:off x="7320439" y="2283262"/>
            <a:ext cx="4299942" cy="2436257"/>
          </a:xfrm>
          <a:prstGeom prst="rect">
            <a:avLst/>
          </a:prstGeom>
          <a:noFill/>
          <a:ln>
            <a:noFill/>
          </a:ln>
        </p:spPr>
      </p:pic>
      <p:pic>
        <p:nvPicPr>
          <p:cNvPr descr="preencoded.png" id="203" name="Google Shape;203;p9"/>
          <p:cNvPicPr preferRelativeResize="0"/>
          <p:nvPr/>
        </p:nvPicPr>
        <p:blipFill rotWithShape="1">
          <a:blip r:embed="rId5">
            <a:alphaModFix/>
          </a:blip>
          <a:srcRect b="0" l="0" r="0" t="0"/>
          <a:stretch/>
        </p:blipFill>
        <p:spPr>
          <a:xfrm>
            <a:off x="2852142" y="5044321"/>
            <a:ext cx="4281607" cy="2436257"/>
          </a:xfrm>
          <a:prstGeom prst="rect">
            <a:avLst/>
          </a:prstGeom>
          <a:noFill/>
          <a:ln>
            <a:noFill/>
          </a:ln>
        </p:spPr>
      </p:pic>
      <p:pic>
        <p:nvPicPr>
          <p:cNvPr descr="preencoded.png" id="204" name="Google Shape;204;p9"/>
          <p:cNvPicPr preferRelativeResize="0"/>
          <p:nvPr/>
        </p:nvPicPr>
        <p:blipFill rotWithShape="1">
          <a:blip r:embed="rId6">
            <a:alphaModFix/>
          </a:blip>
          <a:srcRect b="0" l="0" r="0" t="0"/>
          <a:stretch/>
        </p:blipFill>
        <p:spPr>
          <a:xfrm>
            <a:off x="7296150" y="5044321"/>
            <a:ext cx="4312087" cy="24362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2024-04-09T22:49:25Z</dcterms:created>
  <dc:creator>PptxGenJS</dc:creator>
</cp:coreProperties>
</file>