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21"/>
  </p:notesMasterIdLst>
  <p:sldIdLst>
    <p:sldId id="283" r:id="rId2"/>
    <p:sldId id="284" r:id="rId3"/>
    <p:sldId id="285" r:id="rId4"/>
    <p:sldId id="286" r:id="rId5"/>
    <p:sldId id="262" r:id="rId6"/>
    <p:sldId id="263" r:id="rId7"/>
    <p:sldId id="264" r:id="rId8"/>
    <p:sldId id="265" r:id="rId9"/>
    <p:sldId id="266" r:id="rId10"/>
    <p:sldId id="267" r:id="rId11"/>
    <p:sldId id="268" r:id="rId12"/>
    <p:sldId id="269" r:id="rId13"/>
    <p:sldId id="280" r:id="rId14"/>
    <p:sldId id="281" r:id="rId15"/>
    <p:sldId id="270" r:id="rId16"/>
    <p:sldId id="276" r:id="rId17"/>
    <p:sldId id="277" r:id="rId18"/>
    <p:sldId id="278"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C339CA-D617-48B2-8369-9BAD5C499B55}" type="datetimeFigureOut">
              <a:rPr lang="en-IN" smtClean="0"/>
              <a:pPr/>
              <a:t>27-05-2022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A5DF9F-823B-4A5E-930B-B638604883A2}" type="slidenum">
              <a:rPr lang="en-IN" smtClean="0"/>
              <a:pPr/>
              <a:t>‹#›</a:t>
            </a:fld>
            <a:endParaRPr lang="en-IN" dirty="0"/>
          </a:p>
        </p:txBody>
      </p:sp>
    </p:spTree>
    <p:extLst>
      <p:ext uri="{BB962C8B-B14F-4D97-AF65-F5344CB8AC3E}">
        <p14:creationId xmlns:p14="http://schemas.microsoft.com/office/powerpoint/2010/main" val="1344104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0A72ED-4038-4B4F-A6C2-6F3B5AEF3DBA}" type="slidenum">
              <a:rPr lang="en-US" smtClean="0"/>
              <a:t>1</a:t>
            </a:fld>
            <a:endParaRPr lang="en-US" dirty="0"/>
          </a:p>
        </p:txBody>
      </p:sp>
    </p:spTree>
    <p:extLst>
      <p:ext uri="{BB962C8B-B14F-4D97-AF65-F5344CB8AC3E}">
        <p14:creationId xmlns:p14="http://schemas.microsoft.com/office/powerpoint/2010/main" val="2498977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803A0E-5825-4404-AFF0-D604C04397B8}" type="datetime1">
              <a:rPr lang="en-IN" smtClean="0"/>
              <a:pPr/>
              <a:t>27-05-2022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9E68BA-DDE1-4B31-8C83-CD8B019099BA}" type="slidenum">
              <a:rPr lang="en-IN" smtClean="0"/>
              <a:pPr/>
              <a:t>‹#›</a:t>
            </a:fld>
            <a:endParaRPr lang="en-IN" dirty="0"/>
          </a:p>
        </p:txBody>
      </p:sp>
    </p:spTree>
    <p:extLst>
      <p:ext uri="{BB962C8B-B14F-4D97-AF65-F5344CB8AC3E}">
        <p14:creationId xmlns:p14="http://schemas.microsoft.com/office/powerpoint/2010/main" val="260854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6752D-5259-41A7-978F-09DC6DD3D709}" type="datetime1">
              <a:rPr lang="en-IN" smtClean="0"/>
              <a:pPr/>
              <a:t>27-05-2022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9E68BA-DDE1-4B31-8C83-CD8B019099BA}" type="slidenum">
              <a:rPr lang="en-IN" smtClean="0"/>
              <a:pPr/>
              <a:t>‹#›</a:t>
            </a:fld>
            <a:endParaRPr lang="en-IN" dirty="0"/>
          </a:p>
        </p:txBody>
      </p:sp>
    </p:spTree>
    <p:extLst>
      <p:ext uri="{BB962C8B-B14F-4D97-AF65-F5344CB8AC3E}">
        <p14:creationId xmlns:p14="http://schemas.microsoft.com/office/powerpoint/2010/main" val="225374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B0228-66D7-41C6-878F-BC5E7292BCBC}" type="datetime1">
              <a:rPr lang="en-IN" smtClean="0"/>
              <a:pPr/>
              <a:t>27-05-2022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9E68BA-DDE1-4B31-8C83-CD8B019099BA}" type="slidenum">
              <a:rPr lang="en-IN" smtClean="0"/>
              <a:pPr/>
              <a:t>‹#›</a:t>
            </a:fld>
            <a:endParaRPr lang="en-IN" dirty="0"/>
          </a:p>
        </p:txBody>
      </p:sp>
    </p:spTree>
    <p:extLst>
      <p:ext uri="{BB962C8B-B14F-4D97-AF65-F5344CB8AC3E}">
        <p14:creationId xmlns:p14="http://schemas.microsoft.com/office/powerpoint/2010/main" val="2002215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13F285-F40C-48A5-9CD4-88C28DA2A044}" type="datetime1">
              <a:rPr lang="en-IN" smtClean="0"/>
              <a:pPr/>
              <a:t>27-05-2022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9E68BA-DDE1-4B31-8C83-CD8B019099BA}" type="slidenum">
              <a:rPr lang="en-IN" smtClean="0"/>
              <a:pPr/>
              <a:t>‹#›</a:t>
            </a:fld>
            <a:endParaRPr lang="en-IN" dirty="0"/>
          </a:p>
        </p:txBody>
      </p:sp>
    </p:spTree>
    <p:extLst>
      <p:ext uri="{BB962C8B-B14F-4D97-AF65-F5344CB8AC3E}">
        <p14:creationId xmlns:p14="http://schemas.microsoft.com/office/powerpoint/2010/main" val="4139842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836A8E-332B-41A0-97EA-2A0527074DE2}" type="datetime1">
              <a:rPr lang="en-IN" smtClean="0"/>
              <a:pPr/>
              <a:t>27-05-2022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9E68BA-DDE1-4B31-8C83-CD8B019099BA}" type="slidenum">
              <a:rPr lang="en-IN" smtClean="0"/>
              <a:pPr/>
              <a:t>‹#›</a:t>
            </a:fld>
            <a:endParaRPr lang="en-IN" dirty="0"/>
          </a:p>
        </p:txBody>
      </p:sp>
    </p:spTree>
    <p:extLst>
      <p:ext uri="{BB962C8B-B14F-4D97-AF65-F5344CB8AC3E}">
        <p14:creationId xmlns:p14="http://schemas.microsoft.com/office/powerpoint/2010/main" val="712197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48558E-7E06-410C-9809-9044E061CB26}" type="datetime1">
              <a:rPr lang="en-IN" smtClean="0"/>
              <a:pPr/>
              <a:t>27-05-2022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99E68BA-DDE1-4B31-8C83-CD8B019099BA}" type="slidenum">
              <a:rPr lang="en-IN" smtClean="0"/>
              <a:pPr/>
              <a:t>‹#›</a:t>
            </a:fld>
            <a:endParaRPr lang="en-IN" dirty="0"/>
          </a:p>
        </p:txBody>
      </p:sp>
    </p:spTree>
    <p:extLst>
      <p:ext uri="{BB962C8B-B14F-4D97-AF65-F5344CB8AC3E}">
        <p14:creationId xmlns:p14="http://schemas.microsoft.com/office/powerpoint/2010/main" val="123234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98CD1B-1356-47B1-BE70-A5E8320E6E46}" type="datetime1">
              <a:rPr lang="en-IN" smtClean="0"/>
              <a:pPr/>
              <a:t>27-05-2022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99E68BA-DDE1-4B31-8C83-CD8B019099BA}" type="slidenum">
              <a:rPr lang="en-IN" smtClean="0"/>
              <a:pPr/>
              <a:t>‹#›</a:t>
            </a:fld>
            <a:endParaRPr lang="en-IN" dirty="0"/>
          </a:p>
        </p:txBody>
      </p:sp>
    </p:spTree>
    <p:extLst>
      <p:ext uri="{BB962C8B-B14F-4D97-AF65-F5344CB8AC3E}">
        <p14:creationId xmlns:p14="http://schemas.microsoft.com/office/powerpoint/2010/main" val="86356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B32B9B-5A25-4EEF-A60B-55D2F1BA41D5}" type="datetime1">
              <a:rPr lang="en-IN" smtClean="0"/>
              <a:pPr/>
              <a:t>27-05-2022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99E68BA-DDE1-4B31-8C83-CD8B019099BA}" type="slidenum">
              <a:rPr lang="en-IN" smtClean="0"/>
              <a:pPr/>
              <a:t>‹#›</a:t>
            </a:fld>
            <a:endParaRPr lang="en-IN" dirty="0"/>
          </a:p>
        </p:txBody>
      </p:sp>
    </p:spTree>
    <p:extLst>
      <p:ext uri="{BB962C8B-B14F-4D97-AF65-F5344CB8AC3E}">
        <p14:creationId xmlns:p14="http://schemas.microsoft.com/office/powerpoint/2010/main" val="387897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7C123-B3A2-4058-960B-4AC6280487C5}" type="datetime1">
              <a:rPr lang="en-IN" smtClean="0"/>
              <a:pPr/>
              <a:t>27-05-2022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99E68BA-DDE1-4B31-8C83-CD8B019099BA}" type="slidenum">
              <a:rPr lang="en-IN" smtClean="0"/>
              <a:pPr/>
              <a:t>‹#›</a:t>
            </a:fld>
            <a:endParaRPr lang="en-IN" dirty="0"/>
          </a:p>
        </p:txBody>
      </p:sp>
    </p:spTree>
    <p:extLst>
      <p:ext uri="{BB962C8B-B14F-4D97-AF65-F5344CB8AC3E}">
        <p14:creationId xmlns:p14="http://schemas.microsoft.com/office/powerpoint/2010/main" val="174593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A49350-A45B-46C8-B53D-46623E8DC2EB}" type="datetime1">
              <a:rPr lang="en-IN" smtClean="0"/>
              <a:pPr/>
              <a:t>27-05-2022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99E68BA-DDE1-4B31-8C83-CD8B019099BA}" type="slidenum">
              <a:rPr lang="en-IN" smtClean="0"/>
              <a:pPr/>
              <a:t>‹#›</a:t>
            </a:fld>
            <a:endParaRPr lang="en-IN" dirty="0"/>
          </a:p>
        </p:txBody>
      </p:sp>
    </p:spTree>
    <p:extLst>
      <p:ext uri="{BB962C8B-B14F-4D97-AF65-F5344CB8AC3E}">
        <p14:creationId xmlns:p14="http://schemas.microsoft.com/office/powerpoint/2010/main" val="344015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7E4C1-EE5A-4AD6-A082-95F8064F69CA}" type="datetime1">
              <a:rPr lang="en-IN" smtClean="0"/>
              <a:pPr/>
              <a:t>27-05-2022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99E68BA-DDE1-4B31-8C83-CD8B019099BA}" type="slidenum">
              <a:rPr lang="en-IN" smtClean="0"/>
              <a:pPr/>
              <a:t>‹#›</a:t>
            </a:fld>
            <a:endParaRPr lang="en-IN" dirty="0"/>
          </a:p>
        </p:txBody>
      </p:sp>
    </p:spTree>
    <p:extLst>
      <p:ext uri="{BB962C8B-B14F-4D97-AF65-F5344CB8AC3E}">
        <p14:creationId xmlns:p14="http://schemas.microsoft.com/office/powerpoint/2010/main" val="754275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287A8B2-624B-464A-A117-F40DA64D293F}" type="datetime1">
              <a:rPr lang="en-IN" smtClean="0"/>
              <a:pPr/>
              <a:t>27-05-2022</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9E68BA-DDE1-4B31-8C83-CD8B019099BA}" type="slidenum">
              <a:rPr lang="en-IN" smtClean="0"/>
              <a:pPr/>
              <a:t>‹#›</a:t>
            </a:fld>
            <a:endParaRPr lang="en-IN" dirty="0"/>
          </a:p>
        </p:txBody>
      </p:sp>
    </p:spTree>
    <p:extLst>
      <p:ext uri="{BB962C8B-B14F-4D97-AF65-F5344CB8AC3E}">
        <p14:creationId xmlns:p14="http://schemas.microsoft.com/office/powerpoint/2010/main" val="5994037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38600" y="4953000"/>
            <a:ext cx="4648200" cy="2215991"/>
          </a:xfrm>
          <a:prstGeom prst="rect">
            <a:avLst/>
          </a:prstGeom>
          <a:noFill/>
        </p:spPr>
        <p:txBody>
          <a:bodyPr wrap="square" rtlCol="0">
            <a:spAutoFit/>
          </a:bodyPr>
          <a:lstStyle/>
          <a:p>
            <a:pPr algn="ctr"/>
            <a:r>
              <a:rPr lang="en-US" sz="2400" b="1" spc="140" dirty="0" smtClean="0">
                <a:latin typeface="Times New Roman" pitchFamily="18" charset="0"/>
                <a:cs typeface="Times New Roman" pitchFamily="18" charset="0"/>
              </a:rPr>
              <a:t>Presented By:-</a:t>
            </a:r>
          </a:p>
          <a:p>
            <a:pPr algn="ctr"/>
            <a:r>
              <a:rPr lang="en-US" sz="2400" spc="140" dirty="0" smtClean="0">
                <a:latin typeface="Times New Roman" pitchFamily="18" charset="0"/>
                <a:cs typeface="Times New Roman" pitchFamily="18" charset="0"/>
              </a:rPr>
              <a:t>Vivek Singh </a:t>
            </a:r>
            <a:r>
              <a:rPr lang="en-US" sz="2400" spc="140" dirty="0" smtClean="0">
                <a:latin typeface="Times New Roman" pitchFamily="18" charset="0"/>
                <a:cs typeface="Times New Roman" pitchFamily="18" charset="0"/>
              </a:rPr>
              <a:t>Rajawat</a:t>
            </a:r>
            <a:r>
              <a:rPr lang="en-US" sz="2400" spc="140" dirty="0" smtClean="0">
                <a:latin typeface="Times New Roman" pitchFamily="18" charset="0"/>
                <a:cs typeface="Times New Roman" pitchFamily="18" charset="0"/>
              </a:rPr>
              <a:t> </a:t>
            </a:r>
            <a:endParaRPr lang="en-US" sz="2400" spc="140" dirty="0" smtClean="0">
              <a:latin typeface="Times New Roman" pitchFamily="18" charset="0"/>
              <a:cs typeface="Times New Roman" pitchFamily="18" charset="0"/>
            </a:endParaRPr>
          </a:p>
          <a:p>
            <a:pPr algn="ctr"/>
            <a:r>
              <a:rPr lang="en-US" sz="2400" spc="140" dirty="0" smtClean="0">
                <a:latin typeface="Times New Roman" pitchFamily="18" charset="0"/>
                <a:cs typeface="Times New Roman" pitchFamily="18" charset="0"/>
              </a:rPr>
              <a:t>Btech 3</a:t>
            </a:r>
            <a:r>
              <a:rPr lang="en-US" sz="2400" spc="140" baseline="30000" dirty="0" smtClean="0">
                <a:latin typeface="Times New Roman" pitchFamily="18" charset="0"/>
                <a:cs typeface="Times New Roman" pitchFamily="18" charset="0"/>
              </a:rPr>
              <a:t>rd</a:t>
            </a:r>
            <a:r>
              <a:rPr lang="en-US" sz="2400" spc="140" dirty="0" smtClean="0">
                <a:latin typeface="Times New Roman" pitchFamily="18" charset="0"/>
                <a:cs typeface="Times New Roman" pitchFamily="18" charset="0"/>
              </a:rPr>
              <a:t> Year, CSE</a:t>
            </a:r>
          </a:p>
          <a:p>
            <a:pPr algn="ctr"/>
            <a:r>
              <a:rPr lang="en-US" sz="2400" spc="140" dirty="0" smtClean="0">
                <a:latin typeface="Times New Roman" pitchFamily="18" charset="0"/>
                <a:cs typeface="Times New Roman" pitchFamily="18" charset="0"/>
              </a:rPr>
              <a:t>SBCET, JAIPUR</a:t>
            </a:r>
          </a:p>
          <a:p>
            <a:pPr algn="ctr"/>
            <a:endParaRPr lang="en-US" sz="2400" spc="140" dirty="0" smtClean="0">
              <a:latin typeface="Times New Roman" pitchFamily="18" charset="0"/>
              <a:cs typeface="Times New Roman" pitchFamily="18" charset="0"/>
            </a:endParaRPr>
          </a:p>
          <a:p>
            <a:endParaRPr lang="en-US" b="1" dirty="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6364" t="23743" r="11212" b="22885"/>
          <a:stretch/>
        </p:blipFill>
        <p:spPr>
          <a:xfrm>
            <a:off x="2590800" y="2362200"/>
            <a:ext cx="3886200" cy="1724891"/>
          </a:xfrm>
          <a:prstGeom prst="rect">
            <a:avLst/>
          </a:prstGeom>
        </p:spPr>
      </p:pic>
      <p:sp>
        <p:nvSpPr>
          <p:cNvPr id="5" name="Rectangle 4"/>
          <p:cNvSpPr/>
          <p:nvPr/>
        </p:nvSpPr>
        <p:spPr>
          <a:xfrm>
            <a:off x="179512" y="188640"/>
            <a:ext cx="8784976" cy="6336704"/>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p:cNvSpPr>
            <a:spLocks noGrp="1"/>
          </p:cNvSpPr>
          <p:nvPr>
            <p:ph type="ctrTitle"/>
          </p:nvPr>
        </p:nvSpPr>
        <p:spPr>
          <a:xfrm>
            <a:off x="610580" y="561094"/>
            <a:ext cx="7846640" cy="1368152"/>
          </a:xfrm>
        </p:spPr>
        <p:txBody>
          <a:bodyPr>
            <a:noAutofit/>
          </a:bodyPr>
          <a:lstStyle/>
          <a:p>
            <a:r>
              <a:rPr lang="en-US" sz="4800" b="1" dirty="0"/>
              <a:t>Prediction of Diabetic </a:t>
            </a:r>
            <a:r>
              <a:rPr lang="en-US" sz="4800" b="1" dirty="0" smtClean="0"/>
              <a:t/>
            </a:r>
            <a:br>
              <a:rPr lang="en-US" sz="4800" b="1" dirty="0" smtClean="0"/>
            </a:br>
            <a:r>
              <a:rPr lang="en-US" sz="4800" b="1" dirty="0" smtClean="0"/>
              <a:t>Using </a:t>
            </a:r>
            <a:r>
              <a:rPr lang="en-US" sz="4800" b="1" dirty="0"/>
              <a:t>Classification </a:t>
            </a:r>
            <a:r>
              <a:rPr lang="en-US" sz="4800" b="1" dirty="0" smtClean="0"/>
              <a:t>Techniques</a:t>
            </a:r>
            <a:endParaRPr lang="en-IN" sz="4800" dirty="0"/>
          </a:p>
        </p:txBody>
      </p:sp>
      <p:pic>
        <p:nvPicPr>
          <p:cNvPr id="2" name="Picture 1"/>
          <p:cNvPicPr>
            <a:picLocks noChangeAspect="1"/>
          </p:cNvPicPr>
          <p:nvPr/>
        </p:nvPicPr>
        <p:blipFill>
          <a:blip r:embed="rId4"/>
          <a:stretch>
            <a:fillRect/>
          </a:stretch>
        </p:blipFill>
        <p:spPr>
          <a:xfrm>
            <a:off x="467544" y="4087091"/>
            <a:ext cx="2798597" cy="2098947"/>
          </a:xfrm>
          <a:prstGeom prst="rect">
            <a:avLst/>
          </a:prstGeom>
        </p:spPr>
      </p:pic>
    </p:spTree>
    <p:extLst>
      <p:ext uri="{BB962C8B-B14F-4D97-AF65-F5344CB8AC3E}">
        <p14:creationId xmlns:p14="http://schemas.microsoft.com/office/powerpoint/2010/main" val="3319019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4000" b="1" u="sng" dirty="0" smtClean="0"/>
              <a:t>Support Vector Machine (SVM)</a:t>
            </a:r>
            <a:endParaRPr lang="en-IN" sz="4000" b="1" u="sng" dirty="0" smtClean="0"/>
          </a:p>
        </p:txBody>
      </p:sp>
      <p:sp>
        <p:nvSpPr>
          <p:cNvPr id="3" name="Content Placeholder 2"/>
          <p:cNvSpPr>
            <a:spLocks noGrp="1"/>
          </p:cNvSpPr>
          <p:nvPr>
            <p:ph idx="1"/>
          </p:nvPr>
        </p:nvSpPr>
        <p:spPr>
          <a:xfrm>
            <a:off x="457200" y="1844824"/>
            <a:ext cx="8229600" cy="3412976"/>
          </a:xfrm>
        </p:spPr>
        <p:txBody>
          <a:bodyPr vert="horz" lIns="91440" tIns="45720" rIns="91440" bIns="45720" rtlCol="0">
            <a:normAutofit/>
          </a:bodyPr>
          <a:lstStyle/>
          <a:p>
            <a:pPr algn="just">
              <a:lnSpc>
                <a:spcPct val="150000"/>
              </a:lnSpc>
              <a:spcBef>
                <a:spcPts val="1800"/>
              </a:spcBef>
            </a:pPr>
            <a:r>
              <a:rPr lang="en-US" sz="2000" dirty="0" smtClean="0"/>
              <a:t>SVM is a classification model which basically is a representation of different classes in a </a:t>
            </a:r>
            <a:r>
              <a:rPr lang="en-US" sz="2000" dirty="0" smtClean="0"/>
              <a:t>hyperplane</a:t>
            </a:r>
            <a:r>
              <a:rPr lang="en-US" sz="2000" dirty="0" smtClean="0"/>
              <a:t> in multidimensional space.</a:t>
            </a:r>
          </a:p>
          <a:p>
            <a:pPr algn="just">
              <a:lnSpc>
                <a:spcPct val="150000"/>
              </a:lnSpc>
              <a:spcBef>
                <a:spcPts val="1800"/>
              </a:spcBef>
            </a:pPr>
            <a:r>
              <a:rPr lang="en-US" sz="2000" dirty="0" smtClean="0"/>
              <a:t>The goal of the SVM algorithm is to create this </a:t>
            </a:r>
            <a:r>
              <a:rPr lang="en-US" sz="2000" dirty="0" smtClean="0"/>
              <a:t>hyperplane</a:t>
            </a:r>
            <a:r>
              <a:rPr lang="en-US" sz="2000" dirty="0" smtClean="0"/>
              <a:t> or decision boundary that can segregate n-dimensional space into classes </a:t>
            </a:r>
            <a:r>
              <a:rPr lang="en-US" sz="2000" dirty="0"/>
              <a:t>(Diabetic </a:t>
            </a:r>
            <a:r>
              <a:rPr lang="en-US" sz="2000" dirty="0" smtClean="0"/>
              <a:t>or </a:t>
            </a:r>
            <a:r>
              <a:rPr lang="en-US" sz="2000" dirty="0"/>
              <a:t>Non- Diabetic) </a:t>
            </a:r>
            <a:r>
              <a:rPr lang="en-US" sz="2000" dirty="0" smtClean="0"/>
              <a:t>so that we can easily put the new data point in the correct category.</a:t>
            </a:r>
            <a:endParaRPr lang="en-IN" sz="2000" dirty="0" smtClean="0"/>
          </a:p>
        </p:txBody>
      </p:sp>
      <p:sp>
        <p:nvSpPr>
          <p:cNvPr id="4" name="Slide Number Placeholder 3"/>
          <p:cNvSpPr>
            <a:spLocks noGrp="1"/>
          </p:cNvSpPr>
          <p:nvPr>
            <p:ph type="sldNum" sz="quarter" idx="12"/>
          </p:nvPr>
        </p:nvSpPr>
        <p:spPr/>
        <p:txBody>
          <a:bodyPr/>
          <a:lstStyle/>
          <a:p>
            <a:fld id="{899E68BA-DDE1-4B31-8C83-CD8B019099BA}" type="slidenum">
              <a:rPr lang="en-IN" smtClean="0"/>
              <a:pPr/>
              <a:t>10</a:t>
            </a:fld>
            <a:endParaRPr lang="en-IN" dirty="0"/>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4000" b="1" u="sng" dirty="0" smtClean="0"/>
              <a:t>K Nearest Neighbors (KNN)</a:t>
            </a:r>
            <a:endParaRPr lang="en-IN" sz="4000" b="1" u="sng" dirty="0" smtClean="0"/>
          </a:p>
        </p:txBody>
      </p:sp>
      <p:sp>
        <p:nvSpPr>
          <p:cNvPr id="3" name="Content Placeholder 2"/>
          <p:cNvSpPr>
            <a:spLocks noGrp="1"/>
          </p:cNvSpPr>
          <p:nvPr>
            <p:ph idx="1"/>
          </p:nvPr>
        </p:nvSpPr>
        <p:spPr/>
        <p:txBody>
          <a:bodyPr vert="horz" lIns="91440" tIns="45720" rIns="91440" bIns="45720" rtlCol="0">
            <a:normAutofit fontScale="92500" lnSpcReduction="10000"/>
          </a:bodyPr>
          <a:lstStyle/>
          <a:p>
            <a:pPr algn="just">
              <a:lnSpc>
                <a:spcPct val="150000"/>
              </a:lnSpc>
              <a:spcBef>
                <a:spcPts val="1800"/>
              </a:spcBef>
            </a:pPr>
            <a:r>
              <a:rPr lang="en-US" sz="2000" dirty="0" smtClean="0"/>
              <a:t>When KNN is used for classification, the output can be calculated as the class with the highest frequency from the K-most similar instances. </a:t>
            </a:r>
          </a:p>
          <a:p>
            <a:pPr algn="just">
              <a:lnSpc>
                <a:spcPct val="150000"/>
              </a:lnSpc>
              <a:spcBef>
                <a:spcPts val="1800"/>
              </a:spcBef>
            </a:pPr>
            <a:r>
              <a:rPr lang="en-US" sz="2000" dirty="0" smtClean="0"/>
              <a:t>K-nearest neighbors (KNN) algorithm uses ‘feature similarity’ to predict the values of new </a:t>
            </a:r>
            <a:r>
              <a:rPr lang="en-US" sz="2000" dirty="0" smtClean="0"/>
              <a:t>data points </a:t>
            </a:r>
            <a:r>
              <a:rPr lang="en-US" sz="2000" dirty="0" smtClean="0"/>
              <a:t>which further means that the new data point will be assigned a value based on how closely it matches the points in the training set. </a:t>
            </a:r>
          </a:p>
          <a:p>
            <a:pPr algn="just">
              <a:lnSpc>
                <a:spcPct val="150000"/>
              </a:lnSpc>
              <a:spcBef>
                <a:spcPts val="1800"/>
              </a:spcBef>
            </a:pPr>
            <a:r>
              <a:rPr lang="en-US" sz="2000" dirty="0" smtClean="0"/>
              <a:t>Predictions are made for a new instance (x) by searching through the entire training set for the K most similar instances (the neighbors) and summarizing the output variable for those K instances. </a:t>
            </a:r>
            <a:endParaRPr lang="en-IN" sz="2000" dirty="0" smtClean="0"/>
          </a:p>
          <a:p>
            <a:pPr algn="just">
              <a:lnSpc>
                <a:spcPct val="150000"/>
              </a:lnSpc>
              <a:spcBef>
                <a:spcPts val="1800"/>
              </a:spcBef>
            </a:pPr>
            <a:endParaRPr lang="en-IN" sz="2000" dirty="0" smtClean="0"/>
          </a:p>
        </p:txBody>
      </p:sp>
      <p:sp>
        <p:nvSpPr>
          <p:cNvPr id="4" name="Slide Number Placeholder 3"/>
          <p:cNvSpPr>
            <a:spLocks noGrp="1"/>
          </p:cNvSpPr>
          <p:nvPr>
            <p:ph type="sldNum" sz="quarter" idx="12"/>
          </p:nvPr>
        </p:nvSpPr>
        <p:spPr/>
        <p:txBody>
          <a:bodyPr/>
          <a:lstStyle/>
          <a:p>
            <a:fld id="{899E68BA-DDE1-4B31-8C83-CD8B019099BA}" type="slidenum">
              <a:rPr lang="en-IN" smtClean="0"/>
              <a:pPr/>
              <a:t>11</a:t>
            </a:fld>
            <a:endParaRPr lang="en-IN" dirty="0"/>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fontAlgn="base"/>
            <a:r>
              <a:rPr lang="en-US" sz="4000" b="1" u="sng" dirty="0"/>
              <a:t>Decision Tree</a:t>
            </a:r>
          </a:p>
        </p:txBody>
      </p:sp>
      <p:sp>
        <p:nvSpPr>
          <p:cNvPr id="3" name="Content Placeholder 2"/>
          <p:cNvSpPr>
            <a:spLocks noGrp="1"/>
          </p:cNvSpPr>
          <p:nvPr>
            <p:ph idx="1"/>
          </p:nvPr>
        </p:nvSpPr>
        <p:spPr/>
        <p:txBody>
          <a:bodyPr vert="horz" lIns="91440" tIns="45720" rIns="91440" bIns="45720" rtlCol="0">
            <a:normAutofit/>
          </a:bodyPr>
          <a:lstStyle/>
          <a:p>
            <a:pPr algn="just">
              <a:lnSpc>
                <a:spcPct val="150000"/>
              </a:lnSpc>
              <a:spcBef>
                <a:spcPts val="1800"/>
              </a:spcBef>
            </a:pPr>
            <a:r>
              <a:rPr lang="en-US" sz="2000" dirty="0"/>
              <a:t>Decision tree is the most powerful and popular tool for classification and prediction. A Decision tree is a flowchart like tree structure, where each internal node denotes a test on an attribute, each branch represents an outcome of the test, and each leaf node (terminal node) holds a class label. </a:t>
            </a:r>
            <a:r>
              <a:rPr lang="en-US" sz="2000" dirty="0" smtClean="0"/>
              <a:t>. </a:t>
            </a:r>
          </a:p>
          <a:p>
            <a:pPr marL="0" indent="0" algn="just">
              <a:lnSpc>
                <a:spcPct val="150000"/>
              </a:lnSpc>
              <a:spcBef>
                <a:spcPts val="1800"/>
              </a:spcBef>
              <a:buNone/>
            </a:pPr>
            <a:endParaRPr lang="en-IN" sz="2000" dirty="0" smtClean="0"/>
          </a:p>
        </p:txBody>
      </p:sp>
      <p:sp>
        <p:nvSpPr>
          <p:cNvPr id="4" name="Slide Number Placeholder 3"/>
          <p:cNvSpPr>
            <a:spLocks noGrp="1"/>
          </p:cNvSpPr>
          <p:nvPr>
            <p:ph type="sldNum" sz="quarter" idx="12"/>
          </p:nvPr>
        </p:nvSpPr>
        <p:spPr/>
        <p:txBody>
          <a:bodyPr/>
          <a:lstStyle/>
          <a:p>
            <a:fld id="{899E68BA-DDE1-4B31-8C83-CD8B019099BA}" type="slidenum">
              <a:rPr lang="en-IN" smtClean="0"/>
              <a:pPr/>
              <a:t>12</a:t>
            </a:fld>
            <a:endParaRPr lang="en-IN" dirty="0"/>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b="1" u="sng" dirty="0"/>
              <a:t>Random Forest</a:t>
            </a:r>
          </a:p>
        </p:txBody>
      </p:sp>
      <p:sp>
        <p:nvSpPr>
          <p:cNvPr id="3" name="Content Placeholder 2"/>
          <p:cNvSpPr>
            <a:spLocks noGrp="1"/>
          </p:cNvSpPr>
          <p:nvPr>
            <p:ph idx="1"/>
          </p:nvPr>
        </p:nvSpPr>
        <p:spPr/>
        <p:txBody>
          <a:bodyPr/>
          <a:lstStyle/>
          <a:p>
            <a:r>
              <a:rPr lang="en-US" dirty="0"/>
              <a:t>Random forest is a commonly-used machine learning algorithm trademarked by Leo </a:t>
            </a:r>
            <a:r>
              <a:rPr lang="en-US" dirty="0"/>
              <a:t>Breiman</a:t>
            </a:r>
            <a:r>
              <a:rPr lang="en-US" dirty="0"/>
              <a:t> and Adele Cutler, which combines the output of multiple decision trees to reach a single result. Its ease of use and flexibility have fueled its adoption, as it handles both classification and regression problems.</a:t>
            </a:r>
            <a:endParaRPr lang="en-US" dirty="0" smtClean="0"/>
          </a:p>
          <a:p>
            <a:r>
              <a:rPr lang="en-US" dirty="0" smtClean="0"/>
              <a:t>The </a:t>
            </a:r>
            <a:r>
              <a:rPr lang="en-US" dirty="0"/>
              <a:t>random forest classifier is a collection of prediction trees, where every tree is dependent on random vectors sampled independently, with similar distribution with every other tree in the random forest.</a:t>
            </a:r>
          </a:p>
        </p:txBody>
      </p:sp>
      <p:sp>
        <p:nvSpPr>
          <p:cNvPr id="4" name="Slide Number Placeholder 3"/>
          <p:cNvSpPr>
            <a:spLocks noGrp="1"/>
          </p:cNvSpPr>
          <p:nvPr>
            <p:ph type="sldNum" sz="quarter" idx="12"/>
          </p:nvPr>
        </p:nvSpPr>
        <p:spPr/>
        <p:txBody>
          <a:bodyPr/>
          <a:lstStyle/>
          <a:p>
            <a:fld id="{899E68BA-DDE1-4B31-8C83-CD8B019099BA}" type="slidenum">
              <a:rPr lang="en-IN" smtClean="0"/>
              <a:pPr/>
              <a:t>13</a:t>
            </a:fld>
            <a:endParaRPr lang="en-IN" dirty="0"/>
          </a:p>
        </p:txBody>
      </p:sp>
      <p:sp>
        <p:nvSpPr>
          <p:cNvPr id="5" name="Rectangle 4"/>
          <p:cNvSpPr/>
          <p:nvPr/>
        </p:nvSpPr>
        <p:spPr>
          <a:xfrm>
            <a:off x="179512" y="240756"/>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534888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t>Naïve Bayes</a:t>
            </a:r>
          </a:p>
        </p:txBody>
      </p:sp>
      <p:sp>
        <p:nvSpPr>
          <p:cNvPr id="3" name="Content Placeholder 2"/>
          <p:cNvSpPr>
            <a:spLocks noGrp="1"/>
          </p:cNvSpPr>
          <p:nvPr>
            <p:ph idx="1"/>
          </p:nvPr>
        </p:nvSpPr>
        <p:spPr/>
        <p:txBody>
          <a:bodyPr/>
          <a:lstStyle/>
          <a:p>
            <a:r>
              <a:rPr lang="en-US" dirty="0"/>
              <a:t>Naive Bayes is a simple technique for constructing classifiers: models that assign class labels to problem instances, represented as vectors of </a:t>
            </a:r>
            <a:r>
              <a:rPr lang="en-US" dirty="0" smtClean="0"/>
              <a:t>feature values</a:t>
            </a:r>
            <a:r>
              <a:rPr lang="en-US" dirty="0"/>
              <a:t>, where the class labels are drawn from some finite </a:t>
            </a:r>
            <a:r>
              <a:rPr lang="en-US" dirty="0" smtClean="0"/>
              <a:t>set</a:t>
            </a:r>
          </a:p>
          <a:p>
            <a:r>
              <a:rPr lang="en-US" dirty="0"/>
              <a:t>Naïve Bayes </a:t>
            </a:r>
            <a:r>
              <a:rPr lang="en-US" dirty="0" smtClean="0"/>
              <a:t>is </a:t>
            </a:r>
            <a:r>
              <a:rPr lang="en-US" dirty="0"/>
              <a:t>one of the fast and easy ML algorithms to predict a class of datasets. It can be used for Binary as well as Multi-class Classifications. It performs well in Multi-class predictions as compared to the other Algorithms. It is the most popular choice for text classification </a:t>
            </a:r>
            <a:r>
              <a:rPr lang="en-US" dirty="0" smtClean="0"/>
              <a:t>problems.</a:t>
            </a:r>
            <a:endParaRPr lang="en-US" dirty="0"/>
          </a:p>
        </p:txBody>
      </p:sp>
      <p:sp>
        <p:nvSpPr>
          <p:cNvPr id="4" name="Slide Number Placeholder 3"/>
          <p:cNvSpPr>
            <a:spLocks noGrp="1"/>
          </p:cNvSpPr>
          <p:nvPr>
            <p:ph type="sldNum" sz="quarter" idx="12"/>
          </p:nvPr>
        </p:nvSpPr>
        <p:spPr/>
        <p:txBody>
          <a:bodyPr/>
          <a:lstStyle/>
          <a:p>
            <a:fld id="{899E68BA-DDE1-4B31-8C83-CD8B019099BA}" type="slidenum">
              <a:rPr lang="en-IN" smtClean="0"/>
              <a:pPr/>
              <a:t>14</a:t>
            </a:fld>
            <a:endParaRPr lang="en-IN" dirty="0"/>
          </a:p>
        </p:txBody>
      </p:sp>
      <p:sp>
        <p:nvSpPr>
          <p:cNvPr id="5" name="Rectangle 4"/>
          <p:cNvSpPr/>
          <p:nvPr/>
        </p:nvSpPr>
        <p:spPr>
          <a:xfrm>
            <a:off x="179512" y="240756"/>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770289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7768"/>
            <a:ext cx="8229600" cy="1143000"/>
          </a:xfrm>
        </p:spPr>
        <p:txBody>
          <a:bodyPr>
            <a:noAutofit/>
          </a:bodyPr>
          <a:lstStyle/>
          <a:p>
            <a:pPr lvl="0"/>
            <a:r>
              <a:rPr lang="en-US" sz="4000" b="1" u="sng" dirty="0"/>
              <a:t>Proposed Model for  Diabetic prediction</a:t>
            </a:r>
            <a:endParaRPr lang="en-IN" sz="4000" b="1" u="sng" dirty="0"/>
          </a:p>
        </p:txBody>
      </p:sp>
      <p:sp>
        <p:nvSpPr>
          <p:cNvPr id="5" name="Slide Number Placeholder 4"/>
          <p:cNvSpPr>
            <a:spLocks noGrp="1"/>
          </p:cNvSpPr>
          <p:nvPr>
            <p:ph type="sldNum" sz="quarter" idx="12"/>
          </p:nvPr>
        </p:nvSpPr>
        <p:spPr/>
        <p:txBody>
          <a:bodyPr/>
          <a:lstStyle/>
          <a:p>
            <a:fld id="{899E68BA-DDE1-4B31-8C83-CD8B019099BA}" type="slidenum">
              <a:rPr lang="en-IN" smtClean="0"/>
              <a:pPr/>
              <a:t>15</a:t>
            </a:fld>
            <a:endParaRPr lang="en-IN" dirty="0"/>
          </a:p>
        </p:txBody>
      </p:sp>
      <p:pic>
        <p:nvPicPr>
          <p:cNvPr id="4" name="Picture 3" descr="C:\Users\HP\Downloads\Pooja DIagram.png"/>
          <p:cNvPicPr/>
          <p:nvPr/>
        </p:nvPicPr>
        <p:blipFill>
          <a:blip r:embed="rId2" cstate="print"/>
          <a:srcRect/>
          <a:stretch>
            <a:fillRect/>
          </a:stretch>
        </p:blipFill>
        <p:spPr bwMode="auto">
          <a:xfrm>
            <a:off x="1907704" y="1114748"/>
            <a:ext cx="5328592" cy="5241603"/>
          </a:xfrm>
          <a:prstGeom prst="rect">
            <a:avLst/>
          </a:prstGeom>
          <a:noFill/>
          <a:ln w="38100">
            <a:solidFill>
              <a:schemeClr val="accent1">
                <a:lumMod val="75000"/>
              </a:schemeClr>
            </a:solidFill>
            <a:miter lim="800000"/>
            <a:headEnd/>
            <a:tailEnd/>
          </a:ln>
        </p:spPr>
      </p:pic>
      <p:sp>
        <p:nvSpPr>
          <p:cNvPr id="6" name="Rectangle 5"/>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p:cNvSpPr/>
          <p:nvPr/>
        </p:nvSpPr>
        <p:spPr>
          <a:xfrm>
            <a:off x="2051720" y="2713046"/>
            <a:ext cx="2304256" cy="1022503"/>
          </a:xfrm>
          <a:prstGeom prst="rect">
            <a:avLst/>
          </a:prstGeom>
          <a:ln>
            <a:solidFill>
              <a:schemeClr val="bg1">
                <a:lumMod val="65000"/>
              </a:schemeClr>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Logistic Regression</a:t>
            </a:r>
          </a:p>
          <a:p>
            <a:pPr algn="ctr"/>
            <a:r>
              <a:rPr lang="en-US" sz="1000" dirty="0" smtClean="0"/>
              <a:t>Random Forest</a:t>
            </a:r>
          </a:p>
          <a:p>
            <a:pPr algn="ctr"/>
            <a:r>
              <a:rPr lang="en-US" sz="1000" dirty="0" smtClean="0"/>
              <a:t>KNN</a:t>
            </a:r>
          </a:p>
          <a:p>
            <a:pPr algn="ctr"/>
            <a:r>
              <a:rPr lang="en-US" sz="1000" dirty="0" smtClean="0"/>
              <a:t>Support Vector Machine</a:t>
            </a:r>
          </a:p>
          <a:p>
            <a:pPr algn="ctr"/>
            <a:r>
              <a:rPr lang="en-US" sz="1000" dirty="0" smtClean="0"/>
              <a:t>Decision Tree</a:t>
            </a:r>
          </a:p>
          <a:p>
            <a:pPr algn="ctr"/>
            <a:r>
              <a:rPr lang="en-US" sz="1000" dirty="0"/>
              <a:t>Naive Bayes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332656"/>
            <a:ext cx="8229600" cy="706090"/>
          </a:xfrm>
        </p:spPr>
        <p:txBody>
          <a:bodyPr>
            <a:noAutofit/>
          </a:bodyPr>
          <a:lstStyle/>
          <a:p>
            <a:r>
              <a:rPr lang="en-US" sz="4000" b="1" u="sng" dirty="0"/>
              <a:t>Result Analysis</a:t>
            </a:r>
            <a:endParaRPr lang="en-IN" sz="4000" b="1" u="sng" dirty="0"/>
          </a:p>
        </p:txBody>
      </p:sp>
      <p:sp>
        <p:nvSpPr>
          <p:cNvPr id="4" name="Slide Number Placeholder 3"/>
          <p:cNvSpPr>
            <a:spLocks noGrp="1"/>
          </p:cNvSpPr>
          <p:nvPr>
            <p:ph type="sldNum" sz="quarter" idx="12"/>
          </p:nvPr>
        </p:nvSpPr>
        <p:spPr/>
        <p:txBody>
          <a:bodyPr/>
          <a:lstStyle/>
          <a:p>
            <a:fld id="{899E68BA-DDE1-4B31-8C83-CD8B019099BA}" type="slidenum">
              <a:rPr lang="en-IN" smtClean="0"/>
              <a:pPr/>
              <a:t>16</a:t>
            </a:fld>
            <a:endParaRPr lang="en-IN" dirty="0"/>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3579653840"/>
              </p:ext>
            </p:extLst>
          </p:nvPr>
        </p:nvGraphicFramePr>
        <p:xfrm>
          <a:off x="611560" y="1484785"/>
          <a:ext cx="8075240" cy="3888429"/>
        </p:xfrm>
        <a:graphic>
          <a:graphicData uri="http://schemas.openxmlformats.org/drawingml/2006/table">
            <a:tbl>
              <a:tblPr firstRow="1" firstCol="1" bandRow="1">
                <a:tableStyleId>{9D7B26C5-4107-4FEC-AEDC-1716B250A1EF}</a:tableStyleId>
              </a:tblPr>
              <a:tblGrid>
                <a:gridCol w="4037620"/>
                <a:gridCol w="4037620"/>
              </a:tblGrid>
              <a:tr h="516040">
                <a:tc>
                  <a:txBody>
                    <a:bodyPr/>
                    <a:lstStyle/>
                    <a:p>
                      <a:pPr marL="0" marR="0">
                        <a:lnSpc>
                          <a:spcPct val="115000"/>
                        </a:lnSpc>
                        <a:spcBef>
                          <a:spcPts val="0"/>
                        </a:spcBef>
                        <a:spcAft>
                          <a:spcPts val="1000"/>
                        </a:spcAft>
                      </a:pPr>
                      <a:r>
                        <a:rPr lang="en-US" sz="1600" dirty="0">
                          <a:effectLst/>
                        </a:rPr>
                        <a:t>Algorithm</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Accuracy</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516040">
                <a:tc>
                  <a:txBody>
                    <a:bodyPr/>
                    <a:lstStyle/>
                    <a:p>
                      <a:pPr marL="0" marR="0">
                        <a:lnSpc>
                          <a:spcPct val="115000"/>
                        </a:lnSpc>
                        <a:spcBef>
                          <a:spcPts val="0"/>
                        </a:spcBef>
                        <a:spcAft>
                          <a:spcPts val="1000"/>
                        </a:spcAft>
                      </a:pPr>
                      <a:r>
                        <a:rPr lang="en-US" sz="1600" dirty="0">
                          <a:effectLst/>
                        </a:rPr>
                        <a:t>Logistic Regression</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78.25%</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516040">
                <a:tc>
                  <a:txBody>
                    <a:bodyPr/>
                    <a:lstStyle/>
                    <a:p>
                      <a:pPr marL="0" marR="0">
                        <a:lnSpc>
                          <a:spcPct val="115000"/>
                        </a:lnSpc>
                        <a:spcBef>
                          <a:spcPts val="0"/>
                        </a:spcBef>
                        <a:spcAft>
                          <a:spcPts val="1000"/>
                        </a:spcAft>
                      </a:pPr>
                      <a:r>
                        <a:rPr lang="en-US" sz="1600" dirty="0">
                          <a:effectLst/>
                        </a:rPr>
                        <a:t>Naïve Bayes Algorithm</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76.0%</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516040">
                <a:tc>
                  <a:txBody>
                    <a:bodyPr/>
                    <a:lstStyle/>
                    <a:p>
                      <a:pPr marL="0" marR="0">
                        <a:lnSpc>
                          <a:spcPct val="115000"/>
                        </a:lnSpc>
                        <a:spcBef>
                          <a:spcPts val="0"/>
                        </a:spcBef>
                        <a:spcAft>
                          <a:spcPts val="1000"/>
                        </a:spcAft>
                      </a:pPr>
                      <a:r>
                        <a:rPr lang="en-US" sz="1600" dirty="0">
                          <a:effectLst/>
                        </a:rPr>
                        <a:t>KNN (</a:t>
                      </a:r>
                      <a:r>
                        <a:rPr lang="en-US" sz="1600" dirty="0" smtClean="0">
                          <a:effectLst/>
                        </a:rPr>
                        <a:t>n=1)Algorithm</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97.25%</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516040">
                <a:tc>
                  <a:txBody>
                    <a:bodyPr/>
                    <a:lstStyle/>
                    <a:p>
                      <a:pPr marL="0" marR="0">
                        <a:lnSpc>
                          <a:spcPct val="115000"/>
                        </a:lnSpc>
                        <a:spcBef>
                          <a:spcPts val="0"/>
                        </a:spcBef>
                        <a:spcAft>
                          <a:spcPts val="1000"/>
                        </a:spcAft>
                      </a:pPr>
                      <a:r>
                        <a:rPr lang="en-US" sz="1600" dirty="0">
                          <a:effectLst/>
                        </a:rPr>
                        <a:t>Random forest</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99.0%</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516040">
                <a:tc>
                  <a:txBody>
                    <a:bodyPr/>
                    <a:lstStyle/>
                    <a:p>
                      <a:pPr marL="0" marR="0">
                        <a:lnSpc>
                          <a:spcPct val="115000"/>
                        </a:lnSpc>
                        <a:spcBef>
                          <a:spcPts val="0"/>
                        </a:spcBef>
                        <a:spcAft>
                          <a:spcPts val="1000"/>
                        </a:spcAft>
                      </a:pPr>
                      <a:r>
                        <a:rPr lang="en-US" sz="1600" dirty="0">
                          <a:effectLst/>
                        </a:rPr>
                        <a:t>Decision tree</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98.0%</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792189">
                <a:tc>
                  <a:txBody>
                    <a:bodyPr/>
                    <a:lstStyle/>
                    <a:p>
                      <a:pPr marL="0" marR="0">
                        <a:lnSpc>
                          <a:spcPct val="115000"/>
                        </a:lnSpc>
                        <a:spcBef>
                          <a:spcPts val="0"/>
                        </a:spcBef>
                        <a:spcAft>
                          <a:spcPts val="0"/>
                        </a:spcAft>
                      </a:pPr>
                      <a:r>
                        <a:rPr lang="en-US" sz="1600" dirty="0" smtClean="0">
                          <a:effectLst/>
                        </a:rPr>
                        <a:t>SVM</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79.0%</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bl>
          </a:graphicData>
        </a:graphic>
      </p:graphicFrame>
      <p:sp>
        <p:nvSpPr>
          <p:cNvPr id="10" name="Rectangle 9"/>
          <p:cNvSpPr/>
          <p:nvPr/>
        </p:nvSpPr>
        <p:spPr>
          <a:xfrm>
            <a:off x="611560" y="5437344"/>
            <a:ext cx="7903790" cy="646331"/>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The highest accuracy we are getting through Random forest algorithm that is 99.0% and </a:t>
            </a:r>
            <a:r>
              <a:rPr lang="en-US" dirty="0" smtClean="0">
                <a:latin typeface="Times New Roman" panose="02020603050405020304" pitchFamily="18" charset="0"/>
                <a:ea typeface="Calibri" panose="020F0502020204030204" pitchFamily="34" charset="0"/>
              </a:rPr>
              <a:t>we use Random forest for are model to </a:t>
            </a:r>
            <a:r>
              <a:rPr lang="en-IN" dirty="0"/>
              <a:t>Diabetic</a:t>
            </a:r>
            <a:r>
              <a:rPr lang="en-US" dirty="0" smtClean="0">
                <a:latin typeface="Times New Roman" panose="02020603050405020304" pitchFamily="18" charset="0"/>
                <a:ea typeface="Calibri" panose="020F0502020204030204" pitchFamily="34" charset="0"/>
              </a:rPr>
              <a:t>  prediction</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1323"/>
            <a:ext cx="8229600" cy="634082"/>
          </a:xfrm>
        </p:spPr>
        <p:txBody>
          <a:bodyPr>
            <a:noAutofit/>
          </a:bodyPr>
          <a:lstStyle/>
          <a:p>
            <a:pPr lvl="0"/>
            <a:r>
              <a:rPr lang="en-US" sz="4000" b="1" u="sng" dirty="0"/>
              <a:t>CONCLUSION</a:t>
            </a:r>
            <a:endParaRPr lang="en-IN" sz="4000" b="1" u="sng" dirty="0"/>
          </a:p>
        </p:txBody>
      </p:sp>
      <p:sp>
        <p:nvSpPr>
          <p:cNvPr id="3" name="Content Placeholder 2"/>
          <p:cNvSpPr>
            <a:spLocks noGrp="1"/>
          </p:cNvSpPr>
          <p:nvPr>
            <p:ph idx="1"/>
          </p:nvPr>
        </p:nvSpPr>
        <p:spPr>
          <a:xfrm>
            <a:off x="444339" y="1215961"/>
            <a:ext cx="8229600" cy="4661312"/>
          </a:xfrm>
        </p:spPr>
        <p:txBody>
          <a:bodyPr vert="horz" lIns="91440" tIns="45720" rIns="91440" bIns="45720" rtlCol="0">
            <a:noAutofit/>
          </a:bodyPr>
          <a:lstStyle/>
          <a:p>
            <a:r>
              <a:rPr lang="en-US" sz="2000" dirty="0"/>
              <a:t>The highest accuracy we are getting through Random forest algorithm that is 99.0% and we use Random forest for are model to </a:t>
            </a:r>
            <a:r>
              <a:rPr lang="en-IN" sz="2000" dirty="0"/>
              <a:t>Diabetic</a:t>
            </a:r>
            <a:r>
              <a:rPr lang="en-US" sz="2000" dirty="0"/>
              <a:t>  </a:t>
            </a:r>
            <a:r>
              <a:rPr lang="en-US" sz="2000" dirty="0"/>
              <a:t>prediction</a:t>
            </a:r>
          </a:p>
          <a:p>
            <a:r>
              <a:rPr lang="en-US" sz="2000" dirty="0"/>
              <a:t>The random forest classifier is a collection of prediction trees, where every tree is dependent on random vectors sampled independently, with similar distribution with every other tree in the random </a:t>
            </a:r>
            <a:r>
              <a:rPr lang="en-US" sz="2000" dirty="0"/>
              <a:t>forest.</a:t>
            </a:r>
          </a:p>
          <a:p>
            <a:r>
              <a:rPr lang="en-US" sz="2000" dirty="0"/>
              <a:t>It gives the highest accuracy among different classifiers like logistic Regression, Support Vector Machine, Knn, Naïve Bayes, Decision tree </a:t>
            </a:r>
            <a:endParaRPr lang="en-US" sz="2000" dirty="0"/>
          </a:p>
        </p:txBody>
      </p:sp>
      <p:sp>
        <p:nvSpPr>
          <p:cNvPr id="4" name="Slide Number Placeholder 3"/>
          <p:cNvSpPr>
            <a:spLocks noGrp="1"/>
          </p:cNvSpPr>
          <p:nvPr>
            <p:ph type="sldNum" sz="quarter" idx="12"/>
          </p:nvPr>
        </p:nvSpPr>
        <p:spPr/>
        <p:txBody>
          <a:bodyPr/>
          <a:lstStyle/>
          <a:p>
            <a:fld id="{899E68BA-DDE1-4B31-8C83-CD8B019099BA}" type="slidenum">
              <a:rPr lang="en-IN" smtClean="0"/>
              <a:pPr/>
              <a:t>17</a:t>
            </a:fld>
            <a:endParaRPr lang="en-IN" dirty="0"/>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5126"/>
            <a:ext cx="8229600" cy="418058"/>
          </a:xfrm>
        </p:spPr>
        <p:txBody>
          <a:bodyPr>
            <a:noAutofit/>
          </a:bodyPr>
          <a:lstStyle/>
          <a:p>
            <a:r>
              <a:rPr lang="en-US" sz="4000" b="1" u="sng" dirty="0"/>
              <a:t>References</a:t>
            </a:r>
            <a:endParaRPr lang="en-IN" sz="4000" b="1" u="sng" dirty="0"/>
          </a:p>
        </p:txBody>
      </p:sp>
      <p:sp>
        <p:nvSpPr>
          <p:cNvPr id="3" name="Content Placeholder 2"/>
          <p:cNvSpPr>
            <a:spLocks noGrp="1"/>
          </p:cNvSpPr>
          <p:nvPr>
            <p:ph idx="1"/>
          </p:nvPr>
        </p:nvSpPr>
        <p:spPr>
          <a:xfrm>
            <a:off x="424582" y="1259670"/>
            <a:ext cx="8424936" cy="3384376"/>
          </a:xfrm>
        </p:spPr>
        <p:txBody>
          <a:bodyPr>
            <a:noAutofit/>
          </a:bodyPr>
          <a:lstStyle/>
          <a:p>
            <a:pPr lvl="0" fontAlgn="base"/>
            <a:r>
              <a:rPr lang="en-US" sz="2000" dirty="0"/>
              <a:t>Support Vector Machines for Machine Learning, by Jason Brownlee on April 20, 2016 in Machine Learning Algorithms</a:t>
            </a:r>
            <a:endParaRPr lang="en-IN" sz="2000" dirty="0"/>
          </a:p>
          <a:p>
            <a:pPr lvl="0" fontAlgn="base"/>
            <a:r>
              <a:rPr lang="en-US" sz="2000" dirty="0"/>
              <a:t>K-Nearest Neighbors for Machine Learning, by Jason Brownlee on April 15, 2016 in Machine Learning Algorithms</a:t>
            </a:r>
            <a:endParaRPr lang="en-IN" sz="2000" dirty="0"/>
          </a:p>
          <a:p>
            <a:pPr lvl="0"/>
            <a:r>
              <a:rPr lang="en-US" sz="2000" dirty="0"/>
              <a:t>https://www.javatpoint.com/machine-learning-random-forest-algorithm</a:t>
            </a:r>
            <a:endParaRPr lang="en-IN" sz="2000" dirty="0"/>
          </a:p>
          <a:p>
            <a:pPr lvl="0"/>
            <a:r>
              <a:rPr lang="en-IN" sz="2000" dirty="0" smtClean="0"/>
              <a:t>Advantages </a:t>
            </a:r>
            <a:r>
              <a:rPr lang="en-IN" sz="2000" dirty="0"/>
              <a:t>and Disadvantages of Principal </a:t>
            </a:r>
            <a:r>
              <a:rPr lang="en-IN" sz="2000" dirty="0" smtClean="0"/>
              <a:t>Component Analysis in Machine Learning, The Professionals Point, http://theprofessionalspoint.blogspot.com/2019/03/advantages-and-disadvantages-of_4.html</a:t>
            </a:r>
          </a:p>
          <a:p>
            <a:pPr marL="0" lvl="0" indent="0" fontAlgn="base">
              <a:buNone/>
            </a:pPr>
            <a:endParaRPr lang="en-IN" sz="1600" dirty="0"/>
          </a:p>
        </p:txBody>
      </p:sp>
      <p:sp>
        <p:nvSpPr>
          <p:cNvPr id="4" name="Slide Number Placeholder 3"/>
          <p:cNvSpPr>
            <a:spLocks noGrp="1"/>
          </p:cNvSpPr>
          <p:nvPr>
            <p:ph type="sldNum" sz="quarter" idx="12"/>
          </p:nvPr>
        </p:nvSpPr>
        <p:spPr/>
        <p:txBody>
          <a:bodyPr/>
          <a:lstStyle/>
          <a:p>
            <a:fld id="{899E68BA-DDE1-4B31-8C83-CD8B019099BA}" type="slidenum">
              <a:rPr lang="en-IN" smtClean="0"/>
              <a:pPr/>
              <a:t>18</a:t>
            </a:fld>
            <a:endParaRPr lang="en-IN" dirty="0"/>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4824536"/>
          </a:xfrm>
        </p:spPr>
        <p:txBody>
          <a:bodyPr>
            <a:noAutofit/>
          </a:bodyPr>
          <a:lstStyle/>
          <a:p>
            <a:r>
              <a:rPr lang="en-IN" sz="9600" b="1" dirty="0" smtClean="0"/>
              <a:t>Thank</a:t>
            </a:r>
            <a:br>
              <a:rPr lang="en-IN" sz="9600" b="1" dirty="0" smtClean="0"/>
            </a:br>
            <a:r>
              <a:rPr lang="en-IN" sz="9600" b="1" dirty="0" smtClean="0"/>
              <a:t>You</a:t>
            </a:r>
            <a:endParaRPr lang="en-IN" sz="9600" b="1" dirty="0"/>
          </a:p>
        </p:txBody>
      </p:sp>
      <p:sp>
        <p:nvSpPr>
          <p:cNvPr id="4" name="Slide Number Placeholder 3"/>
          <p:cNvSpPr>
            <a:spLocks noGrp="1"/>
          </p:cNvSpPr>
          <p:nvPr>
            <p:ph type="sldNum" sz="quarter" idx="12"/>
          </p:nvPr>
        </p:nvSpPr>
        <p:spPr/>
        <p:txBody>
          <a:bodyPr/>
          <a:lstStyle/>
          <a:p>
            <a:fld id="{899E68BA-DDE1-4B31-8C83-CD8B019099BA}" type="slidenum">
              <a:rPr lang="en-IN" smtClean="0"/>
              <a:pPr/>
              <a:t>19</a:t>
            </a:fld>
            <a:endParaRPr lang="en-IN" dirty="0"/>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3928" y="1554804"/>
            <a:ext cx="4517802" cy="3388352"/>
          </a:xfrm>
          <a:prstGeom prst="rect">
            <a:avLst/>
          </a:prstGeom>
          <a:effectLst>
            <a:reflection blurRad="6350" stA="52000" endA="300" endPos="35000" dir="5400000" sy="-100000" algn="bl" rotWithShape="0"/>
          </a:effectLst>
          <a:scene3d>
            <a:camera prst="perspectiveContrastingLeftFacing"/>
            <a:lightRig rig="threePt" dir="t"/>
          </a:scene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74837"/>
            <a:ext cx="8229600" cy="4525963"/>
          </a:xfrm>
        </p:spPr>
        <p:txBody>
          <a:bodyPr>
            <a:normAutofit fontScale="85000" lnSpcReduction="20000"/>
          </a:bodyPr>
          <a:lstStyle/>
          <a:p>
            <a:pPr algn="just">
              <a:lnSpc>
                <a:spcPct val="150000"/>
              </a:lnSpc>
            </a:pPr>
            <a:r>
              <a:rPr lang="en-US" sz="2400" dirty="0" smtClean="0">
                <a:latin typeface="Times New Roman" pitchFamily="18" charset="0"/>
                <a:cs typeface="Times New Roman" pitchFamily="18" charset="0"/>
              </a:rPr>
              <a:t>Introduction</a:t>
            </a:r>
          </a:p>
          <a:p>
            <a:pPr algn="just">
              <a:lnSpc>
                <a:spcPct val="150000"/>
              </a:lnSpc>
            </a:pPr>
            <a:r>
              <a:rPr lang="en-US" sz="2400" dirty="0" smtClean="0">
                <a:latin typeface="Times New Roman" pitchFamily="18" charset="0"/>
                <a:cs typeface="Times New Roman" pitchFamily="18" charset="0"/>
              </a:rPr>
              <a:t>Problems and objective</a:t>
            </a:r>
          </a:p>
          <a:p>
            <a:pPr algn="just">
              <a:lnSpc>
                <a:spcPct val="150000"/>
              </a:lnSpc>
            </a:pPr>
            <a:r>
              <a:rPr lang="en-US" sz="2400" dirty="0" smtClean="0">
                <a:latin typeface="Times New Roman" pitchFamily="18" charset="0"/>
                <a:cs typeface="Times New Roman" pitchFamily="18" charset="0"/>
              </a:rPr>
              <a:t>Data </a:t>
            </a:r>
            <a:r>
              <a:rPr lang="en-US" sz="2400" dirty="0" smtClean="0">
                <a:latin typeface="Times New Roman" pitchFamily="18" charset="0"/>
                <a:cs typeface="Times New Roman" pitchFamily="18" charset="0"/>
              </a:rPr>
              <a:t>Set</a:t>
            </a:r>
          </a:p>
          <a:p>
            <a:pPr algn="just">
              <a:lnSpc>
                <a:spcPct val="150000"/>
              </a:lnSpc>
            </a:pPr>
            <a:r>
              <a:rPr lang="en-US" sz="2400" dirty="0" smtClean="0">
                <a:latin typeface="Times New Roman" pitchFamily="18" charset="0"/>
                <a:cs typeface="Times New Roman" pitchFamily="18" charset="0"/>
              </a:rPr>
              <a:t>Data Pre-Processing</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Methodology</a:t>
            </a:r>
          </a:p>
          <a:p>
            <a:pPr algn="just">
              <a:lnSpc>
                <a:spcPct val="150000"/>
              </a:lnSpc>
            </a:pPr>
            <a:r>
              <a:rPr lang="en-US" sz="2400" dirty="0">
                <a:latin typeface="Times New Roman" pitchFamily="18" charset="0"/>
                <a:cs typeface="Times New Roman" pitchFamily="18" charset="0"/>
              </a:rPr>
              <a:t>Proposed Model for  Diabetic </a:t>
            </a:r>
            <a:r>
              <a:rPr lang="en-US" sz="2400" dirty="0" smtClean="0">
                <a:latin typeface="Times New Roman" pitchFamily="18" charset="0"/>
                <a:cs typeface="Times New Roman" pitchFamily="18" charset="0"/>
              </a:rPr>
              <a:t>prediction</a:t>
            </a:r>
          </a:p>
          <a:p>
            <a:pPr algn="just">
              <a:lnSpc>
                <a:spcPct val="150000"/>
              </a:lnSpc>
            </a:pPr>
            <a:r>
              <a:rPr lang="en-US" sz="2400" dirty="0" smtClean="0">
                <a:latin typeface="Times New Roman" pitchFamily="18" charset="0"/>
                <a:cs typeface="Times New Roman" pitchFamily="18" charset="0"/>
              </a:rPr>
              <a:t>Result Analysis</a:t>
            </a:r>
          </a:p>
          <a:p>
            <a:pPr algn="just">
              <a:lnSpc>
                <a:spcPct val="150000"/>
              </a:lnSpc>
            </a:pPr>
            <a:r>
              <a:rPr lang="en-US" sz="2400" dirty="0" smtClean="0">
                <a:latin typeface="Times New Roman" pitchFamily="18" charset="0"/>
                <a:cs typeface="Times New Roman" pitchFamily="18" charset="0"/>
              </a:rPr>
              <a:t> conclusion</a:t>
            </a:r>
          </a:p>
          <a:p>
            <a:pPr algn="just">
              <a:lnSpc>
                <a:spcPct val="150000"/>
              </a:lnSpc>
            </a:pPr>
            <a:r>
              <a:rPr lang="en-US" sz="2400" dirty="0" smtClean="0">
                <a:latin typeface="Times New Roman" pitchFamily="18" charset="0"/>
                <a:cs typeface="Times New Roman" pitchFamily="18" charset="0"/>
              </a:rPr>
              <a:t>References</a:t>
            </a:r>
            <a:endParaRPr lang="en-US" sz="2400" dirty="0">
              <a:latin typeface="Times New Roman" pitchFamily="18" charset="0"/>
              <a:cs typeface="Times New Roman" pitchFamily="18" charset="0"/>
            </a:endParaRPr>
          </a:p>
        </p:txBody>
      </p:sp>
      <p:sp>
        <p:nvSpPr>
          <p:cNvPr id="6" name="Rectangle 5"/>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2912" y="1676539"/>
            <a:ext cx="3392732" cy="2544549"/>
          </a:xfrm>
          <a:prstGeom prst="rect">
            <a:avLst/>
          </a:prstGeom>
          <a:effectLst>
            <a:reflection blurRad="6350" stA="50000" endA="300" endPos="38500" dist="50800" dir="5400000" sy="-100000" algn="bl" rotWithShape="0"/>
          </a:effectLst>
        </p:spPr>
      </p:pic>
      <p:sp>
        <p:nvSpPr>
          <p:cNvPr id="8" name="Title 1"/>
          <p:cNvSpPr>
            <a:spLocks noGrp="1"/>
          </p:cNvSpPr>
          <p:nvPr>
            <p:ph type="title"/>
          </p:nvPr>
        </p:nvSpPr>
        <p:spPr>
          <a:xfrm>
            <a:off x="457200" y="367953"/>
            <a:ext cx="8229600" cy="868362"/>
          </a:xfrm>
        </p:spPr>
        <p:txBody>
          <a:bodyPr>
            <a:normAutofit/>
          </a:bodyPr>
          <a:lstStyle/>
          <a:p>
            <a:r>
              <a:rPr lang="en-US" sz="4000" b="1" u="sng" dirty="0" smtClean="0">
                <a:latin typeface="Times New Roman" pitchFamily="18" charset="0"/>
                <a:cs typeface="Times New Roman" pitchFamily="18" charset="0"/>
              </a:rPr>
              <a:t>CONTENT</a:t>
            </a:r>
            <a:endParaRPr lang="en-US" sz="4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448481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868362"/>
          </a:xfrm>
        </p:spPr>
        <p:txBody>
          <a:bodyPr>
            <a:normAutofit/>
          </a:bodyPr>
          <a:lstStyle/>
          <a:p>
            <a:r>
              <a:rPr lang="en-US" sz="4000" b="1" u="sng" dirty="0" smtClean="0">
                <a:latin typeface="Times New Roman" pitchFamily="18" charset="0"/>
                <a:cs typeface="Times New Roman" pitchFamily="18" charset="0"/>
              </a:rPr>
              <a:t>INTRODUCTION</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334000"/>
          </a:xfrm>
        </p:spPr>
        <p:txBody>
          <a:bodyPr>
            <a:normAutofit/>
          </a:bodyPr>
          <a:lstStyle/>
          <a:p>
            <a:pPr algn="just">
              <a:spcBef>
                <a:spcPts val="1100"/>
              </a:spcBef>
            </a:pPr>
            <a:r>
              <a:rPr lang="en-US" sz="2400" dirty="0" smtClean="0">
                <a:latin typeface="Times New Roman" pitchFamily="18" charset="0"/>
                <a:cs typeface="Times New Roman" pitchFamily="18" charset="0"/>
              </a:rPr>
              <a:t>Diabetes is a chronic disease. Diabetes is an illness which affects the ability of the body in producing the hormone insulin, which in turn makes the metabolism of carbohydrate abnormal and raise the levels of glucose in the blood.</a:t>
            </a:r>
          </a:p>
          <a:p>
            <a:pPr algn="just">
              <a:spcBef>
                <a:spcPts val="1100"/>
              </a:spcBef>
            </a:pPr>
            <a:r>
              <a:rPr lang="en-US" sz="2400" dirty="0" smtClean="0">
                <a:latin typeface="Times New Roman" pitchFamily="18" charset="0"/>
                <a:cs typeface="Times New Roman" pitchFamily="18" charset="0"/>
              </a:rPr>
              <a:t>Person generally suffers from high sugar level in blood which can have severe effects on other human organs.</a:t>
            </a:r>
          </a:p>
          <a:p>
            <a:pPr algn="just">
              <a:spcBef>
                <a:spcPts val="1100"/>
              </a:spcBef>
            </a:pPr>
            <a:r>
              <a:rPr lang="en-US" sz="2400" dirty="0" smtClean="0">
                <a:latin typeface="Times New Roman" pitchFamily="18" charset="0"/>
                <a:cs typeface="Times New Roman" pitchFamily="18" charset="0"/>
              </a:rPr>
              <a:t>Insulin is an essential hormone produced by the pancreas that allows the cells to absorb glucose (blood sugar) from food supplies in order to provide them the necessary energy. </a:t>
            </a:r>
          </a:p>
          <a:p>
            <a:pPr algn="just">
              <a:spcBef>
                <a:spcPts val="1100"/>
              </a:spcBef>
            </a:pPr>
            <a:r>
              <a:rPr lang="en-US" sz="2400" dirty="0" smtClean="0">
                <a:latin typeface="Times New Roman" pitchFamily="18" charset="0"/>
                <a:cs typeface="Times New Roman" pitchFamily="18" charset="0"/>
              </a:rPr>
              <a:t>In medicine, doctors and current research confirm that if this disease is discovered at an early stage, the chances of recovery will be greater.</a:t>
            </a:r>
          </a:p>
          <a:p>
            <a:pPr marL="0" indent="0" algn="just">
              <a:buNone/>
            </a:pPr>
            <a:endParaRPr lang="en-US" sz="2400" dirty="0">
              <a:latin typeface="Times New Roman" pitchFamily="18" charset="0"/>
              <a:cs typeface="Times New Roman" pitchFamily="18" charset="0"/>
            </a:endParaRPr>
          </a:p>
        </p:txBody>
      </p:sp>
      <p:sp>
        <p:nvSpPr>
          <p:cNvPr id="4" name="Rectangle 3"/>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854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b="1" u="sng" dirty="0" smtClean="0">
                <a:latin typeface="Times New Roman" pitchFamily="18" charset="0"/>
                <a:cs typeface="Times New Roman" pitchFamily="18" charset="0"/>
              </a:rPr>
              <a:t>PROBLEMS AND OBJECTIVES</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lnSpc>
                <a:spcPct val="150000"/>
              </a:lnSpc>
            </a:pPr>
            <a:r>
              <a:rPr lang="en-US" dirty="0" smtClean="0">
                <a:latin typeface="Times New Roman" pitchFamily="18" charset="0"/>
                <a:cs typeface="Times New Roman" pitchFamily="18" charset="0"/>
              </a:rPr>
              <a:t>Prepare the data set using several methods to train the model.</a:t>
            </a:r>
          </a:p>
          <a:p>
            <a:pPr algn="just">
              <a:lnSpc>
                <a:spcPct val="150000"/>
              </a:lnSpc>
            </a:pPr>
            <a:r>
              <a:rPr lang="en-US" dirty="0" smtClean="0">
                <a:latin typeface="Times New Roman" pitchFamily="18" charset="0"/>
                <a:cs typeface="Times New Roman" pitchFamily="18" charset="0"/>
              </a:rPr>
              <a:t>Build a model which can give high accuracy of predicting the diabetes disease.</a:t>
            </a:r>
            <a:endParaRPr lang="en-US" dirty="0">
              <a:latin typeface="Times New Roman" pitchFamily="18" charset="0"/>
              <a:cs typeface="Times New Roman" pitchFamily="18" charset="0"/>
            </a:endParaRPr>
          </a:p>
        </p:txBody>
      </p:sp>
      <p:sp>
        <p:nvSpPr>
          <p:cNvPr id="4" name="Rectangle 3"/>
          <p:cNvSpPr/>
          <p:nvPr/>
        </p:nvSpPr>
        <p:spPr>
          <a:xfrm>
            <a:off x="179512" y="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6097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vert="horz" lIns="91440" tIns="45720" rIns="91440" bIns="45720" rtlCol="0" anchor="ctr">
            <a:noAutofit/>
          </a:bodyPr>
          <a:lstStyle/>
          <a:p>
            <a:pPr lvl="0"/>
            <a:r>
              <a:rPr lang="en-US" sz="3200" b="1" u="sng" dirty="0" smtClean="0"/>
              <a:t>Dataset</a:t>
            </a:r>
            <a:endParaRPr lang="en-IN" sz="3200" b="1" u="sng" dirty="0" smtClean="0"/>
          </a:p>
        </p:txBody>
      </p:sp>
      <p:sp>
        <p:nvSpPr>
          <p:cNvPr id="3" name="Content Placeholder 2"/>
          <p:cNvSpPr>
            <a:spLocks noGrp="1"/>
          </p:cNvSpPr>
          <p:nvPr>
            <p:ph idx="1"/>
          </p:nvPr>
        </p:nvSpPr>
        <p:spPr/>
        <p:txBody>
          <a:bodyPr vert="horz" lIns="91440" tIns="45720" rIns="91440" bIns="45720" rtlCol="0">
            <a:normAutofit/>
          </a:bodyPr>
          <a:lstStyle/>
          <a:p>
            <a:pPr algn="just">
              <a:spcBef>
                <a:spcPts val="1800"/>
              </a:spcBef>
            </a:pPr>
            <a:r>
              <a:rPr lang="en-US" sz="2000" dirty="0" smtClean="0"/>
              <a:t>In this , records of 2000 patients form our experimental dataset.</a:t>
            </a:r>
          </a:p>
          <a:p>
            <a:pPr algn="just">
              <a:spcBef>
                <a:spcPts val="1800"/>
              </a:spcBef>
            </a:pPr>
            <a:r>
              <a:rPr lang="en-US" sz="2000" dirty="0" smtClean="0"/>
              <a:t>We used the information of a group of regular outpatients. </a:t>
            </a:r>
          </a:p>
          <a:p>
            <a:pPr algn="just">
              <a:spcBef>
                <a:spcPts val="1800"/>
              </a:spcBef>
            </a:pPr>
            <a:r>
              <a:rPr lang="en-US" sz="2000" dirty="0" smtClean="0"/>
              <a:t>The data was collected and selected for the patients from different private hospitals in Central India. </a:t>
            </a:r>
          </a:p>
          <a:p>
            <a:pPr algn="just">
              <a:spcBef>
                <a:spcPts val="1800"/>
              </a:spcBef>
            </a:pPr>
            <a:r>
              <a:rPr lang="en-US" sz="2000" dirty="0" smtClean="0"/>
              <a:t>Both, male and female, patients with the age between the range 20 to 75 have been considered. </a:t>
            </a:r>
            <a:endParaRPr lang="en-IN" sz="2000" dirty="0"/>
          </a:p>
        </p:txBody>
      </p:sp>
      <p:sp>
        <p:nvSpPr>
          <p:cNvPr id="4" name="Slide Number Placeholder 3"/>
          <p:cNvSpPr>
            <a:spLocks noGrp="1"/>
          </p:cNvSpPr>
          <p:nvPr>
            <p:ph type="sldNum" sz="quarter" idx="12"/>
          </p:nvPr>
        </p:nvSpPr>
        <p:spPr/>
        <p:txBody>
          <a:bodyPr/>
          <a:lstStyle/>
          <a:p>
            <a:fld id="{899E68BA-DDE1-4B31-8C83-CD8B019099BA}" type="slidenum">
              <a:rPr lang="en-IN" smtClean="0"/>
              <a:pPr/>
              <a:t>5</a:t>
            </a:fld>
            <a:endParaRPr lang="en-IN" dirty="0"/>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3200" b="1" u="sng" dirty="0" smtClean="0"/>
              <a:t>Data Pre-Processing</a:t>
            </a:r>
            <a:endParaRPr lang="en-IN" sz="3200" b="1" u="sng" dirty="0" smtClean="0"/>
          </a:p>
        </p:txBody>
      </p:sp>
      <p:sp>
        <p:nvSpPr>
          <p:cNvPr id="3" name="Content Placeholder 2"/>
          <p:cNvSpPr>
            <a:spLocks noGrp="1"/>
          </p:cNvSpPr>
          <p:nvPr>
            <p:ph idx="1"/>
          </p:nvPr>
        </p:nvSpPr>
        <p:spPr>
          <a:xfrm>
            <a:off x="457200" y="1600201"/>
            <a:ext cx="8229600" cy="3989040"/>
          </a:xfrm>
        </p:spPr>
        <p:txBody>
          <a:bodyPr vert="horz" lIns="91440" tIns="45720" rIns="91440" bIns="45720" rtlCol="0">
            <a:normAutofit/>
          </a:bodyPr>
          <a:lstStyle/>
          <a:p>
            <a:pPr algn="just">
              <a:lnSpc>
                <a:spcPct val="150000"/>
              </a:lnSpc>
              <a:spcBef>
                <a:spcPts val="1800"/>
              </a:spcBef>
            </a:pPr>
            <a:r>
              <a:rPr lang="en-US" sz="2000" dirty="0" smtClean="0"/>
              <a:t>Data pre-processing is crucial step. </a:t>
            </a:r>
          </a:p>
          <a:p>
            <a:pPr algn="just">
              <a:lnSpc>
                <a:spcPct val="150000"/>
              </a:lnSpc>
              <a:spcBef>
                <a:spcPts val="1800"/>
              </a:spcBef>
            </a:pPr>
            <a:r>
              <a:rPr lang="en-US" sz="2000" dirty="0" smtClean="0"/>
              <a:t>If the data collected contains any missing attributes or attribute values, contains noisy, outliers, duplicate or wrong data, then resultant accuracy will be depleted. </a:t>
            </a:r>
          </a:p>
          <a:p>
            <a:pPr algn="just">
              <a:lnSpc>
                <a:spcPct val="150000"/>
              </a:lnSpc>
              <a:spcBef>
                <a:spcPts val="1800"/>
              </a:spcBef>
            </a:pPr>
            <a:r>
              <a:rPr lang="en-US" sz="2000" dirty="0" smtClean="0"/>
              <a:t>Moreover, the inconsistencies in the collected data may also affect the subsequent work. </a:t>
            </a:r>
          </a:p>
          <a:p>
            <a:pPr algn="just">
              <a:lnSpc>
                <a:spcPct val="150000"/>
              </a:lnSpc>
              <a:spcBef>
                <a:spcPts val="1800"/>
              </a:spcBef>
            </a:pPr>
            <a:r>
              <a:rPr lang="en-US" sz="2000" dirty="0" smtClean="0"/>
              <a:t>That’s why we have applied pre-processing on the gathered data.</a:t>
            </a:r>
            <a:endParaRPr lang="en-IN" sz="2000" dirty="0" smtClean="0"/>
          </a:p>
        </p:txBody>
      </p:sp>
      <p:sp>
        <p:nvSpPr>
          <p:cNvPr id="4" name="Slide Number Placeholder 3"/>
          <p:cNvSpPr>
            <a:spLocks noGrp="1"/>
          </p:cNvSpPr>
          <p:nvPr>
            <p:ph type="sldNum" sz="quarter" idx="12"/>
          </p:nvPr>
        </p:nvSpPr>
        <p:spPr/>
        <p:txBody>
          <a:bodyPr/>
          <a:lstStyle/>
          <a:p>
            <a:fld id="{899E68BA-DDE1-4B31-8C83-CD8B019099BA}" type="slidenum">
              <a:rPr lang="en-IN" smtClean="0"/>
              <a:pPr/>
              <a:t>6</a:t>
            </a:fld>
            <a:endParaRPr lang="en-IN" dirty="0"/>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lvl="0"/>
            <a:r>
              <a:rPr lang="en-IN" sz="3200" b="1" u="sng" dirty="0" smtClean="0"/>
              <a:t> </a:t>
            </a:r>
            <a:r>
              <a:rPr lang="en-US" sz="3200" b="1" u="sng" dirty="0" smtClean="0"/>
              <a:t>Data Pre-Processing</a:t>
            </a:r>
            <a:endParaRPr lang="en-IN" sz="3200" b="1" u="sng" dirty="0" smtClean="0"/>
          </a:p>
        </p:txBody>
      </p:sp>
      <p:sp>
        <p:nvSpPr>
          <p:cNvPr id="3" name="Content Placeholder 2"/>
          <p:cNvSpPr>
            <a:spLocks noGrp="1"/>
          </p:cNvSpPr>
          <p:nvPr>
            <p:ph idx="1"/>
          </p:nvPr>
        </p:nvSpPr>
        <p:spPr/>
        <p:txBody>
          <a:bodyPr vert="horz" lIns="91440" tIns="45720" rIns="91440" bIns="45720" rtlCol="0">
            <a:normAutofit/>
          </a:bodyPr>
          <a:lstStyle/>
          <a:p>
            <a:pPr algn="just">
              <a:spcBef>
                <a:spcPts val="1800"/>
              </a:spcBef>
              <a:buNone/>
            </a:pPr>
            <a:r>
              <a:rPr lang="en-US" sz="2000" dirty="0" smtClean="0"/>
              <a:t>The transformation steps include:</a:t>
            </a:r>
          </a:p>
          <a:p>
            <a:pPr marL="808038" lvl="0" indent="-366713" algn="just">
              <a:spcBef>
                <a:spcPts val="1800"/>
              </a:spcBef>
            </a:pPr>
            <a:r>
              <a:rPr lang="en-US" sz="2000" dirty="0" smtClean="0"/>
              <a:t>Retaining some general demographic data like gender and age.</a:t>
            </a:r>
            <a:endParaRPr lang="en-IN" sz="2000" dirty="0" smtClean="0"/>
          </a:p>
          <a:p>
            <a:pPr marL="808038" lvl="0" indent="-366713" algn="just">
              <a:spcBef>
                <a:spcPts val="1800"/>
              </a:spcBef>
            </a:pPr>
            <a:r>
              <a:rPr lang="en-US" sz="2000" dirty="0" smtClean="0"/>
              <a:t>Removing of all text description for experimental accuracy</a:t>
            </a:r>
            <a:endParaRPr lang="en-IN" sz="2000" dirty="0" smtClean="0"/>
          </a:p>
          <a:p>
            <a:pPr marL="808038" lvl="0" indent="-366713" algn="just">
              <a:spcBef>
                <a:spcPts val="1800"/>
              </a:spcBef>
            </a:pPr>
            <a:r>
              <a:rPr lang="en-US" sz="2000" dirty="0" smtClean="0"/>
              <a:t>Representing more descriptive values by binary numbers</a:t>
            </a:r>
            <a:endParaRPr lang="en-IN" sz="2000" dirty="0" smtClean="0"/>
          </a:p>
          <a:p>
            <a:pPr marL="808038" lvl="0" indent="-366713" algn="just">
              <a:spcBef>
                <a:spcPts val="1800"/>
              </a:spcBef>
            </a:pPr>
            <a:r>
              <a:rPr lang="en-US" sz="2000" dirty="0" smtClean="0"/>
              <a:t>Removing of duplicate columns and redundant values from the dataset.</a:t>
            </a:r>
            <a:endParaRPr lang="en-IN" sz="2000" dirty="0" smtClean="0"/>
          </a:p>
          <a:p>
            <a:pPr marL="808038" lvl="0" indent="-366713" algn="just">
              <a:spcBef>
                <a:spcPts val="1800"/>
              </a:spcBef>
            </a:pPr>
            <a:r>
              <a:rPr lang="en-US" sz="2000" dirty="0" smtClean="0"/>
              <a:t>Replacing and/or substituting missing values</a:t>
            </a:r>
            <a:endParaRPr lang="en-IN" sz="2000" dirty="0" smtClean="0"/>
          </a:p>
          <a:p>
            <a:pPr marL="808038" lvl="0" indent="-366713" algn="just">
              <a:spcBef>
                <a:spcPts val="1800"/>
              </a:spcBef>
            </a:pPr>
            <a:r>
              <a:rPr lang="en-US" sz="2000" dirty="0" smtClean="0"/>
              <a:t>Data type classification</a:t>
            </a:r>
            <a:endParaRPr lang="en-IN" sz="2000" dirty="0" smtClean="0"/>
          </a:p>
          <a:p>
            <a:pPr algn="just">
              <a:spcBef>
                <a:spcPts val="1800"/>
              </a:spcBef>
            </a:pPr>
            <a:endParaRPr lang="en-IN" sz="2000" dirty="0" smtClean="0"/>
          </a:p>
        </p:txBody>
      </p:sp>
      <p:sp>
        <p:nvSpPr>
          <p:cNvPr id="4" name="Slide Number Placeholder 3"/>
          <p:cNvSpPr>
            <a:spLocks noGrp="1"/>
          </p:cNvSpPr>
          <p:nvPr>
            <p:ph type="sldNum" sz="quarter" idx="12"/>
          </p:nvPr>
        </p:nvSpPr>
        <p:spPr/>
        <p:txBody>
          <a:bodyPr/>
          <a:lstStyle/>
          <a:p>
            <a:fld id="{899E68BA-DDE1-4B31-8C83-CD8B019099BA}" type="slidenum">
              <a:rPr lang="en-IN" smtClean="0"/>
              <a:pPr/>
              <a:t>7</a:t>
            </a:fld>
            <a:endParaRPr lang="en-IN" dirty="0"/>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IN" sz="4000" b="1" u="sng" dirty="0" smtClean="0"/>
              <a:t>Methodology</a:t>
            </a:r>
            <a:r>
              <a:rPr lang="en-IN" sz="4000" b="1" dirty="0" smtClean="0"/>
              <a:t> </a:t>
            </a:r>
            <a:endParaRPr lang="en-IN" sz="4000" b="1" dirty="0"/>
          </a:p>
        </p:txBody>
      </p:sp>
      <p:sp>
        <p:nvSpPr>
          <p:cNvPr id="3" name="Content Placeholder 2"/>
          <p:cNvSpPr>
            <a:spLocks noGrp="1"/>
          </p:cNvSpPr>
          <p:nvPr>
            <p:ph idx="1"/>
          </p:nvPr>
        </p:nvSpPr>
        <p:spPr/>
        <p:txBody>
          <a:bodyPr/>
          <a:lstStyle/>
          <a:p>
            <a:pPr marL="0" indent="0">
              <a:buNone/>
            </a:pPr>
            <a:r>
              <a:rPr lang="en-US" dirty="0" smtClean="0"/>
              <a:t>Various Classifiers that have been used in this study are</a:t>
            </a:r>
            <a:endParaRPr lang="en-IN" dirty="0" smtClean="0"/>
          </a:p>
          <a:p>
            <a:pPr marL="898525" indent="-457200">
              <a:buFont typeface="Wingdings" panose="05000000000000000000" pitchFamily="2" charset="2"/>
              <a:buChar char="Ø"/>
            </a:pPr>
            <a:r>
              <a:rPr lang="en-US" dirty="0" smtClean="0"/>
              <a:t>Logistic Regression </a:t>
            </a:r>
            <a:endParaRPr lang="en-IN" dirty="0" smtClean="0"/>
          </a:p>
          <a:p>
            <a:pPr marL="898525" indent="-457200">
              <a:buFont typeface="Wingdings" panose="05000000000000000000" pitchFamily="2" charset="2"/>
              <a:buChar char="Ø"/>
            </a:pPr>
            <a:r>
              <a:rPr lang="en-US" dirty="0" smtClean="0"/>
              <a:t>SVM</a:t>
            </a:r>
            <a:endParaRPr lang="en-IN" dirty="0" smtClean="0"/>
          </a:p>
          <a:p>
            <a:pPr marL="898525" indent="-457200">
              <a:buFont typeface="Wingdings" panose="05000000000000000000" pitchFamily="2" charset="2"/>
              <a:buChar char="Ø"/>
            </a:pPr>
            <a:r>
              <a:rPr lang="en-US" dirty="0" smtClean="0"/>
              <a:t>KNN</a:t>
            </a:r>
            <a:endParaRPr lang="en-IN" dirty="0" smtClean="0"/>
          </a:p>
          <a:p>
            <a:pPr marL="898525" indent="-457200">
              <a:buFont typeface="Wingdings" panose="05000000000000000000" pitchFamily="2" charset="2"/>
              <a:buChar char="Ø"/>
            </a:pPr>
            <a:r>
              <a:rPr lang="en-IN" dirty="0"/>
              <a:t>Decision tree</a:t>
            </a:r>
          </a:p>
          <a:p>
            <a:pPr marL="898525" indent="-457200">
              <a:buFont typeface="Wingdings" panose="05000000000000000000" pitchFamily="2" charset="2"/>
              <a:buChar char="Ø"/>
            </a:pPr>
            <a:r>
              <a:rPr lang="en-IN" dirty="0"/>
              <a:t>Random forest</a:t>
            </a:r>
          </a:p>
          <a:p>
            <a:pPr marL="898525" indent="-457200">
              <a:buFont typeface="Wingdings" panose="05000000000000000000" pitchFamily="2" charset="2"/>
              <a:buChar char="Ø"/>
            </a:pPr>
            <a:r>
              <a:rPr lang="en-IN" dirty="0"/>
              <a:t>Naïve </a:t>
            </a:r>
            <a:r>
              <a:rPr lang="en-IN" dirty="0" smtClean="0"/>
              <a:t>Bayes(</a:t>
            </a:r>
            <a:r>
              <a:rPr lang="en-IN" dirty="0" smtClean="0"/>
              <a:t>GaussionNB</a:t>
            </a:r>
            <a:r>
              <a:rPr lang="en-IN" dirty="0" smtClean="0"/>
              <a:t>)</a:t>
            </a:r>
          </a:p>
        </p:txBody>
      </p:sp>
      <p:sp>
        <p:nvSpPr>
          <p:cNvPr id="4" name="Slide Number Placeholder 3"/>
          <p:cNvSpPr>
            <a:spLocks noGrp="1"/>
          </p:cNvSpPr>
          <p:nvPr>
            <p:ph type="sldNum" sz="quarter" idx="12"/>
          </p:nvPr>
        </p:nvSpPr>
        <p:spPr/>
        <p:txBody>
          <a:bodyPr/>
          <a:lstStyle/>
          <a:p>
            <a:fld id="{899E68BA-DDE1-4B31-8C83-CD8B019099BA}" type="slidenum">
              <a:rPr lang="en-IN" smtClean="0"/>
              <a:pPr/>
              <a:t>8</a:t>
            </a:fld>
            <a:endParaRPr lang="en-IN" dirty="0"/>
          </a:p>
        </p:txBody>
      </p:sp>
      <p:sp>
        <p:nvSpPr>
          <p:cNvPr id="5" name="Rectangle 4"/>
          <p:cNvSpPr/>
          <p:nvPr/>
        </p:nvSpPr>
        <p:spPr>
          <a:xfrm>
            <a:off x="179512" y="188640"/>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4000" b="1" u="sng" dirty="0" smtClean="0"/>
              <a:t>Logistic Regression</a:t>
            </a:r>
            <a:endParaRPr lang="en-IN" sz="4000" b="1" u="sng" dirty="0" smtClean="0"/>
          </a:p>
        </p:txBody>
      </p:sp>
      <p:sp>
        <p:nvSpPr>
          <p:cNvPr id="3" name="Content Placeholder 2"/>
          <p:cNvSpPr>
            <a:spLocks noGrp="1"/>
          </p:cNvSpPr>
          <p:nvPr>
            <p:ph idx="1"/>
          </p:nvPr>
        </p:nvSpPr>
        <p:spPr/>
        <p:txBody>
          <a:bodyPr vert="horz" lIns="91440" tIns="45720" rIns="91440" bIns="45720" rtlCol="0">
            <a:normAutofit/>
          </a:bodyPr>
          <a:lstStyle/>
          <a:p>
            <a:pPr algn="just">
              <a:lnSpc>
                <a:spcPct val="150000"/>
              </a:lnSpc>
              <a:spcBef>
                <a:spcPts val="1800"/>
              </a:spcBef>
            </a:pPr>
            <a:r>
              <a:rPr lang="en-US" sz="2000" dirty="0" smtClean="0"/>
              <a:t>Logistic regression is one of the most popular supervised machine learning algorithms used for predicting categorical dependent variable using a given set of independent variables. </a:t>
            </a:r>
            <a:endParaRPr lang="en-IN" sz="2000" dirty="0" smtClean="0"/>
          </a:p>
          <a:p>
            <a:pPr algn="just">
              <a:lnSpc>
                <a:spcPct val="150000"/>
              </a:lnSpc>
              <a:spcBef>
                <a:spcPts val="1800"/>
              </a:spcBef>
            </a:pPr>
            <a:r>
              <a:rPr lang="en-US" sz="2000" dirty="0" smtClean="0"/>
              <a:t>In our study of prediction of </a:t>
            </a:r>
            <a:r>
              <a:rPr lang="en-US" sz="2200" dirty="0">
                <a:solidFill>
                  <a:prstClr val="black"/>
                </a:solidFill>
              </a:rPr>
              <a:t>Diabetic</a:t>
            </a:r>
            <a:r>
              <a:rPr lang="en-US" sz="2000" dirty="0" smtClean="0"/>
              <a:t>, our dataset contains two classes i.e. </a:t>
            </a:r>
            <a:r>
              <a:rPr lang="en-US" sz="2000" dirty="0"/>
              <a:t>Diabetic </a:t>
            </a:r>
            <a:r>
              <a:rPr lang="en-US" sz="2000" dirty="0" smtClean="0"/>
              <a:t>and non </a:t>
            </a:r>
            <a:r>
              <a:rPr lang="en-US" sz="2000" dirty="0"/>
              <a:t>Diabetic </a:t>
            </a:r>
            <a:r>
              <a:rPr lang="en-US" sz="2000" dirty="0" smtClean="0"/>
              <a:t>patients. Logistic regression will help us to train the hypothesis and will give us the probabilistic outcome in terms of 1 </a:t>
            </a:r>
            <a:r>
              <a:rPr lang="en-US" sz="2000" dirty="0"/>
              <a:t>(Diabetic) </a:t>
            </a:r>
            <a:r>
              <a:rPr lang="en-US" sz="2000" dirty="0" smtClean="0"/>
              <a:t>and 0 (non </a:t>
            </a:r>
            <a:r>
              <a:rPr lang="en-US" sz="2000" dirty="0"/>
              <a:t>Diabetic) </a:t>
            </a:r>
            <a:r>
              <a:rPr lang="en-US" sz="2000" dirty="0" smtClean="0"/>
              <a:t>cases.</a:t>
            </a:r>
            <a:endParaRPr lang="en-IN" sz="2000" dirty="0" smtClean="0"/>
          </a:p>
          <a:p>
            <a:pPr algn="just">
              <a:lnSpc>
                <a:spcPct val="150000"/>
              </a:lnSpc>
              <a:spcBef>
                <a:spcPts val="1800"/>
              </a:spcBef>
            </a:pPr>
            <a:endParaRPr lang="en-IN" sz="2000" dirty="0" smtClean="0"/>
          </a:p>
        </p:txBody>
      </p:sp>
      <p:sp>
        <p:nvSpPr>
          <p:cNvPr id="4" name="Slide Number Placeholder 3"/>
          <p:cNvSpPr>
            <a:spLocks noGrp="1"/>
          </p:cNvSpPr>
          <p:nvPr>
            <p:ph type="sldNum" sz="quarter" idx="12"/>
          </p:nvPr>
        </p:nvSpPr>
        <p:spPr/>
        <p:txBody>
          <a:bodyPr/>
          <a:lstStyle/>
          <a:p>
            <a:fld id="{899E68BA-DDE1-4B31-8C83-CD8B019099BA}" type="slidenum">
              <a:rPr lang="en-IN" smtClean="0"/>
              <a:pPr/>
              <a:t>9</a:t>
            </a:fld>
            <a:endParaRPr lang="en-IN" dirty="0"/>
          </a:p>
        </p:txBody>
      </p:sp>
      <p:sp>
        <p:nvSpPr>
          <p:cNvPr id="5" name="Rectangle 4"/>
          <p:cNvSpPr/>
          <p:nvPr/>
        </p:nvSpPr>
        <p:spPr>
          <a:xfrm>
            <a:off x="179512" y="240756"/>
            <a:ext cx="8784976" cy="6480720"/>
          </a:xfrm>
          <a:prstGeom prst="rect">
            <a:avLst/>
          </a:prstGeom>
          <a:noFill/>
          <a:ln w="920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839</TotalTime>
  <Words>959</Words>
  <Application>Microsoft Office PowerPoint</Application>
  <PresentationFormat>On-screen Show (4:3)</PresentationFormat>
  <Paragraphs>116</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Mangal</vt:lpstr>
      <vt:lpstr>Times New Roman</vt:lpstr>
      <vt:lpstr>Wingdings</vt:lpstr>
      <vt:lpstr>Office Theme</vt:lpstr>
      <vt:lpstr>Prediction of Diabetic  Using Classification Techniques</vt:lpstr>
      <vt:lpstr>CONTENT</vt:lpstr>
      <vt:lpstr>INTRODUCTION</vt:lpstr>
      <vt:lpstr>PROBLEMS AND OBJECTIVES</vt:lpstr>
      <vt:lpstr>Dataset</vt:lpstr>
      <vt:lpstr>Data Pre-Processing</vt:lpstr>
      <vt:lpstr> Data Pre-Processing</vt:lpstr>
      <vt:lpstr>Methodology </vt:lpstr>
      <vt:lpstr>Logistic Regression</vt:lpstr>
      <vt:lpstr>Support Vector Machine (SVM)</vt:lpstr>
      <vt:lpstr>K Nearest Neighbors (KNN)</vt:lpstr>
      <vt:lpstr>Decision Tree</vt:lpstr>
      <vt:lpstr>Random Forest</vt:lpstr>
      <vt:lpstr>Naïve Bayes</vt:lpstr>
      <vt:lpstr>Proposed Model for  Diabetic prediction</vt:lpstr>
      <vt:lpstr>Result Analysis</vt:lpstr>
      <vt:lpstr>CONCLUSION</vt:lpstr>
      <vt:lpstr>References</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Diabetic Retinopathy Using Classification Techniques</dc:title>
  <dc:creator>Anmol</dc:creator>
  <cp:lastModifiedBy>Vivek</cp:lastModifiedBy>
  <cp:revision>21</cp:revision>
  <dcterms:created xsi:type="dcterms:W3CDTF">2020-10-10T15:57:37Z</dcterms:created>
  <dcterms:modified xsi:type="dcterms:W3CDTF">2022-05-27T07:11:42Z</dcterms:modified>
</cp:coreProperties>
</file>