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325" r:id="rId4"/>
    <p:sldId id="326" r:id="rId5"/>
    <p:sldId id="327" r:id="rId6"/>
    <p:sldId id="258" r:id="rId7"/>
    <p:sldId id="335" r:id="rId8"/>
    <p:sldId id="336" r:id="rId9"/>
    <p:sldId id="319" r:id="rId10"/>
    <p:sldId id="292" r:id="rId11"/>
    <p:sldId id="294" r:id="rId12"/>
    <p:sldId id="295" r:id="rId13"/>
    <p:sldId id="289" r:id="rId14"/>
    <p:sldId id="290" r:id="rId15"/>
    <p:sldId id="291" r:id="rId16"/>
    <p:sldId id="300" r:id="rId17"/>
    <p:sldId id="297" r:id="rId18"/>
    <p:sldId id="260" r:id="rId19"/>
    <p:sldId id="281" r:id="rId20"/>
    <p:sldId id="299" r:id="rId21"/>
    <p:sldId id="329" r:id="rId22"/>
    <p:sldId id="302" r:id="rId23"/>
    <p:sldId id="288" r:id="rId24"/>
    <p:sldId id="261" r:id="rId25"/>
    <p:sldId id="262" r:id="rId26"/>
    <p:sldId id="263" r:id="rId27"/>
    <p:sldId id="264" r:id="rId28"/>
    <p:sldId id="324" r:id="rId29"/>
    <p:sldId id="301" r:id="rId30"/>
    <p:sldId id="328" r:id="rId31"/>
    <p:sldId id="306" r:id="rId32"/>
    <p:sldId id="303" r:id="rId33"/>
    <p:sldId id="304" r:id="rId34"/>
    <p:sldId id="307" r:id="rId35"/>
    <p:sldId id="309" r:id="rId36"/>
    <p:sldId id="320" r:id="rId37"/>
    <p:sldId id="321" r:id="rId38"/>
    <p:sldId id="322" r:id="rId39"/>
    <p:sldId id="310" r:id="rId40"/>
    <p:sldId id="333" r:id="rId41"/>
    <p:sldId id="331" r:id="rId42"/>
    <p:sldId id="334" r:id="rId43"/>
    <p:sldId id="332" r:id="rId44"/>
    <p:sldId id="323" r:id="rId45"/>
    <p:sldId id="312" r:id="rId46"/>
    <p:sldId id="314" r:id="rId47"/>
    <p:sldId id="313" r:id="rId48"/>
    <p:sldId id="315" r:id="rId49"/>
    <p:sldId id="316" r:id="rId50"/>
    <p:sldId id="317" r:id="rId51"/>
    <p:sldId id="280" r:id="rId52"/>
  </p:sldIdLst>
  <p:sldSz cx="9144000" cy="5143500" type="screen16x9"/>
  <p:notesSz cx="6858000" cy="9144000"/>
  <p:embeddedFontLst>
    <p:embeddedFont>
      <p:font typeface="Karla" panose="020B0604020202020204" charset="0"/>
      <p:regular r:id="rId54"/>
      <p:bold r:id="rId55"/>
      <p:italic r:id="rId56"/>
      <p:boldItalic r:id="rId57"/>
    </p:embeddedFont>
    <p:embeddedFont>
      <p:font typeface="Open Sans" panose="020B0606030504020204" pitchFamily="34" charset="0"/>
      <p:regular r:id="rId58"/>
    </p:embeddedFont>
    <p:embeddedFont>
      <p:font typeface="Nunito" panose="020B0604020202020204" charset="0"/>
      <p:regular r:id="rId59"/>
      <p:bold r:id="rId60"/>
      <p:italic r:id="rId61"/>
      <p:boldItalic r:id="rId62"/>
    </p:embeddedFont>
    <p:embeddedFont>
      <p:font typeface="Montserrat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BC34A"/>
    <a:srgbClr val="1D405D"/>
    <a:srgbClr val="D07576"/>
    <a:srgbClr val="C48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AF26D9-BD7D-4C17-8CB9-3E88EF40E9C9}">
  <a:tblStyle styleId="{50AF26D9-BD7D-4C17-8CB9-3E88EF40E9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60" autoAdjust="0"/>
  </p:normalViewPr>
  <p:slideViewPr>
    <p:cSldViewPr snapToGrid="0">
      <p:cViewPr varScale="1">
        <p:scale>
          <a:sx n="91" d="100"/>
          <a:sy n="91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38428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683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321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47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94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38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7215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757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28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438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088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417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127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135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5400" dirty="0" smtClean="0"/>
              <a:t>SMART</a:t>
            </a:r>
            <a:r>
              <a:rPr lang="en" dirty="0" smtClean="0">
                <a:solidFill>
                  <a:srgbClr val="00BCD4"/>
                </a:solidFill>
              </a:rPr>
              <a:t/>
            </a:r>
            <a:br>
              <a:rPr lang="en" dirty="0" smtClean="0">
                <a:solidFill>
                  <a:srgbClr val="00BCD4"/>
                </a:solidFill>
              </a:rPr>
            </a:br>
            <a:r>
              <a:rPr lang="en" sz="5400" dirty="0" smtClean="0">
                <a:solidFill>
                  <a:srgbClr val="00BCD4"/>
                </a:solidFill>
              </a:rPr>
              <a:t>VIRTUAL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5400" dirty="0" smtClean="0"/>
              <a:t>LABS</a:t>
            </a:r>
            <a:endParaRPr sz="5400" dirty="0"/>
          </a:p>
        </p:txBody>
      </p:sp>
      <p:grpSp>
        <p:nvGrpSpPr>
          <p:cNvPr id="77" name="Google Shape;77;p14"/>
          <p:cNvGrpSpPr/>
          <p:nvPr/>
        </p:nvGrpSpPr>
        <p:grpSpPr>
          <a:xfrm>
            <a:off x="787133" y="820428"/>
            <a:ext cx="1272486" cy="1008372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239821" y="2868173"/>
            <a:ext cx="3576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Guided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by       : Dr. Jyoti Pareek</a:t>
            </a:r>
            <a:endParaRPr lang="en-US" sz="16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39821" y="3328798"/>
            <a:ext cx="357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Presented by : Rinkesh Patel   18</a:t>
            </a:r>
          </a:p>
          <a:p>
            <a:r>
              <a:rPr lang="en-US" sz="1600" dirty="0">
                <a:solidFill>
                  <a:schemeClr val="bg1"/>
                </a:solidFill>
                <a:latin typeface="Montserrat" panose="020B0604020202020204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Montserrat" panose="020B0604020202020204" charset="0"/>
              </a:rPr>
              <a:t>           Anand Solanki  25</a:t>
            </a:r>
            <a:endParaRPr lang="en-US" sz="16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Google Shape;124;p19"/>
          <p:cNvSpPr txBox="1">
            <a:spLocks/>
          </p:cNvSpPr>
          <p:nvPr/>
        </p:nvSpPr>
        <p:spPr>
          <a:xfrm>
            <a:off x="610504" y="467245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smtClean="0">
                <a:solidFill>
                  <a:srgbClr val="92D050"/>
                </a:solidFill>
                <a:latin typeface="Montserrat" panose="020B0604020202020204" charset="0"/>
              </a:rPr>
              <a:t>Footprint gathering</a:t>
            </a:r>
            <a:endParaRPr lang="en-US" sz="3200" b="1" dirty="0">
              <a:solidFill>
                <a:srgbClr val="92D050"/>
              </a:solidFill>
              <a:latin typeface="Montserrat" panose="020B0604020202020204" charset="0"/>
            </a:endParaRPr>
          </a:p>
        </p:txBody>
      </p:sp>
      <p:sp>
        <p:nvSpPr>
          <p:cNvPr id="4" name="Google Shape;125;p19"/>
          <p:cNvSpPr txBox="1">
            <a:spLocks/>
          </p:cNvSpPr>
          <p:nvPr/>
        </p:nvSpPr>
        <p:spPr>
          <a:xfrm>
            <a:off x="487214" y="1184738"/>
            <a:ext cx="6415305" cy="3128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7350" indent="-285750">
              <a:buSzPct val="104000"/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order to record student lab traversal sequences, we have used “Virtual LAB” portal.</a:t>
            </a:r>
          </a:p>
          <a:p>
            <a:pPr marL="387350" indent="-285750">
              <a:buSzPct val="104000"/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87350" indent="-285750">
              <a:buSzPct val="104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record genuine data patterns we have conducted experiments in department labs, where we asked students of MCA-2 to use the “Virtual LAB” to learn some topics.</a:t>
            </a:r>
          </a:p>
        </p:txBody>
      </p:sp>
      <p:sp>
        <p:nvSpPr>
          <p:cNvPr id="5" name="Google Shape;133;p19"/>
          <p:cNvSpPr txBox="1">
            <a:spLocks/>
          </p:cNvSpPr>
          <p:nvPr/>
        </p:nvSpPr>
        <p:spPr>
          <a:xfrm>
            <a:off x="8695627" y="49022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609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Google Shape;98;p16"/>
          <p:cNvSpPr txBox="1">
            <a:spLocks/>
          </p:cNvSpPr>
          <p:nvPr/>
        </p:nvSpPr>
        <p:spPr>
          <a:xfrm>
            <a:off x="613880" y="349321"/>
            <a:ext cx="4695888" cy="78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 smtClean="0">
                <a:solidFill>
                  <a:srgbClr val="92D050"/>
                </a:solidFill>
              </a:rPr>
              <a:t>Challenges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4" name="Google Shape;100;p16"/>
          <p:cNvSpPr txBox="1">
            <a:spLocks/>
          </p:cNvSpPr>
          <p:nvPr/>
        </p:nvSpPr>
        <p:spPr>
          <a:xfrm>
            <a:off x="613880" y="1157079"/>
            <a:ext cx="6547207" cy="397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85750" indent="-285750"/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historical data.</a:t>
            </a:r>
          </a:p>
          <a:p>
            <a:pPr marL="285750" indent="-285750"/>
            <a:endParaRPr lang="en-US" sz="1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/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access to live portals codebase.</a:t>
            </a:r>
          </a:p>
          <a:p>
            <a:pPr marL="285750" indent="-285750"/>
            <a:endParaRPr lang="en-US" sz="1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/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Dynamic portal implementation with PHP and MySQL.</a:t>
            </a:r>
          </a:p>
          <a:p>
            <a:pPr marL="285750" indent="-285750"/>
            <a:endParaRPr lang="en-US" sz="1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/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“Virtual LAB” is free to use without LOGIN authentication.</a:t>
            </a:r>
          </a:p>
          <a:p>
            <a:pPr marL="285750" indent="-285750"/>
            <a:endParaRPr lang="en-US" sz="1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/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Heartbeat system to record user session.</a:t>
            </a:r>
          </a:p>
          <a:p>
            <a:pPr marL="285750" indent="-285750"/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Google Shape;106;p16"/>
          <p:cNvSpPr txBox="1">
            <a:spLocks/>
          </p:cNvSpPr>
          <p:nvPr/>
        </p:nvSpPr>
        <p:spPr>
          <a:xfrm>
            <a:off x="8543227" y="473957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428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4" name="Google Shape;98;p16"/>
          <p:cNvSpPr txBox="1">
            <a:spLocks/>
          </p:cNvSpPr>
          <p:nvPr/>
        </p:nvSpPr>
        <p:spPr>
          <a:xfrm>
            <a:off x="613880" y="349321"/>
            <a:ext cx="4695888" cy="78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200" dirty="0" smtClean="0">
                <a:solidFill>
                  <a:srgbClr val="92D050"/>
                </a:solidFill>
              </a:rPr>
              <a:t>Implementation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5" name="Google Shape;100;p16"/>
          <p:cNvSpPr txBox="1">
            <a:spLocks/>
          </p:cNvSpPr>
          <p:nvPr/>
        </p:nvSpPr>
        <p:spPr>
          <a:xfrm>
            <a:off x="613880" y="1157079"/>
            <a:ext cx="6547207" cy="358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85750" indent="-285750"/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Tools:</a:t>
            </a:r>
          </a:p>
          <a:p>
            <a:pPr marL="742950" lvl="1" indent="-285750"/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PHP</a:t>
            </a:r>
          </a:p>
          <a:p>
            <a:pPr marL="742950" lvl="1" indent="-285750"/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MySQL</a:t>
            </a:r>
          </a:p>
          <a:p>
            <a:pPr marL="742950" lvl="1" indent="-285750"/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/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lvl="1" indent="-285750"/>
            <a:endParaRPr lang="en-US" sz="1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/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student logs into the portal and uses the virtual LAB’s experiments, system records the footprints in the form of page traversal sequence and time spent on each page.</a:t>
            </a:r>
          </a:p>
        </p:txBody>
      </p:sp>
      <p:sp>
        <p:nvSpPr>
          <p:cNvPr id="6" name="Google Shape;106;p16"/>
          <p:cNvSpPr txBox="1">
            <a:spLocks/>
          </p:cNvSpPr>
          <p:nvPr/>
        </p:nvSpPr>
        <p:spPr>
          <a:xfrm>
            <a:off x="8543227" y="473957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37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>
            <a:spLocks noGrp="1"/>
          </p:cNvSpPr>
          <p:nvPr>
            <p:ph type="title"/>
          </p:nvPr>
        </p:nvSpPr>
        <p:spPr>
          <a:xfrm>
            <a:off x="554804" y="349049"/>
            <a:ext cx="5044097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92D050"/>
                </a:solidFill>
              </a:rPr>
              <a:t>TblPageUseLog</a:t>
            </a:r>
            <a:endParaRPr dirty="0">
              <a:solidFill>
                <a:srgbClr val="92D050"/>
              </a:solidFill>
            </a:endParaRPr>
          </a:p>
        </p:txBody>
      </p:sp>
      <p:graphicFrame>
        <p:nvGraphicFramePr>
          <p:cNvPr id="280" name="Google Shape;280;p27"/>
          <p:cNvGraphicFramePr/>
          <p:nvPr>
            <p:extLst>
              <p:ext uri="{D42A27DB-BD31-4B8C-83A1-F6EECF244321}">
                <p14:modId xmlns:p14="http://schemas.microsoft.com/office/powerpoint/2010/main" val="2441320295"/>
              </p:ext>
            </p:extLst>
          </p:nvPr>
        </p:nvGraphicFramePr>
        <p:xfrm>
          <a:off x="400692" y="758550"/>
          <a:ext cx="6596008" cy="4296335"/>
        </p:xfrm>
        <a:graphic>
          <a:graphicData uri="http://schemas.openxmlformats.org/drawingml/2006/table">
            <a:tbl>
              <a:tblPr>
                <a:noFill/>
                <a:tableStyleId>{50AF26D9-BD7D-4C17-8CB9-3E88EF40E9C9}</a:tableStyleId>
              </a:tblPr>
              <a:tblGrid>
                <a:gridCol w="217393"/>
                <a:gridCol w="2206508"/>
                <a:gridCol w="2080691"/>
                <a:gridCol w="2091416"/>
              </a:tblGrid>
              <a:tr h="5621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Name</a:t>
                      </a:r>
                      <a:endParaRPr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Type</a:t>
                      </a:r>
                      <a:endParaRPr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Description</a:t>
                      </a:r>
                      <a:endParaRPr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53892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Log</a:t>
                      </a:r>
                      <a:r>
                        <a:rPr lang="en" sz="1400" b="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Id (P. K. )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I</a:t>
                      </a:r>
                      <a:r>
                        <a:rPr lang="en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nt(5)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Auto</a:t>
                      </a:r>
                      <a:r>
                        <a:rPr lang="en" sz="1400" b="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increment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Unique record identifier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288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Username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Varchar2(50)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Name of user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288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UserIP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Varchar2(50)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IP</a:t>
                      </a:r>
                      <a:r>
                        <a:rPr lang="en-US" sz="1400" b="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address of the machine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288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LabName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Varchar2(50)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Lab name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8288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ExpName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Varchar2(50)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Experiment</a:t>
                      </a:r>
                      <a:r>
                        <a:rPr lang="en-US" sz="1400" b="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name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264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PageName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Varchar2(50)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Page</a:t>
                      </a:r>
                      <a:r>
                        <a:rPr lang="en" sz="1400" b="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name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178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TimeSpent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Varchar2(8)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Time</a:t>
                      </a:r>
                      <a:r>
                        <a:rPr lang="en-US" sz="1400" b="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spent in seconds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89" name="Google Shape;289;p2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814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Google Shape;279;p27"/>
          <p:cNvSpPr txBox="1">
            <a:spLocks/>
          </p:cNvSpPr>
          <p:nvPr/>
        </p:nvSpPr>
        <p:spPr>
          <a:xfrm>
            <a:off x="598403" y="342953"/>
            <a:ext cx="5044097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smtClean="0">
                <a:solidFill>
                  <a:srgbClr val="92D050"/>
                </a:solidFill>
              </a:rPr>
              <a:t>TblUsers</a:t>
            </a: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5" name="Google Shape;280;p27"/>
          <p:cNvGraphicFramePr/>
          <p:nvPr>
            <p:extLst>
              <p:ext uri="{D42A27DB-BD31-4B8C-83A1-F6EECF244321}">
                <p14:modId xmlns:p14="http://schemas.microsoft.com/office/powerpoint/2010/main" val="403546476"/>
              </p:ext>
            </p:extLst>
          </p:nvPr>
        </p:nvGraphicFramePr>
        <p:xfrm>
          <a:off x="492132" y="849989"/>
          <a:ext cx="6474432" cy="3838901"/>
        </p:xfrm>
        <a:graphic>
          <a:graphicData uri="http://schemas.openxmlformats.org/drawingml/2006/table">
            <a:tbl>
              <a:tblPr>
                <a:noFill/>
                <a:tableStyleId>{50AF26D9-BD7D-4C17-8CB9-3E88EF40E9C9}</a:tableStyleId>
              </a:tblPr>
              <a:tblGrid>
                <a:gridCol w="213386"/>
                <a:gridCol w="2165838"/>
                <a:gridCol w="2042340"/>
                <a:gridCol w="2052868"/>
              </a:tblGrid>
              <a:tr h="7740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Name</a:t>
                      </a:r>
                      <a:endParaRPr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Type</a:t>
                      </a:r>
                      <a:endParaRPr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Description</a:t>
                      </a:r>
                      <a:endParaRPr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107018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UserID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I</a:t>
                      </a:r>
                      <a:r>
                        <a:rPr lang="en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nt(5)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Auto</a:t>
                      </a:r>
                      <a:r>
                        <a:rPr lang="en" sz="1400" b="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increment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Unique record identifier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489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Username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Varchar2(50)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Username of user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489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Password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Varchar2(20)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Password of user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489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Name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Varchar2(100)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Name</a:t>
                      </a:r>
                      <a:r>
                        <a:rPr lang="en-US" sz="1400" b="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of user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85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5" name="Google Shape;279;p27"/>
          <p:cNvSpPr txBox="1">
            <a:spLocks/>
          </p:cNvSpPr>
          <p:nvPr/>
        </p:nvSpPr>
        <p:spPr>
          <a:xfrm>
            <a:off x="537195" y="257609"/>
            <a:ext cx="5044097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smtClean="0">
                <a:solidFill>
                  <a:srgbClr val="92D050"/>
                </a:solidFill>
              </a:rPr>
              <a:t>TblQuizRecords</a:t>
            </a:r>
            <a:endParaRPr lang="en-US" dirty="0">
              <a:solidFill>
                <a:srgbClr val="92D050"/>
              </a:solidFill>
            </a:endParaRPr>
          </a:p>
        </p:txBody>
      </p:sp>
      <p:graphicFrame>
        <p:nvGraphicFramePr>
          <p:cNvPr id="6" name="Google Shape;280;p27"/>
          <p:cNvGraphicFramePr/>
          <p:nvPr>
            <p:extLst>
              <p:ext uri="{D42A27DB-BD31-4B8C-83A1-F6EECF244321}">
                <p14:modId xmlns:p14="http://schemas.microsoft.com/office/powerpoint/2010/main" val="1989037000"/>
              </p:ext>
            </p:extLst>
          </p:nvPr>
        </p:nvGraphicFramePr>
        <p:xfrm>
          <a:off x="553092" y="910949"/>
          <a:ext cx="6474432" cy="4041983"/>
        </p:xfrm>
        <a:graphic>
          <a:graphicData uri="http://schemas.openxmlformats.org/drawingml/2006/table">
            <a:tbl>
              <a:tblPr>
                <a:noFill/>
                <a:tableStyleId>{50AF26D9-BD7D-4C17-8CB9-3E88EF40E9C9}</a:tableStyleId>
              </a:tblPr>
              <a:tblGrid>
                <a:gridCol w="213386"/>
                <a:gridCol w="2165838"/>
                <a:gridCol w="2042340"/>
                <a:gridCol w="2052868"/>
              </a:tblGrid>
              <a:tr h="7740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Name</a:t>
                      </a:r>
                      <a:endParaRPr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Type</a:t>
                      </a:r>
                      <a:endParaRPr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Description</a:t>
                      </a:r>
                      <a:endParaRPr sz="160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</a:tr>
              <a:tr h="93493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ID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I</a:t>
                      </a:r>
                      <a:r>
                        <a:rPr lang="en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nt(5)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Auto</a:t>
                      </a:r>
                      <a:r>
                        <a:rPr lang="en" sz="1400" b="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increment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Unique record identifier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366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Username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Varchar2(50)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Username of user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631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LabName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Varchar2(50)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Name</a:t>
                      </a:r>
                      <a:r>
                        <a:rPr lang="en-US" sz="1400" b="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of lab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814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ExpName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Varchar2(50</a:t>
                      </a: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)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Name</a:t>
                      </a:r>
                      <a:r>
                        <a:rPr lang="en-US" sz="1400" b="0" baseline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of experiment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489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Score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(3)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Quiz score of user</a:t>
                      </a:r>
                      <a:endParaRPr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84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307" y="332702"/>
            <a:ext cx="4801500" cy="409500"/>
          </a:xfrm>
        </p:spPr>
        <p:txBody>
          <a:bodyPr/>
          <a:lstStyle/>
          <a:p>
            <a:r>
              <a:rPr lang="en-US" dirty="0" smtClean="0">
                <a:solidFill>
                  <a:srgbClr val="8BC34A"/>
                </a:solidFill>
              </a:rPr>
              <a:t>Recorded Sequences </a:t>
            </a:r>
            <a:endParaRPr lang="en-US" dirty="0">
              <a:solidFill>
                <a:srgbClr val="8BC34A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" y="1080248"/>
            <a:ext cx="6888480" cy="40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1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574" y="514669"/>
            <a:ext cx="7576301" cy="2704020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US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4800" dirty="0" smtClean="0">
                <a:solidFill>
                  <a:srgbClr val="7030A0"/>
                </a:solidFill>
              </a:rPr>
              <a:t>Student</a:t>
            </a:r>
            <a:br>
              <a:rPr lang="en-US" sz="4800" dirty="0" smtClean="0">
                <a:solidFill>
                  <a:srgbClr val="7030A0"/>
                </a:solidFill>
              </a:rPr>
            </a:br>
            <a:r>
              <a:rPr lang="en-US" sz="4800" dirty="0" smtClean="0">
                <a:solidFill>
                  <a:srgbClr val="7030A0"/>
                </a:solidFill>
              </a:rPr>
              <a:t>Classification</a:t>
            </a:r>
            <a:endParaRPr lang="en-US" sz="4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8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493160" y="1537251"/>
            <a:ext cx="7027522" cy="32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Hidden Markov Model (HMM) is a variant of a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state machine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having </a:t>
            </a:r>
          </a:p>
          <a:p>
            <a:pPr marL="457200" lvl="1" indent="0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set of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hidden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set of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observations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</a:p>
          <a:p>
            <a:pPr marL="457200" lvl="1" inden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probabilities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lvl="1" indent="0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transition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probabilities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</a:p>
          <a:p>
            <a:pPr marL="457200" lvl="1" indent="0"/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emission probabilities.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457200" lvl="1" indent="0"/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Hidden markov models are extended version of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markov models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addition of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hidden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" name="Google Shape;111;p17"/>
          <p:cNvSpPr txBox="1">
            <a:spLocks/>
          </p:cNvSpPr>
          <p:nvPr/>
        </p:nvSpPr>
        <p:spPr>
          <a:xfrm>
            <a:off x="493160" y="143838"/>
            <a:ext cx="6008266" cy="9452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 smtClean="0">
                <a:solidFill>
                  <a:schemeClr val="accent4"/>
                </a:solidFill>
                <a:latin typeface="Montserrat" panose="020B0604020202020204" charset="0"/>
              </a:rPr>
              <a:t>Hidden Markov Model</a:t>
            </a:r>
            <a:endParaRPr lang="en-US" sz="3600" b="1" dirty="0">
              <a:solidFill>
                <a:schemeClr val="accent4"/>
              </a:solidFill>
              <a:latin typeface="Montserrat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3029" y="1089060"/>
            <a:ext cx="914400" cy="55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9;p29"/>
          <p:cNvSpPr txBox="1">
            <a:spLocks noGrp="1"/>
          </p:cNvSpPr>
          <p:nvPr/>
        </p:nvSpPr>
        <p:spPr>
          <a:xfrm>
            <a:off x="390420" y="155495"/>
            <a:ext cx="5569489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4"/>
                </a:solidFill>
                <a:latin typeface="Montserrat" panose="020B0604020202020204" charset="0"/>
                <a:ea typeface="Arial"/>
                <a:cs typeface="Nunito" panose="020B0604020202020204" charset="0"/>
                <a:sym typeface="Arial"/>
              </a:rPr>
              <a:t>Markov Model </a:t>
            </a:r>
            <a:r>
              <a:rPr lang="en" sz="3200" dirty="0">
                <a:solidFill>
                  <a:schemeClr val="bg1"/>
                </a:solidFill>
                <a:latin typeface="Nunito" panose="020B0604020202020204" charset="0"/>
                <a:ea typeface="Arial"/>
                <a:cs typeface="Nunito" panose="020B0604020202020204" charset="0"/>
                <a:sym typeface="Arial"/>
              </a:rPr>
              <a:t>Model</a:t>
            </a:r>
            <a:endParaRPr sz="3200" dirty="0">
              <a:solidFill>
                <a:schemeClr val="bg1"/>
              </a:solidFill>
              <a:latin typeface="Nunito" panose="020B0604020202020204" charset="0"/>
              <a:cs typeface="Nunito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1231" y="883121"/>
            <a:ext cx="7144929" cy="1994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90000"/>
              </a:lnSpc>
              <a:spcBef>
                <a:spcPts val="1200"/>
              </a:spcBef>
              <a:buSzPts val="1100"/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Markov Chain Property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</a:p>
          <a:p>
            <a:pPr lvl="0">
              <a:lnSpc>
                <a:spcPct val="90000"/>
              </a:lnSpc>
              <a:spcBef>
                <a:spcPts val="1200"/>
              </a:spcBef>
              <a:buSzPts val="1100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probability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each new state depends only on what was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the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previous state.</a:t>
            </a:r>
          </a:p>
          <a:p>
            <a:pPr marL="285750" lvl="0" indent="-285750">
              <a:lnSpc>
                <a:spcPct val="90000"/>
              </a:lnSpc>
              <a:spcBef>
                <a:spcPts val="1200"/>
              </a:spcBef>
              <a:buSzPts val="11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Transition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probabilities: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P(‘Cold’|‘Dizzy’)=0.4, P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(‘Normal|‘Dizzy’)=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0.3, 		                    P(‘Dizzy’|‘Dizzy’)=0.3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lnSpc>
                <a:spcPct val="90000"/>
              </a:lnSpc>
              <a:spcBef>
                <a:spcPts val="1200"/>
              </a:spcBef>
              <a:buSzPts val="11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626729" y="3202995"/>
            <a:ext cx="5056672" cy="1563518"/>
            <a:chOff x="998" y="1235"/>
            <a:chExt cx="2830" cy="1122"/>
          </a:xfrm>
        </p:grpSpPr>
        <p:sp>
          <p:nvSpPr>
            <p:cNvPr id="15" name="Oval 4"/>
            <p:cNvSpPr>
              <a:spLocks noChangeArrowheads="1"/>
            </p:cNvSpPr>
            <p:nvPr/>
          </p:nvSpPr>
          <p:spPr bwMode="auto">
            <a:xfrm>
              <a:off x="998" y="1536"/>
              <a:ext cx="870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1256" y="1665"/>
              <a:ext cx="297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Dizzy</a:t>
              </a:r>
              <a:endParaRPr lang="en-US" sz="1100" dirty="0"/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2341" y="1598"/>
              <a:ext cx="736" cy="51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cxnSp>
          <p:nvCxnSpPr>
            <p:cNvPr id="20" name="AutoShape 8"/>
            <p:cNvCxnSpPr>
              <a:cxnSpLocks noChangeShapeType="1"/>
              <a:stCxn id="15" idx="0"/>
              <a:endCxn id="18" idx="1"/>
            </p:cNvCxnSpPr>
            <p:nvPr/>
          </p:nvCxnSpPr>
          <p:spPr bwMode="auto">
            <a:xfrm rot="16200000" flipH="1">
              <a:off x="1872" y="1097"/>
              <a:ext cx="138" cy="1016"/>
            </a:xfrm>
            <a:prstGeom prst="curvedConnector3">
              <a:avLst>
                <a:gd name="adj1" fmla="val -11887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9"/>
            <p:cNvCxnSpPr>
              <a:cxnSpLocks noChangeShapeType="1"/>
              <a:stCxn id="18" idx="4"/>
              <a:endCxn id="15" idx="5"/>
            </p:cNvCxnSpPr>
            <p:nvPr/>
          </p:nvCxnSpPr>
          <p:spPr bwMode="auto">
            <a:xfrm rot="5400000" flipH="1">
              <a:off x="2160" y="1567"/>
              <a:ext cx="130" cy="969"/>
            </a:xfrm>
            <a:prstGeom prst="curvedConnector3">
              <a:avLst>
                <a:gd name="adj1" fmla="val -12592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0"/>
            <p:cNvCxnSpPr>
              <a:cxnSpLocks noChangeShapeType="1"/>
              <a:endCxn id="15" idx="1"/>
            </p:cNvCxnSpPr>
            <p:nvPr/>
          </p:nvCxnSpPr>
          <p:spPr bwMode="auto">
            <a:xfrm rot="10800000" flipV="1">
              <a:off x="1125" y="1541"/>
              <a:ext cx="307" cy="72"/>
            </a:xfrm>
            <a:prstGeom prst="curvedConnector4">
              <a:avLst>
                <a:gd name="adj1" fmla="val -2274"/>
                <a:gd name="adj2" fmla="val -23605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11"/>
            <p:cNvCxnSpPr>
              <a:cxnSpLocks noChangeShapeType="1"/>
              <a:stCxn id="18" idx="0"/>
              <a:endCxn id="31" idx="1"/>
            </p:cNvCxnSpPr>
            <p:nvPr/>
          </p:nvCxnSpPr>
          <p:spPr bwMode="auto">
            <a:xfrm rot="16200000" flipH="1">
              <a:off x="3219" y="1088"/>
              <a:ext cx="99" cy="1119"/>
            </a:xfrm>
            <a:prstGeom prst="curvedConnector3">
              <a:avLst>
                <a:gd name="adj1" fmla="val -16492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2145" y="1281"/>
              <a:ext cx="213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0.4</a:t>
              </a:r>
              <a:endParaRPr lang="en-US" sz="1100" dirty="0"/>
            </a:p>
          </p:txBody>
        </p: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1033" y="1235"/>
              <a:ext cx="213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 dirty="0"/>
                <a:t>0.3</a:t>
              </a:r>
            </a:p>
          </p:txBody>
        </p:sp>
        <p:sp>
          <p:nvSpPr>
            <p:cNvPr id="29" name="Text Box 14"/>
            <p:cNvSpPr txBox="1">
              <a:spLocks noChangeArrowheads="1"/>
            </p:cNvSpPr>
            <p:nvPr/>
          </p:nvSpPr>
          <p:spPr bwMode="auto">
            <a:xfrm>
              <a:off x="2084" y="2169"/>
              <a:ext cx="213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0.5</a:t>
              </a:r>
              <a:endParaRPr lang="en-US" sz="1100" dirty="0"/>
            </a:p>
          </p:txBody>
        </p: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3401" y="2160"/>
              <a:ext cx="213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100" dirty="0" smtClean="0"/>
                <a:t>0.4</a:t>
              </a:r>
              <a:endParaRPr lang="en-US" sz="1100" dirty="0"/>
            </a:p>
          </p:txBody>
        </p:sp>
      </p:grp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5500698" y="3744986"/>
            <a:ext cx="1251782" cy="69962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cxnSp>
        <p:nvCxnSpPr>
          <p:cNvPr id="36" name="AutoShape 11"/>
          <p:cNvCxnSpPr>
            <a:cxnSpLocks noChangeShapeType="1"/>
            <a:stCxn id="15" idx="0"/>
            <a:endCxn id="31" idx="0"/>
          </p:cNvCxnSpPr>
          <p:nvPr/>
        </p:nvCxnSpPr>
        <p:spPr bwMode="auto">
          <a:xfrm rot="16200000" flipH="1">
            <a:off x="3704018" y="1322415"/>
            <a:ext cx="122544" cy="4722598"/>
          </a:xfrm>
          <a:prstGeom prst="curvedConnector3">
            <a:avLst>
              <a:gd name="adj1" fmla="val -47160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9"/>
          <p:cNvCxnSpPr>
            <a:cxnSpLocks noChangeShapeType="1"/>
            <a:stCxn id="18" idx="6"/>
            <a:endCxn id="18" idx="7"/>
          </p:cNvCxnSpPr>
          <p:nvPr/>
        </p:nvCxnSpPr>
        <p:spPr bwMode="auto">
          <a:xfrm flipH="1" flipV="1">
            <a:off x="4149676" y="3814744"/>
            <a:ext cx="192721" cy="255675"/>
          </a:xfrm>
          <a:prstGeom prst="curvedConnector4">
            <a:avLst>
              <a:gd name="adj1" fmla="val -118617"/>
              <a:gd name="adj2" fmla="val 1585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9"/>
          <p:cNvCxnSpPr>
            <a:cxnSpLocks noChangeShapeType="1"/>
            <a:stCxn id="31" idx="6"/>
            <a:endCxn id="31" idx="7"/>
          </p:cNvCxnSpPr>
          <p:nvPr/>
        </p:nvCxnSpPr>
        <p:spPr bwMode="auto">
          <a:xfrm flipH="1" flipV="1">
            <a:off x="6569161" y="3847444"/>
            <a:ext cx="183319" cy="247356"/>
          </a:xfrm>
          <a:prstGeom prst="curvedConnector4">
            <a:avLst>
              <a:gd name="adj1" fmla="val -124701"/>
              <a:gd name="adj2" fmla="val 23383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6898431" y="3544405"/>
            <a:ext cx="38023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100" dirty="0" smtClean="0"/>
              <a:t>0.4</a:t>
            </a:r>
            <a:endParaRPr lang="en-US" sz="1100" dirty="0"/>
          </a:p>
        </p:txBody>
      </p:sp>
      <p:sp>
        <p:nvSpPr>
          <p:cNvPr id="67" name="Text Box 15"/>
          <p:cNvSpPr txBox="1">
            <a:spLocks noChangeArrowheads="1"/>
          </p:cNvSpPr>
          <p:nvPr/>
        </p:nvSpPr>
        <p:spPr bwMode="auto">
          <a:xfrm>
            <a:off x="4426399" y="3601577"/>
            <a:ext cx="38023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100" dirty="0" smtClean="0"/>
              <a:t>0.3</a:t>
            </a:r>
            <a:endParaRPr lang="en-US" sz="1100" dirty="0"/>
          </a:p>
        </p:txBody>
      </p:sp>
      <p:sp>
        <p:nvSpPr>
          <p:cNvPr id="68" name="Text Box 15"/>
          <p:cNvSpPr txBox="1">
            <a:spLocks noChangeArrowheads="1"/>
          </p:cNvSpPr>
          <p:nvPr/>
        </p:nvSpPr>
        <p:spPr bwMode="auto">
          <a:xfrm>
            <a:off x="5276008" y="2970631"/>
            <a:ext cx="38023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100" dirty="0" smtClean="0"/>
              <a:t>0.3</a:t>
            </a:r>
            <a:endParaRPr lang="en-US" sz="1100" dirty="0"/>
          </a:p>
        </p:txBody>
      </p:sp>
      <p:cxnSp>
        <p:nvCxnSpPr>
          <p:cNvPr id="87" name="AutoShape 10"/>
          <p:cNvCxnSpPr>
            <a:cxnSpLocks noChangeShapeType="1"/>
            <a:stCxn id="31" idx="5"/>
            <a:endCxn id="15" idx="4"/>
          </p:cNvCxnSpPr>
          <p:nvPr/>
        </p:nvCxnSpPr>
        <p:spPr bwMode="auto">
          <a:xfrm rot="5400000">
            <a:off x="3978546" y="1767600"/>
            <a:ext cx="16060" cy="5165170"/>
          </a:xfrm>
          <a:prstGeom prst="curvedConnector3">
            <a:avLst>
              <a:gd name="adj1" fmla="val 436442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AutoShape 9"/>
          <p:cNvCxnSpPr>
            <a:cxnSpLocks noChangeShapeType="1"/>
          </p:cNvCxnSpPr>
          <p:nvPr/>
        </p:nvCxnSpPr>
        <p:spPr bwMode="auto">
          <a:xfrm rot="5400000" flipH="1">
            <a:off x="4914794" y="3229829"/>
            <a:ext cx="12616" cy="2442183"/>
          </a:xfrm>
          <a:prstGeom prst="curvedConnector3">
            <a:avLst>
              <a:gd name="adj1" fmla="val -181198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Text Box 14"/>
          <p:cNvSpPr txBox="1">
            <a:spLocks noChangeArrowheads="1"/>
          </p:cNvSpPr>
          <p:nvPr/>
        </p:nvSpPr>
        <p:spPr bwMode="auto">
          <a:xfrm>
            <a:off x="3841146" y="3273445"/>
            <a:ext cx="42621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100" dirty="0"/>
              <a:t>0.2</a:t>
            </a:r>
          </a:p>
        </p:txBody>
      </p:sp>
      <p:sp>
        <p:nvSpPr>
          <p:cNvPr id="130" name="Text Box 14"/>
          <p:cNvSpPr txBox="1">
            <a:spLocks noChangeArrowheads="1"/>
          </p:cNvSpPr>
          <p:nvPr/>
        </p:nvSpPr>
        <p:spPr bwMode="auto">
          <a:xfrm>
            <a:off x="5959909" y="4662971"/>
            <a:ext cx="50425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100" dirty="0"/>
              <a:t>0.2</a:t>
            </a:r>
          </a:p>
        </p:txBody>
      </p:sp>
      <p:sp>
        <p:nvSpPr>
          <p:cNvPr id="135" name="Text Box 7"/>
          <p:cNvSpPr txBox="1">
            <a:spLocks noChangeArrowheads="1"/>
          </p:cNvSpPr>
          <p:nvPr/>
        </p:nvSpPr>
        <p:spPr bwMode="auto">
          <a:xfrm>
            <a:off x="3407282" y="3916530"/>
            <a:ext cx="47641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100" dirty="0" smtClean="0"/>
              <a:t>Cold</a:t>
            </a:r>
            <a:endParaRPr lang="en-US" sz="1100" dirty="0"/>
          </a:p>
        </p:txBody>
      </p:sp>
      <p:sp>
        <p:nvSpPr>
          <p:cNvPr id="136" name="Text Box 7"/>
          <p:cNvSpPr txBox="1">
            <a:spLocks noChangeArrowheads="1"/>
          </p:cNvSpPr>
          <p:nvPr/>
        </p:nvSpPr>
        <p:spPr bwMode="auto">
          <a:xfrm>
            <a:off x="5719128" y="3910700"/>
            <a:ext cx="63991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100" dirty="0" smtClean="0"/>
              <a:t>Normal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8374" y="516444"/>
            <a:ext cx="5139066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7030A0"/>
                </a:solidFill>
              </a:rPr>
              <a:t> </a:t>
            </a:r>
            <a:r>
              <a:rPr lang="en" sz="3600" dirty="0" smtClean="0">
                <a:solidFill>
                  <a:srgbClr val="7030A0"/>
                </a:solidFill>
              </a:rPr>
              <a:t>Objective</a:t>
            </a:r>
            <a:endParaRPr sz="3600" dirty="0">
              <a:solidFill>
                <a:srgbClr val="7030A0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03436" y="1074800"/>
            <a:ext cx="6747970" cy="3826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Karla"/>
              </a:rPr>
              <a:t>In classroom based learning a teacher can observe the ability of a student like whether a student is fast learner or slow learner, based on that a teacher can recommend different type of learning methods or can choose alternate teaching methods.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6666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Karla"/>
            </a:endParaRP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Karla"/>
              </a:rPr>
              <a:t>In E-learning systems like “Virtual Labs”, students learn their subjects. On such portals to provide such recommendation, we need to observe the type of student.</a:t>
            </a: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66666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Karla"/>
            </a:endParaRPr>
          </a:p>
          <a:p>
            <a:pPr marL="285750" lvl="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666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Karla"/>
              </a:rPr>
              <a:t>By observing the ability of student, we can provide personalized learning methods.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Karla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100" dirty="0">
              <a:solidFill>
                <a:schemeClr val="tx2">
                  <a:lumMod val="5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389225" y="319089"/>
            <a:ext cx="6628024" cy="4857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4"/>
                </a:solidFill>
              </a:rPr>
              <a:t>Hidden markov model</a:t>
            </a:r>
            <a:endParaRPr lang="en-US" sz="3200" dirty="0">
              <a:solidFill>
                <a:schemeClr val="accent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6" y="1705510"/>
            <a:ext cx="6707671" cy="34379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9225" y="931984"/>
            <a:ext cx="6473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 to markov models, Hidden markov models have hidden states as well as observations.</a:t>
            </a:r>
          </a:p>
        </p:txBody>
      </p:sp>
    </p:spTree>
    <p:extLst>
      <p:ext uri="{BB962C8B-B14F-4D97-AF65-F5344CB8AC3E}">
        <p14:creationId xmlns:p14="http://schemas.microsoft.com/office/powerpoint/2010/main" val="343808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296" y="66452"/>
            <a:ext cx="7316904" cy="5076999"/>
          </a:xfrm>
        </p:spPr>
        <p:txBody>
          <a:bodyPr/>
          <a:lstStyle/>
          <a:p>
            <a:pPr lvl="1"/>
            <a:endParaRPr lang="en-US" sz="1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of States:</a:t>
            </a:r>
          </a:p>
          <a:p>
            <a:pPr marL="1016000" lvl="2" indent="0">
              <a:buNone/>
            </a:pPr>
            <a:endParaRPr lang="en-US" sz="1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of Observation: </a:t>
            </a:r>
          </a:p>
          <a:p>
            <a:endParaRPr lang="en-US" sz="1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matrix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transition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probabilities:</a:t>
            </a:r>
          </a:p>
          <a:p>
            <a:pPr marL="558800" lvl="1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	A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=(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b="1" baseline="-1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ij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b="1" baseline="-1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ij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P(s</a:t>
            </a:r>
            <a:r>
              <a:rPr lang="en-US" b="1" baseline="-1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b="1" baseline="-2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b="1" baseline="-1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, </a:t>
            </a:r>
            <a:endParaRPr lang="en-US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58800" lvl="1" indent="0">
              <a:buNone/>
            </a:pPr>
            <a:endParaRPr lang="en-US" sz="18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matrix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observation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probabilities:</a:t>
            </a:r>
          </a:p>
          <a:p>
            <a:pPr marL="558800" lvl="1" indent="0">
              <a:buNone/>
            </a:pP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=(b</a:t>
            </a:r>
            <a:r>
              <a:rPr lang="en-US" b="1" baseline="-1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b="1" baseline="-1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US" b="1" baseline="-1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)), b</a:t>
            </a:r>
            <a:r>
              <a:rPr lang="en-US" b="1" baseline="-1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b="1" baseline="-1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US" b="1" baseline="-1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en-US" b="1" baseline="-2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P(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b="1" baseline="-1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US" b="1" baseline="-2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b="1" baseline="-16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marL="558800" lvl="1" indent="0">
              <a:buNone/>
            </a:pPr>
            <a:endParaRPr lang="en-US" sz="18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vector of initial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probabilities</a:t>
            </a:r>
          </a:p>
          <a:p>
            <a:pPr marL="1016000" lvl="2" indent="0">
              <a:buNone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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=(</a:t>
            </a:r>
            <a:r>
              <a:rPr lang="en-US" sz="2400" b="1" baseline="-1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),  </a:t>
            </a:r>
            <a:r>
              <a:rPr lang="en-US" sz="2400" b="1" baseline="-1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P(s</a:t>
            </a:r>
            <a:r>
              <a:rPr lang="en-US" sz="2400" b="1" baseline="-1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1016000" lvl="2" indent="0">
              <a:buNone/>
            </a:pPr>
            <a:endParaRPr lang="en-US" sz="18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Hidden Markov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is represented by </a:t>
            </a:r>
            <a:endParaRPr lang="en-US" sz="1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016000" lvl="2" indent="0">
              <a:buNone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4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=(A, B,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).</a:t>
            </a:r>
            <a:endParaRPr lang="en-US" sz="2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957101"/>
              </p:ext>
            </p:extLst>
          </p:nvPr>
        </p:nvGraphicFramePr>
        <p:xfrm>
          <a:off x="2766556" y="269652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3" imgW="850680" imgH="228600" progId="Equation.3">
                  <p:embed/>
                </p:oleObj>
              </mc:Choice>
              <mc:Fallback>
                <p:oleObj name="Equation" r:id="rId3" imgW="850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556" y="269652"/>
                        <a:ext cx="1981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005702"/>
              </p:ext>
            </p:extLst>
          </p:nvPr>
        </p:nvGraphicFramePr>
        <p:xfrm>
          <a:off x="3437018" y="803052"/>
          <a:ext cx="20399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5" imgW="876240" imgH="215640" progId="Equation.3">
                  <p:embed/>
                </p:oleObj>
              </mc:Choice>
              <mc:Fallback>
                <p:oleObj name="Equation" r:id="rId5" imgW="876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7018" y="803052"/>
                        <a:ext cx="20399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19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66" y="359244"/>
            <a:ext cx="5324100" cy="485700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4"/>
                </a:solidFill>
              </a:rPr>
              <a:t>(Cont.)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66" y="1380015"/>
            <a:ext cx="6791218" cy="324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643040" y="581973"/>
            <a:ext cx="6569418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solidFill>
                  <a:schemeClr val="accent4"/>
                </a:solidFill>
              </a:rPr>
              <a:t>Observations (Visible states)</a:t>
            </a:r>
            <a:endParaRPr sz="3200" dirty="0">
              <a:solidFill>
                <a:schemeClr val="accent4"/>
              </a:solidFill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550573" y="1168401"/>
            <a:ext cx="6415305" cy="3300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>
              <a:spcBef>
                <a:spcPts val="600"/>
              </a:spcBef>
              <a:buFont typeface="Karla"/>
              <a:buChar char="▸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of Observation: </a:t>
            </a:r>
          </a:p>
          <a:p>
            <a:endParaRPr lang="en" sz="1800" dirty="0" smtClean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example Normal, Cold and Dizzy are </a:t>
            </a:r>
            <a:r>
              <a:rPr lang="en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" sz="18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observations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say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visible states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US" sz="1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our case observations are </a:t>
            </a:r>
            <a:r>
              <a:rPr lang="en-US" sz="1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Excellent performer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 performer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Below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average performer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911346"/>
              </p:ext>
            </p:extLst>
          </p:nvPr>
        </p:nvGraphicFramePr>
        <p:xfrm>
          <a:off x="3132218" y="1168401"/>
          <a:ext cx="20399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4" imgW="876240" imgH="215640" progId="Equation.3">
                  <p:embed/>
                </p:oleObj>
              </mc:Choice>
              <mc:Fallback>
                <p:oleObj name="Equation" r:id="rId4" imgW="876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218" y="1168401"/>
                        <a:ext cx="20399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672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8249" y="379481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5722"/>
                </a:solidFill>
              </a:rPr>
              <a:t> </a:t>
            </a:r>
            <a:r>
              <a:rPr lang="en" dirty="0" smtClean="0">
                <a:solidFill>
                  <a:schemeClr val="accent4"/>
                </a:solidFill>
              </a:rPr>
              <a:t>Hidden States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838249" y="893762"/>
            <a:ext cx="6405031" cy="3199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>
              <a:spcBef>
                <a:spcPts val="600"/>
              </a:spcBef>
              <a:buFont typeface="Karla"/>
              <a:buChar char="▸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of States:</a:t>
            </a:r>
          </a:p>
          <a:p>
            <a:endParaRPr lang="en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the </a:t>
            </a:r>
            <a:r>
              <a:rPr lang="en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hidden states</a:t>
            </a:r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which can affect the visible states(observations).</a:t>
            </a:r>
          </a:p>
          <a:p>
            <a:endParaRPr lang="en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Healthy and Fever are </a:t>
            </a:r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hidden states</a:t>
            </a:r>
            <a:r>
              <a:rPr lang="e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01600" lvl="0" indent="0">
              <a:buNone/>
            </a:pPr>
            <a:endParaRPr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59" y="3403600"/>
            <a:ext cx="7200841" cy="1092200"/>
          </a:xfrm>
          <a:prstGeom prst="rect">
            <a:avLst/>
          </a:prstGeom>
        </p:spPr>
      </p:pic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881647"/>
              </p:ext>
            </p:extLst>
          </p:nvPr>
        </p:nvGraphicFramePr>
        <p:xfrm>
          <a:off x="2817356" y="893762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5" imgW="850680" imgH="228600" progId="Equation.3">
                  <p:embed/>
                </p:oleObj>
              </mc:Choice>
              <mc:Fallback>
                <p:oleObj name="Equation" r:id="rId5" imgW="850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356" y="893762"/>
                        <a:ext cx="1981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ctrTitle" idx="4294967295"/>
          </p:nvPr>
        </p:nvSpPr>
        <p:spPr>
          <a:xfrm>
            <a:off x="1031936" y="565133"/>
            <a:ext cx="5661377" cy="5480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4"/>
                </a:solidFill>
              </a:rPr>
              <a:t>Initial probability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4294967295"/>
          </p:nvPr>
        </p:nvSpPr>
        <p:spPr>
          <a:xfrm>
            <a:off x="1031936" y="1179387"/>
            <a:ext cx="6098328" cy="3333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vector of initial probabilities</a:t>
            </a:r>
          </a:p>
          <a:p>
            <a:pPr marL="558800" lvl="1" indent="0">
              <a:buNone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=(</a:t>
            </a:r>
            <a:r>
              <a:rPr lang="en-US" sz="2400" b="1" baseline="-1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),  </a:t>
            </a:r>
            <a:r>
              <a:rPr lang="en-US" sz="2400" b="1" baseline="-1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P(s</a:t>
            </a:r>
            <a:r>
              <a:rPr lang="en-US" sz="2400" b="1" baseline="-1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.</a:t>
            </a:r>
          </a:p>
          <a:p>
            <a:pPr marL="285750" indent="-285750"/>
            <a:endParaRPr lang="en-US" sz="1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/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 probabilities represents which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 the HMM is in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user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particular lab on platform.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8"/>
          <a:stretch/>
        </p:blipFill>
        <p:spPr>
          <a:xfrm>
            <a:off x="120032" y="3568975"/>
            <a:ext cx="7485183" cy="943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819959" y="637940"/>
            <a:ext cx="6217345" cy="1036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matrix of transition probabilities:</a:t>
            </a:r>
          </a:p>
          <a:p>
            <a:pPr marL="10160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	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= (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b="1" baseline="-1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ij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 </a:t>
            </a:r>
            <a:r>
              <a:rPr lang="en-US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b="1" baseline="-16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ij</a:t>
            </a:r>
            <a:r>
              <a:rPr lang="en-US" b="1" baseline="-16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P(s</a:t>
            </a:r>
            <a:r>
              <a:rPr lang="en-US" b="1" baseline="-1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b="1" baseline="-2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b="1" baseline="-1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, </a:t>
            </a:r>
          </a:p>
          <a:p>
            <a:pPr marL="285750" indent="-285750"/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/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probability of transitioning from one state to another in a single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dirty="0"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819959" y="22844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</a:t>
            </a:r>
            <a:r>
              <a:rPr lang="en" dirty="0" smtClean="0">
                <a:solidFill>
                  <a:schemeClr val="accent4"/>
                </a:solidFill>
              </a:rPr>
              <a:t>ransition probability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4"/>
          <a:stretch/>
        </p:blipFill>
        <p:spPr>
          <a:xfrm>
            <a:off x="302891" y="2463800"/>
            <a:ext cx="7177409" cy="2679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841000" y="260784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4"/>
                </a:solidFill>
              </a:rPr>
              <a:t>Emission probability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702777" y="670284"/>
            <a:ext cx="6186524" cy="819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matrix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observation probabilities:</a:t>
            </a:r>
          </a:p>
          <a:p>
            <a:pPr marL="101600" indent="0"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 = (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b="1" baseline="-1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b="1" baseline="-1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US" b="1" baseline="-1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)),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</a:t>
            </a:r>
            <a:r>
              <a:rPr lang="en-US" b="1" baseline="-16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b="1" baseline="-16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US" b="1" baseline="-16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n-US" b="1" baseline="-26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 P(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b="1" baseline="-16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US" b="1" baseline="-2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s</a:t>
            </a:r>
            <a:r>
              <a:rPr lang="en-US" b="1" baseline="-1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marL="285750" indent="-285750"/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the probability 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 getting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observation based on a particular hidden state</a:t>
            </a:r>
            <a:r>
              <a:rPr lang="en-US" sz="1800" dirty="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7"/>
          <a:stretch/>
        </p:blipFill>
        <p:spPr>
          <a:xfrm>
            <a:off x="448615" y="2209800"/>
            <a:ext cx="6971293" cy="293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6613" y="455992"/>
            <a:ext cx="4801500" cy="409500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HMM applications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563596" y="886769"/>
            <a:ext cx="6800371" cy="3863082"/>
          </a:xfrm>
        </p:spPr>
        <p:txBody>
          <a:bodyPr/>
          <a:lstStyle/>
          <a:p>
            <a:r>
              <a:rPr lang="en-US" sz="1800" dirty="0" smtClean="0"/>
              <a:t>Speech </a:t>
            </a:r>
            <a:r>
              <a:rPr lang="en-US" sz="1800" dirty="0"/>
              <a:t>recognition, including </a:t>
            </a:r>
            <a:r>
              <a:rPr lang="en-US" sz="1800" dirty="0" err="1" smtClean="0"/>
              <a:t>Siri</a:t>
            </a:r>
            <a:endParaRPr lang="en-US" sz="1800" dirty="0"/>
          </a:p>
          <a:p>
            <a:r>
              <a:rPr lang="en-US" sz="1800" dirty="0" smtClean="0"/>
              <a:t>Part-of-speech tagging</a:t>
            </a:r>
          </a:p>
          <a:p>
            <a:r>
              <a:rPr lang="en-US" sz="1800" dirty="0" smtClean="0"/>
              <a:t>Handwriting </a:t>
            </a:r>
            <a:r>
              <a:rPr lang="en-US" sz="1800" dirty="0"/>
              <a:t>recognition</a:t>
            </a:r>
          </a:p>
          <a:p>
            <a:r>
              <a:rPr lang="en-US" sz="1800" dirty="0"/>
              <a:t>Alignment of bio-sequences</a:t>
            </a:r>
          </a:p>
          <a:p>
            <a:r>
              <a:rPr lang="en-US" sz="1800" dirty="0"/>
              <a:t>Time series analysis</a:t>
            </a:r>
          </a:p>
          <a:p>
            <a:r>
              <a:rPr lang="en-US" sz="1800" dirty="0"/>
              <a:t>Activity recognition</a:t>
            </a:r>
          </a:p>
          <a:p>
            <a:r>
              <a:rPr lang="en-US" sz="1800" dirty="0"/>
              <a:t>DNA motif discovery</a:t>
            </a:r>
          </a:p>
          <a:p>
            <a:endParaRPr lang="en-US" sz="18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897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264" y="441387"/>
            <a:ext cx="8763855" cy="409500"/>
          </a:xfrm>
        </p:spPr>
        <p:txBody>
          <a:bodyPr/>
          <a:lstStyle/>
          <a:p>
            <a:pPr lvl="0"/>
            <a:r>
              <a:rPr lang="en-IN" dirty="0">
                <a:solidFill>
                  <a:schemeClr val="accent4"/>
                </a:solidFill>
              </a:rPr>
              <a:t>3</a:t>
            </a:r>
            <a:r>
              <a:rPr lang="en-IN" dirty="0" smtClean="0">
                <a:solidFill>
                  <a:schemeClr val="accent4"/>
                </a:solidFill>
              </a:rPr>
              <a:t> problems and </a:t>
            </a:r>
            <a:r>
              <a:rPr lang="en-IN" dirty="0">
                <a:solidFill>
                  <a:schemeClr val="accent4"/>
                </a:solidFill>
              </a:rPr>
              <a:t>their solution in </a:t>
            </a:r>
            <a:r>
              <a:rPr lang="en-IN" dirty="0" smtClean="0">
                <a:solidFill>
                  <a:schemeClr val="accent4"/>
                </a:solidFill>
              </a:rPr>
              <a:t>HMM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92203" y="850887"/>
            <a:ext cx="6854894" cy="3636053"/>
          </a:xfrm>
        </p:spPr>
        <p:txBody>
          <a:bodyPr/>
          <a:lstStyle/>
          <a:p>
            <a:pPr lvl="0"/>
            <a:r>
              <a:rPr lang="en-IN" sz="1800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Evaluation </a:t>
            </a:r>
            <a:r>
              <a:rPr lang="en-IN" sz="18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</a:t>
            </a:r>
            <a:r>
              <a:rPr lang="en-IN" sz="1800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/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Given the HMM 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M=(A, B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b="1" kern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 the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 sequence  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S=s1, s2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... </a:t>
            </a:r>
            <a:r>
              <a:rPr lang="en-US" sz="1800" b="1" dirty="0" err="1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sz="1800" b="1" dirty="0" err="1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calculate the probability that model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generated sequence 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.</a:t>
            </a:r>
          </a:p>
          <a:p>
            <a:pPr lvl="1"/>
            <a:endParaRPr lang="en-IN" sz="1800" dirty="0" smtClean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Forward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algorithm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endParaRPr lang="en-US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Backward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algorithm</a:t>
            </a:r>
            <a:r>
              <a:rPr lang="en-US" i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lvl="2"/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799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1"/>
          <a:stretch/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Decoding Problem</a:t>
            </a:r>
            <a:r>
              <a:rPr lang="en-IN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50" y="1504949"/>
            <a:ext cx="6359992" cy="3354130"/>
          </a:xfrm>
        </p:spPr>
        <p:txBody>
          <a:bodyPr/>
          <a:lstStyle/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Given the HMM 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M=(A, B, </a:t>
            </a:r>
            <a:r>
              <a:rPr lang="en-US" b="1" dirty="0">
                <a:sym typeface="Symbol" panose="05050102010706020507" pitchFamily="18" charset="2"/>
              </a:rPr>
              <a:t>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 the observation sequence  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O=o1,o2 ..., </a:t>
            </a:r>
            <a:r>
              <a:rPr lang="en-US" sz="1800" b="1" dirty="0" err="1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oK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calculate the most likely sequence of hidden states 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produced this observation sequence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n-IN" sz="1800" dirty="0" smtClean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1800" i="1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Viterbi algorithm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758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157" y="865492"/>
            <a:ext cx="7089471" cy="3385549"/>
          </a:xfrm>
        </p:spPr>
        <p:txBody>
          <a:bodyPr/>
          <a:lstStyle/>
          <a:p>
            <a:pPr lvl="0"/>
            <a:r>
              <a:rPr lang="en-IN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Problem</a:t>
            </a:r>
            <a:r>
              <a:rPr lang="en-IN" dirty="0" smtClean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0"/>
            <a:endParaRPr lang="en-IN" dirty="0" smtClean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Given some training sequences  </a:t>
            </a:r>
            <a:r>
              <a:rPr lang="en-US" sz="1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O=o1,o2,...,</a:t>
            </a:r>
            <a:r>
              <a:rPr lang="en-US" sz="18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lang="en-US" sz="105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</a:t>
            </a:r>
            <a:r>
              <a:rPr lang="en-US" sz="105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general structure of HMM (numbers of hidden and visible states), determine HMM parameters </a:t>
            </a:r>
            <a:r>
              <a:rPr lang="en-US" sz="1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M=(A, B, </a:t>
            </a:r>
            <a:r>
              <a:rPr lang="en-US" b="1" dirty="0" smtClean="0">
                <a:sym typeface="Symbol" panose="05050102010706020507" pitchFamily="18" charset="2"/>
              </a:rPr>
              <a:t></a:t>
            </a:r>
            <a:r>
              <a:rPr lang="en-US" sz="1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 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best fit training data, that maximizes </a:t>
            </a:r>
            <a:r>
              <a:rPr lang="en-US" sz="18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P(O | M)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1016000" lvl="2" indent="0">
              <a:buNone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2"/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Baum Welch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6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13" y="455992"/>
            <a:ext cx="4801500" cy="409500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Hidden Markov Classifier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96" y="886769"/>
            <a:ext cx="6800371" cy="3863082"/>
          </a:xfrm>
        </p:spPr>
        <p:txBody>
          <a:bodyPr/>
          <a:lstStyle/>
          <a:p>
            <a:pPr marL="127000" indent="0">
              <a:buNone/>
            </a:pPr>
            <a:endParaRPr lang="en-US" sz="1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 multiple models for each type of sequence using Baum-Welch training.</a:t>
            </a:r>
          </a:p>
          <a:p>
            <a:endParaRPr lang="en-US" sz="1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our case 3 models, Excellent, Good and Below Average Performer.</a:t>
            </a:r>
          </a:p>
          <a:p>
            <a:endParaRPr lang="en-US" sz="1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 the classifier attempts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select the class with maximum probability given the 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sequence.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73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728" y="-109728"/>
            <a:ext cx="9387840" cy="53522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6200" y="546100"/>
            <a:ext cx="271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  = transition matrix</a:t>
            </a:r>
          </a:p>
          <a:p>
            <a:r>
              <a:rPr lang="en-US" sz="1800" dirty="0" smtClean="0"/>
              <a:t>B  = Emission matrix</a:t>
            </a:r>
          </a:p>
          <a:p>
            <a:pPr marL="285750" indent="-285750">
              <a:buFont typeface="Symbol" panose="05050102010706020507" pitchFamily="18" charset="2"/>
              <a:buChar char="p"/>
            </a:pPr>
            <a:r>
              <a:rPr lang="en-US" sz="1800" dirty="0" smtClean="0"/>
              <a:t>= Initial matrix</a:t>
            </a:r>
          </a:p>
          <a:p>
            <a:r>
              <a:rPr lang="en-US" sz="1800" dirty="0"/>
              <a:t>y</a:t>
            </a:r>
            <a:r>
              <a:rPr lang="en-US" sz="1800" dirty="0" smtClean="0"/>
              <a:t>   = class of input seq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070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3278" y="491164"/>
            <a:ext cx="5324100" cy="485700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Forward Algorith</a:t>
            </a:r>
            <a:r>
              <a:rPr lang="en-US" dirty="0">
                <a:solidFill>
                  <a:schemeClr val="accent4"/>
                </a:solidFill>
              </a:rPr>
              <a:t>m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496873" y="1302797"/>
            <a:ext cx="7350253" cy="3332865"/>
          </a:xfrm>
        </p:spPr>
        <p:txBody>
          <a:bodyPr/>
          <a:lstStyle/>
          <a:p>
            <a:r>
              <a:rPr lang="en-US" dirty="0" smtClean="0"/>
              <a:t>To calculate forward probabilities.</a:t>
            </a:r>
          </a:p>
          <a:p>
            <a:endParaRPr lang="en-US" dirty="0" smtClean="0"/>
          </a:p>
          <a:p>
            <a:r>
              <a:rPr lang="en-US" dirty="0" smtClean="0"/>
              <a:t>Forward probabilities are written as,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forward probability </a:t>
            </a:r>
            <a:r>
              <a:rPr lang="en-US" dirty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at time t, </a:t>
            </a:r>
            <a:r>
              <a:rPr lang="en-US" dirty="0" smtClean="0"/>
              <a:t>ɑ</a:t>
            </a:r>
            <a:r>
              <a:rPr lang="en-US" i="1" baseline="-25000" dirty="0" smtClean="0"/>
              <a:t>t</a:t>
            </a:r>
            <a:r>
              <a:rPr lang="en-US" i="1" dirty="0" smtClean="0"/>
              <a:t>(</a:t>
            </a:r>
            <a:r>
              <a:rPr lang="en-US" i="1" dirty="0" err="1" smtClean="0"/>
              <a:t>i</a:t>
            </a:r>
            <a:r>
              <a:rPr lang="en-US" i="1" dirty="0"/>
              <a:t>), </a:t>
            </a:r>
            <a:r>
              <a:rPr lang="en-US" dirty="0"/>
              <a:t>is the probability that an HMM </a:t>
            </a:r>
            <a:r>
              <a:rPr lang="en-US" dirty="0" smtClean="0"/>
              <a:t>will output </a:t>
            </a:r>
            <a:r>
              <a:rPr lang="en-US" dirty="0"/>
              <a:t>a sequence </a:t>
            </a:r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r>
              <a:rPr lang="en-US" dirty="0"/>
              <a:t>:</a:t>
            </a:r>
            <a:r>
              <a:rPr lang="en-US" dirty="0" smtClean="0"/>
              <a:t>t </a:t>
            </a:r>
            <a:r>
              <a:rPr lang="en-US" dirty="0"/>
              <a:t>and end in state s</a:t>
            </a:r>
            <a:r>
              <a:rPr lang="en-US" baseline="-25000" dirty="0"/>
              <a:t>i</a:t>
            </a:r>
            <a:r>
              <a:rPr lang="en-US" dirty="0"/>
              <a:t>.</a:t>
            </a:r>
            <a:endParaRPr lang="en-US" i="1" dirty="0" smtClean="0"/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34</a:t>
            </a:fld>
            <a:endParaRPr lang="e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4"/>
          <a:stretch/>
        </p:blipFill>
        <p:spPr>
          <a:xfrm>
            <a:off x="2747386" y="2969230"/>
            <a:ext cx="1526376" cy="57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4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Recursive Formula for forward probabilities 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838250" y="1504949"/>
            <a:ext cx="6076258" cy="324490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01600" indent="0">
              <a:buNone/>
            </a:pPr>
            <a:r>
              <a:rPr lang="en-US" dirty="0" smtClean="0"/>
              <a:t>Here, </a:t>
            </a:r>
          </a:p>
          <a:p>
            <a:pPr marL="101600" indent="0">
              <a:buNone/>
            </a:pPr>
            <a:r>
              <a:rPr lang="en-US" dirty="0"/>
              <a:t> </a:t>
            </a:r>
            <a:r>
              <a:rPr lang="en-US" dirty="0" smtClean="0"/>
              <a:t>    	            is the emission probability.</a:t>
            </a:r>
          </a:p>
          <a:p>
            <a:pPr marL="101600" indent="0">
              <a:buNone/>
            </a:pPr>
            <a:endParaRPr lang="en-US" dirty="0" smtClean="0"/>
          </a:p>
          <a:p>
            <a:pPr marL="101600" indent="0">
              <a:buNone/>
            </a:pPr>
            <a:r>
              <a:rPr lang="en-US" dirty="0"/>
              <a:t> </a:t>
            </a:r>
            <a:r>
              <a:rPr lang="en-US" dirty="0" smtClean="0"/>
              <a:t>	           is the transition probability.</a:t>
            </a:r>
          </a:p>
          <a:p>
            <a:pPr marL="101600" indent="0">
              <a:buNone/>
            </a:pPr>
            <a:r>
              <a:rPr lang="en-US" dirty="0" smtClean="0"/>
              <a:t>	            is the recursive call to the function.</a:t>
            </a:r>
            <a:endParaRPr lang="en-US" dirty="0"/>
          </a:p>
          <a:p>
            <a:pPr marL="101600" indent="0">
              <a:buNone/>
            </a:pPr>
            <a:endParaRPr lang="en-IN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50" y="1611238"/>
            <a:ext cx="5876818" cy="11401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09" y="3148437"/>
            <a:ext cx="1270189" cy="3961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09" y="3916515"/>
            <a:ext cx="1270189" cy="4614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1" r="1460"/>
          <a:stretch/>
        </p:blipFill>
        <p:spPr>
          <a:xfrm>
            <a:off x="1130157" y="4377918"/>
            <a:ext cx="1335641" cy="65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9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638" y="197507"/>
            <a:ext cx="5324100" cy="6530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638" y="1041991"/>
            <a:ext cx="5498655" cy="3902149"/>
          </a:xfrm>
        </p:spPr>
        <p:txBody>
          <a:bodyPr/>
          <a:lstStyle/>
          <a:p>
            <a:r>
              <a:rPr lang="en-US" dirty="0" smtClean="0"/>
              <a:t>For example:</a:t>
            </a:r>
          </a:p>
          <a:p>
            <a:pPr lvl="1"/>
            <a:r>
              <a:rPr lang="en-US" dirty="0" err="1" smtClean="0"/>
              <a:t>Yt</a:t>
            </a:r>
            <a:r>
              <a:rPr lang="en-US" dirty="0" smtClean="0"/>
              <a:t> : Good Performer</a:t>
            </a:r>
          </a:p>
          <a:p>
            <a:pPr lvl="1"/>
            <a:r>
              <a:rPr lang="en-US" dirty="0" err="1" smtClean="0"/>
              <a:t>Xt</a:t>
            </a:r>
            <a:r>
              <a:rPr lang="en-US" dirty="0" smtClean="0"/>
              <a:t>:  Introduction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38" y="242283"/>
            <a:ext cx="2125043" cy="608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7"/>
          <a:stretch/>
        </p:blipFill>
        <p:spPr>
          <a:xfrm>
            <a:off x="540638" y="2392326"/>
            <a:ext cx="6253567" cy="259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638" y="1041991"/>
            <a:ext cx="5498655" cy="3902149"/>
          </a:xfrm>
        </p:spPr>
        <p:txBody>
          <a:bodyPr/>
          <a:lstStyle/>
          <a:p>
            <a:r>
              <a:rPr lang="en-US" dirty="0" smtClean="0"/>
              <a:t>For example:</a:t>
            </a:r>
          </a:p>
          <a:p>
            <a:pPr lvl="1"/>
            <a:r>
              <a:rPr lang="en-US" dirty="0" err="1"/>
              <a:t>X</a:t>
            </a:r>
            <a:r>
              <a:rPr lang="en-US" dirty="0" err="1" smtClean="0"/>
              <a:t>t</a:t>
            </a:r>
            <a:r>
              <a:rPr lang="en-US" dirty="0" smtClean="0"/>
              <a:t> : Theory</a:t>
            </a:r>
            <a:endParaRPr lang="en-US" dirty="0"/>
          </a:p>
          <a:p>
            <a:pPr lvl="1"/>
            <a:r>
              <a:rPr lang="en-US" dirty="0" smtClean="0"/>
              <a:t>Xt-1: </a:t>
            </a:r>
            <a:r>
              <a:rPr lang="en-US" dirty="0"/>
              <a:t>Introduction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38" y="181021"/>
            <a:ext cx="1843287" cy="6695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4"/>
          <a:stretch/>
        </p:blipFill>
        <p:spPr>
          <a:xfrm>
            <a:off x="540638" y="2286000"/>
            <a:ext cx="5913326" cy="260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638" y="197507"/>
            <a:ext cx="5324100" cy="6530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638" y="1041991"/>
            <a:ext cx="5498655" cy="3902149"/>
          </a:xfrm>
        </p:spPr>
        <p:txBody>
          <a:bodyPr/>
          <a:lstStyle/>
          <a:p>
            <a:r>
              <a:rPr lang="en-US" dirty="0" smtClean="0"/>
              <a:t>Recursive call till t becomes 1.</a:t>
            </a:r>
          </a:p>
          <a:p>
            <a:r>
              <a:rPr lang="en-US" dirty="0" smtClean="0"/>
              <a:t>T=1 are the initial probabilities.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21" r="1460"/>
          <a:stretch/>
        </p:blipFill>
        <p:spPr>
          <a:xfrm>
            <a:off x="540638" y="223018"/>
            <a:ext cx="1351957" cy="627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8"/>
          <a:stretch/>
        </p:blipFill>
        <p:spPr>
          <a:xfrm>
            <a:off x="361507" y="2993065"/>
            <a:ext cx="6666614" cy="9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479462"/>
            <a:ext cx="5324100" cy="4857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4"/>
                </a:solidFill>
              </a:rPr>
              <a:t>Pseudocode</a:t>
            </a:r>
            <a:endParaRPr lang="en-IN" dirty="0">
              <a:solidFill>
                <a:schemeClr val="accent4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sp>
        <p:nvSpPr>
          <p:cNvPr id="8" name="AutoShape 2" descr="t=0"/>
          <p:cNvSpPr>
            <a:spLocks noChangeAspect="1" noChangeArrowheads="1"/>
          </p:cNvSpPr>
          <p:nvPr/>
        </p:nvSpPr>
        <p:spPr bwMode="auto">
          <a:xfrm>
            <a:off x="419100" y="-365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3" descr="p(x_{t}|x_{{t-1}})"/>
          <p:cNvSpPr>
            <a:spLocks noChangeAspect="1" noChangeArrowheads="1"/>
          </p:cNvSpPr>
          <p:nvPr/>
        </p:nvSpPr>
        <p:spPr bwMode="auto">
          <a:xfrm>
            <a:off x="2949575" y="-365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4" descr="{\displaystyle p(y_{j}|x_{i})}"/>
          <p:cNvSpPr>
            <a:spLocks noChangeAspect="1" noChangeArrowheads="1"/>
          </p:cNvSpPr>
          <p:nvPr/>
        </p:nvSpPr>
        <p:spPr bwMode="auto">
          <a:xfrm>
            <a:off x="5518150" y="-365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5" descr="{\displaystyle y(1:t)}"/>
          <p:cNvSpPr>
            <a:spLocks noChangeAspect="1" noChangeArrowheads="1"/>
          </p:cNvSpPr>
          <p:nvPr/>
        </p:nvSpPr>
        <p:spPr bwMode="auto">
          <a:xfrm>
            <a:off x="7896225" y="-365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6" descr="t=t+1"/>
          <p:cNvSpPr>
            <a:spLocks noChangeAspect="1" noChangeArrowheads="1"/>
          </p:cNvSpPr>
          <p:nvPr/>
        </p:nvSpPr>
        <p:spPr bwMode="auto">
          <a:xfrm>
            <a:off x="381000" y="-7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7" descr="\alpha _{t}(x_{t})=p(y_{t}|x_{t})\sum _{{x_{{t-1}}}}p(x_{t}|x_{{t-1}})\alpha _{{t-1}}(x_{{t-1}})"/>
          <p:cNvSpPr>
            <a:spLocks noChangeAspect="1" noChangeArrowheads="1"/>
          </p:cNvSpPr>
          <p:nvPr/>
        </p:nvSpPr>
        <p:spPr bwMode="auto">
          <a:xfrm>
            <a:off x="677863" y="-7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8" descr="{\displaystyle p(y(1:t))=\alpha _{T}}"/>
          <p:cNvSpPr>
            <a:spLocks noChangeAspect="1" noChangeArrowheads="1"/>
          </p:cNvSpPr>
          <p:nvPr/>
        </p:nvSpPr>
        <p:spPr bwMode="auto">
          <a:xfrm>
            <a:off x="400050" y="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04949"/>
            <a:ext cx="6512442" cy="269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874" y="-276447"/>
            <a:ext cx="9930809" cy="58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1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4050" y="60325"/>
            <a:ext cx="5324100" cy="485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dirty="0" smtClean="0">
                <a:solidFill>
                  <a:schemeClr val="accent4"/>
                </a:solidFill>
              </a:rPr>
              <a:t>Excellent Performer Forward Probabilities</a:t>
            </a:r>
            <a:endParaRPr lang="en-IN" sz="1600" dirty="0">
              <a:solidFill>
                <a:schemeClr val="accent4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IN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40</a:t>
            </a:fld>
            <a:endParaRPr lang="en"/>
          </a:p>
        </p:txBody>
      </p:sp>
      <p:sp>
        <p:nvSpPr>
          <p:cNvPr id="6" name="AutoShape 2" descr="t=0"/>
          <p:cNvSpPr>
            <a:spLocks noChangeAspect="1" noChangeArrowheads="1"/>
          </p:cNvSpPr>
          <p:nvPr/>
        </p:nvSpPr>
        <p:spPr bwMode="auto">
          <a:xfrm>
            <a:off x="419100" y="-365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3" descr="p(x_{t}|x_{{t-1}})"/>
          <p:cNvSpPr>
            <a:spLocks noChangeAspect="1" noChangeArrowheads="1"/>
          </p:cNvSpPr>
          <p:nvPr/>
        </p:nvSpPr>
        <p:spPr bwMode="auto">
          <a:xfrm>
            <a:off x="2949575" y="-365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{\displaystyle p(y_{j}|x_{i})}"/>
          <p:cNvSpPr>
            <a:spLocks noChangeAspect="1" noChangeArrowheads="1"/>
          </p:cNvSpPr>
          <p:nvPr/>
        </p:nvSpPr>
        <p:spPr bwMode="auto">
          <a:xfrm>
            <a:off x="5518150" y="-365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5" descr="{\displaystyle y(1:t)}"/>
          <p:cNvSpPr>
            <a:spLocks noChangeAspect="1" noChangeArrowheads="1"/>
          </p:cNvSpPr>
          <p:nvPr/>
        </p:nvSpPr>
        <p:spPr bwMode="auto">
          <a:xfrm>
            <a:off x="7896225" y="-365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6" descr="t=t+1"/>
          <p:cNvSpPr>
            <a:spLocks noChangeAspect="1" noChangeArrowheads="1"/>
          </p:cNvSpPr>
          <p:nvPr/>
        </p:nvSpPr>
        <p:spPr bwMode="auto">
          <a:xfrm>
            <a:off x="381000" y="-7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7" descr="\alpha _{t}(x_{t})=p(y_{t}|x_{t})\sum _{{x_{{t-1}}}}p(x_{t}|x_{{t-1}})\alpha _{{t-1}}(x_{{t-1}})"/>
          <p:cNvSpPr>
            <a:spLocks noChangeAspect="1" noChangeArrowheads="1"/>
          </p:cNvSpPr>
          <p:nvPr/>
        </p:nvSpPr>
        <p:spPr bwMode="auto">
          <a:xfrm>
            <a:off x="677863" y="-7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8" descr="{\displaystyle p(y(1:t))=\alpha _{T}}"/>
          <p:cNvSpPr>
            <a:spLocks noChangeAspect="1" noChangeArrowheads="1"/>
          </p:cNvSpPr>
          <p:nvPr/>
        </p:nvSpPr>
        <p:spPr bwMode="auto">
          <a:xfrm>
            <a:off x="400050" y="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84425"/>
              </p:ext>
            </p:extLst>
          </p:nvPr>
        </p:nvGraphicFramePr>
        <p:xfrm>
          <a:off x="336921" y="3836425"/>
          <a:ext cx="7333878" cy="120837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20379"/>
                <a:gridCol w="850900"/>
                <a:gridCol w="1231900"/>
                <a:gridCol w="1524000"/>
                <a:gridCol w="1320800"/>
                <a:gridCol w="1485899"/>
              </a:tblGrid>
              <a:tr h="3569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77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Obj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exp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660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Prob.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0.369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0.369*0.185= 0.068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0.068*0.517=0.0352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0.0352*0.309=0.0109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5" y="517525"/>
            <a:ext cx="6927475" cy="307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3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9762" y="19125"/>
            <a:ext cx="6521075" cy="485700"/>
          </a:xfrm>
        </p:spPr>
        <p:txBody>
          <a:bodyPr/>
          <a:lstStyle/>
          <a:p>
            <a:r>
              <a:rPr lang="en-IN" sz="1600" dirty="0" smtClean="0">
                <a:solidFill>
                  <a:schemeClr val="accent4"/>
                </a:solidFill>
              </a:rPr>
              <a:t>Good Performer </a:t>
            </a:r>
            <a:r>
              <a:rPr lang="en-IN" sz="1600" dirty="0">
                <a:solidFill>
                  <a:schemeClr val="accent4"/>
                </a:solidFill>
              </a:rPr>
              <a:t>Forward Probabilities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sp>
        <p:nvSpPr>
          <p:cNvPr id="8" name="AutoShape 2" descr="t=0"/>
          <p:cNvSpPr>
            <a:spLocks noChangeAspect="1" noChangeArrowheads="1"/>
          </p:cNvSpPr>
          <p:nvPr/>
        </p:nvSpPr>
        <p:spPr bwMode="auto">
          <a:xfrm>
            <a:off x="419100" y="-365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3" descr="p(x_{t}|x_{{t-1}})"/>
          <p:cNvSpPr>
            <a:spLocks noChangeAspect="1" noChangeArrowheads="1"/>
          </p:cNvSpPr>
          <p:nvPr/>
        </p:nvSpPr>
        <p:spPr bwMode="auto">
          <a:xfrm>
            <a:off x="2949575" y="-365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4" descr="{\displaystyle p(y_{j}|x_{i})}"/>
          <p:cNvSpPr>
            <a:spLocks noChangeAspect="1" noChangeArrowheads="1"/>
          </p:cNvSpPr>
          <p:nvPr/>
        </p:nvSpPr>
        <p:spPr bwMode="auto">
          <a:xfrm>
            <a:off x="5518150" y="-365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5" descr="{\displaystyle y(1:t)}"/>
          <p:cNvSpPr>
            <a:spLocks noChangeAspect="1" noChangeArrowheads="1"/>
          </p:cNvSpPr>
          <p:nvPr/>
        </p:nvSpPr>
        <p:spPr bwMode="auto">
          <a:xfrm>
            <a:off x="7896225" y="-365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6" descr="t=t+1"/>
          <p:cNvSpPr>
            <a:spLocks noChangeAspect="1" noChangeArrowheads="1"/>
          </p:cNvSpPr>
          <p:nvPr/>
        </p:nvSpPr>
        <p:spPr bwMode="auto">
          <a:xfrm>
            <a:off x="381000" y="-7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7" descr="\alpha _{t}(x_{t})=p(y_{t}|x_{t})\sum _{{x_{{t-1}}}}p(x_{t}|x_{{t-1}})\alpha _{{t-1}}(x_{{t-1}})"/>
          <p:cNvSpPr>
            <a:spLocks noChangeAspect="1" noChangeArrowheads="1"/>
          </p:cNvSpPr>
          <p:nvPr/>
        </p:nvSpPr>
        <p:spPr bwMode="auto">
          <a:xfrm>
            <a:off x="677863" y="-7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8" descr="{\displaystyle p(y(1:t))=\alpha _{T}}"/>
          <p:cNvSpPr>
            <a:spLocks noChangeAspect="1" noChangeArrowheads="1"/>
          </p:cNvSpPr>
          <p:nvPr/>
        </p:nvSpPr>
        <p:spPr bwMode="auto">
          <a:xfrm>
            <a:off x="400050" y="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4"/>
          <a:stretch/>
        </p:blipFill>
        <p:spPr>
          <a:xfrm>
            <a:off x="336925" y="698425"/>
            <a:ext cx="7181475" cy="2933775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380726"/>
              </p:ext>
            </p:extLst>
          </p:nvPr>
        </p:nvGraphicFramePr>
        <p:xfrm>
          <a:off x="336925" y="3749370"/>
          <a:ext cx="7124652" cy="129543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7442"/>
                <a:gridCol w="1066433"/>
                <a:gridCol w="1066800"/>
                <a:gridCol w="1295400"/>
                <a:gridCol w="1193800"/>
                <a:gridCol w="1314777"/>
              </a:tblGrid>
              <a:tr h="3913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Obj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exp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2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Prob.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0.313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0.313*0.181= 0.056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0.056*0.475=0.0269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0.0269*0.339=0.0091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13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4050" y="34925"/>
            <a:ext cx="5324100" cy="485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dirty="0" smtClean="0">
                <a:solidFill>
                  <a:schemeClr val="accent4"/>
                </a:solidFill>
              </a:rPr>
              <a:t>Below average Performer </a:t>
            </a:r>
            <a:r>
              <a:rPr lang="en-IN" b="1" dirty="0">
                <a:solidFill>
                  <a:schemeClr val="accent4"/>
                </a:solidFill>
              </a:rPr>
              <a:t>Forward Probabilities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IN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42</a:t>
            </a:fld>
            <a:endParaRPr lang="en"/>
          </a:p>
        </p:txBody>
      </p:sp>
      <p:sp>
        <p:nvSpPr>
          <p:cNvPr id="6" name="AutoShape 2" descr="t=0"/>
          <p:cNvSpPr>
            <a:spLocks noChangeAspect="1" noChangeArrowheads="1"/>
          </p:cNvSpPr>
          <p:nvPr/>
        </p:nvSpPr>
        <p:spPr bwMode="auto">
          <a:xfrm>
            <a:off x="419100" y="-365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3" descr="p(x_{t}|x_{{t-1}})"/>
          <p:cNvSpPr>
            <a:spLocks noChangeAspect="1" noChangeArrowheads="1"/>
          </p:cNvSpPr>
          <p:nvPr/>
        </p:nvSpPr>
        <p:spPr bwMode="auto">
          <a:xfrm>
            <a:off x="2949575" y="-365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{\displaystyle p(y_{j}|x_{i})}"/>
          <p:cNvSpPr>
            <a:spLocks noChangeAspect="1" noChangeArrowheads="1"/>
          </p:cNvSpPr>
          <p:nvPr/>
        </p:nvSpPr>
        <p:spPr bwMode="auto">
          <a:xfrm>
            <a:off x="5518150" y="-365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5" descr="{\displaystyle y(1:t)}"/>
          <p:cNvSpPr>
            <a:spLocks noChangeAspect="1" noChangeArrowheads="1"/>
          </p:cNvSpPr>
          <p:nvPr/>
        </p:nvSpPr>
        <p:spPr bwMode="auto">
          <a:xfrm>
            <a:off x="7896225" y="-365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6" descr="t=t+1"/>
          <p:cNvSpPr>
            <a:spLocks noChangeAspect="1" noChangeArrowheads="1"/>
          </p:cNvSpPr>
          <p:nvPr/>
        </p:nvSpPr>
        <p:spPr bwMode="auto">
          <a:xfrm>
            <a:off x="381000" y="-7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7" descr="\alpha _{t}(x_{t})=p(y_{t}|x_{t})\sum _{{x_{{t-1}}}}p(x_{t}|x_{{t-1}})\alpha _{{t-1}}(x_{{t-1}})"/>
          <p:cNvSpPr>
            <a:spLocks noChangeAspect="1" noChangeArrowheads="1"/>
          </p:cNvSpPr>
          <p:nvPr/>
        </p:nvSpPr>
        <p:spPr bwMode="auto">
          <a:xfrm>
            <a:off x="677863" y="-7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8" descr="{\displaystyle p(y(1:t))=\alpha _{T}}"/>
          <p:cNvSpPr>
            <a:spLocks noChangeAspect="1" noChangeArrowheads="1"/>
          </p:cNvSpPr>
          <p:nvPr/>
        </p:nvSpPr>
        <p:spPr bwMode="auto">
          <a:xfrm>
            <a:off x="400050" y="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68201"/>
              </p:ext>
            </p:extLst>
          </p:nvPr>
        </p:nvGraphicFramePr>
        <p:xfrm>
          <a:off x="336925" y="3711300"/>
          <a:ext cx="7124652" cy="13335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7442"/>
                <a:gridCol w="1187442"/>
                <a:gridCol w="1187442"/>
                <a:gridCol w="1187442"/>
                <a:gridCol w="1187442"/>
                <a:gridCol w="1187442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Obj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exp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Prob.</a:t>
                      </a:r>
                    </a:p>
                    <a:p>
                      <a:pPr algn="ctr"/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0.325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0.325*0.187= 0.0607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0.0607*0.5=0.0303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0.0303*0.321=0.0097</a:t>
                      </a:r>
                      <a:endParaRPr lang="en-US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0" y="517525"/>
            <a:ext cx="7311650" cy="30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sp>
        <p:nvSpPr>
          <p:cNvPr id="12" name="Rectangle 11"/>
          <p:cNvSpPr/>
          <p:nvPr/>
        </p:nvSpPr>
        <p:spPr>
          <a:xfrm>
            <a:off x="647700" y="606444"/>
            <a:ext cx="664210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342900">
              <a:spcBef>
                <a:spcPts val="600"/>
              </a:spcBef>
              <a:buClr>
                <a:srgbClr val="666666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666666"/>
                </a:solidFill>
                <a:latin typeface="Karla"/>
                <a:sym typeface="Karla"/>
              </a:rPr>
              <a:t>Input sequence to classify</a:t>
            </a:r>
          </a:p>
          <a:p>
            <a:pPr marL="101600" lvl="1">
              <a:spcBef>
                <a:spcPts val="600"/>
              </a:spcBef>
              <a:buClr>
                <a:srgbClr val="666666"/>
              </a:buClr>
              <a:buSzPts val="2000"/>
            </a:pPr>
            <a:r>
              <a:rPr lang="en-US" sz="2000" dirty="0" smtClean="0">
                <a:solidFill>
                  <a:srgbClr val="666666"/>
                </a:solidFill>
                <a:latin typeface="Karla"/>
                <a:sym typeface="Karla"/>
              </a:rPr>
              <a:t>	</a:t>
            </a:r>
            <a:r>
              <a:rPr lang="en-US" sz="2000" dirty="0" err="1" smtClean="0">
                <a:solidFill>
                  <a:srgbClr val="666666"/>
                </a:solidFill>
                <a:latin typeface="Karla"/>
                <a:sym typeface="Karla"/>
              </a:rPr>
              <a:t>int</a:t>
            </a:r>
            <a:r>
              <a:rPr lang="en-US" sz="2000" dirty="0" smtClean="0">
                <a:solidFill>
                  <a:srgbClr val="666666"/>
                </a:solidFill>
                <a:latin typeface="Karla"/>
                <a:sym typeface="Karla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Karla"/>
                <a:sym typeface="Karla"/>
              </a:rPr>
              <a:t>TH </a:t>
            </a:r>
            <a:r>
              <a:rPr lang="en-US" sz="2000" dirty="0" err="1">
                <a:solidFill>
                  <a:srgbClr val="666666"/>
                </a:solidFill>
                <a:latin typeface="Karla"/>
                <a:sym typeface="Karla"/>
              </a:rPr>
              <a:t>obj</a:t>
            </a:r>
            <a:r>
              <a:rPr lang="en-US" sz="2000" dirty="0">
                <a:solidFill>
                  <a:srgbClr val="666666"/>
                </a:solidFill>
                <a:latin typeface="Karla"/>
                <a:sym typeface="Karla"/>
              </a:rPr>
              <a:t> TH </a:t>
            </a:r>
            <a:r>
              <a:rPr lang="en-US" sz="2000" dirty="0" err="1">
                <a:solidFill>
                  <a:srgbClr val="666666"/>
                </a:solidFill>
                <a:latin typeface="Karla"/>
                <a:sym typeface="Karla"/>
              </a:rPr>
              <a:t>exp</a:t>
            </a:r>
            <a:endParaRPr lang="en-US" sz="2000" dirty="0">
              <a:solidFill>
                <a:srgbClr val="666666"/>
              </a:solidFill>
              <a:latin typeface="Karla"/>
              <a:sym typeface="Karla"/>
            </a:endParaRPr>
          </a:p>
          <a:p>
            <a:pPr marL="444500" lvl="4" indent="-342900">
              <a:spcBef>
                <a:spcPts val="600"/>
              </a:spcBef>
              <a:buClr>
                <a:srgbClr val="666666"/>
              </a:buClr>
              <a:buSzPts val="2000"/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rgbClr val="666666"/>
              </a:solidFill>
              <a:latin typeface="Karla"/>
              <a:sym typeface="Karla"/>
            </a:endParaRPr>
          </a:p>
          <a:p>
            <a:pPr marL="444500" lvl="4" indent="-342900">
              <a:spcBef>
                <a:spcPts val="600"/>
              </a:spcBef>
              <a:buClr>
                <a:srgbClr val="666666"/>
              </a:buClr>
              <a:buSzPts val="2000"/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666666"/>
                </a:solidFill>
                <a:latin typeface="Karla"/>
                <a:sym typeface="Karla"/>
              </a:rPr>
              <a:t>Probability :</a:t>
            </a:r>
          </a:p>
          <a:p>
            <a:pPr marL="101600" lvl="6">
              <a:spcBef>
                <a:spcPts val="600"/>
              </a:spcBef>
              <a:buClr>
                <a:srgbClr val="666666"/>
              </a:buClr>
              <a:buSzPts val="2000"/>
            </a:pPr>
            <a:r>
              <a:rPr lang="en-US" sz="2000" dirty="0">
                <a:solidFill>
                  <a:srgbClr val="666666"/>
                </a:solidFill>
                <a:latin typeface="Karla"/>
                <a:sym typeface="Karla"/>
              </a:rPr>
              <a:t>	</a:t>
            </a:r>
            <a:r>
              <a:rPr lang="en-US" sz="2000" dirty="0" smtClean="0">
                <a:solidFill>
                  <a:srgbClr val="666666"/>
                </a:solidFill>
                <a:latin typeface="Karla"/>
                <a:sym typeface="Karla"/>
              </a:rPr>
              <a:t>Excellent performer HMM = 0.0109</a:t>
            </a:r>
          </a:p>
          <a:p>
            <a:pPr marL="101600" lvl="8">
              <a:spcBef>
                <a:spcPts val="600"/>
              </a:spcBef>
              <a:buClr>
                <a:srgbClr val="666666"/>
              </a:buClr>
              <a:buSzPts val="2000"/>
            </a:pPr>
            <a:r>
              <a:rPr lang="en-US" sz="2000" dirty="0">
                <a:solidFill>
                  <a:srgbClr val="666666"/>
                </a:solidFill>
                <a:latin typeface="Karla"/>
                <a:sym typeface="Karla"/>
              </a:rPr>
              <a:t>	</a:t>
            </a:r>
            <a:r>
              <a:rPr lang="en-US" sz="2000" dirty="0" smtClean="0">
                <a:solidFill>
                  <a:srgbClr val="666666"/>
                </a:solidFill>
                <a:latin typeface="Karla"/>
                <a:sym typeface="Karla"/>
              </a:rPr>
              <a:t>Good  </a:t>
            </a:r>
            <a:r>
              <a:rPr lang="en-US" sz="2000" dirty="0">
                <a:solidFill>
                  <a:srgbClr val="666666"/>
                </a:solidFill>
                <a:latin typeface="Karla"/>
                <a:sym typeface="Karla"/>
              </a:rPr>
              <a:t>performer </a:t>
            </a:r>
            <a:r>
              <a:rPr lang="en-US" sz="2000" dirty="0" smtClean="0">
                <a:solidFill>
                  <a:srgbClr val="666666"/>
                </a:solidFill>
                <a:latin typeface="Karla"/>
                <a:sym typeface="Karla"/>
              </a:rPr>
              <a:t>HMM        = 0.0091</a:t>
            </a:r>
          </a:p>
          <a:p>
            <a:pPr marL="101600" lvl="8">
              <a:spcBef>
                <a:spcPts val="600"/>
              </a:spcBef>
              <a:buClr>
                <a:srgbClr val="666666"/>
              </a:buClr>
              <a:buSzPts val="2000"/>
            </a:pPr>
            <a:r>
              <a:rPr lang="en-US" sz="2000" dirty="0" smtClean="0">
                <a:solidFill>
                  <a:srgbClr val="666666"/>
                </a:solidFill>
                <a:latin typeface="Karla"/>
                <a:sym typeface="Karla"/>
              </a:rPr>
              <a:t>	Below average performer  = 0.0097</a:t>
            </a:r>
          </a:p>
          <a:p>
            <a:pPr marL="101600" lvl="8">
              <a:spcBef>
                <a:spcPts val="600"/>
              </a:spcBef>
              <a:buClr>
                <a:srgbClr val="666666"/>
              </a:buClr>
              <a:buSzPts val="2000"/>
            </a:pPr>
            <a:endParaRPr lang="en-US" sz="2000" dirty="0">
              <a:solidFill>
                <a:srgbClr val="666666"/>
              </a:solidFill>
              <a:latin typeface="Karla"/>
              <a:sym typeface="Karla"/>
            </a:endParaRPr>
          </a:p>
          <a:p>
            <a:pPr marL="101600" lvl="8">
              <a:spcBef>
                <a:spcPts val="600"/>
              </a:spcBef>
              <a:buClr>
                <a:srgbClr val="666666"/>
              </a:buClr>
              <a:buSzPts val="2000"/>
            </a:pPr>
            <a:r>
              <a:rPr lang="en-US" sz="2400" b="1" dirty="0" err="1" smtClean="0">
                <a:solidFill>
                  <a:srgbClr val="666666"/>
                </a:solidFill>
                <a:latin typeface="Karla"/>
                <a:sym typeface="Karla"/>
              </a:rPr>
              <a:t>W</a:t>
            </a:r>
            <a:r>
              <a:rPr lang="en-US" sz="2400" b="1" baseline="-25000" dirty="0" err="1" smtClean="0">
                <a:solidFill>
                  <a:srgbClr val="666666"/>
                </a:solidFill>
                <a:latin typeface="Karla"/>
                <a:sym typeface="Karla"/>
              </a:rPr>
              <a:t>max</a:t>
            </a:r>
            <a:r>
              <a:rPr lang="en-US" sz="2400" b="1" baseline="-25000" dirty="0" smtClean="0">
                <a:solidFill>
                  <a:srgbClr val="666666"/>
                </a:solidFill>
                <a:latin typeface="Karla"/>
                <a:sym typeface="Karla"/>
              </a:rPr>
              <a:t> = 0.0109 (Excellent Performer)</a:t>
            </a:r>
          </a:p>
          <a:p>
            <a:pPr marL="101600" lvl="0">
              <a:spcBef>
                <a:spcPts val="600"/>
              </a:spcBef>
              <a:buClr>
                <a:srgbClr val="666666"/>
              </a:buClr>
              <a:buSzPts val="2000"/>
            </a:pPr>
            <a:endParaRPr lang="en-US" sz="2000" dirty="0" smtClean="0">
              <a:solidFill>
                <a:srgbClr val="666666"/>
              </a:solidFill>
              <a:latin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29784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728" y="-120361"/>
            <a:ext cx="9387840" cy="53522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26200" y="546100"/>
            <a:ext cx="271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  = transition matrix</a:t>
            </a:r>
          </a:p>
          <a:p>
            <a:r>
              <a:rPr lang="en-US" sz="1800" dirty="0" smtClean="0"/>
              <a:t>B  = Emission matrix</a:t>
            </a:r>
          </a:p>
          <a:p>
            <a:pPr marL="285750" indent="-285750">
              <a:buFont typeface="Symbol" panose="05050102010706020507" pitchFamily="18" charset="2"/>
              <a:buChar char="p"/>
            </a:pPr>
            <a:r>
              <a:rPr lang="en-US" sz="1800" dirty="0" smtClean="0"/>
              <a:t>= Initial matrix</a:t>
            </a:r>
          </a:p>
          <a:p>
            <a:r>
              <a:rPr lang="en-US" sz="1800" dirty="0"/>
              <a:t>y</a:t>
            </a:r>
            <a:r>
              <a:rPr lang="en-US" sz="1800" dirty="0" smtClean="0"/>
              <a:t>   = class of input seq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01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50" y="491164"/>
            <a:ext cx="5324100" cy="485700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Screenshot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543802"/>
            <a:ext cx="6591300" cy="245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07576"/>
                </a:solidFill>
              </a:rPr>
              <a:t>Analysis</a:t>
            </a:r>
            <a:endParaRPr lang="en-US" dirty="0">
              <a:solidFill>
                <a:srgbClr val="D0757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Category based performance analysis</a:t>
            </a:r>
          </a:p>
          <a:p>
            <a:endParaRPr lang="en-US" dirty="0" smtClean="0"/>
          </a:p>
          <a:p>
            <a:r>
              <a:rPr lang="en-US" dirty="0" smtClean="0"/>
              <a:t>Time based analysis</a:t>
            </a:r>
          </a:p>
          <a:p>
            <a:endParaRPr lang="en-US" dirty="0" smtClean="0"/>
          </a:p>
          <a:p>
            <a:r>
              <a:rPr lang="en-US" dirty="0" smtClean="0"/>
              <a:t>Sequence analysis</a:t>
            </a:r>
          </a:p>
          <a:p>
            <a:endParaRPr lang="en-US" dirty="0" smtClean="0"/>
          </a:p>
          <a:p>
            <a:r>
              <a:rPr lang="en-US" dirty="0" smtClean="0"/>
              <a:t>Student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88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Category based performance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6208726" cy="3445002"/>
          </a:xfrm>
        </p:spPr>
        <p:txBody>
          <a:bodyPr/>
          <a:lstStyle/>
          <a:p>
            <a:r>
              <a:rPr lang="en-US" smtClean="0"/>
              <a:t>Total number of Students.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otal of Excellent performer, Good performer and Below average performer.</a:t>
            </a:r>
          </a:p>
          <a:p>
            <a:endParaRPr lang="en-US" dirty="0"/>
          </a:p>
          <a:p>
            <a:r>
              <a:rPr lang="en-US" dirty="0" smtClean="0"/>
              <a:t>bar chart represents the average ratio of 3 types of students.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18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Time based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analysis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50" y="1609649"/>
            <a:ext cx="6281778" cy="3140202"/>
          </a:xfrm>
        </p:spPr>
        <p:txBody>
          <a:bodyPr/>
          <a:lstStyle/>
          <a:p>
            <a:r>
              <a:rPr lang="en-US" dirty="0" smtClean="0"/>
              <a:t>Time spent by each category of student on different pages of “Virtual LAB” in percentage.</a:t>
            </a:r>
          </a:p>
          <a:p>
            <a:endParaRPr lang="en-US" dirty="0"/>
          </a:p>
          <a:p>
            <a:r>
              <a:rPr lang="en-US" dirty="0" smtClean="0"/>
              <a:t>Pie chart represent the average time spent by each category of student on different pages.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170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Sequence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analysis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7403542" cy="3103626"/>
          </a:xfrm>
        </p:spPr>
        <p:txBody>
          <a:bodyPr/>
          <a:lstStyle/>
          <a:p>
            <a:r>
              <a:rPr lang="en-US" dirty="0" smtClean="0"/>
              <a:t>Graphical representation of: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Sequence followed by Excellent performer.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Sequence followed by </a:t>
            </a:r>
            <a:r>
              <a:rPr lang="en-US" dirty="0" smtClean="0"/>
              <a:t>Good </a:t>
            </a:r>
            <a:r>
              <a:rPr lang="en-US" dirty="0"/>
              <a:t>performer.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Sequence followed by </a:t>
            </a:r>
            <a:r>
              <a:rPr lang="en-US" dirty="0" smtClean="0"/>
              <a:t>Below average performer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573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2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Student classification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50" y="1504949"/>
            <a:ext cx="6574486" cy="3244901"/>
          </a:xfrm>
        </p:spPr>
        <p:txBody>
          <a:bodyPr/>
          <a:lstStyle/>
          <a:p>
            <a:r>
              <a:rPr lang="en-US" dirty="0" smtClean="0"/>
              <a:t>Based on given new sequence classification of student.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Categories:</a:t>
            </a:r>
          </a:p>
          <a:p>
            <a:pPr marL="558800" lvl="1" indent="0">
              <a:buNone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Excellent performer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Good performer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Below average performer</a:t>
            </a:r>
          </a:p>
          <a:p>
            <a:pPr marL="1016000" lvl="2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42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>
            <a:spLocks noGrp="1"/>
          </p:cNvSpPr>
          <p:nvPr>
            <p:ph type="ctrTitle" idx="4294967295"/>
          </p:nvPr>
        </p:nvSpPr>
        <p:spPr>
          <a:xfrm>
            <a:off x="675167" y="1180214"/>
            <a:ext cx="4531500" cy="18588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1D405D"/>
                </a:solidFill>
              </a:rPr>
              <a:t>THANK YOU!</a:t>
            </a:r>
            <a:endParaRPr sz="5400" dirty="0">
              <a:solidFill>
                <a:srgbClr val="1D405D"/>
              </a:solidFill>
            </a:endParaRPr>
          </a:p>
        </p:txBody>
      </p:sp>
      <p:sp>
        <p:nvSpPr>
          <p:cNvPr id="432" name="Google Shape;432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 idx="4294967295"/>
          </p:nvPr>
        </p:nvSpPr>
        <p:spPr>
          <a:xfrm>
            <a:off x="433126" y="30504"/>
            <a:ext cx="4695888" cy="7833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rgbClr val="7030A0"/>
                </a:solidFill>
              </a:rPr>
              <a:t>Solution</a:t>
            </a:r>
            <a:endParaRPr sz="3600" dirty="0">
              <a:solidFill>
                <a:srgbClr val="7030A0"/>
              </a:solidFill>
            </a:endParaRPr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4294967295"/>
          </p:nvPr>
        </p:nvSpPr>
        <p:spPr>
          <a:xfrm>
            <a:off x="433126" y="1201479"/>
            <a:ext cx="6520567" cy="3144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 to observe students ability, we need to capture user footprints on E-learning platform, like in which sequence of pages user traverse on platform, how much time he/she spent on each page</a:t>
            </a:r>
            <a:r>
              <a:rPr lang="en-US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lvl="0" indent="0">
              <a:buNone/>
            </a:pP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endParaRPr lang="en-US" sz="1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3957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92" b="31774"/>
          <a:stretch/>
        </p:blipFill>
        <p:spPr>
          <a:xfrm>
            <a:off x="6830887" y="0"/>
            <a:ext cx="2042541" cy="51331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77" y="3038806"/>
            <a:ext cx="6168911" cy="661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903766" y="847895"/>
            <a:ext cx="56884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  <a:p>
            <a:pPr marL="342900" lvl="1" indent="-342900">
              <a:buFont typeface="+mj-lt"/>
              <a:buAutoNum type="arabicPeriod"/>
            </a:pPr>
            <a:endParaRPr lang="en-US" sz="1800" dirty="0" smtClean="0">
              <a:solidFill>
                <a:schemeClr val="tx2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matching this sequence to predefined sequences of different type of students, we can classify the current student like fast learner or slow learner.</a:t>
            </a:r>
          </a:p>
          <a:p>
            <a:pPr marL="0" lvl="0" indent="0">
              <a:buNone/>
            </a:pP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3766" y="302697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define such sequences we are using </a:t>
            </a:r>
            <a:r>
              <a:rPr lang="en-US" sz="1800" dirty="0">
                <a:solidFill>
                  <a:srgbClr val="7030A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Hidden Markov Model.</a:t>
            </a:r>
            <a:endParaRPr lang="en-US" sz="1800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7320" y="700142"/>
            <a:ext cx="1275907" cy="627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358"/>
            <a:ext cx="6873766" cy="42711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0" y="79752"/>
            <a:ext cx="3058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Montserrat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System Flow</a:t>
            </a:r>
            <a:endParaRPr lang="en-US" sz="2400" b="1" dirty="0">
              <a:solidFill>
                <a:srgbClr val="002060"/>
              </a:solidFill>
              <a:latin typeface="Montserrat" panose="020B060402020202020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4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267" y="514668"/>
            <a:ext cx="7576301" cy="3132383"/>
          </a:xfrm>
        </p:spPr>
        <p:txBody>
          <a:bodyPr/>
          <a:lstStyle/>
          <a:p>
            <a:r>
              <a:rPr lang="en-US" sz="4800" dirty="0" smtClean="0">
                <a:solidFill>
                  <a:srgbClr val="7030A0"/>
                </a:solidFill>
              </a:rPr>
              <a:t>Footprint</a:t>
            </a:r>
            <a:br>
              <a:rPr lang="en-US" sz="4800" dirty="0" smtClean="0">
                <a:solidFill>
                  <a:srgbClr val="7030A0"/>
                </a:solidFill>
              </a:rPr>
            </a:br>
            <a:r>
              <a:rPr lang="en-US" sz="4800" dirty="0" smtClean="0">
                <a:solidFill>
                  <a:srgbClr val="7030A0"/>
                </a:solidFill>
              </a:rPr>
              <a:t>Gathering</a:t>
            </a:r>
            <a:endParaRPr lang="en-US" sz="4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3426</TotalTime>
  <Words>1200</Words>
  <Application>Microsoft Office PowerPoint</Application>
  <PresentationFormat>On-screen Show (16:9)</PresentationFormat>
  <Paragraphs>417</Paragraphs>
  <Slides>51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Karla</vt:lpstr>
      <vt:lpstr>Arial</vt:lpstr>
      <vt:lpstr>Symbol</vt:lpstr>
      <vt:lpstr>Open Sans</vt:lpstr>
      <vt:lpstr>Nunito</vt:lpstr>
      <vt:lpstr>Montserrat</vt:lpstr>
      <vt:lpstr>Wingdings</vt:lpstr>
      <vt:lpstr>Times New Roman</vt:lpstr>
      <vt:lpstr>Arviragus template</vt:lpstr>
      <vt:lpstr>Equation</vt:lpstr>
      <vt:lpstr>SMART VIRTUAL LABS</vt:lpstr>
      <vt:lpstr> Objective</vt:lpstr>
      <vt:lpstr>PowerPoint Presentation</vt:lpstr>
      <vt:lpstr>PowerPoint Presentation</vt:lpstr>
      <vt:lpstr>PowerPoint Presentation</vt:lpstr>
      <vt:lpstr>Solution</vt:lpstr>
      <vt:lpstr>PowerPoint Presentation</vt:lpstr>
      <vt:lpstr>PowerPoint Presentation</vt:lpstr>
      <vt:lpstr>Footprint Gathering</vt:lpstr>
      <vt:lpstr>PowerPoint Presentation</vt:lpstr>
      <vt:lpstr>PowerPoint Presentation</vt:lpstr>
      <vt:lpstr>PowerPoint Presentation</vt:lpstr>
      <vt:lpstr>TblPageUseLog</vt:lpstr>
      <vt:lpstr>PowerPoint Presentation</vt:lpstr>
      <vt:lpstr>PowerPoint Presentation</vt:lpstr>
      <vt:lpstr>Recorded Sequences </vt:lpstr>
      <vt:lpstr> Student Classification</vt:lpstr>
      <vt:lpstr>PowerPoint Presentation</vt:lpstr>
      <vt:lpstr>PowerPoint Presentation</vt:lpstr>
      <vt:lpstr>Hidden markov model</vt:lpstr>
      <vt:lpstr>PowerPoint Presentation</vt:lpstr>
      <vt:lpstr>(Cont.)</vt:lpstr>
      <vt:lpstr>Observations (Visible states)</vt:lpstr>
      <vt:lpstr> Hidden States</vt:lpstr>
      <vt:lpstr>Initial probability</vt:lpstr>
      <vt:lpstr>Transition probability</vt:lpstr>
      <vt:lpstr>Emission probability</vt:lpstr>
      <vt:lpstr>HMM applications</vt:lpstr>
      <vt:lpstr>3 problems and their solution in HMM</vt:lpstr>
      <vt:lpstr>Decoding Problem:</vt:lpstr>
      <vt:lpstr>PowerPoint Presentation</vt:lpstr>
      <vt:lpstr>Hidden Markov Classifier</vt:lpstr>
      <vt:lpstr>PowerPoint Presentation</vt:lpstr>
      <vt:lpstr>Forward Algorithm</vt:lpstr>
      <vt:lpstr>Recursive Formula for forward probabilities </vt:lpstr>
      <vt:lpstr>PowerPoint Presentation</vt:lpstr>
      <vt:lpstr>PowerPoint Presentation</vt:lpstr>
      <vt:lpstr>PowerPoint Presentation</vt:lpstr>
      <vt:lpstr>Pseudocode</vt:lpstr>
      <vt:lpstr>PowerPoint Presentation</vt:lpstr>
      <vt:lpstr>Good Performer Forward Probabilities</vt:lpstr>
      <vt:lpstr>PowerPoint Presentation</vt:lpstr>
      <vt:lpstr>PowerPoint Presentation</vt:lpstr>
      <vt:lpstr>PowerPoint Presentation</vt:lpstr>
      <vt:lpstr>Screenshot</vt:lpstr>
      <vt:lpstr>Analysis</vt:lpstr>
      <vt:lpstr>Category based performance</vt:lpstr>
      <vt:lpstr>Time based analysis </vt:lpstr>
      <vt:lpstr>Sequence analysis</vt:lpstr>
      <vt:lpstr>Student classification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Rinkesh Patel</cp:lastModifiedBy>
  <cp:revision>210</cp:revision>
  <dcterms:modified xsi:type="dcterms:W3CDTF">2019-06-23T10:51:44Z</dcterms:modified>
</cp:coreProperties>
</file>