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71" r:id="rId5"/>
    <p:sldId id="262" r:id="rId6"/>
    <p:sldId id="263" r:id="rId7"/>
    <p:sldId id="272" r:id="rId8"/>
    <p:sldId id="264" r:id="rId9"/>
    <p:sldId id="275" r:id="rId10"/>
    <p:sldId id="276" r:id="rId11"/>
    <p:sldId id="269" r:id="rId12"/>
    <p:sldId id="27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82" d="100"/>
          <a:sy n="82" d="100"/>
        </p:scale>
        <p:origin x="71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E7E4D134-52A2-4F4E-B337-47FC090A439A}" type="datetimeFigureOut">
              <a:rPr lang="en-IN" smtClean="0"/>
              <a:t>13-03-2023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57356D-4DD1-47AA-BCC2-E1EB6DBF9C00}" type="slidenum">
              <a:rPr lang="en-IN" smtClean="0"/>
              <a:t>‹#›</a:t>
            </a:fld>
            <a:endParaRPr lang="en-IN"/>
          </a:p>
        </p:txBody>
      </p:sp>
    </p:spTree>
    <p:extLst>
      <p:ext uri="{BB962C8B-B14F-4D97-AF65-F5344CB8AC3E}">
        <p14:creationId xmlns:p14="http://schemas.microsoft.com/office/powerpoint/2010/main" val="2439310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7E4D134-52A2-4F4E-B337-47FC090A439A}" type="datetimeFigureOut">
              <a:rPr lang="en-IN" smtClean="0"/>
              <a:t>13-03-2023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57356D-4DD1-47AA-BCC2-E1EB6DBF9C00}" type="slidenum">
              <a:rPr lang="en-IN" smtClean="0"/>
              <a:t>‹#›</a:t>
            </a:fld>
            <a:endParaRPr lang="en-IN"/>
          </a:p>
        </p:txBody>
      </p:sp>
    </p:spTree>
    <p:extLst>
      <p:ext uri="{BB962C8B-B14F-4D97-AF65-F5344CB8AC3E}">
        <p14:creationId xmlns:p14="http://schemas.microsoft.com/office/powerpoint/2010/main" val="2270357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7E4D134-52A2-4F4E-B337-47FC090A439A}" type="datetimeFigureOut">
              <a:rPr lang="en-IN" smtClean="0"/>
              <a:t>13-03-2023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57356D-4DD1-47AA-BCC2-E1EB6DBF9C00}" type="slidenum">
              <a:rPr lang="en-IN" smtClean="0"/>
              <a:t>‹#›</a:t>
            </a:fld>
            <a:endParaRPr lang="en-IN"/>
          </a:p>
        </p:txBody>
      </p:sp>
    </p:spTree>
    <p:extLst>
      <p:ext uri="{BB962C8B-B14F-4D97-AF65-F5344CB8AC3E}">
        <p14:creationId xmlns:p14="http://schemas.microsoft.com/office/powerpoint/2010/main" val="2404135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7E4D134-52A2-4F4E-B337-47FC090A439A}" type="datetimeFigureOut">
              <a:rPr lang="en-IN" smtClean="0"/>
              <a:t>13-03-2023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57356D-4DD1-47AA-BCC2-E1EB6DBF9C00}" type="slidenum">
              <a:rPr lang="en-IN" smtClean="0"/>
              <a:t>‹#›</a:t>
            </a:fld>
            <a:endParaRPr lang="en-IN"/>
          </a:p>
        </p:txBody>
      </p:sp>
    </p:spTree>
    <p:extLst>
      <p:ext uri="{BB962C8B-B14F-4D97-AF65-F5344CB8AC3E}">
        <p14:creationId xmlns:p14="http://schemas.microsoft.com/office/powerpoint/2010/main" val="2058434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4D134-52A2-4F4E-B337-47FC090A439A}" type="datetimeFigureOut">
              <a:rPr lang="en-IN" smtClean="0"/>
              <a:t>13-03-2023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57356D-4DD1-47AA-BCC2-E1EB6DBF9C00}" type="slidenum">
              <a:rPr lang="en-IN" smtClean="0"/>
              <a:t>‹#›</a:t>
            </a:fld>
            <a:endParaRPr lang="en-IN"/>
          </a:p>
        </p:txBody>
      </p:sp>
    </p:spTree>
    <p:extLst>
      <p:ext uri="{BB962C8B-B14F-4D97-AF65-F5344CB8AC3E}">
        <p14:creationId xmlns:p14="http://schemas.microsoft.com/office/powerpoint/2010/main" val="2263247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E7E4D134-52A2-4F4E-B337-47FC090A439A}" type="datetimeFigureOut">
              <a:rPr lang="en-IN" smtClean="0"/>
              <a:t>13-03-2023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57356D-4DD1-47AA-BCC2-E1EB6DBF9C00}" type="slidenum">
              <a:rPr lang="en-IN" smtClean="0"/>
              <a:t>‹#›</a:t>
            </a:fld>
            <a:endParaRPr lang="en-IN"/>
          </a:p>
        </p:txBody>
      </p:sp>
    </p:spTree>
    <p:extLst>
      <p:ext uri="{BB962C8B-B14F-4D97-AF65-F5344CB8AC3E}">
        <p14:creationId xmlns:p14="http://schemas.microsoft.com/office/powerpoint/2010/main" val="2547722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E7E4D134-52A2-4F4E-B337-47FC090A439A}" type="datetimeFigureOut">
              <a:rPr lang="en-IN" smtClean="0"/>
              <a:t>13-03-2023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B57356D-4DD1-47AA-BCC2-E1EB6DBF9C00}" type="slidenum">
              <a:rPr lang="en-IN" smtClean="0"/>
              <a:t>‹#›</a:t>
            </a:fld>
            <a:endParaRPr lang="en-IN"/>
          </a:p>
        </p:txBody>
      </p:sp>
    </p:spTree>
    <p:extLst>
      <p:ext uri="{BB962C8B-B14F-4D97-AF65-F5344CB8AC3E}">
        <p14:creationId xmlns:p14="http://schemas.microsoft.com/office/powerpoint/2010/main" val="1942477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E7E4D134-52A2-4F4E-B337-47FC090A439A}" type="datetimeFigureOut">
              <a:rPr lang="en-IN" smtClean="0"/>
              <a:t>13-03-2023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B57356D-4DD1-47AA-BCC2-E1EB6DBF9C00}" type="slidenum">
              <a:rPr lang="en-IN" smtClean="0"/>
              <a:t>‹#›</a:t>
            </a:fld>
            <a:endParaRPr lang="en-IN"/>
          </a:p>
        </p:txBody>
      </p:sp>
    </p:spTree>
    <p:extLst>
      <p:ext uri="{BB962C8B-B14F-4D97-AF65-F5344CB8AC3E}">
        <p14:creationId xmlns:p14="http://schemas.microsoft.com/office/powerpoint/2010/main" val="2825328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E4D134-52A2-4F4E-B337-47FC090A439A}" type="datetimeFigureOut">
              <a:rPr lang="en-IN" smtClean="0"/>
              <a:t>13-03-2023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B57356D-4DD1-47AA-BCC2-E1EB6DBF9C00}" type="slidenum">
              <a:rPr lang="en-IN" smtClean="0"/>
              <a:t>‹#›</a:t>
            </a:fld>
            <a:endParaRPr lang="en-IN"/>
          </a:p>
        </p:txBody>
      </p:sp>
    </p:spTree>
    <p:extLst>
      <p:ext uri="{BB962C8B-B14F-4D97-AF65-F5344CB8AC3E}">
        <p14:creationId xmlns:p14="http://schemas.microsoft.com/office/powerpoint/2010/main" val="4124750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E4D134-52A2-4F4E-B337-47FC090A439A}" type="datetimeFigureOut">
              <a:rPr lang="en-IN" smtClean="0"/>
              <a:t>13-03-2023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57356D-4DD1-47AA-BCC2-E1EB6DBF9C00}" type="slidenum">
              <a:rPr lang="en-IN" smtClean="0"/>
              <a:t>‹#›</a:t>
            </a:fld>
            <a:endParaRPr lang="en-IN"/>
          </a:p>
        </p:txBody>
      </p:sp>
    </p:spTree>
    <p:extLst>
      <p:ext uri="{BB962C8B-B14F-4D97-AF65-F5344CB8AC3E}">
        <p14:creationId xmlns:p14="http://schemas.microsoft.com/office/powerpoint/2010/main" val="4261501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E4D134-52A2-4F4E-B337-47FC090A439A}" type="datetimeFigureOut">
              <a:rPr lang="en-IN" smtClean="0"/>
              <a:t>13-03-2023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57356D-4DD1-47AA-BCC2-E1EB6DBF9C00}" type="slidenum">
              <a:rPr lang="en-IN" smtClean="0"/>
              <a:t>‹#›</a:t>
            </a:fld>
            <a:endParaRPr lang="en-IN"/>
          </a:p>
        </p:txBody>
      </p:sp>
    </p:spTree>
    <p:extLst>
      <p:ext uri="{BB962C8B-B14F-4D97-AF65-F5344CB8AC3E}">
        <p14:creationId xmlns:p14="http://schemas.microsoft.com/office/powerpoint/2010/main" val="3769250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E4D134-52A2-4F4E-B337-47FC090A439A}" type="datetimeFigureOut">
              <a:rPr lang="en-IN" smtClean="0"/>
              <a:t>13-03-2023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57356D-4DD1-47AA-BCC2-E1EB6DBF9C00}" type="slidenum">
              <a:rPr lang="en-IN" smtClean="0"/>
              <a:t>‹#›</a:t>
            </a:fld>
            <a:endParaRPr lang="en-IN"/>
          </a:p>
        </p:txBody>
      </p:sp>
    </p:spTree>
    <p:extLst>
      <p:ext uri="{BB962C8B-B14F-4D97-AF65-F5344CB8AC3E}">
        <p14:creationId xmlns:p14="http://schemas.microsoft.com/office/powerpoint/2010/main" val="12052314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irjet.net/archives/V9/i3/IRJET-V9I3370.pdf" TargetMode="External"/><Relationship Id="rId2" Type="http://schemas.openxmlformats.org/officeDocument/2006/relationships/hyperlink" Target="https://link-springercom.vtutest.mapmyaccess.com/chapter/10.1007/978-3-031-02904-2_9" TargetMode="External"/><Relationship Id="rId1" Type="http://schemas.openxmlformats.org/officeDocument/2006/relationships/slideLayout" Target="../slideLayouts/slideLayout2.xml"/><Relationship Id="rId5" Type="http://schemas.openxmlformats.org/officeDocument/2006/relationships/hyperlink" Target="https://doi.org/10.23919/CCC50068.2020.9189600" TargetMode="External"/><Relationship Id="rId4" Type="http://schemas.openxmlformats.org/officeDocument/2006/relationships/hyperlink" Target="https://link-springercom.vtutest.mapmyaccess.com/chapter/10.1007/978-981-33-4859-2_37"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4A7E947A-47E0-5879-A240-CD3C17FDE625}"/>
              </a:ext>
            </a:extLst>
          </p:cNvPr>
          <p:cNvGraphicFramePr>
            <a:graphicFrameLocks noGrp="1"/>
          </p:cNvGraphicFramePr>
          <p:nvPr>
            <p:extLst>
              <p:ext uri="{D42A27DB-BD31-4B8C-83A1-F6EECF244321}">
                <p14:modId xmlns:p14="http://schemas.microsoft.com/office/powerpoint/2010/main" val="1871096903"/>
              </p:ext>
            </p:extLst>
          </p:nvPr>
        </p:nvGraphicFramePr>
        <p:xfrm>
          <a:off x="1860286" y="84074"/>
          <a:ext cx="7281943" cy="1152652"/>
        </p:xfrm>
        <a:graphic>
          <a:graphicData uri="http://schemas.openxmlformats.org/drawingml/2006/table">
            <a:tbl>
              <a:tblPr firstRow="1" firstCol="1" bandRow="1"/>
              <a:tblGrid>
                <a:gridCol w="1150950">
                  <a:extLst>
                    <a:ext uri="{9D8B030D-6E8A-4147-A177-3AD203B41FA5}">
                      <a16:colId xmlns:a16="http://schemas.microsoft.com/office/drawing/2014/main" val="603390079"/>
                    </a:ext>
                  </a:extLst>
                </a:gridCol>
                <a:gridCol w="4066692">
                  <a:extLst>
                    <a:ext uri="{9D8B030D-6E8A-4147-A177-3AD203B41FA5}">
                      <a16:colId xmlns:a16="http://schemas.microsoft.com/office/drawing/2014/main" val="4060077395"/>
                    </a:ext>
                  </a:extLst>
                </a:gridCol>
                <a:gridCol w="2064301">
                  <a:extLst>
                    <a:ext uri="{9D8B030D-6E8A-4147-A177-3AD203B41FA5}">
                      <a16:colId xmlns:a16="http://schemas.microsoft.com/office/drawing/2014/main" val="2378879086"/>
                    </a:ext>
                  </a:extLst>
                </a:gridCol>
              </a:tblGrid>
              <a:tr h="632815">
                <a:tc rowSpan="2">
                  <a:txBody>
                    <a:bodyPr/>
                    <a:lstStyle/>
                    <a:p>
                      <a:pPr marL="0" marR="0" algn="ctr">
                        <a:lnSpc>
                          <a:spcPct val="115000"/>
                        </a:lnSpc>
                        <a:spcBef>
                          <a:spcPts val="0"/>
                        </a:spcBef>
                        <a:spcAft>
                          <a:spcPts val="0"/>
                        </a:spcAft>
                      </a:pPr>
                      <a:endParaRPr lang="en-US" sz="1000" b="1" i="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15000"/>
                        </a:lnSpc>
                        <a:spcBef>
                          <a:spcPts val="0"/>
                        </a:spcBef>
                        <a:spcAft>
                          <a:spcPts val="0"/>
                        </a:spcAft>
                      </a:pPr>
                      <a:endParaRPr lang="en-US" sz="1000" b="1" i="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15000"/>
                        </a:lnSpc>
                        <a:spcBef>
                          <a:spcPts val="0"/>
                        </a:spcBef>
                        <a:spcAft>
                          <a:spcPts val="0"/>
                        </a:spcAft>
                      </a:pPr>
                      <a:endParaRPr lang="en-US" sz="1000" b="1" i="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15000"/>
                        </a:lnSpc>
                        <a:spcBef>
                          <a:spcPts val="0"/>
                        </a:spcBef>
                        <a:spcAft>
                          <a:spcPts val="0"/>
                        </a:spcAft>
                      </a:pPr>
                      <a:endParaRPr lang="en-US" sz="1000" b="1" i="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15000"/>
                        </a:lnSpc>
                        <a:spcBef>
                          <a:spcPts val="0"/>
                        </a:spcBef>
                        <a:spcAft>
                          <a:spcPts val="0"/>
                        </a:spcAft>
                      </a:pPr>
                      <a:endParaRPr lang="en-US" sz="600" b="1" i="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15000"/>
                        </a:lnSpc>
                        <a:spcBef>
                          <a:spcPts val="0"/>
                        </a:spcBef>
                        <a:spcAft>
                          <a:spcPts val="0"/>
                        </a:spcAft>
                      </a:pPr>
                      <a:r>
                        <a:rPr lang="en-US" sz="1000" b="1" i="1" dirty="0">
                          <a:effectLst/>
                          <a:latin typeface="Times New Roman" panose="02020603050405020304" pitchFamily="18" charset="0"/>
                          <a:ea typeface="Calibri" panose="020F0502020204030204" pitchFamily="34" charset="0"/>
                          <a:cs typeface="Times New Roman" panose="02020603050405020304" pitchFamily="18" charset="0"/>
                        </a:rPr>
                        <a:t>An ISO 21001:2018 certified institution</a:t>
                      </a:r>
                      <a:endParaRPr lang="en-US"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9948" marR="19948" marT="0" marB="0">
                    <a:lnL>
                      <a:noFill/>
                    </a:lnL>
                    <a:lnR>
                      <a:noFill/>
                    </a:lnR>
                    <a:lnT>
                      <a:noFill/>
                    </a:lnT>
                    <a:lnB w="12700" cap="flat" cmpd="sng" algn="ctr">
                      <a:solidFill>
                        <a:srgbClr val="000000"/>
                      </a:solidFill>
                      <a:prstDash val="solid"/>
                      <a:round/>
                      <a:headEnd type="none" w="med" len="med"/>
                      <a:tailEnd type="none" w="med" len="med"/>
                    </a:lnB>
                  </a:tcPr>
                </a:tc>
                <a:tc gridSpan="2">
                  <a:txBody>
                    <a:bodyPr/>
                    <a:lstStyle/>
                    <a:p>
                      <a:pPr marL="0" marR="0">
                        <a:lnSpc>
                          <a:spcPct val="115000"/>
                        </a:lnSpc>
                        <a:spcBef>
                          <a:spcPts val="0"/>
                        </a:spcBef>
                        <a:spcAft>
                          <a:spcPts val="0"/>
                        </a:spcAft>
                      </a:pPr>
                      <a:r>
                        <a:rPr lang="en-US" sz="900" b="1" dirty="0">
                          <a:effectLst/>
                          <a:latin typeface="Times New Roman" panose="02020603050405020304" pitchFamily="18" charset="0"/>
                          <a:ea typeface="Calibri" panose="020F0502020204030204" pitchFamily="34" charset="0"/>
                          <a:cs typeface="Times New Roman" panose="02020603050405020304" pitchFamily="18" charset="0"/>
                        </a:rPr>
                        <a:t>S. S. Education Trust’s                                                                                            CET Code: E-175 (UG)/T-942 (PG)</a:t>
                      </a:r>
                      <a:endParaRPr lang="en-US" sz="9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S. G. BALEKUNDRI INSTITUTE OF TECHNOLOGY</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sz="1000" b="1" dirty="0">
                          <a:effectLst/>
                          <a:latin typeface="Times New Roman" panose="02020603050405020304" pitchFamily="18" charset="0"/>
                          <a:ea typeface="Calibri" panose="020F0502020204030204" pitchFamily="34" charset="0"/>
                          <a:cs typeface="Times New Roman" panose="02020603050405020304" pitchFamily="18" charset="0"/>
                        </a:rPr>
                        <a:t>Shivabasavanagar, Belagavi- 590 010, Karnataka- India</a:t>
                      </a:r>
                      <a:endParaRPr lang="en-US" sz="1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15000"/>
                        </a:lnSpc>
                        <a:spcBef>
                          <a:spcPts val="0"/>
                        </a:spcBef>
                        <a:spcAft>
                          <a:spcPts val="0"/>
                        </a:spcAft>
                        <a:buFont typeface="Arial" panose="020B0604020202020204" pitchFamily="34" charset="0"/>
                        <a:buNone/>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 Approved by AICTE New Delhi              • </a:t>
                      </a:r>
                      <a:r>
                        <a:rPr lang="en-US" sz="900" dirty="0" err="1">
                          <a:effectLst/>
                          <a:latin typeface="Times New Roman" panose="02020603050405020304" pitchFamily="18" charset="0"/>
                          <a:ea typeface="Calibri" panose="020F0502020204030204" pitchFamily="34" charset="0"/>
                          <a:cs typeface="Times New Roman" panose="02020603050405020304" pitchFamily="18" charset="0"/>
                        </a:rPr>
                        <a:t>Recognised</a:t>
                      </a:r>
                      <a:r>
                        <a:rPr lang="en-US" sz="900" dirty="0">
                          <a:effectLst/>
                          <a:latin typeface="Times New Roman" panose="02020603050405020304" pitchFamily="18" charset="0"/>
                          <a:ea typeface="Calibri" panose="020F0502020204030204" pitchFamily="34" charset="0"/>
                          <a:cs typeface="Times New Roman" panose="02020603050405020304" pitchFamily="18" charset="0"/>
                        </a:rPr>
                        <a:t> by Govt. of Karnataka                 • Affiliated to V T U, Belagavi</a:t>
                      </a:r>
                    </a:p>
                    <a:p>
                      <a:pPr marL="0" marR="0">
                        <a:lnSpc>
                          <a:spcPct val="115000"/>
                        </a:lnSpc>
                        <a:spcBef>
                          <a:spcPts val="0"/>
                        </a:spcBef>
                        <a:spcAft>
                          <a:spcPts val="0"/>
                        </a:spcAft>
                      </a:pPr>
                      <a:endParaRPr lang="en-US" sz="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9948" marR="19948" marT="0" marB="0">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155091054"/>
                  </a:ext>
                </a:extLst>
              </a:tr>
              <a:tr h="278932">
                <a:tc vMerge="1">
                  <a:txBody>
                    <a:bodyPr/>
                    <a:lstStyle/>
                    <a:p>
                      <a:endParaRPr lang="en-US"/>
                    </a:p>
                  </a:txBody>
                  <a:tcPr/>
                </a:tc>
                <a:tc>
                  <a:txBody>
                    <a:bodyPr/>
                    <a:lstStyle/>
                    <a:p>
                      <a:pPr marL="0" marR="0" algn="ctr">
                        <a:lnSpc>
                          <a:spcPct val="100000"/>
                        </a:lnSpc>
                        <a:spcBef>
                          <a:spcPts val="0"/>
                        </a:spcBef>
                        <a:spcAft>
                          <a:spcPts val="0"/>
                        </a:spcAft>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Department of Computer Science  Engineering</a:t>
                      </a:r>
                    </a:p>
                    <a:p>
                      <a:pPr marL="0" marR="0" algn="ctr">
                        <a:lnSpc>
                          <a:spcPct val="100000"/>
                        </a:lnSpc>
                        <a:spcBef>
                          <a:spcPts val="0"/>
                        </a:spcBef>
                        <a:spcAft>
                          <a:spcPts val="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Email: hod-ec@sgbit.edu.in, Dept. Extn.: 520</a:t>
                      </a:r>
                    </a:p>
                  </a:txBody>
                  <a:tcPr marL="19948" marR="19948"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Accredited by NBA, New Delhi</a:t>
                      </a:r>
                    </a:p>
                  </a:txBody>
                  <a:tcPr marL="19948" marR="19948"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50351023"/>
                  </a:ext>
                </a:extLst>
              </a:tr>
            </a:tbl>
          </a:graphicData>
        </a:graphic>
      </p:graphicFrame>
      <p:pic>
        <p:nvPicPr>
          <p:cNvPr id="7" name="Picture 2">
            <a:extLst>
              <a:ext uri="{FF2B5EF4-FFF2-40B4-BE49-F238E27FC236}">
                <a16:creationId xmlns:a16="http://schemas.microsoft.com/office/drawing/2014/main" id="{36B27A33-6909-264F-F115-5AD314F778D2}"/>
              </a:ext>
            </a:extLst>
          </p:cNvPr>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06009" y="59266"/>
            <a:ext cx="838200" cy="84228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13B2994A-966C-F621-F752-93FA990C5D7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62800" y="954181"/>
            <a:ext cx="301190" cy="237716"/>
          </a:xfrm>
          <a:prstGeom prst="rect">
            <a:avLst/>
          </a:prstGeom>
        </p:spPr>
      </p:pic>
      <p:pic>
        <p:nvPicPr>
          <p:cNvPr id="11" name="Picture 10">
            <a:extLst>
              <a:ext uri="{FF2B5EF4-FFF2-40B4-BE49-F238E27FC236}">
                <a16:creationId xmlns:a16="http://schemas.microsoft.com/office/drawing/2014/main" id="{36608F7D-0B5C-7A6A-00D5-93873CF1143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13260" y="59265"/>
            <a:ext cx="1132632" cy="1132632"/>
          </a:xfrm>
          <a:prstGeom prst="rect">
            <a:avLst/>
          </a:prstGeom>
        </p:spPr>
      </p:pic>
      <p:pic>
        <p:nvPicPr>
          <p:cNvPr id="17" name="Picture 16">
            <a:extLst>
              <a:ext uri="{FF2B5EF4-FFF2-40B4-BE49-F238E27FC236}">
                <a16:creationId xmlns:a16="http://schemas.microsoft.com/office/drawing/2014/main" id="{3FC4C2A1-29E2-360D-A412-5F757FFCFBA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60286" y="1707824"/>
            <a:ext cx="1340115" cy="1381562"/>
          </a:xfrm>
          <a:prstGeom prst="rect">
            <a:avLst/>
          </a:prstGeom>
        </p:spPr>
      </p:pic>
      <p:sp>
        <p:nvSpPr>
          <p:cNvPr id="18" name="object 3">
            <a:extLst>
              <a:ext uri="{FF2B5EF4-FFF2-40B4-BE49-F238E27FC236}">
                <a16:creationId xmlns:a16="http://schemas.microsoft.com/office/drawing/2014/main" id="{E524BDB4-3BD6-60CC-FC17-9A6B9D38FD77}"/>
              </a:ext>
            </a:extLst>
          </p:cNvPr>
          <p:cNvSpPr txBox="1"/>
          <p:nvPr/>
        </p:nvSpPr>
        <p:spPr>
          <a:xfrm>
            <a:off x="3200401" y="1468066"/>
            <a:ext cx="7086600" cy="1551707"/>
          </a:xfrm>
          <a:prstGeom prst="rect">
            <a:avLst/>
          </a:prstGeom>
        </p:spPr>
        <p:txBody>
          <a:bodyPr vert="horz" wrap="square" lIns="0" tIns="12700" rIns="0" bIns="0" rtlCol="0">
            <a:spAutoFit/>
          </a:bodyPr>
          <a:lstStyle/>
          <a:p>
            <a:pPr marR="411480" algn="ctr">
              <a:spcBef>
                <a:spcPts val="110"/>
              </a:spcBef>
            </a:pPr>
            <a:r>
              <a:rPr lang="en-US" sz="2400" b="1" dirty="0">
                <a:latin typeface="Tw Cen MT"/>
                <a:cs typeface="Tw Cen MT"/>
              </a:rPr>
              <a:t> Project Phase – 2 Presentation</a:t>
            </a:r>
            <a:endParaRPr sz="2400" dirty="0">
              <a:solidFill>
                <a:srgbClr val="002060"/>
              </a:solidFill>
              <a:latin typeface="Tw Cen MT"/>
              <a:cs typeface="Tw Cen MT"/>
            </a:endParaRPr>
          </a:p>
          <a:p>
            <a:pPr marR="392430" algn="ctr">
              <a:spcBef>
                <a:spcPts val="5"/>
              </a:spcBef>
            </a:pPr>
            <a:r>
              <a:rPr lang="en-US" sz="2000" b="1" spc="-25" dirty="0">
                <a:latin typeface="Tw Cen MT"/>
                <a:cs typeface="Tw Cen MT"/>
              </a:rPr>
              <a:t>O</a:t>
            </a:r>
            <a:r>
              <a:rPr sz="2000" b="1" spc="-25" dirty="0">
                <a:latin typeface="Tw Cen MT"/>
                <a:cs typeface="Tw Cen MT"/>
              </a:rPr>
              <a:t>n</a:t>
            </a:r>
            <a:endParaRPr lang="en-US" sz="2000" b="1" spc="-25" dirty="0">
              <a:latin typeface="Tw Cen MT"/>
              <a:cs typeface="Tw Cen MT"/>
            </a:endParaRPr>
          </a:p>
          <a:p>
            <a:pPr marR="392430" algn="ctr">
              <a:spcBef>
                <a:spcPts val="5"/>
              </a:spcBef>
            </a:pPr>
            <a:r>
              <a:rPr lang="en-US" sz="2800" b="1" dirty="0">
                <a:solidFill>
                  <a:srgbClr val="EA1579"/>
                </a:solidFill>
                <a:latin typeface="Sitka Banner" panose="02000505000000020004" pitchFamily="2" charset="0"/>
                <a:cs typeface="Tw Cen MT"/>
              </a:rPr>
              <a:t>“</a:t>
            </a:r>
            <a:r>
              <a:rPr lang="en-US" sz="2800" b="1" dirty="0">
                <a:solidFill>
                  <a:srgbClr val="EA1579"/>
                </a:solidFill>
                <a:latin typeface="Sitka Banner" panose="02000505000000020004" pitchFamily="2" charset="0"/>
              </a:rPr>
              <a:t>Mental Health Assistance based on Emotion Recognition using Machine Learning</a:t>
            </a:r>
            <a:r>
              <a:rPr lang="en-US" sz="2800" b="1" spc="-15" dirty="0">
                <a:solidFill>
                  <a:srgbClr val="EA1579"/>
                </a:solidFill>
                <a:latin typeface="Sitka Banner" panose="02000505000000020004" pitchFamily="2" charset="0"/>
                <a:cs typeface="Tw Cen MT"/>
              </a:rPr>
              <a:t>”</a:t>
            </a:r>
            <a:endParaRPr sz="2800" dirty="0">
              <a:latin typeface="Sitka Banner" panose="02000505000000020004" pitchFamily="2" charset="0"/>
              <a:cs typeface="Tw Cen MT"/>
            </a:endParaRPr>
          </a:p>
        </p:txBody>
      </p:sp>
      <p:graphicFrame>
        <p:nvGraphicFramePr>
          <p:cNvPr id="19" name="object 5">
            <a:extLst>
              <a:ext uri="{FF2B5EF4-FFF2-40B4-BE49-F238E27FC236}">
                <a16:creationId xmlns:a16="http://schemas.microsoft.com/office/drawing/2014/main" id="{82F5F4F9-947E-0F87-BE39-2F66572F1B44}"/>
              </a:ext>
            </a:extLst>
          </p:cNvPr>
          <p:cNvGraphicFramePr>
            <a:graphicFrameLocks noGrp="1"/>
          </p:cNvGraphicFramePr>
          <p:nvPr>
            <p:extLst>
              <p:ext uri="{D42A27DB-BD31-4B8C-83A1-F6EECF244321}">
                <p14:modId xmlns:p14="http://schemas.microsoft.com/office/powerpoint/2010/main" val="946140618"/>
              </p:ext>
            </p:extLst>
          </p:nvPr>
        </p:nvGraphicFramePr>
        <p:xfrm>
          <a:off x="2056766" y="3212957"/>
          <a:ext cx="8078469" cy="2971800"/>
        </p:xfrm>
        <a:graphic>
          <a:graphicData uri="http://schemas.openxmlformats.org/drawingml/2006/table">
            <a:tbl>
              <a:tblPr firstRow="1" bandRow="1">
                <a:tableStyleId>{2D5ABB26-0587-4C30-8999-92F81FD0307C}</a:tableStyleId>
              </a:tblPr>
              <a:tblGrid>
                <a:gridCol w="932180">
                  <a:extLst>
                    <a:ext uri="{9D8B030D-6E8A-4147-A177-3AD203B41FA5}">
                      <a16:colId xmlns:a16="http://schemas.microsoft.com/office/drawing/2014/main" val="20000"/>
                    </a:ext>
                  </a:extLst>
                </a:gridCol>
                <a:gridCol w="4349750">
                  <a:extLst>
                    <a:ext uri="{9D8B030D-6E8A-4147-A177-3AD203B41FA5}">
                      <a16:colId xmlns:a16="http://schemas.microsoft.com/office/drawing/2014/main" val="20001"/>
                    </a:ext>
                  </a:extLst>
                </a:gridCol>
                <a:gridCol w="2796539">
                  <a:extLst>
                    <a:ext uri="{9D8B030D-6E8A-4147-A177-3AD203B41FA5}">
                      <a16:colId xmlns:a16="http://schemas.microsoft.com/office/drawing/2014/main" val="20002"/>
                    </a:ext>
                  </a:extLst>
                </a:gridCol>
              </a:tblGrid>
              <a:tr h="356194">
                <a:tc rowSpan="6">
                  <a:txBody>
                    <a:bodyPr/>
                    <a:lstStyle/>
                    <a:p>
                      <a:pPr>
                        <a:lnSpc>
                          <a:spcPct val="100000"/>
                        </a:lnSpc>
                      </a:pPr>
                      <a:endParaRPr sz="2000" dirty="0">
                        <a:latin typeface="Times New Roman"/>
                        <a:cs typeface="Times New Roman"/>
                      </a:endParaRPr>
                    </a:p>
                    <a:p>
                      <a:pPr>
                        <a:lnSpc>
                          <a:spcPct val="100000"/>
                        </a:lnSpc>
                      </a:pPr>
                      <a:endParaRPr sz="2000" dirty="0">
                        <a:latin typeface="Times New Roman"/>
                        <a:cs typeface="Times New Roman"/>
                      </a:endParaRPr>
                    </a:p>
                    <a:p>
                      <a:pPr>
                        <a:lnSpc>
                          <a:spcPct val="100000"/>
                        </a:lnSpc>
                        <a:spcBef>
                          <a:spcPts val="5"/>
                        </a:spcBef>
                      </a:pPr>
                      <a:endParaRPr sz="1950" dirty="0">
                        <a:latin typeface="Times New Roman"/>
                        <a:cs typeface="Times New Roman"/>
                      </a:endParaRPr>
                    </a:p>
                    <a:p>
                      <a:pPr marL="92075" marR="137795" algn="just">
                        <a:lnSpc>
                          <a:spcPts val="2160"/>
                        </a:lnSpc>
                      </a:pPr>
                      <a:r>
                        <a:rPr sz="1850" b="1" spc="-15" dirty="0">
                          <a:solidFill>
                            <a:srgbClr val="FFFFFF"/>
                          </a:solidFill>
                          <a:latin typeface="Tw Cen MT"/>
                          <a:cs typeface="Tw Cen MT"/>
                        </a:rPr>
                        <a:t>Group  </a:t>
                      </a:r>
                      <a:r>
                        <a:rPr sz="1850" b="1" spc="-35" dirty="0">
                          <a:solidFill>
                            <a:srgbClr val="FFFFFF"/>
                          </a:solidFill>
                          <a:latin typeface="Tw Cen MT"/>
                          <a:cs typeface="Tw Cen MT"/>
                        </a:rPr>
                        <a:t>No.</a:t>
                      </a:r>
                      <a:r>
                        <a:rPr sz="1850" b="1" spc="-135" dirty="0">
                          <a:solidFill>
                            <a:srgbClr val="FFFFFF"/>
                          </a:solidFill>
                          <a:latin typeface="Tw Cen MT"/>
                          <a:cs typeface="Tw Cen MT"/>
                        </a:rPr>
                        <a:t> </a:t>
                      </a:r>
                      <a:r>
                        <a:rPr lang="en-IN" sz="1850" b="1" spc="-135" dirty="0">
                          <a:solidFill>
                            <a:srgbClr val="FFFFFF"/>
                          </a:solidFill>
                          <a:latin typeface="Tw Cen MT"/>
                          <a:cs typeface="Tw Cen MT"/>
                        </a:rPr>
                        <a:t>3</a:t>
                      </a:r>
                      <a:endParaRPr sz="1850" dirty="0">
                        <a:latin typeface="Tw Cen MT"/>
                        <a:cs typeface="Tw Cen MT"/>
                      </a:endParaRPr>
                    </a:p>
                  </a:txBody>
                  <a:tcPr marL="0" marR="0" marT="0" marB="0">
                    <a:lnL w="12700">
                      <a:solidFill>
                        <a:srgbClr val="FFFFFF"/>
                      </a:solidFill>
                      <a:prstDash val="solid"/>
                    </a:lnL>
                    <a:lnR w="38100">
                      <a:solidFill>
                        <a:srgbClr val="FFFFFF"/>
                      </a:solidFill>
                      <a:prstDash val="solid"/>
                    </a:lnR>
                    <a:lnT w="12700">
                      <a:solidFill>
                        <a:srgbClr val="FFFFFF"/>
                      </a:solidFill>
                      <a:prstDash val="solid"/>
                    </a:lnT>
                    <a:lnB w="38100">
                      <a:solidFill>
                        <a:srgbClr val="FFFFFF"/>
                      </a:solidFill>
                      <a:prstDash val="solid"/>
                    </a:lnB>
                    <a:solidFill>
                      <a:srgbClr val="C00000"/>
                    </a:solidFill>
                  </a:tcPr>
                </a:tc>
                <a:tc>
                  <a:txBody>
                    <a:bodyPr/>
                    <a:lstStyle/>
                    <a:p>
                      <a:pPr marL="1191895">
                        <a:lnSpc>
                          <a:spcPct val="100000"/>
                        </a:lnSpc>
                        <a:spcBef>
                          <a:spcPts val="235"/>
                        </a:spcBef>
                      </a:pPr>
                      <a:r>
                        <a:rPr sz="1850" b="1" spc="-15" dirty="0">
                          <a:solidFill>
                            <a:srgbClr val="FFFFFF"/>
                          </a:solidFill>
                          <a:latin typeface="Tw Cen MT"/>
                          <a:cs typeface="Tw Cen MT"/>
                        </a:rPr>
                        <a:t>Name of </a:t>
                      </a:r>
                      <a:r>
                        <a:rPr sz="1850" b="1" spc="-10" dirty="0">
                          <a:solidFill>
                            <a:srgbClr val="FFFFFF"/>
                          </a:solidFill>
                          <a:latin typeface="Tw Cen MT"/>
                          <a:cs typeface="Tw Cen MT"/>
                        </a:rPr>
                        <a:t>the</a:t>
                      </a:r>
                      <a:r>
                        <a:rPr sz="1850" b="1" spc="-50" dirty="0">
                          <a:solidFill>
                            <a:srgbClr val="FFFFFF"/>
                          </a:solidFill>
                          <a:latin typeface="Tw Cen MT"/>
                          <a:cs typeface="Tw Cen MT"/>
                        </a:rPr>
                        <a:t> </a:t>
                      </a:r>
                      <a:r>
                        <a:rPr sz="1850" b="1" spc="-15" dirty="0">
                          <a:solidFill>
                            <a:srgbClr val="FFFFFF"/>
                          </a:solidFill>
                          <a:latin typeface="Tw Cen MT"/>
                          <a:cs typeface="Tw Cen MT"/>
                        </a:rPr>
                        <a:t>Student</a:t>
                      </a:r>
                      <a:endParaRPr sz="1850">
                        <a:latin typeface="Tw Cen MT"/>
                        <a:cs typeface="Tw Cen MT"/>
                      </a:endParaRPr>
                    </a:p>
                  </a:txBody>
                  <a:tcPr marL="0" marR="0" marT="29845" marB="0">
                    <a:lnL w="38100" cap="flat" cmpd="sng" algn="ctr">
                      <a:solidFill>
                        <a:srgbClr val="FFFFFF"/>
                      </a:solidFill>
                      <a:prstDash val="solid"/>
                      <a:round/>
                      <a:headEnd type="none" w="med" len="med"/>
                      <a:tailEnd type="none" w="med" len="med"/>
                    </a:lnL>
                    <a:lnR w="12700">
                      <a:solidFill>
                        <a:srgbClr val="FFFFFF"/>
                      </a:solidFill>
                      <a:prstDash val="solid"/>
                    </a:lnR>
                    <a:lnT w="12700">
                      <a:solidFill>
                        <a:srgbClr val="FFFFFF"/>
                      </a:solidFill>
                      <a:prstDash val="solid"/>
                    </a:lnT>
                    <a:lnB w="38100" cap="flat" cmpd="sng" algn="ctr">
                      <a:solidFill>
                        <a:srgbClr val="FFFFFF"/>
                      </a:solidFill>
                      <a:prstDash val="solid"/>
                      <a:round/>
                      <a:headEnd type="none" w="med" len="med"/>
                      <a:tailEnd type="none" w="med" len="med"/>
                    </a:lnB>
                    <a:solidFill>
                      <a:srgbClr val="006FC0"/>
                    </a:solidFill>
                  </a:tcPr>
                </a:tc>
                <a:tc>
                  <a:txBody>
                    <a:bodyPr/>
                    <a:lstStyle/>
                    <a:p>
                      <a:pPr marL="97155">
                        <a:lnSpc>
                          <a:spcPct val="100000"/>
                        </a:lnSpc>
                        <a:spcBef>
                          <a:spcPts val="235"/>
                        </a:spcBef>
                      </a:pPr>
                      <a:r>
                        <a:rPr sz="1850" b="1" spc="-5" dirty="0">
                          <a:solidFill>
                            <a:srgbClr val="FFFFFF"/>
                          </a:solidFill>
                          <a:latin typeface="Tw Cen MT"/>
                          <a:cs typeface="Tw Cen MT"/>
                        </a:rPr>
                        <a:t>University </a:t>
                      </a:r>
                      <a:r>
                        <a:rPr sz="1850" b="1" spc="-10" dirty="0">
                          <a:solidFill>
                            <a:srgbClr val="FFFFFF"/>
                          </a:solidFill>
                          <a:latin typeface="Tw Cen MT"/>
                          <a:cs typeface="Tw Cen MT"/>
                        </a:rPr>
                        <a:t>Seat</a:t>
                      </a:r>
                      <a:r>
                        <a:rPr sz="1850" b="1" spc="-300" dirty="0">
                          <a:solidFill>
                            <a:srgbClr val="FFFFFF"/>
                          </a:solidFill>
                          <a:latin typeface="Tw Cen MT"/>
                          <a:cs typeface="Tw Cen MT"/>
                        </a:rPr>
                        <a:t> </a:t>
                      </a:r>
                      <a:r>
                        <a:rPr sz="1850" b="1" spc="-15" dirty="0">
                          <a:solidFill>
                            <a:srgbClr val="FFFFFF"/>
                          </a:solidFill>
                          <a:latin typeface="Tw Cen MT"/>
                          <a:cs typeface="Tw Cen MT"/>
                        </a:rPr>
                        <a:t>Number</a:t>
                      </a:r>
                      <a:endParaRPr sz="1850">
                        <a:latin typeface="Tw Cen MT"/>
                        <a:cs typeface="Tw Cen MT"/>
                      </a:endParaRPr>
                    </a:p>
                  </a:txBody>
                  <a:tcPr marL="0" marR="0" marT="29845" marB="0">
                    <a:lnL w="12700">
                      <a:solidFill>
                        <a:srgbClr val="FFFFFF"/>
                      </a:solidFill>
                      <a:prstDash val="solid"/>
                    </a:lnL>
                    <a:lnR w="12700">
                      <a:solidFill>
                        <a:srgbClr val="FFFFFF"/>
                      </a:solidFill>
                      <a:prstDash val="solid"/>
                    </a:lnR>
                    <a:lnT w="12700">
                      <a:solidFill>
                        <a:srgbClr val="FFFFFF"/>
                      </a:solidFill>
                      <a:prstDash val="solid"/>
                    </a:lnT>
                    <a:lnB w="38100" cap="flat" cmpd="sng" algn="ctr">
                      <a:solidFill>
                        <a:srgbClr val="FFFFFF"/>
                      </a:solidFill>
                      <a:prstDash val="solid"/>
                      <a:round/>
                      <a:headEnd type="none" w="med" len="med"/>
                      <a:tailEnd type="none" w="med" len="med"/>
                    </a:lnB>
                    <a:solidFill>
                      <a:srgbClr val="006FC0"/>
                    </a:solidFill>
                  </a:tcPr>
                </a:tc>
                <a:extLst>
                  <a:ext uri="{0D108BD9-81ED-4DB2-BD59-A6C34878D82A}">
                    <a16:rowId xmlns:a16="http://schemas.microsoft.com/office/drawing/2014/main" val="10000"/>
                  </a:ext>
                </a:extLst>
              </a:tr>
              <a:tr h="356193">
                <a:tc vMerge="1">
                  <a:txBody>
                    <a:bodyPr/>
                    <a:lstStyle/>
                    <a:p>
                      <a:endParaRPr/>
                    </a:p>
                  </a:txBody>
                  <a:tcPr marL="0" marR="0" marT="0" marB="0">
                    <a:lnL w="12700">
                      <a:solidFill>
                        <a:srgbClr val="FFFFFF"/>
                      </a:solidFill>
                      <a:prstDash val="solid"/>
                    </a:lnL>
                    <a:lnR w="38100">
                      <a:solidFill>
                        <a:srgbClr val="FFFFFF"/>
                      </a:solidFill>
                      <a:prstDash val="solid"/>
                    </a:lnR>
                    <a:lnT w="12700">
                      <a:solidFill>
                        <a:srgbClr val="FFFFFF"/>
                      </a:solidFill>
                      <a:prstDash val="solid"/>
                    </a:lnT>
                    <a:lnB w="38100">
                      <a:solidFill>
                        <a:srgbClr val="FFFFFF"/>
                      </a:solidFill>
                      <a:prstDash val="solid"/>
                    </a:lnB>
                    <a:solidFill>
                      <a:srgbClr val="C00000"/>
                    </a:solidFill>
                  </a:tcPr>
                </a:tc>
                <a:tc>
                  <a:txBody>
                    <a:bodyPr/>
                    <a:lstStyle/>
                    <a:p>
                      <a:pPr marL="779145" algn="l" fontAlgn="ctr">
                        <a:lnSpc>
                          <a:spcPct val="100000"/>
                        </a:lnSpc>
                        <a:spcBef>
                          <a:spcPts val="240"/>
                        </a:spcBef>
                      </a:pPr>
                      <a:r>
                        <a:rPr lang="en-US" sz="1850" b="1" spc="-20" dirty="0">
                          <a:solidFill>
                            <a:srgbClr val="FFFFFF"/>
                          </a:solidFill>
                          <a:latin typeface="Tw Cen MT"/>
                          <a:ea typeface="+mn-ea"/>
                          <a:cs typeface="Tw Cen MT"/>
                        </a:rPr>
                        <a:t>Ms. </a:t>
                      </a:r>
                      <a:r>
                        <a:rPr lang="en-US" sz="1850" b="1" spc="-20" dirty="0" err="1">
                          <a:solidFill>
                            <a:srgbClr val="FFFFFF"/>
                          </a:solidFill>
                          <a:latin typeface="Tw Cen MT"/>
                          <a:ea typeface="+mn-ea"/>
                          <a:cs typeface="Tw Cen MT"/>
                        </a:rPr>
                        <a:t>Madhushri</a:t>
                      </a:r>
                      <a:r>
                        <a:rPr lang="en-US" sz="1850" b="1" spc="-20" dirty="0">
                          <a:solidFill>
                            <a:srgbClr val="FFFFFF"/>
                          </a:solidFill>
                          <a:latin typeface="Tw Cen MT"/>
                          <a:ea typeface="+mn-ea"/>
                          <a:cs typeface="Tw Cen MT"/>
                        </a:rPr>
                        <a:t> </a:t>
                      </a:r>
                      <a:r>
                        <a:rPr lang="en-US" sz="1850" b="1" spc="-20" dirty="0" err="1">
                          <a:solidFill>
                            <a:srgbClr val="FFFFFF"/>
                          </a:solidFill>
                          <a:latin typeface="Tw Cen MT"/>
                          <a:ea typeface="+mn-ea"/>
                          <a:cs typeface="Tw Cen MT"/>
                        </a:rPr>
                        <a:t>Wadki</a:t>
                      </a:r>
                      <a:endParaRPr lang="en-US" sz="1850" b="1" spc="-20" dirty="0">
                        <a:solidFill>
                          <a:srgbClr val="FFFFFF"/>
                        </a:solidFill>
                        <a:latin typeface="Tw Cen MT"/>
                        <a:ea typeface="+mn-ea"/>
                        <a:cs typeface="Tw Cen MT"/>
                      </a:endParaRPr>
                    </a:p>
                  </a:txBody>
                  <a:tcPr marL="0" marR="0" marT="0" marB="0" anchor="ctr">
                    <a:lnL w="38100">
                      <a:solidFill>
                        <a:srgbClr val="FFFFFF"/>
                      </a:solidFill>
                      <a:prstDash val="solid"/>
                    </a:lnL>
                    <a:lnR w="12700" cap="flat" cmpd="sng" algn="ctr">
                      <a:solidFill>
                        <a:srgbClr val="FFFFFF"/>
                      </a:solidFill>
                      <a:prstDash val="solid"/>
                      <a:round/>
                      <a:headEnd type="none" w="med" len="med"/>
                      <a:tailEnd type="none" w="med" len="med"/>
                    </a:lnR>
                    <a:lnT w="38100">
                      <a:solidFill>
                        <a:srgbClr val="FFFFFF"/>
                      </a:solidFill>
                      <a:prstDash val="solid"/>
                    </a:lnT>
                    <a:lnB w="12700">
                      <a:solidFill>
                        <a:srgbClr val="FFFFFF"/>
                      </a:solidFill>
                      <a:prstDash val="solid"/>
                    </a:lnB>
                    <a:solidFill>
                      <a:srgbClr val="0D5A50"/>
                    </a:solidFill>
                  </a:tcPr>
                </a:tc>
                <a:tc>
                  <a:txBody>
                    <a:bodyPr/>
                    <a:lstStyle/>
                    <a:p>
                      <a:pPr marL="779145" algn="l" fontAlgn="ctr">
                        <a:lnSpc>
                          <a:spcPct val="100000"/>
                        </a:lnSpc>
                        <a:spcBef>
                          <a:spcPts val="240"/>
                        </a:spcBef>
                      </a:pPr>
                      <a:r>
                        <a:rPr lang="en-US" sz="1850" b="1" spc="-20" dirty="0">
                          <a:solidFill>
                            <a:srgbClr val="FFFFFF"/>
                          </a:solidFill>
                          <a:latin typeface="Tw Cen MT"/>
                          <a:ea typeface="+mn-ea"/>
                          <a:cs typeface="Tw Cen MT"/>
                        </a:rPr>
                        <a:t>2BU19CS015</a:t>
                      </a:r>
                    </a:p>
                  </a:txBody>
                  <a:tcPr marL="0" marR="0" marT="0" marB="0" anchor="ctr">
                    <a:lnL w="12700" cap="flat" cmpd="sng" algn="ctr">
                      <a:solidFill>
                        <a:srgbClr val="FFFFFF"/>
                      </a:solidFill>
                      <a:prstDash val="solid"/>
                      <a:round/>
                      <a:headEnd type="none" w="med" len="med"/>
                      <a:tailEnd type="none" w="med" len="med"/>
                    </a:lnL>
                    <a:lnR w="12700">
                      <a:solidFill>
                        <a:srgbClr val="FFFFFF"/>
                      </a:solidFill>
                      <a:prstDash val="solid"/>
                    </a:lnR>
                    <a:lnT w="38100">
                      <a:solidFill>
                        <a:srgbClr val="FFFFFF"/>
                      </a:solidFill>
                      <a:prstDash val="solid"/>
                    </a:lnT>
                    <a:lnB w="12700">
                      <a:solidFill>
                        <a:srgbClr val="FFFFFF"/>
                      </a:solidFill>
                      <a:prstDash val="solid"/>
                    </a:lnB>
                    <a:solidFill>
                      <a:srgbClr val="0D5A50"/>
                    </a:solidFill>
                  </a:tcPr>
                </a:tc>
                <a:extLst>
                  <a:ext uri="{0D108BD9-81ED-4DB2-BD59-A6C34878D82A}">
                    <a16:rowId xmlns:a16="http://schemas.microsoft.com/office/drawing/2014/main" val="10001"/>
                  </a:ext>
                </a:extLst>
              </a:tr>
              <a:tr h="356194">
                <a:tc vMerge="1">
                  <a:txBody>
                    <a:bodyPr/>
                    <a:lstStyle/>
                    <a:p>
                      <a:endParaRPr/>
                    </a:p>
                  </a:txBody>
                  <a:tcPr marL="0" marR="0" marT="0" marB="0">
                    <a:lnL w="12700">
                      <a:solidFill>
                        <a:srgbClr val="FFFFFF"/>
                      </a:solidFill>
                      <a:prstDash val="solid"/>
                    </a:lnL>
                    <a:lnR w="38100">
                      <a:solidFill>
                        <a:srgbClr val="FFFFFF"/>
                      </a:solidFill>
                      <a:prstDash val="solid"/>
                    </a:lnR>
                    <a:lnT w="12700">
                      <a:solidFill>
                        <a:srgbClr val="FFFFFF"/>
                      </a:solidFill>
                      <a:prstDash val="solid"/>
                    </a:lnT>
                    <a:lnB w="38100">
                      <a:solidFill>
                        <a:srgbClr val="FFFFFF"/>
                      </a:solidFill>
                      <a:prstDash val="solid"/>
                    </a:lnB>
                    <a:solidFill>
                      <a:srgbClr val="C00000"/>
                    </a:solidFill>
                  </a:tcPr>
                </a:tc>
                <a:tc>
                  <a:txBody>
                    <a:bodyPr/>
                    <a:lstStyle/>
                    <a:p>
                      <a:pPr marL="779145" algn="l" fontAlgn="ctr">
                        <a:lnSpc>
                          <a:spcPct val="100000"/>
                        </a:lnSpc>
                        <a:spcBef>
                          <a:spcPts val="240"/>
                        </a:spcBef>
                      </a:pPr>
                      <a:r>
                        <a:rPr lang="en-US" sz="1850" b="1" spc="-20" dirty="0">
                          <a:solidFill>
                            <a:srgbClr val="FFFFFF"/>
                          </a:solidFill>
                          <a:latin typeface="Tw Cen MT"/>
                          <a:ea typeface="+mn-ea"/>
                          <a:cs typeface="Tw Cen MT"/>
                        </a:rPr>
                        <a:t>Mr. Shikhar Shetty</a:t>
                      </a:r>
                    </a:p>
                  </a:txBody>
                  <a:tcPr marL="0" marR="0" marT="0" marB="0" anchor="ctr">
                    <a:lnL w="38100">
                      <a:solidFill>
                        <a:srgbClr val="FFFFFF"/>
                      </a:solidFill>
                      <a:prstDash val="solid"/>
                    </a:lnL>
                    <a:lnR w="12700" cap="flat" cmpd="sng" algn="ctr">
                      <a:solidFill>
                        <a:srgbClr val="FFFFFF"/>
                      </a:solidFill>
                      <a:prstDash val="solid"/>
                      <a:round/>
                      <a:headEnd type="none" w="med" len="med"/>
                      <a:tailEnd type="none" w="med" len="med"/>
                    </a:lnR>
                    <a:lnT w="12700">
                      <a:solidFill>
                        <a:srgbClr val="FFFFFF"/>
                      </a:solidFill>
                      <a:prstDash val="solid"/>
                    </a:lnT>
                    <a:lnB w="12700">
                      <a:solidFill>
                        <a:srgbClr val="FFFFFF"/>
                      </a:solidFill>
                      <a:prstDash val="solid"/>
                    </a:lnB>
                    <a:solidFill>
                      <a:srgbClr val="0D5A50"/>
                    </a:solidFill>
                  </a:tcPr>
                </a:tc>
                <a:tc>
                  <a:txBody>
                    <a:bodyPr/>
                    <a:lstStyle/>
                    <a:p>
                      <a:pPr marL="779145" algn="l" fontAlgn="ctr">
                        <a:lnSpc>
                          <a:spcPct val="100000"/>
                        </a:lnSpc>
                        <a:spcBef>
                          <a:spcPts val="240"/>
                        </a:spcBef>
                      </a:pPr>
                      <a:r>
                        <a:rPr lang="en-US" sz="1850" b="1" spc="-20" dirty="0">
                          <a:solidFill>
                            <a:srgbClr val="FFFFFF"/>
                          </a:solidFill>
                          <a:latin typeface="Tw Cen MT"/>
                          <a:ea typeface="+mn-ea"/>
                          <a:cs typeface="Tw Cen MT"/>
                        </a:rPr>
                        <a:t>2BU19CS040</a:t>
                      </a:r>
                    </a:p>
                  </a:txBody>
                  <a:tcPr marL="0" marR="0" marT="0" marB="0" anchor="ctr">
                    <a:lnL w="12700" cap="flat" cmpd="sng" algn="ctr">
                      <a:solidFill>
                        <a:srgbClr val="FFFFFF"/>
                      </a:solidFill>
                      <a:prstDash val="solid"/>
                      <a:round/>
                      <a:headEnd type="none" w="med" len="med"/>
                      <a:tailEnd type="none" w="med" len="med"/>
                    </a:lnL>
                    <a:lnR w="12700">
                      <a:solidFill>
                        <a:srgbClr val="FFFFFF"/>
                      </a:solidFill>
                      <a:prstDash val="solid"/>
                    </a:lnR>
                    <a:lnT w="12700">
                      <a:solidFill>
                        <a:srgbClr val="FFFFFF"/>
                      </a:solidFill>
                      <a:prstDash val="solid"/>
                    </a:lnT>
                    <a:lnB w="12700">
                      <a:solidFill>
                        <a:srgbClr val="FFFFFF"/>
                      </a:solidFill>
                      <a:prstDash val="solid"/>
                    </a:lnB>
                    <a:solidFill>
                      <a:srgbClr val="0D5A50"/>
                    </a:solidFill>
                  </a:tcPr>
                </a:tc>
                <a:extLst>
                  <a:ext uri="{0D108BD9-81ED-4DB2-BD59-A6C34878D82A}">
                    <a16:rowId xmlns:a16="http://schemas.microsoft.com/office/drawing/2014/main" val="10002"/>
                  </a:ext>
                </a:extLst>
              </a:tr>
              <a:tr h="356193">
                <a:tc vMerge="1">
                  <a:txBody>
                    <a:bodyPr/>
                    <a:lstStyle/>
                    <a:p>
                      <a:endParaRPr/>
                    </a:p>
                  </a:txBody>
                  <a:tcPr marL="0" marR="0" marT="0" marB="0">
                    <a:lnL w="12700">
                      <a:solidFill>
                        <a:srgbClr val="FFFFFF"/>
                      </a:solidFill>
                      <a:prstDash val="solid"/>
                    </a:lnL>
                    <a:lnR w="38100">
                      <a:solidFill>
                        <a:srgbClr val="FFFFFF"/>
                      </a:solidFill>
                      <a:prstDash val="solid"/>
                    </a:lnR>
                    <a:lnT w="12700">
                      <a:solidFill>
                        <a:srgbClr val="FFFFFF"/>
                      </a:solidFill>
                      <a:prstDash val="solid"/>
                    </a:lnT>
                    <a:lnB w="38100">
                      <a:solidFill>
                        <a:srgbClr val="FFFFFF"/>
                      </a:solidFill>
                      <a:prstDash val="solid"/>
                    </a:lnB>
                    <a:solidFill>
                      <a:srgbClr val="C00000"/>
                    </a:solidFill>
                  </a:tcPr>
                </a:tc>
                <a:tc>
                  <a:txBody>
                    <a:bodyPr/>
                    <a:lstStyle/>
                    <a:p>
                      <a:pPr marL="779145" algn="l" fontAlgn="ctr">
                        <a:lnSpc>
                          <a:spcPct val="100000"/>
                        </a:lnSpc>
                        <a:spcBef>
                          <a:spcPts val="240"/>
                        </a:spcBef>
                      </a:pPr>
                      <a:r>
                        <a:rPr lang="en-US" sz="1850" b="1" spc="-20" dirty="0">
                          <a:solidFill>
                            <a:srgbClr val="FFFFFF"/>
                          </a:solidFill>
                          <a:latin typeface="Tw Cen MT"/>
                          <a:ea typeface="+mn-ea"/>
                          <a:cs typeface="Tw Cen MT"/>
                        </a:rPr>
                        <a:t>Ms. Smita Patted</a:t>
                      </a:r>
                    </a:p>
                  </a:txBody>
                  <a:tcPr marL="0" marR="0" marT="0" marB="0" anchor="ctr">
                    <a:lnL w="38100">
                      <a:solidFill>
                        <a:srgbClr val="FFFFFF"/>
                      </a:solidFill>
                      <a:prstDash val="solid"/>
                    </a:lnL>
                    <a:lnR w="12700" cap="flat" cmpd="sng" algn="ctr">
                      <a:solidFill>
                        <a:srgbClr val="FFFFFF"/>
                      </a:solidFill>
                      <a:prstDash val="solid"/>
                      <a:round/>
                      <a:headEnd type="none" w="med" len="med"/>
                      <a:tailEnd type="none" w="med" len="med"/>
                    </a:lnR>
                    <a:lnT w="12700">
                      <a:solidFill>
                        <a:srgbClr val="FFFFFF"/>
                      </a:solidFill>
                      <a:prstDash val="solid"/>
                    </a:lnT>
                    <a:lnB w="12700">
                      <a:solidFill>
                        <a:srgbClr val="FFFFFF"/>
                      </a:solidFill>
                      <a:prstDash val="solid"/>
                    </a:lnB>
                    <a:solidFill>
                      <a:srgbClr val="0D5A50"/>
                    </a:solidFill>
                  </a:tcPr>
                </a:tc>
                <a:tc>
                  <a:txBody>
                    <a:bodyPr/>
                    <a:lstStyle/>
                    <a:p>
                      <a:pPr marL="779145" algn="l" fontAlgn="ctr">
                        <a:lnSpc>
                          <a:spcPct val="100000"/>
                        </a:lnSpc>
                        <a:spcBef>
                          <a:spcPts val="240"/>
                        </a:spcBef>
                      </a:pPr>
                      <a:r>
                        <a:rPr lang="en-US" sz="1850" b="1" spc="-20" dirty="0">
                          <a:solidFill>
                            <a:srgbClr val="FFFFFF"/>
                          </a:solidFill>
                          <a:latin typeface="Tw Cen MT"/>
                          <a:ea typeface="+mn-ea"/>
                          <a:cs typeface="Tw Cen MT"/>
                        </a:rPr>
                        <a:t>2BU19CS043</a:t>
                      </a:r>
                    </a:p>
                  </a:txBody>
                  <a:tcPr marL="0" marR="0" marT="0" marB="0" anchor="ctr">
                    <a:lnL w="12700" cap="flat" cmpd="sng" algn="ctr">
                      <a:solidFill>
                        <a:srgbClr val="FFFFFF"/>
                      </a:solidFill>
                      <a:prstDash val="solid"/>
                      <a:round/>
                      <a:headEnd type="none" w="med" len="med"/>
                      <a:tailEnd type="none" w="med" len="med"/>
                    </a:lnL>
                    <a:lnR w="12700">
                      <a:solidFill>
                        <a:srgbClr val="FFFFFF"/>
                      </a:solidFill>
                      <a:prstDash val="solid"/>
                    </a:lnR>
                    <a:lnT w="12700">
                      <a:solidFill>
                        <a:srgbClr val="FFFFFF"/>
                      </a:solidFill>
                      <a:prstDash val="solid"/>
                    </a:lnT>
                    <a:lnB w="12700">
                      <a:solidFill>
                        <a:srgbClr val="FFFFFF"/>
                      </a:solidFill>
                      <a:prstDash val="solid"/>
                    </a:lnB>
                    <a:solidFill>
                      <a:srgbClr val="0D5A50"/>
                    </a:solidFill>
                  </a:tcPr>
                </a:tc>
                <a:extLst>
                  <a:ext uri="{0D108BD9-81ED-4DB2-BD59-A6C34878D82A}">
                    <a16:rowId xmlns:a16="http://schemas.microsoft.com/office/drawing/2014/main" val="10003"/>
                  </a:ext>
                </a:extLst>
              </a:tr>
              <a:tr h="356194">
                <a:tc vMerge="1">
                  <a:txBody>
                    <a:bodyPr/>
                    <a:lstStyle/>
                    <a:p>
                      <a:endParaRPr/>
                    </a:p>
                  </a:txBody>
                  <a:tcPr marL="0" marR="0" marT="0" marB="0">
                    <a:lnL w="12700">
                      <a:solidFill>
                        <a:srgbClr val="FFFFFF"/>
                      </a:solidFill>
                      <a:prstDash val="solid"/>
                    </a:lnL>
                    <a:lnR w="38100">
                      <a:solidFill>
                        <a:srgbClr val="FFFFFF"/>
                      </a:solidFill>
                      <a:prstDash val="solid"/>
                    </a:lnR>
                    <a:lnT w="12700">
                      <a:solidFill>
                        <a:srgbClr val="FFFFFF"/>
                      </a:solidFill>
                      <a:prstDash val="solid"/>
                    </a:lnT>
                    <a:lnB w="38100">
                      <a:solidFill>
                        <a:srgbClr val="FFFFFF"/>
                      </a:solidFill>
                      <a:prstDash val="solid"/>
                    </a:lnB>
                    <a:solidFill>
                      <a:srgbClr val="C00000"/>
                    </a:solidFill>
                  </a:tcPr>
                </a:tc>
                <a:tc>
                  <a:txBody>
                    <a:bodyPr/>
                    <a:lstStyle/>
                    <a:p>
                      <a:pPr marL="779145" algn="l" fontAlgn="ctr">
                        <a:lnSpc>
                          <a:spcPct val="100000"/>
                        </a:lnSpc>
                        <a:spcBef>
                          <a:spcPts val="240"/>
                        </a:spcBef>
                      </a:pPr>
                      <a:r>
                        <a:rPr lang="en-US" sz="1850" b="1" spc="-20" dirty="0">
                          <a:solidFill>
                            <a:srgbClr val="FFFFFF"/>
                          </a:solidFill>
                          <a:latin typeface="Tw Cen MT"/>
                          <a:ea typeface="+mn-ea"/>
                          <a:cs typeface="Tw Cen MT"/>
                        </a:rPr>
                        <a:t>Mr. </a:t>
                      </a:r>
                      <a:r>
                        <a:rPr lang="en-US" sz="1850" b="1" spc="-20" dirty="0" err="1">
                          <a:solidFill>
                            <a:srgbClr val="FFFFFF"/>
                          </a:solidFill>
                          <a:latin typeface="Tw Cen MT"/>
                          <a:ea typeface="+mn-ea"/>
                          <a:cs typeface="Tw Cen MT"/>
                        </a:rPr>
                        <a:t>Tejas</a:t>
                      </a:r>
                      <a:r>
                        <a:rPr lang="en-US" sz="1850" b="1" spc="-20" dirty="0">
                          <a:solidFill>
                            <a:srgbClr val="FFFFFF"/>
                          </a:solidFill>
                          <a:latin typeface="Tw Cen MT"/>
                          <a:ea typeface="+mn-ea"/>
                          <a:cs typeface="Tw Cen MT"/>
                        </a:rPr>
                        <a:t> </a:t>
                      </a:r>
                      <a:r>
                        <a:rPr lang="en-US" sz="1850" b="1" spc="-20" dirty="0" err="1">
                          <a:solidFill>
                            <a:srgbClr val="FFFFFF"/>
                          </a:solidFill>
                          <a:latin typeface="Tw Cen MT"/>
                          <a:ea typeface="+mn-ea"/>
                          <a:cs typeface="Tw Cen MT"/>
                        </a:rPr>
                        <a:t>Biradar</a:t>
                      </a:r>
                      <a:endParaRPr lang="en-US" sz="1850" b="1" spc="-20" dirty="0">
                        <a:solidFill>
                          <a:srgbClr val="FFFFFF"/>
                        </a:solidFill>
                        <a:latin typeface="Tw Cen MT"/>
                        <a:ea typeface="+mn-ea"/>
                        <a:cs typeface="Tw Cen MT"/>
                      </a:endParaRPr>
                    </a:p>
                  </a:txBody>
                  <a:tcPr marL="0" marR="0" marT="0" marB="0" anchor="ctr">
                    <a:lnL w="38100">
                      <a:solidFill>
                        <a:srgbClr val="FFFFFF"/>
                      </a:solidFill>
                      <a:prstDash val="solid"/>
                    </a:lnL>
                    <a:lnR w="12700" cap="flat" cmpd="sng" algn="ctr">
                      <a:solidFill>
                        <a:srgbClr val="FFFFFF"/>
                      </a:solidFill>
                      <a:prstDash val="solid"/>
                      <a:round/>
                      <a:headEnd type="none" w="med" len="med"/>
                      <a:tailEnd type="none" w="med" len="med"/>
                    </a:lnR>
                    <a:lnT w="12700">
                      <a:solidFill>
                        <a:srgbClr val="FFFFFF"/>
                      </a:solidFill>
                      <a:prstDash val="solid"/>
                    </a:lnT>
                    <a:lnB w="12700">
                      <a:solidFill>
                        <a:srgbClr val="FFFFFF"/>
                      </a:solidFill>
                      <a:prstDash val="solid"/>
                    </a:lnB>
                    <a:solidFill>
                      <a:srgbClr val="0D5A50"/>
                    </a:solidFill>
                  </a:tcPr>
                </a:tc>
                <a:tc>
                  <a:txBody>
                    <a:bodyPr/>
                    <a:lstStyle/>
                    <a:p>
                      <a:pPr marL="779145" algn="l" fontAlgn="ctr">
                        <a:lnSpc>
                          <a:spcPct val="100000"/>
                        </a:lnSpc>
                        <a:spcBef>
                          <a:spcPts val="240"/>
                        </a:spcBef>
                      </a:pPr>
                      <a:r>
                        <a:rPr lang="en-US" sz="1850" b="1" spc="-20" dirty="0">
                          <a:solidFill>
                            <a:srgbClr val="FFFFFF"/>
                          </a:solidFill>
                          <a:latin typeface="Tw Cen MT"/>
                          <a:ea typeface="+mn-ea"/>
                          <a:cs typeface="Tw Cen MT"/>
                        </a:rPr>
                        <a:t>2BU19CS051</a:t>
                      </a:r>
                    </a:p>
                  </a:txBody>
                  <a:tcPr marL="0" marR="0" marT="0" marB="0" anchor="ctr">
                    <a:lnL w="12700" cap="flat" cmpd="sng" algn="ctr">
                      <a:solidFill>
                        <a:srgbClr val="FFFFFF"/>
                      </a:solidFill>
                      <a:prstDash val="solid"/>
                      <a:round/>
                      <a:headEnd type="none" w="med" len="med"/>
                      <a:tailEnd type="none" w="med" len="med"/>
                    </a:lnL>
                    <a:lnR w="12700">
                      <a:solidFill>
                        <a:srgbClr val="FFFFFF"/>
                      </a:solidFill>
                      <a:prstDash val="solid"/>
                    </a:lnR>
                    <a:lnT w="12700">
                      <a:solidFill>
                        <a:srgbClr val="FFFFFF"/>
                      </a:solidFill>
                      <a:prstDash val="solid"/>
                    </a:lnT>
                    <a:lnB w="12700">
                      <a:solidFill>
                        <a:srgbClr val="FFFFFF"/>
                      </a:solidFill>
                      <a:prstDash val="solid"/>
                    </a:lnB>
                    <a:solidFill>
                      <a:srgbClr val="0D5A50"/>
                    </a:solidFill>
                  </a:tcPr>
                </a:tc>
                <a:extLst>
                  <a:ext uri="{0D108BD9-81ED-4DB2-BD59-A6C34878D82A}">
                    <a16:rowId xmlns:a16="http://schemas.microsoft.com/office/drawing/2014/main" val="10004"/>
                  </a:ext>
                </a:extLst>
              </a:tr>
              <a:tr h="1190832">
                <a:tc vMerge="1">
                  <a:txBody>
                    <a:bodyPr/>
                    <a:lstStyle/>
                    <a:p>
                      <a:endParaRPr/>
                    </a:p>
                  </a:txBody>
                  <a:tcPr marL="0" marR="0" marT="0" marB="0">
                    <a:lnL w="12700">
                      <a:solidFill>
                        <a:srgbClr val="FFFFFF"/>
                      </a:solidFill>
                      <a:prstDash val="solid"/>
                    </a:lnL>
                    <a:lnR w="38100">
                      <a:solidFill>
                        <a:srgbClr val="FFFFFF"/>
                      </a:solidFill>
                      <a:prstDash val="solid"/>
                    </a:lnR>
                    <a:lnT w="12700">
                      <a:solidFill>
                        <a:srgbClr val="FFFFFF"/>
                      </a:solidFill>
                      <a:prstDash val="solid"/>
                    </a:lnT>
                    <a:lnB w="38100">
                      <a:solidFill>
                        <a:srgbClr val="FFFFFF"/>
                      </a:solidFill>
                      <a:prstDash val="solid"/>
                    </a:lnB>
                    <a:solidFill>
                      <a:srgbClr val="C00000"/>
                    </a:solidFill>
                  </a:tcPr>
                </a:tc>
                <a:tc gridSpan="2">
                  <a:txBody>
                    <a:bodyPr/>
                    <a:lstStyle/>
                    <a:p>
                      <a:pPr marL="215265" algn="ctr">
                        <a:lnSpc>
                          <a:spcPts val="1880"/>
                        </a:lnSpc>
                        <a:spcBef>
                          <a:spcPts val="345"/>
                        </a:spcBef>
                      </a:pPr>
                      <a:r>
                        <a:rPr lang="en-US" sz="1500" i="1" spc="5" dirty="0">
                          <a:solidFill>
                            <a:srgbClr val="C00000"/>
                          </a:solidFill>
                          <a:latin typeface="Tw Cen MT"/>
                          <a:cs typeface="Tw Cen MT"/>
                        </a:rPr>
                        <a:t>Under </a:t>
                      </a:r>
                      <a:r>
                        <a:rPr lang="en-US" sz="1500" i="1" spc="-10" dirty="0">
                          <a:solidFill>
                            <a:srgbClr val="C00000"/>
                          </a:solidFill>
                          <a:latin typeface="Tw Cen MT"/>
                          <a:cs typeface="Tw Cen MT"/>
                        </a:rPr>
                        <a:t>the </a:t>
                      </a:r>
                      <a:r>
                        <a:rPr lang="en-US" sz="1500" i="1" spc="-5" dirty="0">
                          <a:solidFill>
                            <a:srgbClr val="C00000"/>
                          </a:solidFill>
                          <a:latin typeface="Tw Cen MT"/>
                          <a:cs typeface="Tw Cen MT"/>
                        </a:rPr>
                        <a:t>Guidance</a:t>
                      </a:r>
                      <a:r>
                        <a:rPr lang="en-US" sz="1500" i="1" spc="-70" dirty="0">
                          <a:solidFill>
                            <a:srgbClr val="C00000"/>
                          </a:solidFill>
                          <a:latin typeface="Tw Cen MT"/>
                          <a:cs typeface="Tw Cen MT"/>
                        </a:rPr>
                        <a:t> </a:t>
                      </a:r>
                      <a:r>
                        <a:rPr lang="en-US" sz="1500" i="1" dirty="0">
                          <a:solidFill>
                            <a:srgbClr val="C00000"/>
                          </a:solidFill>
                          <a:latin typeface="Tw Cen MT"/>
                          <a:cs typeface="Tw Cen MT"/>
                        </a:rPr>
                        <a:t>of</a:t>
                      </a:r>
                      <a:endParaRPr lang="en-US" sz="1500" dirty="0">
                        <a:latin typeface="Tw Cen MT"/>
                        <a:cs typeface="Tw Cen MT"/>
                      </a:endParaRPr>
                    </a:p>
                    <a:p>
                      <a:pPr marL="11430" algn="ctr">
                        <a:lnSpc>
                          <a:spcPts val="2150"/>
                        </a:lnSpc>
                      </a:pPr>
                      <a:r>
                        <a:rPr lang="en-US" sz="2000" b="1" spc="-30" dirty="0">
                          <a:solidFill>
                            <a:srgbClr val="001F5F"/>
                          </a:solidFill>
                          <a:latin typeface="Tw Cen MT"/>
                          <a:cs typeface="Tw Cen MT"/>
                        </a:rPr>
                        <a:t>   Ms. Rajeshwari Kisan</a:t>
                      </a:r>
                    </a:p>
                    <a:p>
                      <a:pPr marL="11430" algn="ctr">
                        <a:lnSpc>
                          <a:spcPts val="2150"/>
                        </a:lnSpc>
                      </a:pPr>
                      <a:r>
                        <a:rPr lang="en-US" sz="1600" dirty="0">
                          <a:latin typeface="Tw Cen MT"/>
                          <a:cs typeface="Tw Cen MT"/>
                        </a:rPr>
                        <a:t>Assistant</a:t>
                      </a:r>
                      <a:r>
                        <a:rPr lang="en-US" sz="1600" spc="-215" dirty="0">
                          <a:latin typeface="Tw Cen MT"/>
                          <a:cs typeface="Tw Cen MT"/>
                        </a:rPr>
                        <a:t> </a:t>
                      </a:r>
                      <a:r>
                        <a:rPr lang="en-US" sz="1600" spc="-20" dirty="0">
                          <a:latin typeface="Tw Cen MT"/>
                          <a:cs typeface="Tw Cen MT"/>
                        </a:rPr>
                        <a:t>Professor,</a:t>
                      </a:r>
                      <a:r>
                        <a:rPr lang="en-US" sz="1600" spc="-195" dirty="0">
                          <a:latin typeface="Tw Cen MT"/>
                          <a:cs typeface="Tw Cen MT"/>
                        </a:rPr>
                        <a:t> </a:t>
                      </a:r>
                      <a:r>
                        <a:rPr lang="en-US" sz="1600" dirty="0">
                          <a:latin typeface="Tw Cen MT"/>
                          <a:cs typeface="Tw Cen MT"/>
                        </a:rPr>
                        <a:t>Dept.</a:t>
                      </a:r>
                      <a:r>
                        <a:rPr lang="en-US" sz="1600" spc="-195" dirty="0">
                          <a:latin typeface="Tw Cen MT"/>
                          <a:cs typeface="Tw Cen MT"/>
                        </a:rPr>
                        <a:t> </a:t>
                      </a:r>
                      <a:r>
                        <a:rPr lang="en-US" sz="1600" spc="10" dirty="0">
                          <a:latin typeface="Tw Cen MT"/>
                          <a:cs typeface="Tw Cen MT"/>
                        </a:rPr>
                        <a:t>of</a:t>
                      </a:r>
                      <a:r>
                        <a:rPr lang="en-US" sz="1600" spc="-10" dirty="0">
                          <a:latin typeface="Tw Cen MT"/>
                          <a:cs typeface="Tw Cen MT"/>
                        </a:rPr>
                        <a:t> </a:t>
                      </a:r>
                      <a:r>
                        <a:rPr lang="en-US" sz="1600" spc="-15" dirty="0">
                          <a:latin typeface="Tw Cen MT"/>
                          <a:cs typeface="Tw Cen MT"/>
                        </a:rPr>
                        <a:t>CSE</a:t>
                      </a:r>
                      <a:endParaRPr lang="en-US" sz="1600" spc="0" dirty="0">
                        <a:latin typeface="Tw Cen MT"/>
                        <a:cs typeface="Tw Cen MT"/>
                      </a:endParaRPr>
                    </a:p>
                    <a:p>
                      <a:pPr marL="11430" algn="ctr">
                        <a:lnSpc>
                          <a:spcPts val="2150"/>
                        </a:lnSpc>
                      </a:pPr>
                      <a:r>
                        <a:rPr lang="en-US" sz="1600" spc="10" dirty="0">
                          <a:latin typeface="Tw Cen MT"/>
                          <a:cs typeface="Tw Cen MT"/>
                        </a:rPr>
                        <a:t>S.</a:t>
                      </a:r>
                      <a:r>
                        <a:rPr lang="en-US" sz="1600" spc="-110" dirty="0">
                          <a:latin typeface="Tw Cen MT"/>
                          <a:cs typeface="Tw Cen MT"/>
                        </a:rPr>
                        <a:t> </a:t>
                      </a:r>
                      <a:r>
                        <a:rPr lang="en-US" sz="1600" spc="-35" dirty="0">
                          <a:latin typeface="Tw Cen MT"/>
                          <a:cs typeface="Tw Cen MT"/>
                        </a:rPr>
                        <a:t>G. </a:t>
                      </a:r>
                      <a:r>
                        <a:rPr lang="en-US" sz="1600" dirty="0">
                          <a:latin typeface="Tw Cen MT"/>
                          <a:cs typeface="Tw Cen MT"/>
                        </a:rPr>
                        <a:t>Balekundri</a:t>
                      </a:r>
                      <a:r>
                        <a:rPr lang="en-US" sz="1600" spc="-195" dirty="0">
                          <a:latin typeface="Tw Cen MT"/>
                          <a:cs typeface="Tw Cen MT"/>
                        </a:rPr>
                        <a:t> </a:t>
                      </a:r>
                      <a:r>
                        <a:rPr lang="en-US" sz="1600" spc="-10" dirty="0">
                          <a:latin typeface="Tw Cen MT"/>
                          <a:cs typeface="Tw Cen MT"/>
                        </a:rPr>
                        <a:t>Institute</a:t>
                      </a:r>
                      <a:r>
                        <a:rPr lang="en-US" sz="1600" spc="-155" dirty="0">
                          <a:latin typeface="Tw Cen MT"/>
                          <a:cs typeface="Tw Cen MT"/>
                        </a:rPr>
                        <a:t> </a:t>
                      </a:r>
                      <a:r>
                        <a:rPr lang="en-US" sz="1600" spc="10" dirty="0">
                          <a:latin typeface="Tw Cen MT"/>
                          <a:cs typeface="Tw Cen MT"/>
                        </a:rPr>
                        <a:t>of</a:t>
                      </a:r>
                      <a:r>
                        <a:rPr lang="en-US" sz="1600" spc="-5" dirty="0">
                          <a:latin typeface="Tw Cen MT"/>
                          <a:cs typeface="Tw Cen MT"/>
                        </a:rPr>
                        <a:t> </a:t>
                      </a:r>
                      <a:r>
                        <a:rPr lang="en-US" sz="1600" spc="-20" dirty="0">
                          <a:latin typeface="Tw Cen MT"/>
                          <a:cs typeface="Tw Cen MT"/>
                        </a:rPr>
                        <a:t>Technology,</a:t>
                      </a:r>
                      <a:r>
                        <a:rPr lang="en-US" sz="1600" spc="-195" dirty="0">
                          <a:latin typeface="Tw Cen MT"/>
                          <a:cs typeface="Tw Cen MT"/>
                        </a:rPr>
                        <a:t> </a:t>
                      </a:r>
                      <a:r>
                        <a:rPr lang="en-US" sz="1600" spc="-15" dirty="0">
                          <a:latin typeface="Tw Cen MT"/>
                          <a:cs typeface="Tw Cen MT"/>
                        </a:rPr>
                        <a:t>Belagavi-10</a:t>
                      </a:r>
                      <a:endParaRPr lang="en-US" sz="1600" dirty="0">
                        <a:latin typeface="Tw Cen MT"/>
                        <a:cs typeface="Tw Cen MT"/>
                      </a:endParaRPr>
                    </a:p>
                  </a:txBody>
                  <a:tcPr marL="0" marR="0" marT="43815" marB="0">
                    <a:lnL w="38100">
                      <a:solidFill>
                        <a:srgbClr val="FFFFFF"/>
                      </a:solidFill>
                      <a:prstDash val="solid"/>
                    </a:lnL>
                    <a:lnR w="12700">
                      <a:solidFill>
                        <a:srgbClr val="FFFFFF"/>
                      </a:solidFill>
                      <a:prstDash val="solid"/>
                    </a:lnR>
                    <a:lnT w="12700" cap="flat" cmpd="sng" algn="ctr">
                      <a:solidFill>
                        <a:srgbClr val="FFFFFF"/>
                      </a:solidFill>
                      <a:prstDash val="solid"/>
                      <a:round/>
                      <a:headEnd type="none" w="med" len="med"/>
                      <a:tailEnd type="none" w="med" len="med"/>
                    </a:lnT>
                    <a:lnB w="12700">
                      <a:solidFill>
                        <a:srgbClr val="FFFFFF"/>
                      </a:solidFill>
                      <a:prstDash val="solid"/>
                    </a:lnB>
                  </a:tcPr>
                </a:tc>
                <a:tc hMerge="1">
                  <a:txBody>
                    <a:bodyPr/>
                    <a:lstStyle/>
                    <a:p>
                      <a:endParaRPr/>
                    </a:p>
                  </a:txBody>
                  <a:tcPr marL="0" marR="0" marT="0" marB="0"/>
                </a:tc>
                <a:extLst>
                  <a:ext uri="{0D108BD9-81ED-4DB2-BD59-A6C34878D82A}">
                    <a16:rowId xmlns:a16="http://schemas.microsoft.com/office/drawing/2014/main" val="10005"/>
                  </a:ext>
                </a:extLst>
              </a:tr>
            </a:tbl>
          </a:graphicData>
        </a:graphic>
      </p:graphicFrame>
      <p:sp>
        <p:nvSpPr>
          <p:cNvPr id="30" name="Slide Number Placeholder 29">
            <a:extLst>
              <a:ext uri="{FF2B5EF4-FFF2-40B4-BE49-F238E27FC236}">
                <a16:creationId xmlns:a16="http://schemas.microsoft.com/office/drawing/2014/main" id="{F263A6E5-0EC4-A5B5-DAB6-60638FAE79E9}"/>
              </a:ext>
            </a:extLst>
          </p:cNvPr>
          <p:cNvSpPr>
            <a:spLocks noGrp="1"/>
          </p:cNvSpPr>
          <p:nvPr>
            <p:ph type="sldNum" sz="quarter" idx="4294967295"/>
          </p:nvPr>
        </p:nvSpPr>
        <p:spPr>
          <a:xfrm>
            <a:off x="8107680" y="6377941"/>
            <a:ext cx="2103120" cy="246221"/>
          </a:xfrm>
          <a:prstGeom prst="rect">
            <a:avLst/>
          </a:prstGeom>
        </p:spPr>
        <p:txBody>
          <a:bodyPr/>
          <a:lstStyle/>
          <a:p>
            <a:fld id="{B6F15528-21DE-4FAA-801E-634DDDAF4B2B}" type="slidenum">
              <a:rPr lang="en-US" sz="1600"/>
              <a:pPr/>
              <a:t>1</a:t>
            </a:fld>
            <a:endParaRPr lang="en-US" sz="1600"/>
          </a:p>
        </p:txBody>
      </p:sp>
    </p:spTree>
    <p:extLst>
      <p:ext uri="{BB962C8B-B14F-4D97-AF65-F5344CB8AC3E}">
        <p14:creationId xmlns:p14="http://schemas.microsoft.com/office/powerpoint/2010/main" val="31654980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484605A5-8ABF-7D08-0A76-DD361E3133A8}"/>
              </a:ext>
            </a:extLst>
          </p:cNvPr>
          <p:cNvSpPr>
            <a:spLocks noGrp="1"/>
          </p:cNvSpPr>
          <p:nvPr>
            <p:ph type="sldNum" sz="quarter" idx="4294967295"/>
          </p:nvPr>
        </p:nvSpPr>
        <p:spPr>
          <a:xfrm>
            <a:off x="8107680" y="6377941"/>
            <a:ext cx="2103120" cy="246221"/>
          </a:xfrm>
          <a:prstGeom prst="rect">
            <a:avLst/>
          </a:prstGeom>
        </p:spPr>
        <p:txBody>
          <a:bodyPr/>
          <a:lstStyle/>
          <a:p>
            <a:fld id="{B6F15528-21DE-4FAA-801E-634DDDAF4B2B}" type="slidenum">
              <a:rPr lang="en-US" sz="1600"/>
              <a:pPr/>
              <a:t>10</a:t>
            </a:fld>
            <a:endParaRPr lang="en-US" sz="1600"/>
          </a:p>
        </p:txBody>
      </p:sp>
      <p:sp>
        <p:nvSpPr>
          <p:cNvPr id="10" name="object 3">
            <a:extLst>
              <a:ext uri="{FF2B5EF4-FFF2-40B4-BE49-F238E27FC236}">
                <a16:creationId xmlns:a16="http://schemas.microsoft.com/office/drawing/2014/main" id="{73DF48E6-1E21-F2AD-1F61-98FF199F7C79}"/>
              </a:ext>
            </a:extLst>
          </p:cNvPr>
          <p:cNvSpPr txBox="1">
            <a:spLocks/>
          </p:cNvSpPr>
          <p:nvPr/>
        </p:nvSpPr>
        <p:spPr>
          <a:xfrm>
            <a:off x="3009900" y="69660"/>
            <a:ext cx="6172200" cy="988091"/>
          </a:xfrm>
          <a:prstGeom prst="rect">
            <a:avLst/>
          </a:prstGeom>
        </p:spPr>
        <p:txBody>
          <a:bodyPr vert="horz" wrap="square" lIns="0" tIns="12700" rIns="0" bIns="0" rtlCol="0" anchor="ctr">
            <a:spAutoFit/>
          </a:bodyPr>
          <a:lstStyle>
            <a:lvl1pPr>
              <a:defRPr sz="2400" b="1" i="0">
                <a:solidFill>
                  <a:srgbClr val="C00000"/>
                </a:solidFill>
                <a:latin typeface="Bookman Old Style"/>
                <a:ea typeface="+mj-ea"/>
                <a:cs typeface="Bookman Old Style"/>
              </a:defRPr>
            </a:lvl1pPr>
          </a:lstStyle>
          <a:p>
            <a:pPr marL="337820" indent="-325755" algn="ctr">
              <a:lnSpc>
                <a:spcPct val="150000"/>
              </a:lnSpc>
              <a:spcBef>
                <a:spcPts val="100"/>
              </a:spcBef>
              <a:tabLst>
                <a:tab pos="338455" algn="l"/>
              </a:tabLst>
            </a:pPr>
            <a:r>
              <a:rPr lang="en-US" sz="4800" kern="0" spc="-15" dirty="0">
                <a:latin typeface="Times New Roman" panose="02020603050405020304" pitchFamily="18" charset="0"/>
                <a:cs typeface="Times New Roman" panose="02020603050405020304" pitchFamily="18" charset="0"/>
              </a:rPr>
              <a:t>Use-Case Diagram</a:t>
            </a:r>
          </a:p>
        </p:txBody>
      </p:sp>
      <p:pic>
        <p:nvPicPr>
          <p:cNvPr id="2" name="Picture 1">
            <a:extLst>
              <a:ext uri="{FF2B5EF4-FFF2-40B4-BE49-F238E27FC236}">
                <a16:creationId xmlns:a16="http://schemas.microsoft.com/office/drawing/2014/main" id="{BECF282C-56DF-5A18-B9A5-4B8C247463E8}"/>
              </a:ext>
            </a:extLst>
          </p:cNvPr>
          <p:cNvPicPr>
            <a:picLocks noChangeAspect="1"/>
          </p:cNvPicPr>
          <p:nvPr/>
        </p:nvPicPr>
        <p:blipFill>
          <a:blip r:embed="rId2"/>
          <a:stretch>
            <a:fillRect/>
          </a:stretch>
        </p:blipFill>
        <p:spPr>
          <a:xfrm>
            <a:off x="2569210" y="1651544"/>
            <a:ext cx="6815422" cy="4428414"/>
          </a:xfrm>
          <a:prstGeom prst="rect">
            <a:avLst/>
          </a:prstGeom>
          <a:ln>
            <a:solidFill>
              <a:schemeClr val="tx1"/>
            </a:solidFill>
          </a:ln>
        </p:spPr>
      </p:pic>
    </p:spTree>
    <p:extLst>
      <p:ext uri="{BB962C8B-B14F-4D97-AF65-F5344CB8AC3E}">
        <p14:creationId xmlns:p14="http://schemas.microsoft.com/office/powerpoint/2010/main" val="1135467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90DBCC8D-A8D1-69B4-FCD5-4708E0FB079C}"/>
              </a:ext>
            </a:extLst>
          </p:cNvPr>
          <p:cNvSpPr>
            <a:spLocks noGrp="1"/>
          </p:cNvSpPr>
          <p:nvPr>
            <p:ph type="sldNum" sz="quarter" idx="4294967295"/>
          </p:nvPr>
        </p:nvSpPr>
        <p:spPr>
          <a:xfrm>
            <a:off x="8107680" y="6377941"/>
            <a:ext cx="2103120" cy="246221"/>
          </a:xfrm>
          <a:prstGeom prst="rect">
            <a:avLst/>
          </a:prstGeom>
        </p:spPr>
        <p:txBody>
          <a:bodyPr/>
          <a:lstStyle/>
          <a:p>
            <a:fld id="{B6F15528-21DE-4FAA-801E-634DDDAF4B2B}" type="slidenum">
              <a:rPr lang="en-US" sz="1600"/>
              <a:pPr/>
              <a:t>11</a:t>
            </a:fld>
            <a:endParaRPr lang="en-US" sz="1600"/>
          </a:p>
        </p:txBody>
      </p:sp>
      <p:sp>
        <p:nvSpPr>
          <p:cNvPr id="10" name="object 3">
            <a:extLst>
              <a:ext uri="{FF2B5EF4-FFF2-40B4-BE49-F238E27FC236}">
                <a16:creationId xmlns:a16="http://schemas.microsoft.com/office/drawing/2014/main" id="{4D18AD70-16F3-D43A-680A-9F7C1C68DBCD}"/>
              </a:ext>
            </a:extLst>
          </p:cNvPr>
          <p:cNvSpPr txBox="1">
            <a:spLocks/>
          </p:cNvSpPr>
          <p:nvPr/>
        </p:nvSpPr>
        <p:spPr>
          <a:xfrm>
            <a:off x="3032760" y="115537"/>
            <a:ext cx="6172200" cy="988091"/>
          </a:xfrm>
          <a:prstGeom prst="rect">
            <a:avLst/>
          </a:prstGeom>
        </p:spPr>
        <p:txBody>
          <a:bodyPr vert="horz" wrap="square" lIns="0" tIns="12700" rIns="0" bIns="0" rtlCol="0" anchor="ctr">
            <a:spAutoFit/>
          </a:bodyPr>
          <a:lstStyle>
            <a:lvl1pPr>
              <a:defRPr sz="2400" b="1" i="0">
                <a:solidFill>
                  <a:srgbClr val="C00000"/>
                </a:solidFill>
                <a:latin typeface="Bookman Old Style"/>
                <a:ea typeface="+mj-ea"/>
                <a:cs typeface="Bookman Old Style"/>
              </a:defRPr>
            </a:lvl1pPr>
          </a:lstStyle>
          <a:p>
            <a:pPr marL="337820" indent="-325755" algn="ctr">
              <a:lnSpc>
                <a:spcPct val="150000"/>
              </a:lnSpc>
              <a:spcBef>
                <a:spcPts val="100"/>
              </a:spcBef>
              <a:tabLst>
                <a:tab pos="338455" algn="l"/>
              </a:tabLst>
            </a:pPr>
            <a:r>
              <a:rPr lang="en-US" sz="4800" spc="-15" dirty="0">
                <a:latin typeface="Times New Roman" panose="02020603050405020304" pitchFamily="18" charset="0"/>
                <a:cs typeface="Times New Roman" panose="02020603050405020304" pitchFamily="18" charset="0"/>
              </a:rPr>
              <a:t>References</a:t>
            </a:r>
            <a:endParaRPr lang="en-US" sz="4800" kern="0" spc="-15"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90AF11AB-23BA-0339-C3C6-C3C22C74DC86}"/>
              </a:ext>
            </a:extLst>
          </p:cNvPr>
          <p:cNvSpPr txBox="1"/>
          <p:nvPr/>
        </p:nvSpPr>
        <p:spPr>
          <a:xfrm>
            <a:off x="852419" y="1787204"/>
            <a:ext cx="10532882" cy="3788858"/>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Shashwati </a:t>
            </a:r>
            <a:r>
              <a:rPr lang="en-IN" sz="1600" dirty="0" err="1">
                <a:latin typeface="Times New Roman" panose="02020603050405020304" pitchFamily="18" charset="0"/>
                <a:cs typeface="Times New Roman" panose="02020603050405020304" pitchFamily="18" charset="0"/>
              </a:rPr>
              <a:t>Tidke</a:t>
            </a:r>
            <a:r>
              <a:rPr lang="en-IN" sz="1600" dirty="0">
                <a:latin typeface="Times New Roman" panose="02020603050405020304" pitchFamily="18" charset="0"/>
                <a:cs typeface="Times New Roman" panose="02020603050405020304" pitchFamily="18" charset="0"/>
              </a:rPr>
              <a:t>, Ganesh </a:t>
            </a:r>
            <a:r>
              <a:rPr lang="en-IN" sz="1600" dirty="0" err="1">
                <a:latin typeface="Times New Roman" panose="02020603050405020304" pitchFamily="18" charset="0"/>
                <a:cs typeface="Times New Roman" panose="02020603050405020304" pitchFamily="18" charset="0"/>
              </a:rPr>
              <a:t>Bhutkar</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Dnyanal</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Shelke</a:t>
            </a:r>
            <a:r>
              <a:rPr lang="en-IN" sz="1600" dirty="0">
                <a:latin typeface="Times New Roman" panose="02020603050405020304" pitchFamily="18" charset="0"/>
                <a:cs typeface="Times New Roman" panose="02020603050405020304" pitchFamily="18" charset="0"/>
              </a:rPr>
              <a:t>, Shivani </a:t>
            </a:r>
            <a:r>
              <a:rPr lang="en-IN" sz="1600" dirty="0" err="1">
                <a:latin typeface="Times New Roman" panose="02020603050405020304" pitchFamily="18" charset="0"/>
                <a:cs typeface="Times New Roman" panose="02020603050405020304" pitchFamily="18" charset="0"/>
              </a:rPr>
              <a:t>Takale</a:t>
            </a:r>
            <a:r>
              <a:rPr lang="en-IN" sz="1600" dirty="0">
                <a:latin typeface="Times New Roman" panose="02020603050405020304" pitchFamily="18" charset="0"/>
                <a:cs typeface="Times New Roman" panose="02020603050405020304" pitchFamily="18" charset="0"/>
              </a:rPr>
              <a:t> &amp; Shraddha </a:t>
            </a:r>
            <a:r>
              <a:rPr lang="en-IN" sz="1600" dirty="0" err="1">
                <a:latin typeface="Times New Roman" panose="02020603050405020304" pitchFamily="18" charset="0"/>
                <a:cs typeface="Times New Roman" panose="02020603050405020304" pitchFamily="18" charset="0"/>
              </a:rPr>
              <a:t>Sadke</a:t>
            </a:r>
            <a:r>
              <a:rPr lang="en-IN" sz="1600" dirty="0">
                <a:latin typeface="Times New Roman" panose="02020603050405020304" pitchFamily="18" charset="0"/>
                <a:cs typeface="Times New Roman" panose="02020603050405020304" pitchFamily="18" charset="0"/>
              </a:rPr>
              <a:t>, “Mood-Based Song Recommendation System”, 2022 </a:t>
            </a:r>
            <a:r>
              <a:rPr lang="en-IN" sz="1600" dirty="0">
                <a:latin typeface="Times New Roman" panose="02020603050405020304" pitchFamily="18" charset="0"/>
                <a:cs typeface="Times New Roman" panose="02020603050405020304" pitchFamily="18" charset="0"/>
                <a:hlinkClick r:id="rId2"/>
              </a:rPr>
              <a:t>https://link-springercom.vtutest.mapmyaccess.com/chapter/10.1007/978-3-031-02904-2_9</a:t>
            </a:r>
            <a:endParaRPr lang="en-IN" sz="16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Manoj </a:t>
            </a:r>
            <a:r>
              <a:rPr lang="en-IN" sz="1600" dirty="0" err="1">
                <a:latin typeface="Times New Roman" panose="02020603050405020304" pitchFamily="18" charset="0"/>
                <a:cs typeface="Times New Roman" panose="02020603050405020304" pitchFamily="18" charset="0"/>
              </a:rPr>
              <a:t>Sabnis</a:t>
            </a:r>
            <a:r>
              <a:rPr lang="en-IN" sz="1600" dirty="0">
                <a:latin typeface="Times New Roman" panose="02020603050405020304" pitchFamily="18" charset="0"/>
                <a:cs typeface="Times New Roman" panose="02020603050405020304" pitchFamily="18" charset="0"/>
              </a:rPr>
              <a:t>, Bhavesh Bhatia, </a:t>
            </a:r>
            <a:r>
              <a:rPr lang="en-IN" sz="1600" dirty="0" err="1">
                <a:latin typeface="Times New Roman" panose="02020603050405020304" pitchFamily="18" charset="0"/>
                <a:cs typeface="Times New Roman" panose="02020603050405020304" pitchFamily="18" charset="0"/>
              </a:rPr>
              <a:t>Laveena</a:t>
            </a:r>
            <a:r>
              <a:rPr lang="en-IN" sz="1600" dirty="0">
                <a:latin typeface="Times New Roman" panose="02020603050405020304" pitchFamily="18" charset="0"/>
                <a:cs typeface="Times New Roman" panose="02020603050405020304" pitchFamily="18" charset="0"/>
              </a:rPr>
              <a:t> Punjabi, Navin </a:t>
            </a:r>
            <a:r>
              <a:rPr lang="en-IN" sz="1600" dirty="0" err="1">
                <a:latin typeface="Times New Roman" panose="02020603050405020304" pitchFamily="18" charset="0"/>
                <a:cs typeface="Times New Roman" panose="02020603050405020304" pitchFamily="18" charset="0"/>
              </a:rPr>
              <a:t>Rohra</a:t>
            </a:r>
            <a:r>
              <a:rPr lang="en-IN" sz="1600" dirty="0">
                <a:latin typeface="Times New Roman" panose="02020603050405020304" pitchFamily="18" charset="0"/>
                <a:cs typeface="Times New Roman" panose="02020603050405020304" pitchFamily="18" charset="0"/>
              </a:rPr>
              <a:t> ,“Music recommendation through face recognition and emotion detection” 2022 </a:t>
            </a:r>
            <a:r>
              <a:rPr lang="en-IN" sz="1600" dirty="0">
                <a:latin typeface="Times New Roman" panose="02020603050405020304" pitchFamily="18" charset="0"/>
                <a:cs typeface="Times New Roman" panose="02020603050405020304" pitchFamily="18" charset="0"/>
                <a:hlinkClick r:id="rId3"/>
              </a:rPr>
              <a:t>https://www.irjet.net/archives/V9/i3/IRJET-V9I3370.pdf</a:t>
            </a:r>
            <a:endParaRPr lang="en-IN" sz="16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Adarsh Kumar Singh, </a:t>
            </a:r>
            <a:r>
              <a:rPr lang="en-IN" sz="1600" dirty="0" err="1">
                <a:latin typeface="Times New Roman" panose="02020603050405020304" pitchFamily="18" charset="0"/>
                <a:cs typeface="Times New Roman" panose="02020603050405020304" pitchFamily="18" charset="0"/>
              </a:rPr>
              <a:t>Rajsonal</a:t>
            </a:r>
            <a:r>
              <a:rPr lang="en-IN" sz="1600" dirty="0">
                <a:latin typeface="Times New Roman" panose="02020603050405020304" pitchFamily="18" charset="0"/>
                <a:cs typeface="Times New Roman" panose="02020603050405020304" pitchFamily="18" charset="0"/>
              </a:rPr>
              <a:t> Kaur &amp; Devraj Sahu, “Real-Time Emotion Detection and Song Recommendation Using CNN Architecture”, 2021 </a:t>
            </a:r>
            <a:r>
              <a:rPr lang="en-IN" sz="1600" dirty="0">
                <a:latin typeface="Times New Roman" panose="02020603050405020304" pitchFamily="18" charset="0"/>
                <a:cs typeface="Times New Roman" panose="02020603050405020304" pitchFamily="18" charset="0"/>
                <a:hlinkClick r:id="rId4"/>
              </a:rPr>
              <a:t>https://link-springercom.vtutest.mapmyaccess.com/chapter/10.1007/978-981-33-4859-2_37</a:t>
            </a:r>
            <a:endParaRPr lang="en-IN" sz="16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Ziyang Yu, </a:t>
            </a:r>
            <a:r>
              <a:rPr lang="en-IN" sz="1600" dirty="0" err="1">
                <a:latin typeface="Times New Roman" panose="02020603050405020304" pitchFamily="18" charset="0"/>
                <a:cs typeface="Times New Roman" panose="02020603050405020304" pitchFamily="18" charset="0"/>
              </a:rPr>
              <a:t>Mengda</a:t>
            </a:r>
            <a:r>
              <a:rPr lang="en-IN" sz="1600" dirty="0">
                <a:latin typeface="Times New Roman" panose="02020603050405020304" pitchFamily="18" charset="0"/>
                <a:cs typeface="Times New Roman" panose="02020603050405020304" pitchFamily="18" charset="0"/>
              </a:rPr>
              <a:t> Zhao, Yilin Wu, </a:t>
            </a:r>
            <a:r>
              <a:rPr lang="en-IN" sz="1600" dirty="0" err="1">
                <a:latin typeface="Times New Roman" panose="02020603050405020304" pitchFamily="18" charset="0"/>
                <a:cs typeface="Times New Roman" panose="02020603050405020304" pitchFamily="18" charset="0"/>
              </a:rPr>
              <a:t>Peizhuo</a:t>
            </a:r>
            <a:r>
              <a:rPr lang="en-IN" sz="1600" dirty="0">
                <a:latin typeface="Times New Roman" panose="02020603050405020304" pitchFamily="18" charset="0"/>
                <a:cs typeface="Times New Roman" panose="02020603050405020304" pitchFamily="18" charset="0"/>
              </a:rPr>
              <a:t> Liu, </a:t>
            </a:r>
            <a:r>
              <a:rPr lang="en-IN" sz="1600" dirty="0" err="1">
                <a:latin typeface="Times New Roman" panose="02020603050405020304" pitchFamily="18" charset="0"/>
                <a:cs typeface="Times New Roman" panose="02020603050405020304" pitchFamily="18" charset="0"/>
              </a:rPr>
              <a:t>Hexu</a:t>
            </a:r>
            <a:r>
              <a:rPr lang="en-IN" sz="1600" dirty="0">
                <a:latin typeface="Times New Roman" panose="02020603050405020304" pitchFamily="18" charset="0"/>
                <a:cs typeface="Times New Roman" panose="02020603050405020304" pitchFamily="18" charset="0"/>
              </a:rPr>
              <a:t> Chen, “Automatic Music Recommendation Based on Facial Micro-expression Recognition”, 2020 </a:t>
            </a:r>
            <a:r>
              <a:rPr lang="en-IN" sz="1600" dirty="0">
                <a:latin typeface="Times New Roman" panose="02020603050405020304" pitchFamily="18" charset="0"/>
                <a:cs typeface="Times New Roman" panose="02020603050405020304" pitchFamily="18" charset="0"/>
                <a:hlinkClick r:id="rId5"/>
              </a:rPr>
              <a:t>https://doi.org/10.23919/CCC50068.2020.9189600</a:t>
            </a:r>
            <a:endParaRPr lang="en-IN" sz="16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endParaRPr lang="en-IN" dirty="0"/>
          </a:p>
        </p:txBody>
      </p:sp>
    </p:spTree>
    <p:extLst>
      <p:ext uri="{BB962C8B-B14F-4D97-AF65-F5344CB8AC3E}">
        <p14:creationId xmlns:p14="http://schemas.microsoft.com/office/powerpoint/2010/main" val="3786364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09A2E-B91B-28B7-8B43-5D7B7EC28BD1}"/>
              </a:ext>
            </a:extLst>
          </p:cNvPr>
          <p:cNvSpPr>
            <a:spLocks noGrp="1"/>
          </p:cNvSpPr>
          <p:nvPr>
            <p:ph type="title"/>
          </p:nvPr>
        </p:nvSpPr>
        <p:spPr>
          <a:xfrm>
            <a:off x="287694" y="2103437"/>
            <a:ext cx="10515600" cy="1325563"/>
          </a:xfrm>
        </p:spPr>
        <p:txBody>
          <a:bodyPr>
            <a:noAutofit/>
          </a:bodyPr>
          <a:lstStyle/>
          <a:p>
            <a:pPr marL="337820" indent="-325755" algn="ctr">
              <a:lnSpc>
                <a:spcPct val="150000"/>
              </a:lnSpc>
              <a:spcBef>
                <a:spcPts val="100"/>
              </a:spcBef>
              <a:tabLst>
                <a:tab pos="338455" algn="l"/>
              </a:tabLst>
            </a:pPr>
            <a:r>
              <a:rPr lang="en-IN" sz="6600" b="1" spc="-15" dirty="0">
                <a:solidFill>
                  <a:srgbClr val="C00000"/>
                </a:solidFill>
                <a:latin typeface="Algerian" panose="04020705040A02060702" pitchFamily="82" charset="0"/>
                <a:cs typeface="Times New Roman"/>
              </a:rPr>
              <a:t>Thank you</a:t>
            </a:r>
          </a:p>
        </p:txBody>
      </p:sp>
    </p:spTree>
    <p:extLst>
      <p:ext uri="{BB962C8B-B14F-4D97-AF65-F5344CB8AC3E}">
        <p14:creationId xmlns:p14="http://schemas.microsoft.com/office/powerpoint/2010/main" val="4142516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2057400" y="1371601"/>
            <a:ext cx="7620000" cy="4122988"/>
          </a:xfrm>
          <a:prstGeom prst="rect">
            <a:avLst/>
          </a:prstGeom>
        </p:spPr>
        <p:txBody>
          <a:bodyPr vert="horz" wrap="square" lIns="0" tIns="12700" rIns="0" bIns="0" rtlCol="0">
            <a:spAutoFit/>
          </a:bodyPr>
          <a:lstStyle/>
          <a:p>
            <a:pPr marL="337820" indent="-325755">
              <a:spcBef>
                <a:spcPts val="100"/>
              </a:spcBef>
              <a:buClr>
                <a:srgbClr val="EA1579"/>
              </a:buClr>
              <a:buFont typeface="Wingdings"/>
              <a:buChar char=""/>
              <a:tabLst>
                <a:tab pos="338455" algn="l"/>
              </a:tabLst>
            </a:pPr>
            <a:endParaRPr lang="en-US" sz="2000" dirty="0">
              <a:latin typeface="Times New Roman" panose="02020603050405020304" pitchFamily="18" charset="0"/>
              <a:cs typeface="Times New Roman" panose="02020603050405020304" pitchFamily="18" charset="0"/>
            </a:endParaRPr>
          </a:p>
          <a:p>
            <a:pPr marL="337820" indent="-325755">
              <a:lnSpc>
                <a:spcPct val="150000"/>
              </a:lnSpc>
              <a:spcBef>
                <a:spcPts val="100"/>
              </a:spcBef>
              <a:buClr>
                <a:srgbClr val="EA1579"/>
              </a:buClr>
              <a:buFont typeface="Wingdings"/>
              <a:buChar char=""/>
              <a:tabLst>
                <a:tab pos="338455" algn="l"/>
              </a:tabLst>
            </a:pPr>
            <a:r>
              <a:rPr lang="en-US" spc="-15" dirty="0">
                <a:latin typeface="Times New Roman" panose="02020603050405020304" pitchFamily="18" charset="0"/>
                <a:cs typeface="Times New Roman" panose="02020603050405020304" pitchFamily="18" charset="0"/>
              </a:rPr>
              <a:t>Introduction</a:t>
            </a:r>
          </a:p>
          <a:p>
            <a:pPr marL="337820" indent="-325755">
              <a:lnSpc>
                <a:spcPct val="150000"/>
              </a:lnSpc>
              <a:spcBef>
                <a:spcPts val="100"/>
              </a:spcBef>
              <a:buClr>
                <a:srgbClr val="EA1579"/>
              </a:buClr>
              <a:buFont typeface="Wingdings"/>
              <a:buChar char=""/>
              <a:tabLst>
                <a:tab pos="338455" algn="l"/>
              </a:tabLst>
            </a:pPr>
            <a:r>
              <a:rPr lang="en-US" spc="-15" dirty="0">
                <a:latin typeface="Times New Roman" panose="02020603050405020304" pitchFamily="18" charset="0"/>
                <a:cs typeface="Times New Roman" panose="02020603050405020304" pitchFamily="18" charset="0"/>
              </a:rPr>
              <a:t>Literature Review</a:t>
            </a:r>
          </a:p>
          <a:p>
            <a:pPr marL="337820" indent="-325755">
              <a:lnSpc>
                <a:spcPct val="150000"/>
              </a:lnSpc>
              <a:spcBef>
                <a:spcPts val="100"/>
              </a:spcBef>
              <a:buClr>
                <a:srgbClr val="EA1579"/>
              </a:buClr>
              <a:buFont typeface="Wingdings"/>
              <a:buChar char=""/>
              <a:tabLst>
                <a:tab pos="338455" algn="l"/>
              </a:tabLst>
            </a:pPr>
            <a:r>
              <a:rPr lang="en-US" spc="-15" dirty="0">
                <a:latin typeface="Times New Roman" panose="02020603050405020304" pitchFamily="18" charset="0"/>
                <a:cs typeface="Times New Roman" panose="02020603050405020304" pitchFamily="18" charset="0"/>
              </a:rPr>
              <a:t>Problem Statement</a:t>
            </a:r>
          </a:p>
          <a:p>
            <a:pPr marL="337820" indent="-325755">
              <a:lnSpc>
                <a:spcPct val="150000"/>
              </a:lnSpc>
              <a:spcBef>
                <a:spcPts val="100"/>
              </a:spcBef>
              <a:buClr>
                <a:srgbClr val="EA1579"/>
              </a:buClr>
              <a:buFont typeface="Wingdings"/>
              <a:buChar char=""/>
              <a:tabLst>
                <a:tab pos="338455" algn="l"/>
              </a:tabLst>
            </a:pPr>
            <a:r>
              <a:rPr lang="en-US" spc="-15" dirty="0">
                <a:latin typeface="Times New Roman" panose="02020603050405020304" pitchFamily="18" charset="0"/>
                <a:cs typeface="Times New Roman" panose="02020603050405020304" pitchFamily="18" charset="0"/>
              </a:rPr>
              <a:t>Objectives</a:t>
            </a:r>
          </a:p>
          <a:p>
            <a:pPr marL="337820" indent="-325755">
              <a:lnSpc>
                <a:spcPct val="150000"/>
              </a:lnSpc>
              <a:spcBef>
                <a:spcPts val="100"/>
              </a:spcBef>
              <a:buClr>
                <a:srgbClr val="EA1579"/>
              </a:buClr>
              <a:buFont typeface="Wingdings"/>
              <a:buChar char=""/>
              <a:tabLst>
                <a:tab pos="338455" algn="l"/>
              </a:tabLst>
            </a:pPr>
            <a:r>
              <a:rPr lang="en-US" spc="-15" dirty="0">
                <a:latin typeface="Times New Roman" panose="02020603050405020304" pitchFamily="18" charset="0"/>
                <a:cs typeface="Times New Roman" panose="02020603050405020304" pitchFamily="18" charset="0"/>
              </a:rPr>
              <a:t>Requirements Specification</a:t>
            </a:r>
          </a:p>
          <a:p>
            <a:pPr marL="337820" indent="-325755">
              <a:lnSpc>
                <a:spcPct val="150000"/>
              </a:lnSpc>
              <a:spcBef>
                <a:spcPts val="100"/>
              </a:spcBef>
              <a:buClr>
                <a:srgbClr val="EA1579"/>
              </a:buClr>
              <a:buFont typeface="Wingdings"/>
              <a:buChar char=""/>
              <a:tabLst>
                <a:tab pos="338455" algn="l"/>
              </a:tabLst>
            </a:pPr>
            <a:r>
              <a:rPr lang="en-US" spc="-15" dirty="0">
                <a:latin typeface="Times New Roman" panose="02020603050405020304" pitchFamily="18" charset="0"/>
                <a:cs typeface="Times New Roman" panose="02020603050405020304" pitchFamily="18" charset="0"/>
              </a:rPr>
              <a:t>Proposed Architecture Diagram</a:t>
            </a:r>
          </a:p>
          <a:p>
            <a:pPr marL="337820" indent="-325755">
              <a:lnSpc>
                <a:spcPct val="150000"/>
              </a:lnSpc>
              <a:spcBef>
                <a:spcPts val="100"/>
              </a:spcBef>
              <a:buClr>
                <a:srgbClr val="EA1579"/>
              </a:buClr>
              <a:buFont typeface="Wingdings"/>
              <a:buChar char=""/>
              <a:tabLst>
                <a:tab pos="338455" algn="l"/>
              </a:tabLst>
            </a:pPr>
            <a:r>
              <a:rPr lang="en-US" spc="-15" dirty="0">
                <a:latin typeface="Times New Roman" panose="02020603050405020304" pitchFamily="18" charset="0"/>
                <a:cs typeface="Times New Roman" panose="02020603050405020304" pitchFamily="18" charset="0"/>
              </a:rPr>
              <a:t>Workflow Diagram</a:t>
            </a:r>
          </a:p>
          <a:p>
            <a:pPr marL="337820" indent="-325755">
              <a:lnSpc>
                <a:spcPct val="150000"/>
              </a:lnSpc>
              <a:spcBef>
                <a:spcPts val="100"/>
              </a:spcBef>
              <a:buClr>
                <a:srgbClr val="EA1579"/>
              </a:buClr>
              <a:buFont typeface="Wingdings"/>
              <a:buChar char=""/>
              <a:tabLst>
                <a:tab pos="338455" algn="l"/>
              </a:tabLst>
            </a:pPr>
            <a:r>
              <a:rPr lang="en-US" spc="-15" dirty="0">
                <a:latin typeface="Times New Roman" panose="02020603050405020304" pitchFamily="18" charset="0"/>
                <a:cs typeface="Times New Roman" panose="02020603050405020304" pitchFamily="18" charset="0"/>
              </a:rPr>
              <a:t>Use-case Diagram</a:t>
            </a:r>
          </a:p>
          <a:p>
            <a:pPr marL="337820" indent="-325755">
              <a:lnSpc>
                <a:spcPct val="150000"/>
              </a:lnSpc>
              <a:spcBef>
                <a:spcPts val="100"/>
              </a:spcBef>
              <a:buClr>
                <a:srgbClr val="EA1579"/>
              </a:buClr>
              <a:buFont typeface="Wingdings"/>
              <a:buChar char=""/>
              <a:tabLst>
                <a:tab pos="338455" algn="l"/>
              </a:tabLst>
            </a:pPr>
            <a:r>
              <a:rPr lang="en-US" spc="-15" dirty="0">
                <a:latin typeface="Times New Roman" panose="02020603050405020304" pitchFamily="18" charset="0"/>
                <a:cs typeface="Times New Roman" panose="02020603050405020304" pitchFamily="18" charset="0"/>
              </a:rPr>
              <a:t>References</a:t>
            </a:r>
          </a:p>
        </p:txBody>
      </p:sp>
      <p:sp>
        <p:nvSpPr>
          <p:cNvPr id="10" name="Slide Number Placeholder 9">
            <a:extLst>
              <a:ext uri="{FF2B5EF4-FFF2-40B4-BE49-F238E27FC236}">
                <a16:creationId xmlns:a16="http://schemas.microsoft.com/office/drawing/2014/main" id="{C77EECFE-46AA-5000-5242-48F59D8CA172}"/>
              </a:ext>
            </a:extLst>
          </p:cNvPr>
          <p:cNvSpPr>
            <a:spLocks noGrp="1"/>
          </p:cNvSpPr>
          <p:nvPr>
            <p:ph type="sldNum" sz="quarter" idx="4294967295"/>
          </p:nvPr>
        </p:nvSpPr>
        <p:spPr>
          <a:xfrm>
            <a:off x="8107680" y="6377941"/>
            <a:ext cx="2103120" cy="246221"/>
          </a:xfrm>
          <a:prstGeom prst="rect">
            <a:avLst/>
          </a:prstGeom>
        </p:spPr>
        <p:txBody>
          <a:bodyPr/>
          <a:lstStyle/>
          <a:p>
            <a:fld id="{B6F15528-21DE-4FAA-801E-634DDDAF4B2B}" type="slidenum">
              <a:rPr lang="en-US" sz="1600"/>
              <a:pPr/>
              <a:t>2</a:t>
            </a:fld>
            <a:endParaRPr lang="en-US" sz="1600"/>
          </a:p>
        </p:txBody>
      </p:sp>
      <p:sp>
        <p:nvSpPr>
          <p:cNvPr id="11" name="object 3">
            <a:extLst>
              <a:ext uri="{FF2B5EF4-FFF2-40B4-BE49-F238E27FC236}">
                <a16:creationId xmlns:a16="http://schemas.microsoft.com/office/drawing/2014/main" id="{FB11A7E8-7942-C4C2-C4D6-13FF3530B637}"/>
              </a:ext>
            </a:extLst>
          </p:cNvPr>
          <p:cNvSpPr txBox="1">
            <a:spLocks/>
          </p:cNvSpPr>
          <p:nvPr/>
        </p:nvSpPr>
        <p:spPr>
          <a:xfrm>
            <a:off x="2901616" y="116499"/>
            <a:ext cx="6172200" cy="986167"/>
          </a:xfrm>
          <a:prstGeom prst="rect">
            <a:avLst/>
          </a:prstGeom>
        </p:spPr>
        <p:txBody>
          <a:bodyPr vert="horz" wrap="square" lIns="0" tIns="12700" rIns="0" bIns="0" rtlCol="0" anchor="ctr">
            <a:spAutoFit/>
          </a:bodyPr>
          <a:lstStyle>
            <a:lvl1pPr>
              <a:defRPr sz="2400" b="1" i="0">
                <a:solidFill>
                  <a:srgbClr val="C00000"/>
                </a:solidFill>
                <a:latin typeface="Bookman Old Style"/>
                <a:ea typeface="+mj-ea"/>
                <a:cs typeface="Bookman Old Style"/>
              </a:defRPr>
            </a:lvl1pPr>
          </a:lstStyle>
          <a:p>
            <a:pPr marL="337820" indent="-325755" algn="ctr">
              <a:lnSpc>
                <a:spcPct val="150000"/>
              </a:lnSpc>
              <a:spcBef>
                <a:spcPts val="100"/>
              </a:spcBef>
              <a:tabLst>
                <a:tab pos="338455" algn="l"/>
              </a:tabLst>
            </a:pPr>
            <a:r>
              <a:rPr lang="en-US" sz="4800" spc="-15" dirty="0">
                <a:latin typeface="Times New Roman" panose="02020603050405020304" pitchFamily="18" charset="0"/>
                <a:cs typeface="Times New Roman" panose="02020603050405020304" pitchFamily="18" charset="0"/>
              </a:rPr>
              <a:t>Contents</a:t>
            </a:r>
            <a:endParaRPr lang="en-US" sz="4800" kern="0" spc="-15"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C82B0B7B-BEB5-CE41-2FAC-21AFD59E41E7}"/>
              </a:ext>
            </a:extLst>
          </p:cNvPr>
          <p:cNvSpPr>
            <a:spLocks noGrp="1"/>
          </p:cNvSpPr>
          <p:nvPr>
            <p:ph type="sldNum" sz="quarter" idx="4294967295"/>
          </p:nvPr>
        </p:nvSpPr>
        <p:spPr>
          <a:xfrm>
            <a:off x="8107680" y="6377941"/>
            <a:ext cx="2103120" cy="246221"/>
          </a:xfrm>
          <a:prstGeom prst="rect">
            <a:avLst/>
          </a:prstGeom>
        </p:spPr>
        <p:txBody>
          <a:bodyPr/>
          <a:lstStyle/>
          <a:p>
            <a:fld id="{B6F15528-21DE-4FAA-801E-634DDDAF4B2B}" type="slidenum">
              <a:rPr lang="en-US" sz="1600"/>
              <a:pPr/>
              <a:t>3</a:t>
            </a:fld>
            <a:endParaRPr lang="en-US" sz="1600"/>
          </a:p>
        </p:txBody>
      </p:sp>
      <p:sp>
        <p:nvSpPr>
          <p:cNvPr id="10" name="object 3">
            <a:extLst>
              <a:ext uri="{FF2B5EF4-FFF2-40B4-BE49-F238E27FC236}">
                <a16:creationId xmlns:a16="http://schemas.microsoft.com/office/drawing/2014/main" id="{409BB591-0709-E519-D7D8-1FE17CBD4BEF}"/>
              </a:ext>
            </a:extLst>
          </p:cNvPr>
          <p:cNvSpPr txBox="1">
            <a:spLocks/>
          </p:cNvSpPr>
          <p:nvPr/>
        </p:nvSpPr>
        <p:spPr>
          <a:xfrm>
            <a:off x="3009899" y="42696"/>
            <a:ext cx="6172200" cy="988091"/>
          </a:xfrm>
          <a:prstGeom prst="rect">
            <a:avLst/>
          </a:prstGeom>
        </p:spPr>
        <p:txBody>
          <a:bodyPr vert="horz" wrap="square" lIns="0" tIns="12700" rIns="0" bIns="0" rtlCol="0" anchor="ctr">
            <a:spAutoFit/>
          </a:bodyPr>
          <a:lstStyle>
            <a:lvl1pPr>
              <a:defRPr sz="2400" b="1" i="0">
                <a:solidFill>
                  <a:srgbClr val="C00000"/>
                </a:solidFill>
                <a:latin typeface="Bookman Old Style"/>
                <a:ea typeface="+mj-ea"/>
                <a:cs typeface="Bookman Old Style"/>
              </a:defRPr>
            </a:lvl1pPr>
          </a:lstStyle>
          <a:p>
            <a:pPr marL="337820" indent="-325755" algn="ctr">
              <a:lnSpc>
                <a:spcPct val="150000"/>
              </a:lnSpc>
              <a:spcBef>
                <a:spcPts val="100"/>
              </a:spcBef>
              <a:tabLst>
                <a:tab pos="338455" algn="l"/>
              </a:tabLst>
            </a:pPr>
            <a:r>
              <a:rPr lang="en-US" sz="4800" spc="-15" dirty="0">
                <a:latin typeface="Times New Roman" panose="02020603050405020304" pitchFamily="18" charset="0"/>
                <a:cs typeface="Times New Roman" panose="02020603050405020304" pitchFamily="18" charset="0"/>
              </a:rPr>
              <a:t>Introduction</a:t>
            </a:r>
            <a:endParaRPr lang="en-US" sz="4800" kern="0" spc="-15"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AB1A0E5-C5CB-E7BD-7D7C-49BF177008A7}"/>
              </a:ext>
            </a:extLst>
          </p:cNvPr>
          <p:cNvSpPr txBox="1"/>
          <p:nvPr/>
        </p:nvSpPr>
        <p:spPr>
          <a:xfrm>
            <a:off x="1439158" y="1558295"/>
            <a:ext cx="9313681" cy="4191981"/>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People tend to express their emotions, mainly by their facial expressions. Music and videos have always been known to alter the mood of an individual.</a:t>
            </a:r>
          </a:p>
          <a:p>
            <a:pPr marL="285750" indent="-28575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project aims to capture the emotion expressed by a person through facial expressions. </a:t>
            </a:r>
          </a:p>
          <a:p>
            <a:pPr marL="285750" indent="-28575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 music player is designed to capture human emotion through the web camera interface available on computing systems. </a:t>
            </a:r>
          </a:p>
          <a:p>
            <a:pPr marL="285750" indent="-28575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software captures the image of the user and then with the help of image segmentation and image processing techniques extracts features from the face of a target human being and tries to detect the emotion that the person is trying to express</a:t>
            </a:r>
            <a:r>
              <a:rPr lang="en-US" sz="1600"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C82B0B7B-BEB5-CE41-2FAC-21AFD59E41E7}"/>
              </a:ext>
            </a:extLst>
          </p:cNvPr>
          <p:cNvSpPr>
            <a:spLocks noGrp="1"/>
          </p:cNvSpPr>
          <p:nvPr>
            <p:ph type="sldNum" sz="quarter" idx="4294967295"/>
          </p:nvPr>
        </p:nvSpPr>
        <p:spPr>
          <a:xfrm>
            <a:off x="8107680" y="6377941"/>
            <a:ext cx="2103120" cy="246221"/>
          </a:xfrm>
          <a:prstGeom prst="rect">
            <a:avLst/>
          </a:prstGeom>
        </p:spPr>
        <p:txBody>
          <a:bodyPr/>
          <a:lstStyle/>
          <a:p>
            <a:fld id="{B6F15528-21DE-4FAA-801E-634DDDAF4B2B}" type="slidenum">
              <a:rPr lang="en-US" sz="1600"/>
              <a:pPr/>
              <a:t>4</a:t>
            </a:fld>
            <a:endParaRPr lang="en-US" sz="1600"/>
          </a:p>
        </p:txBody>
      </p:sp>
      <p:sp>
        <p:nvSpPr>
          <p:cNvPr id="10" name="object 3">
            <a:extLst>
              <a:ext uri="{FF2B5EF4-FFF2-40B4-BE49-F238E27FC236}">
                <a16:creationId xmlns:a16="http://schemas.microsoft.com/office/drawing/2014/main" id="{409BB591-0709-E519-D7D8-1FE17CBD4BEF}"/>
              </a:ext>
            </a:extLst>
          </p:cNvPr>
          <p:cNvSpPr txBox="1">
            <a:spLocks/>
          </p:cNvSpPr>
          <p:nvPr/>
        </p:nvSpPr>
        <p:spPr>
          <a:xfrm>
            <a:off x="3009900" y="264706"/>
            <a:ext cx="6172200" cy="988091"/>
          </a:xfrm>
          <a:prstGeom prst="rect">
            <a:avLst/>
          </a:prstGeom>
        </p:spPr>
        <p:txBody>
          <a:bodyPr vert="horz" wrap="square" lIns="0" tIns="12700" rIns="0" bIns="0" rtlCol="0" anchor="ctr">
            <a:spAutoFit/>
          </a:bodyPr>
          <a:lstStyle>
            <a:lvl1pPr>
              <a:defRPr sz="2400" b="1" i="0">
                <a:solidFill>
                  <a:srgbClr val="C00000"/>
                </a:solidFill>
                <a:latin typeface="Bookman Old Style"/>
                <a:ea typeface="+mj-ea"/>
                <a:cs typeface="Bookman Old Style"/>
              </a:defRPr>
            </a:lvl1pPr>
          </a:lstStyle>
          <a:p>
            <a:pPr marL="337820" indent="-325755" algn="ctr">
              <a:lnSpc>
                <a:spcPct val="150000"/>
              </a:lnSpc>
              <a:spcBef>
                <a:spcPts val="100"/>
              </a:spcBef>
              <a:tabLst>
                <a:tab pos="338455" algn="l"/>
              </a:tabLst>
            </a:pPr>
            <a:r>
              <a:rPr lang="en-US" sz="4800" kern="0" spc="-15" dirty="0">
                <a:latin typeface="Times New Roman" panose="02020603050405020304" pitchFamily="18" charset="0"/>
                <a:cs typeface="Times New Roman" panose="02020603050405020304" pitchFamily="18" charset="0"/>
              </a:rPr>
              <a:t>Literature Review</a:t>
            </a:r>
          </a:p>
        </p:txBody>
      </p:sp>
      <p:graphicFrame>
        <p:nvGraphicFramePr>
          <p:cNvPr id="4" name="Table 4">
            <a:extLst>
              <a:ext uri="{FF2B5EF4-FFF2-40B4-BE49-F238E27FC236}">
                <a16:creationId xmlns:a16="http://schemas.microsoft.com/office/drawing/2014/main" id="{9DBF174F-E690-A188-5BBC-ABD30001D1E4}"/>
              </a:ext>
            </a:extLst>
          </p:cNvPr>
          <p:cNvGraphicFramePr>
            <a:graphicFrameLocks noGrp="1"/>
          </p:cNvGraphicFramePr>
          <p:nvPr>
            <p:extLst>
              <p:ext uri="{D42A27DB-BD31-4B8C-83A1-F6EECF244321}">
                <p14:modId xmlns:p14="http://schemas.microsoft.com/office/powerpoint/2010/main" val="4145411957"/>
              </p:ext>
            </p:extLst>
          </p:nvPr>
        </p:nvGraphicFramePr>
        <p:xfrm>
          <a:off x="671805" y="1655589"/>
          <a:ext cx="10549649" cy="4306673"/>
        </p:xfrm>
        <a:graphic>
          <a:graphicData uri="http://schemas.openxmlformats.org/drawingml/2006/table">
            <a:tbl>
              <a:tblPr firstRow="1" bandRow="1">
                <a:tableStyleId>{5C22544A-7EE6-4342-B048-85BDC9FD1C3A}</a:tableStyleId>
              </a:tblPr>
              <a:tblGrid>
                <a:gridCol w="792462">
                  <a:extLst>
                    <a:ext uri="{9D8B030D-6E8A-4147-A177-3AD203B41FA5}">
                      <a16:colId xmlns:a16="http://schemas.microsoft.com/office/drawing/2014/main" val="747395710"/>
                    </a:ext>
                  </a:extLst>
                </a:gridCol>
                <a:gridCol w="2839655">
                  <a:extLst>
                    <a:ext uri="{9D8B030D-6E8A-4147-A177-3AD203B41FA5}">
                      <a16:colId xmlns:a16="http://schemas.microsoft.com/office/drawing/2014/main" val="1415887711"/>
                    </a:ext>
                  </a:extLst>
                </a:gridCol>
                <a:gridCol w="2030684">
                  <a:extLst>
                    <a:ext uri="{9D8B030D-6E8A-4147-A177-3AD203B41FA5}">
                      <a16:colId xmlns:a16="http://schemas.microsoft.com/office/drawing/2014/main" val="2549174556"/>
                    </a:ext>
                  </a:extLst>
                </a:gridCol>
                <a:gridCol w="2872674">
                  <a:extLst>
                    <a:ext uri="{9D8B030D-6E8A-4147-A177-3AD203B41FA5}">
                      <a16:colId xmlns:a16="http://schemas.microsoft.com/office/drawing/2014/main" val="348136126"/>
                    </a:ext>
                  </a:extLst>
                </a:gridCol>
                <a:gridCol w="2014174">
                  <a:extLst>
                    <a:ext uri="{9D8B030D-6E8A-4147-A177-3AD203B41FA5}">
                      <a16:colId xmlns:a16="http://schemas.microsoft.com/office/drawing/2014/main" val="3200608843"/>
                    </a:ext>
                  </a:extLst>
                </a:gridCol>
              </a:tblGrid>
              <a:tr h="450287">
                <a:tc>
                  <a:txBody>
                    <a:bodyPr/>
                    <a:lstStyle/>
                    <a:p>
                      <a:r>
                        <a:rPr lang="en-IN" sz="1200" dirty="0" err="1">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a:latin typeface="Times New Roman" panose="02020603050405020304" pitchFamily="18" charset="0"/>
                          <a:cs typeface="Times New Roman" panose="02020603050405020304" pitchFamily="18" charset="0"/>
                        </a:rPr>
                        <a:t>Authors</a:t>
                      </a:r>
                    </a:p>
                  </a:txBody>
                  <a:tcPr/>
                </a:tc>
                <a:tc>
                  <a:txBody>
                    <a:bodyPr/>
                    <a:lstStyle/>
                    <a:p>
                      <a:r>
                        <a:rPr lang="en-IN" sz="1200" dirty="0">
                          <a:latin typeface="Times New Roman" panose="02020603050405020304" pitchFamily="18" charset="0"/>
                          <a:cs typeface="Times New Roman" panose="02020603050405020304" pitchFamily="18" charset="0"/>
                        </a:rPr>
                        <a:t>Title of Paper</a:t>
                      </a:r>
                    </a:p>
                  </a:txBody>
                  <a:tcPr/>
                </a:tc>
                <a:tc>
                  <a:txBody>
                    <a:bodyPr/>
                    <a:lstStyle/>
                    <a:p>
                      <a:r>
                        <a:rPr lang="en-IN" sz="1200" dirty="0">
                          <a:latin typeface="Times New Roman" panose="02020603050405020304" pitchFamily="18" charset="0"/>
                          <a:cs typeface="Times New Roman" panose="02020603050405020304" pitchFamily="18" charset="0"/>
                        </a:rPr>
                        <a:t>Methodology</a:t>
                      </a:r>
                    </a:p>
                  </a:txBody>
                  <a:tcPr/>
                </a:tc>
                <a:tc>
                  <a:txBody>
                    <a:bodyPr/>
                    <a:lstStyle/>
                    <a:p>
                      <a:r>
                        <a:rPr lang="en-IN" sz="1200" dirty="0">
                          <a:latin typeface="Times New Roman" panose="02020603050405020304" pitchFamily="18" charset="0"/>
                          <a:cs typeface="Times New Roman" panose="02020603050405020304" pitchFamily="18" charset="0"/>
                        </a:rPr>
                        <a:t>Limitations</a:t>
                      </a:r>
                    </a:p>
                  </a:txBody>
                  <a:tcPr/>
                </a:tc>
                <a:extLst>
                  <a:ext uri="{0D108BD9-81ED-4DB2-BD59-A6C34878D82A}">
                    <a16:rowId xmlns:a16="http://schemas.microsoft.com/office/drawing/2014/main" val="2662464884"/>
                  </a:ext>
                </a:extLst>
              </a:tr>
              <a:tr h="1857853">
                <a:tc>
                  <a:txBody>
                    <a:bodyPr/>
                    <a:lstStyle/>
                    <a:p>
                      <a:r>
                        <a:rPr lang="en-IN" sz="1200" dirty="0">
                          <a:latin typeface="Times New Roman" panose="02020603050405020304" pitchFamily="18" charset="0"/>
                          <a:cs typeface="Times New Roman" panose="02020603050405020304" pitchFamily="18" charset="0"/>
                        </a:rPr>
                        <a:t>01</a:t>
                      </a:r>
                    </a:p>
                  </a:txBody>
                  <a:tcPr/>
                </a:tc>
                <a:tc>
                  <a:txBody>
                    <a:bodyPr/>
                    <a:lstStyle/>
                    <a:p>
                      <a:pPr algn="just"/>
                      <a:r>
                        <a:rPr lang="en-IN" sz="1200" dirty="0">
                          <a:latin typeface="Times New Roman" panose="02020603050405020304" pitchFamily="18" charset="0"/>
                          <a:cs typeface="Times New Roman" panose="02020603050405020304" pitchFamily="18" charset="0"/>
                        </a:rPr>
                        <a:t>Shashwati </a:t>
                      </a:r>
                      <a:r>
                        <a:rPr lang="en-IN" sz="1200" dirty="0" err="1">
                          <a:latin typeface="Times New Roman" panose="02020603050405020304" pitchFamily="18" charset="0"/>
                          <a:cs typeface="Times New Roman" panose="02020603050405020304" pitchFamily="18" charset="0"/>
                        </a:rPr>
                        <a:t>Tidke</a:t>
                      </a:r>
                      <a:r>
                        <a:rPr lang="en-IN" sz="1200" dirty="0">
                          <a:latin typeface="Times New Roman" panose="02020603050405020304" pitchFamily="18" charset="0"/>
                          <a:cs typeface="Times New Roman" panose="02020603050405020304" pitchFamily="18" charset="0"/>
                        </a:rPr>
                        <a:t>, Ganesh </a:t>
                      </a:r>
                      <a:r>
                        <a:rPr lang="en-IN" sz="1200" dirty="0" err="1">
                          <a:latin typeface="Times New Roman" panose="02020603050405020304" pitchFamily="18" charset="0"/>
                          <a:cs typeface="Times New Roman" panose="02020603050405020304" pitchFamily="18" charset="0"/>
                        </a:rPr>
                        <a:t>Bhutkar</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Dnyanal</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Shelke</a:t>
                      </a:r>
                      <a:r>
                        <a:rPr lang="en-IN" sz="1200" dirty="0">
                          <a:latin typeface="Times New Roman" panose="02020603050405020304" pitchFamily="18" charset="0"/>
                          <a:cs typeface="Times New Roman" panose="02020603050405020304" pitchFamily="18" charset="0"/>
                        </a:rPr>
                        <a:t>, Shivani </a:t>
                      </a:r>
                      <a:r>
                        <a:rPr lang="en-IN" sz="1200" dirty="0" err="1">
                          <a:latin typeface="Times New Roman" panose="02020603050405020304" pitchFamily="18" charset="0"/>
                          <a:cs typeface="Times New Roman" panose="02020603050405020304" pitchFamily="18" charset="0"/>
                        </a:rPr>
                        <a:t>Takale</a:t>
                      </a:r>
                      <a:r>
                        <a:rPr lang="en-IN" sz="1200" dirty="0">
                          <a:latin typeface="Times New Roman" panose="02020603050405020304" pitchFamily="18" charset="0"/>
                          <a:cs typeface="Times New Roman" panose="02020603050405020304" pitchFamily="18" charset="0"/>
                        </a:rPr>
                        <a:t> &amp; Shraddha </a:t>
                      </a:r>
                      <a:r>
                        <a:rPr lang="en-IN" sz="1200" dirty="0" err="1">
                          <a:latin typeface="Times New Roman" panose="02020603050405020304" pitchFamily="18" charset="0"/>
                          <a:cs typeface="Times New Roman" panose="02020603050405020304" pitchFamily="18" charset="0"/>
                        </a:rPr>
                        <a:t>Sadke</a:t>
                      </a:r>
                      <a:endParaRPr lang="en-IN" sz="1200" dirty="0">
                        <a:latin typeface="Times New Roman" panose="02020603050405020304" pitchFamily="18" charset="0"/>
                        <a:cs typeface="Times New Roman" panose="02020603050405020304" pitchFamily="18" charset="0"/>
                      </a:endParaRPr>
                    </a:p>
                  </a:txBody>
                  <a:tcPr/>
                </a:tc>
                <a:tc>
                  <a:txBody>
                    <a:bodyPr/>
                    <a:lstStyle/>
                    <a:p>
                      <a:pPr algn="just"/>
                      <a:r>
                        <a:rPr lang="en-IN" sz="1200" dirty="0">
                          <a:latin typeface="Times New Roman" panose="02020603050405020304" pitchFamily="18" charset="0"/>
                          <a:cs typeface="Times New Roman" panose="02020603050405020304" pitchFamily="18" charset="0"/>
                        </a:rPr>
                        <a:t>Mood-Based Song Recommendation System</a:t>
                      </a:r>
                    </a:p>
                  </a:txBody>
                  <a:tcPr/>
                </a:tc>
                <a:tc>
                  <a:txBody>
                    <a:bodyPr/>
                    <a:lstStyle/>
                    <a:p>
                      <a:pPr algn="just"/>
                      <a:r>
                        <a:rPr lang="en-US" sz="1200" dirty="0">
                          <a:latin typeface="Times New Roman" panose="02020603050405020304" pitchFamily="18" charset="0"/>
                          <a:cs typeface="Times New Roman" panose="02020603050405020304" pitchFamily="18" charset="0"/>
                        </a:rPr>
                        <a:t>Detects the human face from the captured image. According to positions of the located facial key-points, SVM(Support Vector Machine) classifiers detect the emotion. The system uses the detected emotion for song filtration.</a:t>
                      </a:r>
                      <a:endParaRPr lang="en-IN" sz="1200" dirty="0">
                        <a:latin typeface="Times New Roman" panose="02020603050405020304" pitchFamily="18" charset="0"/>
                        <a:cs typeface="Times New Roman" panose="02020603050405020304" pitchFamily="18" charset="0"/>
                      </a:endParaRPr>
                    </a:p>
                  </a:txBody>
                  <a:tcPr/>
                </a:tc>
                <a:tc>
                  <a:txBody>
                    <a:bodyPr/>
                    <a:lstStyle/>
                    <a:p>
                      <a:pPr algn="just"/>
                      <a:r>
                        <a:rPr lang="en-US" sz="1200" dirty="0">
                          <a:latin typeface="Times New Roman" panose="02020603050405020304" pitchFamily="18" charset="0"/>
                          <a:cs typeface="Times New Roman" panose="02020603050405020304" pitchFamily="18" charset="0"/>
                        </a:rPr>
                        <a:t>System user do not get access to a large number of songs. The dataset for this system consists of Bollywood songs only.</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68889007"/>
                  </a:ext>
                </a:extLst>
              </a:tr>
              <a:tr h="777207">
                <a:tc>
                  <a:txBody>
                    <a:bodyPr/>
                    <a:lstStyle/>
                    <a:p>
                      <a:r>
                        <a:rPr lang="en-IN" sz="1200" dirty="0">
                          <a:latin typeface="Times New Roman" panose="02020603050405020304" pitchFamily="18" charset="0"/>
                          <a:cs typeface="Times New Roman" panose="02020603050405020304" pitchFamily="18" charset="0"/>
                        </a:rPr>
                        <a:t>02</a:t>
                      </a:r>
                    </a:p>
                  </a:txBody>
                  <a:tcPr/>
                </a:tc>
                <a:tc>
                  <a:txBody>
                    <a:bodyPr/>
                    <a:lstStyle/>
                    <a:p>
                      <a:pPr algn="just"/>
                      <a:r>
                        <a:rPr lang="en-IN" sz="1200" dirty="0">
                          <a:latin typeface="Times New Roman" panose="02020603050405020304" pitchFamily="18" charset="0"/>
                          <a:cs typeface="Times New Roman" panose="02020603050405020304" pitchFamily="18" charset="0"/>
                        </a:rPr>
                        <a:t>Manoj </a:t>
                      </a:r>
                      <a:r>
                        <a:rPr lang="en-IN" sz="1200" dirty="0" err="1">
                          <a:latin typeface="Times New Roman" panose="02020603050405020304" pitchFamily="18" charset="0"/>
                          <a:cs typeface="Times New Roman" panose="02020603050405020304" pitchFamily="18" charset="0"/>
                        </a:rPr>
                        <a:t>Sabnis</a:t>
                      </a:r>
                      <a:r>
                        <a:rPr lang="en-IN" sz="1200" dirty="0">
                          <a:latin typeface="Times New Roman" panose="02020603050405020304" pitchFamily="18" charset="0"/>
                          <a:cs typeface="Times New Roman" panose="02020603050405020304" pitchFamily="18" charset="0"/>
                        </a:rPr>
                        <a:t>, Bhavesh Bhatia, </a:t>
                      </a:r>
                      <a:r>
                        <a:rPr lang="en-IN" sz="1200" dirty="0" err="1">
                          <a:latin typeface="Times New Roman" panose="02020603050405020304" pitchFamily="18" charset="0"/>
                          <a:cs typeface="Times New Roman" panose="02020603050405020304" pitchFamily="18" charset="0"/>
                        </a:rPr>
                        <a:t>Laveena</a:t>
                      </a:r>
                      <a:r>
                        <a:rPr lang="en-IN" sz="1200" dirty="0">
                          <a:latin typeface="Times New Roman" panose="02020603050405020304" pitchFamily="18" charset="0"/>
                          <a:cs typeface="Times New Roman" panose="02020603050405020304" pitchFamily="18" charset="0"/>
                        </a:rPr>
                        <a:t> Punjabi, Navin </a:t>
                      </a:r>
                      <a:r>
                        <a:rPr lang="en-IN" sz="1200" dirty="0" err="1">
                          <a:latin typeface="Times New Roman" panose="02020603050405020304" pitchFamily="18" charset="0"/>
                          <a:cs typeface="Times New Roman" panose="02020603050405020304" pitchFamily="18" charset="0"/>
                        </a:rPr>
                        <a:t>Rohra</a:t>
                      </a:r>
                      <a:r>
                        <a:rPr lang="en-IN" sz="1200" dirty="0">
                          <a:latin typeface="Times New Roman" panose="02020603050405020304" pitchFamily="18" charset="0"/>
                          <a:cs typeface="Times New Roman" panose="02020603050405020304" pitchFamily="18" charset="0"/>
                        </a:rPr>
                        <a:t> </a:t>
                      </a:r>
                    </a:p>
                  </a:txBody>
                  <a:tcPr/>
                </a:tc>
                <a:tc>
                  <a:txBody>
                    <a:bodyPr/>
                    <a:lstStyle/>
                    <a:p>
                      <a:pPr algn="just"/>
                      <a:r>
                        <a:rPr lang="en-US" sz="1200" dirty="0">
                          <a:latin typeface="Times New Roman" panose="02020603050405020304" pitchFamily="18" charset="0"/>
                          <a:cs typeface="Times New Roman" panose="02020603050405020304" pitchFamily="18" charset="0"/>
                        </a:rPr>
                        <a:t>Music Recommendation through Face Recognition and Emotion Detection</a:t>
                      </a:r>
                      <a:endParaRPr lang="en-IN" sz="1200" dirty="0">
                        <a:latin typeface="Times New Roman" panose="02020603050405020304" pitchFamily="18" charset="0"/>
                        <a:cs typeface="Times New Roman" panose="02020603050405020304" pitchFamily="18" charset="0"/>
                      </a:endParaRPr>
                    </a:p>
                  </a:txBody>
                  <a:tcPr/>
                </a:tc>
                <a:tc>
                  <a:txBody>
                    <a:bodyPr/>
                    <a:lstStyle/>
                    <a:p>
                      <a:pPr algn="just"/>
                      <a:r>
                        <a:rPr lang="en-US" sz="1200" dirty="0">
                          <a:latin typeface="Times New Roman" panose="02020603050405020304" pitchFamily="18" charset="0"/>
                          <a:cs typeface="Times New Roman" panose="02020603050405020304" pitchFamily="18" charset="0"/>
                        </a:rPr>
                        <a:t>CNN-based model detects the emotion and proposes a music playlist according to the mood of the user.</a:t>
                      </a:r>
                      <a:endParaRPr lang="en-IN" sz="1200" dirty="0">
                        <a:latin typeface="Times New Roman" panose="02020603050405020304" pitchFamily="18" charset="0"/>
                        <a:cs typeface="Times New Roman" panose="02020603050405020304" pitchFamily="18" charset="0"/>
                      </a:endParaRPr>
                    </a:p>
                  </a:txBody>
                  <a:tcPr/>
                </a:tc>
                <a:tc>
                  <a:txBody>
                    <a:bodyPr/>
                    <a:lstStyle/>
                    <a:p>
                      <a:pPr algn="just"/>
                      <a:r>
                        <a:rPr lang="en-IN" sz="1200" dirty="0">
                          <a:latin typeface="Times New Roman" panose="02020603050405020304" pitchFamily="18" charset="0"/>
                          <a:cs typeface="Times New Roman" panose="02020603050405020304" pitchFamily="18" charset="0"/>
                        </a:rPr>
                        <a:t>Accuracy level can be increased.</a:t>
                      </a:r>
                    </a:p>
                  </a:txBody>
                  <a:tcPr/>
                </a:tc>
                <a:extLst>
                  <a:ext uri="{0D108BD9-81ED-4DB2-BD59-A6C34878D82A}">
                    <a16:rowId xmlns:a16="http://schemas.microsoft.com/office/drawing/2014/main" val="3355584361"/>
                  </a:ext>
                </a:extLst>
              </a:tr>
              <a:tr h="1221326">
                <a:tc>
                  <a:txBody>
                    <a:bodyPr/>
                    <a:lstStyle/>
                    <a:p>
                      <a:r>
                        <a:rPr lang="en-IN" sz="1200" dirty="0">
                          <a:latin typeface="Times New Roman" panose="02020603050405020304" pitchFamily="18" charset="0"/>
                          <a:cs typeface="Times New Roman" panose="02020603050405020304" pitchFamily="18" charset="0"/>
                        </a:rPr>
                        <a:t>03</a:t>
                      </a:r>
                    </a:p>
                  </a:txBody>
                  <a:tcPr/>
                </a:tc>
                <a:tc>
                  <a:txBody>
                    <a:bodyPr/>
                    <a:lstStyle/>
                    <a:p>
                      <a:pPr algn="just"/>
                      <a:r>
                        <a:rPr lang="en-IN" sz="1200" dirty="0">
                          <a:latin typeface="Times New Roman" panose="02020603050405020304" pitchFamily="18" charset="0"/>
                          <a:cs typeface="Times New Roman" panose="02020603050405020304" pitchFamily="18" charset="0"/>
                        </a:rPr>
                        <a:t>Adarsh Kumar Singh, </a:t>
                      </a:r>
                      <a:r>
                        <a:rPr lang="en-IN" sz="1200" dirty="0" err="1">
                          <a:latin typeface="Times New Roman" panose="02020603050405020304" pitchFamily="18" charset="0"/>
                          <a:cs typeface="Times New Roman" panose="02020603050405020304" pitchFamily="18" charset="0"/>
                        </a:rPr>
                        <a:t>Rajsonal</a:t>
                      </a:r>
                      <a:r>
                        <a:rPr lang="en-IN" sz="1200" dirty="0">
                          <a:latin typeface="Times New Roman" panose="02020603050405020304" pitchFamily="18" charset="0"/>
                          <a:cs typeface="Times New Roman" panose="02020603050405020304" pitchFamily="18" charset="0"/>
                        </a:rPr>
                        <a:t> Kaur &amp; Devraj Sahu </a:t>
                      </a:r>
                    </a:p>
                  </a:txBody>
                  <a:tcPr/>
                </a:tc>
                <a:tc>
                  <a:txBody>
                    <a:bodyPr/>
                    <a:lstStyle/>
                    <a:p>
                      <a:pPr algn="just"/>
                      <a:r>
                        <a:rPr lang="en-US" sz="1200" dirty="0">
                          <a:latin typeface="Times New Roman" panose="02020603050405020304" pitchFamily="18" charset="0"/>
                          <a:cs typeface="Times New Roman" panose="02020603050405020304" pitchFamily="18" charset="0"/>
                        </a:rPr>
                        <a:t>Real-Time Emotion Detection and Song Recommendation Using CNN Architecture</a:t>
                      </a:r>
                      <a:endParaRPr lang="en-IN" sz="1200" dirty="0">
                        <a:latin typeface="Times New Roman" panose="02020603050405020304" pitchFamily="18" charset="0"/>
                        <a:cs typeface="Times New Roman" panose="02020603050405020304" pitchFamily="18" charset="0"/>
                      </a:endParaRPr>
                    </a:p>
                  </a:txBody>
                  <a:tcPr/>
                </a:tc>
                <a:tc>
                  <a:txBody>
                    <a:bodyPr/>
                    <a:lstStyle/>
                    <a:p>
                      <a:pPr algn="just"/>
                      <a:r>
                        <a:rPr lang="en-US" sz="1200" dirty="0">
                          <a:latin typeface="Times New Roman" panose="02020603050405020304" pitchFamily="18" charset="0"/>
                          <a:cs typeface="Times New Roman" panose="02020603050405020304" pitchFamily="18" charset="0"/>
                        </a:rPr>
                        <a:t>The model extracted features from the input images and the facial emotion was recognized. The system therefore recommends songs based on the facial expression detected.</a:t>
                      </a:r>
                      <a:endParaRPr lang="en-IN" sz="1200" dirty="0">
                        <a:latin typeface="Times New Roman" panose="02020603050405020304" pitchFamily="18" charset="0"/>
                        <a:cs typeface="Times New Roman" panose="02020603050405020304" pitchFamily="18" charset="0"/>
                      </a:endParaRPr>
                    </a:p>
                  </a:txBody>
                  <a:tcPr/>
                </a:tc>
                <a:tc>
                  <a:txBody>
                    <a:bodyPr/>
                    <a:lstStyle/>
                    <a:p>
                      <a:pPr algn="just"/>
                      <a:r>
                        <a:rPr lang="en-IN" sz="1200" dirty="0">
                          <a:latin typeface="Times New Roman" panose="02020603050405020304" pitchFamily="18" charset="0"/>
                          <a:cs typeface="Times New Roman" panose="02020603050405020304" pitchFamily="18" charset="0"/>
                        </a:rPr>
                        <a:t>The resolution of images used as low-quality could not be properly detected.</a:t>
                      </a:r>
                    </a:p>
                  </a:txBody>
                  <a:tcPr/>
                </a:tc>
                <a:extLst>
                  <a:ext uri="{0D108BD9-81ED-4DB2-BD59-A6C34878D82A}">
                    <a16:rowId xmlns:a16="http://schemas.microsoft.com/office/drawing/2014/main" val="1573182918"/>
                  </a:ext>
                </a:extLst>
              </a:tr>
            </a:tbl>
          </a:graphicData>
        </a:graphic>
      </p:graphicFrame>
    </p:spTree>
    <p:extLst>
      <p:ext uri="{BB962C8B-B14F-4D97-AF65-F5344CB8AC3E}">
        <p14:creationId xmlns:p14="http://schemas.microsoft.com/office/powerpoint/2010/main" val="1255864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9EC76E1C-F676-5C82-7995-9C6AC383C63A}"/>
              </a:ext>
            </a:extLst>
          </p:cNvPr>
          <p:cNvSpPr>
            <a:spLocks noGrp="1"/>
          </p:cNvSpPr>
          <p:nvPr>
            <p:ph type="sldNum" sz="quarter" idx="4294967295"/>
          </p:nvPr>
        </p:nvSpPr>
        <p:spPr>
          <a:xfrm>
            <a:off x="8107680" y="6377941"/>
            <a:ext cx="2103120" cy="246221"/>
          </a:xfrm>
          <a:prstGeom prst="rect">
            <a:avLst/>
          </a:prstGeom>
        </p:spPr>
        <p:txBody>
          <a:bodyPr/>
          <a:lstStyle/>
          <a:p>
            <a:fld id="{B6F15528-21DE-4FAA-801E-634DDDAF4B2B}" type="slidenum">
              <a:rPr lang="en-US" sz="1600"/>
              <a:pPr/>
              <a:t>5</a:t>
            </a:fld>
            <a:endParaRPr lang="en-US" sz="1600"/>
          </a:p>
        </p:txBody>
      </p:sp>
      <p:sp>
        <p:nvSpPr>
          <p:cNvPr id="19" name="object 3">
            <a:extLst>
              <a:ext uri="{FF2B5EF4-FFF2-40B4-BE49-F238E27FC236}">
                <a16:creationId xmlns:a16="http://schemas.microsoft.com/office/drawing/2014/main" id="{2658A109-1013-CDD8-3806-EDC50CCE3009}"/>
              </a:ext>
            </a:extLst>
          </p:cNvPr>
          <p:cNvSpPr txBox="1">
            <a:spLocks/>
          </p:cNvSpPr>
          <p:nvPr/>
        </p:nvSpPr>
        <p:spPr>
          <a:xfrm>
            <a:off x="3009900" y="115537"/>
            <a:ext cx="6172200" cy="988091"/>
          </a:xfrm>
          <a:prstGeom prst="rect">
            <a:avLst/>
          </a:prstGeom>
        </p:spPr>
        <p:txBody>
          <a:bodyPr vert="horz" wrap="square" lIns="0" tIns="12700" rIns="0" bIns="0" rtlCol="0" anchor="ctr">
            <a:spAutoFit/>
          </a:bodyPr>
          <a:lstStyle>
            <a:lvl1pPr>
              <a:defRPr sz="2400" b="1" i="0">
                <a:solidFill>
                  <a:srgbClr val="C00000"/>
                </a:solidFill>
                <a:latin typeface="Bookman Old Style"/>
                <a:ea typeface="+mj-ea"/>
                <a:cs typeface="Bookman Old Style"/>
              </a:defRPr>
            </a:lvl1pPr>
          </a:lstStyle>
          <a:p>
            <a:pPr marL="337820" indent="-325755" algn="ctr">
              <a:lnSpc>
                <a:spcPct val="150000"/>
              </a:lnSpc>
              <a:spcBef>
                <a:spcPts val="100"/>
              </a:spcBef>
              <a:tabLst>
                <a:tab pos="338455" algn="l"/>
              </a:tabLst>
            </a:pPr>
            <a:r>
              <a:rPr lang="en-US" sz="4800" spc="-15" dirty="0">
                <a:latin typeface="Times New Roman" panose="02020603050405020304" pitchFamily="18" charset="0"/>
                <a:cs typeface="Times New Roman" panose="02020603050405020304" pitchFamily="18" charset="0"/>
              </a:rPr>
              <a:t>Problem Statement</a:t>
            </a:r>
            <a:endParaRPr lang="en-US" sz="4800" kern="0" spc="-15"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EC0F7BAC-8537-4EDB-6C0D-45B895634C9F}"/>
              </a:ext>
            </a:extLst>
          </p:cNvPr>
          <p:cNvSpPr txBox="1"/>
          <p:nvPr/>
        </p:nvSpPr>
        <p:spPr>
          <a:xfrm>
            <a:off x="1425019" y="1720840"/>
            <a:ext cx="9341962" cy="3736279"/>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To create a system that can accurately detect the emotional state of a user based on their input, such as image and recommend music and videos that are most likely to resonate with their current emotional state. </a:t>
            </a:r>
          </a:p>
          <a:p>
            <a:pPr marL="285750" indent="-28575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goal is to enhance the user's experience by providing personalized recommendations that can uplift their mood or help them manage their emotions. </a:t>
            </a:r>
          </a:p>
          <a:p>
            <a:pPr marL="285750" indent="-28575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success of this system will be measured by how accurately it can detect the user's emotional state and how effective the recommended content is in positively impacting the user's mood or emotions</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6D6E173B-9F4B-2D6E-75F4-A7E80746BBEC}"/>
              </a:ext>
            </a:extLst>
          </p:cNvPr>
          <p:cNvSpPr>
            <a:spLocks noGrp="1"/>
          </p:cNvSpPr>
          <p:nvPr>
            <p:ph type="sldNum" sz="quarter" idx="4294967295"/>
          </p:nvPr>
        </p:nvSpPr>
        <p:spPr>
          <a:xfrm>
            <a:off x="8107680" y="6377941"/>
            <a:ext cx="2103120" cy="246221"/>
          </a:xfrm>
          <a:prstGeom prst="rect">
            <a:avLst/>
          </a:prstGeom>
        </p:spPr>
        <p:txBody>
          <a:bodyPr/>
          <a:lstStyle/>
          <a:p>
            <a:fld id="{B6F15528-21DE-4FAA-801E-634DDDAF4B2B}" type="slidenum">
              <a:rPr lang="en-US" sz="1600"/>
              <a:pPr/>
              <a:t>6</a:t>
            </a:fld>
            <a:endParaRPr lang="en-US" sz="1600"/>
          </a:p>
        </p:txBody>
      </p:sp>
      <p:sp>
        <p:nvSpPr>
          <p:cNvPr id="16" name="object 3">
            <a:extLst>
              <a:ext uri="{FF2B5EF4-FFF2-40B4-BE49-F238E27FC236}">
                <a16:creationId xmlns:a16="http://schemas.microsoft.com/office/drawing/2014/main" id="{D3F7FA5F-B4E4-165A-EDEA-A5FDCC41CF11}"/>
              </a:ext>
            </a:extLst>
          </p:cNvPr>
          <p:cNvSpPr txBox="1">
            <a:spLocks/>
          </p:cNvSpPr>
          <p:nvPr/>
        </p:nvSpPr>
        <p:spPr>
          <a:xfrm>
            <a:off x="3009900" y="115537"/>
            <a:ext cx="6172200" cy="988091"/>
          </a:xfrm>
          <a:prstGeom prst="rect">
            <a:avLst/>
          </a:prstGeom>
        </p:spPr>
        <p:txBody>
          <a:bodyPr vert="horz" wrap="square" lIns="0" tIns="12700" rIns="0" bIns="0" rtlCol="0" anchor="ctr">
            <a:spAutoFit/>
          </a:bodyPr>
          <a:lstStyle>
            <a:lvl1pPr>
              <a:defRPr sz="2400" b="1" i="0">
                <a:solidFill>
                  <a:srgbClr val="C00000"/>
                </a:solidFill>
                <a:latin typeface="Bookman Old Style"/>
                <a:ea typeface="+mj-ea"/>
                <a:cs typeface="Bookman Old Style"/>
              </a:defRPr>
            </a:lvl1pPr>
          </a:lstStyle>
          <a:p>
            <a:pPr marL="337820" indent="-325755" algn="ctr">
              <a:lnSpc>
                <a:spcPct val="150000"/>
              </a:lnSpc>
              <a:spcBef>
                <a:spcPts val="100"/>
              </a:spcBef>
              <a:tabLst>
                <a:tab pos="338455" algn="l"/>
              </a:tabLst>
            </a:pPr>
            <a:r>
              <a:rPr lang="en-US" sz="4800" spc="-15" dirty="0">
                <a:latin typeface="Times New Roman" panose="02020603050405020304" pitchFamily="18" charset="0"/>
                <a:cs typeface="Times New Roman" panose="02020603050405020304" pitchFamily="18" charset="0"/>
              </a:rPr>
              <a:t>Objectives</a:t>
            </a:r>
            <a:endParaRPr lang="en-US" sz="4800" kern="0" spc="-15"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F5DA52ED-AB36-D24B-364A-2E4FDC42253B}"/>
              </a:ext>
            </a:extLst>
          </p:cNvPr>
          <p:cNvSpPr txBox="1"/>
          <p:nvPr/>
        </p:nvSpPr>
        <p:spPr>
          <a:xfrm rot="10800000" flipV="1">
            <a:off x="1365000" y="1745718"/>
            <a:ext cx="9462000" cy="3366563"/>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Train a Deep Learning model for facial expression or emotion recognition based on the user’s facial feature extraction from the emotion dataset fed to train the model.</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Test the trained model for detection of facial expressions and emotions. </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To develop a music and video recommendation system which will recommend music and videos depending on the mood of the person which is determined by the facial expression.</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To develop a web app which can be used to capture the image of the person to determine the facial expression and hence the mood and then suggest the proper videos and music to cheer the persons mood.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6D6E173B-9F4B-2D6E-75F4-A7E80746BBEC}"/>
              </a:ext>
            </a:extLst>
          </p:cNvPr>
          <p:cNvSpPr>
            <a:spLocks noGrp="1"/>
          </p:cNvSpPr>
          <p:nvPr>
            <p:ph type="sldNum" sz="quarter" idx="4294967295"/>
          </p:nvPr>
        </p:nvSpPr>
        <p:spPr>
          <a:xfrm>
            <a:off x="8107680" y="6377941"/>
            <a:ext cx="2103120" cy="246221"/>
          </a:xfrm>
          <a:prstGeom prst="rect">
            <a:avLst/>
          </a:prstGeom>
        </p:spPr>
        <p:txBody>
          <a:bodyPr/>
          <a:lstStyle/>
          <a:p>
            <a:fld id="{B6F15528-21DE-4FAA-801E-634DDDAF4B2B}" type="slidenum">
              <a:rPr lang="en-US" sz="1600"/>
              <a:pPr/>
              <a:t>7</a:t>
            </a:fld>
            <a:endParaRPr lang="en-US" sz="1600"/>
          </a:p>
        </p:txBody>
      </p:sp>
      <p:sp>
        <p:nvSpPr>
          <p:cNvPr id="16" name="object 3">
            <a:extLst>
              <a:ext uri="{FF2B5EF4-FFF2-40B4-BE49-F238E27FC236}">
                <a16:creationId xmlns:a16="http://schemas.microsoft.com/office/drawing/2014/main" id="{D3F7FA5F-B4E4-165A-EDEA-A5FDCC41CF11}"/>
              </a:ext>
            </a:extLst>
          </p:cNvPr>
          <p:cNvSpPr txBox="1">
            <a:spLocks/>
          </p:cNvSpPr>
          <p:nvPr/>
        </p:nvSpPr>
        <p:spPr>
          <a:xfrm>
            <a:off x="2379306" y="79870"/>
            <a:ext cx="7647010" cy="988091"/>
          </a:xfrm>
          <a:prstGeom prst="rect">
            <a:avLst/>
          </a:prstGeom>
        </p:spPr>
        <p:txBody>
          <a:bodyPr vert="horz" wrap="square" lIns="0" tIns="12700" rIns="0" bIns="0" rtlCol="0" anchor="ctr">
            <a:spAutoFit/>
          </a:bodyPr>
          <a:lstStyle>
            <a:lvl1pPr>
              <a:defRPr sz="2400" b="1" i="0">
                <a:solidFill>
                  <a:srgbClr val="C00000"/>
                </a:solidFill>
                <a:latin typeface="Bookman Old Style"/>
                <a:ea typeface="+mj-ea"/>
                <a:cs typeface="Bookman Old Style"/>
              </a:defRPr>
            </a:lvl1pPr>
          </a:lstStyle>
          <a:p>
            <a:pPr marL="337820" indent="-325755" algn="ctr">
              <a:lnSpc>
                <a:spcPct val="150000"/>
              </a:lnSpc>
              <a:spcBef>
                <a:spcPts val="100"/>
              </a:spcBef>
              <a:tabLst>
                <a:tab pos="338455" algn="l"/>
              </a:tabLst>
            </a:pPr>
            <a:r>
              <a:rPr lang="en-US" sz="4800" kern="0" spc="-15" dirty="0">
                <a:latin typeface="Times New Roman" panose="02020603050405020304" pitchFamily="18" charset="0"/>
                <a:cs typeface="Times New Roman" panose="02020603050405020304" pitchFamily="18" charset="0"/>
              </a:rPr>
              <a:t>Requirements Specification</a:t>
            </a:r>
          </a:p>
        </p:txBody>
      </p:sp>
      <p:sp>
        <p:nvSpPr>
          <p:cNvPr id="2" name="TextBox 1">
            <a:extLst>
              <a:ext uri="{FF2B5EF4-FFF2-40B4-BE49-F238E27FC236}">
                <a16:creationId xmlns:a16="http://schemas.microsoft.com/office/drawing/2014/main" id="{F5DA52ED-AB36-D24B-364A-2E4FDC42253B}"/>
              </a:ext>
            </a:extLst>
          </p:cNvPr>
          <p:cNvSpPr txBox="1"/>
          <p:nvPr/>
        </p:nvSpPr>
        <p:spPr>
          <a:xfrm rot="10800000" flipV="1">
            <a:off x="1846263" y="1704146"/>
            <a:ext cx="9462000" cy="3874394"/>
          </a:xfrm>
          <a:prstGeom prst="rect">
            <a:avLst/>
          </a:prstGeom>
          <a:noFill/>
        </p:spPr>
        <p:txBody>
          <a:bodyPr wrap="square" rtlCol="0">
            <a:spAutoFit/>
          </a:bodyPr>
          <a:lstStyle/>
          <a:p>
            <a:pPr algn="just">
              <a:lnSpc>
                <a:spcPct val="150000"/>
              </a:lnSpc>
            </a:pPr>
            <a:r>
              <a:rPr lang="en-US" sz="2000" b="1" dirty="0">
                <a:solidFill>
                  <a:srgbClr val="C00000"/>
                </a:solidFill>
                <a:latin typeface="Times New Roman" panose="02020603050405020304" pitchFamily="18" charset="0"/>
                <a:cs typeface="Times New Roman" panose="02020603050405020304" pitchFamily="18" charset="0"/>
              </a:rPr>
              <a:t>Software Requirements</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Python – 3.9 or above</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Flask</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OpenCV</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Sklearn</a:t>
            </a:r>
          </a:p>
          <a:p>
            <a:pPr marL="285750" indent="-285750" algn="just">
              <a:lnSpc>
                <a:spcPct val="150000"/>
              </a:lnSpc>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Vscode</a:t>
            </a:r>
            <a:r>
              <a:rPr lang="en-US" dirty="0">
                <a:latin typeface="Times New Roman" panose="02020603050405020304" pitchFamily="18" charset="0"/>
                <a:cs typeface="Times New Roman" panose="02020603050405020304" pitchFamily="18" charset="0"/>
              </a:rPr>
              <a:t> IDE</a:t>
            </a:r>
          </a:p>
          <a:p>
            <a:pPr algn="just">
              <a:lnSpc>
                <a:spcPct val="150000"/>
              </a:lnSpc>
            </a:pPr>
            <a:r>
              <a:rPr lang="en-US" sz="2000" b="1" dirty="0">
                <a:solidFill>
                  <a:srgbClr val="C00000"/>
                </a:solidFill>
                <a:latin typeface="Times New Roman" panose="02020603050405020304" pitchFamily="18" charset="0"/>
                <a:cs typeface="Times New Roman" panose="02020603050405020304" pitchFamily="18" charset="0"/>
              </a:rPr>
              <a:t>Hardware Requirements</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Corei5 Processor with minimum 4GB of RAM</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Web Camera with minimum 720 P resolution </a:t>
            </a:r>
          </a:p>
        </p:txBody>
      </p:sp>
    </p:spTree>
    <p:extLst>
      <p:ext uri="{BB962C8B-B14F-4D97-AF65-F5344CB8AC3E}">
        <p14:creationId xmlns:p14="http://schemas.microsoft.com/office/powerpoint/2010/main" val="1680118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484605A5-8ABF-7D08-0A76-DD361E3133A8}"/>
              </a:ext>
            </a:extLst>
          </p:cNvPr>
          <p:cNvSpPr>
            <a:spLocks noGrp="1"/>
          </p:cNvSpPr>
          <p:nvPr>
            <p:ph type="sldNum" sz="quarter" idx="4294967295"/>
          </p:nvPr>
        </p:nvSpPr>
        <p:spPr>
          <a:xfrm>
            <a:off x="8107680" y="6377941"/>
            <a:ext cx="2103120" cy="246221"/>
          </a:xfrm>
          <a:prstGeom prst="rect">
            <a:avLst/>
          </a:prstGeom>
        </p:spPr>
        <p:txBody>
          <a:bodyPr/>
          <a:lstStyle/>
          <a:p>
            <a:fld id="{B6F15528-21DE-4FAA-801E-634DDDAF4B2B}" type="slidenum">
              <a:rPr lang="en-US" sz="1600"/>
              <a:pPr/>
              <a:t>8</a:t>
            </a:fld>
            <a:endParaRPr lang="en-US" sz="1600"/>
          </a:p>
        </p:txBody>
      </p:sp>
      <p:sp>
        <p:nvSpPr>
          <p:cNvPr id="10" name="object 3">
            <a:extLst>
              <a:ext uri="{FF2B5EF4-FFF2-40B4-BE49-F238E27FC236}">
                <a16:creationId xmlns:a16="http://schemas.microsoft.com/office/drawing/2014/main" id="{73DF48E6-1E21-F2AD-1F61-98FF199F7C79}"/>
              </a:ext>
            </a:extLst>
          </p:cNvPr>
          <p:cNvSpPr txBox="1">
            <a:spLocks/>
          </p:cNvSpPr>
          <p:nvPr/>
        </p:nvSpPr>
        <p:spPr>
          <a:xfrm>
            <a:off x="3009900" y="69660"/>
            <a:ext cx="6172200" cy="988091"/>
          </a:xfrm>
          <a:prstGeom prst="rect">
            <a:avLst/>
          </a:prstGeom>
        </p:spPr>
        <p:txBody>
          <a:bodyPr vert="horz" wrap="square" lIns="0" tIns="12700" rIns="0" bIns="0" rtlCol="0" anchor="ctr">
            <a:spAutoFit/>
          </a:bodyPr>
          <a:lstStyle>
            <a:lvl1pPr>
              <a:defRPr sz="2400" b="1" i="0">
                <a:solidFill>
                  <a:srgbClr val="C00000"/>
                </a:solidFill>
                <a:latin typeface="Bookman Old Style"/>
                <a:ea typeface="+mj-ea"/>
                <a:cs typeface="Bookman Old Style"/>
              </a:defRPr>
            </a:lvl1pPr>
          </a:lstStyle>
          <a:p>
            <a:pPr marL="337820" indent="-325755" algn="ctr">
              <a:lnSpc>
                <a:spcPct val="150000"/>
              </a:lnSpc>
              <a:spcBef>
                <a:spcPts val="100"/>
              </a:spcBef>
              <a:tabLst>
                <a:tab pos="338455" algn="l"/>
              </a:tabLst>
            </a:pPr>
            <a:r>
              <a:rPr lang="en-US" sz="4800" spc="-15" dirty="0">
                <a:latin typeface="Times New Roman" panose="02020603050405020304" pitchFamily="18" charset="0"/>
                <a:cs typeface="Times New Roman" panose="02020603050405020304" pitchFamily="18" charset="0"/>
              </a:rPr>
              <a:t>Proposed Architecture</a:t>
            </a:r>
            <a:endParaRPr lang="en-US" sz="4800" kern="0" spc="-15"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596DB1A-DD70-87D5-4EF5-9F073B020CEA}"/>
              </a:ext>
            </a:extLst>
          </p:cNvPr>
          <p:cNvPicPr>
            <a:picLocks noChangeAspect="1"/>
          </p:cNvPicPr>
          <p:nvPr/>
        </p:nvPicPr>
        <p:blipFill rotWithShape="1">
          <a:blip r:embed="rId2"/>
          <a:srcRect l="2239" t="3132"/>
          <a:stretch/>
        </p:blipFill>
        <p:spPr>
          <a:xfrm>
            <a:off x="2227682" y="1398929"/>
            <a:ext cx="7705834" cy="4856232"/>
          </a:xfrm>
          <a:prstGeom prst="rect">
            <a:avLst/>
          </a:prstGeom>
          <a:ln>
            <a:solidFill>
              <a:schemeClr val="tx1"/>
            </a:solid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484605A5-8ABF-7D08-0A76-DD361E3133A8}"/>
              </a:ext>
            </a:extLst>
          </p:cNvPr>
          <p:cNvSpPr>
            <a:spLocks noGrp="1"/>
          </p:cNvSpPr>
          <p:nvPr>
            <p:ph type="sldNum" sz="quarter" idx="4294967295"/>
          </p:nvPr>
        </p:nvSpPr>
        <p:spPr>
          <a:xfrm>
            <a:off x="8107680" y="6377941"/>
            <a:ext cx="2103120" cy="246221"/>
          </a:xfrm>
          <a:prstGeom prst="rect">
            <a:avLst/>
          </a:prstGeom>
        </p:spPr>
        <p:txBody>
          <a:bodyPr/>
          <a:lstStyle/>
          <a:p>
            <a:fld id="{B6F15528-21DE-4FAA-801E-634DDDAF4B2B}" type="slidenum">
              <a:rPr lang="en-US" sz="1600"/>
              <a:pPr/>
              <a:t>9</a:t>
            </a:fld>
            <a:endParaRPr lang="en-US" sz="1600"/>
          </a:p>
        </p:txBody>
      </p:sp>
      <p:sp>
        <p:nvSpPr>
          <p:cNvPr id="10" name="object 3">
            <a:extLst>
              <a:ext uri="{FF2B5EF4-FFF2-40B4-BE49-F238E27FC236}">
                <a16:creationId xmlns:a16="http://schemas.microsoft.com/office/drawing/2014/main" id="{73DF48E6-1E21-F2AD-1F61-98FF199F7C79}"/>
              </a:ext>
            </a:extLst>
          </p:cNvPr>
          <p:cNvSpPr txBox="1">
            <a:spLocks/>
          </p:cNvSpPr>
          <p:nvPr/>
        </p:nvSpPr>
        <p:spPr>
          <a:xfrm>
            <a:off x="3009900" y="69660"/>
            <a:ext cx="6172200" cy="988091"/>
          </a:xfrm>
          <a:prstGeom prst="rect">
            <a:avLst/>
          </a:prstGeom>
        </p:spPr>
        <p:txBody>
          <a:bodyPr vert="horz" wrap="square" lIns="0" tIns="12700" rIns="0" bIns="0" rtlCol="0" anchor="ctr">
            <a:spAutoFit/>
          </a:bodyPr>
          <a:lstStyle>
            <a:lvl1pPr>
              <a:defRPr sz="2400" b="1" i="0">
                <a:solidFill>
                  <a:srgbClr val="C00000"/>
                </a:solidFill>
                <a:latin typeface="Bookman Old Style"/>
                <a:ea typeface="+mj-ea"/>
                <a:cs typeface="Bookman Old Style"/>
              </a:defRPr>
            </a:lvl1pPr>
          </a:lstStyle>
          <a:p>
            <a:pPr marL="337820" indent="-325755" algn="ctr">
              <a:lnSpc>
                <a:spcPct val="150000"/>
              </a:lnSpc>
              <a:spcBef>
                <a:spcPts val="100"/>
              </a:spcBef>
              <a:tabLst>
                <a:tab pos="338455" algn="l"/>
              </a:tabLst>
            </a:pPr>
            <a:r>
              <a:rPr lang="en-US" sz="4800" kern="0" spc="-15" dirty="0">
                <a:latin typeface="Times New Roman" panose="02020603050405020304" pitchFamily="18" charset="0"/>
                <a:cs typeface="Times New Roman" panose="02020603050405020304" pitchFamily="18" charset="0"/>
              </a:rPr>
              <a:t>Workflow Diagrams</a:t>
            </a:r>
          </a:p>
        </p:txBody>
      </p:sp>
      <p:pic>
        <p:nvPicPr>
          <p:cNvPr id="2" name="Content Placeholder 4" descr="Picture 4">
            <a:extLst>
              <a:ext uri="{FF2B5EF4-FFF2-40B4-BE49-F238E27FC236}">
                <a16:creationId xmlns:a16="http://schemas.microsoft.com/office/drawing/2014/main" id="{A18D0589-30C8-F239-C152-8E1CB3DEEB9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384757" y="1805688"/>
            <a:ext cx="5362541" cy="4113849"/>
          </a:xfrm>
          <a:prstGeom prst="rect">
            <a:avLst/>
          </a:prstGeom>
          <a:noFill/>
          <a:ln w="12700" cap="flat" cmpd="sng">
            <a:solidFill>
              <a:srgbClr val="000000"/>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 name="Picture 5">
            <a:extLst>
              <a:ext uri="{FF2B5EF4-FFF2-40B4-BE49-F238E27FC236}">
                <a16:creationId xmlns:a16="http://schemas.microsoft.com/office/drawing/2014/main" id="{C9DC312F-AC23-AD3E-F168-4FAA2AA43FA7}"/>
              </a:ext>
            </a:extLst>
          </p:cNvPr>
          <p:cNvPicPr>
            <a:picLocks noChangeAspect="1"/>
          </p:cNvPicPr>
          <p:nvPr/>
        </p:nvPicPr>
        <p:blipFill>
          <a:blip r:embed="rId3"/>
          <a:stretch>
            <a:fillRect/>
          </a:stretch>
        </p:blipFill>
        <p:spPr>
          <a:xfrm>
            <a:off x="444701" y="1805689"/>
            <a:ext cx="5731510" cy="4113848"/>
          </a:xfrm>
          <a:prstGeom prst="rect">
            <a:avLst/>
          </a:prstGeom>
          <a:ln>
            <a:solidFill>
              <a:schemeClr val="tx1"/>
            </a:solidFill>
          </a:ln>
        </p:spPr>
      </p:pic>
      <p:sp>
        <p:nvSpPr>
          <p:cNvPr id="7" name="TextBox 6">
            <a:extLst>
              <a:ext uri="{FF2B5EF4-FFF2-40B4-BE49-F238E27FC236}">
                <a16:creationId xmlns:a16="http://schemas.microsoft.com/office/drawing/2014/main" id="{021D51D9-0E56-69B0-87B5-4ACF8696C389}"/>
              </a:ext>
            </a:extLst>
          </p:cNvPr>
          <p:cNvSpPr txBox="1"/>
          <p:nvPr/>
        </p:nvSpPr>
        <p:spPr>
          <a:xfrm flipH="1">
            <a:off x="444701" y="6069260"/>
            <a:ext cx="1292661"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DFD 0</a:t>
            </a:r>
          </a:p>
        </p:txBody>
      </p:sp>
      <p:sp>
        <p:nvSpPr>
          <p:cNvPr id="11" name="TextBox 10">
            <a:extLst>
              <a:ext uri="{FF2B5EF4-FFF2-40B4-BE49-F238E27FC236}">
                <a16:creationId xmlns:a16="http://schemas.microsoft.com/office/drawing/2014/main" id="{479F5D0C-A616-4CA7-C99F-DFABD5C2D2E3}"/>
              </a:ext>
            </a:extLst>
          </p:cNvPr>
          <p:cNvSpPr txBox="1"/>
          <p:nvPr/>
        </p:nvSpPr>
        <p:spPr>
          <a:xfrm flipH="1">
            <a:off x="6384758" y="6204652"/>
            <a:ext cx="1292661"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DFD 1</a:t>
            </a:r>
          </a:p>
        </p:txBody>
      </p:sp>
    </p:spTree>
    <p:extLst>
      <p:ext uri="{BB962C8B-B14F-4D97-AF65-F5344CB8AC3E}">
        <p14:creationId xmlns:p14="http://schemas.microsoft.com/office/powerpoint/2010/main" val="11819684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944</TotalTime>
  <Words>887</Words>
  <Application>Microsoft Office PowerPoint</Application>
  <PresentationFormat>Widescreen</PresentationFormat>
  <Paragraphs>112</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Algerian</vt:lpstr>
      <vt:lpstr>Arial</vt:lpstr>
      <vt:lpstr>Calibri</vt:lpstr>
      <vt:lpstr>Calibri Light</vt:lpstr>
      <vt:lpstr>Sitka Banner</vt:lpstr>
      <vt:lpstr>Times New Roman</vt:lpstr>
      <vt:lpstr>Tw Cen MT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Arkansas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Siddarth H</dc:creator>
  <cp:lastModifiedBy>Madhushri Wadki</cp:lastModifiedBy>
  <cp:revision>28</cp:revision>
  <dcterms:created xsi:type="dcterms:W3CDTF">2022-11-27T10:28:50Z</dcterms:created>
  <dcterms:modified xsi:type="dcterms:W3CDTF">2023-03-13T06:20:39Z</dcterms:modified>
</cp:coreProperties>
</file>