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7" r:id="rId2"/>
    <p:sldId id="265" r:id="rId3"/>
    <p:sldId id="263" r:id="rId4"/>
    <p:sldId id="277" r:id="rId5"/>
    <p:sldId id="269" r:id="rId6"/>
    <p:sldId id="291" r:id="rId7"/>
    <p:sldId id="270" r:id="rId8"/>
    <p:sldId id="271" r:id="rId9"/>
    <p:sldId id="286" r:id="rId10"/>
    <p:sldId id="273" r:id="rId11"/>
    <p:sldId id="288" r:id="rId12"/>
    <p:sldId id="278" r:id="rId13"/>
    <p:sldId id="274" r:id="rId14"/>
    <p:sldId id="272" r:id="rId15"/>
    <p:sldId id="281" r:id="rId16"/>
    <p:sldId id="290" r:id="rId17"/>
    <p:sldId id="279" r:id="rId18"/>
    <p:sldId id="289" r:id="rId19"/>
    <p:sldId id="276"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p:normalViewPr>
  <p:slideViewPr>
    <p:cSldViewPr>
      <p:cViewPr varScale="1">
        <p:scale>
          <a:sx n="107" d="100"/>
          <a:sy n="107" d="100"/>
        </p:scale>
        <p:origin x="-165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04586-BD56-47C8-AB98-AABFED0C0C04}" type="datetimeFigureOut">
              <a:rPr lang="en-US" smtClean="0"/>
              <a:pPr/>
              <a:t>4/1/2023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F28E9-7BC9-486E-8636-F3416C15C30D}" type="slidenum">
              <a:rPr lang="en-US" smtClean="0"/>
              <a:pPr/>
              <a:t>‹#›</a:t>
            </a:fld>
            <a:endParaRPr lang="en-US"/>
          </a:p>
        </p:txBody>
      </p:sp>
    </p:spTree>
    <p:extLst>
      <p:ext uri="{BB962C8B-B14F-4D97-AF65-F5344CB8AC3E}">
        <p14:creationId xmlns="" xmlns:p14="http://schemas.microsoft.com/office/powerpoint/2010/main" val="407577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1</a:t>
            </a:fld>
            <a:endParaRPr lang="en-US"/>
          </a:p>
        </p:txBody>
      </p:sp>
    </p:spTree>
    <p:extLst>
      <p:ext uri="{BB962C8B-B14F-4D97-AF65-F5344CB8AC3E}">
        <p14:creationId xmlns="" xmlns:p14="http://schemas.microsoft.com/office/powerpoint/2010/main" val="301098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3</a:t>
            </a:fld>
            <a:endParaRPr lang="en-US"/>
          </a:p>
        </p:txBody>
      </p:sp>
    </p:spTree>
    <p:extLst>
      <p:ext uri="{BB962C8B-B14F-4D97-AF65-F5344CB8AC3E}">
        <p14:creationId xmlns="" xmlns:p14="http://schemas.microsoft.com/office/powerpoint/2010/main" val="355423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8F28E9-7BC9-486E-8636-F3416C15C30D}" type="slidenum">
              <a:rPr lang="en-US" smtClean="0"/>
              <a:pPr/>
              <a:t>7</a:t>
            </a:fld>
            <a:endParaRPr lang="en-US"/>
          </a:p>
        </p:txBody>
      </p:sp>
    </p:spTree>
    <p:extLst>
      <p:ext uri="{BB962C8B-B14F-4D97-AF65-F5344CB8AC3E}">
        <p14:creationId xmlns="" xmlns:p14="http://schemas.microsoft.com/office/powerpoint/2010/main" val="151424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4D5D6CD-6A7B-457B-8268-95F63CDE81D0}" type="datetime1">
              <a:rPr lang="en-US" smtClean="0"/>
              <a:pPr/>
              <a:t>4/1/2023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Front-End Web Development</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A90776-DA35-4C1F-B2C3-BE40575CF1BC}" type="datetime1">
              <a:rPr lang="en-US" smtClean="0"/>
              <a:pPr/>
              <a:t>4/1/2023</a:t>
            </a:fld>
            <a:endParaRPr lang="en-US"/>
          </a:p>
        </p:txBody>
      </p:sp>
      <p:sp>
        <p:nvSpPr>
          <p:cNvPr id="5" name="Footer Placeholder 4"/>
          <p:cNvSpPr>
            <a:spLocks noGrp="1"/>
          </p:cNvSpPr>
          <p:nvPr>
            <p:ph type="ftr" sz="quarter" idx="11"/>
          </p:nvPr>
        </p:nvSpPr>
        <p:spPr/>
        <p:txBody>
          <a:bodyPr/>
          <a:lstStyle/>
          <a:p>
            <a:r>
              <a:rPr lang="en-US"/>
              <a:t>Front-End Web Development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51F1EF5-D573-4036-88CF-EDA33A0FC2C3}" type="datetime1">
              <a:rPr lang="en-US" smtClean="0"/>
              <a:pPr/>
              <a:t>4/1/2023</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Front-End Web Development</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2B7ADBE-698B-4F5D-8B8F-D1785F168148}" type="datetime1">
              <a:rPr lang="en-US" smtClean="0"/>
              <a:pPr/>
              <a:t>4/1/2023</a:t>
            </a:fld>
            <a:endParaRPr lang="en-US"/>
          </a:p>
        </p:txBody>
      </p:sp>
      <p:sp>
        <p:nvSpPr>
          <p:cNvPr id="5" name="Footer Placeholder 4"/>
          <p:cNvSpPr>
            <a:spLocks noGrp="1"/>
          </p:cNvSpPr>
          <p:nvPr>
            <p:ph type="ftr" sz="quarter" idx="11"/>
          </p:nvPr>
        </p:nvSpPr>
        <p:spPr/>
        <p:txBody>
          <a:bodyPr/>
          <a:lstStyle/>
          <a:p>
            <a:r>
              <a:rPr lang="en-US"/>
              <a:t>Front-End Web Development</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9704599-8FBC-4E15-943A-833692EA5BDD}" type="datetime1">
              <a:rPr lang="en-US" smtClean="0"/>
              <a:pPr/>
              <a:t>4/1/2023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Front-End Web Development</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EC1F1A7A-8655-422C-9724-51C268473673}" type="datetime1">
              <a:rPr lang="en-US" smtClean="0"/>
              <a:pPr/>
              <a:t>4/1/2023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Front-End Web Development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5452FC0-C9ED-41BC-B275-FD280CFF4907}" type="datetime1">
              <a:rPr lang="en-US" smtClean="0"/>
              <a:pPr/>
              <a:t>4/1/2023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Front-End Web Development</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5403C88-6950-49C0-8264-57E8ECC7438F}" type="datetime1">
              <a:rPr lang="en-US" smtClean="0"/>
              <a:pPr/>
              <a:t>4/1/2023</a:t>
            </a:fld>
            <a:endParaRPr lang="en-US"/>
          </a:p>
        </p:txBody>
      </p:sp>
      <p:sp>
        <p:nvSpPr>
          <p:cNvPr id="4" name="Footer Placeholder 3"/>
          <p:cNvSpPr>
            <a:spLocks noGrp="1"/>
          </p:cNvSpPr>
          <p:nvPr>
            <p:ph type="ftr" sz="quarter" idx="11"/>
          </p:nvPr>
        </p:nvSpPr>
        <p:spPr/>
        <p:txBody>
          <a:bodyPr/>
          <a:lstStyle/>
          <a:p>
            <a:r>
              <a:rPr lang="en-US"/>
              <a:t>Front-End Web Development</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A38EA-1CD4-4BBF-A4EC-C8B1F5748728}" type="datetime1">
              <a:rPr lang="en-US" smtClean="0"/>
              <a:pPr/>
              <a:t>4/1/2023</a:t>
            </a:fld>
            <a:endParaRPr lang="en-US"/>
          </a:p>
        </p:txBody>
      </p:sp>
      <p:sp>
        <p:nvSpPr>
          <p:cNvPr id="3" name="Footer Placeholder 2"/>
          <p:cNvSpPr>
            <a:spLocks noGrp="1"/>
          </p:cNvSpPr>
          <p:nvPr>
            <p:ph type="ftr" sz="quarter" idx="11"/>
          </p:nvPr>
        </p:nvSpPr>
        <p:spPr/>
        <p:txBody>
          <a:bodyPr/>
          <a:lstStyle/>
          <a:p>
            <a:r>
              <a:rPr lang="en-US"/>
              <a:t>Front-End Web Development</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CC24690-DDBC-44E5-ADAA-C4A8EAB8B6D1}" type="datetime1">
              <a:rPr lang="en-US" smtClean="0"/>
              <a:pPr/>
              <a:t>4/1/2023</a:t>
            </a:fld>
            <a:endParaRPr lang="en-US"/>
          </a:p>
        </p:txBody>
      </p:sp>
      <p:sp>
        <p:nvSpPr>
          <p:cNvPr id="6" name="Footer Placeholder 5"/>
          <p:cNvSpPr>
            <a:spLocks noGrp="1"/>
          </p:cNvSpPr>
          <p:nvPr>
            <p:ph type="ftr" sz="quarter" idx="11"/>
          </p:nvPr>
        </p:nvSpPr>
        <p:spPr/>
        <p:txBody>
          <a:bodyPr/>
          <a:lstStyle/>
          <a:p>
            <a:r>
              <a:rPr lang="en-US"/>
              <a:t>Front-End Web Development</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428914-5686-4E14-BB96-DDCEAA97B346}" type="datetime1">
              <a:rPr lang="en-US" smtClean="0"/>
              <a:pPr/>
              <a:t>4/1/2023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Front-End Web Development</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281D45-8C6F-434B-A29F-E364EC97B43B}" type="datetime1">
              <a:rPr lang="en-US" smtClean="0"/>
              <a:pPr/>
              <a:t>4/1/2023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Front-End Web Development</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1524000"/>
            <a:ext cx="9144000" cy="1677382"/>
          </a:xfrm>
          <a:prstGeom prst="rect">
            <a:avLst/>
          </a:prstGeom>
        </p:spPr>
        <p:txBody>
          <a:bodyPr wrap="square">
            <a:spAutoFit/>
          </a:bodyPr>
          <a:lstStyle/>
          <a:p>
            <a:pPr algn="ctr"/>
            <a:r>
              <a:rPr lang="en-US" sz="2400" b="1" dirty="0"/>
              <a:t>      </a:t>
            </a:r>
            <a:r>
              <a:rPr lang="en-US" sz="2000" b="1" dirty="0" smtClean="0">
                <a:solidFill>
                  <a:srgbClr val="C00000"/>
                </a:solidFill>
              </a:rPr>
              <a:t>VISVESVARAYA TECHNOLOGICAL </a:t>
            </a:r>
            <a:r>
              <a:rPr lang="en-US" sz="2000" b="1" dirty="0">
                <a:solidFill>
                  <a:srgbClr val="C00000"/>
                </a:solidFill>
              </a:rPr>
              <a:t>UNIVERSITY</a:t>
            </a:r>
            <a:endParaRPr lang="en-US" sz="1600" dirty="0">
              <a:solidFill>
                <a:srgbClr val="C00000"/>
              </a:solidFill>
            </a:endParaRPr>
          </a:p>
          <a:p>
            <a:pPr algn="ctr"/>
            <a:r>
              <a:rPr lang="en-US" dirty="0" err="1">
                <a:solidFill>
                  <a:srgbClr val="C00000"/>
                </a:solidFill>
              </a:rPr>
              <a:t>Jnana</a:t>
            </a:r>
            <a:r>
              <a:rPr lang="en-US" dirty="0">
                <a:solidFill>
                  <a:srgbClr val="C00000"/>
                </a:solidFill>
              </a:rPr>
              <a:t> </a:t>
            </a:r>
            <a:r>
              <a:rPr lang="en-US" dirty="0" err="1">
                <a:solidFill>
                  <a:srgbClr val="C00000"/>
                </a:solidFill>
              </a:rPr>
              <a:t>Sangama</a:t>
            </a:r>
            <a:r>
              <a:rPr lang="en-US" dirty="0">
                <a:solidFill>
                  <a:srgbClr val="C00000"/>
                </a:solidFill>
              </a:rPr>
              <a:t>, </a:t>
            </a:r>
            <a:r>
              <a:rPr lang="en-US" dirty="0" err="1">
                <a:solidFill>
                  <a:srgbClr val="C00000"/>
                </a:solidFill>
              </a:rPr>
              <a:t>Belagavi</a:t>
            </a:r>
            <a:r>
              <a:rPr lang="en-US" dirty="0">
                <a:solidFill>
                  <a:srgbClr val="C00000"/>
                </a:solidFill>
              </a:rPr>
              <a:t>, Karnataka</a:t>
            </a:r>
          </a:p>
          <a:p>
            <a:pPr algn="ctr"/>
            <a:endParaRPr lang="en-US" sz="100" b="1" dirty="0">
              <a:solidFill>
                <a:srgbClr val="7030A0"/>
              </a:solidFill>
            </a:endParaRPr>
          </a:p>
          <a:p>
            <a:pPr algn="ctr"/>
            <a:r>
              <a:rPr lang="en-US" sz="2000" b="1" dirty="0">
                <a:solidFill>
                  <a:srgbClr val="7030A0"/>
                </a:solidFill>
              </a:rPr>
              <a:t>Bachelor of Engineering Internship Project</a:t>
            </a:r>
          </a:p>
          <a:p>
            <a:pPr algn="ctr"/>
            <a:r>
              <a:rPr lang="en-US" sz="2000" b="1" dirty="0"/>
              <a:t>on</a:t>
            </a:r>
            <a:endParaRPr lang="en-US" sz="2000" dirty="0"/>
          </a:p>
          <a:p>
            <a:pPr algn="ctr"/>
            <a:r>
              <a:rPr lang="en-IN" sz="2000" b="1" dirty="0" smtClean="0">
                <a:solidFill>
                  <a:srgbClr val="C00000"/>
                </a:solidFill>
              </a:rPr>
              <a:t>Front-End Web Development      </a:t>
            </a:r>
            <a:endParaRPr lang="en-US" sz="2800" b="1" dirty="0">
              <a:solidFill>
                <a:schemeClr val="accent2"/>
              </a:solidFill>
            </a:endParaRPr>
          </a:p>
        </p:txBody>
      </p:sp>
      <p:pic>
        <p:nvPicPr>
          <p:cNvPr id="9" name="Picture 2" descr="http://upload.wikimedia.org/wikipedia/en/0/01/VTU_logo.png"/>
          <p:cNvPicPr>
            <a:picLocks noChangeAspect="1" noChangeArrowheads="1"/>
          </p:cNvPicPr>
          <p:nvPr/>
        </p:nvPicPr>
        <p:blipFill>
          <a:blip r:embed="rId3" cstate="print"/>
          <a:srcRect/>
          <a:stretch>
            <a:fillRect/>
          </a:stretch>
        </p:blipFill>
        <p:spPr bwMode="auto">
          <a:xfrm>
            <a:off x="228600" y="1600200"/>
            <a:ext cx="1175657" cy="1123936"/>
          </a:xfrm>
          <a:prstGeom prst="rect">
            <a:avLst/>
          </a:prstGeom>
          <a:noFill/>
          <a:ln w="9525">
            <a:noFill/>
            <a:miter lim="800000"/>
            <a:headEnd/>
            <a:tailEnd/>
          </a:ln>
        </p:spPr>
      </p:pic>
      <p:sp>
        <p:nvSpPr>
          <p:cNvPr id="6" name="TextBox 5"/>
          <p:cNvSpPr txBox="1"/>
          <p:nvPr/>
        </p:nvSpPr>
        <p:spPr>
          <a:xfrm>
            <a:off x="1000100" y="3373000"/>
            <a:ext cx="7143799" cy="2862322"/>
          </a:xfrm>
          <a:prstGeom prst="rect">
            <a:avLst/>
          </a:prstGeom>
          <a:noFill/>
        </p:spPr>
        <p:txBody>
          <a:bodyPr wrap="square" rtlCol="0">
            <a:spAutoFit/>
          </a:bodyPr>
          <a:lstStyle/>
          <a:p>
            <a:pPr algn="ctr"/>
            <a:r>
              <a:rPr lang="en-US" b="1" dirty="0" smtClean="0">
                <a:solidFill>
                  <a:srgbClr val="002060"/>
                </a:solidFill>
              </a:rPr>
              <a:t>  Presented By</a:t>
            </a:r>
            <a:endParaRPr lang="en-US" b="1" dirty="0">
              <a:solidFill>
                <a:srgbClr val="002060"/>
              </a:solidFill>
            </a:endParaRPr>
          </a:p>
          <a:p>
            <a:pPr algn="just"/>
            <a:r>
              <a:rPr lang="en-US" dirty="0" smtClean="0"/>
              <a:t>                                       Vivek T (2BU19CS057)</a:t>
            </a:r>
            <a:endParaRPr lang="en-US" dirty="0"/>
          </a:p>
          <a:p>
            <a:r>
              <a:rPr lang="en-US" dirty="0" smtClean="0"/>
              <a:t>              </a:t>
            </a:r>
            <a:endParaRPr lang="en-US" dirty="0"/>
          </a:p>
          <a:p>
            <a:pPr algn="ctr"/>
            <a:r>
              <a:rPr lang="en-US" b="1" dirty="0">
                <a:solidFill>
                  <a:srgbClr val="002060"/>
                </a:solidFill>
              </a:rPr>
              <a:t>Company Name</a:t>
            </a:r>
          </a:p>
          <a:p>
            <a:pPr algn="ctr"/>
            <a:r>
              <a:rPr lang="en-US" dirty="0" smtClean="0"/>
              <a:t> </a:t>
            </a:r>
            <a:r>
              <a:rPr lang="en-US" dirty="0" err="1" smtClean="0"/>
              <a:t>Hamdan</a:t>
            </a:r>
            <a:r>
              <a:rPr lang="en-US" dirty="0" smtClean="0"/>
              <a:t> </a:t>
            </a:r>
            <a:r>
              <a:rPr lang="en-US" dirty="0" err="1"/>
              <a:t>InfoCom</a:t>
            </a:r>
            <a:endParaRPr lang="en-US" dirty="0"/>
          </a:p>
          <a:p>
            <a:pPr algn="ctr"/>
            <a:endParaRPr lang="en-US" dirty="0"/>
          </a:p>
          <a:p>
            <a:pPr algn="ctr"/>
            <a:r>
              <a:rPr lang="en-US" dirty="0">
                <a:solidFill>
                  <a:srgbClr val="C00000"/>
                </a:solidFill>
              </a:rPr>
              <a:t>Under the Guidance of </a:t>
            </a:r>
            <a:endParaRPr lang="en-US" dirty="0" smtClean="0">
              <a:solidFill>
                <a:srgbClr val="C00000"/>
              </a:solidFill>
            </a:endParaRPr>
          </a:p>
          <a:p>
            <a:pPr algn="ctr"/>
            <a:endParaRPr lang="en-US" dirty="0">
              <a:solidFill>
                <a:srgbClr val="C00000"/>
              </a:solidFill>
            </a:endParaRPr>
          </a:p>
          <a:p>
            <a:r>
              <a:rPr lang="en-US" dirty="0" smtClean="0"/>
              <a:t>Guide</a:t>
            </a:r>
            <a:r>
              <a:rPr lang="en-US" dirty="0"/>
              <a:t>			          </a:t>
            </a:r>
            <a:r>
              <a:rPr lang="en-US" dirty="0" smtClean="0"/>
              <a:t>           	      Company </a:t>
            </a:r>
            <a:r>
              <a:rPr lang="en-US" dirty="0"/>
              <a:t>Supervisor</a:t>
            </a:r>
          </a:p>
          <a:p>
            <a:r>
              <a:rPr lang="en-US" dirty="0" smtClean="0"/>
              <a:t>Mr. </a:t>
            </a:r>
            <a:r>
              <a:rPr lang="en-US" dirty="0" err="1" smtClean="0"/>
              <a:t>Siddharth</a:t>
            </a:r>
            <a:r>
              <a:rPr lang="en-US" dirty="0" smtClean="0"/>
              <a:t> </a:t>
            </a:r>
            <a:r>
              <a:rPr lang="en-US" dirty="0" err="1" smtClean="0"/>
              <a:t>Bhatkande</a:t>
            </a:r>
            <a:r>
              <a:rPr lang="en-US" dirty="0"/>
              <a:t>		 </a:t>
            </a:r>
            <a:r>
              <a:rPr lang="en-US" dirty="0" smtClean="0"/>
              <a:t>    	      Mr. </a:t>
            </a:r>
            <a:r>
              <a:rPr lang="en-US" dirty="0" err="1" smtClean="0"/>
              <a:t>Mujahid</a:t>
            </a:r>
            <a:r>
              <a:rPr lang="en-US" dirty="0" smtClean="0"/>
              <a:t> </a:t>
            </a:r>
            <a:r>
              <a:rPr lang="en-US" dirty="0"/>
              <a:t>Gokak</a:t>
            </a:r>
          </a:p>
        </p:txBody>
      </p:sp>
      <p:sp>
        <p:nvSpPr>
          <p:cNvPr id="12" name="TextBox 11"/>
          <p:cNvSpPr txBox="1"/>
          <p:nvPr/>
        </p:nvSpPr>
        <p:spPr>
          <a:xfrm>
            <a:off x="4572000" y="6553200"/>
            <a:ext cx="2133600" cy="369332"/>
          </a:xfrm>
          <a:prstGeom prst="rect">
            <a:avLst/>
          </a:prstGeom>
          <a:noFill/>
        </p:spPr>
        <p:txBody>
          <a:bodyPr wrap="square" rtlCol="0">
            <a:spAutoFit/>
          </a:bodyPr>
          <a:lstStyle/>
          <a:p>
            <a:endParaRPr lang="en-US" dirty="0"/>
          </a:p>
        </p:txBody>
      </p:sp>
      <p:pic>
        <p:nvPicPr>
          <p:cNvPr id="2" name="Picture 1">
            <a:extLst>
              <a:ext uri="{FF2B5EF4-FFF2-40B4-BE49-F238E27FC236}">
                <a16:creationId xmlns:a16="http://schemas.microsoft.com/office/drawing/2014/main" xmlns="" id="{A3F9FA1F-0072-332C-1135-070F6B9264A1}"/>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001000" y="244475"/>
            <a:ext cx="882481" cy="882481"/>
          </a:xfrm>
          <a:prstGeom prst="rect">
            <a:avLst/>
          </a:prstGeom>
        </p:spPr>
      </p:pic>
      <p:sp>
        <p:nvSpPr>
          <p:cNvPr id="4" name="TextBox 3">
            <a:extLst>
              <a:ext uri="{FF2B5EF4-FFF2-40B4-BE49-F238E27FC236}">
                <a16:creationId xmlns:a16="http://schemas.microsoft.com/office/drawing/2014/main" xmlns="" id="{0C76F005-164E-DC01-5998-2B780B67DC6A}"/>
              </a:ext>
            </a:extLst>
          </p:cNvPr>
          <p:cNvSpPr txBox="1"/>
          <p:nvPr/>
        </p:nvSpPr>
        <p:spPr>
          <a:xfrm>
            <a:off x="1139404" y="113581"/>
            <a:ext cx="6865192" cy="1238801"/>
          </a:xfrm>
          <a:prstGeom prst="rect">
            <a:avLst/>
          </a:prstGeom>
          <a:noFill/>
          <a:ln>
            <a:noFill/>
          </a:ln>
        </p:spPr>
        <p:txBody>
          <a:bodyPr wrap="square" rtlCol="0" anchor="ctr">
            <a:spAutoFit/>
          </a:bodyPr>
          <a:lstStyle/>
          <a:p>
            <a:pPr algn="ctr"/>
            <a:r>
              <a:rPr lang="en-US" altLang="ko-KR" sz="1200" b="1" dirty="0">
                <a:solidFill>
                  <a:srgbClr val="002060"/>
                </a:solidFill>
                <a:latin typeface="Times New Roman" panose="02020603050405020304" pitchFamily="18" charset="0"/>
                <a:cs typeface="Times New Roman" panose="02020603050405020304" pitchFamily="18" charset="0"/>
              </a:rPr>
              <a:t>S. S. Education Trust’s</a:t>
            </a:r>
          </a:p>
          <a:p>
            <a:pPr algn="ctr"/>
            <a:r>
              <a:rPr lang="en-US" altLang="ko-KR" sz="1600" b="1" dirty="0">
                <a:solidFill>
                  <a:srgbClr val="FF0000"/>
                </a:solidFill>
                <a:latin typeface="Times New Roman" panose="02020603050405020304" pitchFamily="18" charset="0"/>
                <a:cs typeface="Times New Roman" panose="02020603050405020304" pitchFamily="18" charset="0"/>
              </a:rPr>
              <a:t>S. G. Balekundri Institute of Technology</a:t>
            </a:r>
          </a:p>
          <a:p>
            <a:pPr algn="ctr"/>
            <a:r>
              <a:rPr lang="en-US" altLang="ko-KR" sz="1150" dirty="0" err="1">
                <a:solidFill>
                  <a:srgbClr val="002060"/>
                </a:solidFill>
                <a:latin typeface="Times New Roman" panose="02020603050405020304" pitchFamily="18" charset="0"/>
                <a:cs typeface="Times New Roman" panose="02020603050405020304" pitchFamily="18" charset="0"/>
              </a:rPr>
              <a:t>Shivabasava</a:t>
            </a:r>
            <a:r>
              <a:rPr lang="en-US" altLang="ko-KR" sz="1150" dirty="0">
                <a:solidFill>
                  <a:srgbClr val="002060"/>
                </a:solidFill>
                <a:latin typeface="Times New Roman" panose="02020603050405020304" pitchFamily="18" charset="0"/>
                <a:cs typeface="Times New Roman" panose="02020603050405020304" pitchFamily="18" charset="0"/>
              </a:rPr>
              <a:t> Nagar, Belagavi - 590010, Karnataka, India.</a:t>
            </a:r>
          </a:p>
          <a:p>
            <a:pPr algn="ctr"/>
            <a:r>
              <a:rPr lang="en-US" altLang="ko-KR" sz="1150" dirty="0">
                <a:solidFill>
                  <a:srgbClr val="002060"/>
                </a:solidFill>
                <a:latin typeface="Times New Roman" panose="02020603050405020304" pitchFamily="18" charset="0"/>
                <a:cs typeface="Times New Roman" panose="02020603050405020304" pitchFamily="18" charset="0"/>
              </a:rPr>
              <a:t>Approved by AICTE, New Delhi &amp; Affiliated to VTU, Belagavi</a:t>
            </a:r>
            <a:endParaRPr lang="en-US" altLang="ko-KR" sz="1200" b="1" dirty="0">
              <a:solidFill>
                <a:srgbClr val="FF0000"/>
              </a:solidFill>
              <a:latin typeface="Times New Roman" panose="02020603050405020304" pitchFamily="18" charset="0"/>
              <a:cs typeface="Times New Roman" panose="02020603050405020304" pitchFamily="18" charset="0"/>
            </a:endParaRPr>
          </a:p>
          <a:p>
            <a:pPr algn="ctr"/>
            <a:r>
              <a:rPr lang="en-US" altLang="ko-KR" sz="1200" b="1" dirty="0">
                <a:solidFill>
                  <a:srgbClr val="FF0000"/>
                </a:solidFill>
                <a:latin typeface="Times New Roman" panose="02020603050405020304" pitchFamily="18" charset="0"/>
                <a:cs typeface="Times New Roman" panose="02020603050405020304" pitchFamily="18" charset="0"/>
              </a:rPr>
              <a:t>An ISO 21001:2018 Certified Institute | 5 UG Programs are NBA Accredited</a:t>
            </a:r>
          </a:p>
          <a:p>
            <a:pPr algn="ctr"/>
            <a:r>
              <a:rPr lang="en-US" sz="1200" b="1" dirty="0">
                <a:solidFill>
                  <a:srgbClr val="002060"/>
                </a:solidFill>
                <a:latin typeface="Times New Roman" panose="02020603050405020304" pitchFamily="18" charset="0"/>
                <a:cs typeface="Times New Roman" panose="02020603050405020304" pitchFamily="18" charset="0"/>
              </a:rPr>
              <a:t>Department of Computer </a:t>
            </a:r>
            <a:r>
              <a:rPr lang="en-US" sz="1200" b="1" dirty="0" smtClean="0">
                <a:solidFill>
                  <a:srgbClr val="002060"/>
                </a:solidFill>
                <a:latin typeface="Times New Roman" panose="02020603050405020304" pitchFamily="18" charset="0"/>
                <a:cs typeface="Times New Roman" panose="02020603050405020304" pitchFamily="18" charset="0"/>
              </a:rPr>
              <a:t>Science and </a:t>
            </a:r>
            <a:r>
              <a:rPr lang="en-US" sz="1200" b="1" dirty="0">
                <a:solidFill>
                  <a:srgbClr val="002060"/>
                </a:solidFill>
                <a:latin typeface="Times New Roman" panose="02020603050405020304" pitchFamily="18" charset="0"/>
                <a:cs typeface="Times New Roman" panose="02020603050405020304" pitchFamily="18" charset="0"/>
              </a:rPr>
              <a:t>Engineering </a:t>
            </a:r>
          </a:p>
        </p:txBody>
      </p:sp>
      <p:pic>
        <p:nvPicPr>
          <p:cNvPr id="5" name="Picture 4">
            <a:extLst>
              <a:ext uri="{FF2B5EF4-FFF2-40B4-BE49-F238E27FC236}">
                <a16:creationId xmlns:a16="http://schemas.microsoft.com/office/drawing/2014/main" xmlns="" id="{11374E83-43E5-309B-CE20-5A3B8BC26C83}"/>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473159" y="304800"/>
            <a:ext cx="882481" cy="8824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ADVANTAGES </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55BE9EF-70CA-44E9-8DCE-E8567766713E}"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26710"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10</a:t>
            </a:fld>
            <a:endParaRPr lang="en-US" sz="1100" dirty="0">
              <a:solidFill>
                <a:schemeClr val="tx1">
                  <a:lumMod val="75000"/>
                  <a:lumOff val="25000"/>
                </a:schemeClr>
              </a:solidFill>
            </a:endParaRPr>
          </a:p>
        </p:txBody>
      </p:sp>
      <p:sp>
        <p:nvSpPr>
          <p:cNvPr id="2" name="TextBox 1">
            <a:extLst>
              <a:ext uri="{FF2B5EF4-FFF2-40B4-BE49-F238E27FC236}">
                <a16:creationId xmlns:a16="http://schemas.microsoft.com/office/drawing/2014/main" xmlns="" id="{CBB4359D-AAAC-F637-4ADC-68B0886B1B1B}"/>
              </a:ext>
            </a:extLst>
          </p:cNvPr>
          <p:cNvSpPr txBox="1"/>
          <p:nvPr/>
        </p:nvSpPr>
        <p:spPr>
          <a:xfrm>
            <a:off x="285720" y="1382585"/>
            <a:ext cx="8572560" cy="4154984"/>
          </a:xfrm>
          <a:prstGeom prst="rect">
            <a:avLst/>
          </a:prstGeom>
          <a:noFill/>
        </p:spPr>
        <p:txBody>
          <a:bodyPr wrap="square" rtlCol="0">
            <a:spAutoFit/>
          </a:bodyPr>
          <a:lstStyle/>
          <a:p>
            <a:pPr marL="285750" indent="-285750" algn="just">
              <a:lnSpc>
                <a:spcPct val="150000"/>
              </a:lnSpc>
              <a:buSzPct val="60000"/>
              <a:buFont typeface="Arial" panose="020B0604020202020204" pitchFamily="34" charset="0"/>
              <a:buChar char="•"/>
            </a:pPr>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Improved user experience:</a:t>
            </a:r>
            <a:r>
              <a:rPr lang="en-IN" sz="1600" dirty="0">
                <a:latin typeface="Times New Roman" panose="02020603050405020304" pitchFamily="18" charset="0"/>
                <a:cs typeface="Times New Roman" panose="02020603050405020304" pitchFamily="18" charset="0"/>
              </a:rPr>
              <a:t> Front-end development ensures that the website is easy to navigate, visually appealing, and engaging, which leads to better user experience.</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Wide Reach:</a:t>
            </a:r>
            <a:r>
              <a:rPr lang="en-IN" sz="1600" dirty="0">
                <a:latin typeface="Times New Roman" panose="02020603050405020304" pitchFamily="18" charset="0"/>
                <a:cs typeface="Times New Roman" panose="02020603050405020304" pitchFamily="18" charset="0"/>
              </a:rPr>
              <a:t> With the internet being accessible </a:t>
            </a:r>
            <a:r>
              <a:rPr lang="en-IN" sz="1600" dirty="0" smtClean="0">
                <a:latin typeface="Times New Roman" panose="02020603050405020304" pitchFamily="18" charset="0"/>
                <a:cs typeface="Times New Roman" panose="02020603050405020304" pitchFamily="18" charset="0"/>
              </a:rPr>
              <a:t>worldwide </a:t>
            </a:r>
            <a:r>
              <a:rPr lang="en-IN" sz="1600" dirty="0">
                <a:latin typeface="Times New Roman" panose="02020603050405020304" pitchFamily="18" charset="0"/>
                <a:cs typeface="Times New Roman" panose="02020603050405020304" pitchFamily="18" charset="0"/>
              </a:rPr>
              <a:t>websites have a vast reach, and they can target a broad audience with ease. </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Cost-Effective</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Building a website is relatively cheaper than other forms of advertising, such as print, TV, or radio. </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Customizable:</a:t>
            </a:r>
            <a:r>
              <a:rPr lang="en-IN" sz="1600" dirty="0">
                <a:latin typeface="Times New Roman" panose="02020603050405020304" pitchFamily="18" charset="0"/>
                <a:cs typeface="Times New Roman" panose="02020603050405020304" pitchFamily="18" charset="0"/>
              </a:rPr>
              <a:t> Websites can be tailored to meet specific business needs and can be designed to match the brand's aesthetics.</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Enhanced </a:t>
            </a:r>
            <a:r>
              <a:rPr lang="en-IN" sz="1600" b="1" dirty="0">
                <a:latin typeface="Times New Roman" panose="02020603050405020304" pitchFamily="18" charset="0"/>
                <a:cs typeface="Times New Roman" panose="02020603050405020304" pitchFamily="18" charset="0"/>
              </a:rPr>
              <a:t>functionality:</a:t>
            </a:r>
            <a:r>
              <a:rPr lang="en-IN" sz="1600" dirty="0">
                <a:latin typeface="Times New Roman" panose="02020603050405020304" pitchFamily="18" charset="0"/>
                <a:cs typeface="Times New Roman" panose="02020603050405020304" pitchFamily="18" charset="0"/>
              </a:rPr>
              <a:t> Front-end development uses various frameworks and libraries to enhance the functionality of the website, making it more interactive and engaging.</a:t>
            </a:r>
            <a:endParaRPr lang="en-US" sz="1600" dirty="0">
              <a:latin typeface="Times New Roman" panose="02020603050405020304" pitchFamily="18" charset="0"/>
              <a:cs typeface="Times New Roman" panose="02020603050405020304" pitchFamily="18" charset="0"/>
            </a:endParaRP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79906"/>
            <a:ext cx="9144000" cy="461665"/>
          </a:xfrm>
          <a:prstGeom prst="rect">
            <a:avLst/>
          </a:prstGeom>
        </p:spPr>
        <p:txBody>
          <a:bodyPr wrap="square">
            <a:spAutoFit/>
          </a:bodyPr>
          <a:lstStyle/>
          <a:p>
            <a:pPr algn="ctr"/>
            <a:r>
              <a:rPr lang="en-US" sz="2400" b="1" dirty="0">
                <a:solidFill>
                  <a:srgbClr val="C00000"/>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DISADVANTAGES</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56793DB5-ABFB-4C00-9C31-4E7731AD4FEC}"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76400"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11</a:t>
            </a:fld>
            <a:endParaRPr lang="en-US" sz="1100" dirty="0">
              <a:solidFill>
                <a:schemeClr val="tx1">
                  <a:lumMod val="75000"/>
                  <a:lumOff val="25000"/>
                </a:schemeClr>
              </a:solidFill>
            </a:endParaRPr>
          </a:p>
        </p:txBody>
      </p:sp>
      <p:sp>
        <p:nvSpPr>
          <p:cNvPr id="2" name="TextBox 1">
            <a:extLst>
              <a:ext uri="{FF2B5EF4-FFF2-40B4-BE49-F238E27FC236}">
                <a16:creationId xmlns:a16="http://schemas.microsoft.com/office/drawing/2014/main" xmlns="" id="{CBB4359D-AAAC-F637-4ADC-68B0886B1B1B}"/>
              </a:ext>
            </a:extLst>
          </p:cNvPr>
          <p:cNvSpPr txBox="1"/>
          <p:nvPr/>
        </p:nvSpPr>
        <p:spPr>
          <a:xfrm>
            <a:off x="285720" y="1650588"/>
            <a:ext cx="8572559" cy="3416320"/>
          </a:xfrm>
          <a:prstGeom prst="rect">
            <a:avLst/>
          </a:prstGeom>
          <a:noFill/>
        </p:spPr>
        <p:txBody>
          <a:bodyPr wrap="square" rtlCol="0">
            <a:spAutoFit/>
          </a:bodyPr>
          <a:lstStyle/>
          <a:p>
            <a:pPr marL="285750" indent="-285750" algn="just">
              <a:lnSpc>
                <a:spcPct val="150000"/>
              </a:lnSpc>
              <a:buClr>
                <a:schemeClr val="accent2"/>
              </a:buClr>
              <a:buSzPct val="60000"/>
              <a:buFont typeface="Wingdings" panose="05000000000000000000" pitchFamily="2" charset="2"/>
              <a:buChar char="q"/>
            </a:pPr>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Security:</a:t>
            </a:r>
            <a:r>
              <a:rPr lang="en-IN" sz="1600" dirty="0" smtClean="0">
                <a:latin typeface="Times New Roman" panose="02020603050405020304" pitchFamily="18" charset="0"/>
                <a:cs typeface="Times New Roman" panose="02020603050405020304" pitchFamily="18" charset="0"/>
              </a:rPr>
              <a:t> Web development involves handling sensitive data, and websites are vulnerable to cyber</a:t>
            </a:r>
            <a:r>
              <a:rPr lang="en-US" sz="1600" dirty="0" smtClean="0">
                <a:latin typeface="Times New Roman" panose="02020603050405020304" pitchFamily="18" charset="0"/>
                <a:cs typeface="Times New Roman" panose="02020603050405020304" pitchFamily="18" charset="0"/>
              </a:rPr>
              <a:t>-</a:t>
            </a:r>
            <a:r>
              <a:rPr lang="en-IN" sz="1600" dirty="0" smtClean="0">
                <a:latin typeface="Times New Roman" panose="02020603050405020304" pitchFamily="18" charset="0"/>
                <a:cs typeface="Times New Roman" panose="02020603050405020304" pitchFamily="18" charset="0"/>
              </a:rPr>
              <a:t>attacks, which can lead to data breaches. </a:t>
            </a:r>
            <a:endParaRPr lang="en-US" sz="1600" dirty="0" smtClean="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Maintenance: </a:t>
            </a:r>
            <a:r>
              <a:rPr lang="en-IN" sz="1600" dirty="0" smtClean="0">
                <a:latin typeface="Times New Roman" panose="02020603050405020304" pitchFamily="18" charset="0"/>
                <a:cs typeface="Times New Roman" panose="02020603050405020304" pitchFamily="18" charset="0"/>
              </a:rPr>
              <a:t>Maintaining a website requires ongoing effort, including regular updates, backups, and bug fixes, which can be time-consuming.</a:t>
            </a:r>
            <a:endParaRPr lang="en-US" sz="1600" dirty="0" smtClean="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Compatibility Issues:</a:t>
            </a:r>
            <a:r>
              <a:rPr lang="en-IN" sz="1600" dirty="0">
                <a:latin typeface="Times New Roman" panose="02020603050405020304" pitchFamily="18" charset="0"/>
                <a:cs typeface="Times New Roman" panose="02020603050405020304" pitchFamily="18" charset="0"/>
              </a:rPr>
              <a:t> Websites need to be compatible with different browsers and devices, which can be challenging. </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Slow Load Times:</a:t>
            </a:r>
            <a:r>
              <a:rPr lang="en-IN" sz="1600" dirty="0">
                <a:latin typeface="Times New Roman" panose="02020603050405020304" pitchFamily="18" charset="0"/>
                <a:cs typeface="Times New Roman" panose="02020603050405020304" pitchFamily="18" charset="0"/>
              </a:rPr>
              <a:t> Websites that are slow to load can negatively impact user experience, leading to a higher bounce rate. </a:t>
            </a:r>
            <a:endParaRPr lang="en-US" sz="1600" dirty="0">
              <a:latin typeface="Times New Roman" panose="02020603050405020304" pitchFamily="18" charset="0"/>
              <a:cs typeface="Times New Roman" panose="02020603050405020304" pitchFamily="18" charset="0"/>
            </a:endParaRPr>
          </a:p>
        </p:txBody>
      </p:sp>
      <p:pic>
        <p:nvPicPr>
          <p:cNvPr id="12" name="Picture 11"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 xmlns:p14="http://schemas.microsoft.com/office/powerpoint/2010/main" val="83177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APPLICATIONS</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8DCABA35-33D9-4204-968E-AECFBE67E009}"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13931"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12</a:t>
            </a:fld>
            <a:endParaRPr lang="en-US" sz="1100" dirty="0">
              <a:solidFill>
                <a:schemeClr val="tx1">
                  <a:lumMod val="75000"/>
                  <a:lumOff val="25000"/>
                </a:schemeClr>
              </a:solidFill>
            </a:endParaRPr>
          </a:p>
        </p:txBody>
      </p:sp>
      <p:sp>
        <p:nvSpPr>
          <p:cNvPr id="2" name="TextBox 1">
            <a:extLst>
              <a:ext uri="{FF2B5EF4-FFF2-40B4-BE49-F238E27FC236}">
                <a16:creationId xmlns:a16="http://schemas.microsoft.com/office/drawing/2014/main" xmlns="" id="{D6923391-0291-8F55-8B6F-FA07988D6889}"/>
              </a:ext>
            </a:extLst>
          </p:cNvPr>
          <p:cNvSpPr txBox="1"/>
          <p:nvPr/>
        </p:nvSpPr>
        <p:spPr>
          <a:xfrm>
            <a:off x="304800" y="2017234"/>
            <a:ext cx="8553480" cy="3046988"/>
          </a:xfrm>
          <a:prstGeom prst="rect">
            <a:avLst/>
          </a:prstGeom>
          <a:noFill/>
        </p:spPr>
        <p:txBody>
          <a:bodyPr wrap="square" rtlCol="0">
            <a:spAutoFit/>
          </a:bodyPr>
          <a:lstStyle/>
          <a:p>
            <a:pPr marL="285750" lvl="0" indent="-285750" algn="just">
              <a:lnSpc>
                <a:spcPct val="150000"/>
              </a:lnSpc>
              <a:buClr>
                <a:schemeClr val="accent2"/>
              </a:buClr>
              <a:buSzPct val="600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Website design</a:t>
            </a:r>
            <a:r>
              <a:rPr lang="en-US" sz="1600" dirty="0">
                <a:latin typeface="Times New Roman" panose="02020603050405020304" pitchFamily="18" charset="0"/>
                <a:cs typeface="Times New Roman" panose="02020603050405020304" pitchFamily="18" charset="0"/>
              </a:rPr>
              <a:t>: Front-end web development is often used to design the layout and structure of a website, including choosing colors, typography, images, and other visual elements.</a:t>
            </a:r>
          </a:p>
          <a:p>
            <a:pPr marL="285750" lvl="0" indent="-285750" algn="just">
              <a:lnSpc>
                <a:spcPct val="150000"/>
              </a:lnSpc>
              <a:buClr>
                <a:schemeClr val="accent2"/>
              </a:buClr>
              <a:buSzPct val="6000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E-commerce </a:t>
            </a:r>
            <a:r>
              <a:rPr lang="en-US" sz="1600" b="1" dirty="0">
                <a:latin typeface="Times New Roman" panose="02020603050405020304" pitchFamily="18" charset="0"/>
                <a:cs typeface="Times New Roman" panose="02020603050405020304" pitchFamily="18" charset="0"/>
              </a:rPr>
              <a:t>development:</a:t>
            </a:r>
            <a:r>
              <a:rPr lang="en-US" sz="1600" dirty="0">
                <a:latin typeface="Times New Roman" panose="02020603050405020304" pitchFamily="18" charset="0"/>
                <a:cs typeface="Times New Roman" panose="02020603050405020304" pitchFamily="18" charset="0"/>
              </a:rPr>
              <a:t> Front-end web development is often used to create the user interface and shopping cart functionality of e-commerce websites.</a:t>
            </a:r>
          </a:p>
          <a:p>
            <a:pPr marL="285750" lvl="0" indent="-285750" algn="just">
              <a:lnSpc>
                <a:spcPct val="150000"/>
              </a:lnSpc>
              <a:buClr>
                <a:schemeClr val="accent2"/>
              </a:buClr>
              <a:buSzPct val="60000"/>
              <a:buFont typeface="Wingdings" panose="05000000000000000000" pitchFamily="2" charset="2"/>
              <a:buChar char="q"/>
            </a:pPr>
            <a:r>
              <a:rPr lang="en-US" sz="1600" b="1" dirty="0" smtClean="0">
                <a:latin typeface="Times New Roman" panose="02020603050405020304" pitchFamily="18" charset="0"/>
                <a:cs typeface="Times New Roman" panose="02020603050405020304" pitchFamily="18" charset="0"/>
              </a:rPr>
              <a:t>Web </a:t>
            </a:r>
            <a:r>
              <a:rPr lang="en-US" sz="1600" b="1" dirty="0">
                <a:latin typeface="Times New Roman" panose="02020603050405020304" pitchFamily="18" charset="0"/>
                <a:cs typeface="Times New Roman" panose="02020603050405020304" pitchFamily="18" charset="0"/>
              </a:rPr>
              <a:t>animations and effects:</a:t>
            </a:r>
            <a:r>
              <a:rPr lang="en-US" sz="1600" dirty="0">
                <a:latin typeface="Times New Roman" panose="02020603050405020304" pitchFamily="18" charset="0"/>
                <a:cs typeface="Times New Roman" panose="02020603050405020304" pitchFamily="18" charset="0"/>
              </a:rPr>
              <a:t> Front-end web development is often used to create animations, transitions, and other visual effects on websites.</a:t>
            </a:r>
          </a:p>
          <a:p>
            <a:pPr marL="285750" lvl="0" indent="-285750" algn="just">
              <a:lnSpc>
                <a:spcPct val="150000"/>
              </a:lnSpc>
              <a:buClr>
                <a:schemeClr val="accent2"/>
              </a:buClr>
              <a:buSzPct val="600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Responsive web design:</a:t>
            </a:r>
            <a:r>
              <a:rPr lang="en-US" sz="1600" dirty="0">
                <a:latin typeface="Times New Roman" panose="02020603050405020304" pitchFamily="18" charset="0"/>
                <a:cs typeface="Times New Roman" panose="02020603050405020304" pitchFamily="18" charset="0"/>
              </a:rPr>
              <a:t> Front-end web development is used to design websites that are optimized for different screen sizes, including desktops, laptops, tablets, and smartphones.</a:t>
            </a: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CAE8D354-358B-4E96-BEEB-F2828DB2EC45}"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23625"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13</a:t>
            </a:fld>
            <a:endParaRPr lang="en-US" sz="1100" dirty="0">
              <a:solidFill>
                <a:schemeClr val="tx1">
                  <a:lumMod val="75000"/>
                  <a:lumOff val="25000"/>
                </a:schemeClr>
              </a:solidFill>
            </a:endParaRPr>
          </a:p>
        </p:txBody>
      </p:sp>
      <p:sp>
        <p:nvSpPr>
          <p:cNvPr id="10" name="TextBox 9">
            <a:extLst>
              <a:ext uri="{FF2B5EF4-FFF2-40B4-BE49-F238E27FC236}">
                <a16:creationId xmlns:a16="http://schemas.microsoft.com/office/drawing/2014/main" xmlns="" id="{24C3860C-E6BB-9AEB-DACB-E80FAE07BB20}"/>
              </a:ext>
            </a:extLst>
          </p:cNvPr>
          <p:cNvSpPr txBox="1"/>
          <p:nvPr/>
        </p:nvSpPr>
        <p:spPr>
          <a:xfrm>
            <a:off x="0" y="785794"/>
            <a:ext cx="9144000" cy="461665"/>
          </a:xfrm>
          <a:prstGeom prst="rect">
            <a:avLst/>
          </a:prstGeom>
          <a:noFill/>
        </p:spPr>
        <p:txBody>
          <a:bodyPr wrap="square">
            <a:spAutoFit/>
          </a:bodyPr>
          <a:lstStyle/>
          <a:p>
            <a:pPr algn="ctr"/>
            <a:r>
              <a:rPr lang="en-US" sz="2400" b="1" dirty="0" smtClean="0">
                <a:solidFill>
                  <a:srgbClr val="C00000"/>
                </a:solidFill>
                <a:latin typeface="Times New Roman" pitchFamily="18" charset="0"/>
                <a:cs typeface="Times New Roman" pitchFamily="18" charset="0"/>
              </a:rPr>
              <a:t>INTERNSHIP DISCUSSION </a:t>
            </a:r>
            <a:endParaRPr lang="en-US" sz="2400" b="1" dirty="0">
              <a:solidFill>
                <a:srgbClr val="C00000"/>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xmlns="" id="{A9BF5B86-4743-FFBE-B788-11ECD8AE21BB}"/>
              </a:ext>
            </a:extLst>
          </p:cNvPr>
          <p:cNvSpPr txBox="1"/>
          <p:nvPr/>
        </p:nvSpPr>
        <p:spPr>
          <a:xfrm>
            <a:off x="285720" y="1828800"/>
            <a:ext cx="8572560" cy="3785652"/>
          </a:xfrm>
          <a:prstGeom prst="rect">
            <a:avLst/>
          </a:prstGeom>
          <a:noFill/>
        </p:spPr>
        <p:txBody>
          <a:bodyPr wrap="square">
            <a:spAutoFit/>
          </a:bodyPr>
          <a:lstStyle/>
          <a:p>
            <a:pPr marL="361950" lvl="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HTML: (Hypertext </a:t>
            </a:r>
            <a:r>
              <a:rPr lang="en-US" sz="1600" dirty="0">
                <a:latin typeface="Times New Roman" panose="02020603050405020304" pitchFamily="18" charset="0"/>
                <a:cs typeface="Times New Roman" panose="02020603050405020304" pitchFamily="18" charset="0"/>
              </a:rPr>
              <a:t>Markup Language</a:t>
            </a:r>
            <a:r>
              <a:rPr lang="en-US" sz="1600" dirty="0" smtClean="0">
                <a:latin typeface="Times New Roman" panose="02020603050405020304" pitchFamily="18" charset="0"/>
                <a:cs typeface="Times New Roman" panose="02020603050405020304" pitchFamily="18" charset="0"/>
              </a:rPr>
              <a:t>) It </a:t>
            </a:r>
            <a:r>
              <a:rPr lang="en-US" sz="1600" dirty="0">
                <a:latin typeface="Times New Roman" panose="02020603050405020304" pitchFamily="18" charset="0"/>
                <a:cs typeface="Times New Roman" panose="02020603050405020304" pitchFamily="18" charset="0"/>
              </a:rPr>
              <a:t>is the standard markup language used to create web pages</a:t>
            </a:r>
            <a:r>
              <a:rPr lang="en-US" sz="1600" dirty="0" smtClean="0">
                <a:latin typeface="Times New Roman" panose="02020603050405020304" pitchFamily="18" charset="0"/>
                <a:cs typeface="Times New Roman" panose="02020603050405020304" pitchFamily="18" charset="0"/>
              </a:rPr>
              <a:t>. I learnt  </a:t>
            </a:r>
            <a:r>
              <a:rPr lang="en-US" sz="1600" dirty="0">
                <a:latin typeface="Times New Roman" panose="02020603050405020304" pitchFamily="18" charset="0"/>
                <a:cs typeface="Times New Roman" panose="02020603050405020304" pitchFamily="18" charset="0"/>
              </a:rPr>
              <a:t>how to structure and organize content using HTML.</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CSS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Cascading Style </a:t>
            </a:r>
            <a:r>
              <a:rPr lang="en-US" sz="1600" dirty="0" smtClean="0">
                <a:latin typeface="Times New Roman" panose="02020603050405020304" pitchFamily="18" charset="0"/>
                <a:cs typeface="Times New Roman" panose="02020603050405020304" pitchFamily="18" charset="0"/>
              </a:rPr>
              <a:t>Sheets) It </a:t>
            </a:r>
            <a:r>
              <a:rPr lang="en-US" sz="1600" dirty="0">
                <a:latin typeface="Times New Roman" panose="02020603050405020304" pitchFamily="18" charset="0"/>
                <a:cs typeface="Times New Roman" panose="02020603050405020304" pitchFamily="18" charset="0"/>
              </a:rPr>
              <a:t>is used to style and format web pages</a:t>
            </a:r>
            <a:r>
              <a:rPr lang="en-US" sz="1600" dirty="0" smtClean="0">
                <a:latin typeface="Times New Roman" panose="02020603050405020304" pitchFamily="18" charset="0"/>
                <a:cs typeface="Times New Roman" panose="02020603050405020304" pitchFamily="18" charset="0"/>
              </a:rPr>
              <a:t>. I </a:t>
            </a:r>
            <a:r>
              <a:rPr lang="en-US" sz="1600" dirty="0">
                <a:latin typeface="Times New Roman" panose="02020603050405020304" pitchFamily="18" charset="0"/>
                <a:cs typeface="Times New Roman" panose="02020603050405020304" pitchFamily="18" charset="0"/>
              </a:rPr>
              <a:t>learnt how to use CSS to control the layout, typography, and colors of web pages.</a:t>
            </a:r>
          </a:p>
          <a:p>
            <a:pPr marL="361950" lvl="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JavaScript: JavaScript </a:t>
            </a:r>
            <a:r>
              <a:rPr lang="en-US" sz="1600" dirty="0">
                <a:latin typeface="Times New Roman" panose="02020603050405020304" pitchFamily="18" charset="0"/>
                <a:cs typeface="Times New Roman" panose="02020603050405020304" pitchFamily="18" charset="0"/>
              </a:rPr>
              <a:t>is a programming </a:t>
            </a:r>
            <a:r>
              <a:rPr lang="en-US" sz="1600" dirty="0" smtClean="0">
                <a:latin typeface="Times New Roman" panose="02020603050405020304" pitchFamily="18" charset="0"/>
                <a:cs typeface="Times New Roman" panose="02020603050405020304" pitchFamily="18" charset="0"/>
              </a:rPr>
              <a:t>language used </a:t>
            </a:r>
            <a:r>
              <a:rPr lang="en-US" sz="1600" dirty="0">
                <a:latin typeface="Times New Roman" panose="02020603050405020304" pitchFamily="18" charset="0"/>
                <a:cs typeface="Times New Roman" panose="02020603050405020304" pitchFamily="18" charset="0"/>
              </a:rPr>
              <a:t>to create dynamic and interactive web pages. </a:t>
            </a:r>
            <a:r>
              <a:rPr lang="en-US" sz="1600" dirty="0" smtClean="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learnt </a:t>
            </a:r>
            <a:r>
              <a:rPr lang="en-US" sz="1600" dirty="0">
                <a:latin typeface="Times New Roman" panose="02020603050405020304" pitchFamily="18" charset="0"/>
                <a:cs typeface="Times New Roman" panose="02020603050405020304" pitchFamily="18" charset="0"/>
              </a:rPr>
              <a:t>the basics of JavaScript to add interactivity and functionality to web pages.</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Bootstrap: It is a popular front-end framework that makes it easy to create responsive and mobile-first web pages and applications.</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Responsive Design: Responsive design is a technique used to create web pages that adjust to different screen sizes and devices.</a:t>
            </a:r>
          </a:p>
        </p:txBody>
      </p:sp>
      <p:pic>
        <p:nvPicPr>
          <p:cNvPr id="13" name="Picture 12"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RESULTS</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67BB7EB-379E-4C41-B168-45F9820FEE90}"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18749"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14</a:t>
            </a:fld>
            <a:endParaRPr lang="en-US" sz="1100" dirty="0">
              <a:solidFill>
                <a:schemeClr val="tx1">
                  <a:lumMod val="75000"/>
                  <a:lumOff val="25000"/>
                </a:schemeClr>
              </a:solidFill>
            </a:endParaRPr>
          </a:p>
        </p:txBody>
      </p:sp>
      <p:sp>
        <p:nvSpPr>
          <p:cNvPr id="10" name="Content Placeholder 2"/>
          <p:cNvSpPr>
            <a:spLocks noGrp="1"/>
          </p:cNvSpPr>
          <p:nvPr>
            <p:ph idx="1"/>
          </p:nvPr>
        </p:nvSpPr>
        <p:spPr>
          <a:xfrm>
            <a:off x="228600" y="2209800"/>
            <a:ext cx="8628888" cy="4114800"/>
          </a:xfrm>
        </p:spPr>
        <p:txBody>
          <a:bodyPr>
            <a:normAutofit/>
          </a:bodyPr>
          <a:lstStyle/>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xmlns="" id="{12A02A6A-2237-AAB5-469A-54CBFF9A160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57224" y="2000240"/>
            <a:ext cx="7370503" cy="3922664"/>
          </a:xfrm>
          <a:prstGeom prst="rect">
            <a:avLst/>
          </a:prstGeom>
        </p:spPr>
      </p:pic>
      <p:sp>
        <p:nvSpPr>
          <p:cNvPr id="2" name="Rectangle 1"/>
          <p:cNvSpPr/>
          <p:nvPr/>
        </p:nvSpPr>
        <p:spPr>
          <a:xfrm>
            <a:off x="3857620" y="5929330"/>
            <a:ext cx="1447800" cy="369332"/>
          </a:xfrm>
          <a:prstGeom prst="rect">
            <a:avLst/>
          </a:prstGeom>
        </p:spPr>
        <p:txBody>
          <a:bodyPr wrap="square">
            <a:spAutoFit/>
          </a:bodyPr>
          <a:lstStyle/>
          <a:p>
            <a:pPr algn="ctr"/>
            <a:r>
              <a:rPr lang="en-US" dirty="0" smtClean="0">
                <a:ln w="0"/>
                <a:latin typeface="Times New Roman" panose="02020603050405020304" pitchFamily="18" charset="0"/>
                <a:cs typeface="Times New Roman" panose="02020603050405020304" pitchFamily="18" charset="0"/>
              </a:rPr>
              <a:t>Home page</a:t>
            </a:r>
            <a:endParaRPr lang="en-US" dirty="0">
              <a:ln w="0"/>
              <a:latin typeface="Times New Roman" panose="02020603050405020304" pitchFamily="18" charset="0"/>
              <a:cs typeface="Times New Roman" panose="02020603050405020304" pitchFamily="18" charset="0"/>
            </a:endParaRPr>
          </a:p>
        </p:txBody>
      </p:sp>
      <p:pic>
        <p:nvPicPr>
          <p:cNvPr id="13" name="Picture 12" descr="Logo.png"/>
          <p:cNvPicPr>
            <a:picLocks noChangeAspect="1"/>
          </p:cNvPicPr>
          <p:nvPr/>
        </p:nvPicPr>
        <p:blipFill>
          <a:blip r:embed="rId3"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1EE716F5-C6A5-488B-8547-D49852886A34}"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47444"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15</a:t>
            </a:fld>
            <a:endParaRPr lang="en-US" sz="1100" dirty="0">
              <a:solidFill>
                <a:schemeClr val="tx1">
                  <a:lumMod val="75000"/>
                  <a:lumOff val="25000"/>
                </a:schemeClr>
              </a:solidFill>
            </a:endParaRPr>
          </a:p>
        </p:txBody>
      </p:sp>
      <p:sp>
        <p:nvSpPr>
          <p:cNvPr id="10" name="Content Placeholder 2"/>
          <p:cNvSpPr>
            <a:spLocks noGrp="1"/>
          </p:cNvSpPr>
          <p:nvPr>
            <p:ph idx="1"/>
          </p:nvPr>
        </p:nvSpPr>
        <p:spPr>
          <a:xfrm>
            <a:off x="228600" y="2209800"/>
            <a:ext cx="8628888" cy="4114800"/>
          </a:xfrm>
        </p:spPr>
        <p:txBody>
          <a:bodyPr>
            <a:normAutofit/>
          </a:bodyPr>
          <a:lstStyle/>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2" name="Picture 11"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11" name="Picture 10">
            <a:extLst>
              <a:ext uri="{FF2B5EF4-FFF2-40B4-BE49-F238E27FC236}">
                <a16:creationId xmlns:a16="http://schemas.microsoft.com/office/drawing/2014/main" xmlns="" id="{174F04DD-AAAA-E91B-DD42-007CDCDFB68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57224" y="2000240"/>
            <a:ext cx="7424240" cy="3929090"/>
          </a:xfrm>
          <a:prstGeom prst="rect">
            <a:avLst/>
          </a:prstGeom>
        </p:spPr>
      </p:pic>
      <p:sp>
        <p:nvSpPr>
          <p:cNvPr id="2" name="Rectangle 1"/>
          <p:cNvSpPr/>
          <p:nvPr/>
        </p:nvSpPr>
        <p:spPr>
          <a:xfrm>
            <a:off x="3786183" y="5942002"/>
            <a:ext cx="1516044" cy="369332"/>
          </a:xfrm>
          <a:prstGeom prst="rect">
            <a:avLst/>
          </a:prstGeom>
        </p:spPr>
        <p:txBody>
          <a:bodyPr wrap="square">
            <a:spAutoFit/>
          </a:bodyPr>
          <a:lstStyle/>
          <a:p>
            <a:pPr algn="ctr"/>
            <a:r>
              <a:rPr lang="en-US" dirty="0" smtClean="0">
                <a:ln w="0"/>
                <a:latin typeface="Times New Roman" panose="02020603050405020304" pitchFamily="18" charset="0"/>
                <a:cs typeface="Times New Roman" panose="02020603050405020304" pitchFamily="18" charset="0"/>
              </a:rPr>
              <a:t>About us page</a:t>
            </a:r>
            <a:endParaRPr lang="en-US" dirty="0">
              <a:ln w="0"/>
              <a:latin typeface="Times New Roman" panose="02020603050405020304" pitchFamily="18" charset="0"/>
              <a:cs typeface="Times New Roman" panose="02020603050405020304" pitchFamily="18" charset="0"/>
            </a:endParaRPr>
          </a:p>
        </p:txBody>
      </p:sp>
      <p:sp>
        <p:nvSpPr>
          <p:cNvPr id="13" name="Rectangle 12"/>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RESULTS</a:t>
            </a:r>
            <a:endParaRPr lang="en-US"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17525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C3E6EDF8-A72E-407B-B95D-7D44514321C6}"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955042"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16</a:t>
            </a:fld>
            <a:endParaRPr lang="en-US" sz="1100" dirty="0">
              <a:solidFill>
                <a:schemeClr val="tx1">
                  <a:lumMod val="75000"/>
                  <a:lumOff val="25000"/>
                </a:schemeClr>
              </a:solidFill>
            </a:endParaRPr>
          </a:p>
        </p:txBody>
      </p:sp>
      <p:sp>
        <p:nvSpPr>
          <p:cNvPr id="10" name="TextBox 9">
            <a:extLst>
              <a:ext uri="{FF2B5EF4-FFF2-40B4-BE49-F238E27FC236}">
                <a16:creationId xmlns:a16="http://schemas.microsoft.com/office/drawing/2014/main" xmlns="" id="{24C3860C-E6BB-9AEB-DACB-E80FAE07BB20}"/>
              </a:ext>
            </a:extLst>
          </p:cNvPr>
          <p:cNvSpPr txBox="1"/>
          <p:nvPr/>
        </p:nvSpPr>
        <p:spPr>
          <a:xfrm>
            <a:off x="0" y="857232"/>
            <a:ext cx="9144000" cy="400110"/>
          </a:xfrm>
          <a:prstGeom prst="rect">
            <a:avLst/>
          </a:prstGeom>
          <a:noFill/>
        </p:spPr>
        <p:txBody>
          <a:bodyPr wrap="square">
            <a:spAutoFit/>
          </a:bodyPr>
          <a:lstStyle/>
          <a:p>
            <a:pPr algn="ctr"/>
            <a:r>
              <a:rPr lang="en-US" sz="2000" b="1" dirty="0" smtClean="0">
                <a:solidFill>
                  <a:srgbClr val="C00000"/>
                </a:solidFill>
                <a:latin typeface="Times New Roman" pitchFamily="18" charset="0"/>
                <a:cs typeface="Times New Roman" pitchFamily="18" charset="0"/>
              </a:rPr>
              <a:t>CHALLENGES  FACED DURING THE INTERNSHIP</a:t>
            </a:r>
            <a:endParaRPr lang="en-US" sz="2000" b="1" dirty="0">
              <a:solidFill>
                <a:srgbClr val="C00000"/>
              </a:solidFill>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xmlns="" id="{A9BF5B86-4743-FFBE-B788-11ECD8AE21BB}"/>
              </a:ext>
            </a:extLst>
          </p:cNvPr>
          <p:cNvSpPr txBox="1"/>
          <p:nvPr/>
        </p:nvSpPr>
        <p:spPr>
          <a:xfrm>
            <a:off x="285720" y="1981200"/>
            <a:ext cx="8553480" cy="3416320"/>
          </a:xfrm>
          <a:prstGeom prst="rect">
            <a:avLst/>
          </a:prstGeom>
          <a:noFill/>
        </p:spPr>
        <p:txBody>
          <a:bodyPr wrap="square">
            <a:spAutoFit/>
          </a:bodyPr>
          <a:lstStyle/>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biggest challenge faced in front-end designing is evaluation of end-user requirements and optimizing the design accordingly. </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End users are diverse and so are their requirements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Browser Compatibility: Web pages and applications must work consistently across different browsers and devices. It can be challenging to ensure that web pages are compatible with all major browsers and devices.</a:t>
            </a:r>
          </a:p>
          <a:p>
            <a:pPr marL="361950" lvl="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Responsive Design: Responsive design is an essential aspect of front-end web development, and we must learn how to design and develop web pages that work well on different screen sizes and devices.</a:t>
            </a:r>
          </a:p>
        </p:txBody>
      </p:sp>
      <p:pic>
        <p:nvPicPr>
          <p:cNvPr id="13" name="Picture 12"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 xmlns:p14="http://schemas.microsoft.com/office/powerpoint/2010/main" val="396340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60546" y="814432"/>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CONCLUSION  </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60356B21-9331-4771-A8D9-695B86005B9D}"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36946" y="6492874"/>
            <a:ext cx="5791200" cy="365125"/>
          </a:xfrm>
        </p:spPr>
        <p:txBody>
          <a:bodyPr/>
          <a:lstStyle/>
          <a:p>
            <a:pPr algn="ctr"/>
            <a:r>
              <a:rPr lang="en-US" sz="1100">
                <a:solidFill>
                  <a:schemeClr val="tx1">
                    <a:lumMod val="75000"/>
                    <a:lumOff val="25000"/>
                  </a:schemeClr>
                </a:solidFill>
              </a:rPr>
              <a:t>Front-End Web Development</a:t>
            </a:r>
            <a:endParaRPr lang="en-US" sz="1100" dirty="0">
              <a:solidFill>
                <a:schemeClr val="tx1">
                  <a:lumMod val="75000"/>
                  <a:lumOff val="25000"/>
                </a:schemeClr>
              </a:solidFill>
            </a:endParaRP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17</a:t>
            </a:fld>
            <a:endParaRPr lang="en-US" sz="1100" dirty="0">
              <a:solidFill>
                <a:schemeClr val="tx1">
                  <a:lumMod val="75000"/>
                  <a:lumOff val="25000"/>
                </a:schemeClr>
              </a:solidFill>
            </a:endParaRPr>
          </a:p>
        </p:txBody>
      </p:sp>
      <p:sp>
        <p:nvSpPr>
          <p:cNvPr id="10" name="Rectangle 9"/>
          <p:cNvSpPr/>
          <p:nvPr/>
        </p:nvSpPr>
        <p:spPr>
          <a:xfrm>
            <a:off x="285720" y="2000240"/>
            <a:ext cx="8553480" cy="3785652"/>
          </a:xfrm>
          <a:prstGeom prst="rect">
            <a:avLst/>
          </a:prstGeom>
        </p:spPr>
        <p:txBody>
          <a:bodyPr wrap="square">
            <a:spAutoFit/>
          </a:bodyPr>
          <a:lstStyle/>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development is an essential aspect of web development that involves designing, coding and modifying the user interface of website. It is the part of the development process that involves creating the visual elements of a website that users interact with</a:t>
            </a:r>
            <a:r>
              <a:rPr lang="en-US" sz="1600" dirty="0" smtClean="0">
                <a:latin typeface="Times New Roman" panose="02020603050405020304" pitchFamily="18" charset="0"/>
                <a:cs typeface="Times New Roman" panose="02020603050405020304" pitchFamily="18" charset="0"/>
              </a:rPr>
              <a:t>. </a:t>
            </a:r>
          </a:p>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a:t>
            </a:r>
            <a:r>
              <a:rPr lang="en-IN" sz="1600" dirty="0">
                <a:latin typeface="Times New Roman" panose="02020603050405020304" pitchFamily="18" charset="0"/>
                <a:cs typeface="Times New Roman" panose="02020603050405020304" pitchFamily="18" charset="0"/>
              </a:rPr>
              <a:t>development is a constantly evolving field that requires a combination of technical expertise, creativity, and problem-solving skills. </a:t>
            </a:r>
            <a:endParaRPr lang="en-IN" sz="1600" dirty="0" smtClean="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itchFamily="2" charset="2"/>
              <a:buChar char="q"/>
            </a:pPr>
            <a:r>
              <a:rPr lang="en-IN" sz="1600" dirty="0" smtClean="0">
                <a:latin typeface="Times New Roman" panose="02020603050405020304" pitchFamily="18" charset="0"/>
                <a:cs typeface="Times New Roman" panose="02020603050405020304" pitchFamily="18" charset="0"/>
              </a:rPr>
              <a:t>With </a:t>
            </a:r>
            <a:r>
              <a:rPr lang="en-IN" sz="1600" dirty="0">
                <a:latin typeface="Times New Roman" panose="02020603050405020304" pitchFamily="18" charset="0"/>
                <a:cs typeface="Times New Roman" panose="02020603050405020304" pitchFamily="18" charset="0"/>
              </a:rPr>
              <a:t>the rise of mobile devices and the increasing demand for fast, secure, and responsive websites and web applications, front-end web development has become even more challenging</a:t>
            </a:r>
            <a:r>
              <a:rPr lang="en-IN" sz="1600" dirty="0" smtClean="0">
                <a:latin typeface="Times New Roman" panose="02020603050405020304" pitchFamily="18" charset="0"/>
                <a:cs typeface="Times New Roman" panose="02020603050405020304" pitchFamily="18" charset="0"/>
              </a:rPr>
              <a:t>.</a:t>
            </a:r>
          </a:p>
          <a:p>
            <a:pPr marL="361950" indent="-361950" algn="just">
              <a:lnSpc>
                <a:spcPct val="150000"/>
              </a:lnSpc>
              <a:buClr>
                <a:schemeClr val="accent2"/>
              </a:buClr>
              <a:buSzPct val="60000"/>
              <a:buFont typeface="Wingdings" pitchFamily="2" charset="2"/>
              <a:buChar char="q"/>
            </a:pPr>
            <a:r>
              <a:rPr lang="en-US" sz="1600" dirty="0" smtClean="0">
                <a:latin typeface="Times New Roman" panose="02020603050405020304" pitchFamily="18" charset="0"/>
                <a:cs typeface="Times New Roman" panose="02020603050405020304" pitchFamily="18" charset="0"/>
              </a:rPr>
              <a:t>Front-end </a:t>
            </a:r>
            <a:r>
              <a:rPr lang="en-US" sz="1600" dirty="0">
                <a:latin typeface="Times New Roman" panose="02020603050405020304" pitchFamily="18" charset="0"/>
                <a:cs typeface="Times New Roman" panose="02020603050405020304" pitchFamily="18" charset="0"/>
              </a:rPr>
              <a:t>web development is a crucial aspect of businesses today as websites and web applications have become essential tools for marketing and communication. </a:t>
            </a:r>
          </a:p>
          <a:p>
            <a:pPr marL="361950" indent="-361950" algn="just">
              <a:lnSpc>
                <a:spcPct val="150000"/>
              </a:lnSpc>
              <a:buClr>
                <a:schemeClr val="accent2"/>
              </a:buClr>
              <a:buSzPct val="60000"/>
              <a:buFont typeface="Wingdings" pitchFamily="2" charset="2"/>
              <a:buChar char="q"/>
            </a:pPr>
            <a:endParaRPr lang="en-US" sz="1600" dirty="0">
              <a:latin typeface="Times New Roman" panose="02020603050405020304" pitchFamily="18" charset="0"/>
              <a:cs typeface="Times New Roman" panose="02020603050405020304"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79880" y="732597"/>
            <a:ext cx="9144000" cy="461665"/>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 FUTURE SCOPE  </a:t>
            </a:r>
            <a:endParaRPr lang="en-US" sz="2400" b="1" dirty="0">
              <a:solidFill>
                <a:srgbClr val="C00000"/>
              </a:solidFill>
              <a:latin typeface="Times New Roman" pitchFamily="18" charset="0"/>
              <a:cs typeface="Times New Roman"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E5219295-B7B2-4685-BCBC-9094689CECBE}"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76400"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18</a:t>
            </a:fld>
            <a:endParaRPr lang="en-US" sz="1100" dirty="0">
              <a:solidFill>
                <a:schemeClr val="tx1">
                  <a:lumMod val="75000"/>
                  <a:lumOff val="25000"/>
                </a:schemeClr>
              </a:solidFill>
            </a:endParaRPr>
          </a:p>
        </p:txBody>
      </p:sp>
      <p:sp>
        <p:nvSpPr>
          <p:cNvPr id="10" name="Rectangle 9"/>
          <p:cNvSpPr/>
          <p:nvPr/>
        </p:nvSpPr>
        <p:spPr>
          <a:xfrm>
            <a:off x="285720" y="1922698"/>
            <a:ext cx="8572560" cy="4154984"/>
          </a:xfrm>
          <a:prstGeom prst="rect">
            <a:avLst/>
          </a:prstGeom>
        </p:spPr>
        <p:txBody>
          <a:bodyPr wrap="square">
            <a:spAutoFit/>
          </a:bodyPr>
          <a:lstStyle/>
          <a:p>
            <a:pPr marL="361950" lvl="0" indent="-361950" algn="just">
              <a:lnSpc>
                <a:spcPct val="150000"/>
              </a:lnSpc>
              <a:buClr>
                <a:schemeClr val="accent2"/>
              </a:buClr>
              <a:buSzPct val="60000"/>
              <a:buFont typeface="Wingdings" panose="05000000000000000000" pitchFamily="2" charset="2"/>
              <a:buChar char="q"/>
            </a:pPr>
            <a:r>
              <a:rPr lang="en-IN" sz="1600" b="1" dirty="0" smtClean="0">
                <a:latin typeface="Times New Roman" panose="02020603050405020304" pitchFamily="18" charset="0"/>
                <a:cs typeface="Times New Roman" panose="02020603050405020304" pitchFamily="18" charset="0"/>
              </a:rPr>
              <a:t>Increasing </a:t>
            </a:r>
            <a:r>
              <a:rPr lang="en-IN" sz="1600" b="1" dirty="0">
                <a:latin typeface="Times New Roman" panose="02020603050405020304" pitchFamily="18" charset="0"/>
                <a:cs typeface="Times New Roman" panose="02020603050405020304" pitchFamily="18" charset="0"/>
              </a:rPr>
              <a:t>demand:</a:t>
            </a:r>
            <a:r>
              <a:rPr lang="en-IN" sz="1600" dirty="0">
                <a:latin typeface="Times New Roman" panose="02020603050405020304" pitchFamily="18" charset="0"/>
                <a:cs typeface="Times New Roman" panose="02020603050405020304" pitchFamily="18" charset="0"/>
              </a:rPr>
              <a:t> With the advent of new technologies and devices, the demand for front-end developers is increasing day by day. As more and more businesses are moving online, the need for skilled front-end developers is also increasing.</a:t>
            </a:r>
            <a:endParaRPr lang="en-US" sz="1600" dirty="0">
              <a:latin typeface="Times New Roman" panose="02020603050405020304" pitchFamily="18" charset="0"/>
              <a:cs typeface="Times New Roman" panose="02020603050405020304" pitchFamily="18" charset="0"/>
            </a:endParaRPr>
          </a:p>
          <a:p>
            <a:pPr marL="361950" lvl="0" indent="-3619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Increased demand for responsive design:</a:t>
            </a:r>
            <a:r>
              <a:rPr lang="en-IN" sz="1600" dirty="0">
                <a:latin typeface="Times New Roman" panose="02020603050405020304" pitchFamily="18" charset="0"/>
                <a:cs typeface="Times New Roman" panose="02020603050405020304" pitchFamily="18" charset="0"/>
              </a:rPr>
              <a:t> As more and more people are accessing websites through mobile devices, responsive design has become crucial. Front-end developers need to ensure that the websites they develop are responsive, and the user experience is seamless across all devices.</a:t>
            </a:r>
            <a:endParaRPr lang="en-US" sz="1600" dirty="0">
              <a:latin typeface="Times New Roman" panose="02020603050405020304" pitchFamily="18" charset="0"/>
              <a:cs typeface="Times New Roman" panose="02020603050405020304" pitchFamily="18" charset="0"/>
            </a:endParaRPr>
          </a:p>
          <a:p>
            <a:pPr marL="361950" lvl="0" indent="-361950" algn="just">
              <a:lnSpc>
                <a:spcPct val="150000"/>
              </a:lnSpc>
              <a:buClr>
                <a:schemeClr val="accent2"/>
              </a:buClr>
              <a:buSzPct val="6000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User experience:</a:t>
            </a:r>
            <a:r>
              <a:rPr lang="en-IN" sz="1600" dirty="0">
                <a:latin typeface="Times New Roman" panose="02020603050405020304" pitchFamily="18" charset="0"/>
                <a:cs typeface="Times New Roman" panose="02020603050405020304" pitchFamily="18" charset="0"/>
              </a:rPr>
              <a:t> User experience is critical in today's world, and front-end development plays a crucial role in designing interfaces that are intuitive, interactive, and easy to use. This has become even more important as more and more businesses are moving online.</a:t>
            </a:r>
            <a:endParaRPr lang="en-US" sz="1600" dirty="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 xmlns:p14="http://schemas.microsoft.com/office/powerpoint/2010/main" val="2337707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049B8981-81DC-4C4E-B5F4-DC1CC6C62D82}"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70246"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19</a:t>
            </a:fld>
            <a:endParaRPr lang="en-US" sz="1100" dirty="0">
              <a:solidFill>
                <a:schemeClr val="tx1">
                  <a:lumMod val="75000"/>
                  <a:lumOff val="25000"/>
                </a:schemeClr>
              </a:solidFill>
            </a:endParaRPr>
          </a:p>
        </p:txBody>
      </p:sp>
      <p:sp>
        <p:nvSpPr>
          <p:cNvPr id="13" name="Rectangle 12"/>
          <p:cNvSpPr/>
          <p:nvPr/>
        </p:nvSpPr>
        <p:spPr>
          <a:xfrm>
            <a:off x="2362200" y="622762"/>
            <a:ext cx="4807292" cy="580672"/>
          </a:xfrm>
          <a:prstGeom prst="rect">
            <a:avLst/>
          </a:prstGeom>
        </p:spPr>
        <p:txBody>
          <a:bodyPr wrap="square">
            <a:spAutoFit/>
          </a:bodyPr>
          <a:lstStyle/>
          <a:p>
            <a:pPr marL="365125" indent="-365125" algn="ctr">
              <a:lnSpc>
                <a:spcPct val="150000"/>
              </a:lnSpc>
            </a:pPr>
            <a:r>
              <a:rPr lang="en-US" sz="2400" b="1" dirty="0" smtClean="0">
                <a:solidFill>
                  <a:srgbClr val="C00000"/>
                </a:solidFill>
                <a:latin typeface="Times New Roman" panose="02020603050405020304" pitchFamily="18" charset="0"/>
                <a:ea typeface="PMingLiU"/>
                <a:cs typeface="Times New Roman" panose="02020603050405020304" pitchFamily="18" charset="0"/>
              </a:rPr>
              <a:t>REFERENCES </a:t>
            </a:r>
            <a:endParaRPr lang="en-US" sz="2400" b="1" dirty="0">
              <a:solidFill>
                <a:srgbClr val="C00000"/>
              </a:solidFill>
              <a:latin typeface="Times New Roman" panose="02020603050405020304" pitchFamily="18" charset="0"/>
              <a:ea typeface="PMingLiU"/>
              <a:cs typeface="Times New Roman" panose="02020603050405020304" pitchFamily="18" charset="0"/>
            </a:endParaRPr>
          </a:p>
        </p:txBody>
      </p:sp>
      <p:sp>
        <p:nvSpPr>
          <p:cNvPr id="5" name="TextBox 4">
            <a:extLst>
              <a:ext uri="{FF2B5EF4-FFF2-40B4-BE49-F238E27FC236}">
                <a16:creationId xmlns:a16="http://schemas.microsoft.com/office/drawing/2014/main" xmlns="" id="{FD53B100-E99B-BAAC-DB08-A2E85CAB1749}"/>
              </a:ext>
            </a:extLst>
          </p:cNvPr>
          <p:cNvSpPr txBox="1"/>
          <p:nvPr/>
        </p:nvSpPr>
        <p:spPr>
          <a:xfrm>
            <a:off x="304800" y="1828800"/>
            <a:ext cx="8553480" cy="3785652"/>
          </a:xfrm>
          <a:prstGeom prst="rect">
            <a:avLst/>
          </a:prstGeom>
          <a:noFill/>
        </p:spPr>
        <p:txBody>
          <a:bodyPr wrap="square" rtlCol="0">
            <a:spAutoFit/>
          </a:bodyPr>
          <a:lstStyle/>
          <a:p>
            <a:pPr lvl="0" algn="just">
              <a:lnSpc>
                <a:spcPct val="150000"/>
              </a:lnSpc>
            </a:pPr>
            <a:r>
              <a:rPr lang="en-IN" sz="1600" dirty="0" smtClean="0">
                <a:latin typeface="Times New Roman" panose="02020603050405020304" pitchFamily="18" charset="0"/>
                <a:cs typeface="Times New Roman" panose="02020603050405020304" pitchFamily="18" charset="0"/>
              </a:rPr>
              <a:t>[1]    S K. Patel, Developing Responsive Web Applications, 2018.</a:t>
            </a:r>
            <a:endParaRPr lang="en-US" sz="1600" dirty="0" smtClean="0">
              <a:latin typeface="Times New Roman" panose="02020603050405020304" pitchFamily="18" charset="0"/>
              <a:cs typeface="Times New Roman" panose="02020603050405020304" pitchFamily="18" charset="0"/>
            </a:endParaRPr>
          </a:p>
          <a:p>
            <a:pPr lvl="0" algn="just">
              <a:lnSpc>
                <a:spcPct val="150000"/>
              </a:lnSpc>
            </a:pPr>
            <a:r>
              <a:rPr lang="en-IN" sz="1600" dirty="0" smtClean="0">
                <a:latin typeface="Times New Roman" panose="02020603050405020304" pitchFamily="18" charset="0"/>
                <a:cs typeface="Times New Roman" panose="02020603050405020304" pitchFamily="18" charset="0"/>
              </a:rPr>
              <a:t>[2]  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Murugesan</a:t>
            </a:r>
            <a:r>
              <a:rPr lang="en-IN" sz="1600" dirty="0">
                <a:latin typeface="Times New Roman" panose="02020603050405020304" pitchFamily="18" charset="0"/>
                <a:cs typeface="Times New Roman" panose="02020603050405020304" pitchFamily="18" charset="0"/>
              </a:rPr>
              <a:t>, Y. Deshpande, S. Hansen et al., Web Engineering: a New Discipline   for Development of Web-Based Systems[J], 2018</a:t>
            </a:r>
            <a:r>
              <a:rPr lang="en-US" sz="1600" dirty="0">
                <a:latin typeface="Times New Roman" panose="02020603050405020304" pitchFamily="18" charset="0"/>
                <a:cs typeface="Times New Roman" panose="02020603050405020304" pitchFamily="18" charset="0"/>
              </a:rPr>
              <a:t>.</a:t>
            </a:r>
          </a:p>
          <a:p>
            <a:pPr lvl="0" algn="just">
              <a:lnSpc>
                <a:spcPct val="150000"/>
              </a:lnSpc>
            </a:pPr>
            <a:r>
              <a:rPr lang="en-IN" sz="1600" dirty="0" smtClean="0">
                <a:latin typeface="Times New Roman" panose="02020603050405020304" pitchFamily="18" charset="0"/>
                <a:cs typeface="Times New Roman" panose="02020603050405020304" pitchFamily="18" charset="0"/>
              </a:rPr>
              <a:t>[3] A.V</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Akhil</a:t>
            </a:r>
            <a:r>
              <a:rPr lang="en-IN" sz="1600" dirty="0">
                <a:latin typeface="Times New Roman" panose="02020603050405020304" pitchFamily="18" charset="0"/>
                <a:cs typeface="Times New Roman" panose="02020603050405020304" pitchFamily="18" charset="0"/>
              </a:rPr>
              <a:t> Krishna,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Padmashree</a:t>
            </a:r>
            <a:r>
              <a:rPr lang="en-IN" sz="1600" dirty="0">
                <a:latin typeface="Times New Roman" panose="02020603050405020304" pitchFamily="18" charset="0"/>
                <a:cs typeface="Times New Roman" panose="02020603050405020304" pitchFamily="18" charset="0"/>
              </a:rPr>
              <a:t> T," A Survey on Current Technologies for Web </a:t>
            </a:r>
            <a:r>
              <a:rPr lang="en-IN" sz="1600" dirty="0" err="1">
                <a:latin typeface="Times New Roman" panose="02020603050405020304" pitchFamily="18" charset="0"/>
                <a:cs typeface="Times New Roman" panose="02020603050405020304" pitchFamily="18" charset="0"/>
              </a:rPr>
              <a:t>Development",International</a:t>
            </a:r>
            <a:r>
              <a:rPr lang="en-IN" sz="1600" dirty="0">
                <a:latin typeface="Times New Roman" panose="02020603050405020304" pitchFamily="18" charset="0"/>
                <a:cs typeface="Times New Roman" panose="02020603050405020304" pitchFamily="18" charset="0"/>
              </a:rPr>
              <a:t> Journal of Engineering Research &amp; Technology (IJERT),June </a:t>
            </a:r>
            <a:r>
              <a:rPr lang="en-IN" sz="1600" dirty="0" smtClean="0">
                <a:latin typeface="Times New Roman" panose="02020603050405020304" pitchFamily="18" charset="0"/>
                <a:cs typeface="Times New Roman" panose="02020603050405020304" pitchFamily="18" charset="0"/>
              </a:rPr>
              <a:t>2020.</a:t>
            </a:r>
            <a:endParaRPr lang="en-US" sz="1600" dirty="0">
              <a:latin typeface="Times New Roman" panose="02020603050405020304" pitchFamily="18" charset="0"/>
              <a:cs typeface="Times New Roman" panose="02020603050405020304" pitchFamily="18" charset="0"/>
            </a:endParaRPr>
          </a:p>
          <a:p>
            <a:pPr lvl="0" algn="just">
              <a:lnSpc>
                <a:spcPct val="150000"/>
              </a:lnSpc>
            </a:pPr>
            <a:r>
              <a:rPr lang="en-US" sz="1600" dirty="0" smtClean="0">
                <a:latin typeface="Times New Roman" panose="02020603050405020304" pitchFamily="18" charset="0"/>
                <a:cs typeface="Times New Roman" panose="02020603050405020304" pitchFamily="18" charset="0"/>
              </a:rPr>
              <a:t>[4]   </a:t>
            </a:r>
            <a:r>
              <a:rPr lang="en-IN" sz="1600" dirty="0" err="1" smtClean="0">
                <a:latin typeface="Times New Roman" panose="02020603050405020304" pitchFamily="18" charset="0"/>
                <a:cs typeface="Times New Roman" panose="02020603050405020304" pitchFamily="18" charset="0"/>
              </a:rPr>
              <a:t>Nian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Li1, Bo Zhang1,"The Research on Single Page Application Front-end development Based on </a:t>
            </a:r>
            <a:r>
              <a:rPr lang="en-IN" sz="1600" dirty="0" err="1">
                <a:latin typeface="Times New Roman" panose="02020603050405020304" pitchFamily="18" charset="0"/>
                <a:cs typeface="Times New Roman" panose="02020603050405020304" pitchFamily="18" charset="0"/>
              </a:rPr>
              <a:t>Vue</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p>
            <a:pPr lvl="0" algn="just">
              <a:lnSpc>
                <a:spcPct val="150000"/>
              </a:lnSpc>
            </a:pPr>
            <a:r>
              <a:rPr lang="en-IN" sz="1600" dirty="0" smtClean="0">
                <a:latin typeface="Times New Roman" panose="02020603050405020304" pitchFamily="18" charset="0"/>
                <a:cs typeface="Times New Roman" panose="02020603050405020304" pitchFamily="18" charset="0"/>
              </a:rPr>
              <a:t>[5] </a:t>
            </a:r>
            <a:r>
              <a:rPr lang="en-IN" sz="1600" dirty="0">
                <a:latin typeface="Times New Roman" panose="02020603050405020304" pitchFamily="18" charset="0"/>
                <a:cs typeface="Times New Roman" panose="02020603050405020304" pitchFamily="18" charset="0"/>
              </a:rPr>
              <a:t>Arnav </a:t>
            </a:r>
            <a:r>
              <a:rPr lang="en-IN" sz="1600" dirty="0" err="1">
                <a:latin typeface="Times New Roman" panose="02020603050405020304" pitchFamily="18" charset="0"/>
                <a:cs typeface="Times New Roman" panose="02020603050405020304" pitchFamily="18" charset="0"/>
              </a:rPr>
              <a:t>Awasthi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Shubham</a:t>
            </a:r>
            <a:r>
              <a:rPr lang="en-IN" sz="1600" dirty="0">
                <a:latin typeface="Times New Roman" panose="02020603050405020304" pitchFamily="18" charset="0"/>
                <a:cs typeface="Times New Roman" panose="02020603050405020304" pitchFamily="18" charset="0"/>
              </a:rPr>
              <a:t> More, Warren </a:t>
            </a:r>
            <a:r>
              <a:rPr lang="en-IN" sz="1600" dirty="0" err="1">
                <a:latin typeface="Times New Roman" panose="02020603050405020304" pitchFamily="18" charset="0"/>
                <a:cs typeface="Times New Roman" panose="02020603050405020304" pitchFamily="18" charset="0"/>
              </a:rPr>
              <a:t>Viega</a:t>
            </a:r>
            <a:r>
              <a:rPr lang="en-IN" sz="1600" dirty="0">
                <a:latin typeface="Times New Roman" panose="02020603050405020304" pitchFamily="18" charset="0"/>
                <a:cs typeface="Times New Roman" panose="02020603050405020304" pitchFamily="18" charset="0"/>
              </a:rPr>
              <a:t>,"Research and Analysis of the Front-end Frameworks and Libraries in Web Development", IJRASET, 2022.</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IN" sz="1600" dirty="0">
              <a:latin typeface="Times New Roman" panose="02020603050405020304" pitchFamily="18" charset="0"/>
              <a:cs typeface="Times New Roman" panose="02020603050405020304"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72955" y="1752600"/>
            <a:ext cx="8585325" cy="4479924"/>
          </a:xfrm>
        </p:spPr>
        <p:txBody>
          <a:bodyPr>
            <a:normAutofit fontScale="25000" lnSpcReduction="20000"/>
          </a:bodyPr>
          <a:lstStyle/>
          <a:p>
            <a:pPr lvl="0"/>
            <a:endParaRPr lang="en-US" sz="2400" dirty="0" smtClean="0">
              <a:latin typeface="Times New Roman" pitchFamily="18" charset="0"/>
              <a:cs typeface="Times New Roman" pitchFamily="18" charset="0"/>
            </a:endParaRPr>
          </a:p>
          <a:p>
            <a:pPr lvl="0" algn="just">
              <a:lnSpc>
                <a:spcPct val="120000"/>
              </a:lnSpc>
              <a:buFont typeface="Wingdings" pitchFamily="2" charset="2"/>
              <a:buChar char="q"/>
            </a:pPr>
            <a:r>
              <a:rPr lang="en-US" sz="5500" dirty="0" smtClean="0">
                <a:latin typeface="Times New Roman" pitchFamily="18" charset="0"/>
                <a:cs typeface="Times New Roman" pitchFamily="18" charset="0"/>
              </a:rPr>
              <a:t>INTERNSHIP CERTIFICATE</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INTRODUCTION</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COMPANY DESCRIPTION</a:t>
            </a:r>
          </a:p>
          <a:p>
            <a:pPr lvl="3" algn="just">
              <a:lnSpc>
                <a:spcPct val="120000"/>
              </a:lnSpc>
            </a:pPr>
            <a:r>
              <a:rPr lang="en-US" sz="5500" dirty="0" smtClean="0">
                <a:latin typeface="Times New Roman" pitchFamily="18" charset="0"/>
                <a:cs typeface="Times New Roman" pitchFamily="18" charset="0"/>
              </a:rPr>
              <a:t>COMPANY  PROFILE</a:t>
            </a:r>
          </a:p>
          <a:p>
            <a:pPr lvl="3" algn="just">
              <a:lnSpc>
                <a:spcPct val="120000"/>
              </a:lnSpc>
            </a:pPr>
            <a:r>
              <a:rPr lang="en-US" sz="5500" dirty="0" smtClean="0">
                <a:latin typeface="Times New Roman" pitchFamily="18" charset="0"/>
                <a:cs typeface="Times New Roman" pitchFamily="18" charset="0"/>
              </a:rPr>
              <a:t>ABOUT THE  COMPANY.</a:t>
            </a:r>
          </a:p>
          <a:p>
            <a:pPr algn="just">
              <a:lnSpc>
                <a:spcPct val="120000"/>
              </a:lnSpc>
              <a:buFont typeface="Wingdings" pitchFamily="2" charset="2"/>
              <a:buChar char="q"/>
            </a:pPr>
            <a:r>
              <a:rPr lang="en-US" sz="5500" dirty="0" smtClean="0">
                <a:latin typeface="Times New Roman" pitchFamily="18" charset="0"/>
                <a:cs typeface="Times New Roman" pitchFamily="18" charset="0"/>
              </a:rPr>
              <a:t>TASK  PERFORMED</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METHODOLOGY</a:t>
            </a:r>
          </a:p>
          <a:p>
            <a:pPr lvl="3" algn="just">
              <a:lnSpc>
                <a:spcPct val="120000"/>
              </a:lnSpc>
            </a:pPr>
            <a:r>
              <a:rPr lang="en-US" sz="5500" dirty="0" smtClean="0">
                <a:latin typeface="Times New Roman" pitchFamily="18" charset="0"/>
                <a:cs typeface="Times New Roman" pitchFamily="18" charset="0"/>
              </a:rPr>
              <a:t>BLOCK DIAGRAM</a:t>
            </a:r>
          </a:p>
          <a:p>
            <a:pPr lvl="3" algn="just">
              <a:lnSpc>
                <a:spcPct val="120000"/>
              </a:lnSpc>
            </a:pPr>
            <a:r>
              <a:rPr lang="en-US" sz="5500" dirty="0" smtClean="0">
                <a:latin typeface="Times New Roman" pitchFamily="18" charset="0"/>
                <a:cs typeface="Times New Roman" pitchFamily="18" charset="0"/>
              </a:rPr>
              <a:t>HARDWARE  AND  SOFTWARE  REQUIREMENTS</a:t>
            </a:r>
          </a:p>
          <a:p>
            <a:pPr algn="just">
              <a:lnSpc>
                <a:spcPct val="120000"/>
              </a:lnSpc>
              <a:buFont typeface="Wingdings" pitchFamily="2" charset="2"/>
              <a:buChar char="q"/>
            </a:pPr>
            <a:r>
              <a:rPr lang="en-US" sz="5500" dirty="0" smtClean="0">
                <a:latin typeface="Times New Roman" pitchFamily="18" charset="0"/>
                <a:cs typeface="Times New Roman" pitchFamily="18" charset="0"/>
              </a:rPr>
              <a:t>ADVANTAGES  &amp;  DISADVANTAGES</a:t>
            </a:r>
          </a:p>
          <a:p>
            <a:pPr algn="just">
              <a:lnSpc>
                <a:spcPct val="120000"/>
              </a:lnSpc>
              <a:buFont typeface="Wingdings" pitchFamily="2" charset="2"/>
              <a:buChar char="q"/>
            </a:pPr>
            <a:r>
              <a:rPr lang="en-US" sz="5500" dirty="0" smtClean="0">
                <a:latin typeface="Times New Roman" pitchFamily="18" charset="0"/>
                <a:cs typeface="Times New Roman" pitchFamily="18" charset="0"/>
              </a:rPr>
              <a:t>INTERNSHIP  DISCUSSION </a:t>
            </a:r>
          </a:p>
          <a:p>
            <a:pPr algn="just">
              <a:lnSpc>
                <a:spcPct val="120000"/>
              </a:lnSpc>
              <a:buFont typeface="Wingdings" pitchFamily="2" charset="2"/>
              <a:buChar char="q"/>
            </a:pPr>
            <a:r>
              <a:rPr lang="en-US" sz="5500" dirty="0" smtClean="0">
                <a:latin typeface="Times New Roman" pitchFamily="18" charset="0"/>
                <a:cs typeface="Times New Roman" pitchFamily="18" charset="0"/>
              </a:rPr>
              <a:t>APPLICATIONS</a:t>
            </a:r>
          </a:p>
          <a:p>
            <a:pPr lvl="0" algn="just">
              <a:lnSpc>
                <a:spcPct val="120000"/>
              </a:lnSpc>
              <a:buFont typeface="Wingdings" pitchFamily="2" charset="2"/>
              <a:buChar char="q"/>
            </a:pPr>
            <a:r>
              <a:rPr lang="en-US" sz="5500" dirty="0" smtClean="0">
                <a:latin typeface="Times New Roman" pitchFamily="18" charset="0"/>
                <a:cs typeface="Times New Roman" pitchFamily="18" charset="0"/>
              </a:rPr>
              <a:t>RESULT </a:t>
            </a:r>
          </a:p>
          <a:p>
            <a:pPr algn="just">
              <a:lnSpc>
                <a:spcPct val="120000"/>
              </a:lnSpc>
              <a:buFont typeface="Wingdings" pitchFamily="2" charset="2"/>
              <a:buChar char="q"/>
            </a:pPr>
            <a:r>
              <a:rPr lang="en-US" sz="5600" dirty="0" smtClean="0">
                <a:latin typeface="Times New Roman" pitchFamily="18" charset="0"/>
                <a:cs typeface="Times New Roman" pitchFamily="18" charset="0"/>
              </a:rPr>
              <a:t>CONCLUSION AND  FUTURE SCOPE</a:t>
            </a:r>
            <a:endParaRPr lang="en-US" sz="5500" dirty="0" smtClean="0">
              <a:latin typeface="Times New Roman" pitchFamily="18" charset="0"/>
              <a:cs typeface="Times New Roman" pitchFamily="18" charset="0"/>
            </a:endParaRPr>
          </a:p>
          <a:p>
            <a:pPr lvl="0" algn="just">
              <a:lnSpc>
                <a:spcPct val="120000"/>
              </a:lnSpc>
              <a:buFont typeface="Wingdings" pitchFamily="2" charset="2"/>
              <a:buChar char="q"/>
            </a:pPr>
            <a:r>
              <a:rPr lang="en-US" sz="5500" dirty="0" smtClean="0">
                <a:latin typeface="Times New Roman" pitchFamily="18" charset="0"/>
                <a:cs typeface="Times New Roman" pitchFamily="18" charset="0"/>
              </a:rPr>
              <a:t>REFERENCES</a:t>
            </a:r>
          </a:p>
          <a:p>
            <a:pPr>
              <a:lnSpc>
                <a:spcPct val="120000"/>
              </a:lnSpc>
              <a:buFont typeface="Wingdings" pitchFamily="2" charset="2"/>
              <a:buChar char="q"/>
            </a:pPr>
            <a:endParaRPr lang="en-IN" sz="2200" dirty="0">
              <a:latin typeface="Times New Roman" pitchFamily="18" charset="0"/>
              <a:cs typeface="Times New Roman" pitchFamily="18" charset="0"/>
            </a:endParaRPr>
          </a:p>
          <a:p>
            <a:pPr marL="420624" indent="-384048" algn="just">
              <a:lnSpc>
                <a:spcPct val="120000"/>
              </a:lnSpc>
              <a:buFont typeface="Wingdings" pitchFamily="2" charset="2"/>
              <a:buChar char="Ø"/>
              <a:defRPr/>
            </a:pPr>
            <a:endParaRPr lang="en-US" sz="2400" dirty="0">
              <a:ea typeface="Tahoma" pitchFamily="34" charset="0"/>
              <a:cs typeface="Times New Roman" pitchFamily="18" charset="0"/>
            </a:endParaRPr>
          </a:p>
          <a:p>
            <a:pPr>
              <a:lnSpc>
                <a:spcPct val="120000"/>
              </a:lnSpc>
              <a:buNone/>
            </a:pPr>
            <a:endParaRPr lang="en-US" dirty="0"/>
          </a:p>
        </p:txBody>
      </p:sp>
      <p:sp>
        <p:nvSpPr>
          <p:cNvPr id="7" name="Date Placeholder 6"/>
          <p:cNvSpPr>
            <a:spLocks noGrp="1"/>
          </p:cNvSpPr>
          <p:nvPr>
            <p:ph type="dt" sz="half" idx="10"/>
          </p:nvPr>
        </p:nvSpPr>
        <p:spPr>
          <a:xfrm>
            <a:off x="304800" y="6492875"/>
            <a:ext cx="1219200" cy="365125"/>
          </a:xfrm>
        </p:spPr>
        <p:txBody>
          <a:bodyPr/>
          <a:lstStyle/>
          <a:p>
            <a:fld id="{80737680-4009-4FAD-AB97-E1EE4CD062AF}"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77160"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2</a:t>
            </a:fld>
            <a:endParaRPr lang="en-US" sz="1100" dirty="0">
              <a:solidFill>
                <a:schemeClr val="tx1">
                  <a:lumMod val="75000"/>
                  <a:lumOff val="25000"/>
                </a:schemeClr>
              </a:solidFill>
            </a:endParaRPr>
          </a:p>
        </p:txBody>
      </p:sp>
      <p:pic>
        <p:nvPicPr>
          <p:cNvPr id="10" name="Picture 9" descr="Logo.png"/>
          <p:cNvPicPr>
            <a:picLocks noChangeAspect="1"/>
          </p:cNvPicPr>
          <p:nvPr/>
        </p:nvPicPr>
        <p:blipFill>
          <a:blip r:embed="rId2" cstate="print"/>
          <a:stretch>
            <a:fillRect/>
          </a:stretch>
        </p:blipFill>
        <p:spPr>
          <a:xfrm>
            <a:off x="79880" y="51262"/>
            <a:ext cx="1215520" cy="1143000"/>
          </a:xfrm>
          <a:prstGeom prst="rect">
            <a:avLst/>
          </a:prstGeom>
        </p:spPr>
      </p:pic>
      <p:sp>
        <p:nvSpPr>
          <p:cNvPr id="11" name="Rectangle 10"/>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TABLE OF CONTENT</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304800" y="6492875"/>
            <a:ext cx="1219200" cy="365125"/>
          </a:xfrm>
        </p:spPr>
        <p:txBody>
          <a:bodyPr/>
          <a:lstStyle/>
          <a:p>
            <a:fld id="{96F3DA56-E888-4248-A5AD-31E334A933C2}"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20</a:t>
            </a:fld>
            <a:endParaRPr lang="en-US" sz="1100" dirty="0">
              <a:solidFill>
                <a:schemeClr val="tx1">
                  <a:lumMod val="75000"/>
                  <a:lumOff val="25000"/>
                </a:schemeClr>
              </a:solidFill>
            </a:endParaRPr>
          </a:p>
        </p:txBody>
      </p:sp>
      <p:sp>
        <p:nvSpPr>
          <p:cNvPr id="2" name="Rectangle 1"/>
          <p:cNvSpPr/>
          <p:nvPr/>
        </p:nvSpPr>
        <p:spPr>
          <a:xfrm>
            <a:off x="3071172" y="3244334"/>
            <a:ext cx="3001656" cy="646331"/>
          </a:xfrm>
          <a:prstGeom prst="rect">
            <a:avLst/>
          </a:prstGeom>
        </p:spPr>
        <p:txBody>
          <a:bodyPr wrap="none">
            <a:spAutoFit/>
          </a:bodyPr>
          <a:lstStyle/>
          <a:p>
            <a:pPr algn="just"/>
            <a:r>
              <a:rPr lang="en-IN" sz="3600" b="1" dirty="0">
                <a:latin typeface="Times New Roman" pitchFamily="18" charset="0"/>
                <a:cs typeface="Times New Roman" pitchFamily="18" charset="0"/>
              </a:rPr>
              <a:t>THANK YOU</a:t>
            </a:r>
            <a:endParaRPr lang="en-US" sz="3600" b="1" dirty="0">
              <a:latin typeface="Times New Roman" pitchFamily="18" charset="0"/>
              <a:cs typeface="Times New Roman" pitchFamily="18" charset="0"/>
            </a:endParaRPr>
          </a:p>
        </p:txBody>
      </p:sp>
      <p:pic>
        <p:nvPicPr>
          <p:cNvPr id="8" name="Picture 7"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 xmlns:p14="http://schemas.microsoft.com/office/powerpoint/2010/main" val="1571730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INTERNSHIP CERTIFICATE</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818E87FA-1256-4784-8592-9C651982D44B}"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902291"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3</a:t>
            </a:fld>
            <a:endParaRPr lang="en-US" sz="1100" dirty="0">
              <a:solidFill>
                <a:schemeClr val="tx1">
                  <a:lumMod val="75000"/>
                  <a:lumOff val="25000"/>
                </a:schemeClr>
              </a:solidFill>
            </a:endParaRPr>
          </a:p>
        </p:txBody>
      </p:sp>
      <p:pic>
        <p:nvPicPr>
          <p:cNvPr id="14" name="Picture 13" descr="Logo.png"/>
          <p:cNvPicPr>
            <a:picLocks noChangeAspect="1"/>
          </p:cNvPicPr>
          <p:nvPr/>
        </p:nvPicPr>
        <p:blipFill>
          <a:blip r:embed="rId3" cstate="print"/>
          <a:stretch>
            <a:fillRect/>
          </a:stretch>
        </p:blipFill>
        <p:spPr>
          <a:xfrm>
            <a:off x="79880" y="51262"/>
            <a:ext cx="1215520" cy="1143000"/>
          </a:xfrm>
          <a:prstGeom prst="rect">
            <a:avLst/>
          </a:prstGeom>
        </p:spPr>
      </p:pic>
      <p:pic>
        <p:nvPicPr>
          <p:cNvPr id="11" name="Picture 2" descr="D:\downloads\Vivek_page-0001.jpg"/>
          <p:cNvPicPr>
            <a:picLocks noGrp="1" noChangeAspect="1" noChangeArrowheads="1"/>
          </p:cNvPicPr>
          <p:nvPr>
            <p:ph sz="quarter" idx="1"/>
          </p:nvPr>
        </p:nvPicPr>
        <p:blipFill>
          <a:blip r:embed="rId4" cstate="print"/>
          <a:srcRect/>
          <a:stretch>
            <a:fillRect/>
          </a:stretch>
        </p:blipFill>
        <p:spPr bwMode="auto">
          <a:xfrm>
            <a:off x="2857488" y="1500174"/>
            <a:ext cx="3474027" cy="478634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3412" y="793770"/>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INTRODUCTION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321860" y="1978787"/>
            <a:ext cx="8628888" cy="3581400"/>
          </a:xfrm>
        </p:spPr>
        <p:txBody>
          <a:bodyPr>
            <a:normAutofit/>
          </a:bodyPr>
          <a:lstStyle/>
          <a:p>
            <a:pPr algn="just">
              <a:lnSpc>
                <a:spcPct val="160000"/>
              </a:lnSpc>
              <a:buFont typeface="Wingdings" pitchFamily="2" charset="2"/>
              <a:buChar char="q"/>
            </a:pPr>
            <a:r>
              <a:rPr lang="en-US" sz="1700" dirty="0">
                <a:latin typeface="Times New Roman" panose="02020603050405020304" pitchFamily="18" charset="0"/>
                <a:cs typeface="Times New Roman" panose="02020603050405020304" pitchFamily="18" charset="0"/>
              </a:rPr>
              <a:t>Front-end web development is the process of creating webpages and applications that are interactive and visually appealing. </a:t>
            </a:r>
            <a:r>
              <a:rPr lang="en-IN" sz="1700" dirty="0">
                <a:latin typeface="Times New Roman" panose="02020603050405020304" pitchFamily="18" charset="0"/>
                <a:cs typeface="Times New Roman" panose="02020603050405020304" pitchFamily="18" charset="0"/>
              </a:rPr>
              <a:t>The Front end is the visible part of website or web application which is responsible for user experience. </a:t>
            </a:r>
            <a:endParaRPr lang="en-US" sz="1700" dirty="0">
              <a:latin typeface="Times New Roman" panose="02020603050405020304" pitchFamily="18" charset="0"/>
              <a:cs typeface="Times New Roman" panose="02020603050405020304" pitchFamily="18" charset="0"/>
            </a:endParaRPr>
          </a:p>
          <a:p>
            <a:pPr algn="just">
              <a:lnSpc>
                <a:spcPct val="160000"/>
              </a:lnSpc>
              <a:buFont typeface="Wingdings" pitchFamily="2" charset="2"/>
              <a:buChar char="q"/>
            </a:pPr>
            <a:r>
              <a:rPr lang="en-IN" sz="1700" dirty="0">
                <a:latin typeface="Times New Roman" panose="02020603050405020304" pitchFamily="18" charset="0"/>
                <a:cs typeface="Times New Roman" panose="02020603050405020304" pitchFamily="18" charset="0"/>
              </a:rPr>
              <a:t>The front-end part of web development is responsible for creating a visually appealing and interactive user </a:t>
            </a:r>
            <a:r>
              <a:rPr lang="en-IN" sz="1700" dirty="0" smtClean="0">
                <a:latin typeface="Times New Roman" panose="02020603050405020304" pitchFamily="18" charset="0"/>
                <a:cs typeface="Times New Roman" panose="02020603050405020304" pitchFamily="18" charset="0"/>
              </a:rPr>
              <a:t>interface.</a:t>
            </a:r>
          </a:p>
          <a:p>
            <a:pPr algn="just">
              <a:lnSpc>
                <a:spcPct val="160000"/>
              </a:lnSpc>
              <a:buFont typeface="Wingdings" pitchFamily="2" charset="2"/>
              <a:buChar char="q"/>
            </a:pPr>
            <a:r>
              <a:rPr lang="en-IN" sz="1700" dirty="0" smtClean="0">
                <a:latin typeface="Times New Roman" panose="02020603050405020304" pitchFamily="18" charset="0"/>
                <a:cs typeface="Times New Roman" panose="02020603050405020304" pitchFamily="18" charset="0"/>
              </a:rPr>
              <a:t>It </a:t>
            </a:r>
            <a:r>
              <a:rPr lang="en-IN" sz="1700" dirty="0">
                <a:latin typeface="Times New Roman" panose="02020603050405020304" pitchFamily="18" charset="0"/>
                <a:cs typeface="Times New Roman" panose="02020603050405020304" pitchFamily="18" charset="0"/>
              </a:rPr>
              <a:t>includes designing and implementing user interfaces, handling user events, and ensuring that the website is responsive and user-friendly on different devices. </a:t>
            </a:r>
            <a:endParaRPr lang="en-US" sz="17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q"/>
            </a:pPr>
            <a:endParaRPr lang="en-US" sz="18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94564BFA-5F81-4A04-BC4D-9F347D332F3D}"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40704"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4</a:t>
            </a:fld>
            <a:endParaRPr lang="en-US" sz="1100" dirty="0">
              <a:solidFill>
                <a:schemeClr val="tx1">
                  <a:lumMod val="75000"/>
                  <a:lumOff val="25000"/>
                </a:schemeClr>
              </a:solidFill>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64205"/>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COMPANY DESCRIPTION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22B7248C-7506-425D-91DD-AB7D4D56B373}"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50325"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5</a:t>
            </a:fld>
            <a:endParaRPr lang="en-US" sz="1100" dirty="0">
              <a:solidFill>
                <a:schemeClr val="tx1">
                  <a:lumMod val="75000"/>
                  <a:lumOff val="25000"/>
                </a:schemeClr>
              </a:solidFill>
            </a:endParaRPr>
          </a:p>
        </p:txBody>
      </p:sp>
      <p:sp>
        <p:nvSpPr>
          <p:cNvPr id="12" name="Rectangle 11"/>
          <p:cNvSpPr/>
          <p:nvPr/>
        </p:nvSpPr>
        <p:spPr>
          <a:xfrm>
            <a:off x="285720" y="1785926"/>
            <a:ext cx="8572560" cy="3785652"/>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Company Name                :  </a:t>
            </a:r>
            <a:r>
              <a:rPr lang="en-US" sz="1600" dirty="0" err="1" smtClean="0">
                <a:latin typeface="Times New Roman" pitchFamily="18" charset="0"/>
                <a:cs typeface="Times New Roman" pitchFamily="18" charset="0"/>
              </a:rPr>
              <a:t>Hamdan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InfoCom</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Company supervisor         :  Mr. </a:t>
            </a:r>
            <a:r>
              <a:rPr lang="en-US" sz="1600" dirty="0" err="1" smtClean="0">
                <a:latin typeface="Times New Roman" pitchFamily="18" charset="0"/>
                <a:cs typeface="Times New Roman" pitchFamily="18" charset="0"/>
              </a:rPr>
              <a:t>Mujahid</a:t>
            </a:r>
            <a:r>
              <a:rPr lang="en-US" sz="1600" dirty="0" smtClean="0">
                <a:latin typeface="Times New Roman" pitchFamily="18" charset="0"/>
                <a:cs typeface="Times New Roman" pitchFamily="18" charset="0"/>
              </a:rPr>
              <a:t> Gokak</a:t>
            </a:r>
          </a:p>
          <a:p>
            <a:pPr algn="just">
              <a:lnSpc>
                <a:spcPct val="150000"/>
              </a:lnSpc>
            </a:pPr>
            <a:r>
              <a:rPr lang="en-US" sz="1600" dirty="0" smtClean="0">
                <a:latin typeface="Times New Roman" pitchFamily="18" charset="0"/>
                <a:cs typeface="Times New Roman" pitchFamily="18" charset="0"/>
              </a:rPr>
              <a:t>Company </a:t>
            </a:r>
            <a:r>
              <a:rPr lang="en-US" sz="1600" dirty="0">
                <a:latin typeface="Times New Roman" pitchFamily="18" charset="0"/>
                <a:cs typeface="Times New Roman" pitchFamily="18" charset="0"/>
              </a:rPr>
              <a:t>Location  </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Subhash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nagar</a:t>
            </a:r>
            <a:r>
              <a:rPr lang="en-US" sz="1600" dirty="0" smtClean="0">
                <a:latin typeface="Times New Roman" pitchFamily="18" charset="0"/>
                <a:cs typeface="Times New Roman" pitchFamily="18" charset="0"/>
              </a:rPr>
              <a:t>, Belagavi.</a:t>
            </a: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err="1" smtClean="0">
                <a:latin typeface="Times New Roman" pitchFamily="18" charset="0"/>
                <a:cs typeface="Times New Roman" pitchFamily="18" charset="0"/>
              </a:rPr>
              <a:t>Hamdan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InfoCom</a:t>
            </a:r>
            <a:r>
              <a:rPr lang="en-US" sz="1600" dirty="0" smtClean="0">
                <a:latin typeface="Times New Roman" pitchFamily="18" charset="0"/>
                <a:cs typeface="Times New Roman" pitchFamily="18" charset="0"/>
              </a:rPr>
              <a:t> is a software startup </a:t>
            </a:r>
            <a:r>
              <a:rPr lang="en-US" sz="1600" dirty="0" smtClean="0">
                <a:latin typeface="Times New Roman" pitchFamily="18" charset="0"/>
                <a:cs typeface="Times New Roman" pitchFamily="18" charset="0"/>
              </a:rPr>
              <a:t>company</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lgn="just">
              <a:lnSpc>
                <a:spcPct val="150000"/>
              </a:lnSpc>
            </a:pP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Services and clients</a:t>
            </a:r>
            <a:endParaRPr lang="en-IN" sz="1600" dirty="0" smtClean="0">
              <a:latin typeface="Times New Roman" pitchFamily="18" charset="0"/>
              <a:cs typeface="Times New Roman" pitchFamily="18" charset="0"/>
            </a:endParaRPr>
          </a:p>
          <a:p>
            <a:pPr indent="266700" algn="just">
              <a:lnSpc>
                <a:spcPct val="150000"/>
              </a:lnSpc>
              <a:buClr>
                <a:schemeClr val="accent2"/>
              </a:buClr>
              <a:buSzPct val="60000"/>
              <a:buFont typeface="Wingdings" pitchFamily="2" charset="2"/>
              <a:buChar char="q"/>
            </a:pPr>
            <a:r>
              <a:rPr lang="en-IN" sz="1600" dirty="0" smtClean="0">
                <a:latin typeface="Times New Roman" pitchFamily="18" charset="0"/>
                <a:cs typeface="Times New Roman" pitchFamily="18" charset="0"/>
              </a:rPr>
              <a:t>Clients: </a:t>
            </a:r>
            <a:r>
              <a:rPr lang="en-IN" sz="1600" dirty="0" err="1" smtClean="0">
                <a:latin typeface="Times New Roman" pitchFamily="18" charset="0"/>
                <a:cs typeface="Times New Roman" pitchFamily="18" charset="0"/>
              </a:rPr>
              <a:t>Venugram</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Sahodaya</a:t>
            </a:r>
            <a:r>
              <a:rPr lang="en-IN" sz="1600" dirty="0" smtClean="0">
                <a:latin typeface="Times New Roman" pitchFamily="18" charset="0"/>
                <a:cs typeface="Times New Roman" pitchFamily="18" charset="0"/>
              </a:rPr>
              <a:t>, CRM, ERP.</a:t>
            </a:r>
            <a:endParaRPr lang="en-US" sz="1600" dirty="0" smtClean="0">
              <a:latin typeface="Arial" pitchFamily="34" charset="0"/>
              <a:cs typeface="Arial" pitchFamily="34" charset="0"/>
            </a:endParaRPr>
          </a:p>
          <a:p>
            <a:pPr indent="266700" algn="just">
              <a:lnSpc>
                <a:spcPct val="150000"/>
              </a:lnSpc>
              <a:buClr>
                <a:schemeClr val="accent2"/>
              </a:buClr>
              <a:buSzPct val="60000"/>
              <a:buFont typeface="Wingdings" pitchFamily="2" charset="2"/>
              <a:buChar char="q"/>
            </a:pPr>
            <a:r>
              <a:rPr lang="en-IN" sz="1600" dirty="0" smtClean="0">
                <a:latin typeface="Times New Roman" pitchFamily="18" charset="0"/>
                <a:cs typeface="Times New Roman" pitchFamily="18" charset="0"/>
              </a:rPr>
              <a:t>Internship training clients : </a:t>
            </a:r>
            <a:r>
              <a:rPr lang="en-IN" sz="1600" dirty="0" err="1" smtClean="0">
                <a:latin typeface="Times New Roman" pitchFamily="18" charset="0"/>
                <a:cs typeface="Times New Roman" pitchFamily="18" charset="0"/>
              </a:rPr>
              <a:t>B.Tech</a:t>
            </a:r>
            <a:r>
              <a:rPr lang="en-IN" sz="1600" dirty="0" smtClean="0">
                <a:latin typeface="Times New Roman" pitchFamily="18" charset="0"/>
                <a:cs typeface="Times New Roman" pitchFamily="18" charset="0"/>
              </a:rPr>
              <a:t>, MCA, BCA, Diploma.</a:t>
            </a:r>
          </a:p>
          <a:p>
            <a:pPr indent="266700" algn="just">
              <a:lnSpc>
                <a:spcPct val="150000"/>
              </a:lnSpc>
              <a:buClr>
                <a:schemeClr val="accent2"/>
              </a:buClr>
              <a:buSzPct val="60000"/>
              <a:buFont typeface="Wingdings" pitchFamily="2" charset="2"/>
              <a:buChar char="q"/>
            </a:pPr>
            <a:r>
              <a:rPr lang="en-IN" sz="1600" dirty="0" smtClean="0">
                <a:latin typeface="Times New Roman" pitchFamily="18" charset="0"/>
                <a:cs typeface="Times New Roman" pitchFamily="18" charset="0"/>
              </a:rPr>
              <a:t>Corporate training clients.</a:t>
            </a: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64205"/>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COMPANY DESCRIPTION</a:t>
            </a:r>
            <a:endParaRPr lang="en-IN"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22B7248C-7506-425D-91DD-AB7D4D56B373}"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50325"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6</a:t>
            </a:fld>
            <a:endParaRPr lang="en-US" sz="1100" dirty="0">
              <a:solidFill>
                <a:schemeClr val="tx1">
                  <a:lumMod val="75000"/>
                  <a:lumOff val="25000"/>
                </a:schemeClr>
              </a:solidFill>
            </a:endParaRPr>
          </a:p>
        </p:txBody>
      </p:sp>
      <p:sp>
        <p:nvSpPr>
          <p:cNvPr id="12" name="Rectangle 11"/>
          <p:cNvSpPr/>
          <p:nvPr/>
        </p:nvSpPr>
        <p:spPr>
          <a:xfrm>
            <a:off x="357158" y="1571612"/>
            <a:ext cx="8572560" cy="579967"/>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Services and clients</a:t>
            </a:r>
            <a:endParaRPr lang="en-IN" sz="2400" b="1" dirty="0" smtClean="0">
              <a:latin typeface="Times New Roman" pitchFamily="18" charset="0"/>
              <a:cs typeface="Times New Roman" pitchFamily="18" charset="0"/>
            </a:endParaRP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2051" name="Picture 3" descr="D:\downloads\WhatsApp Image 2023-03-31 at 8.47.46 PM.jpeg"/>
          <p:cNvPicPr>
            <a:picLocks noChangeAspect="1" noChangeArrowheads="1"/>
          </p:cNvPicPr>
          <p:nvPr/>
        </p:nvPicPr>
        <p:blipFill>
          <a:blip r:embed="rId3"/>
          <a:srcRect/>
          <a:stretch>
            <a:fillRect/>
          </a:stretch>
        </p:blipFill>
        <p:spPr bwMode="auto">
          <a:xfrm>
            <a:off x="1142976" y="2285992"/>
            <a:ext cx="6506459" cy="424955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9516" y="818975"/>
            <a:ext cx="9144000" cy="461665"/>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TASK PERFORMED</a:t>
            </a:r>
            <a:endParaRPr lang="en-US" sz="5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CF520829-6E0F-4AF8-8FD6-44775875A2DE}"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666884" y="6489351"/>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7</a:t>
            </a:fld>
            <a:endParaRPr lang="en-US" sz="1100" dirty="0">
              <a:solidFill>
                <a:schemeClr val="tx1">
                  <a:lumMod val="75000"/>
                  <a:lumOff val="25000"/>
                </a:schemeClr>
              </a:solidFill>
            </a:endParaRPr>
          </a:p>
        </p:txBody>
      </p:sp>
      <p:sp>
        <p:nvSpPr>
          <p:cNvPr id="55" name="Rectangle 54"/>
          <p:cNvSpPr/>
          <p:nvPr/>
        </p:nvSpPr>
        <p:spPr>
          <a:xfrm>
            <a:off x="3276600" y="6245423"/>
            <a:ext cx="2571768" cy="246221"/>
          </a:xfrm>
          <a:prstGeom prst="rect">
            <a:avLst/>
          </a:prstGeom>
        </p:spPr>
        <p:txBody>
          <a:bodyPr wrap="square">
            <a:spAutoFit/>
          </a:bodyPr>
          <a:lstStyle/>
          <a:p>
            <a:pPr algn="ctr"/>
            <a:r>
              <a:rPr lang="en-US" sz="1000" dirty="0">
                <a:latin typeface="Times New Roman" pitchFamily="18" charset="0"/>
                <a:cs typeface="Times New Roman" pitchFamily="18" charset="0"/>
              </a:rPr>
              <a:t> </a:t>
            </a:r>
          </a:p>
        </p:txBody>
      </p:sp>
      <p:sp>
        <p:nvSpPr>
          <p:cNvPr id="10" name="TextBox 9"/>
          <p:cNvSpPr txBox="1"/>
          <p:nvPr/>
        </p:nvSpPr>
        <p:spPr>
          <a:xfrm>
            <a:off x="285720" y="2000240"/>
            <a:ext cx="8572560" cy="3416320"/>
          </a:xfrm>
          <a:prstGeom prst="rect">
            <a:avLst/>
          </a:prstGeom>
          <a:noFill/>
        </p:spPr>
        <p:txBody>
          <a:bodyPr wrap="square" rtlCol="0">
            <a:spAutoFit/>
          </a:bodyPr>
          <a:lstStyle/>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 first </a:t>
            </a:r>
            <a:r>
              <a:rPr lang="en-US" sz="1600" dirty="0" smtClean="0">
                <a:latin typeface="Times New Roman" panose="02020603050405020304" pitchFamily="18" charset="0"/>
                <a:cs typeface="Times New Roman" panose="02020603050405020304" pitchFamily="18" charset="0"/>
              </a:rPr>
              <a:t>created the basic layout and structure of the web page using HTML. This includes defining the HTML tags, elements, and attributes that will be used to display text, images, and other media on the page.</a:t>
            </a: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Then applied </a:t>
            </a:r>
            <a:r>
              <a:rPr lang="en-US" sz="1600" dirty="0" smtClean="0">
                <a:latin typeface="Times New Roman" panose="02020603050405020304" pitchFamily="18" charset="0"/>
                <a:cs typeface="Times New Roman" panose="02020603050405020304" pitchFamily="18" charset="0"/>
              </a:rPr>
              <a:t>styling and formatting to the HTML using CSS. This includes defining the layout, color scheme, font styles, and other visual elements of the page.</a:t>
            </a: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Then </a:t>
            </a:r>
            <a:r>
              <a:rPr lang="en-US" sz="1600" dirty="0">
                <a:latin typeface="Times New Roman" panose="02020603050405020304" pitchFamily="18" charset="0"/>
                <a:cs typeface="Times New Roman" panose="02020603050405020304" pitchFamily="18" charset="0"/>
              </a:rPr>
              <a:t>Bootstrap 4 is a popular CSS framework that provides pre-built UI components, such as buttons, forms, and navigation menus, that can be easily integrated into the web page. </a:t>
            </a:r>
          </a:p>
          <a:p>
            <a:pPr marL="361950" indent="-361950" algn="just">
              <a:lnSpc>
                <a:spcPct val="150000"/>
              </a:lnSpc>
              <a:buClr>
                <a:schemeClr val="accent2"/>
              </a:buClr>
              <a:buSzPct val="6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JavaScript is used to add interactivity and dynamic behavior to the web </a:t>
            </a:r>
            <a:r>
              <a:rPr lang="en-US" sz="1600" dirty="0" smtClean="0">
                <a:latin typeface="Times New Roman" panose="02020603050405020304" pitchFamily="18" charset="0"/>
                <a:cs typeface="Times New Roman" panose="02020603050405020304" pitchFamily="18" charset="0"/>
              </a:rPr>
              <a:t>page.</a:t>
            </a:r>
            <a:endParaRPr lang="en-US" sz="1600" dirty="0">
              <a:latin typeface="Times New Roman" panose="02020603050405020304" pitchFamily="18" charset="0"/>
              <a:cs typeface="Times New Roman" panose="02020603050405020304" pitchFamily="18" charset="0"/>
            </a:endParaRPr>
          </a:p>
          <a:p>
            <a:pPr marL="361950" indent="-361950" algn="just">
              <a:lnSpc>
                <a:spcPct val="150000"/>
              </a:lnSpc>
              <a:buClr>
                <a:schemeClr val="accent2"/>
              </a:buClr>
              <a:buSzPct val="6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Overall, </a:t>
            </a:r>
            <a:r>
              <a:rPr lang="en-US" sz="1600" dirty="0"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created Home page and About Us page using HTML, CSS, JavaScript, and Bootstrap.</a:t>
            </a:r>
            <a:endParaRPr lang="en-US" sz="1600" dirty="0">
              <a:latin typeface="Times New Roman" panose="02020603050405020304" pitchFamily="18" charset="0"/>
              <a:cs typeface="Times New Roman" panose="02020603050405020304" pitchFamily="18" charset="0"/>
            </a:endParaRPr>
          </a:p>
        </p:txBody>
      </p:sp>
      <p:pic>
        <p:nvPicPr>
          <p:cNvPr id="12" name="Picture 11" descr="Logo.png"/>
          <p:cNvPicPr>
            <a:picLocks noChangeAspect="1"/>
          </p:cNvPicPr>
          <p:nvPr/>
        </p:nvPicPr>
        <p:blipFill>
          <a:blip r:embed="rId3" cstate="print"/>
          <a:stretch>
            <a:fillRect/>
          </a:stretch>
        </p:blipFill>
        <p:spPr>
          <a:xfrm>
            <a:off x="79880" y="51262"/>
            <a:ext cx="1215520" cy="1143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METHODOLOGY</a:t>
            </a:r>
            <a:r>
              <a:rPr lang="en-IN" sz="2400" b="1" dirty="0" smtClean="0">
                <a:solidFill>
                  <a:srgbClr val="C00000"/>
                </a:solidFill>
                <a:latin typeface="Bookman Old Style" pitchFamily="18" charset="0"/>
                <a:cs typeface="Arial" pitchFamily="34" charset="0"/>
              </a:rPr>
              <a:t> </a:t>
            </a:r>
            <a:endParaRPr lang="en-US" sz="2400" b="1" dirty="0">
              <a:solidFill>
                <a:srgbClr val="C00000"/>
              </a:solidFill>
              <a:latin typeface="Bookman Old Style" pitchFamily="18" charset="0"/>
              <a:cs typeface="Arial" pitchFamily="34" charset="0"/>
            </a:endParaRPr>
          </a:p>
        </p:txBody>
      </p:sp>
      <p:sp>
        <p:nvSpPr>
          <p:cNvPr id="7" name="Date Placeholder 6"/>
          <p:cNvSpPr>
            <a:spLocks noGrp="1"/>
          </p:cNvSpPr>
          <p:nvPr>
            <p:ph type="dt" sz="half" idx="10"/>
          </p:nvPr>
        </p:nvSpPr>
        <p:spPr>
          <a:xfrm>
            <a:off x="304800" y="6492875"/>
            <a:ext cx="1219200" cy="365125"/>
          </a:xfrm>
        </p:spPr>
        <p:txBody>
          <a:bodyPr/>
          <a:lstStyle/>
          <a:p>
            <a:fld id="{6C0B4E05-80DD-4DE2-BF59-BBFD0AE1A146}"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868740" y="6492875"/>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8</a:t>
            </a:fld>
            <a:endParaRPr lang="en-US" sz="1100" dirty="0">
              <a:solidFill>
                <a:schemeClr val="tx1">
                  <a:lumMod val="75000"/>
                  <a:lumOff val="25000"/>
                </a:schemeClr>
              </a:solidFill>
            </a:endParaRPr>
          </a:p>
        </p:txBody>
      </p:sp>
      <p:sp>
        <p:nvSpPr>
          <p:cNvPr id="10" name="Rectangle 9">
            <a:extLst>
              <a:ext uri="{FF2B5EF4-FFF2-40B4-BE49-F238E27FC236}">
                <a16:creationId xmlns:a16="http://schemas.microsoft.com/office/drawing/2014/main" xmlns="" id="{EB270B36-5075-11EA-AA7C-901FA53A76F0}"/>
              </a:ext>
            </a:extLst>
          </p:cNvPr>
          <p:cNvSpPr/>
          <p:nvPr/>
        </p:nvSpPr>
        <p:spPr>
          <a:xfrm>
            <a:off x="2571736" y="6000768"/>
            <a:ext cx="419191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latin typeface="Times New Roman" panose="02020603050405020304" pitchFamily="18" charset="0"/>
                <a:cs typeface="Times New Roman" panose="02020603050405020304" pitchFamily="18" charset="0"/>
              </a:rPr>
              <a:t>Fig 1. </a:t>
            </a:r>
            <a:r>
              <a:rPr lang="en-US" sz="1400" b="0" cap="none" spc="0" dirty="0">
                <a:ln w="0"/>
                <a:solidFill>
                  <a:schemeClr val="tx1"/>
                </a:solidFill>
                <a:latin typeface="Times New Roman" panose="02020603050405020304" pitchFamily="18" charset="0"/>
                <a:cs typeface="Times New Roman" panose="02020603050405020304" pitchFamily="18" charset="0"/>
              </a:rPr>
              <a:t>Block </a:t>
            </a:r>
            <a:r>
              <a:rPr lang="en-US" sz="1400" b="0" cap="none" spc="0" dirty="0" smtClean="0">
                <a:ln w="0"/>
                <a:solidFill>
                  <a:schemeClr val="tx1"/>
                </a:solidFill>
                <a:latin typeface="Times New Roman" panose="02020603050405020304" pitchFamily="18" charset="0"/>
                <a:cs typeface="Times New Roman" panose="02020603050405020304" pitchFamily="18" charset="0"/>
              </a:rPr>
              <a:t>Diagram of Home page and About us page</a:t>
            </a:r>
            <a:endParaRPr lang="en-US" sz="1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266616" tIns="0" rIns="0" bIns="983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6" name="Rectangle 55"/>
          <p:cNvSpPr/>
          <p:nvPr/>
        </p:nvSpPr>
        <p:spPr>
          <a:xfrm>
            <a:off x="285720" y="1571612"/>
            <a:ext cx="1962950" cy="384037"/>
          </a:xfrm>
          <a:prstGeom prst="rect">
            <a:avLst/>
          </a:prstGeom>
        </p:spPr>
        <p:txBody>
          <a:bodyPr wrap="square">
            <a:spAutoFit/>
          </a:bodyPr>
          <a:lstStyle/>
          <a:p>
            <a:pPr algn="ctr"/>
            <a:r>
              <a:rPr lang="en-US" b="1" dirty="0">
                <a:ln w="0"/>
                <a:latin typeface="Times New Roman" panose="02020603050405020304" pitchFamily="18" charset="0"/>
                <a:cs typeface="Times New Roman" panose="02020603050405020304" pitchFamily="18" charset="0"/>
              </a:rPr>
              <a:t>Block </a:t>
            </a:r>
            <a:r>
              <a:rPr lang="en-US" b="1" dirty="0" smtClean="0">
                <a:ln w="0"/>
                <a:latin typeface="Times New Roman" panose="02020603050405020304" pitchFamily="18" charset="0"/>
                <a:cs typeface="Times New Roman" panose="02020603050405020304" pitchFamily="18" charset="0"/>
              </a:rPr>
              <a:t>Diagram:</a:t>
            </a:r>
            <a:endParaRPr lang="en-US" b="1" dirty="0">
              <a:ln w="0"/>
              <a:latin typeface="Times New Roman" panose="02020603050405020304" pitchFamily="18" charset="0"/>
              <a:cs typeface="Times New Roman" panose="02020603050405020304" pitchFamily="18" charset="0"/>
            </a:endParaRPr>
          </a:p>
        </p:txBody>
      </p:sp>
      <p:pic>
        <p:nvPicPr>
          <p:cNvPr id="31" name="Picture 30" descr="Logo.png"/>
          <p:cNvPicPr>
            <a:picLocks noChangeAspect="1"/>
          </p:cNvPicPr>
          <p:nvPr/>
        </p:nvPicPr>
        <p:blipFill>
          <a:blip r:embed="rId2" cstate="print"/>
          <a:stretch>
            <a:fillRect/>
          </a:stretch>
        </p:blipFill>
        <p:spPr>
          <a:xfrm>
            <a:off x="79880" y="51262"/>
            <a:ext cx="1215520" cy="1143000"/>
          </a:xfrm>
          <a:prstGeom prst="rect">
            <a:avLst/>
          </a:prstGeom>
        </p:spPr>
      </p:pic>
      <p:pic>
        <p:nvPicPr>
          <p:cNvPr id="32" name="Picture 31">
            <a:extLst>
              <a:ext uri="{FF2B5EF4-FFF2-40B4-BE49-F238E27FC236}">
                <a16:creationId xmlns:a16="http://schemas.microsoft.com/office/drawing/2014/main" xmlns="" id="{72D7853A-B9C7-FD2D-B73B-D47D5A7164D5}"/>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 t="4854" r="304" b="36647"/>
          <a:stretch/>
        </p:blipFill>
        <p:spPr>
          <a:xfrm>
            <a:off x="1000100" y="1928802"/>
            <a:ext cx="7141030" cy="3886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85794"/>
            <a:ext cx="9144000" cy="461665"/>
          </a:xfrm>
          <a:prstGeom prst="rect">
            <a:avLst/>
          </a:prstGeom>
        </p:spPr>
        <p:txBody>
          <a:bodyPr wrap="square">
            <a:spAutoFit/>
          </a:bodyPr>
          <a:lstStyle/>
          <a:p>
            <a:pPr algn="ctr">
              <a:spcBef>
                <a:spcPct val="0"/>
              </a:spcBef>
            </a:pPr>
            <a:r>
              <a:rPr lang="en-IN" sz="2400" b="1" dirty="0" smtClean="0">
                <a:solidFill>
                  <a:srgbClr val="C00000"/>
                </a:solidFill>
                <a:latin typeface="Times New Roman" panose="02020603050405020304" pitchFamily="18" charset="0"/>
                <a:cs typeface="Times New Roman" panose="02020603050405020304" pitchFamily="18" charset="0"/>
              </a:rPr>
              <a:t>SYSTEM REQUIREMENTS </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304800" y="6492875"/>
            <a:ext cx="1219200" cy="365125"/>
          </a:xfrm>
        </p:spPr>
        <p:txBody>
          <a:bodyPr/>
          <a:lstStyle/>
          <a:p>
            <a:fld id="{7486AD92-A3E7-4614-B193-1FE6FE59713F}" type="datetime1">
              <a:rPr lang="en-US" sz="1100" b="1" smtClean="0">
                <a:solidFill>
                  <a:schemeClr val="tx1">
                    <a:lumMod val="75000"/>
                    <a:lumOff val="25000"/>
                  </a:schemeClr>
                </a:solidFill>
              </a:rPr>
              <a:pPr/>
              <a:t>4/1/2023</a:t>
            </a:fld>
            <a:endParaRPr lang="en-US" sz="1100" b="1" dirty="0">
              <a:solidFill>
                <a:schemeClr val="tx1">
                  <a:lumMod val="75000"/>
                  <a:lumOff val="25000"/>
                </a:schemeClr>
              </a:solidFill>
            </a:endParaRPr>
          </a:p>
        </p:txBody>
      </p:sp>
      <p:sp>
        <p:nvSpPr>
          <p:cNvPr id="8" name="Footer Placeholder 7"/>
          <p:cNvSpPr>
            <a:spLocks noGrp="1"/>
          </p:cNvSpPr>
          <p:nvPr>
            <p:ph type="ftr" sz="quarter" idx="11"/>
          </p:nvPr>
        </p:nvSpPr>
        <p:spPr>
          <a:xfrm>
            <a:off x="1756280" y="6492874"/>
            <a:ext cx="5791200" cy="365125"/>
          </a:xfrm>
        </p:spPr>
        <p:txBody>
          <a:bodyPr/>
          <a:lstStyle/>
          <a:p>
            <a:pPr algn="ctr"/>
            <a:r>
              <a:rPr lang="en-US" sz="1100" dirty="0">
                <a:solidFill>
                  <a:schemeClr val="tx1">
                    <a:lumMod val="75000"/>
                    <a:lumOff val="25000"/>
                  </a:schemeClr>
                </a:solidFill>
              </a:rPr>
              <a:t>Front-End Web Development</a:t>
            </a:r>
          </a:p>
        </p:txBody>
      </p:sp>
      <p:sp>
        <p:nvSpPr>
          <p:cNvPr id="9" name="Slide Number Placeholder 8"/>
          <p:cNvSpPr>
            <a:spLocks noGrp="1"/>
          </p:cNvSpPr>
          <p:nvPr>
            <p:ph type="sldNum" sz="quarter" idx="12"/>
          </p:nvPr>
        </p:nvSpPr>
        <p:spPr>
          <a:xfrm>
            <a:off x="8229600" y="6537324"/>
            <a:ext cx="762000" cy="320676"/>
          </a:xfrm>
        </p:spPr>
        <p:txBody>
          <a:bodyPr>
            <a:normAutofit/>
          </a:bodyPr>
          <a:lstStyle/>
          <a:p>
            <a:fld id="{B6F15528-21DE-4FAA-801E-634DDDAF4B2B}" type="slidenum">
              <a:rPr lang="en-US" sz="1100" smtClean="0">
                <a:solidFill>
                  <a:schemeClr val="tx1">
                    <a:lumMod val="75000"/>
                    <a:lumOff val="25000"/>
                  </a:schemeClr>
                </a:solidFill>
              </a:rPr>
              <a:pPr/>
              <a:t>9</a:t>
            </a:fld>
            <a:endParaRPr lang="en-US" sz="1100" dirty="0">
              <a:solidFill>
                <a:schemeClr val="tx1">
                  <a:lumMod val="75000"/>
                  <a:lumOff val="25000"/>
                </a:schemeClr>
              </a:solidFill>
            </a:endParaRPr>
          </a:p>
        </p:txBody>
      </p:sp>
      <p:sp>
        <p:nvSpPr>
          <p:cNvPr id="6" name="Rectangle 5"/>
          <p:cNvSpPr/>
          <p:nvPr/>
        </p:nvSpPr>
        <p:spPr>
          <a:xfrm>
            <a:off x="285720" y="1779083"/>
            <a:ext cx="8572560" cy="3970318"/>
          </a:xfrm>
          <a:prstGeom prst="rect">
            <a:avLst/>
          </a:prstGeom>
        </p:spPr>
        <p:txBody>
          <a:bodyPr wrap="square">
            <a:spAutoFit/>
          </a:bodyPr>
          <a:lstStyle/>
          <a:p>
            <a:r>
              <a:rPr lang="en-IN" b="1" dirty="0" smtClean="0">
                <a:latin typeface="Times New Roman" pitchFamily="18" charset="0"/>
                <a:cs typeface="Times New Roman" pitchFamily="18" charset="0"/>
              </a:rPr>
              <a:t>1. SOFTWARE </a:t>
            </a:r>
            <a:r>
              <a:rPr lang="en-IN" b="1" dirty="0">
                <a:latin typeface="Times New Roman" pitchFamily="18" charset="0"/>
                <a:cs typeface="Times New Roman" pitchFamily="18" charset="0"/>
              </a:rPr>
              <a:t>REQUIREMENTS</a:t>
            </a:r>
          </a:p>
          <a:p>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a:t>
            </a:r>
            <a:r>
              <a:rPr lang="en-IN"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TOOLS USED  	:  VS Code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FRONT </a:t>
            </a:r>
            <a:r>
              <a:rPr lang="en-US" sz="1600" dirty="0">
                <a:latin typeface="Times New Roman" pitchFamily="18" charset="0"/>
                <a:cs typeface="Times New Roman" pitchFamily="18" charset="0"/>
              </a:rPr>
              <a:t>END   	</a:t>
            </a:r>
            <a:r>
              <a:rPr lang="en-US" sz="1600" dirty="0" smtClean="0">
                <a:latin typeface="Times New Roman" pitchFamily="18" charset="0"/>
                <a:cs typeface="Times New Roman" pitchFamily="18" charset="0"/>
              </a:rPr>
              <a:t>:  HTML5, </a:t>
            </a:r>
            <a:r>
              <a:rPr lang="en-US" sz="1600" dirty="0">
                <a:latin typeface="Times New Roman" pitchFamily="18" charset="0"/>
                <a:cs typeface="Times New Roman" pitchFamily="18" charset="0"/>
              </a:rPr>
              <a:t>CSS, </a:t>
            </a:r>
            <a:r>
              <a:rPr lang="en-US" sz="1600" dirty="0" smtClean="0">
                <a:latin typeface="Times New Roman" pitchFamily="18" charset="0"/>
                <a:cs typeface="Times New Roman" pitchFamily="18" charset="0"/>
              </a:rPr>
              <a:t>JavaScript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Bootstrap</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SERVER           </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VS </a:t>
            </a:r>
            <a:r>
              <a:rPr lang="en-US" sz="1600" dirty="0">
                <a:latin typeface="Times New Roman" pitchFamily="18" charset="0"/>
                <a:cs typeface="Times New Roman" pitchFamily="18" charset="0"/>
              </a:rPr>
              <a:t>code live </a:t>
            </a:r>
            <a:r>
              <a:rPr lang="en-US" sz="1600" dirty="0" smtClean="0">
                <a:latin typeface="Times New Roman" pitchFamily="18" charset="0"/>
                <a:cs typeface="Times New Roman" pitchFamily="18" charset="0"/>
              </a:rPr>
              <a:t>server</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OPERATING SYSTEM    :  Windows </a:t>
            </a:r>
            <a:r>
              <a:rPr lang="en-US" sz="1600" dirty="0">
                <a:latin typeface="Times New Roman" pitchFamily="18" charset="0"/>
                <a:cs typeface="Times New Roman" pitchFamily="18" charset="0"/>
              </a:rPr>
              <a:t>7/10/11</a:t>
            </a:r>
          </a:p>
          <a:p>
            <a:endParaRPr lang="en-IN" sz="2000"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2. HARDWARE REQUIREMENTS</a:t>
            </a:r>
          </a:p>
          <a:p>
            <a:pPr algn="just"/>
            <a:endParaRPr lang="en-IN" b="1" dirty="0" smtClean="0">
              <a:latin typeface="Times New Roman" pitchFamily="18" charset="0"/>
              <a:cs typeface="Times New Roman" pitchFamily="18" charset="0"/>
            </a:endParaRPr>
          </a:p>
          <a:p>
            <a:pPr algn="just"/>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PROCESSOR     :  Intel </a:t>
            </a:r>
            <a:r>
              <a:rPr lang="en-US" sz="1600" dirty="0">
                <a:latin typeface="Times New Roman" pitchFamily="18" charset="0"/>
                <a:cs typeface="Times New Roman" pitchFamily="18" charset="0"/>
              </a:rPr>
              <a:t>i3 or </a:t>
            </a:r>
            <a:r>
              <a:rPr lang="en-US" sz="1600" dirty="0" smtClean="0">
                <a:latin typeface="Times New Roman" pitchFamily="18" charset="0"/>
                <a:cs typeface="Times New Roman" pitchFamily="18" charset="0"/>
              </a:rPr>
              <a:t>above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RAM                   :  4GB </a:t>
            </a:r>
            <a:r>
              <a:rPr lang="en-US" sz="1600" dirty="0">
                <a:latin typeface="Times New Roman" pitchFamily="18" charset="0"/>
                <a:cs typeface="Times New Roman" pitchFamily="18" charset="0"/>
              </a:rPr>
              <a:t>or </a:t>
            </a:r>
            <a:r>
              <a:rPr lang="en-US" sz="1600" dirty="0" smtClean="0">
                <a:latin typeface="Times New Roman" pitchFamily="18" charset="0"/>
                <a:cs typeface="Times New Roman" pitchFamily="18" charset="0"/>
              </a:rPr>
              <a:t>above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HARD </a:t>
            </a:r>
            <a:r>
              <a:rPr lang="en-US" sz="1600" dirty="0">
                <a:latin typeface="Times New Roman" pitchFamily="18" charset="0"/>
                <a:cs typeface="Times New Roman" pitchFamily="18" charset="0"/>
              </a:rPr>
              <a:t>DISK      </a:t>
            </a:r>
            <a:r>
              <a:rPr lang="en-US" sz="1600" dirty="0" smtClean="0">
                <a:latin typeface="Times New Roman" pitchFamily="18" charset="0"/>
                <a:cs typeface="Times New Roman" pitchFamily="18" charset="0"/>
              </a:rPr>
              <a:t>:  Min </a:t>
            </a:r>
            <a:r>
              <a:rPr lang="en-US" sz="1600" dirty="0">
                <a:latin typeface="Times New Roman" pitchFamily="18" charset="0"/>
                <a:cs typeface="Times New Roman" pitchFamily="18" charset="0"/>
              </a:rPr>
              <a:t>256 </a:t>
            </a:r>
            <a:r>
              <a:rPr lang="en-US" sz="1600" dirty="0" smtClean="0">
                <a:latin typeface="Times New Roman" pitchFamily="18" charset="0"/>
                <a:cs typeface="Times New Roman" pitchFamily="18" charset="0"/>
              </a:rPr>
              <a:t>GB</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KEY </a:t>
            </a:r>
            <a:r>
              <a:rPr lang="en-US" sz="1600" dirty="0">
                <a:latin typeface="Times New Roman" pitchFamily="18" charset="0"/>
                <a:cs typeface="Times New Roman" pitchFamily="18" charset="0"/>
              </a:rPr>
              <a:t>BOARD     </a:t>
            </a:r>
            <a:r>
              <a:rPr lang="en-US" sz="1600" dirty="0" smtClean="0">
                <a:latin typeface="Times New Roman" pitchFamily="18" charset="0"/>
                <a:cs typeface="Times New Roman" pitchFamily="18" charset="0"/>
              </a:rPr>
              <a:t>:  Standard Keyboard</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MOUSE              :  PS/2 Mouse</a:t>
            </a:r>
          </a:p>
          <a:p>
            <a:pPr algn="just"/>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MONITOR         :  Plug </a:t>
            </a:r>
            <a:r>
              <a:rPr lang="en-US" sz="1600" dirty="0">
                <a:latin typeface="Times New Roman" pitchFamily="18" charset="0"/>
                <a:cs typeface="Times New Roman" pitchFamily="18" charset="0"/>
              </a:rPr>
              <a:t>and play monitor </a:t>
            </a:r>
          </a:p>
        </p:txBody>
      </p:sp>
      <p:pic>
        <p:nvPicPr>
          <p:cNvPr id="11" name="Picture 10" descr="Logo.png"/>
          <p:cNvPicPr>
            <a:picLocks noChangeAspect="1"/>
          </p:cNvPicPr>
          <p:nvPr/>
        </p:nvPicPr>
        <p:blipFill>
          <a:blip r:embed="rId2" cstate="print"/>
          <a:stretch>
            <a:fillRect/>
          </a:stretch>
        </p:blipFill>
        <p:spPr>
          <a:xfrm>
            <a:off x="79880" y="51262"/>
            <a:ext cx="1215520" cy="1143000"/>
          </a:xfrm>
          <a:prstGeom prst="rect">
            <a:avLst/>
          </a:prstGeom>
        </p:spPr>
      </p:pic>
    </p:spTree>
    <p:extLst>
      <p:ext uri="{BB962C8B-B14F-4D97-AF65-F5344CB8AC3E}">
        <p14:creationId xmlns="" xmlns:p14="http://schemas.microsoft.com/office/powerpoint/2010/main" val="2758629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1580</TotalTime>
  <Words>1516</Words>
  <Application>Microsoft Office PowerPoint</Application>
  <PresentationFormat>On-screen Show (4:3)</PresentationFormat>
  <Paragraphs>235</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Vivek</cp:lastModifiedBy>
  <cp:revision>303</cp:revision>
  <dcterms:created xsi:type="dcterms:W3CDTF">2006-08-16T00:00:00Z</dcterms:created>
  <dcterms:modified xsi:type="dcterms:W3CDTF">2023-04-01T04:15:09Z</dcterms:modified>
</cp:coreProperties>
</file>