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7" r:id="rId2"/>
    <p:sldId id="265" r:id="rId3"/>
    <p:sldId id="263" r:id="rId4"/>
    <p:sldId id="291" r:id="rId5"/>
    <p:sldId id="277" r:id="rId6"/>
    <p:sldId id="274" r:id="rId7"/>
    <p:sldId id="270" r:id="rId8"/>
    <p:sldId id="271" r:id="rId9"/>
    <p:sldId id="278" r:id="rId10"/>
    <p:sldId id="273" r:id="rId11"/>
    <p:sldId id="279" r:id="rId12"/>
    <p:sldId id="272" r:id="rId13"/>
    <p:sldId id="281" r:id="rId14"/>
    <p:sldId id="276" r:id="rId15"/>
    <p:sldId id="28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56" autoAdjust="0"/>
    <p:restoredTop sz="94660"/>
  </p:normalViewPr>
  <p:slideViewPr>
    <p:cSldViewPr>
      <p:cViewPr varScale="1">
        <p:scale>
          <a:sx n="107" d="100"/>
          <a:sy n="107" d="100"/>
        </p:scale>
        <p:origin x="-165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304586-BD56-47C8-AB98-AABFED0C0C04}" type="datetimeFigureOut">
              <a:rPr lang="en-US" smtClean="0"/>
              <a:pPr/>
              <a:t>4/2/2023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8F28E9-7BC9-486E-8636-F3416C15C30D}" type="slidenum">
              <a:rPr lang="en-US" smtClean="0"/>
              <a:pPr/>
              <a:t>‹#›</a:t>
            </a:fld>
            <a:endParaRPr lang="en-US"/>
          </a:p>
        </p:txBody>
      </p:sp>
    </p:spTree>
    <p:extLst>
      <p:ext uri="{BB962C8B-B14F-4D97-AF65-F5344CB8AC3E}">
        <p14:creationId xmlns:p14="http://schemas.microsoft.com/office/powerpoint/2010/main" xmlns="" val="4075778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8F28E9-7BC9-486E-8636-F3416C15C30D}" type="slidenum">
              <a:rPr lang="en-US" smtClean="0"/>
              <a:pPr/>
              <a:t>1</a:t>
            </a:fld>
            <a:endParaRPr lang="en-US"/>
          </a:p>
        </p:txBody>
      </p:sp>
    </p:spTree>
    <p:extLst>
      <p:ext uri="{BB962C8B-B14F-4D97-AF65-F5344CB8AC3E}">
        <p14:creationId xmlns:p14="http://schemas.microsoft.com/office/powerpoint/2010/main" xmlns="" val="301098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8F28E9-7BC9-486E-8636-F3416C15C30D}" type="slidenum">
              <a:rPr lang="en-US" smtClean="0"/>
              <a:pPr/>
              <a:t>3</a:t>
            </a:fld>
            <a:endParaRPr lang="en-US"/>
          </a:p>
        </p:txBody>
      </p:sp>
    </p:spTree>
    <p:extLst>
      <p:ext uri="{BB962C8B-B14F-4D97-AF65-F5344CB8AC3E}">
        <p14:creationId xmlns:p14="http://schemas.microsoft.com/office/powerpoint/2010/main" xmlns="" val="3554238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8F28E9-7BC9-486E-8636-F3416C15C30D}" type="slidenum">
              <a:rPr lang="en-US" smtClean="0"/>
              <a:pPr/>
              <a:t>7</a:t>
            </a:fld>
            <a:endParaRPr lang="en-US"/>
          </a:p>
        </p:txBody>
      </p:sp>
    </p:spTree>
    <p:extLst>
      <p:ext uri="{BB962C8B-B14F-4D97-AF65-F5344CB8AC3E}">
        <p14:creationId xmlns:p14="http://schemas.microsoft.com/office/powerpoint/2010/main" xmlns="" val="1514243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4D5D6CD-6A7B-457B-8268-95F63CDE81D0}" type="datetime1">
              <a:rPr lang="en-US" smtClean="0"/>
              <a:pPr/>
              <a:t>4/2/2023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Front-End Web Development</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5A90776-DA35-4C1F-B2C3-BE40575CF1BC}" type="datetime1">
              <a:rPr lang="en-US" smtClean="0"/>
              <a:pPr/>
              <a:t>4/2/2023</a:t>
            </a:fld>
            <a:endParaRPr lang="en-US"/>
          </a:p>
        </p:txBody>
      </p:sp>
      <p:sp>
        <p:nvSpPr>
          <p:cNvPr id="5" name="Footer Placeholder 4"/>
          <p:cNvSpPr>
            <a:spLocks noGrp="1"/>
          </p:cNvSpPr>
          <p:nvPr>
            <p:ph type="ftr" sz="quarter" idx="11"/>
          </p:nvPr>
        </p:nvSpPr>
        <p:spPr/>
        <p:txBody>
          <a:bodyPr/>
          <a:lstStyle/>
          <a:p>
            <a:r>
              <a:rPr lang="en-US"/>
              <a:t>Front-End Web Development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551F1EF5-D573-4036-88CF-EDA33A0FC2C3}" type="datetime1">
              <a:rPr lang="en-US" smtClean="0"/>
              <a:pPr/>
              <a:t>4/2/2023</a:t>
            </a:fld>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a:t>Front-End Web Development</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2B7ADBE-698B-4F5D-8B8F-D1785F168148}" type="datetime1">
              <a:rPr lang="en-US" smtClean="0"/>
              <a:pPr/>
              <a:t>4/2/2023</a:t>
            </a:fld>
            <a:endParaRPr lang="en-US"/>
          </a:p>
        </p:txBody>
      </p:sp>
      <p:sp>
        <p:nvSpPr>
          <p:cNvPr id="5" name="Footer Placeholder 4"/>
          <p:cNvSpPr>
            <a:spLocks noGrp="1"/>
          </p:cNvSpPr>
          <p:nvPr>
            <p:ph type="ftr" sz="quarter" idx="11"/>
          </p:nvPr>
        </p:nvSpPr>
        <p:spPr/>
        <p:txBody>
          <a:bodyPr/>
          <a:lstStyle/>
          <a:p>
            <a:r>
              <a:rPr lang="en-US"/>
              <a:t>Front-End Web Development</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59704599-8FBC-4E15-943A-833692EA5BDD}" type="datetime1">
              <a:rPr lang="en-US" smtClean="0"/>
              <a:pPr/>
              <a:t>4/2/2023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r>
              <a:rPr lang="en-US"/>
              <a:t>Front-End Web Development</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EC1F1A7A-8655-422C-9724-51C268473673}" type="datetime1">
              <a:rPr lang="en-US" smtClean="0"/>
              <a:pPr/>
              <a:t>4/2/2023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r>
              <a:rPr lang="en-US"/>
              <a:t>Front-End Web Development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85452FC0-C9ED-41BC-B275-FD280CFF4907}" type="datetime1">
              <a:rPr lang="en-US" smtClean="0"/>
              <a:pPr/>
              <a:t>4/2/2023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a:t>Front-End Web Development</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5403C88-6950-49C0-8264-57E8ECC7438F}" type="datetime1">
              <a:rPr lang="en-US" smtClean="0"/>
              <a:pPr/>
              <a:t>4/2/2023</a:t>
            </a:fld>
            <a:endParaRPr lang="en-US"/>
          </a:p>
        </p:txBody>
      </p:sp>
      <p:sp>
        <p:nvSpPr>
          <p:cNvPr id="4" name="Footer Placeholder 3"/>
          <p:cNvSpPr>
            <a:spLocks noGrp="1"/>
          </p:cNvSpPr>
          <p:nvPr>
            <p:ph type="ftr" sz="quarter" idx="11"/>
          </p:nvPr>
        </p:nvSpPr>
        <p:spPr/>
        <p:txBody>
          <a:bodyPr/>
          <a:lstStyle/>
          <a:p>
            <a:r>
              <a:rPr lang="en-US"/>
              <a:t>Front-End Web Development</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A38EA-1CD4-4BBF-A4EC-C8B1F5748728}" type="datetime1">
              <a:rPr lang="en-US" smtClean="0"/>
              <a:pPr/>
              <a:t>4/2/2023</a:t>
            </a:fld>
            <a:endParaRPr lang="en-US"/>
          </a:p>
        </p:txBody>
      </p:sp>
      <p:sp>
        <p:nvSpPr>
          <p:cNvPr id="3" name="Footer Placeholder 2"/>
          <p:cNvSpPr>
            <a:spLocks noGrp="1"/>
          </p:cNvSpPr>
          <p:nvPr>
            <p:ph type="ftr" sz="quarter" idx="11"/>
          </p:nvPr>
        </p:nvSpPr>
        <p:spPr/>
        <p:txBody>
          <a:bodyPr/>
          <a:lstStyle/>
          <a:p>
            <a:r>
              <a:rPr lang="en-US"/>
              <a:t>Front-End Web Development</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ECC24690-DDBC-44E5-ADAA-C4A8EAB8B6D1}" type="datetime1">
              <a:rPr lang="en-US" smtClean="0"/>
              <a:pPr/>
              <a:t>4/2/2023</a:t>
            </a:fld>
            <a:endParaRPr lang="en-US"/>
          </a:p>
        </p:txBody>
      </p:sp>
      <p:sp>
        <p:nvSpPr>
          <p:cNvPr id="6" name="Footer Placeholder 5"/>
          <p:cNvSpPr>
            <a:spLocks noGrp="1"/>
          </p:cNvSpPr>
          <p:nvPr>
            <p:ph type="ftr" sz="quarter" idx="11"/>
          </p:nvPr>
        </p:nvSpPr>
        <p:spPr/>
        <p:txBody>
          <a:bodyPr/>
          <a:lstStyle/>
          <a:p>
            <a:r>
              <a:rPr lang="en-US"/>
              <a:t>Front-End Web Development</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C3428914-5686-4E14-BB96-DDCEAA97B346}" type="datetime1">
              <a:rPr lang="en-US" smtClean="0"/>
              <a:pPr/>
              <a:t>4/2/2023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t>Front-End Web Development</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C281D45-8C6F-434B-A29F-E364EC97B43B}" type="datetime1">
              <a:rPr lang="en-US" smtClean="0"/>
              <a:pPr/>
              <a:t>4/2/2023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Front-End Web Development</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1524000"/>
            <a:ext cx="9144000" cy="1677382"/>
          </a:xfrm>
          <a:prstGeom prst="rect">
            <a:avLst/>
          </a:prstGeom>
        </p:spPr>
        <p:txBody>
          <a:bodyPr wrap="square">
            <a:spAutoFit/>
          </a:bodyPr>
          <a:lstStyle/>
          <a:p>
            <a:pPr algn="ctr"/>
            <a:r>
              <a:rPr lang="en-US" sz="2400" b="1" dirty="0"/>
              <a:t>      </a:t>
            </a:r>
            <a:r>
              <a:rPr lang="en-US" sz="2000" b="1" dirty="0" smtClean="0">
                <a:solidFill>
                  <a:srgbClr val="C00000"/>
                </a:solidFill>
              </a:rPr>
              <a:t>VISVESVARAYA TECHNOLOGICAL </a:t>
            </a:r>
            <a:r>
              <a:rPr lang="en-US" sz="2000" b="1" dirty="0">
                <a:solidFill>
                  <a:srgbClr val="C00000"/>
                </a:solidFill>
              </a:rPr>
              <a:t>UNIVERSITY</a:t>
            </a:r>
            <a:endParaRPr lang="en-US" sz="1600" dirty="0">
              <a:solidFill>
                <a:srgbClr val="C00000"/>
              </a:solidFill>
            </a:endParaRPr>
          </a:p>
          <a:p>
            <a:pPr algn="ctr"/>
            <a:r>
              <a:rPr lang="en-US" dirty="0" err="1">
                <a:solidFill>
                  <a:srgbClr val="C00000"/>
                </a:solidFill>
              </a:rPr>
              <a:t>Jnana</a:t>
            </a:r>
            <a:r>
              <a:rPr lang="en-US" dirty="0">
                <a:solidFill>
                  <a:srgbClr val="C00000"/>
                </a:solidFill>
              </a:rPr>
              <a:t> </a:t>
            </a:r>
            <a:r>
              <a:rPr lang="en-US" dirty="0" err="1">
                <a:solidFill>
                  <a:srgbClr val="C00000"/>
                </a:solidFill>
              </a:rPr>
              <a:t>Sangama</a:t>
            </a:r>
            <a:r>
              <a:rPr lang="en-US" dirty="0">
                <a:solidFill>
                  <a:srgbClr val="C00000"/>
                </a:solidFill>
              </a:rPr>
              <a:t>, </a:t>
            </a:r>
            <a:r>
              <a:rPr lang="en-US" dirty="0" err="1">
                <a:solidFill>
                  <a:srgbClr val="C00000"/>
                </a:solidFill>
              </a:rPr>
              <a:t>Belagavi</a:t>
            </a:r>
            <a:r>
              <a:rPr lang="en-US" dirty="0">
                <a:solidFill>
                  <a:srgbClr val="C00000"/>
                </a:solidFill>
              </a:rPr>
              <a:t>, Karnataka</a:t>
            </a:r>
          </a:p>
          <a:p>
            <a:pPr algn="ctr"/>
            <a:endParaRPr lang="en-US" sz="100" b="1" dirty="0">
              <a:solidFill>
                <a:srgbClr val="7030A0"/>
              </a:solidFill>
            </a:endParaRPr>
          </a:p>
          <a:p>
            <a:pPr algn="ctr"/>
            <a:r>
              <a:rPr lang="en-US" sz="2000" b="1" dirty="0">
                <a:solidFill>
                  <a:srgbClr val="7030A0"/>
                </a:solidFill>
              </a:rPr>
              <a:t>Bachelor of Engineering Internship Project</a:t>
            </a:r>
          </a:p>
          <a:p>
            <a:pPr algn="ctr"/>
            <a:r>
              <a:rPr lang="en-US" sz="2000" b="1" dirty="0"/>
              <a:t>on</a:t>
            </a:r>
            <a:endParaRPr lang="en-US" sz="2000" dirty="0"/>
          </a:p>
          <a:p>
            <a:pPr algn="ctr"/>
            <a:r>
              <a:rPr lang="en-IN" sz="2000" b="1" dirty="0" smtClean="0">
                <a:solidFill>
                  <a:srgbClr val="C00000"/>
                </a:solidFill>
              </a:rPr>
              <a:t>Front-End Web Development      </a:t>
            </a:r>
            <a:endParaRPr lang="en-US" sz="2800" b="1" dirty="0">
              <a:solidFill>
                <a:schemeClr val="accent2"/>
              </a:solidFill>
            </a:endParaRPr>
          </a:p>
        </p:txBody>
      </p:sp>
      <p:pic>
        <p:nvPicPr>
          <p:cNvPr id="9" name="Picture 2" descr="http://upload.wikimedia.org/wikipedia/en/0/01/VTU_logo.png"/>
          <p:cNvPicPr>
            <a:picLocks noChangeAspect="1" noChangeArrowheads="1"/>
          </p:cNvPicPr>
          <p:nvPr/>
        </p:nvPicPr>
        <p:blipFill>
          <a:blip r:embed="rId3" cstate="print"/>
          <a:srcRect/>
          <a:stretch>
            <a:fillRect/>
          </a:stretch>
        </p:blipFill>
        <p:spPr bwMode="auto">
          <a:xfrm>
            <a:off x="228600" y="1600200"/>
            <a:ext cx="1175657" cy="1123936"/>
          </a:xfrm>
          <a:prstGeom prst="rect">
            <a:avLst/>
          </a:prstGeom>
          <a:noFill/>
          <a:ln w="9525">
            <a:noFill/>
            <a:miter lim="800000"/>
            <a:headEnd/>
            <a:tailEnd/>
          </a:ln>
        </p:spPr>
      </p:pic>
      <p:sp>
        <p:nvSpPr>
          <p:cNvPr id="6" name="TextBox 5"/>
          <p:cNvSpPr txBox="1"/>
          <p:nvPr/>
        </p:nvSpPr>
        <p:spPr>
          <a:xfrm>
            <a:off x="1000100" y="3373000"/>
            <a:ext cx="7143799" cy="2862322"/>
          </a:xfrm>
          <a:prstGeom prst="rect">
            <a:avLst/>
          </a:prstGeom>
          <a:noFill/>
        </p:spPr>
        <p:txBody>
          <a:bodyPr wrap="square" rtlCol="0">
            <a:spAutoFit/>
          </a:bodyPr>
          <a:lstStyle/>
          <a:p>
            <a:pPr algn="ctr"/>
            <a:r>
              <a:rPr lang="en-US" b="1" dirty="0" smtClean="0">
                <a:solidFill>
                  <a:srgbClr val="002060"/>
                </a:solidFill>
              </a:rPr>
              <a:t>  Presented By</a:t>
            </a:r>
            <a:endParaRPr lang="en-US" b="1" dirty="0">
              <a:solidFill>
                <a:srgbClr val="002060"/>
              </a:solidFill>
            </a:endParaRPr>
          </a:p>
          <a:p>
            <a:pPr algn="just"/>
            <a:r>
              <a:rPr lang="en-US" dirty="0" smtClean="0"/>
              <a:t>                                       Vivek T (2BU19CS057)</a:t>
            </a:r>
            <a:endParaRPr lang="en-US" dirty="0"/>
          </a:p>
          <a:p>
            <a:r>
              <a:rPr lang="en-US" dirty="0" smtClean="0"/>
              <a:t>              </a:t>
            </a:r>
            <a:endParaRPr lang="en-US" dirty="0"/>
          </a:p>
          <a:p>
            <a:pPr algn="ctr"/>
            <a:r>
              <a:rPr lang="en-US" b="1" dirty="0">
                <a:solidFill>
                  <a:srgbClr val="002060"/>
                </a:solidFill>
              </a:rPr>
              <a:t>Company Name</a:t>
            </a:r>
          </a:p>
          <a:p>
            <a:pPr algn="ctr"/>
            <a:r>
              <a:rPr lang="en-US" dirty="0" smtClean="0"/>
              <a:t> </a:t>
            </a:r>
            <a:r>
              <a:rPr lang="en-US" dirty="0" err="1" smtClean="0"/>
              <a:t>Hamdan</a:t>
            </a:r>
            <a:r>
              <a:rPr lang="en-US" dirty="0" smtClean="0"/>
              <a:t> </a:t>
            </a:r>
            <a:r>
              <a:rPr lang="en-US" dirty="0" err="1"/>
              <a:t>InfoCom</a:t>
            </a:r>
            <a:endParaRPr lang="en-US" dirty="0"/>
          </a:p>
          <a:p>
            <a:pPr algn="ctr"/>
            <a:endParaRPr lang="en-US" dirty="0"/>
          </a:p>
          <a:p>
            <a:pPr algn="ctr"/>
            <a:r>
              <a:rPr lang="en-US" dirty="0">
                <a:solidFill>
                  <a:srgbClr val="C00000"/>
                </a:solidFill>
              </a:rPr>
              <a:t>Under the Guidance of </a:t>
            </a:r>
            <a:endParaRPr lang="en-US" dirty="0" smtClean="0">
              <a:solidFill>
                <a:srgbClr val="C00000"/>
              </a:solidFill>
            </a:endParaRPr>
          </a:p>
          <a:p>
            <a:pPr algn="ctr"/>
            <a:endParaRPr lang="en-US" dirty="0">
              <a:solidFill>
                <a:srgbClr val="C00000"/>
              </a:solidFill>
            </a:endParaRPr>
          </a:p>
          <a:p>
            <a:r>
              <a:rPr lang="en-US" dirty="0" smtClean="0"/>
              <a:t>Internship Co</a:t>
            </a:r>
            <a:r>
              <a:rPr lang="en-US" dirty="0" smtClean="0"/>
              <a:t>o</a:t>
            </a:r>
            <a:r>
              <a:rPr lang="en-US" dirty="0" smtClean="0"/>
              <a:t>rdinator</a:t>
            </a:r>
            <a:r>
              <a:rPr lang="en-US" dirty="0"/>
              <a:t>	          </a:t>
            </a:r>
            <a:r>
              <a:rPr lang="en-US" dirty="0" smtClean="0"/>
              <a:t>           	    </a:t>
            </a:r>
            <a:r>
              <a:rPr lang="en-US" dirty="0" smtClean="0"/>
              <a:t>Company </a:t>
            </a:r>
            <a:r>
              <a:rPr lang="en-US" dirty="0"/>
              <a:t>Supervisor</a:t>
            </a:r>
          </a:p>
          <a:p>
            <a:r>
              <a:rPr lang="en-US" dirty="0" smtClean="0"/>
              <a:t>Ms. </a:t>
            </a:r>
            <a:r>
              <a:rPr lang="en-US" dirty="0" err="1" smtClean="0"/>
              <a:t>Namratah</a:t>
            </a:r>
            <a:r>
              <a:rPr lang="en-US" dirty="0" smtClean="0"/>
              <a:t> </a:t>
            </a:r>
            <a:r>
              <a:rPr lang="en-US" dirty="0" err="1" smtClean="0"/>
              <a:t>K</a:t>
            </a:r>
            <a:r>
              <a:rPr lang="en-US" dirty="0" err="1" smtClean="0"/>
              <a:t>arade</a:t>
            </a:r>
            <a:r>
              <a:rPr lang="en-US" dirty="0" smtClean="0"/>
              <a:t> </a:t>
            </a:r>
            <a:r>
              <a:rPr lang="en-US" dirty="0"/>
              <a:t>		 </a:t>
            </a:r>
            <a:r>
              <a:rPr lang="en-US" dirty="0" smtClean="0"/>
              <a:t>    	      Mr. </a:t>
            </a:r>
            <a:r>
              <a:rPr lang="en-US" dirty="0" err="1" smtClean="0"/>
              <a:t>Mujahid</a:t>
            </a:r>
            <a:r>
              <a:rPr lang="en-US" dirty="0" smtClean="0"/>
              <a:t> </a:t>
            </a:r>
            <a:r>
              <a:rPr lang="en-US" dirty="0"/>
              <a:t>Gokak</a:t>
            </a:r>
          </a:p>
        </p:txBody>
      </p:sp>
      <p:sp>
        <p:nvSpPr>
          <p:cNvPr id="12" name="TextBox 11"/>
          <p:cNvSpPr txBox="1"/>
          <p:nvPr/>
        </p:nvSpPr>
        <p:spPr>
          <a:xfrm>
            <a:off x="4572000" y="6553200"/>
            <a:ext cx="2133600" cy="369332"/>
          </a:xfrm>
          <a:prstGeom prst="rect">
            <a:avLst/>
          </a:prstGeom>
          <a:noFill/>
        </p:spPr>
        <p:txBody>
          <a:bodyPr wrap="square" rtlCol="0">
            <a:spAutoFit/>
          </a:bodyPr>
          <a:lstStyle/>
          <a:p>
            <a:endParaRPr lang="en-US" dirty="0"/>
          </a:p>
        </p:txBody>
      </p:sp>
      <p:pic>
        <p:nvPicPr>
          <p:cNvPr id="2" name="Picture 1">
            <a:extLst>
              <a:ext uri="{FF2B5EF4-FFF2-40B4-BE49-F238E27FC236}">
                <a16:creationId xmlns="" xmlns:a16="http://schemas.microsoft.com/office/drawing/2014/main" id="{A3F9FA1F-0072-332C-1135-070F6B9264A1}"/>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001000" y="244475"/>
            <a:ext cx="882481" cy="882481"/>
          </a:xfrm>
          <a:prstGeom prst="rect">
            <a:avLst/>
          </a:prstGeom>
        </p:spPr>
      </p:pic>
      <p:sp>
        <p:nvSpPr>
          <p:cNvPr id="4" name="TextBox 3">
            <a:extLst>
              <a:ext uri="{FF2B5EF4-FFF2-40B4-BE49-F238E27FC236}">
                <a16:creationId xmlns="" xmlns:a16="http://schemas.microsoft.com/office/drawing/2014/main" id="{0C76F005-164E-DC01-5998-2B780B67DC6A}"/>
              </a:ext>
            </a:extLst>
          </p:cNvPr>
          <p:cNvSpPr txBox="1"/>
          <p:nvPr/>
        </p:nvSpPr>
        <p:spPr>
          <a:xfrm>
            <a:off x="1139404" y="113581"/>
            <a:ext cx="6865192" cy="1238801"/>
          </a:xfrm>
          <a:prstGeom prst="rect">
            <a:avLst/>
          </a:prstGeom>
          <a:noFill/>
          <a:ln>
            <a:noFill/>
          </a:ln>
        </p:spPr>
        <p:txBody>
          <a:bodyPr wrap="square" rtlCol="0" anchor="ctr">
            <a:spAutoFit/>
          </a:bodyPr>
          <a:lstStyle/>
          <a:p>
            <a:pPr algn="ctr"/>
            <a:r>
              <a:rPr lang="en-US" altLang="ko-KR" sz="1200" b="1" dirty="0">
                <a:solidFill>
                  <a:srgbClr val="002060"/>
                </a:solidFill>
                <a:latin typeface="Times New Roman" panose="02020603050405020304" pitchFamily="18" charset="0"/>
                <a:cs typeface="Times New Roman" panose="02020603050405020304" pitchFamily="18" charset="0"/>
              </a:rPr>
              <a:t>S. S. Education Trust’s</a:t>
            </a:r>
          </a:p>
          <a:p>
            <a:pPr algn="ctr"/>
            <a:r>
              <a:rPr lang="en-US" altLang="ko-KR" sz="1600" b="1" dirty="0">
                <a:solidFill>
                  <a:srgbClr val="FF0000"/>
                </a:solidFill>
                <a:latin typeface="Times New Roman" panose="02020603050405020304" pitchFamily="18" charset="0"/>
                <a:cs typeface="Times New Roman" panose="02020603050405020304" pitchFamily="18" charset="0"/>
              </a:rPr>
              <a:t>S. G. Balekundri Institute of Technology</a:t>
            </a:r>
          </a:p>
          <a:p>
            <a:pPr algn="ctr"/>
            <a:r>
              <a:rPr lang="en-US" altLang="ko-KR" sz="1150" dirty="0" err="1">
                <a:solidFill>
                  <a:srgbClr val="002060"/>
                </a:solidFill>
                <a:latin typeface="Times New Roman" panose="02020603050405020304" pitchFamily="18" charset="0"/>
                <a:cs typeface="Times New Roman" panose="02020603050405020304" pitchFamily="18" charset="0"/>
              </a:rPr>
              <a:t>Shivabasava</a:t>
            </a:r>
            <a:r>
              <a:rPr lang="en-US" altLang="ko-KR" sz="1150" dirty="0">
                <a:solidFill>
                  <a:srgbClr val="002060"/>
                </a:solidFill>
                <a:latin typeface="Times New Roman" panose="02020603050405020304" pitchFamily="18" charset="0"/>
                <a:cs typeface="Times New Roman" panose="02020603050405020304" pitchFamily="18" charset="0"/>
              </a:rPr>
              <a:t> Nagar, Belagavi - 590010, Karnataka, India.</a:t>
            </a:r>
          </a:p>
          <a:p>
            <a:pPr algn="ctr"/>
            <a:r>
              <a:rPr lang="en-US" altLang="ko-KR" sz="1150" dirty="0">
                <a:solidFill>
                  <a:srgbClr val="002060"/>
                </a:solidFill>
                <a:latin typeface="Times New Roman" panose="02020603050405020304" pitchFamily="18" charset="0"/>
                <a:cs typeface="Times New Roman" panose="02020603050405020304" pitchFamily="18" charset="0"/>
              </a:rPr>
              <a:t>Approved by AICTE, New Delhi &amp; Affiliated to VTU, Belagavi</a:t>
            </a:r>
            <a:endParaRPr lang="en-US" altLang="ko-KR" sz="1200" b="1" dirty="0">
              <a:solidFill>
                <a:srgbClr val="FF0000"/>
              </a:solidFill>
              <a:latin typeface="Times New Roman" panose="02020603050405020304" pitchFamily="18" charset="0"/>
              <a:cs typeface="Times New Roman" panose="02020603050405020304" pitchFamily="18" charset="0"/>
            </a:endParaRPr>
          </a:p>
          <a:p>
            <a:pPr algn="ctr"/>
            <a:r>
              <a:rPr lang="en-US" altLang="ko-KR" sz="1200" b="1" dirty="0">
                <a:solidFill>
                  <a:srgbClr val="FF0000"/>
                </a:solidFill>
                <a:latin typeface="Times New Roman" panose="02020603050405020304" pitchFamily="18" charset="0"/>
                <a:cs typeface="Times New Roman" panose="02020603050405020304" pitchFamily="18" charset="0"/>
              </a:rPr>
              <a:t>An ISO 21001:2018 Certified Institute | 5 UG Programs are NBA Accredited</a:t>
            </a:r>
          </a:p>
          <a:p>
            <a:pPr algn="ctr"/>
            <a:r>
              <a:rPr lang="en-US" sz="1200" b="1" dirty="0">
                <a:solidFill>
                  <a:srgbClr val="002060"/>
                </a:solidFill>
                <a:latin typeface="Times New Roman" panose="02020603050405020304" pitchFamily="18" charset="0"/>
                <a:cs typeface="Times New Roman" panose="02020603050405020304" pitchFamily="18" charset="0"/>
              </a:rPr>
              <a:t>Department of Computer </a:t>
            </a:r>
            <a:r>
              <a:rPr lang="en-US" sz="1200" b="1" dirty="0" smtClean="0">
                <a:solidFill>
                  <a:srgbClr val="002060"/>
                </a:solidFill>
                <a:latin typeface="Times New Roman" panose="02020603050405020304" pitchFamily="18" charset="0"/>
                <a:cs typeface="Times New Roman" panose="02020603050405020304" pitchFamily="18" charset="0"/>
              </a:rPr>
              <a:t>Science and </a:t>
            </a:r>
            <a:r>
              <a:rPr lang="en-US" sz="1200" b="1" dirty="0">
                <a:solidFill>
                  <a:srgbClr val="002060"/>
                </a:solidFill>
                <a:latin typeface="Times New Roman" panose="02020603050405020304" pitchFamily="18" charset="0"/>
                <a:cs typeface="Times New Roman" panose="02020603050405020304" pitchFamily="18" charset="0"/>
              </a:rPr>
              <a:t>Engineering </a:t>
            </a:r>
          </a:p>
        </p:txBody>
      </p:sp>
      <p:pic>
        <p:nvPicPr>
          <p:cNvPr id="5" name="Picture 4">
            <a:extLst>
              <a:ext uri="{FF2B5EF4-FFF2-40B4-BE49-F238E27FC236}">
                <a16:creationId xmlns="" xmlns:a16="http://schemas.microsoft.com/office/drawing/2014/main" id="{11374E83-43E5-309B-CE20-5A3B8BC26C83}"/>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73159" y="304800"/>
            <a:ext cx="882481" cy="88248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785794"/>
            <a:ext cx="9144000" cy="461665"/>
          </a:xfrm>
          <a:prstGeom prst="rect">
            <a:avLst/>
          </a:prstGeom>
        </p:spPr>
        <p:txBody>
          <a:bodyPr wrap="square">
            <a:spAutoFit/>
          </a:bodyPr>
          <a:lstStyle/>
          <a:p>
            <a:pPr algn="ctr"/>
            <a:r>
              <a:rPr lang="en-US" sz="2400" b="1" dirty="0" smtClean="0">
                <a:solidFill>
                  <a:srgbClr val="C00000"/>
                </a:solidFill>
                <a:latin typeface="Times New Roman" pitchFamily="18" charset="0"/>
                <a:cs typeface="Times New Roman" pitchFamily="18" charset="0"/>
              </a:rPr>
              <a:t>ADVANTAGES </a:t>
            </a:r>
            <a:r>
              <a:rPr lang="en-US" sz="2400" b="1" dirty="0" smtClean="0">
                <a:solidFill>
                  <a:srgbClr val="C00000"/>
                </a:solidFill>
                <a:latin typeface="Times New Roman" pitchFamily="18" charset="0"/>
                <a:cs typeface="Times New Roman" pitchFamily="18" charset="0"/>
              </a:rPr>
              <a:t>OF INTERNSHIP</a:t>
            </a:r>
            <a:endParaRPr lang="en-US" sz="2400" b="1" dirty="0">
              <a:solidFill>
                <a:srgbClr val="C00000"/>
              </a:solidFill>
              <a:latin typeface="Times New Roman" pitchFamily="18" charset="0"/>
              <a:cs typeface="Times New Roman" pitchFamily="18" charset="0"/>
            </a:endParaRPr>
          </a:p>
        </p:txBody>
      </p:sp>
      <p:sp>
        <p:nvSpPr>
          <p:cNvPr id="7" name="Date Placeholder 6"/>
          <p:cNvSpPr>
            <a:spLocks noGrp="1"/>
          </p:cNvSpPr>
          <p:nvPr>
            <p:ph type="dt" sz="half" idx="10"/>
          </p:nvPr>
        </p:nvSpPr>
        <p:spPr>
          <a:xfrm>
            <a:off x="304800" y="6492875"/>
            <a:ext cx="1219200" cy="365125"/>
          </a:xfrm>
        </p:spPr>
        <p:txBody>
          <a:bodyPr/>
          <a:lstStyle/>
          <a:p>
            <a:fld id="{655BE9EF-70CA-44E9-8DCE-E8567766713E}" type="datetime1">
              <a:rPr lang="en-US" sz="1100" b="1" smtClean="0">
                <a:solidFill>
                  <a:schemeClr val="tx1">
                    <a:lumMod val="75000"/>
                    <a:lumOff val="25000"/>
                  </a:schemeClr>
                </a:solidFill>
              </a:rPr>
              <a:pPr/>
              <a:t>4/2/2023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726710" y="6492875"/>
            <a:ext cx="5791200" cy="365125"/>
          </a:xfrm>
        </p:spPr>
        <p:txBody>
          <a:bodyPr/>
          <a:lstStyle/>
          <a:p>
            <a:pPr algn="ctr"/>
            <a:r>
              <a:rPr lang="en-US" sz="1100" dirty="0">
                <a:solidFill>
                  <a:schemeClr val="tx1">
                    <a:lumMod val="75000"/>
                    <a:lumOff val="25000"/>
                  </a:schemeClr>
                </a:solidFill>
              </a:rPr>
              <a:t>Front-End Web Development</a:t>
            </a: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10</a:t>
            </a:fld>
            <a:endParaRPr lang="en-US" sz="1100" dirty="0">
              <a:solidFill>
                <a:schemeClr val="tx1">
                  <a:lumMod val="75000"/>
                  <a:lumOff val="25000"/>
                </a:schemeClr>
              </a:solidFill>
            </a:endParaRPr>
          </a:p>
        </p:txBody>
      </p:sp>
      <p:sp>
        <p:nvSpPr>
          <p:cNvPr id="2" name="TextBox 1">
            <a:extLst>
              <a:ext uri="{FF2B5EF4-FFF2-40B4-BE49-F238E27FC236}">
                <a16:creationId xmlns="" xmlns:a16="http://schemas.microsoft.com/office/drawing/2014/main" id="{CBB4359D-AAAC-F637-4ADC-68B0886B1B1B}"/>
              </a:ext>
            </a:extLst>
          </p:cNvPr>
          <p:cNvSpPr txBox="1"/>
          <p:nvPr/>
        </p:nvSpPr>
        <p:spPr>
          <a:xfrm>
            <a:off x="285720" y="1382585"/>
            <a:ext cx="8572560" cy="4154984"/>
          </a:xfrm>
          <a:prstGeom prst="rect">
            <a:avLst/>
          </a:prstGeom>
          <a:noFill/>
        </p:spPr>
        <p:txBody>
          <a:bodyPr wrap="square" rtlCol="0">
            <a:spAutoFit/>
          </a:bodyPr>
          <a:lstStyle/>
          <a:p>
            <a:pPr marL="285750" indent="-285750" algn="just">
              <a:lnSpc>
                <a:spcPct val="150000"/>
              </a:lnSpc>
              <a:buSzPct val="60000"/>
              <a:buFont typeface="Arial" panose="020B0604020202020204" pitchFamily="34" charset="0"/>
              <a:buChar char="•"/>
            </a:pPr>
            <a:endParaRPr lang="en-IN" sz="16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lvl="0" indent="-285750" algn="just">
              <a:lnSpc>
                <a:spcPct val="150000"/>
              </a:lnSpc>
              <a:buClr>
                <a:schemeClr val="accent2"/>
              </a:buClr>
              <a:buSzPct val="60000"/>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Improved user experience:</a:t>
            </a:r>
            <a:r>
              <a:rPr lang="en-IN" sz="1600" dirty="0">
                <a:latin typeface="Times New Roman" panose="02020603050405020304" pitchFamily="18" charset="0"/>
                <a:cs typeface="Times New Roman" panose="02020603050405020304" pitchFamily="18" charset="0"/>
              </a:rPr>
              <a:t> Front-end development ensures that the website is easy to navigate, visually appealing, and engaging, which leads to better user experience.</a:t>
            </a:r>
            <a:endParaRPr lang="en-US" sz="1600" dirty="0">
              <a:latin typeface="Times New Roman" panose="02020603050405020304" pitchFamily="18" charset="0"/>
              <a:cs typeface="Times New Roman" panose="02020603050405020304" pitchFamily="18" charset="0"/>
            </a:endParaRPr>
          </a:p>
          <a:p>
            <a:pPr marL="285750" lvl="0" indent="-285750" algn="just">
              <a:lnSpc>
                <a:spcPct val="150000"/>
              </a:lnSpc>
              <a:buClr>
                <a:schemeClr val="accent2"/>
              </a:buClr>
              <a:buSzPct val="60000"/>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Wide Reach:</a:t>
            </a:r>
            <a:r>
              <a:rPr lang="en-IN" sz="1600" dirty="0">
                <a:latin typeface="Times New Roman" panose="02020603050405020304" pitchFamily="18" charset="0"/>
                <a:cs typeface="Times New Roman" panose="02020603050405020304" pitchFamily="18" charset="0"/>
              </a:rPr>
              <a:t> With the internet being accessible </a:t>
            </a:r>
            <a:r>
              <a:rPr lang="en-IN" sz="1600" dirty="0" smtClean="0">
                <a:latin typeface="Times New Roman" panose="02020603050405020304" pitchFamily="18" charset="0"/>
                <a:cs typeface="Times New Roman" panose="02020603050405020304" pitchFamily="18" charset="0"/>
              </a:rPr>
              <a:t>worldwide </a:t>
            </a:r>
            <a:r>
              <a:rPr lang="en-IN" sz="1600" dirty="0">
                <a:latin typeface="Times New Roman" panose="02020603050405020304" pitchFamily="18" charset="0"/>
                <a:cs typeface="Times New Roman" panose="02020603050405020304" pitchFamily="18" charset="0"/>
              </a:rPr>
              <a:t>websites have a vast reach, and they can target a broad audience with ease. </a:t>
            </a:r>
            <a:endParaRPr lang="en-US" sz="1600" dirty="0">
              <a:latin typeface="Times New Roman" panose="02020603050405020304" pitchFamily="18" charset="0"/>
              <a:cs typeface="Times New Roman" panose="02020603050405020304" pitchFamily="18" charset="0"/>
            </a:endParaRPr>
          </a:p>
          <a:p>
            <a:pPr marL="285750" lvl="0" indent="-285750" algn="just">
              <a:lnSpc>
                <a:spcPct val="150000"/>
              </a:lnSpc>
              <a:buClr>
                <a:schemeClr val="accent2"/>
              </a:buClr>
              <a:buSzPct val="60000"/>
              <a:buFont typeface="Wingdings" panose="05000000000000000000" pitchFamily="2" charset="2"/>
              <a:buChar char="q"/>
            </a:pPr>
            <a:r>
              <a:rPr lang="en-IN" sz="1600" b="1" dirty="0" smtClean="0">
                <a:latin typeface="Times New Roman" panose="02020603050405020304" pitchFamily="18" charset="0"/>
                <a:cs typeface="Times New Roman" panose="02020603050405020304" pitchFamily="18" charset="0"/>
              </a:rPr>
              <a:t>Cost-Effective</a:t>
            </a:r>
            <a:r>
              <a:rPr lang="en-IN" sz="1600" b="1" dirty="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Building a website is relatively cheaper than other forms of advertising, such as print, TV, or radio. </a:t>
            </a:r>
            <a:endParaRPr lang="en-US" sz="1600" dirty="0">
              <a:latin typeface="Times New Roman" panose="02020603050405020304" pitchFamily="18" charset="0"/>
              <a:cs typeface="Times New Roman" panose="02020603050405020304" pitchFamily="18" charset="0"/>
            </a:endParaRPr>
          </a:p>
          <a:p>
            <a:pPr marL="285750" lvl="0" indent="-285750" algn="just">
              <a:lnSpc>
                <a:spcPct val="150000"/>
              </a:lnSpc>
              <a:buClr>
                <a:schemeClr val="accent2"/>
              </a:buClr>
              <a:buSzPct val="60000"/>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Customizable:</a:t>
            </a:r>
            <a:r>
              <a:rPr lang="en-IN" sz="1600" dirty="0">
                <a:latin typeface="Times New Roman" panose="02020603050405020304" pitchFamily="18" charset="0"/>
                <a:cs typeface="Times New Roman" panose="02020603050405020304" pitchFamily="18" charset="0"/>
              </a:rPr>
              <a:t> Websites can be tailored to meet specific business needs and can be designed to match the brand's aesthetics.</a:t>
            </a:r>
            <a:endParaRPr lang="en-US" sz="1600" dirty="0">
              <a:latin typeface="Times New Roman" panose="02020603050405020304" pitchFamily="18" charset="0"/>
              <a:cs typeface="Times New Roman" panose="02020603050405020304" pitchFamily="18" charset="0"/>
            </a:endParaRPr>
          </a:p>
          <a:p>
            <a:pPr marL="285750" lvl="0" indent="-285750" algn="just">
              <a:lnSpc>
                <a:spcPct val="150000"/>
              </a:lnSpc>
              <a:buClr>
                <a:schemeClr val="accent2"/>
              </a:buClr>
              <a:buSzPct val="60000"/>
              <a:buFont typeface="Wingdings" panose="05000000000000000000" pitchFamily="2" charset="2"/>
              <a:buChar char="q"/>
            </a:pPr>
            <a:r>
              <a:rPr lang="en-IN" sz="1600" b="1" dirty="0" smtClean="0">
                <a:latin typeface="Times New Roman" panose="02020603050405020304" pitchFamily="18" charset="0"/>
                <a:cs typeface="Times New Roman" panose="02020603050405020304" pitchFamily="18" charset="0"/>
              </a:rPr>
              <a:t>Enhanced </a:t>
            </a:r>
            <a:r>
              <a:rPr lang="en-IN" sz="1600" b="1" dirty="0">
                <a:latin typeface="Times New Roman" panose="02020603050405020304" pitchFamily="18" charset="0"/>
                <a:cs typeface="Times New Roman" panose="02020603050405020304" pitchFamily="18" charset="0"/>
              </a:rPr>
              <a:t>functionality:</a:t>
            </a:r>
            <a:r>
              <a:rPr lang="en-IN" sz="1600" dirty="0">
                <a:latin typeface="Times New Roman" panose="02020603050405020304" pitchFamily="18" charset="0"/>
                <a:cs typeface="Times New Roman" panose="02020603050405020304" pitchFamily="18" charset="0"/>
              </a:rPr>
              <a:t> Front-end development uses various frameworks and libraries to enhance the functionality of the website, making it more interactive and engaging.</a:t>
            </a:r>
            <a:endParaRPr lang="en-US" sz="1600" dirty="0">
              <a:latin typeface="Times New Roman" panose="02020603050405020304" pitchFamily="18" charset="0"/>
              <a:cs typeface="Times New Roman" panose="02020603050405020304" pitchFamily="18" charset="0"/>
            </a:endParaRPr>
          </a:p>
        </p:txBody>
      </p:sp>
      <p:pic>
        <p:nvPicPr>
          <p:cNvPr id="10" name="Picture 9" descr="Logo.png"/>
          <p:cNvPicPr>
            <a:picLocks noChangeAspect="1"/>
          </p:cNvPicPr>
          <p:nvPr/>
        </p:nvPicPr>
        <p:blipFill>
          <a:blip r:embed="rId2" cstate="print"/>
          <a:stretch>
            <a:fillRect/>
          </a:stretch>
        </p:blipFill>
        <p:spPr>
          <a:xfrm>
            <a:off x="79880" y="51262"/>
            <a:ext cx="1215520" cy="1143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60546" y="814432"/>
            <a:ext cx="9144000" cy="461665"/>
          </a:xfrm>
          <a:prstGeom prst="rect">
            <a:avLst/>
          </a:prstGeom>
        </p:spPr>
        <p:txBody>
          <a:bodyPr wrap="square">
            <a:spAutoFit/>
          </a:bodyPr>
          <a:lstStyle/>
          <a:p>
            <a:pPr algn="ctr"/>
            <a:r>
              <a:rPr lang="en-US" sz="2400" b="1" dirty="0" smtClean="0">
                <a:solidFill>
                  <a:srgbClr val="C00000"/>
                </a:solidFill>
                <a:latin typeface="Times New Roman" pitchFamily="18" charset="0"/>
                <a:cs typeface="Times New Roman" pitchFamily="18" charset="0"/>
              </a:rPr>
              <a:t>CONCLUSION  </a:t>
            </a:r>
            <a:endParaRPr lang="en-US" sz="2400" b="1" dirty="0">
              <a:solidFill>
                <a:srgbClr val="C00000"/>
              </a:solidFill>
              <a:latin typeface="Times New Roman" pitchFamily="18" charset="0"/>
              <a:cs typeface="Times New Roman" pitchFamily="18" charset="0"/>
            </a:endParaRPr>
          </a:p>
        </p:txBody>
      </p:sp>
      <p:sp>
        <p:nvSpPr>
          <p:cNvPr id="7" name="Date Placeholder 6"/>
          <p:cNvSpPr>
            <a:spLocks noGrp="1"/>
          </p:cNvSpPr>
          <p:nvPr>
            <p:ph type="dt" sz="half" idx="10"/>
          </p:nvPr>
        </p:nvSpPr>
        <p:spPr>
          <a:xfrm>
            <a:off x="304800" y="6492875"/>
            <a:ext cx="1219200" cy="365125"/>
          </a:xfrm>
        </p:spPr>
        <p:txBody>
          <a:bodyPr/>
          <a:lstStyle/>
          <a:p>
            <a:fld id="{60356B21-9331-4771-A8D9-695B86005B9D}" type="datetime1">
              <a:rPr lang="en-US" sz="1100" b="1" smtClean="0">
                <a:solidFill>
                  <a:schemeClr val="tx1">
                    <a:lumMod val="75000"/>
                    <a:lumOff val="25000"/>
                  </a:schemeClr>
                </a:solidFill>
              </a:rPr>
              <a:pPr/>
              <a:t>4/2/2023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736946" y="6492874"/>
            <a:ext cx="5791200" cy="365125"/>
          </a:xfrm>
        </p:spPr>
        <p:txBody>
          <a:bodyPr/>
          <a:lstStyle/>
          <a:p>
            <a:pPr algn="ctr"/>
            <a:r>
              <a:rPr lang="en-US" sz="1100">
                <a:solidFill>
                  <a:schemeClr val="tx1">
                    <a:lumMod val="75000"/>
                    <a:lumOff val="25000"/>
                  </a:schemeClr>
                </a:solidFill>
              </a:rPr>
              <a:t>Front-End Web Development</a:t>
            </a:r>
            <a:endParaRPr lang="en-US" sz="1100" dirty="0">
              <a:solidFill>
                <a:schemeClr val="tx1">
                  <a:lumMod val="75000"/>
                  <a:lumOff val="25000"/>
                </a:schemeClr>
              </a:solidFill>
            </a:endParaRP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11</a:t>
            </a:fld>
            <a:endParaRPr lang="en-US" sz="1100" dirty="0">
              <a:solidFill>
                <a:schemeClr val="tx1">
                  <a:lumMod val="75000"/>
                  <a:lumOff val="25000"/>
                </a:schemeClr>
              </a:solidFill>
            </a:endParaRPr>
          </a:p>
        </p:txBody>
      </p:sp>
      <p:sp>
        <p:nvSpPr>
          <p:cNvPr id="10" name="Rectangle 9"/>
          <p:cNvSpPr/>
          <p:nvPr/>
        </p:nvSpPr>
        <p:spPr>
          <a:xfrm>
            <a:off x="285720" y="2000240"/>
            <a:ext cx="8553480" cy="3416320"/>
          </a:xfrm>
          <a:prstGeom prst="rect">
            <a:avLst/>
          </a:prstGeom>
        </p:spPr>
        <p:txBody>
          <a:bodyPr wrap="square">
            <a:spAutoFit/>
          </a:bodyPr>
          <a:lstStyle/>
          <a:p>
            <a:pPr marL="361950" indent="-361950" algn="just">
              <a:lnSpc>
                <a:spcPct val="150000"/>
              </a:lnSpc>
              <a:buClr>
                <a:schemeClr val="accent2"/>
              </a:buClr>
              <a:buSzPct val="60000"/>
              <a:buFont typeface="Wingdings" pitchFamily="2" charset="2"/>
              <a:buChar char="q"/>
            </a:pPr>
            <a:r>
              <a:rPr lang="en-US" sz="1600" dirty="0" smtClean="0">
                <a:latin typeface="Times New Roman" panose="02020603050405020304" pitchFamily="18" charset="0"/>
                <a:cs typeface="Times New Roman" panose="02020603050405020304" pitchFamily="18" charset="0"/>
              </a:rPr>
              <a:t>Front-end </a:t>
            </a:r>
            <a:r>
              <a:rPr lang="en-US" sz="1600" dirty="0">
                <a:latin typeface="Times New Roman" panose="02020603050405020304" pitchFamily="18" charset="0"/>
                <a:cs typeface="Times New Roman" panose="02020603050405020304" pitchFamily="18" charset="0"/>
              </a:rPr>
              <a:t>web development is an essential aspect of web development that involves designing, coding and modifying the user interface of website. </a:t>
            </a:r>
            <a:endParaRPr lang="en-US" sz="1600" dirty="0" smtClean="0">
              <a:latin typeface="Times New Roman" panose="02020603050405020304" pitchFamily="18" charset="0"/>
              <a:cs typeface="Times New Roman" panose="02020603050405020304" pitchFamily="18" charset="0"/>
            </a:endParaRPr>
          </a:p>
          <a:p>
            <a:pPr marL="361950" indent="-361950" algn="just">
              <a:lnSpc>
                <a:spcPct val="150000"/>
              </a:lnSpc>
              <a:buClr>
                <a:schemeClr val="accent2"/>
              </a:buClr>
              <a:buSzPct val="60000"/>
              <a:buFont typeface="Wingdings" pitchFamily="2" charset="2"/>
              <a:buChar char="q"/>
            </a:pPr>
            <a:r>
              <a:rPr lang="en-US" sz="1600" dirty="0" smtClean="0">
                <a:latin typeface="Times New Roman" panose="02020603050405020304" pitchFamily="18" charset="0"/>
                <a:cs typeface="Times New Roman" panose="02020603050405020304" pitchFamily="18" charset="0"/>
              </a:rPr>
              <a:t>Front-end </a:t>
            </a:r>
            <a:r>
              <a:rPr lang="en-US" sz="1600" dirty="0">
                <a:latin typeface="Times New Roman" panose="02020603050405020304" pitchFamily="18" charset="0"/>
                <a:cs typeface="Times New Roman" panose="02020603050405020304" pitchFamily="18" charset="0"/>
              </a:rPr>
              <a:t>web </a:t>
            </a:r>
            <a:r>
              <a:rPr lang="en-IN" sz="1600" dirty="0">
                <a:latin typeface="Times New Roman" panose="02020603050405020304" pitchFamily="18" charset="0"/>
                <a:cs typeface="Times New Roman" panose="02020603050405020304" pitchFamily="18" charset="0"/>
              </a:rPr>
              <a:t>development is a constantly evolving field that requires a combination of technical expertise, creativity, and problem-solving skills. </a:t>
            </a:r>
            <a:endParaRPr lang="en-IN" sz="1600" dirty="0" smtClean="0">
              <a:latin typeface="Times New Roman" panose="02020603050405020304" pitchFamily="18" charset="0"/>
              <a:cs typeface="Times New Roman" panose="02020603050405020304" pitchFamily="18" charset="0"/>
            </a:endParaRPr>
          </a:p>
          <a:p>
            <a:pPr marL="361950" indent="-361950" algn="just">
              <a:lnSpc>
                <a:spcPct val="150000"/>
              </a:lnSpc>
              <a:buClr>
                <a:schemeClr val="accent2"/>
              </a:buClr>
              <a:buSzPct val="60000"/>
              <a:buFont typeface="Wingdings" pitchFamily="2" charset="2"/>
              <a:buChar char="q"/>
            </a:pPr>
            <a:r>
              <a:rPr lang="en-IN" sz="1600" dirty="0" smtClean="0">
                <a:latin typeface="Times New Roman" panose="02020603050405020304" pitchFamily="18" charset="0"/>
                <a:cs typeface="Times New Roman" panose="02020603050405020304" pitchFamily="18" charset="0"/>
              </a:rPr>
              <a:t>With </a:t>
            </a:r>
            <a:r>
              <a:rPr lang="en-IN" sz="1600" dirty="0">
                <a:latin typeface="Times New Roman" panose="02020603050405020304" pitchFamily="18" charset="0"/>
                <a:cs typeface="Times New Roman" panose="02020603050405020304" pitchFamily="18" charset="0"/>
              </a:rPr>
              <a:t>the rise of mobile devices and the increasing demand for fast, secure, and responsive websites and web applications, front-end web development has become even more challenging</a:t>
            </a:r>
            <a:r>
              <a:rPr lang="en-IN" sz="1600" dirty="0" smtClean="0">
                <a:latin typeface="Times New Roman" panose="02020603050405020304" pitchFamily="18" charset="0"/>
                <a:cs typeface="Times New Roman" panose="02020603050405020304" pitchFamily="18" charset="0"/>
              </a:rPr>
              <a:t>.</a:t>
            </a:r>
          </a:p>
          <a:p>
            <a:pPr marL="361950" indent="-361950" algn="just">
              <a:lnSpc>
                <a:spcPct val="150000"/>
              </a:lnSpc>
              <a:buClr>
                <a:schemeClr val="accent2"/>
              </a:buClr>
              <a:buSzPct val="60000"/>
              <a:buFont typeface="Wingdings" pitchFamily="2" charset="2"/>
              <a:buChar char="q"/>
            </a:pPr>
            <a:r>
              <a:rPr lang="en-US" sz="1600" dirty="0" smtClean="0">
                <a:latin typeface="Times New Roman" panose="02020603050405020304" pitchFamily="18" charset="0"/>
                <a:cs typeface="Times New Roman" panose="02020603050405020304" pitchFamily="18" charset="0"/>
              </a:rPr>
              <a:t>Front-end </a:t>
            </a:r>
            <a:r>
              <a:rPr lang="en-US" sz="1600" dirty="0">
                <a:latin typeface="Times New Roman" panose="02020603050405020304" pitchFamily="18" charset="0"/>
                <a:cs typeface="Times New Roman" panose="02020603050405020304" pitchFamily="18" charset="0"/>
              </a:rPr>
              <a:t>web development is a crucial aspect of businesses today as websites and web applications have become essential tools for marketing and communication. </a:t>
            </a:r>
          </a:p>
          <a:p>
            <a:pPr marL="361950" indent="-361950" algn="just">
              <a:lnSpc>
                <a:spcPct val="150000"/>
              </a:lnSpc>
              <a:buClr>
                <a:schemeClr val="accent2"/>
              </a:buClr>
              <a:buSzPct val="60000"/>
              <a:buFont typeface="Wingdings" pitchFamily="2" charset="2"/>
              <a:buChar char="q"/>
            </a:pPr>
            <a:endParaRPr lang="en-US" sz="1600" dirty="0">
              <a:latin typeface="Times New Roman" panose="02020603050405020304" pitchFamily="18" charset="0"/>
              <a:cs typeface="Times New Roman" panose="02020603050405020304" pitchFamily="18" charset="0"/>
            </a:endParaRPr>
          </a:p>
        </p:txBody>
      </p:sp>
      <p:pic>
        <p:nvPicPr>
          <p:cNvPr id="11" name="Picture 10" descr="Logo.png"/>
          <p:cNvPicPr>
            <a:picLocks noChangeAspect="1"/>
          </p:cNvPicPr>
          <p:nvPr/>
        </p:nvPicPr>
        <p:blipFill>
          <a:blip r:embed="rId2" cstate="print"/>
          <a:stretch>
            <a:fillRect/>
          </a:stretch>
        </p:blipFill>
        <p:spPr>
          <a:xfrm>
            <a:off x="79880" y="51262"/>
            <a:ext cx="1215520" cy="1143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785794"/>
            <a:ext cx="9144000" cy="461665"/>
          </a:xfrm>
          <a:prstGeom prst="rect">
            <a:avLst/>
          </a:prstGeom>
        </p:spPr>
        <p:txBody>
          <a:bodyPr wrap="square">
            <a:spAutoFit/>
          </a:bodyPr>
          <a:lstStyle/>
          <a:p>
            <a:pPr algn="ctr">
              <a:spcBef>
                <a:spcPct val="0"/>
              </a:spcBef>
            </a:pPr>
            <a:r>
              <a:rPr lang="en-IN" sz="2400" b="1" dirty="0" smtClean="0">
                <a:solidFill>
                  <a:srgbClr val="C00000"/>
                </a:solidFill>
                <a:latin typeface="Times New Roman" panose="02020603050405020304" pitchFamily="18" charset="0"/>
                <a:cs typeface="Times New Roman" panose="02020603050405020304" pitchFamily="18" charset="0"/>
              </a:rPr>
              <a:t>RESULTS</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a:xfrm>
            <a:off x="304800" y="6492875"/>
            <a:ext cx="1219200" cy="365125"/>
          </a:xfrm>
        </p:spPr>
        <p:txBody>
          <a:bodyPr/>
          <a:lstStyle/>
          <a:p>
            <a:fld id="{667BB7EB-379E-4C41-B168-45F9820FEE90}" type="datetime1">
              <a:rPr lang="en-US" sz="1100" b="1" smtClean="0">
                <a:solidFill>
                  <a:schemeClr val="tx1">
                    <a:lumMod val="75000"/>
                    <a:lumOff val="25000"/>
                  </a:schemeClr>
                </a:solidFill>
              </a:rPr>
              <a:pPr/>
              <a:t>4/2/2023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718749" y="6492875"/>
            <a:ext cx="5791200" cy="365125"/>
          </a:xfrm>
        </p:spPr>
        <p:txBody>
          <a:bodyPr/>
          <a:lstStyle/>
          <a:p>
            <a:pPr algn="ctr"/>
            <a:r>
              <a:rPr lang="en-US" sz="1100" dirty="0">
                <a:solidFill>
                  <a:schemeClr val="tx1">
                    <a:lumMod val="75000"/>
                    <a:lumOff val="25000"/>
                  </a:schemeClr>
                </a:solidFill>
              </a:rPr>
              <a:t>Front-End Web Development</a:t>
            </a: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12</a:t>
            </a:fld>
            <a:endParaRPr lang="en-US" sz="1100" dirty="0">
              <a:solidFill>
                <a:schemeClr val="tx1">
                  <a:lumMod val="75000"/>
                  <a:lumOff val="25000"/>
                </a:schemeClr>
              </a:solidFill>
            </a:endParaRPr>
          </a:p>
        </p:txBody>
      </p:sp>
      <p:sp>
        <p:nvSpPr>
          <p:cNvPr id="10" name="Content Placeholder 2"/>
          <p:cNvSpPr>
            <a:spLocks noGrp="1"/>
          </p:cNvSpPr>
          <p:nvPr>
            <p:ph idx="1"/>
          </p:nvPr>
        </p:nvSpPr>
        <p:spPr>
          <a:xfrm>
            <a:off x="228600" y="2209800"/>
            <a:ext cx="8628888" cy="4114800"/>
          </a:xfrm>
        </p:spPr>
        <p:txBody>
          <a:bodyPr>
            <a:normAutofit/>
          </a:bodyPr>
          <a:lstStyle/>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12" name="Picture 11">
            <a:extLst>
              <a:ext uri="{FF2B5EF4-FFF2-40B4-BE49-F238E27FC236}">
                <a16:creationId xmlns="" xmlns:a16="http://schemas.microsoft.com/office/drawing/2014/main" id="{12A02A6A-2237-AAB5-469A-54CBFF9A160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57224" y="2000240"/>
            <a:ext cx="7370503" cy="3922664"/>
          </a:xfrm>
          <a:prstGeom prst="rect">
            <a:avLst/>
          </a:prstGeom>
        </p:spPr>
      </p:pic>
      <p:sp>
        <p:nvSpPr>
          <p:cNvPr id="2" name="Rectangle 1"/>
          <p:cNvSpPr/>
          <p:nvPr/>
        </p:nvSpPr>
        <p:spPr>
          <a:xfrm>
            <a:off x="3857620" y="5929330"/>
            <a:ext cx="1447800" cy="369332"/>
          </a:xfrm>
          <a:prstGeom prst="rect">
            <a:avLst/>
          </a:prstGeom>
        </p:spPr>
        <p:txBody>
          <a:bodyPr wrap="square">
            <a:spAutoFit/>
          </a:bodyPr>
          <a:lstStyle/>
          <a:p>
            <a:pPr algn="ctr"/>
            <a:r>
              <a:rPr lang="en-US" dirty="0" smtClean="0">
                <a:ln w="0"/>
                <a:latin typeface="Times New Roman" panose="02020603050405020304" pitchFamily="18" charset="0"/>
                <a:cs typeface="Times New Roman" panose="02020603050405020304" pitchFamily="18" charset="0"/>
              </a:rPr>
              <a:t>Home page</a:t>
            </a:r>
            <a:endParaRPr lang="en-US" dirty="0">
              <a:ln w="0"/>
              <a:latin typeface="Times New Roman" panose="02020603050405020304" pitchFamily="18" charset="0"/>
              <a:cs typeface="Times New Roman" panose="02020603050405020304" pitchFamily="18" charset="0"/>
            </a:endParaRPr>
          </a:p>
        </p:txBody>
      </p:sp>
      <p:pic>
        <p:nvPicPr>
          <p:cNvPr id="13" name="Picture 12" descr="Logo.png"/>
          <p:cNvPicPr>
            <a:picLocks noChangeAspect="1"/>
          </p:cNvPicPr>
          <p:nvPr/>
        </p:nvPicPr>
        <p:blipFill>
          <a:blip r:embed="rId3" cstate="print"/>
          <a:stretch>
            <a:fillRect/>
          </a:stretch>
        </p:blipFill>
        <p:spPr>
          <a:xfrm>
            <a:off x="79880" y="51262"/>
            <a:ext cx="1215520" cy="11430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304800" y="6492875"/>
            <a:ext cx="1219200" cy="365125"/>
          </a:xfrm>
        </p:spPr>
        <p:txBody>
          <a:bodyPr/>
          <a:lstStyle/>
          <a:p>
            <a:fld id="{1EE716F5-C6A5-488B-8547-D49852886A34}" type="datetime1">
              <a:rPr lang="en-US" sz="1100" b="1" smtClean="0">
                <a:solidFill>
                  <a:schemeClr val="tx1">
                    <a:lumMod val="75000"/>
                    <a:lumOff val="25000"/>
                  </a:schemeClr>
                </a:solidFill>
              </a:rPr>
              <a:pPr/>
              <a:t>4/2/2023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647444" y="6492875"/>
            <a:ext cx="5791200" cy="365125"/>
          </a:xfrm>
        </p:spPr>
        <p:txBody>
          <a:bodyPr/>
          <a:lstStyle/>
          <a:p>
            <a:pPr algn="ctr"/>
            <a:r>
              <a:rPr lang="en-US" sz="1100" dirty="0">
                <a:solidFill>
                  <a:schemeClr val="tx1">
                    <a:lumMod val="75000"/>
                    <a:lumOff val="25000"/>
                  </a:schemeClr>
                </a:solidFill>
              </a:rPr>
              <a:t>Front-End Web Development</a:t>
            </a: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13</a:t>
            </a:fld>
            <a:endParaRPr lang="en-US" sz="1100" dirty="0">
              <a:solidFill>
                <a:schemeClr val="tx1">
                  <a:lumMod val="75000"/>
                  <a:lumOff val="25000"/>
                </a:schemeClr>
              </a:solidFill>
            </a:endParaRPr>
          </a:p>
        </p:txBody>
      </p:sp>
      <p:sp>
        <p:nvSpPr>
          <p:cNvPr id="10" name="Content Placeholder 2"/>
          <p:cNvSpPr>
            <a:spLocks noGrp="1"/>
          </p:cNvSpPr>
          <p:nvPr>
            <p:ph idx="1"/>
          </p:nvPr>
        </p:nvSpPr>
        <p:spPr>
          <a:xfrm>
            <a:off x="228600" y="2209800"/>
            <a:ext cx="8628888" cy="4114800"/>
          </a:xfrm>
        </p:spPr>
        <p:txBody>
          <a:bodyPr>
            <a:normAutofit/>
          </a:bodyPr>
          <a:lstStyle/>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12" name="Picture 11" descr="Logo.png"/>
          <p:cNvPicPr>
            <a:picLocks noChangeAspect="1"/>
          </p:cNvPicPr>
          <p:nvPr/>
        </p:nvPicPr>
        <p:blipFill>
          <a:blip r:embed="rId2" cstate="print"/>
          <a:stretch>
            <a:fillRect/>
          </a:stretch>
        </p:blipFill>
        <p:spPr>
          <a:xfrm>
            <a:off x="79880" y="51262"/>
            <a:ext cx="1215520" cy="1143000"/>
          </a:xfrm>
          <a:prstGeom prst="rect">
            <a:avLst/>
          </a:prstGeom>
        </p:spPr>
      </p:pic>
      <p:pic>
        <p:nvPicPr>
          <p:cNvPr id="11" name="Picture 10">
            <a:extLst>
              <a:ext uri="{FF2B5EF4-FFF2-40B4-BE49-F238E27FC236}">
                <a16:creationId xmlns="" xmlns:a16="http://schemas.microsoft.com/office/drawing/2014/main" id="{174F04DD-AAAA-E91B-DD42-007CDCDFB68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57224" y="2000240"/>
            <a:ext cx="7424240" cy="3929090"/>
          </a:xfrm>
          <a:prstGeom prst="rect">
            <a:avLst/>
          </a:prstGeom>
        </p:spPr>
      </p:pic>
      <p:sp>
        <p:nvSpPr>
          <p:cNvPr id="2" name="Rectangle 1"/>
          <p:cNvSpPr/>
          <p:nvPr/>
        </p:nvSpPr>
        <p:spPr>
          <a:xfrm>
            <a:off x="3786183" y="5942002"/>
            <a:ext cx="1516044" cy="369332"/>
          </a:xfrm>
          <a:prstGeom prst="rect">
            <a:avLst/>
          </a:prstGeom>
        </p:spPr>
        <p:txBody>
          <a:bodyPr wrap="square">
            <a:spAutoFit/>
          </a:bodyPr>
          <a:lstStyle/>
          <a:p>
            <a:pPr algn="ctr"/>
            <a:r>
              <a:rPr lang="en-US" dirty="0" smtClean="0">
                <a:ln w="0"/>
                <a:latin typeface="Times New Roman" panose="02020603050405020304" pitchFamily="18" charset="0"/>
                <a:cs typeface="Times New Roman" panose="02020603050405020304" pitchFamily="18" charset="0"/>
              </a:rPr>
              <a:t>About us page</a:t>
            </a:r>
            <a:endParaRPr lang="en-US" dirty="0">
              <a:ln w="0"/>
              <a:latin typeface="Times New Roman" panose="02020603050405020304" pitchFamily="18" charset="0"/>
              <a:cs typeface="Times New Roman" panose="02020603050405020304" pitchFamily="18" charset="0"/>
            </a:endParaRPr>
          </a:p>
        </p:txBody>
      </p:sp>
      <p:sp>
        <p:nvSpPr>
          <p:cNvPr id="13" name="Rectangle 12"/>
          <p:cNvSpPr/>
          <p:nvPr/>
        </p:nvSpPr>
        <p:spPr>
          <a:xfrm>
            <a:off x="0" y="785794"/>
            <a:ext cx="9144000" cy="461665"/>
          </a:xfrm>
          <a:prstGeom prst="rect">
            <a:avLst/>
          </a:prstGeom>
        </p:spPr>
        <p:txBody>
          <a:bodyPr wrap="square">
            <a:spAutoFit/>
          </a:bodyPr>
          <a:lstStyle/>
          <a:p>
            <a:pPr algn="ctr">
              <a:spcBef>
                <a:spcPct val="0"/>
              </a:spcBef>
            </a:pPr>
            <a:r>
              <a:rPr lang="en-IN" sz="2400" b="1" dirty="0" smtClean="0">
                <a:solidFill>
                  <a:srgbClr val="C00000"/>
                </a:solidFill>
                <a:latin typeface="Times New Roman" panose="02020603050405020304" pitchFamily="18" charset="0"/>
                <a:cs typeface="Times New Roman" panose="02020603050405020304" pitchFamily="18" charset="0"/>
              </a:rPr>
              <a:t>RESULTS</a:t>
            </a:r>
            <a:endParaRPr lang="en-US" sz="2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17525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304800" y="6492875"/>
            <a:ext cx="1219200" cy="365125"/>
          </a:xfrm>
        </p:spPr>
        <p:txBody>
          <a:bodyPr/>
          <a:lstStyle/>
          <a:p>
            <a:fld id="{049B8981-81DC-4C4E-B5F4-DC1CC6C62D82}" type="datetime1">
              <a:rPr lang="en-US" sz="1100" b="1" smtClean="0">
                <a:solidFill>
                  <a:schemeClr val="tx1">
                    <a:lumMod val="75000"/>
                    <a:lumOff val="25000"/>
                  </a:schemeClr>
                </a:solidFill>
              </a:rPr>
              <a:pPr/>
              <a:t>4/2/2023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870246" y="6492875"/>
            <a:ext cx="5791200" cy="365125"/>
          </a:xfrm>
        </p:spPr>
        <p:txBody>
          <a:bodyPr/>
          <a:lstStyle/>
          <a:p>
            <a:pPr algn="ctr"/>
            <a:r>
              <a:rPr lang="en-US" sz="1100" dirty="0">
                <a:solidFill>
                  <a:schemeClr val="tx1">
                    <a:lumMod val="75000"/>
                    <a:lumOff val="25000"/>
                  </a:schemeClr>
                </a:solidFill>
              </a:rPr>
              <a:t>Front-End Web Development</a:t>
            </a: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14</a:t>
            </a:fld>
            <a:endParaRPr lang="en-US" sz="1100" dirty="0">
              <a:solidFill>
                <a:schemeClr val="tx1">
                  <a:lumMod val="75000"/>
                  <a:lumOff val="25000"/>
                </a:schemeClr>
              </a:solidFill>
            </a:endParaRPr>
          </a:p>
        </p:txBody>
      </p:sp>
      <p:sp>
        <p:nvSpPr>
          <p:cNvPr id="13" name="Rectangle 12"/>
          <p:cNvSpPr/>
          <p:nvPr/>
        </p:nvSpPr>
        <p:spPr>
          <a:xfrm>
            <a:off x="2362200" y="622762"/>
            <a:ext cx="4807292" cy="580672"/>
          </a:xfrm>
          <a:prstGeom prst="rect">
            <a:avLst/>
          </a:prstGeom>
        </p:spPr>
        <p:txBody>
          <a:bodyPr wrap="square">
            <a:spAutoFit/>
          </a:bodyPr>
          <a:lstStyle/>
          <a:p>
            <a:pPr marL="365125" indent="-365125" algn="ctr">
              <a:lnSpc>
                <a:spcPct val="150000"/>
              </a:lnSpc>
            </a:pPr>
            <a:r>
              <a:rPr lang="en-US" sz="2400" b="1" dirty="0" smtClean="0">
                <a:solidFill>
                  <a:srgbClr val="C00000"/>
                </a:solidFill>
                <a:latin typeface="Times New Roman" panose="02020603050405020304" pitchFamily="18" charset="0"/>
                <a:ea typeface="PMingLiU"/>
                <a:cs typeface="Times New Roman" panose="02020603050405020304" pitchFamily="18" charset="0"/>
              </a:rPr>
              <a:t>REFERENCES </a:t>
            </a:r>
            <a:endParaRPr lang="en-US" sz="2400" b="1" dirty="0">
              <a:solidFill>
                <a:srgbClr val="C00000"/>
              </a:solidFill>
              <a:latin typeface="Times New Roman" panose="02020603050405020304" pitchFamily="18" charset="0"/>
              <a:ea typeface="PMingLiU"/>
              <a:cs typeface="Times New Roman" panose="02020603050405020304" pitchFamily="18" charset="0"/>
            </a:endParaRPr>
          </a:p>
        </p:txBody>
      </p:sp>
      <p:sp>
        <p:nvSpPr>
          <p:cNvPr id="5" name="TextBox 4">
            <a:extLst>
              <a:ext uri="{FF2B5EF4-FFF2-40B4-BE49-F238E27FC236}">
                <a16:creationId xmlns="" xmlns:a16="http://schemas.microsoft.com/office/drawing/2014/main" id="{FD53B100-E99B-BAAC-DB08-A2E85CAB1749}"/>
              </a:ext>
            </a:extLst>
          </p:cNvPr>
          <p:cNvSpPr txBox="1"/>
          <p:nvPr/>
        </p:nvSpPr>
        <p:spPr>
          <a:xfrm>
            <a:off x="304800" y="1828800"/>
            <a:ext cx="8553480" cy="3785652"/>
          </a:xfrm>
          <a:prstGeom prst="rect">
            <a:avLst/>
          </a:prstGeom>
          <a:noFill/>
        </p:spPr>
        <p:txBody>
          <a:bodyPr wrap="square" rtlCol="0">
            <a:spAutoFit/>
          </a:bodyPr>
          <a:lstStyle/>
          <a:p>
            <a:pPr marL="444500" lvl="0" indent="-444500" algn="just">
              <a:lnSpc>
                <a:spcPct val="150000"/>
              </a:lnSpc>
            </a:pPr>
            <a:r>
              <a:rPr lang="en-IN" sz="1600" dirty="0" smtClean="0">
                <a:latin typeface="Times New Roman" panose="02020603050405020304" pitchFamily="18" charset="0"/>
                <a:cs typeface="Times New Roman" panose="02020603050405020304" pitchFamily="18" charset="0"/>
              </a:rPr>
              <a:t>[</a:t>
            </a:r>
            <a:r>
              <a:rPr lang="en-IN" sz="1600" dirty="0" smtClean="0">
                <a:latin typeface="Times New Roman" panose="02020603050405020304" pitchFamily="18" charset="0"/>
                <a:cs typeface="Times New Roman" panose="02020603050405020304" pitchFamily="18" charset="0"/>
              </a:rPr>
              <a:t>1]	S </a:t>
            </a:r>
            <a:r>
              <a:rPr lang="en-IN" sz="1600" dirty="0" smtClean="0">
                <a:latin typeface="Times New Roman" panose="02020603050405020304" pitchFamily="18" charset="0"/>
                <a:cs typeface="Times New Roman" panose="02020603050405020304" pitchFamily="18" charset="0"/>
              </a:rPr>
              <a:t>K. Patel, Developing Responsive Web Applications, 2018.</a:t>
            </a:r>
            <a:endParaRPr lang="en-US" sz="1600" dirty="0" smtClean="0">
              <a:latin typeface="Times New Roman" panose="02020603050405020304" pitchFamily="18" charset="0"/>
              <a:cs typeface="Times New Roman" panose="02020603050405020304" pitchFamily="18" charset="0"/>
            </a:endParaRPr>
          </a:p>
          <a:p>
            <a:pPr marL="444500" lvl="0" indent="-444500" algn="just">
              <a:lnSpc>
                <a:spcPct val="150000"/>
              </a:lnSpc>
            </a:pPr>
            <a:r>
              <a:rPr lang="en-IN" sz="1600" dirty="0" smtClean="0">
                <a:latin typeface="Times New Roman" panose="02020603050405020304" pitchFamily="18" charset="0"/>
                <a:cs typeface="Times New Roman" panose="02020603050405020304" pitchFamily="18" charset="0"/>
              </a:rPr>
              <a:t>[2]  S</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Murugesan</a:t>
            </a:r>
            <a:r>
              <a:rPr lang="en-IN" sz="1600" dirty="0">
                <a:latin typeface="Times New Roman" panose="02020603050405020304" pitchFamily="18" charset="0"/>
                <a:cs typeface="Times New Roman" panose="02020603050405020304" pitchFamily="18" charset="0"/>
              </a:rPr>
              <a:t>, Y. Deshpande, S. Hansen et al., Web Engineering: a New Discipline   for Development of Web-Based Systems[J], 2018</a:t>
            </a:r>
            <a:r>
              <a:rPr lang="en-US" sz="1600" dirty="0">
                <a:latin typeface="Times New Roman" panose="02020603050405020304" pitchFamily="18" charset="0"/>
                <a:cs typeface="Times New Roman" panose="02020603050405020304" pitchFamily="18" charset="0"/>
              </a:rPr>
              <a:t>.</a:t>
            </a:r>
          </a:p>
          <a:p>
            <a:pPr marL="444500" lvl="0" indent="-444500" algn="just">
              <a:lnSpc>
                <a:spcPct val="150000"/>
              </a:lnSpc>
            </a:pPr>
            <a:r>
              <a:rPr lang="en-IN" sz="1600" dirty="0" smtClean="0">
                <a:latin typeface="Times New Roman" panose="02020603050405020304" pitchFamily="18" charset="0"/>
                <a:cs typeface="Times New Roman" panose="02020603050405020304" pitchFamily="18" charset="0"/>
              </a:rPr>
              <a:t>[</a:t>
            </a:r>
            <a:r>
              <a:rPr lang="en-IN" sz="1600" dirty="0" smtClean="0">
                <a:latin typeface="Times New Roman" panose="02020603050405020304" pitchFamily="18" charset="0"/>
                <a:cs typeface="Times New Roman" panose="02020603050405020304" pitchFamily="18" charset="0"/>
              </a:rPr>
              <a:t>3]	A.V</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Akhil</a:t>
            </a:r>
            <a:r>
              <a:rPr lang="en-IN" sz="1600" dirty="0">
                <a:latin typeface="Times New Roman" panose="02020603050405020304" pitchFamily="18" charset="0"/>
                <a:cs typeface="Times New Roman" panose="02020603050405020304" pitchFamily="18" charset="0"/>
              </a:rPr>
              <a:t> Krishna, </a:t>
            </a:r>
            <a:r>
              <a:rPr lang="en-IN" sz="1600" dirty="0" err="1">
                <a:latin typeface="Times New Roman" panose="02020603050405020304" pitchFamily="18" charset="0"/>
                <a:cs typeface="Times New Roman" panose="02020603050405020304" pitchFamily="18" charset="0"/>
              </a:rPr>
              <a:t>Dr.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Padmashree</a:t>
            </a:r>
            <a:r>
              <a:rPr lang="en-IN" sz="1600" dirty="0">
                <a:latin typeface="Times New Roman" panose="02020603050405020304" pitchFamily="18" charset="0"/>
                <a:cs typeface="Times New Roman" panose="02020603050405020304" pitchFamily="18" charset="0"/>
              </a:rPr>
              <a:t> T," A Survey on Current Technologies for Web </a:t>
            </a:r>
            <a:r>
              <a:rPr lang="en-IN" sz="1600" dirty="0" err="1">
                <a:latin typeface="Times New Roman" panose="02020603050405020304" pitchFamily="18" charset="0"/>
                <a:cs typeface="Times New Roman" panose="02020603050405020304" pitchFamily="18" charset="0"/>
              </a:rPr>
              <a:t>Development",International</a:t>
            </a:r>
            <a:r>
              <a:rPr lang="en-IN" sz="1600" dirty="0">
                <a:latin typeface="Times New Roman" panose="02020603050405020304" pitchFamily="18" charset="0"/>
                <a:cs typeface="Times New Roman" panose="02020603050405020304" pitchFamily="18" charset="0"/>
              </a:rPr>
              <a:t> Journal of Engineering Research &amp; Technology (IJERT),June </a:t>
            </a:r>
            <a:r>
              <a:rPr lang="en-IN" sz="1600" dirty="0" smtClean="0">
                <a:latin typeface="Times New Roman" panose="02020603050405020304" pitchFamily="18" charset="0"/>
                <a:cs typeface="Times New Roman" panose="02020603050405020304" pitchFamily="18" charset="0"/>
              </a:rPr>
              <a:t>2020.</a:t>
            </a:r>
            <a:endParaRPr lang="en-US" sz="1600" dirty="0">
              <a:latin typeface="Times New Roman" panose="02020603050405020304" pitchFamily="18" charset="0"/>
              <a:cs typeface="Times New Roman" panose="02020603050405020304" pitchFamily="18" charset="0"/>
            </a:endParaRPr>
          </a:p>
          <a:p>
            <a:pPr marL="444500" lvl="0" indent="-444500" algn="just">
              <a:lnSpc>
                <a:spcPct val="150000"/>
              </a:lnSpc>
            </a:pPr>
            <a:r>
              <a:rPr lang="en-US" sz="1600" dirty="0" smtClean="0">
                <a:latin typeface="Times New Roman" panose="02020603050405020304" pitchFamily="18" charset="0"/>
                <a:cs typeface="Times New Roman" panose="02020603050405020304" pitchFamily="18" charset="0"/>
              </a:rPr>
              <a:t>[4]   </a:t>
            </a:r>
            <a:r>
              <a:rPr lang="en-IN" sz="1600" dirty="0" err="1" smtClean="0">
                <a:latin typeface="Times New Roman" panose="02020603050405020304" pitchFamily="18" charset="0"/>
                <a:cs typeface="Times New Roman" panose="02020603050405020304" pitchFamily="18" charset="0"/>
              </a:rPr>
              <a:t>Nian</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Li1, Bo Zhang1,"The Research on Single Page Application Front-end development Based on </a:t>
            </a:r>
            <a:r>
              <a:rPr lang="en-IN" sz="1600" dirty="0" err="1">
                <a:latin typeface="Times New Roman" panose="02020603050405020304" pitchFamily="18" charset="0"/>
                <a:cs typeface="Times New Roman" panose="02020603050405020304" pitchFamily="18" charset="0"/>
              </a:rPr>
              <a:t>Vue</a:t>
            </a: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2021.</a:t>
            </a:r>
            <a:endParaRPr lang="en-US" sz="1600" dirty="0">
              <a:latin typeface="Times New Roman" panose="02020603050405020304" pitchFamily="18" charset="0"/>
              <a:cs typeface="Times New Roman" panose="02020603050405020304" pitchFamily="18" charset="0"/>
            </a:endParaRPr>
          </a:p>
          <a:p>
            <a:pPr marL="444500" lvl="0" indent="-444500" algn="just">
              <a:lnSpc>
                <a:spcPct val="150000"/>
              </a:lnSpc>
            </a:pPr>
            <a:r>
              <a:rPr lang="en-IN" sz="1600" dirty="0" smtClean="0">
                <a:latin typeface="Times New Roman" panose="02020603050405020304" pitchFamily="18" charset="0"/>
                <a:cs typeface="Times New Roman" panose="02020603050405020304" pitchFamily="18" charset="0"/>
              </a:rPr>
              <a:t>[</a:t>
            </a:r>
            <a:r>
              <a:rPr lang="en-IN" sz="1600" dirty="0" smtClean="0">
                <a:latin typeface="Times New Roman" panose="02020603050405020304" pitchFamily="18" charset="0"/>
                <a:cs typeface="Times New Roman" panose="02020603050405020304" pitchFamily="18" charset="0"/>
              </a:rPr>
              <a:t>5]	</a:t>
            </a:r>
            <a:r>
              <a:rPr lang="en-IN" sz="1600" dirty="0" err="1" smtClean="0">
                <a:latin typeface="Times New Roman" panose="02020603050405020304" pitchFamily="18" charset="0"/>
                <a:cs typeface="Times New Roman" panose="02020603050405020304" pitchFamily="18" charset="0"/>
              </a:rPr>
              <a:t>Arnav</a:t>
            </a:r>
            <a:r>
              <a:rPr lang="en-IN" sz="1600" dirty="0" smtClean="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Awasthi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Shubham</a:t>
            </a:r>
            <a:r>
              <a:rPr lang="en-IN" sz="1600" dirty="0">
                <a:latin typeface="Times New Roman" panose="02020603050405020304" pitchFamily="18" charset="0"/>
                <a:cs typeface="Times New Roman" panose="02020603050405020304" pitchFamily="18" charset="0"/>
              </a:rPr>
              <a:t> More, Warren </a:t>
            </a:r>
            <a:r>
              <a:rPr lang="en-IN" sz="1600" dirty="0" err="1">
                <a:latin typeface="Times New Roman" panose="02020603050405020304" pitchFamily="18" charset="0"/>
                <a:cs typeface="Times New Roman" panose="02020603050405020304" pitchFamily="18" charset="0"/>
              </a:rPr>
              <a:t>Viega,"Research</a:t>
            </a:r>
            <a:r>
              <a:rPr lang="en-IN" sz="1600" dirty="0">
                <a:latin typeface="Times New Roman" panose="02020603050405020304" pitchFamily="18" charset="0"/>
                <a:cs typeface="Times New Roman" panose="02020603050405020304" pitchFamily="18" charset="0"/>
              </a:rPr>
              <a:t> and Analysis of the Front-end Frameworks and Libraries in Web Development", IJRASET, 2022.</a:t>
            </a:r>
            <a:endParaRPr lang="en-US" sz="1600" dirty="0">
              <a:latin typeface="Times New Roman" panose="02020603050405020304" pitchFamily="18" charset="0"/>
              <a:cs typeface="Times New Roman" panose="02020603050405020304" pitchFamily="18" charset="0"/>
            </a:endParaRPr>
          </a:p>
          <a:p>
            <a:pPr marL="444500" indent="-444500" algn="just">
              <a:lnSpc>
                <a:spcPct val="150000"/>
              </a:lnSpc>
              <a:buFont typeface="+mj-lt"/>
              <a:buAutoNum type="arabicParenR"/>
            </a:pPr>
            <a:endParaRPr lang="en-IN" sz="1600" dirty="0">
              <a:latin typeface="Times New Roman" panose="02020603050405020304" pitchFamily="18" charset="0"/>
              <a:cs typeface="Times New Roman" panose="02020603050405020304" pitchFamily="18" charset="0"/>
            </a:endParaRPr>
          </a:p>
        </p:txBody>
      </p:sp>
      <p:pic>
        <p:nvPicPr>
          <p:cNvPr id="11" name="Picture 10" descr="Logo.png"/>
          <p:cNvPicPr>
            <a:picLocks noChangeAspect="1"/>
          </p:cNvPicPr>
          <p:nvPr/>
        </p:nvPicPr>
        <p:blipFill>
          <a:blip r:embed="rId2" cstate="print"/>
          <a:stretch>
            <a:fillRect/>
          </a:stretch>
        </p:blipFill>
        <p:spPr>
          <a:xfrm>
            <a:off x="79880" y="51262"/>
            <a:ext cx="1215520" cy="1143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304800" y="6492875"/>
            <a:ext cx="1219200" cy="365125"/>
          </a:xfrm>
        </p:spPr>
        <p:txBody>
          <a:bodyPr/>
          <a:lstStyle/>
          <a:p>
            <a:fld id="{96F3DA56-E888-4248-A5AD-31E334A933C2}" type="datetime1">
              <a:rPr lang="en-US" sz="1100" b="1" smtClean="0">
                <a:solidFill>
                  <a:schemeClr val="tx1">
                    <a:lumMod val="75000"/>
                    <a:lumOff val="25000"/>
                  </a:schemeClr>
                </a:solidFill>
              </a:rPr>
              <a:pPr/>
              <a:t>4/2/2023</a:t>
            </a:fld>
            <a:endParaRPr lang="en-US" sz="1100" b="1" dirty="0">
              <a:solidFill>
                <a:schemeClr val="tx1">
                  <a:lumMod val="75000"/>
                  <a:lumOff val="25000"/>
                </a:schemeClr>
              </a:solidFill>
            </a:endParaRP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15</a:t>
            </a:fld>
            <a:endParaRPr lang="en-US" sz="1100" dirty="0">
              <a:solidFill>
                <a:schemeClr val="tx1">
                  <a:lumMod val="75000"/>
                  <a:lumOff val="25000"/>
                </a:schemeClr>
              </a:solidFill>
            </a:endParaRPr>
          </a:p>
        </p:txBody>
      </p:sp>
      <p:sp>
        <p:nvSpPr>
          <p:cNvPr id="2" name="Rectangle 1"/>
          <p:cNvSpPr/>
          <p:nvPr/>
        </p:nvSpPr>
        <p:spPr>
          <a:xfrm>
            <a:off x="3071172" y="3244334"/>
            <a:ext cx="3001656" cy="646331"/>
          </a:xfrm>
          <a:prstGeom prst="rect">
            <a:avLst/>
          </a:prstGeom>
        </p:spPr>
        <p:txBody>
          <a:bodyPr wrap="none">
            <a:spAutoFit/>
          </a:bodyPr>
          <a:lstStyle/>
          <a:p>
            <a:pPr algn="just"/>
            <a:r>
              <a:rPr lang="en-IN" sz="3600" b="1" dirty="0">
                <a:latin typeface="Times New Roman" pitchFamily="18" charset="0"/>
                <a:cs typeface="Times New Roman" pitchFamily="18" charset="0"/>
              </a:rPr>
              <a:t>THANK YOU</a:t>
            </a:r>
            <a:endParaRPr lang="en-US" sz="3600" b="1" dirty="0">
              <a:latin typeface="Times New Roman" pitchFamily="18" charset="0"/>
              <a:cs typeface="Times New Roman" pitchFamily="18" charset="0"/>
            </a:endParaRPr>
          </a:p>
        </p:txBody>
      </p:sp>
      <p:pic>
        <p:nvPicPr>
          <p:cNvPr id="8" name="Picture 7" descr="Logo.png"/>
          <p:cNvPicPr>
            <a:picLocks noChangeAspect="1"/>
          </p:cNvPicPr>
          <p:nvPr/>
        </p:nvPicPr>
        <p:blipFill>
          <a:blip r:embed="rId2" cstate="print"/>
          <a:stretch>
            <a:fillRect/>
          </a:stretch>
        </p:blipFill>
        <p:spPr>
          <a:xfrm>
            <a:off x="79880" y="51262"/>
            <a:ext cx="1215520" cy="1143000"/>
          </a:xfrm>
          <a:prstGeom prst="rect">
            <a:avLst/>
          </a:prstGeom>
        </p:spPr>
      </p:pic>
    </p:spTree>
    <p:extLst>
      <p:ext uri="{BB962C8B-B14F-4D97-AF65-F5344CB8AC3E}">
        <p14:creationId xmlns:p14="http://schemas.microsoft.com/office/powerpoint/2010/main" xmlns="" val="1571730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ontent Placeholder 2"/>
          <p:cNvSpPr>
            <a:spLocks noGrp="1"/>
          </p:cNvSpPr>
          <p:nvPr>
            <p:ph idx="1"/>
          </p:nvPr>
        </p:nvSpPr>
        <p:spPr>
          <a:xfrm>
            <a:off x="272955" y="1752600"/>
            <a:ext cx="8585325" cy="4479924"/>
          </a:xfrm>
        </p:spPr>
        <p:txBody>
          <a:bodyPr>
            <a:normAutofit fontScale="32500" lnSpcReduction="20000"/>
          </a:bodyPr>
          <a:lstStyle/>
          <a:p>
            <a:pPr lvl="0"/>
            <a:endParaRPr lang="en-US" sz="2400" dirty="0" smtClean="0">
              <a:latin typeface="Times New Roman" pitchFamily="18" charset="0"/>
              <a:cs typeface="Times New Roman" pitchFamily="18" charset="0"/>
            </a:endParaRPr>
          </a:p>
          <a:p>
            <a:pPr lvl="0" algn="just">
              <a:lnSpc>
                <a:spcPct val="120000"/>
              </a:lnSpc>
              <a:buFont typeface="Wingdings" pitchFamily="2" charset="2"/>
              <a:buChar char="q"/>
            </a:pPr>
            <a:r>
              <a:rPr lang="en-US" sz="5500" dirty="0" smtClean="0">
                <a:latin typeface="Times New Roman" pitchFamily="18" charset="0"/>
                <a:cs typeface="Times New Roman" pitchFamily="18" charset="0"/>
              </a:rPr>
              <a:t>INTERNSHIP CERTIFICATE</a:t>
            </a:r>
          </a:p>
          <a:p>
            <a:pPr lvl="0" algn="just">
              <a:lnSpc>
                <a:spcPct val="120000"/>
              </a:lnSpc>
              <a:buFont typeface="Wingdings" pitchFamily="2" charset="2"/>
              <a:buChar char="q"/>
            </a:pPr>
            <a:r>
              <a:rPr lang="en-US" sz="5500" dirty="0" smtClean="0">
                <a:latin typeface="Times New Roman" pitchFamily="18" charset="0"/>
                <a:cs typeface="Times New Roman" pitchFamily="18" charset="0"/>
              </a:rPr>
              <a:t>COMPANY </a:t>
            </a:r>
            <a:r>
              <a:rPr lang="en-US" sz="5500" dirty="0" smtClean="0">
                <a:latin typeface="Times New Roman" pitchFamily="18" charset="0"/>
                <a:cs typeface="Times New Roman" pitchFamily="18" charset="0"/>
              </a:rPr>
              <a:t>DESCRIPTION</a:t>
            </a:r>
          </a:p>
          <a:p>
            <a:pPr lvl="3" algn="just">
              <a:lnSpc>
                <a:spcPct val="120000"/>
              </a:lnSpc>
            </a:pPr>
            <a:r>
              <a:rPr lang="en-US" sz="5500" dirty="0" smtClean="0">
                <a:latin typeface="Times New Roman" pitchFamily="18" charset="0"/>
                <a:cs typeface="Times New Roman" pitchFamily="18" charset="0"/>
              </a:rPr>
              <a:t>COMPANY  PROFILE</a:t>
            </a:r>
          </a:p>
          <a:p>
            <a:pPr lvl="3" algn="just">
              <a:lnSpc>
                <a:spcPct val="120000"/>
              </a:lnSpc>
            </a:pPr>
            <a:r>
              <a:rPr lang="en-US" sz="5500" dirty="0" smtClean="0">
                <a:latin typeface="Times New Roman" pitchFamily="18" charset="0"/>
                <a:cs typeface="Times New Roman" pitchFamily="18" charset="0"/>
              </a:rPr>
              <a:t>ABOUT THE  COMPANY.</a:t>
            </a:r>
          </a:p>
          <a:p>
            <a:pPr lvl="0" algn="just">
              <a:lnSpc>
                <a:spcPct val="120000"/>
              </a:lnSpc>
              <a:buFont typeface="Wingdings" pitchFamily="2" charset="2"/>
              <a:buChar char="q"/>
            </a:pPr>
            <a:r>
              <a:rPr lang="en-US" sz="5500" dirty="0" smtClean="0">
                <a:latin typeface="Times New Roman" pitchFamily="18" charset="0"/>
                <a:cs typeface="Times New Roman" pitchFamily="18" charset="0"/>
              </a:rPr>
              <a:t>INTRODUCTION</a:t>
            </a:r>
          </a:p>
          <a:p>
            <a:pPr algn="just">
              <a:lnSpc>
                <a:spcPct val="120000"/>
              </a:lnSpc>
              <a:buFont typeface="Wingdings" pitchFamily="2" charset="2"/>
              <a:buChar char="q"/>
            </a:pPr>
            <a:r>
              <a:rPr lang="en-US" sz="5500" dirty="0" smtClean="0">
                <a:latin typeface="Times New Roman" pitchFamily="18" charset="0"/>
                <a:cs typeface="Times New Roman" pitchFamily="18" charset="0"/>
              </a:rPr>
              <a:t>TECHNOLOGY USED</a:t>
            </a:r>
            <a:endParaRPr lang="en-US" sz="5500" dirty="0" smtClean="0">
              <a:latin typeface="Times New Roman" pitchFamily="18" charset="0"/>
              <a:cs typeface="Times New Roman" pitchFamily="18" charset="0"/>
            </a:endParaRPr>
          </a:p>
          <a:p>
            <a:pPr lvl="0" algn="just">
              <a:lnSpc>
                <a:spcPct val="120000"/>
              </a:lnSpc>
              <a:buFont typeface="Wingdings" pitchFamily="2" charset="2"/>
              <a:buChar char="q"/>
            </a:pPr>
            <a:r>
              <a:rPr lang="en-US" sz="5500" dirty="0" smtClean="0">
                <a:latin typeface="Times New Roman" pitchFamily="18" charset="0"/>
                <a:cs typeface="Times New Roman" pitchFamily="18" charset="0"/>
              </a:rPr>
              <a:t>IMPLEMENTATION</a:t>
            </a:r>
            <a:endParaRPr lang="en-US" sz="5500" dirty="0" smtClean="0">
              <a:latin typeface="Times New Roman" pitchFamily="18" charset="0"/>
              <a:cs typeface="Times New Roman" pitchFamily="18" charset="0"/>
            </a:endParaRPr>
          </a:p>
          <a:p>
            <a:pPr algn="just">
              <a:lnSpc>
                <a:spcPct val="120000"/>
              </a:lnSpc>
              <a:buFont typeface="Wingdings" pitchFamily="2" charset="2"/>
              <a:buChar char="q"/>
            </a:pPr>
            <a:r>
              <a:rPr lang="en-US" sz="5500" dirty="0" smtClean="0">
                <a:latin typeface="Times New Roman" pitchFamily="18" charset="0"/>
                <a:cs typeface="Times New Roman" pitchFamily="18" charset="0"/>
              </a:rPr>
              <a:t>APPLICATIONS</a:t>
            </a:r>
          </a:p>
          <a:p>
            <a:pPr algn="just">
              <a:lnSpc>
                <a:spcPct val="120000"/>
              </a:lnSpc>
              <a:buFont typeface="Wingdings" pitchFamily="2" charset="2"/>
              <a:buChar char="q"/>
            </a:pPr>
            <a:r>
              <a:rPr lang="en-US" sz="5500" dirty="0" smtClean="0">
                <a:latin typeface="Times New Roman" pitchFamily="18" charset="0"/>
                <a:cs typeface="Times New Roman" pitchFamily="18" charset="0"/>
              </a:rPr>
              <a:t>ADVANTAGES OF INTERNSHIP</a:t>
            </a:r>
            <a:endParaRPr lang="en-US" sz="5500" dirty="0" smtClean="0">
              <a:latin typeface="Times New Roman" pitchFamily="18" charset="0"/>
              <a:cs typeface="Times New Roman" pitchFamily="18" charset="0"/>
            </a:endParaRPr>
          </a:p>
          <a:p>
            <a:pPr algn="just">
              <a:lnSpc>
                <a:spcPct val="120000"/>
              </a:lnSpc>
              <a:buFont typeface="Wingdings" pitchFamily="2" charset="2"/>
              <a:buChar char="q"/>
            </a:pPr>
            <a:r>
              <a:rPr lang="en-US" sz="5600" dirty="0" smtClean="0">
                <a:latin typeface="Times New Roman" pitchFamily="18" charset="0"/>
                <a:cs typeface="Times New Roman" pitchFamily="18" charset="0"/>
              </a:rPr>
              <a:t>CONCLUSION</a:t>
            </a:r>
            <a:endParaRPr lang="en-US" sz="5500" dirty="0" smtClean="0">
              <a:latin typeface="Times New Roman" pitchFamily="18" charset="0"/>
              <a:cs typeface="Times New Roman" pitchFamily="18" charset="0"/>
            </a:endParaRPr>
          </a:p>
          <a:p>
            <a:pPr lvl="0" algn="just">
              <a:lnSpc>
                <a:spcPct val="120000"/>
              </a:lnSpc>
              <a:buFont typeface="Wingdings" pitchFamily="2" charset="2"/>
              <a:buChar char="q"/>
            </a:pPr>
            <a:r>
              <a:rPr lang="en-US" sz="5500" dirty="0" smtClean="0">
                <a:latin typeface="Times New Roman" pitchFamily="18" charset="0"/>
                <a:cs typeface="Times New Roman" pitchFamily="18" charset="0"/>
              </a:rPr>
              <a:t>RESULT </a:t>
            </a:r>
          </a:p>
          <a:p>
            <a:pPr lvl="0" algn="just">
              <a:lnSpc>
                <a:spcPct val="120000"/>
              </a:lnSpc>
              <a:buFont typeface="Wingdings" pitchFamily="2" charset="2"/>
              <a:buChar char="q"/>
            </a:pPr>
            <a:r>
              <a:rPr lang="en-US" sz="5500" dirty="0" smtClean="0">
                <a:latin typeface="Times New Roman" pitchFamily="18" charset="0"/>
                <a:cs typeface="Times New Roman" pitchFamily="18" charset="0"/>
              </a:rPr>
              <a:t>REFERENCES</a:t>
            </a:r>
            <a:endParaRPr lang="en-US" sz="5500" dirty="0" smtClean="0">
              <a:latin typeface="Times New Roman" pitchFamily="18" charset="0"/>
              <a:cs typeface="Times New Roman" pitchFamily="18" charset="0"/>
            </a:endParaRPr>
          </a:p>
          <a:p>
            <a:pPr>
              <a:lnSpc>
                <a:spcPct val="120000"/>
              </a:lnSpc>
              <a:buFont typeface="Wingdings" pitchFamily="2" charset="2"/>
              <a:buChar char="q"/>
            </a:pPr>
            <a:endParaRPr lang="en-IN" sz="2200" dirty="0">
              <a:latin typeface="Times New Roman" pitchFamily="18" charset="0"/>
              <a:cs typeface="Times New Roman" pitchFamily="18" charset="0"/>
            </a:endParaRPr>
          </a:p>
          <a:p>
            <a:pPr marL="420624" indent="-384048" algn="just">
              <a:lnSpc>
                <a:spcPct val="120000"/>
              </a:lnSpc>
              <a:buFont typeface="Wingdings" pitchFamily="2" charset="2"/>
              <a:buChar char="Ø"/>
              <a:defRPr/>
            </a:pPr>
            <a:endParaRPr lang="en-US" sz="2400" dirty="0">
              <a:ea typeface="Tahoma" pitchFamily="34" charset="0"/>
              <a:cs typeface="Times New Roman" pitchFamily="18" charset="0"/>
            </a:endParaRPr>
          </a:p>
          <a:p>
            <a:pPr>
              <a:lnSpc>
                <a:spcPct val="120000"/>
              </a:lnSpc>
              <a:buNone/>
            </a:pPr>
            <a:endParaRPr lang="en-US" dirty="0"/>
          </a:p>
        </p:txBody>
      </p:sp>
      <p:sp>
        <p:nvSpPr>
          <p:cNvPr id="7" name="Date Placeholder 6"/>
          <p:cNvSpPr>
            <a:spLocks noGrp="1"/>
          </p:cNvSpPr>
          <p:nvPr>
            <p:ph type="dt" sz="half" idx="10"/>
          </p:nvPr>
        </p:nvSpPr>
        <p:spPr>
          <a:xfrm>
            <a:off x="304800" y="6492875"/>
            <a:ext cx="1219200" cy="365125"/>
          </a:xfrm>
        </p:spPr>
        <p:txBody>
          <a:bodyPr/>
          <a:lstStyle/>
          <a:p>
            <a:fld id="{80737680-4009-4FAD-AB97-E1EE4CD062AF}" type="datetime1">
              <a:rPr lang="en-US" sz="1100" b="1" smtClean="0">
                <a:solidFill>
                  <a:schemeClr val="tx1">
                    <a:lumMod val="75000"/>
                    <a:lumOff val="25000"/>
                  </a:schemeClr>
                </a:solidFill>
              </a:rPr>
              <a:pPr/>
              <a:t>4/2/2023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877160" y="6492874"/>
            <a:ext cx="5791200" cy="365125"/>
          </a:xfrm>
        </p:spPr>
        <p:txBody>
          <a:bodyPr/>
          <a:lstStyle/>
          <a:p>
            <a:pPr algn="ctr"/>
            <a:r>
              <a:rPr lang="en-US" sz="1100" dirty="0">
                <a:solidFill>
                  <a:schemeClr val="tx1">
                    <a:lumMod val="75000"/>
                    <a:lumOff val="25000"/>
                  </a:schemeClr>
                </a:solidFill>
              </a:rPr>
              <a:t>Front-End Web Development</a:t>
            </a: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2</a:t>
            </a:fld>
            <a:endParaRPr lang="en-US" sz="1100" dirty="0">
              <a:solidFill>
                <a:schemeClr val="tx1">
                  <a:lumMod val="75000"/>
                  <a:lumOff val="25000"/>
                </a:schemeClr>
              </a:solidFill>
            </a:endParaRPr>
          </a:p>
        </p:txBody>
      </p:sp>
      <p:pic>
        <p:nvPicPr>
          <p:cNvPr id="10" name="Picture 9" descr="Logo.png"/>
          <p:cNvPicPr>
            <a:picLocks noChangeAspect="1"/>
          </p:cNvPicPr>
          <p:nvPr/>
        </p:nvPicPr>
        <p:blipFill>
          <a:blip r:embed="rId2" cstate="print"/>
          <a:stretch>
            <a:fillRect/>
          </a:stretch>
        </p:blipFill>
        <p:spPr>
          <a:xfrm>
            <a:off x="79880" y="51262"/>
            <a:ext cx="1215520" cy="1143000"/>
          </a:xfrm>
          <a:prstGeom prst="rect">
            <a:avLst/>
          </a:prstGeom>
        </p:spPr>
      </p:pic>
      <p:sp>
        <p:nvSpPr>
          <p:cNvPr id="11" name="Rectangle 10"/>
          <p:cNvSpPr/>
          <p:nvPr/>
        </p:nvSpPr>
        <p:spPr>
          <a:xfrm>
            <a:off x="0" y="785794"/>
            <a:ext cx="9144000" cy="461665"/>
          </a:xfrm>
          <a:prstGeom prst="rect">
            <a:avLst/>
          </a:prstGeom>
        </p:spPr>
        <p:txBody>
          <a:bodyPr wrap="square">
            <a:spAutoFit/>
          </a:bodyPr>
          <a:lstStyle/>
          <a:p>
            <a:pPr algn="ctr">
              <a:spcBef>
                <a:spcPct val="0"/>
              </a:spcBef>
            </a:pPr>
            <a:r>
              <a:rPr lang="en-IN" sz="2400" b="1" dirty="0" smtClean="0">
                <a:solidFill>
                  <a:srgbClr val="C00000"/>
                </a:solidFill>
                <a:latin typeface="Times New Roman" panose="02020603050405020304" pitchFamily="18" charset="0"/>
                <a:cs typeface="Times New Roman" panose="02020603050405020304" pitchFamily="18" charset="0"/>
              </a:rPr>
              <a:t>TABLE OF CONTENT</a:t>
            </a:r>
            <a:endParaRPr lang="en-IN" sz="24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785794"/>
            <a:ext cx="9144000" cy="461665"/>
          </a:xfrm>
          <a:prstGeom prst="rect">
            <a:avLst/>
          </a:prstGeom>
        </p:spPr>
        <p:txBody>
          <a:bodyPr wrap="square">
            <a:spAutoFit/>
          </a:bodyPr>
          <a:lstStyle/>
          <a:p>
            <a:pPr algn="ctr">
              <a:spcBef>
                <a:spcPct val="0"/>
              </a:spcBef>
            </a:pPr>
            <a:r>
              <a:rPr lang="en-IN" sz="2400" b="1" dirty="0" smtClean="0">
                <a:solidFill>
                  <a:srgbClr val="C00000"/>
                </a:solidFill>
                <a:latin typeface="Times New Roman" panose="02020603050405020304" pitchFamily="18" charset="0"/>
                <a:cs typeface="Times New Roman" panose="02020603050405020304" pitchFamily="18" charset="0"/>
              </a:rPr>
              <a:t>INTERNSHIP CERTIFICATE</a:t>
            </a:r>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a:xfrm>
            <a:off x="304800" y="6492875"/>
            <a:ext cx="1219200" cy="365125"/>
          </a:xfrm>
        </p:spPr>
        <p:txBody>
          <a:bodyPr/>
          <a:lstStyle/>
          <a:p>
            <a:fld id="{818E87FA-1256-4784-8592-9C651982D44B}" type="datetime1">
              <a:rPr lang="en-US" sz="1100" b="1" smtClean="0">
                <a:solidFill>
                  <a:schemeClr val="tx1">
                    <a:lumMod val="75000"/>
                    <a:lumOff val="25000"/>
                  </a:schemeClr>
                </a:solidFill>
              </a:rPr>
              <a:pPr/>
              <a:t>4/2/2023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902291" y="6492874"/>
            <a:ext cx="5791200" cy="365125"/>
          </a:xfrm>
        </p:spPr>
        <p:txBody>
          <a:bodyPr/>
          <a:lstStyle/>
          <a:p>
            <a:pPr algn="ctr"/>
            <a:r>
              <a:rPr lang="en-US" sz="1100" dirty="0">
                <a:solidFill>
                  <a:schemeClr val="tx1">
                    <a:lumMod val="75000"/>
                    <a:lumOff val="25000"/>
                  </a:schemeClr>
                </a:solidFill>
              </a:rPr>
              <a:t>Front-End Web Development</a:t>
            </a: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3</a:t>
            </a:fld>
            <a:endParaRPr lang="en-US" sz="1100" dirty="0">
              <a:solidFill>
                <a:schemeClr val="tx1">
                  <a:lumMod val="75000"/>
                  <a:lumOff val="25000"/>
                </a:schemeClr>
              </a:solidFill>
            </a:endParaRPr>
          </a:p>
        </p:txBody>
      </p:sp>
      <p:pic>
        <p:nvPicPr>
          <p:cNvPr id="14" name="Picture 13" descr="Logo.png"/>
          <p:cNvPicPr>
            <a:picLocks noChangeAspect="1"/>
          </p:cNvPicPr>
          <p:nvPr/>
        </p:nvPicPr>
        <p:blipFill>
          <a:blip r:embed="rId3" cstate="print"/>
          <a:stretch>
            <a:fillRect/>
          </a:stretch>
        </p:blipFill>
        <p:spPr>
          <a:xfrm>
            <a:off x="79880" y="51262"/>
            <a:ext cx="1215520" cy="1143000"/>
          </a:xfrm>
          <a:prstGeom prst="rect">
            <a:avLst/>
          </a:prstGeom>
        </p:spPr>
      </p:pic>
      <p:pic>
        <p:nvPicPr>
          <p:cNvPr id="11" name="Picture 2" descr="D:\downloads\Vivek_page-0001.jpg"/>
          <p:cNvPicPr>
            <a:picLocks noGrp="1" noChangeAspect="1" noChangeArrowheads="1"/>
          </p:cNvPicPr>
          <p:nvPr>
            <p:ph sz="quarter" idx="1"/>
          </p:nvPr>
        </p:nvPicPr>
        <p:blipFill>
          <a:blip r:embed="rId4" cstate="print"/>
          <a:srcRect/>
          <a:stretch>
            <a:fillRect/>
          </a:stretch>
        </p:blipFill>
        <p:spPr bwMode="auto">
          <a:xfrm>
            <a:off x="2857488" y="1500174"/>
            <a:ext cx="3474027" cy="4786346"/>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764205"/>
            <a:ext cx="9144000" cy="461665"/>
          </a:xfrm>
          <a:prstGeom prst="rect">
            <a:avLst/>
          </a:prstGeom>
        </p:spPr>
        <p:txBody>
          <a:bodyPr wrap="square">
            <a:spAutoFit/>
          </a:bodyPr>
          <a:lstStyle/>
          <a:p>
            <a:pPr algn="ctr">
              <a:spcBef>
                <a:spcPct val="0"/>
              </a:spcBef>
            </a:pPr>
            <a:r>
              <a:rPr lang="en-IN" sz="2400" b="1" dirty="0" smtClean="0">
                <a:solidFill>
                  <a:srgbClr val="C00000"/>
                </a:solidFill>
                <a:latin typeface="Times New Roman" panose="02020603050405020304" pitchFamily="18" charset="0"/>
                <a:cs typeface="Times New Roman" panose="02020603050405020304" pitchFamily="18" charset="0"/>
              </a:rPr>
              <a:t>COMPANY DESCRIPTION</a:t>
            </a:r>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a:xfrm>
            <a:off x="304800" y="6492875"/>
            <a:ext cx="1219200" cy="365125"/>
          </a:xfrm>
        </p:spPr>
        <p:txBody>
          <a:bodyPr/>
          <a:lstStyle/>
          <a:p>
            <a:fld id="{22B7248C-7506-425D-91DD-AB7D4D56B373}" type="datetime1">
              <a:rPr lang="en-US" sz="1100" b="1" smtClean="0">
                <a:solidFill>
                  <a:schemeClr val="tx1">
                    <a:lumMod val="75000"/>
                    <a:lumOff val="25000"/>
                  </a:schemeClr>
                </a:solidFill>
              </a:rPr>
              <a:pPr/>
              <a:t>4/2/2023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750325" y="6492875"/>
            <a:ext cx="5791200" cy="365125"/>
          </a:xfrm>
        </p:spPr>
        <p:txBody>
          <a:bodyPr/>
          <a:lstStyle/>
          <a:p>
            <a:pPr algn="ctr"/>
            <a:r>
              <a:rPr lang="en-US" sz="1100" dirty="0">
                <a:solidFill>
                  <a:schemeClr val="tx1">
                    <a:lumMod val="75000"/>
                    <a:lumOff val="25000"/>
                  </a:schemeClr>
                </a:solidFill>
              </a:rPr>
              <a:t>Front-End Web Development</a:t>
            </a: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4</a:t>
            </a:fld>
            <a:endParaRPr lang="en-US" sz="1100" dirty="0">
              <a:solidFill>
                <a:schemeClr val="tx1">
                  <a:lumMod val="75000"/>
                  <a:lumOff val="25000"/>
                </a:schemeClr>
              </a:solidFill>
            </a:endParaRPr>
          </a:p>
        </p:txBody>
      </p:sp>
      <p:pic>
        <p:nvPicPr>
          <p:cNvPr id="11" name="Picture 10" descr="Logo.png"/>
          <p:cNvPicPr>
            <a:picLocks noChangeAspect="1"/>
          </p:cNvPicPr>
          <p:nvPr/>
        </p:nvPicPr>
        <p:blipFill>
          <a:blip r:embed="rId2" cstate="print"/>
          <a:stretch>
            <a:fillRect/>
          </a:stretch>
        </p:blipFill>
        <p:spPr>
          <a:xfrm>
            <a:off x="79880" y="51262"/>
            <a:ext cx="1215520" cy="1143000"/>
          </a:xfrm>
          <a:prstGeom prst="rect">
            <a:avLst/>
          </a:prstGeom>
        </p:spPr>
      </p:pic>
      <p:pic>
        <p:nvPicPr>
          <p:cNvPr id="2051" name="Picture 3" descr="D:\downloads\WhatsApp Image 2023-03-31 at 8.47.46 PM.jpeg"/>
          <p:cNvPicPr>
            <a:picLocks noChangeAspect="1" noChangeArrowheads="1"/>
          </p:cNvPicPr>
          <p:nvPr/>
        </p:nvPicPr>
        <p:blipFill>
          <a:blip r:embed="rId3"/>
          <a:srcRect/>
          <a:stretch>
            <a:fillRect/>
          </a:stretch>
        </p:blipFill>
        <p:spPr bwMode="auto">
          <a:xfrm>
            <a:off x="1214414" y="1500174"/>
            <a:ext cx="6506459" cy="4249553"/>
          </a:xfrm>
          <a:prstGeom prst="rect">
            <a:avLst/>
          </a:prstGeom>
          <a:noFill/>
        </p:spPr>
      </p:pic>
      <p:sp>
        <p:nvSpPr>
          <p:cNvPr id="10" name="Rectangle 9"/>
          <p:cNvSpPr/>
          <p:nvPr/>
        </p:nvSpPr>
        <p:spPr>
          <a:xfrm>
            <a:off x="0" y="5929330"/>
            <a:ext cx="9144000" cy="369332"/>
          </a:xfrm>
          <a:prstGeom prst="rect">
            <a:avLst/>
          </a:prstGeom>
        </p:spPr>
        <p:txBody>
          <a:bodyPr wrap="square">
            <a:spAutoFit/>
          </a:bodyPr>
          <a:lstStyle/>
          <a:p>
            <a:pPr algn="ctr"/>
            <a:r>
              <a:rPr lang="en-US" dirty="0" smtClean="0">
                <a:latin typeface="Times New Roman" pitchFamily="18" charset="0"/>
                <a:cs typeface="Times New Roman" pitchFamily="18" charset="0"/>
              </a:rPr>
              <a:t>Company website : https</a:t>
            </a: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hamdaninfocom.in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3412" y="793770"/>
            <a:ext cx="9144000" cy="461665"/>
          </a:xfrm>
          <a:prstGeom prst="rect">
            <a:avLst/>
          </a:prstGeom>
        </p:spPr>
        <p:txBody>
          <a:bodyPr wrap="square">
            <a:spAutoFit/>
          </a:bodyPr>
          <a:lstStyle/>
          <a:p>
            <a:pPr algn="ctr">
              <a:spcBef>
                <a:spcPct val="0"/>
              </a:spcBef>
            </a:pPr>
            <a:r>
              <a:rPr lang="en-IN" sz="2400" b="1" dirty="0" smtClean="0">
                <a:solidFill>
                  <a:srgbClr val="C00000"/>
                </a:solidFill>
                <a:latin typeface="Times New Roman" panose="02020603050405020304" pitchFamily="18" charset="0"/>
                <a:cs typeface="Times New Roman" panose="02020603050405020304" pitchFamily="18" charset="0"/>
              </a:rPr>
              <a:t>INTRODUCTION</a:t>
            </a:r>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idx="1"/>
          </p:nvPr>
        </p:nvSpPr>
        <p:spPr>
          <a:xfrm>
            <a:off x="321860" y="1978787"/>
            <a:ext cx="8628888" cy="3581400"/>
          </a:xfrm>
        </p:spPr>
        <p:txBody>
          <a:bodyPr>
            <a:normAutofit/>
          </a:bodyPr>
          <a:lstStyle/>
          <a:p>
            <a:pPr algn="just">
              <a:lnSpc>
                <a:spcPct val="160000"/>
              </a:lnSpc>
              <a:buFont typeface="Wingdings" pitchFamily="2" charset="2"/>
              <a:buChar char="q"/>
            </a:pPr>
            <a:r>
              <a:rPr lang="en-US" sz="1700" dirty="0">
                <a:latin typeface="Times New Roman" panose="02020603050405020304" pitchFamily="18" charset="0"/>
                <a:cs typeface="Times New Roman" panose="02020603050405020304" pitchFamily="18" charset="0"/>
              </a:rPr>
              <a:t>Front-end web development is the process of creating webpages and applications that are interactive and visually appealing. </a:t>
            </a:r>
            <a:r>
              <a:rPr lang="en-IN" sz="1700" dirty="0">
                <a:latin typeface="Times New Roman" panose="02020603050405020304" pitchFamily="18" charset="0"/>
                <a:cs typeface="Times New Roman" panose="02020603050405020304" pitchFamily="18" charset="0"/>
              </a:rPr>
              <a:t>The Front end is the visible part of website or web application which is responsible for user experience. </a:t>
            </a:r>
            <a:endParaRPr lang="en-US" sz="1700" dirty="0">
              <a:latin typeface="Times New Roman" panose="02020603050405020304" pitchFamily="18" charset="0"/>
              <a:cs typeface="Times New Roman" panose="02020603050405020304" pitchFamily="18" charset="0"/>
            </a:endParaRPr>
          </a:p>
          <a:p>
            <a:pPr algn="just">
              <a:lnSpc>
                <a:spcPct val="160000"/>
              </a:lnSpc>
              <a:buFont typeface="Wingdings" pitchFamily="2" charset="2"/>
              <a:buChar char="q"/>
            </a:pPr>
            <a:r>
              <a:rPr lang="en-IN" sz="1700" dirty="0">
                <a:latin typeface="Times New Roman" panose="02020603050405020304" pitchFamily="18" charset="0"/>
                <a:cs typeface="Times New Roman" panose="02020603050405020304" pitchFamily="18" charset="0"/>
              </a:rPr>
              <a:t>The front-end part of web development is responsible for creating a visually appealing and interactive user </a:t>
            </a:r>
            <a:r>
              <a:rPr lang="en-IN" sz="1700" dirty="0" smtClean="0">
                <a:latin typeface="Times New Roman" panose="02020603050405020304" pitchFamily="18" charset="0"/>
                <a:cs typeface="Times New Roman" panose="02020603050405020304" pitchFamily="18" charset="0"/>
              </a:rPr>
              <a:t>interface.</a:t>
            </a:r>
          </a:p>
          <a:p>
            <a:pPr algn="just">
              <a:lnSpc>
                <a:spcPct val="160000"/>
              </a:lnSpc>
              <a:buFont typeface="Wingdings" pitchFamily="2" charset="2"/>
              <a:buChar char="q"/>
            </a:pPr>
            <a:r>
              <a:rPr lang="en-IN" sz="1700" dirty="0" smtClean="0">
                <a:latin typeface="Times New Roman" panose="02020603050405020304" pitchFamily="18" charset="0"/>
                <a:cs typeface="Times New Roman" panose="02020603050405020304" pitchFamily="18" charset="0"/>
              </a:rPr>
              <a:t>It </a:t>
            </a:r>
            <a:r>
              <a:rPr lang="en-IN" sz="1700" dirty="0">
                <a:latin typeface="Times New Roman" panose="02020603050405020304" pitchFamily="18" charset="0"/>
                <a:cs typeface="Times New Roman" panose="02020603050405020304" pitchFamily="18" charset="0"/>
              </a:rPr>
              <a:t>includes designing and implementing user interfaces, handling user events, and ensuring that the website is responsive and user-friendly on different devices. </a:t>
            </a:r>
            <a:endParaRPr lang="en-US" sz="1700" dirty="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q"/>
            </a:pPr>
            <a:endParaRPr lang="en-US" sz="1800"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a:xfrm>
            <a:off x="304800" y="6492875"/>
            <a:ext cx="1219200" cy="365125"/>
          </a:xfrm>
        </p:spPr>
        <p:txBody>
          <a:bodyPr/>
          <a:lstStyle/>
          <a:p>
            <a:fld id="{94564BFA-5F81-4A04-BC4D-9F347D332F3D}" type="datetime1">
              <a:rPr lang="en-US" sz="1100" b="1" smtClean="0">
                <a:solidFill>
                  <a:schemeClr val="tx1">
                    <a:lumMod val="75000"/>
                    <a:lumOff val="25000"/>
                  </a:schemeClr>
                </a:solidFill>
              </a:rPr>
              <a:pPr/>
              <a:t>4/2/2023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740704" y="6492874"/>
            <a:ext cx="5791200" cy="365125"/>
          </a:xfrm>
        </p:spPr>
        <p:txBody>
          <a:bodyPr/>
          <a:lstStyle/>
          <a:p>
            <a:pPr algn="ctr"/>
            <a:r>
              <a:rPr lang="en-US" sz="1100" dirty="0">
                <a:solidFill>
                  <a:schemeClr val="tx1">
                    <a:lumMod val="75000"/>
                    <a:lumOff val="25000"/>
                  </a:schemeClr>
                </a:solidFill>
              </a:rPr>
              <a:t>Front-End Web Development</a:t>
            </a: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5</a:t>
            </a:fld>
            <a:endParaRPr lang="en-US" sz="1100" dirty="0">
              <a:solidFill>
                <a:schemeClr val="tx1">
                  <a:lumMod val="75000"/>
                  <a:lumOff val="25000"/>
                </a:schemeClr>
              </a:solidFill>
            </a:endParaRPr>
          </a:p>
        </p:txBody>
      </p:sp>
      <p:pic>
        <p:nvPicPr>
          <p:cNvPr id="11" name="Picture 10" descr="Logo.png"/>
          <p:cNvPicPr>
            <a:picLocks noChangeAspect="1"/>
          </p:cNvPicPr>
          <p:nvPr/>
        </p:nvPicPr>
        <p:blipFill>
          <a:blip r:embed="rId2" cstate="print"/>
          <a:stretch>
            <a:fillRect/>
          </a:stretch>
        </p:blipFill>
        <p:spPr>
          <a:xfrm>
            <a:off x="79880" y="51262"/>
            <a:ext cx="1215520" cy="1143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304800" y="6492875"/>
            <a:ext cx="1219200" cy="365125"/>
          </a:xfrm>
        </p:spPr>
        <p:txBody>
          <a:bodyPr/>
          <a:lstStyle/>
          <a:p>
            <a:fld id="{CAE8D354-358B-4E96-BEEB-F2828DB2EC45}" type="datetime1">
              <a:rPr lang="en-US" sz="1100" b="1" smtClean="0">
                <a:solidFill>
                  <a:schemeClr val="tx1">
                    <a:lumMod val="75000"/>
                    <a:lumOff val="25000"/>
                  </a:schemeClr>
                </a:solidFill>
              </a:rPr>
              <a:pPr/>
              <a:t>4/2/2023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723625" y="6492875"/>
            <a:ext cx="5791200" cy="365125"/>
          </a:xfrm>
        </p:spPr>
        <p:txBody>
          <a:bodyPr/>
          <a:lstStyle/>
          <a:p>
            <a:pPr algn="ctr"/>
            <a:r>
              <a:rPr lang="en-US" sz="1100" dirty="0">
                <a:solidFill>
                  <a:schemeClr val="tx1">
                    <a:lumMod val="75000"/>
                    <a:lumOff val="25000"/>
                  </a:schemeClr>
                </a:solidFill>
              </a:rPr>
              <a:t>Front-End Web Development</a:t>
            </a:r>
          </a:p>
        </p:txBody>
      </p:sp>
      <p:sp>
        <p:nvSpPr>
          <p:cNvPr id="9" name="Slide Number Placeholder 8"/>
          <p:cNvSpPr>
            <a:spLocks noGrp="1"/>
          </p:cNvSpPr>
          <p:nvPr>
            <p:ph type="sldNum" sz="quarter" idx="12"/>
          </p:nvPr>
        </p:nvSpPr>
        <p:spPr>
          <a:xfrm>
            <a:off x="8229600" y="6537324"/>
            <a:ext cx="762000" cy="320676"/>
          </a:xfrm>
        </p:spPr>
        <p:txBody>
          <a:bodyPr>
            <a:normAutofit/>
          </a:bodyPr>
          <a:lstStyle/>
          <a:p>
            <a:r>
              <a:rPr lang="en-IN" sz="1100" dirty="0" smtClean="0">
                <a:solidFill>
                  <a:schemeClr val="tx1">
                    <a:lumMod val="75000"/>
                    <a:lumOff val="25000"/>
                  </a:schemeClr>
                </a:solidFill>
              </a:rPr>
              <a:t>13</a:t>
            </a:r>
            <a:endParaRPr lang="en-IN" sz="1100" dirty="0" smtClean="0">
              <a:solidFill>
                <a:schemeClr val="tx1">
                  <a:lumMod val="75000"/>
                  <a:lumOff val="25000"/>
                </a:schemeClr>
              </a:solidFill>
            </a:endParaRPr>
          </a:p>
        </p:txBody>
      </p:sp>
      <p:sp>
        <p:nvSpPr>
          <p:cNvPr id="10" name="TextBox 9">
            <a:extLst>
              <a:ext uri="{FF2B5EF4-FFF2-40B4-BE49-F238E27FC236}">
                <a16:creationId xmlns="" xmlns:a16="http://schemas.microsoft.com/office/drawing/2014/main" id="{24C3860C-E6BB-9AEB-DACB-E80FAE07BB20}"/>
              </a:ext>
            </a:extLst>
          </p:cNvPr>
          <p:cNvSpPr txBox="1"/>
          <p:nvPr/>
        </p:nvSpPr>
        <p:spPr>
          <a:xfrm>
            <a:off x="0" y="785794"/>
            <a:ext cx="9144000" cy="461665"/>
          </a:xfrm>
          <a:prstGeom prst="rect">
            <a:avLst/>
          </a:prstGeom>
          <a:noFill/>
        </p:spPr>
        <p:txBody>
          <a:bodyPr wrap="square">
            <a:spAutoFit/>
          </a:bodyPr>
          <a:lstStyle/>
          <a:p>
            <a:pPr algn="ctr"/>
            <a:r>
              <a:rPr lang="en-US" sz="2400" b="1" dirty="0" smtClean="0">
                <a:solidFill>
                  <a:srgbClr val="C00000"/>
                </a:solidFill>
                <a:latin typeface="Times New Roman" pitchFamily="18" charset="0"/>
                <a:cs typeface="Times New Roman" pitchFamily="18" charset="0"/>
              </a:rPr>
              <a:t>TECHNOLOGY USED</a:t>
            </a:r>
            <a:endParaRPr lang="en-US" sz="2400" b="1" dirty="0">
              <a:solidFill>
                <a:srgbClr val="C00000"/>
              </a:solidFill>
              <a:latin typeface="Times New Roman" pitchFamily="18" charset="0"/>
              <a:cs typeface="Times New Roman" pitchFamily="18" charset="0"/>
            </a:endParaRPr>
          </a:p>
        </p:txBody>
      </p:sp>
      <p:sp>
        <p:nvSpPr>
          <p:cNvPr id="12" name="TextBox 11">
            <a:extLst>
              <a:ext uri="{FF2B5EF4-FFF2-40B4-BE49-F238E27FC236}">
                <a16:creationId xmlns="" xmlns:a16="http://schemas.microsoft.com/office/drawing/2014/main" id="{A9BF5B86-4743-FFBE-B788-11ECD8AE21BB}"/>
              </a:ext>
            </a:extLst>
          </p:cNvPr>
          <p:cNvSpPr txBox="1"/>
          <p:nvPr/>
        </p:nvSpPr>
        <p:spPr>
          <a:xfrm>
            <a:off x="285720" y="1828800"/>
            <a:ext cx="8572560" cy="3046988"/>
          </a:xfrm>
          <a:prstGeom prst="rect">
            <a:avLst/>
          </a:prstGeom>
          <a:noFill/>
        </p:spPr>
        <p:txBody>
          <a:bodyPr wrap="square">
            <a:spAutoFit/>
          </a:bodyPr>
          <a:lstStyle/>
          <a:p>
            <a:pPr marL="361950" lvl="0" indent="-361950" algn="just">
              <a:lnSpc>
                <a:spcPct val="150000"/>
              </a:lnSpc>
              <a:buClr>
                <a:schemeClr val="accent2"/>
              </a:buClr>
              <a:buSzPct val="60000"/>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HTML: (Hypertext </a:t>
            </a:r>
            <a:r>
              <a:rPr lang="en-US" sz="1600" dirty="0">
                <a:latin typeface="Times New Roman" panose="02020603050405020304" pitchFamily="18" charset="0"/>
                <a:cs typeface="Times New Roman" panose="02020603050405020304" pitchFamily="18" charset="0"/>
              </a:rPr>
              <a:t>Markup Language</a:t>
            </a:r>
            <a:r>
              <a:rPr lang="en-US" sz="1600" dirty="0" smtClean="0">
                <a:latin typeface="Times New Roman" panose="02020603050405020304" pitchFamily="18" charset="0"/>
                <a:cs typeface="Times New Roman" panose="02020603050405020304" pitchFamily="18" charset="0"/>
              </a:rPr>
              <a:t>) It </a:t>
            </a:r>
            <a:r>
              <a:rPr lang="en-US" sz="1600" dirty="0">
                <a:latin typeface="Times New Roman" panose="02020603050405020304" pitchFamily="18" charset="0"/>
                <a:cs typeface="Times New Roman" panose="02020603050405020304" pitchFamily="18" charset="0"/>
              </a:rPr>
              <a:t>is the standard markup language used to create web pages</a:t>
            </a:r>
            <a:r>
              <a:rPr lang="en-US" sz="1600" dirty="0" smtClean="0">
                <a:latin typeface="Times New Roman" panose="02020603050405020304" pitchFamily="18" charset="0"/>
                <a:cs typeface="Times New Roman" panose="02020603050405020304" pitchFamily="18" charset="0"/>
              </a:rPr>
              <a:t>. I learnt  </a:t>
            </a:r>
            <a:r>
              <a:rPr lang="en-US" sz="1600" dirty="0">
                <a:latin typeface="Times New Roman" panose="02020603050405020304" pitchFamily="18" charset="0"/>
                <a:cs typeface="Times New Roman" panose="02020603050405020304" pitchFamily="18" charset="0"/>
              </a:rPr>
              <a:t>how to structure and organize content using HTML.</a:t>
            </a:r>
          </a:p>
          <a:p>
            <a:pPr marL="361950" lvl="0" indent="-361950" algn="just">
              <a:lnSpc>
                <a:spcPct val="150000"/>
              </a:lnSpc>
              <a:buClr>
                <a:schemeClr val="accent2"/>
              </a:buClr>
              <a:buSzPct val="6000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CSS</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Cascading Style </a:t>
            </a:r>
            <a:r>
              <a:rPr lang="en-US" sz="1600" dirty="0" smtClean="0">
                <a:latin typeface="Times New Roman" panose="02020603050405020304" pitchFamily="18" charset="0"/>
                <a:cs typeface="Times New Roman" panose="02020603050405020304" pitchFamily="18" charset="0"/>
              </a:rPr>
              <a:t>Sheets) It </a:t>
            </a:r>
            <a:r>
              <a:rPr lang="en-US" sz="1600" dirty="0">
                <a:latin typeface="Times New Roman" panose="02020603050405020304" pitchFamily="18" charset="0"/>
                <a:cs typeface="Times New Roman" panose="02020603050405020304" pitchFamily="18" charset="0"/>
              </a:rPr>
              <a:t>is used to style and format web pages</a:t>
            </a:r>
            <a:r>
              <a:rPr lang="en-US" sz="1600" dirty="0" smtClean="0">
                <a:latin typeface="Times New Roman" panose="02020603050405020304" pitchFamily="18" charset="0"/>
                <a:cs typeface="Times New Roman" panose="02020603050405020304" pitchFamily="18" charset="0"/>
              </a:rPr>
              <a:t>. I </a:t>
            </a:r>
            <a:r>
              <a:rPr lang="en-US" sz="1600" dirty="0">
                <a:latin typeface="Times New Roman" panose="02020603050405020304" pitchFamily="18" charset="0"/>
                <a:cs typeface="Times New Roman" panose="02020603050405020304" pitchFamily="18" charset="0"/>
              </a:rPr>
              <a:t>learnt how to use CSS to control the layout, typography, and colors of web pages.</a:t>
            </a:r>
          </a:p>
          <a:p>
            <a:pPr marL="361950" lvl="0" indent="-361950" algn="just">
              <a:lnSpc>
                <a:spcPct val="150000"/>
              </a:lnSpc>
              <a:buClr>
                <a:schemeClr val="accent2"/>
              </a:buClr>
              <a:buSzPct val="60000"/>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JavaScript: JavaScript </a:t>
            </a:r>
            <a:r>
              <a:rPr lang="en-US" sz="1600" dirty="0">
                <a:latin typeface="Times New Roman" panose="02020603050405020304" pitchFamily="18" charset="0"/>
                <a:cs typeface="Times New Roman" panose="02020603050405020304" pitchFamily="18" charset="0"/>
              </a:rPr>
              <a:t>is a programming </a:t>
            </a:r>
            <a:r>
              <a:rPr lang="en-US" sz="1600" dirty="0" smtClean="0">
                <a:latin typeface="Times New Roman" panose="02020603050405020304" pitchFamily="18" charset="0"/>
                <a:cs typeface="Times New Roman" panose="02020603050405020304" pitchFamily="18" charset="0"/>
              </a:rPr>
              <a:t>language used </a:t>
            </a:r>
            <a:r>
              <a:rPr lang="en-US" sz="1600" dirty="0">
                <a:latin typeface="Times New Roman" panose="02020603050405020304" pitchFamily="18" charset="0"/>
                <a:cs typeface="Times New Roman" panose="02020603050405020304" pitchFamily="18" charset="0"/>
              </a:rPr>
              <a:t>to create dynamic and interactive web pages. </a:t>
            </a:r>
            <a:r>
              <a:rPr lang="en-US" sz="1600" dirty="0" smtClean="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learnt </a:t>
            </a:r>
            <a:r>
              <a:rPr lang="en-US" sz="1600" dirty="0">
                <a:latin typeface="Times New Roman" panose="02020603050405020304" pitchFamily="18" charset="0"/>
                <a:cs typeface="Times New Roman" panose="02020603050405020304" pitchFamily="18" charset="0"/>
              </a:rPr>
              <a:t>the basics of JavaScript to add interactivity and functionality to web pages.</a:t>
            </a:r>
          </a:p>
          <a:p>
            <a:pPr marL="361950" lvl="0" indent="-361950" algn="just">
              <a:lnSpc>
                <a:spcPct val="150000"/>
              </a:lnSpc>
              <a:buClr>
                <a:schemeClr val="accent2"/>
              </a:buClr>
              <a:buSzPct val="6000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Bootstrap: It is a popular front-end framework that makes it easy to create responsive and mobile-first web pages and applications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13" name="Picture 12" descr="Logo.png"/>
          <p:cNvPicPr>
            <a:picLocks noChangeAspect="1"/>
          </p:cNvPicPr>
          <p:nvPr/>
        </p:nvPicPr>
        <p:blipFill>
          <a:blip r:embed="rId2" cstate="print"/>
          <a:stretch>
            <a:fillRect/>
          </a:stretch>
        </p:blipFill>
        <p:spPr>
          <a:xfrm>
            <a:off x="79880" y="51262"/>
            <a:ext cx="1215520" cy="1143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9516" y="818975"/>
            <a:ext cx="9144000" cy="461665"/>
          </a:xfrm>
          <a:prstGeom prst="rect">
            <a:avLst/>
          </a:prstGeom>
        </p:spPr>
        <p:txBody>
          <a:bodyPr wrap="square">
            <a:spAutoFit/>
          </a:bodyPr>
          <a:lstStyle/>
          <a:p>
            <a:pPr algn="ctr"/>
            <a:r>
              <a:rPr lang="en-US" sz="2400" b="1" dirty="0" smtClean="0">
                <a:solidFill>
                  <a:srgbClr val="C00000"/>
                </a:solidFill>
                <a:latin typeface="Times New Roman" panose="02020603050405020304" pitchFamily="18" charset="0"/>
                <a:cs typeface="Times New Roman" panose="02020603050405020304" pitchFamily="18" charset="0"/>
              </a:rPr>
              <a:t>IMPLEMENTATION</a:t>
            </a:r>
            <a:endParaRPr lang="en-US" sz="5400" b="1" dirty="0">
              <a:solidFill>
                <a:srgbClr val="C00000"/>
              </a:solidFill>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a:xfrm>
            <a:off x="304800" y="6492875"/>
            <a:ext cx="1219200" cy="365125"/>
          </a:xfrm>
        </p:spPr>
        <p:txBody>
          <a:bodyPr/>
          <a:lstStyle/>
          <a:p>
            <a:fld id="{CF520829-6E0F-4AF8-8FD6-44775875A2DE}" type="datetime1">
              <a:rPr lang="en-US" sz="1100" b="1" smtClean="0">
                <a:solidFill>
                  <a:schemeClr val="tx1">
                    <a:lumMod val="75000"/>
                    <a:lumOff val="25000"/>
                  </a:schemeClr>
                </a:solidFill>
              </a:rPr>
              <a:pPr/>
              <a:t>4/2/2023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666884" y="6489351"/>
            <a:ext cx="5791200" cy="365125"/>
          </a:xfrm>
        </p:spPr>
        <p:txBody>
          <a:bodyPr/>
          <a:lstStyle/>
          <a:p>
            <a:pPr algn="ctr"/>
            <a:r>
              <a:rPr lang="en-US" sz="1100" dirty="0">
                <a:solidFill>
                  <a:schemeClr val="tx1">
                    <a:lumMod val="75000"/>
                    <a:lumOff val="25000"/>
                  </a:schemeClr>
                </a:solidFill>
              </a:rPr>
              <a:t>Front-End Web Development</a:t>
            </a: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7</a:t>
            </a:fld>
            <a:endParaRPr lang="en-US" sz="1100" dirty="0">
              <a:solidFill>
                <a:schemeClr val="tx1">
                  <a:lumMod val="75000"/>
                  <a:lumOff val="25000"/>
                </a:schemeClr>
              </a:solidFill>
            </a:endParaRPr>
          </a:p>
        </p:txBody>
      </p:sp>
      <p:sp>
        <p:nvSpPr>
          <p:cNvPr id="55" name="Rectangle 54"/>
          <p:cNvSpPr/>
          <p:nvPr/>
        </p:nvSpPr>
        <p:spPr>
          <a:xfrm>
            <a:off x="3276600" y="6245423"/>
            <a:ext cx="2571768" cy="246221"/>
          </a:xfrm>
          <a:prstGeom prst="rect">
            <a:avLst/>
          </a:prstGeom>
        </p:spPr>
        <p:txBody>
          <a:bodyPr wrap="square">
            <a:spAutoFit/>
          </a:bodyPr>
          <a:lstStyle/>
          <a:p>
            <a:pPr algn="ctr"/>
            <a:r>
              <a:rPr lang="en-US" sz="1000" dirty="0">
                <a:latin typeface="Times New Roman" pitchFamily="18" charset="0"/>
                <a:cs typeface="Times New Roman" pitchFamily="18" charset="0"/>
              </a:rPr>
              <a:t> </a:t>
            </a:r>
          </a:p>
        </p:txBody>
      </p:sp>
      <p:sp>
        <p:nvSpPr>
          <p:cNvPr id="10" name="TextBox 9"/>
          <p:cNvSpPr txBox="1"/>
          <p:nvPr/>
        </p:nvSpPr>
        <p:spPr>
          <a:xfrm>
            <a:off x="285720" y="2000240"/>
            <a:ext cx="8572560" cy="3416320"/>
          </a:xfrm>
          <a:prstGeom prst="rect">
            <a:avLst/>
          </a:prstGeom>
          <a:noFill/>
        </p:spPr>
        <p:txBody>
          <a:bodyPr wrap="square" rtlCol="0">
            <a:spAutoFit/>
          </a:bodyPr>
          <a:lstStyle/>
          <a:p>
            <a:pPr marL="361950" indent="-361950" algn="just">
              <a:lnSpc>
                <a:spcPct val="150000"/>
              </a:lnSpc>
              <a:buClr>
                <a:schemeClr val="accent2"/>
              </a:buClr>
              <a:buSzPct val="60000"/>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I first created the basic layout and structure of the web page using HTML. This includes defining the HTML tags, elements, and attributes that will be used to display text, images, and other media on the page.</a:t>
            </a:r>
          </a:p>
          <a:p>
            <a:pPr marL="361950" indent="-361950" algn="just">
              <a:lnSpc>
                <a:spcPct val="150000"/>
              </a:lnSpc>
              <a:buClr>
                <a:schemeClr val="accent2"/>
              </a:buClr>
              <a:buSzPct val="60000"/>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Then applied styling and formatting to the HTML using CSS. This includes defining the layout, color scheme, font styles, and other visual elements of the page.</a:t>
            </a:r>
          </a:p>
          <a:p>
            <a:pPr marL="361950" indent="-361950" algn="just">
              <a:lnSpc>
                <a:spcPct val="150000"/>
              </a:lnSpc>
              <a:buClr>
                <a:schemeClr val="accent2"/>
              </a:buClr>
              <a:buSzPct val="60000"/>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Then </a:t>
            </a:r>
            <a:r>
              <a:rPr lang="en-US" sz="1600" dirty="0">
                <a:latin typeface="Times New Roman" panose="02020603050405020304" pitchFamily="18" charset="0"/>
                <a:cs typeface="Times New Roman" panose="02020603050405020304" pitchFamily="18" charset="0"/>
              </a:rPr>
              <a:t>Bootstrap 4 is a popular CSS framework that provides pre-built UI components, such as buttons, forms, and navigation menus, that can be easily integrated into the web page. </a:t>
            </a:r>
          </a:p>
          <a:p>
            <a:pPr marL="361950" indent="-361950" algn="just">
              <a:lnSpc>
                <a:spcPct val="150000"/>
              </a:lnSpc>
              <a:buClr>
                <a:schemeClr val="accent2"/>
              </a:buClr>
              <a:buSzPct val="60000"/>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I used JavaScript to </a:t>
            </a:r>
            <a:r>
              <a:rPr lang="en-US" sz="1600" dirty="0">
                <a:latin typeface="Times New Roman" panose="02020603050405020304" pitchFamily="18" charset="0"/>
                <a:cs typeface="Times New Roman" panose="02020603050405020304" pitchFamily="18" charset="0"/>
              </a:rPr>
              <a:t>add interactivity and dynamic behavior to the web </a:t>
            </a:r>
            <a:r>
              <a:rPr lang="en-US" sz="1600" dirty="0" smtClean="0">
                <a:latin typeface="Times New Roman" panose="02020603050405020304" pitchFamily="18" charset="0"/>
                <a:cs typeface="Times New Roman" panose="02020603050405020304" pitchFamily="18" charset="0"/>
              </a:rPr>
              <a:t>page.</a:t>
            </a:r>
            <a:endParaRPr lang="en-US" sz="1600" dirty="0">
              <a:latin typeface="Times New Roman" panose="02020603050405020304" pitchFamily="18" charset="0"/>
              <a:cs typeface="Times New Roman" panose="02020603050405020304" pitchFamily="18" charset="0"/>
            </a:endParaRPr>
          </a:p>
          <a:p>
            <a:pPr marL="361950" indent="-361950" algn="just">
              <a:lnSpc>
                <a:spcPct val="150000"/>
              </a:lnSpc>
              <a:buClr>
                <a:schemeClr val="accent2"/>
              </a:buClr>
              <a:buSzPct val="60000"/>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Overall </a:t>
            </a:r>
            <a:r>
              <a:rPr lang="en-US" sz="1600" dirty="0" smtClean="0">
                <a:latin typeface="Times New Roman" panose="02020603050405020304" pitchFamily="18" charset="0"/>
                <a:cs typeface="Times New Roman" panose="02020603050405020304" pitchFamily="18" charset="0"/>
              </a:rPr>
              <a:t>I created Home page and About Us page using HTML, CSS, JavaScript, and Bootstrap.</a:t>
            </a:r>
            <a:endParaRPr lang="en-US" sz="1600" dirty="0">
              <a:latin typeface="Times New Roman" panose="02020603050405020304" pitchFamily="18" charset="0"/>
              <a:cs typeface="Times New Roman" panose="02020603050405020304" pitchFamily="18" charset="0"/>
            </a:endParaRPr>
          </a:p>
        </p:txBody>
      </p:sp>
      <p:pic>
        <p:nvPicPr>
          <p:cNvPr id="12" name="Picture 11" descr="Logo.png"/>
          <p:cNvPicPr>
            <a:picLocks noChangeAspect="1"/>
          </p:cNvPicPr>
          <p:nvPr/>
        </p:nvPicPr>
        <p:blipFill>
          <a:blip r:embed="rId3" cstate="print"/>
          <a:stretch>
            <a:fillRect/>
          </a:stretch>
        </p:blipFill>
        <p:spPr>
          <a:xfrm>
            <a:off x="79880" y="51262"/>
            <a:ext cx="1215520" cy="1143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785794"/>
            <a:ext cx="9144000" cy="461665"/>
          </a:xfrm>
          <a:prstGeom prst="rect">
            <a:avLst/>
          </a:prstGeom>
        </p:spPr>
        <p:txBody>
          <a:bodyPr wrap="square">
            <a:spAutoFit/>
          </a:bodyPr>
          <a:lstStyle/>
          <a:p>
            <a:pPr algn="ctr">
              <a:spcBef>
                <a:spcPct val="0"/>
              </a:spcBef>
            </a:pPr>
            <a:r>
              <a:rPr lang="en-IN" sz="2400" b="1" dirty="0" smtClean="0">
                <a:solidFill>
                  <a:srgbClr val="C00000"/>
                </a:solidFill>
                <a:latin typeface="Bookman Old Style" pitchFamily="18" charset="0"/>
                <a:cs typeface="Arial" pitchFamily="34" charset="0"/>
              </a:rPr>
              <a:t> </a:t>
            </a:r>
            <a:endParaRPr lang="en-US" sz="2400" b="1" dirty="0">
              <a:solidFill>
                <a:srgbClr val="C00000"/>
              </a:solidFill>
              <a:latin typeface="Bookman Old Style" pitchFamily="18" charset="0"/>
              <a:cs typeface="Arial" pitchFamily="34" charset="0"/>
            </a:endParaRPr>
          </a:p>
        </p:txBody>
      </p:sp>
      <p:sp>
        <p:nvSpPr>
          <p:cNvPr id="7" name="Date Placeholder 6"/>
          <p:cNvSpPr>
            <a:spLocks noGrp="1"/>
          </p:cNvSpPr>
          <p:nvPr>
            <p:ph type="dt" sz="half" idx="10"/>
          </p:nvPr>
        </p:nvSpPr>
        <p:spPr>
          <a:xfrm>
            <a:off x="304800" y="6492875"/>
            <a:ext cx="1219200" cy="365125"/>
          </a:xfrm>
        </p:spPr>
        <p:txBody>
          <a:bodyPr/>
          <a:lstStyle/>
          <a:p>
            <a:fld id="{6C0B4E05-80DD-4DE2-BF59-BBFD0AE1A146}" type="datetime1">
              <a:rPr lang="en-US" sz="1100" b="1" smtClean="0">
                <a:solidFill>
                  <a:schemeClr val="tx1">
                    <a:lumMod val="75000"/>
                    <a:lumOff val="25000"/>
                  </a:schemeClr>
                </a:solidFill>
              </a:rPr>
              <a:pPr/>
              <a:t>4/2/2023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868740" y="6492875"/>
            <a:ext cx="5791200" cy="365125"/>
          </a:xfrm>
        </p:spPr>
        <p:txBody>
          <a:bodyPr/>
          <a:lstStyle/>
          <a:p>
            <a:pPr algn="ctr"/>
            <a:r>
              <a:rPr lang="en-US" sz="1100" dirty="0">
                <a:solidFill>
                  <a:schemeClr val="tx1">
                    <a:lumMod val="75000"/>
                    <a:lumOff val="25000"/>
                  </a:schemeClr>
                </a:solidFill>
              </a:rPr>
              <a:t>Front-End Web Development</a:t>
            </a: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8</a:t>
            </a:fld>
            <a:endParaRPr lang="en-US" sz="1100" dirty="0">
              <a:solidFill>
                <a:schemeClr val="tx1">
                  <a:lumMod val="75000"/>
                  <a:lumOff val="25000"/>
                </a:schemeClr>
              </a:solidFill>
            </a:endParaRPr>
          </a:p>
        </p:txBody>
      </p:sp>
      <p:sp>
        <p:nvSpPr>
          <p:cNvPr id="10" name="Rectangle 9">
            <a:extLst>
              <a:ext uri="{FF2B5EF4-FFF2-40B4-BE49-F238E27FC236}">
                <a16:creationId xmlns="" xmlns:a16="http://schemas.microsoft.com/office/drawing/2014/main" id="{EB270B36-5075-11EA-AA7C-901FA53A76F0}"/>
              </a:ext>
            </a:extLst>
          </p:cNvPr>
          <p:cNvSpPr/>
          <p:nvPr/>
        </p:nvSpPr>
        <p:spPr>
          <a:xfrm>
            <a:off x="2571736" y="6000768"/>
            <a:ext cx="4191918" cy="307777"/>
          </a:xfrm>
          <a:prstGeom prst="rect">
            <a:avLst/>
          </a:prstGeom>
          <a:noFill/>
        </p:spPr>
        <p:txBody>
          <a:bodyPr wrap="none" lIns="91440" tIns="45720" rIns="91440" bIns="45720">
            <a:spAutoFit/>
          </a:bodyPr>
          <a:lstStyle/>
          <a:p>
            <a:pPr algn="ctr"/>
            <a:r>
              <a:rPr lang="en-US" sz="1400" b="0" cap="none" spc="0" dirty="0" smtClean="0">
                <a:ln w="0"/>
                <a:solidFill>
                  <a:schemeClr val="tx1"/>
                </a:solidFill>
                <a:latin typeface="Times New Roman" panose="02020603050405020304" pitchFamily="18" charset="0"/>
                <a:cs typeface="Times New Roman" panose="02020603050405020304" pitchFamily="18" charset="0"/>
              </a:rPr>
              <a:t>Fig 1. </a:t>
            </a:r>
            <a:r>
              <a:rPr lang="en-US" sz="1400" b="0" cap="none" spc="0" dirty="0">
                <a:ln w="0"/>
                <a:solidFill>
                  <a:schemeClr val="tx1"/>
                </a:solidFill>
                <a:latin typeface="Times New Roman" panose="02020603050405020304" pitchFamily="18" charset="0"/>
                <a:cs typeface="Times New Roman" panose="02020603050405020304" pitchFamily="18" charset="0"/>
              </a:rPr>
              <a:t>Block </a:t>
            </a:r>
            <a:r>
              <a:rPr lang="en-US" sz="1400" b="0" cap="none" spc="0" dirty="0" smtClean="0">
                <a:ln w="0"/>
                <a:solidFill>
                  <a:schemeClr val="tx1"/>
                </a:solidFill>
                <a:latin typeface="Times New Roman" panose="02020603050405020304" pitchFamily="18" charset="0"/>
                <a:cs typeface="Times New Roman" panose="02020603050405020304" pitchFamily="18" charset="0"/>
              </a:rPr>
              <a:t>Diagram of Home page and About us page</a:t>
            </a:r>
            <a:endParaRPr lang="en-US" sz="14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266616" tIns="0" rIns="0" bIns="9839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6" name="Rectangle 55"/>
          <p:cNvSpPr/>
          <p:nvPr/>
        </p:nvSpPr>
        <p:spPr>
          <a:xfrm>
            <a:off x="285720" y="1571612"/>
            <a:ext cx="1962950" cy="384037"/>
          </a:xfrm>
          <a:prstGeom prst="rect">
            <a:avLst/>
          </a:prstGeom>
        </p:spPr>
        <p:txBody>
          <a:bodyPr wrap="square">
            <a:spAutoFit/>
          </a:bodyPr>
          <a:lstStyle/>
          <a:p>
            <a:pPr algn="ctr"/>
            <a:r>
              <a:rPr lang="en-US" b="1" dirty="0">
                <a:ln w="0"/>
                <a:latin typeface="Times New Roman" panose="02020603050405020304" pitchFamily="18" charset="0"/>
                <a:cs typeface="Times New Roman" panose="02020603050405020304" pitchFamily="18" charset="0"/>
              </a:rPr>
              <a:t>Block </a:t>
            </a:r>
            <a:r>
              <a:rPr lang="en-US" b="1" dirty="0" smtClean="0">
                <a:ln w="0"/>
                <a:latin typeface="Times New Roman" panose="02020603050405020304" pitchFamily="18" charset="0"/>
                <a:cs typeface="Times New Roman" panose="02020603050405020304" pitchFamily="18" charset="0"/>
              </a:rPr>
              <a:t>Diagram:</a:t>
            </a:r>
            <a:endParaRPr lang="en-US" b="1" dirty="0">
              <a:ln w="0"/>
              <a:latin typeface="Times New Roman" panose="02020603050405020304" pitchFamily="18" charset="0"/>
              <a:cs typeface="Times New Roman" panose="02020603050405020304" pitchFamily="18" charset="0"/>
            </a:endParaRPr>
          </a:p>
        </p:txBody>
      </p:sp>
      <p:pic>
        <p:nvPicPr>
          <p:cNvPr id="31" name="Picture 30" descr="Logo.png"/>
          <p:cNvPicPr>
            <a:picLocks noChangeAspect="1"/>
          </p:cNvPicPr>
          <p:nvPr/>
        </p:nvPicPr>
        <p:blipFill>
          <a:blip r:embed="rId2" cstate="print"/>
          <a:stretch>
            <a:fillRect/>
          </a:stretch>
        </p:blipFill>
        <p:spPr>
          <a:xfrm>
            <a:off x="79880" y="51262"/>
            <a:ext cx="1215520" cy="1143000"/>
          </a:xfrm>
          <a:prstGeom prst="rect">
            <a:avLst/>
          </a:prstGeom>
        </p:spPr>
      </p:pic>
      <p:pic>
        <p:nvPicPr>
          <p:cNvPr id="32" name="Picture 31">
            <a:extLst>
              <a:ext uri="{FF2B5EF4-FFF2-40B4-BE49-F238E27FC236}">
                <a16:creationId xmlns="" xmlns:a16="http://schemas.microsoft.com/office/drawing/2014/main" id="{72D7853A-B9C7-FD2D-B73B-D47D5A7164D5}"/>
              </a:ext>
            </a:extLst>
          </p:cNvPr>
          <p:cNvPicPr>
            <a:picLocks noChangeAspect="1"/>
          </p:cNvPicPr>
          <p:nvPr/>
        </p:nvPicPr>
        <p:blipFill rotWithShape="1">
          <a:blip r:embed="rId3">
            <a:extLst>
              <a:ext uri="{28A0092B-C50C-407E-A947-70E740481C1C}">
                <a14:useLocalDpi xmlns="" xmlns:a14="http://schemas.microsoft.com/office/drawing/2010/main" val="0"/>
              </a:ext>
            </a:extLst>
          </a:blip>
          <a:srcRect l="1" t="4854" r="304" b="36647"/>
          <a:stretch/>
        </p:blipFill>
        <p:spPr>
          <a:xfrm>
            <a:off x="1000100" y="1928802"/>
            <a:ext cx="7141030" cy="3886200"/>
          </a:xfrm>
          <a:prstGeom prst="rect">
            <a:avLst/>
          </a:prstGeom>
        </p:spPr>
      </p:pic>
      <p:sp>
        <p:nvSpPr>
          <p:cNvPr id="12" name="Rectangle 11"/>
          <p:cNvSpPr/>
          <p:nvPr/>
        </p:nvSpPr>
        <p:spPr>
          <a:xfrm>
            <a:off x="0" y="785794"/>
            <a:ext cx="9144000" cy="461665"/>
          </a:xfrm>
          <a:prstGeom prst="rect">
            <a:avLst/>
          </a:prstGeom>
        </p:spPr>
        <p:txBody>
          <a:bodyPr wrap="square">
            <a:spAutoFit/>
          </a:bodyPr>
          <a:lstStyle/>
          <a:p>
            <a:pPr algn="ctr"/>
            <a:r>
              <a:rPr lang="en-US" sz="2400" b="1" dirty="0" smtClean="0">
                <a:solidFill>
                  <a:srgbClr val="C00000"/>
                </a:solidFill>
                <a:latin typeface="Times New Roman" panose="02020603050405020304" pitchFamily="18" charset="0"/>
                <a:cs typeface="Times New Roman" panose="02020603050405020304" pitchFamily="18" charset="0"/>
              </a:rPr>
              <a:t>IMPLEMENTATION</a:t>
            </a:r>
            <a:endParaRPr lang="en-US" sz="24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785794"/>
            <a:ext cx="9144000" cy="461665"/>
          </a:xfrm>
          <a:prstGeom prst="rect">
            <a:avLst/>
          </a:prstGeom>
        </p:spPr>
        <p:txBody>
          <a:bodyPr wrap="square">
            <a:spAutoFit/>
          </a:bodyPr>
          <a:lstStyle/>
          <a:p>
            <a:pPr algn="ctr"/>
            <a:r>
              <a:rPr lang="en-US" sz="2400" b="1" dirty="0" smtClean="0">
                <a:solidFill>
                  <a:srgbClr val="C00000"/>
                </a:solidFill>
                <a:latin typeface="Times New Roman" pitchFamily="18" charset="0"/>
                <a:cs typeface="Times New Roman" pitchFamily="18" charset="0"/>
              </a:rPr>
              <a:t>APPLICATIONS</a:t>
            </a:r>
            <a:endParaRPr lang="en-US" sz="2400" b="1" dirty="0">
              <a:solidFill>
                <a:srgbClr val="C00000"/>
              </a:solidFill>
              <a:latin typeface="Times New Roman" pitchFamily="18" charset="0"/>
              <a:cs typeface="Times New Roman" pitchFamily="18" charset="0"/>
            </a:endParaRPr>
          </a:p>
        </p:txBody>
      </p:sp>
      <p:sp>
        <p:nvSpPr>
          <p:cNvPr id="7" name="Date Placeholder 6"/>
          <p:cNvSpPr>
            <a:spLocks noGrp="1"/>
          </p:cNvSpPr>
          <p:nvPr>
            <p:ph type="dt" sz="half" idx="10"/>
          </p:nvPr>
        </p:nvSpPr>
        <p:spPr>
          <a:xfrm>
            <a:off x="304800" y="6492875"/>
            <a:ext cx="1219200" cy="365125"/>
          </a:xfrm>
        </p:spPr>
        <p:txBody>
          <a:bodyPr/>
          <a:lstStyle/>
          <a:p>
            <a:fld id="{8DCABA35-33D9-4204-968E-AECFBE67E009}" type="datetime1">
              <a:rPr lang="en-US" sz="1100" b="1" smtClean="0">
                <a:solidFill>
                  <a:schemeClr val="tx1">
                    <a:lumMod val="75000"/>
                    <a:lumOff val="25000"/>
                  </a:schemeClr>
                </a:solidFill>
              </a:rPr>
              <a:pPr/>
              <a:t>4/2/2023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713931" y="6492874"/>
            <a:ext cx="5791200" cy="365125"/>
          </a:xfrm>
        </p:spPr>
        <p:txBody>
          <a:bodyPr/>
          <a:lstStyle/>
          <a:p>
            <a:pPr algn="ctr"/>
            <a:r>
              <a:rPr lang="en-US" sz="1100" dirty="0">
                <a:solidFill>
                  <a:schemeClr val="tx1">
                    <a:lumMod val="75000"/>
                    <a:lumOff val="25000"/>
                  </a:schemeClr>
                </a:solidFill>
              </a:rPr>
              <a:t>Front-End Web Development</a:t>
            </a: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9</a:t>
            </a:fld>
            <a:endParaRPr lang="en-US" sz="1100" dirty="0">
              <a:solidFill>
                <a:schemeClr val="tx1">
                  <a:lumMod val="75000"/>
                  <a:lumOff val="25000"/>
                </a:schemeClr>
              </a:solidFill>
            </a:endParaRPr>
          </a:p>
        </p:txBody>
      </p:sp>
      <p:sp>
        <p:nvSpPr>
          <p:cNvPr id="2" name="TextBox 1">
            <a:extLst>
              <a:ext uri="{FF2B5EF4-FFF2-40B4-BE49-F238E27FC236}">
                <a16:creationId xmlns="" xmlns:a16="http://schemas.microsoft.com/office/drawing/2014/main" id="{D6923391-0291-8F55-8B6F-FA07988D6889}"/>
              </a:ext>
            </a:extLst>
          </p:cNvPr>
          <p:cNvSpPr txBox="1"/>
          <p:nvPr/>
        </p:nvSpPr>
        <p:spPr>
          <a:xfrm>
            <a:off x="304800" y="2017234"/>
            <a:ext cx="8553480" cy="3046988"/>
          </a:xfrm>
          <a:prstGeom prst="rect">
            <a:avLst/>
          </a:prstGeom>
          <a:noFill/>
        </p:spPr>
        <p:txBody>
          <a:bodyPr wrap="square" rtlCol="0">
            <a:spAutoFit/>
          </a:bodyPr>
          <a:lstStyle/>
          <a:p>
            <a:pPr marL="285750" lvl="0" indent="-285750" algn="just">
              <a:lnSpc>
                <a:spcPct val="150000"/>
              </a:lnSpc>
              <a:buClr>
                <a:schemeClr val="accent2"/>
              </a:buClr>
              <a:buSzPct val="60000"/>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Website design</a:t>
            </a:r>
            <a:r>
              <a:rPr lang="en-US" sz="1600" dirty="0">
                <a:latin typeface="Times New Roman" panose="02020603050405020304" pitchFamily="18" charset="0"/>
                <a:cs typeface="Times New Roman" panose="02020603050405020304" pitchFamily="18" charset="0"/>
              </a:rPr>
              <a:t>: Front-end web development is often used to design the layout and structure of a website, including choosing colors, typography, images, and other visual elements.</a:t>
            </a:r>
          </a:p>
          <a:p>
            <a:pPr marL="285750" lvl="0" indent="-285750" algn="just">
              <a:lnSpc>
                <a:spcPct val="150000"/>
              </a:lnSpc>
              <a:buClr>
                <a:schemeClr val="accent2"/>
              </a:buClr>
              <a:buSzPct val="60000"/>
              <a:buFont typeface="Wingdings" panose="05000000000000000000" pitchFamily="2" charset="2"/>
              <a:buChar char="q"/>
            </a:pPr>
            <a:r>
              <a:rPr lang="en-US" sz="1600" b="1" dirty="0" smtClean="0">
                <a:latin typeface="Times New Roman" panose="02020603050405020304" pitchFamily="18" charset="0"/>
                <a:cs typeface="Times New Roman" panose="02020603050405020304" pitchFamily="18" charset="0"/>
              </a:rPr>
              <a:t>E-commerce </a:t>
            </a:r>
            <a:r>
              <a:rPr lang="en-US" sz="1600" b="1" dirty="0">
                <a:latin typeface="Times New Roman" panose="02020603050405020304" pitchFamily="18" charset="0"/>
                <a:cs typeface="Times New Roman" panose="02020603050405020304" pitchFamily="18" charset="0"/>
              </a:rPr>
              <a:t>development:</a:t>
            </a:r>
            <a:r>
              <a:rPr lang="en-US" sz="1600" dirty="0">
                <a:latin typeface="Times New Roman" panose="02020603050405020304" pitchFamily="18" charset="0"/>
                <a:cs typeface="Times New Roman" panose="02020603050405020304" pitchFamily="18" charset="0"/>
              </a:rPr>
              <a:t> Front-end web development is often used to create the user interface and shopping cart functionality of e-commerce websites.</a:t>
            </a:r>
          </a:p>
          <a:p>
            <a:pPr marL="285750" lvl="0" indent="-285750" algn="just">
              <a:lnSpc>
                <a:spcPct val="150000"/>
              </a:lnSpc>
              <a:buClr>
                <a:schemeClr val="accent2"/>
              </a:buClr>
              <a:buSzPct val="60000"/>
              <a:buFont typeface="Wingdings" panose="05000000000000000000" pitchFamily="2" charset="2"/>
              <a:buChar char="q"/>
            </a:pPr>
            <a:r>
              <a:rPr lang="en-US" sz="1600" b="1" dirty="0" smtClean="0">
                <a:latin typeface="Times New Roman" panose="02020603050405020304" pitchFamily="18" charset="0"/>
                <a:cs typeface="Times New Roman" panose="02020603050405020304" pitchFamily="18" charset="0"/>
              </a:rPr>
              <a:t>Web </a:t>
            </a:r>
            <a:r>
              <a:rPr lang="en-US" sz="1600" b="1" dirty="0">
                <a:latin typeface="Times New Roman" panose="02020603050405020304" pitchFamily="18" charset="0"/>
                <a:cs typeface="Times New Roman" panose="02020603050405020304" pitchFamily="18" charset="0"/>
              </a:rPr>
              <a:t>animations and effects:</a:t>
            </a:r>
            <a:r>
              <a:rPr lang="en-US" sz="1600" dirty="0">
                <a:latin typeface="Times New Roman" panose="02020603050405020304" pitchFamily="18" charset="0"/>
                <a:cs typeface="Times New Roman" panose="02020603050405020304" pitchFamily="18" charset="0"/>
              </a:rPr>
              <a:t> Front-end web development is often used to create animations, transitions, and other visual effects on websites.</a:t>
            </a:r>
          </a:p>
          <a:p>
            <a:pPr marL="285750" lvl="0" indent="-285750" algn="just">
              <a:lnSpc>
                <a:spcPct val="150000"/>
              </a:lnSpc>
              <a:buClr>
                <a:schemeClr val="accent2"/>
              </a:buClr>
              <a:buSzPct val="60000"/>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Responsive web design:</a:t>
            </a:r>
            <a:r>
              <a:rPr lang="en-US" sz="1600" dirty="0">
                <a:latin typeface="Times New Roman" panose="02020603050405020304" pitchFamily="18" charset="0"/>
                <a:cs typeface="Times New Roman" panose="02020603050405020304" pitchFamily="18" charset="0"/>
              </a:rPr>
              <a:t> Front-end web development is used to design websites that are optimized for different screen sizes, including desktops, laptops, tablets, and smartphones.</a:t>
            </a:r>
          </a:p>
        </p:txBody>
      </p:sp>
      <p:pic>
        <p:nvPicPr>
          <p:cNvPr id="10" name="Picture 9" descr="Logo.png"/>
          <p:cNvPicPr>
            <a:picLocks noChangeAspect="1"/>
          </p:cNvPicPr>
          <p:nvPr/>
        </p:nvPicPr>
        <p:blipFill>
          <a:blip r:embed="rId2" cstate="print"/>
          <a:stretch>
            <a:fillRect/>
          </a:stretch>
        </p:blipFill>
        <p:spPr>
          <a:xfrm>
            <a:off x="79880" y="51262"/>
            <a:ext cx="1215520" cy="11430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1613</TotalTime>
  <Words>909</Words>
  <Application>Microsoft Office PowerPoint</Application>
  <PresentationFormat>On-screen Show (4:3)</PresentationFormat>
  <Paragraphs>175</Paragraphs>
  <Slides>15</Slides>
  <Notes>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Median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Vivek</cp:lastModifiedBy>
  <cp:revision>326</cp:revision>
  <dcterms:created xsi:type="dcterms:W3CDTF">2006-08-16T00:00:00Z</dcterms:created>
  <dcterms:modified xsi:type="dcterms:W3CDTF">2023-04-02T09:54:44Z</dcterms:modified>
</cp:coreProperties>
</file>