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218" r:id="rId4"/>
  </p:sldMasterIdLst>
  <p:notesMasterIdLst>
    <p:notesMasterId r:id="rId37"/>
  </p:notesMasterIdLst>
  <p:handoutMasterIdLst>
    <p:handoutMasterId r:id="rId38"/>
  </p:handoutMasterIdLst>
  <p:sldIdLst>
    <p:sldId id="485" r:id="rId5"/>
    <p:sldId id="339" r:id="rId6"/>
    <p:sldId id="381" r:id="rId7"/>
    <p:sldId id="408" r:id="rId8"/>
    <p:sldId id="395" r:id="rId9"/>
    <p:sldId id="486" r:id="rId10"/>
    <p:sldId id="495" r:id="rId11"/>
    <p:sldId id="488" r:id="rId12"/>
    <p:sldId id="489" r:id="rId13"/>
    <p:sldId id="490" r:id="rId14"/>
    <p:sldId id="491" r:id="rId15"/>
    <p:sldId id="492" r:id="rId16"/>
    <p:sldId id="484" r:id="rId17"/>
    <p:sldId id="449" r:id="rId18"/>
    <p:sldId id="450" r:id="rId19"/>
    <p:sldId id="501" r:id="rId20"/>
    <p:sldId id="451" r:id="rId21"/>
    <p:sldId id="453" r:id="rId22"/>
    <p:sldId id="454" r:id="rId23"/>
    <p:sldId id="455" r:id="rId24"/>
    <p:sldId id="456" r:id="rId25"/>
    <p:sldId id="461" r:id="rId26"/>
    <p:sldId id="462" r:id="rId27"/>
    <p:sldId id="396" r:id="rId28"/>
    <p:sldId id="493" r:id="rId29"/>
    <p:sldId id="494" r:id="rId30"/>
    <p:sldId id="496" r:id="rId31"/>
    <p:sldId id="497" r:id="rId32"/>
    <p:sldId id="498" r:id="rId33"/>
    <p:sldId id="499" r:id="rId34"/>
    <p:sldId id="500" r:id="rId35"/>
    <p:sldId id="371" r:id="rId36"/>
  </p:sldIdLst>
  <p:sldSz cx="9906000" cy="6858000" type="A4"/>
  <p:notesSz cx="6797675" cy="9874250"/>
  <p:custDataLst>
    <p:tags r:id="rId39"/>
  </p:custDataLst>
  <p:defaultTextStyle>
    <a:defPPr>
      <a:defRPr lang="de-DE"/>
    </a:defPPr>
    <a:lvl1pPr algn="l" defTabSz="957158" rtl="0" eaLnBrk="0" fontAlgn="base" hangingPunct="0">
      <a:spcBef>
        <a:spcPct val="0"/>
      </a:spcBef>
      <a:spcAft>
        <a:spcPct val="0"/>
      </a:spcAft>
      <a:defRPr sz="1900" kern="1200">
        <a:solidFill>
          <a:schemeClr val="tx1"/>
        </a:solidFill>
        <a:latin typeface="Arial" pitchFamily="34" charset="0"/>
        <a:ea typeface="+mn-ea"/>
        <a:cs typeface="+mn-cs"/>
      </a:defRPr>
    </a:lvl1pPr>
    <a:lvl2pPr marL="477785" indent="-20636" algn="l" defTabSz="957158" rtl="0" eaLnBrk="0" fontAlgn="base" hangingPunct="0">
      <a:spcBef>
        <a:spcPct val="0"/>
      </a:spcBef>
      <a:spcAft>
        <a:spcPct val="0"/>
      </a:spcAft>
      <a:defRPr sz="1900" kern="1200">
        <a:solidFill>
          <a:schemeClr val="tx1"/>
        </a:solidFill>
        <a:latin typeface="Arial" pitchFamily="34" charset="0"/>
        <a:ea typeface="+mn-ea"/>
        <a:cs typeface="+mn-cs"/>
      </a:defRPr>
    </a:lvl2pPr>
    <a:lvl3pPr marL="957158" indent="-42858" algn="l" defTabSz="957158" rtl="0" eaLnBrk="0" fontAlgn="base" hangingPunct="0">
      <a:spcBef>
        <a:spcPct val="0"/>
      </a:spcBef>
      <a:spcAft>
        <a:spcPct val="0"/>
      </a:spcAft>
      <a:defRPr sz="1900" kern="1200">
        <a:solidFill>
          <a:schemeClr val="tx1"/>
        </a:solidFill>
        <a:latin typeface="Arial" pitchFamily="34" charset="0"/>
        <a:ea typeface="+mn-ea"/>
        <a:cs typeface="+mn-cs"/>
      </a:defRPr>
    </a:lvl3pPr>
    <a:lvl4pPr marL="1434942" indent="-63493" algn="l" defTabSz="957158" rtl="0" eaLnBrk="0" fontAlgn="base" hangingPunct="0">
      <a:spcBef>
        <a:spcPct val="0"/>
      </a:spcBef>
      <a:spcAft>
        <a:spcPct val="0"/>
      </a:spcAft>
      <a:defRPr sz="1900" kern="1200">
        <a:solidFill>
          <a:schemeClr val="tx1"/>
        </a:solidFill>
        <a:latin typeface="Arial" pitchFamily="34" charset="0"/>
        <a:ea typeface="+mn-ea"/>
        <a:cs typeface="+mn-cs"/>
      </a:defRPr>
    </a:lvl4pPr>
    <a:lvl5pPr marL="1914315" indent="-85715" algn="l" defTabSz="957158" rtl="0" eaLnBrk="0" fontAlgn="base" hangingPunct="0">
      <a:spcBef>
        <a:spcPct val="0"/>
      </a:spcBef>
      <a:spcAft>
        <a:spcPct val="0"/>
      </a:spcAft>
      <a:defRPr sz="1900" kern="1200">
        <a:solidFill>
          <a:schemeClr val="tx1"/>
        </a:solidFill>
        <a:latin typeface="Arial" pitchFamily="34" charset="0"/>
        <a:ea typeface="+mn-ea"/>
        <a:cs typeface="+mn-cs"/>
      </a:defRPr>
    </a:lvl5pPr>
    <a:lvl6pPr marL="2285750" algn="l" defTabSz="914300" rtl="0" eaLnBrk="1" latinLnBrk="0" hangingPunct="1">
      <a:defRPr sz="1900" kern="1200">
        <a:solidFill>
          <a:schemeClr val="tx1"/>
        </a:solidFill>
        <a:latin typeface="Arial" pitchFamily="34" charset="0"/>
        <a:ea typeface="+mn-ea"/>
        <a:cs typeface="+mn-cs"/>
      </a:defRPr>
    </a:lvl6pPr>
    <a:lvl7pPr marL="2742900" algn="l" defTabSz="914300" rtl="0" eaLnBrk="1" latinLnBrk="0" hangingPunct="1">
      <a:defRPr sz="1900" kern="1200">
        <a:solidFill>
          <a:schemeClr val="tx1"/>
        </a:solidFill>
        <a:latin typeface="Arial" pitchFamily="34" charset="0"/>
        <a:ea typeface="+mn-ea"/>
        <a:cs typeface="+mn-cs"/>
      </a:defRPr>
    </a:lvl7pPr>
    <a:lvl8pPr marL="3200049" algn="l" defTabSz="914300" rtl="0" eaLnBrk="1" latinLnBrk="0" hangingPunct="1">
      <a:defRPr sz="1900" kern="1200">
        <a:solidFill>
          <a:schemeClr val="tx1"/>
        </a:solidFill>
        <a:latin typeface="Arial" pitchFamily="34" charset="0"/>
        <a:ea typeface="+mn-ea"/>
        <a:cs typeface="+mn-cs"/>
      </a:defRPr>
    </a:lvl8pPr>
    <a:lvl9pPr marL="3657199" algn="l" defTabSz="914300" rtl="0" eaLnBrk="1" latinLnBrk="0" hangingPunct="1">
      <a:defRPr sz="1900" kern="1200">
        <a:solidFill>
          <a:schemeClr val="tx1"/>
        </a:solidFill>
        <a:latin typeface="Arial" pitchFamily="34" charset="0"/>
        <a:ea typeface="+mn-ea"/>
        <a:cs typeface="+mn-cs"/>
      </a:defRPr>
    </a:lvl9pPr>
  </p:defaultTextStyle>
  <p:extLst>
    <p:ext uri="{EFAFB233-063F-42B5-8137-9DF3F51BA10A}">
      <p15:sldGuideLst xmlns:p15="http://schemas.microsoft.com/office/powerpoint/2012/main">
        <p15:guide id="1" orient="horz">
          <p15:clr>
            <a:srgbClr val="A4A3A4"/>
          </p15:clr>
        </p15:guide>
        <p15:guide id="2" pos="6239">
          <p15:clr>
            <a:srgbClr val="A4A3A4"/>
          </p15:clr>
        </p15:guide>
      </p15:sldGuideLst>
    </p:ext>
    <p:ext uri="{2D200454-40CA-4A62-9FC3-DE9A4176ACB9}">
      <p15:notesGuideLst xmlns:p15="http://schemas.microsoft.com/office/powerpoint/2012/main">
        <p15:guide id="1" orient="horz" pos="3110">
          <p15:clr>
            <a:srgbClr val="A4A3A4"/>
          </p15:clr>
        </p15:guide>
        <p15:guide id="2" pos="214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5B3"/>
    <a:srgbClr val="AF1C63"/>
    <a:srgbClr val="6A9529"/>
    <a:srgbClr val="66FFFF"/>
    <a:srgbClr val="C1E1FF"/>
    <a:srgbClr val="000000"/>
    <a:srgbClr val="ACB7B2"/>
    <a:srgbClr val="A2BFAF"/>
    <a:srgbClr val="00A0D6"/>
    <a:srgbClr val="005B7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853" autoAdjust="0"/>
    <p:restoredTop sz="99517" autoAdjust="0"/>
  </p:normalViewPr>
  <p:slideViewPr>
    <p:cSldViewPr snapToGrid="0">
      <p:cViewPr varScale="1">
        <p:scale>
          <a:sx n="77" d="100"/>
          <a:sy n="77" d="100"/>
        </p:scale>
        <p:origin x="900" y="72"/>
      </p:cViewPr>
      <p:guideLst>
        <p:guide orient="horz"/>
        <p:guide pos="6239"/>
      </p:guideLst>
    </p:cSldViewPr>
  </p:slideViewPr>
  <p:outlineViewPr>
    <p:cViewPr>
      <p:scale>
        <a:sx n="33" d="100"/>
        <a:sy n="33" d="100"/>
      </p:scale>
      <p:origin x="48" y="2986"/>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76" d="100"/>
          <a:sy n="76" d="100"/>
        </p:scale>
        <p:origin x="-2214" y="-96"/>
      </p:cViewPr>
      <p:guideLst>
        <p:guide orient="horz" pos="3110"/>
        <p:guide pos="214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ags" Target="tags/tag1.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notesMaster" Target="notesMasters/notesMaster1.xml"/><Relationship Id="rId40"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6797675" cy="493713"/>
          </a:xfrm>
          <a:prstGeom prst="rect">
            <a:avLst/>
          </a:prstGeom>
        </p:spPr>
        <p:txBody>
          <a:bodyPr vert="horz" lIns="34625" tIns="34625" rIns="242374" bIns="34625" rtlCol="0" anchor="ctr"/>
          <a:lstStyle>
            <a:lvl1pPr algn="r" defTabSz="957756" eaLnBrk="1" fontAlgn="auto" hangingPunct="1">
              <a:spcBef>
                <a:spcPts val="0"/>
              </a:spcBef>
              <a:spcAft>
                <a:spcPts val="0"/>
              </a:spcAft>
              <a:defRPr sz="1500">
                <a:cs typeface="Arial" pitchFamily="34" charset="0"/>
              </a:defRPr>
            </a:lvl1pPr>
          </a:lstStyle>
          <a:p>
            <a:pPr>
              <a:defRPr/>
            </a:pPr>
            <a:endParaRPr lang="de-DE"/>
          </a:p>
        </p:txBody>
      </p:sp>
      <p:sp>
        <p:nvSpPr>
          <p:cNvPr id="4" name="Footer Placeholder 3"/>
          <p:cNvSpPr>
            <a:spLocks noGrp="1"/>
          </p:cNvSpPr>
          <p:nvPr>
            <p:ph type="ftr" sz="quarter" idx="2"/>
          </p:nvPr>
        </p:nvSpPr>
        <p:spPr>
          <a:xfrm>
            <a:off x="0" y="9378950"/>
            <a:ext cx="2946400" cy="493713"/>
          </a:xfrm>
          <a:prstGeom prst="rect">
            <a:avLst/>
          </a:prstGeom>
        </p:spPr>
        <p:txBody>
          <a:bodyPr vert="horz" lIns="87947" tIns="43973" rIns="87947" bIns="43973" rtlCol="0" anchor="b"/>
          <a:lstStyle>
            <a:lvl1pPr algn="l" defTabSz="957756" eaLnBrk="1" fontAlgn="auto" hangingPunct="1">
              <a:spcBef>
                <a:spcPts val="0"/>
              </a:spcBef>
              <a:spcAft>
                <a:spcPts val="0"/>
              </a:spcAft>
              <a:defRPr sz="800">
                <a:cs typeface="Arial" pitchFamily="34" charset="0"/>
              </a:defRPr>
            </a:lvl1pPr>
          </a:lstStyle>
          <a:p>
            <a:pPr>
              <a:defRPr/>
            </a:pPr>
            <a:r>
              <a:rPr lang="de-DE"/>
              <a:t>© 2012 Capgemini. All </a:t>
            </a:r>
            <a:r>
              <a:rPr lang="de-DE" err="1"/>
              <a:t>rights</a:t>
            </a:r>
            <a:r>
              <a:rPr lang="de-DE"/>
              <a:t> </a:t>
            </a:r>
            <a:r>
              <a:rPr lang="de-DE" err="1"/>
              <a:t>reserved</a:t>
            </a:r>
            <a:r>
              <a:rPr lang="de-DE"/>
              <a:t>.</a:t>
            </a:r>
          </a:p>
        </p:txBody>
      </p:sp>
      <p:sp>
        <p:nvSpPr>
          <p:cNvPr id="5" name="Slide Number Placeholder 4"/>
          <p:cNvSpPr>
            <a:spLocks noGrp="1"/>
          </p:cNvSpPr>
          <p:nvPr>
            <p:ph type="sldNum" sz="quarter" idx="3"/>
          </p:nvPr>
        </p:nvSpPr>
        <p:spPr>
          <a:xfrm>
            <a:off x="3849688" y="9378950"/>
            <a:ext cx="2946400" cy="493713"/>
          </a:xfrm>
          <a:prstGeom prst="rect">
            <a:avLst/>
          </a:prstGeom>
        </p:spPr>
        <p:txBody>
          <a:bodyPr vert="horz" wrap="square" lIns="87947" tIns="43973" rIns="87947" bIns="43973" numCol="1" anchor="b" anchorCtr="0" compatLnSpc="1">
            <a:prstTxWarp prst="textNoShape">
              <a:avLst/>
            </a:prstTxWarp>
          </a:bodyPr>
          <a:lstStyle>
            <a:lvl1pPr algn="r" eaLnBrk="1" hangingPunct="1">
              <a:defRPr sz="800" smtClean="0">
                <a:cs typeface="Arial" pitchFamily="34" charset="0"/>
              </a:defRPr>
            </a:lvl1pPr>
          </a:lstStyle>
          <a:p>
            <a:pPr>
              <a:defRPr/>
            </a:pPr>
            <a:fld id="{6881DEEE-20BD-409B-BCE1-D23EC210A3BB}" type="slidenum">
              <a:rPr lang="de-DE" altLang="en-US"/>
              <a:pPr>
                <a:defRPr/>
              </a:pPr>
              <a:t>‹#›</a:t>
            </a:fld>
            <a:endParaRPr lang="de-DE" altLang="en-US"/>
          </a:p>
        </p:txBody>
      </p:sp>
    </p:spTree>
    <p:extLst>
      <p:ext uri="{BB962C8B-B14F-4D97-AF65-F5344CB8AC3E}">
        <p14:creationId xmlns:p14="http://schemas.microsoft.com/office/powerpoint/2010/main" val="376917786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400" cy="493713"/>
          </a:xfrm>
          <a:prstGeom prst="rect">
            <a:avLst/>
          </a:prstGeom>
        </p:spPr>
        <p:txBody>
          <a:bodyPr vert="horz" lIns="95264" tIns="47632" rIns="95264" bIns="47632" rtlCol="0"/>
          <a:lstStyle>
            <a:lvl1pPr algn="l" defTabSz="957756" eaLnBrk="1" fontAlgn="auto" hangingPunct="1">
              <a:spcBef>
                <a:spcPts val="0"/>
              </a:spcBef>
              <a:spcAft>
                <a:spcPts val="0"/>
              </a:spcAft>
              <a:defRPr sz="1300">
                <a:latin typeface="+mn-lt"/>
              </a:defRPr>
            </a:lvl1pPr>
          </a:lstStyle>
          <a:p>
            <a:pPr>
              <a:defRPr/>
            </a:pPr>
            <a:endParaRPr lang="en-US" dirty="0"/>
          </a:p>
        </p:txBody>
      </p:sp>
      <p:sp>
        <p:nvSpPr>
          <p:cNvPr id="3" name="Date Placeholder 2"/>
          <p:cNvSpPr>
            <a:spLocks noGrp="1"/>
          </p:cNvSpPr>
          <p:nvPr>
            <p:ph type="dt" idx="1"/>
          </p:nvPr>
        </p:nvSpPr>
        <p:spPr>
          <a:xfrm>
            <a:off x="3849688" y="0"/>
            <a:ext cx="2946400" cy="493713"/>
          </a:xfrm>
          <a:prstGeom prst="rect">
            <a:avLst/>
          </a:prstGeom>
        </p:spPr>
        <p:txBody>
          <a:bodyPr vert="horz" lIns="95264" tIns="47632" rIns="95264" bIns="47632" rtlCol="0"/>
          <a:lstStyle>
            <a:lvl1pPr algn="r" defTabSz="957756" eaLnBrk="1" fontAlgn="auto" hangingPunct="1">
              <a:spcBef>
                <a:spcPts val="0"/>
              </a:spcBef>
              <a:spcAft>
                <a:spcPts val="0"/>
              </a:spcAft>
              <a:defRPr sz="1300">
                <a:latin typeface="+mn-lt"/>
              </a:defRPr>
            </a:lvl1pPr>
          </a:lstStyle>
          <a:p>
            <a:pPr>
              <a:defRPr/>
            </a:pPr>
            <a:fld id="{084A9ABA-B9C2-4EF7-893B-E3AB3F1FF92A}" type="datetimeFigureOut">
              <a:rPr lang="en-US"/>
              <a:pPr>
                <a:defRPr/>
              </a:pPr>
              <a:t>6/7/2017</a:t>
            </a:fld>
            <a:endParaRPr lang="en-US" dirty="0"/>
          </a:p>
        </p:txBody>
      </p:sp>
      <p:sp>
        <p:nvSpPr>
          <p:cNvPr id="4" name="Slide Image Placeholder 3"/>
          <p:cNvSpPr>
            <a:spLocks noGrp="1" noRot="1" noChangeAspect="1"/>
          </p:cNvSpPr>
          <p:nvPr>
            <p:ph type="sldImg" idx="2"/>
          </p:nvPr>
        </p:nvSpPr>
        <p:spPr>
          <a:xfrm>
            <a:off x="725488" y="741363"/>
            <a:ext cx="5346700" cy="3702050"/>
          </a:xfrm>
          <a:prstGeom prst="rect">
            <a:avLst/>
          </a:prstGeom>
          <a:noFill/>
          <a:ln w="12700">
            <a:solidFill>
              <a:prstClr val="black"/>
            </a:solidFill>
          </a:ln>
        </p:spPr>
        <p:txBody>
          <a:bodyPr vert="horz" lIns="95264" tIns="47632" rIns="95264" bIns="47632" rtlCol="0" anchor="ctr"/>
          <a:lstStyle/>
          <a:p>
            <a:pPr lvl="0"/>
            <a:endParaRPr lang="de-DE" noProof="0"/>
          </a:p>
        </p:txBody>
      </p:sp>
      <p:sp>
        <p:nvSpPr>
          <p:cNvPr id="5" name="Notes Placeholder 4"/>
          <p:cNvSpPr>
            <a:spLocks noGrp="1"/>
          </p:cNvSpPr>
          <p:nvPr>
            <p:ph type="body" sz="quarter" idx="3"/>
          </p:nvPr>
        </p:nvSpPr>
        <p:spPr>
          <a:xfrm>
            <a:off x="679450" y="4689475"/>
            <a:ext cx="5438775" cy="4443413"/>
          </a:xfrm>
          <a:prstGeom prst="rect">
            <a:avLst/>
          </a:prstGeom>
        </p:spPr>
        <p:txBody>
          <a:bodyPr vert="horz" lIns="95264" tIns="47632" rIns="95264" bIns="47632"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9378950"/>
            <a:ext cx="2946400" cy="493713"/>
          </a:xfrm>
          <a:prstGeom prst="rect">
            <a:avLst/>
          </a:prstGeom>
        </p:spPr>
        <p:txBody>
          <a:bodyPr vert="horz" lIns="95264" tIns="47632" rIns="95264" bIns="47632" rtlCol="0" anchor="b"/>
          <a:lstStyle>
            <a:lvl1pPr algn="l" defTabSz="957756" eaLnBrk="1" fontAlgn="auto" hangingPunct="1">
              <a:spcBef>
                <a:spcPts val="0"/>
              </a:spcBef>
              <a:spcAft>
                <a:spcPts val="0"/>
              </a:spcAft>
              <a:defRPr sz="1300">
                <a:latin typeface="+mn-lt"/>
              </a:defRPr>
            </a:lvl1pPr>
          </a:lstStyle>
          <a:p>
            <a:pPr>
              <a:defRPr/>
            </a:pPr>
            <a:endParaRPr lang="en-US" dirty="0"/>
          </a:p>
        </p:txBody>
      </p:sp>
      <p:sp>
        <p:nvSpPr>
          <p:cNvPr id="7" name="Slide Number Placeholder 6"/>
          <p:cNvSpPr>
            <a:spLocks noGrp="1"/>
          </p:cNvSpPr>
          <p:nvPr>
            <p:ph type="sldNum" sz="quarter" idx="5"/>
          </p:nvPr>
        </p:nvSpPr>
        <p:spPr>
          <a:xfrm>
            <a:off x="3849688" y="9378950"/>
            <a:ext cx="2946400" cy="493713"/>
          </a:xfrm>
          <a:prstGeom prst="rect">
            <a:avLst/>
          </a:prstGeom>
        </p:spPr>
        <p:txBody>
          <a:bodyPr vert="horz" wrap="square" lIns="95264" tIns="47632" rIns="95264" bIns="47632" numCol="1" anchor="b" anchorCtr="0" compatLnSpc="1">
            <a:prstTxWarp prst="textNoShape">
              <a:avLst/>
            </a:prstTxWarp>
          </a:bodyPr>
          <a:lstStyle>
            <a:lvl1pPr algn="r" eaLnBrk="1" hangingPunct="1">
              <a:defRPr sz="1300" smtClean="0">
                <a:latin typeface="Calibri" pitchFamily="34" charset="0"/>
              </a:defRPr>
            </a:lvl1pPr>
          </a:lstStyle>
          <a:p>
            <a:pPr>
              <a:defRPr/>
            </a:pPr>
            <a:fld id="{26B6DF01-54E8-419A-B782-FFF414ABB68A}" type="slidenum">
              <a:rPr lang="en-US" altLang="en-US"/>
              <a:pPr>
                <a:defRPr/>
              </a:pPr>
              <a:t>‹#›</a:t>
            </a:fld>
            <a:endParaRPr lang="en-US" altLang="en-US" dirty="0"/>
          </a:p>
        </p:txBody>
      </p:sp>
    </p:spTree>
    <p:extLst>
      <p:ext uri="{BB962C8B-B14F-4D97-AF65-F5344CB8AC3E}">
        <p14:creationId xmlns:p14="http://schemas.microsoft.com/office/powerpoint/2010/main" val="74674515"/>
      </p:ext>
    </p:extLst>
  </p:cSld>
  <p:clrMap bg1="lt1" tx1="dk1" bg2="lt2" tx2="dk2" accent1="accent1" accent2="accent2" accent3="accent3" accent4="accent4" accent5="accent5" accent6="accent6" hlink="hlink" folHlink="folHlink"/>
  <p:notesStyle>
    <a:lvl1pPr algn="l" defTabSz="912713" rtl="0" eaLnBrk="0" fontAlgn="base" hangingPunct="0">
      <a:spcBef>
        <a:spcPct val="30000"/>
      </a:spcBef>
      <a:spcAft>
        <a:spcPct val="0"/>
      </a:spcAft>
      <a:defRPr sz="1200" kern="1200">
        <a:solidFill>
          <a:schemeClr val="tx1"/>
        </a:solidFill>
        <a:latin typeface="+mn-lt"/>
        <a:ea typeface="+mn-ea"/>
        <a:cs typeface="+mn-cs"/>
      </a:defRPr>
    </a:lvl1pPr>
    <a:lvl2pPr marL="455563" algn="l" defTabSz="912713" rtl="0" eaLnBrk="0" fontAlgn="base" hangingPunct="0">
      <a:spcBef>
        <a:spcPct val="30000"/>
      </a:spcBef>
      <a:spcAft>
        <a:spcPct val="0"/>
      </a:spcAft>
      <a:defRPr sz="1200" kern="1200">
        <a:solidFill>
          <a:schemeClr val="tx1"/>
        </a:solidFill>
        <a:latin typeface="+mn-lt"/>
        <a:ea typeface="+mn-ea"/>
        <a:cs typeface="+mn-cs"/>
      </a:defRPr>
    </a:lvl2pPr>
    <a:lvl3pPr marL="912713" algn="l" defTabSz="912713" rtl="0" eaLnBrk="0" fontAlgn="base" hangingPunct="0">
      <a:spcBef>
        <a:spcPct val="30000"/>
      </a:spcBef>
      <a:spcAft>
        <a:spcPct val="0"/>
      </a:spcAft>
      <a:defRPr sz="1200" kern="1200">
        <a:solidFill>
          <a:schemeClr val="tx1"/>
        </a:solidFill>
        <a:latin typeface="+mn-lt"/>
        <a:ea typeface="+mn-ea"/>
        <a:cs typeface="+mn-cs"/>
      </a:defRPr>
    </a:lvl3pPr>
    <a:lvl4pPr marL="1369863" algn="l" defTabSz="912713" rtl="0" eaLnBrk="0" fontAlgn="base" hangingPunct="0">
      <a:spcBef>
        <a:spcPct val="30000"/>
      </a:spcBef>
      <a:spcAft>
        <a:spcPct val="0"/>
      </a:spcAft>
      <a:defRPr sz="1200" kern="1200">
        <a:solidFill>
          <a:schemeClr val="tx1"/>
        </a:solidFill>
        <a:latin typeface="+mn-lt"/>
        <a:ea typeface="+mn-ea"/>
        <a:cs typeface="+mn-cs"/>
      </a:defRPr>
    </a:lvl4pPr>
    <a:lvl5pPr marL="1827013" algn="l" defTabSz="912713" rtl="0" eaLnBrk="0" fontAlgn="base" hangingPunct="0">
      <a:spcBef>
        <a:spcPct val="30000"/>
      </a:spcBef>
      <a:spcAft>
        <a:spcPct val="0"/>
      </a:spcAft>
      <a:defRPr sz="1200" kern="1200">
        <a:solidFill>
          <a:schemeClr val="tx1"/>
        </a:solidFill>
        <a:latin typeface="+mn-lt"/>
        <a:ea typeface="+mn-ea"/>
        <a:cs typeface="+mn-cs"/>
      </a:defRPr>
    </a:lvl5pPr>
    <a:lvl6pPr marL="2285604" algn="l" defTabSz="914242" rtl="0" eaLnBrk="1" latinLnBrk="0" hangingPunct="1">
      <a:defRPr sz="1200" kern="1200">
        <a:solidFill>
          <a:schemeClr val="tx1"/>
        </a:solidFill>
        <a:latin typeface="+mn-lt"/>
        <a:ea typeface="+mn-ea"/>
        <a:cs typeface="+mn-cs"/>
      </a:defRPr>
    </a:lvl6pPr>
    <a:lvl7pPr marL="2742725" algn="l" defTabSz="914242" rtl="0" eaLnBrk="1" latinLnBrk="0" hangingPunct="1">
      <a:defRPr sz="1200" kern="1200">
        <a:solidFill>
          <a:schemeClr val="tx1"/>
        </a:solidFill>
        <a:latin typeface="+mn-lt"/>
        <a:ea typeface="+mn-ea"/>
        <a:cs typeface="+mn-cs"/>
      </a:defRPr>
    </a:lvl7pPr>
    <a:lvl8pPr marL="3199848" algn="l" defTabSz="914242" rtl="0" eaLnBrk="1" latinLnBrk="0" hangingPunct="1">
      <a:defRPr sz="1200" kern="1200">
        <a:solidFill>
          <a:schemeClr val="tx1"/>
        </a:solidFill>
        <a:latin typeface="+mn-lt"/>
        <a:ea typeface="+mn-ea"/>
        <a:cs typeface="+mn-cs"/>
      </a:defRPr>
    </a:lvl8pPr>
    <a:lvl9pPr marL="3656968" algn="l" defTabSz="9142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25488" y="741363"/>
            <a:ext cx="5346700" cy="37020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26B6DF01-54E8-419A-B782-FFF414ABB68A}" type="slidenum">
              <a:rPr lang="en-US" altLang="en-US" smtClean="0"/>
              <a:pPr>
                <a:defRPr/>
              </a:pPr>
              <a:t>2</a:t>
            </a:fld>
            <a:endParaRPr lang="en-US" altLang="en-US" dirty="0"/>
          </a:p>
        </p:txBody>
      </p:sp>
    </p:spTree>
    <p:extLst>
      <p:ext uri="{BB962C8B-B14F-4D97-AF65-F5344CB8AC3E}">
        <p14:creationId xmlns:p14="http://schemas.microsoft.com/office/powerpoint/2010/main" val="22095899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25488" y="741363"/>
            <a:ext cx="5346700" cy="37020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26B6DF01-54E8-419A-B782-FFF414ABB68A}" type="slidenum">
              <a:rPr lang="en-US" altLang="en-US" smtClean="0"/>
              <a:pPr>
                <a:defRPr/>
              </a:pPr>
              <a:t>14</a:t>
            </a:fld>
            <a:endParaRPr lang="en-US" altLang="en-US" dirty="0"/>
          </a:p>
        </p:txBody>
      </p:sp>
    </p:spTree>
    <p:extLst>
      <p:ext uri="{BB962C8B-B14F-4D97-AF65-F5344CB8AC3E}">
        <p14:creationId xmlns:p14="http://schemas.microsoft.com/office/powerpoint/2010/main" val="34148337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25488" y="741363"/>
            <a:ext cx="5346700" cy="37020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26B6DF01-54E8-419A-B782-FFF414ABB68A}" type="slidenum">
              <a:rPr lang="en-US" altLang="en-US" smtClean="0"/>
              <a:pPr>
                <a:defRPr/>
              </a:pPr>
              <a:t>15</a:t>
            </a:fld>
            <a:endParaRPr lang="en-US" altLang="en-US" dirty="0"/>
          </a:p>
        </p:txBody>
      </p:sp>
    </p:spTree>
    <p:extLst>
      <p:ext uri="{BB962C8B-B14F-4D97-AF65-F5344CB8AC3E}">
        <p14:creationId xmlns:p14="http://schemas.microsoft.com/office/powerpoint/2010/main" val="41816522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25488" y="741363"/>
            <a:ext cx="5346700" cy="37020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26B6DF01-54E8-419A-B782-FFF414ABB68A}" type="slidenum">
              <a:rPr lang="en-US" altLang="en-US" smtClean="0"/>
              <a:pPr>
                <a:defRPr/>
              </a:pPr>
              <a:t>16</a:t>
            </a:fld>
            <a:endParaRPr lang="en-US" altLang="en-US" dirty="0"/>
          </a:p>
        </p:txBody>
      </p:sp>
    </p:spTree>
    <p:extLst>
      <p:ext uri="{BB962C8B-B14F-4D97-AF65-F5344CB8AC3E}">
        <p14:creationId xmlns:p14="http://schemas.microsoft.com/office/powerpoint/2010/main" val="27439302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25488" y="741363"/>
            <a:ext cx="5346700" cy="37020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26B6DF01-54E8-419A-B782-FFF414ABB68A}" type="slidenum">
              <a:rPr lang="en-US" altLang="en-US" smtClean="0"/>
              <a:pPr>
                <a:defRPr/>
              </a:pPr>
              <a:t>17</a:t>
            </a:fld>
            <a:endParaRPr lang="en-US" altLang="en-US" dirty="0"/>
          </a:p>
        </p:txBody>
      </p:sp>
    </p:spTree>
    <p:extLst>
      <p:ext uri="{BB962C8B-B14F-4D97-AF65-F5344CB8AC3E}">
        <p14:creationId xmlns:p14="http://schemas.microsoft.com/office/powerpoint/2010/main" val="13716725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25488" y="741363"/>
            <a:ext cx="5346700" cy="37020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26B6DF01-54E8-419A-B782-FFF414ABB68A}" type="slidenum">
              <a:rPr lang="en-US" altLang="en-US" smtClean="0"/>
              <a:pPr>
                <a:defRPr/>
              </a:pPr>
              <a:t>26</a:t>
            </a:fld>
            <a:endParaRPr lang="en-US" altLang="en-US" dirty="0"/>
          </a:p>
        </p:txBody>
      </p:sp>
    </p:spTree>
    <p:extLst>
      <p:ext uri="{BB962C8B-B14F-4D97-AF65-F5344CB8AC3E}">
        <p14:creationId xmlns:p14="http://schemas.microsoft.com/office/powerpoint/2010/main" val="38060830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25488" y="741363"/>
            <a:ext cx="5346700" cy="37020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26B6DF01-54E8-419A-B782-FFF414ABB68A}" type="slidenum">
              <a:rPr lang="en-US" altLang="en-US" smtClean="0"/>
              <a:pPr>
                <a:defRPr/>
              </a:pPr>
              <a:t>28</a:t>
            </a:fld>
            <a:endParaRPr lang="en-US" altLang="en-US" dirty="0"/>
          </a:p>
        </p:txBody>
      </p:sp>
    </p:spTree>
    <p:extLst>
      <p:ext uri="{BB962C8B-B14F-4D97-AF65-F5344CB8AC3E}">
        <p14:creationId xmlns:p14="http://schemas.microsoft.com/office/powerpoint/2010/main" val="4790086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25488" y="741363"/>
            <a:ext cx="5346700" cy="37020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26B6DF01-54E8-419A-B782-FFF414ABB68A}" type="slidenum">
              <a:rPr lang="en-US" altLang="en-US" smtClean="0"/>
              <a:pPr>
                <a:defRPr/>
              </a:pPr>
              <a:t>29</a:t>
            </a:fld>
            <a:endParaRPr lang="en-US" altLang="en-US" dirty="0"/>
          </a:p>
        </p:txBody>
      </p:sp>
    </p:spTree>
    <p:extLst>
      <p:ext uri="{BB962C8B-B14F-4D97-AF65-F5344CB8AC3E}">
        <p14:creationId xmlns:p14="http://schemas.microsoft.com/office/powerpoint/2010/main" val="18144601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25488" y="741363"/>
            <a:ext cx="5346700" cy="37020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26B6DF01-54E8-419A-B782-FFF414ABB68A}" type="slidenum">
              <a:rPr lang="en-US" altLang="en-US" smtClean="0"/>
              <a:pPr>
                <a:defRPr/>
              </a:pPr>
              <a:t>30</a:t>
            </a:fld>
            <a:endParaRPr lang="en-US" altLang="en-US" dirty="0"/>
          </a:p>
        </p:txBody>
      </p:sp>
    </p:spTree>
    <p:extLst>
      <p:ext uri="{BB962C8B-B14F-4D97-AF65-F5344CB8AC3E}">
        <p14:creationId xmlns:p14="http://schemas.microsoft.com/office/powerpoint/2010/main" val="592281777"/>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oleObject" Target="../embeddings/oleObject2.bin"/><Relationship Id="rId3" Type="http://schemas.openxmlformats.org/officeDocument/2006/relationships/tags" Target="../tags/tag11.xml"/><Relationship Id="rId7" Type="http://schemas.openxmlformats.org/officeDocument/2006/relationships/image" Target="../media/image3.jpeg"/><Relationship Id="rId2" Type="http://schemas.openxmlformats.org/officeDocument/2006/relationships/tags" Target="../tags/tag10.xml"/><Relationship Id="rId1" Type="http://schemas.openxmlformats.org/officeDocument/2006/relationships/vmlDrawing" Target="../drawings/vmlDrawing2.vml"/><Relationship Id="rId6" Type="http://schemas.openxmlformats.org/officeDocument/2006/relationships/slideMaster" Target="../slideMasters/slideMaster1.xml"/><Relationship Id="rId11" Type="http://schemas.openxmlformats.org/officeDocument/2006/relationships/image" Target="../media/image5.emf"/><Relationship Id="rId5" Type="http://schemas.openxmlformats.org/officeDocument/2006/relationships/tags" Target="../tags/tag13.xml"/><Relationship Id="rId10" Type="http://schemas.openxmlformats.org/officeDocument/2006/relationships/image" Target="../media/image4.jpeg"/><Relationship Id="rId4" Type="http://schemas.openxmlformats.org/officeDocument/2006/relationships/tags" Target="../tags/tag12.xml"/><Relationship Id="rId9" Type="http://schemas.openxmlformats.org/officeDocument/2006/relationships/image" Target="../media/image1.emf"/></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4.jpeg"/><Relationship Id="rId3" Type="http://schemas.openxmlformats.org/officeDocument/2006/relationships/tags" Target="../tags/tag15.xml"/><Relationship Id="rId7" Type="http://schemas.openxmlformats.org/officeDocument/2006/relationships/image" Target="../media/image6.jpeg"/><Relationship Id="rId2" Type="http://schemas.openxmlformats.org/officeDocument/2006/relationships/tags" Target="../tags/tag14.xml"/><Relationship Id="rId1" Type="http://schemas.openxmlformats.org/officeDocument/2006/relationships/vmlDrawing" Target="../drawings/vmlDrawing3.vml"/><Relationship Id="rId6" Type="http://schemas.openxmlformats.org/officeDocument/2006/relationships/slideMaster" Target="../slideMasters/slideMaster1.xml"/><Relationship Id="rId11" Type="http://schemas.openxmlformats.org/officeDocument/2006/relationships/image" Target="../media/image5.emf"/><Relationship Id="rId5" Type="http://schemas.openxmlformats.org/officeDocument/2006/relationships/tags" Target="../tags/tag17.xml"/><Relationship Id="rId10" Type="http://schemas.openxmlformats.org/officeDocument/2006/relationships/image" Target="../media/image1.emf"/><Relationship Id="rId4" Type="http://schemas.openxmlformats.org/officeDocument/2006/relationships/tags" Target="../tags/tag16.xml"/><Relationship Id="rId9" Type="http://schemas.openxmlformats.org/officeDocument/2006/relationships/oleObject" Target="../embeddings/oleObject3.bin"/></Relationships>
</file>

<file path=ppt/slideLayouts/_rels/slideLayout3.xml.rels><?xml version="1.0" encoding="UTF-8" standalone="yes"?>
<Relationships xmlns="http://schemas.openxmlformats.org/package/2006/relationships"><Relationship Id="rId8" Type="http://schemas.openxmlformats.org/officeDocument/2006/relationships/tags" Target="../tags/tag24.xml"/><Relationship Id="rId13" Type="http://schemas.openxmlformats.org/officeDocument/2006/relationships/image" Target="../media/image2.jpeg"/><Relationship Id="rId3" Type="http://schemas.openxmlformats.org/officeDocument/2006/relationships/tags" Target="../tags/tag19.xml"/><Relationship Id="rId7" Type="http://schemas.openxmlformats.org/officeDocument/2006/relationships/tags" Target="../tags/tag23.xml"/><Relationship Id="rId12" Type="http://schemas.openxmlformats.org/officeDocument/2006/relationships/image" Target="../media/image1.emf"/><Relationship Id="rId2" Type="http://schemas.openxmlformats.org/officeDocument/2006/relationships/tags" Target="../tags/tag18.xml"/><Relationship Id="rId1" Type="http://schemas.openxmlformats.org/officeDocument/2006/relationships/vmlDrawing" Target="../drawings/vmlDrawing4.vml"/><Relationship Id="rId6" Type="http://schemas.openxmlformats.org/officeDocument/2006/relationships/tags" Target="../tags/tag22.xml"/><Relationship Id="rId11" Type="http://schemas.openxmlformats.org/officeDocument/2006/relationships/oleObject" Target="../embeddings/oleObject4.bin"/><Relationship Id="rId5" Type="http://schemas.openxmlformats.org/officeDocument/2006/relationships/tags" Target="../tags/tag21.xml"/><Relationship Id="rId15" Type="http://schemas.openxmlformats.org/officeDocument/2006/relationships/image" Target="../media/image7.png"/><Relationship Id="rId10" Type="http://schemas.openxmlformats.org/officeDocument/2006/relationships/slideMaster" Target="../slideMasters/slideMaster1.xml"/><Relationship Id="rId4" Type="http://schemas.openxmlformats.org/officeDocument/2006/relationships/tags" Target="../tags/tag20.xml"/><Relationship Id="rId9" Type="http://schemas.openxmlformats.org/officeDocument/2006/relationships/tags" Target="../tags/tag25.xml"/><Relationship Id="rId14" Type="http://schemas.openxmlformats.org/officeDocument/2006/relationships/oleObject" Target="../embeddings/oleObject5.bin"/></Relationships>
</file>

<file path=ppt/slideLayouts/_rels/slideLayout4.xml.rels><?xml version="1.0" encoding="UTF-8" standalone="yes"?>
<Relationships xmlns="http://schemas.openxmlformats.org/package/2006/relationships"><Relationship Id="rId8" Type="http://schemas.openxmlformats.org/officeDocument/2006/relationships/tags" Target="../tags/tag32.xml"/><Relationship Id="rId13" Type="http://schemas.openxmlformats.org/officeDocument/2006/relationships/oleObject" Target="../embeddings/oleObject7.bin"/><Relationship Id="rId3" Type="http://schemas.openxmlformats.org/officeDocument/2006/relationships/tags" Target="../tags/tag27.xml"/><Relationship Id="rId7" Type="http://schemas.openxmlformats.org/officeDocument/2006/relationships/tags" Target="../tags/tag31.xml"/><Relationship Id="rId12" Type="http://schemas.openxmlformats.org/officeDocument/2006/relationships/image" Target="../media/image2.jpeg"/><Relationship Id="rId2" Type="http://schemas.openxmlformats.org/officeDocument/2006/relationships/tags" Target="../tags/tag26.xml"/><Relationship Id="rId1" Type="http://schemas.openxmlformats.org/officeDocument/2006/relationships/vmlDrawing" Target="../drawings/vmlDrawing5.vml"/><Relationship Id="rId6" Type="http://schemas.openxmlformats.org/officeDocument/2006/relationships/tags" Target="../tags/tag30.xml"/><Relationship Id="rId11" Type="http://schemas.openxmlformats.org/officeDocument/2006/relationships/image" Target="../media/image1.emf"/><Relationship Id="rId5" Type="http://schemas.openxmlformats.org/officeDocument/2006/relationships/tags" Target="../tags/tag29.xml"/><Relationship Id="rId10" Type="http://schemas.openxmlformats.org/officeDocument/2006/relationships/oleObject" Target="../embeddings/oleObject6.bin"/><Relationship Id="rId4" Type="http://schemas.openxmlformats.org/officeDocument/2006/relationships/tags" Target="../tags/tag28.xml"/><Relationship Id="rId9"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34.xml"/><Relationship Id="rId7" Type="http://schemas.openxmlformats.org/officeDocument/2006/relationships/tags" Target="../tags/tag38.xml"/><Relationship Id="rId2" Type="http://schemas.openxmlformats.org/officeDocument/2006/relationships/tags" Target="../tags/tag33.xml"/><Relationship Id="rId1" Type="http://schemas.openxmlformats.org/officeDocument/2006/relationships/vmlDrawing" Target="../drawings/vmlDrawing6.vml"/><Relationship Id="rId6" Type="http://schemas.openxmlformats.org/officeDocument/2006/relationships/tags" Target="../tags/tag37.xml"/><Relationship Id="rId11" Type="http://schemas.openxmlformats.org/officeDocument/2006/relationships/image" Target="../media/image2.jpeg"/><Relationship Id="rId5" Type="http://schemas.openxmlformats.org/officeDocument/2006/relationships/tags" Target="../tags/tag36.xml"/><Relationship Id="rId10" Type="http://schemas.openxmlformats.org/officeDocument/2006/relationships/image" Target="../media/image1.emf"/><Relationship Id="rId4" Type="http://schemas.openxmlformats.org/officeDocument/2006/relationships/tags" Target="../tags/tag35.xml"/><Relationship Id="rId9" Type="http://schemas.openxmlformats.org/officeDocument/2006/relationships/oleObject" Target="../embeddings/oleObject8.bin"/></Relationships>
</file>

<file path=ppt/slideLayouts/_rels/slideLayout6.xml.rels><?xml version="1.0" encoding="UTF-8" standalone="yes"?>
<Relationships xmlns="http://schemas.openxmlformats.org/package/2006/relationships"><Relationship Id="rId8" Type="http://schemas.openxmlformats.org/officeDocument/2006/relationships/tags" Target="../tags/tag45.xml"/><Relationship Id="rId13" Type="http://schemas.openxmlformats.org/officeDocument/2006/relationships/tags" Target="../tags/tag50.xml"/><Relationship Id="rId18" Type="http://schemas.openxmlformats.org/officeDocument/2006/relationships/hyperlink" Target="http://www.facebook.com/Capgemini" TargetMode="External"/><Relationship Id="rId26" Type="http://schemas.openxmlformats.org/officeDocument/2006/relationships/hyperlink" Target="http://www.slideshare.net/capgemini" TargetMode="External"/><Relationship Id="rId3" Type="http://schemas.openxmlformats.org/officeDocument/2006/relationships/tags" Target="../tags/tag40.xml"/><Relationship Id="rId21" Type="http://schemas.openxmlformats.org/officeDocument/2006/relationships/image" Target="../media/image9.png"/><Relationship Id="rId7" Type="http://schemas.openxmlformats.org/officeDocument/2006/relationships/tags" Target="../tags/tag44.xml"/><Relationship Id="rId12" Type="http://schemas.openxmlformats.org/officeDocument/2006/relationships/tags" Target="../tags/tag49.xml"/><Relationship Id="rId17" Type="http://schemas.openxmlformats.org/officeDocument/2006/relationships/image" Target="../media/image5.emf"/><Relationship Id="rId25" Type="http://schemas.openxmlformats.org/officeDocument/2006/relationships/image" Target="../media/image11.png"/><Relationship Id="rId2" Type="http://schemas.openxmlformats.org/officeDocument/2006/relationships/tags" Target="../tags/tag39.xml"/><Relationship Id="rId16" Type="http://schemas.openxmlformats.org/officeDocument/2006/relationships/image" Target="../media/image1.emf"/><Relationship Id="rId20" Type="http://schemas.openxmlformats.org/officeDocument/2006/relationships/hyperlink" Target="http://www.linkedin.com/company/capgemini" TargetMode="External"/><Relationship Id="rId29" Type="http://schemas.openxmlformats.org/officeDocument/2006/relationships/oleObject" Target="../embeddings/oleObject10.bin"/><Relationship Id="rId1" Type="http://schemas.openxmlformats.org/officeDocument/2006/relationships/vmlDrawing" Target="../drawings/vmlDrawing7.vml"/><Relationship Id="rId6" Type="http://schemas.openxmlformats.org/officeDocument/2006/relationships/tags" Target="../tags/tag43.xml"/><Relationship Id="rId11" Type="http://schemas.openxmlformats.org/officeDocument/2006/relationships/tags" Target="../tags/tag48.xml"/><Relationship Id="rId24" Type="http://schemas.openxmlformats.org/officeDocument/2006/relationships/hyperlink" Target="http://www.youtube.com/capgemini" TargetMode="External"/><Relationship Id="rId32" Type="http://schemas.openxmlformats.org/officeDocument/2006/relationships/hyperlink" Target="http://www.capgemini.com/" TargetMode="External"/><Relationship Id="rId5" Type="http://schemas.openxmlformats.org/officeDocument/2006/relationships/tags" Target="../tags/tag42.xml"/><Relationship Id="rId15" Type="http://schemas.openxmlformats.org/officeDocument/2006/relationships/oleObject" Target="../embeddings/oleObject9.bin"/><Relationship Id="rId23" Type="http://schemas.openxmlformats.org/officeDocument/2006/relationships/image" Target="../media/image10.png"/><Relationship Id="rId28" Type="http://schemas.openxmlformats.org/officeDocument/2006/relationships/image" Target="../media/image4.jpeg"/><Relationship Id="rId10" Type="http://schemas.openxmlformats.org/officeDocument/2006/relationships/tags" Target="../tags/tag47.xml"/><Relationship Id="rId19" Type="http://schemas.openxmlformats.org/officeDocument/2006/relationships/image" Target="../media/image8.png"/><Relationship Id="rId31" Type="http://schemas.openxmlformats.org/officeDocument/2006/relationships/image" Target="../media/image14.png"/><Relationship Id="rId4" Type="http://schemas.openxmlformats.org/officeDocument/2006/relationships/tags" Target="../tags/tag41.xml"/><Relationship Id="rId9" Type="http://schemas.openxmlformats.org/officeDocument/2006/relationships/tags" Target="../tags/tag46.xml"/><Relationship Id="rId14" Type="http://schemas.openxmlformats.org/officeDocument/2006/relationships/slideMaster" Target="../slideMasters/slideMaster1.xml"/><Relationship Id="rId22" Type="http://schemas.openxmlformats.org/officeDocument/2006/relationships/hyperlink" Target="http://www.twitter.com/capgemini" TargetMode="External"/><Relationship Id="rId27" Type="http://schemas.openxmlformats.org/officeDocument/2006/relationships/image" Target="../media/image12.gif"/><Relationship Id="rId30" Type="http://schemas.openxmlformats.org/officeDocument/2006/relationships/image" Target="../media/image13.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2">
    <p:spTree>
      <p:nvGrpSpPr>
        <p:cNvPr id="1" name=""/>
        <p:cNvGrpSpPr/>
        <p:nvPr/>
      </p:nvGrpSpPr>
      <p:grpSpPr>
        <a:xfrm>
          <a:off x="0" y="0"/>
          <a:ext cx="0" cy="0"/>
          <a:chOff x="0" y="0"/>
          <a:chExt cx="0" cy="0"/>
        </a:xfrm>
      </p:grpSpPr>
      <p:pic>
        <p:nvPicPr>
          <p:cNvPr id="4" name="Image 10" descr="shutterstock_117698956.jpg"/>
          <p:cNvPicPr>
            <a:picLocks noChangeAspect="1"/>
          </p:cNvPicPr>
          <p:nvPr userDrawn="1"/>
        </p:nvPicPr>
        <p:blipFill>
          <a:blip r:embed="rId7" cstate="print">
            <a:lum bright="-32000" contrast="-40000"/>
          </a:blip>
          <a:srcRect r="15033" b="28590"/>
          <a:stretch>
            <a:fillRect/>
          </a:stretch>
        </p:blipFill>
        <p:spPr bwMode="auto">
          <a:xfrm>
            <a:off x="0" y="1308101"/>
            <a:ext cx="9906000" cy="5549900"/>
          </a:xfrm>
          <a:prstGeom prst="rect">
            <a:avLst/>
          </a:prstGeom>
          <a:noFill/>
          <a:ln w="9525">
            <a:noFill/>
            <a:miter lim="800000"/>
            <a:headEnd/>
            <a:tailEnd/>
          </a:ln>
        </p:spPr>
      </p:pic>
      <p:graphicFrame>
        <p:nvGraphicFramePr>
          <p:cNvPr id="5" name="Object 16"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22884" name="think-cell Slide" r:id="rId8" imgW="360" imgH="360" progId="">
                  <p:embed/>
                </p:oleObj>
              </mc:Choice>
              <mc:Fallback>
                <p:oleObj name="think-cell Slide" r:id="rId8" imgW="360" imgH="360" progId="">
                  <p:embed/>
                  <p:pic>
                    <p:nvPicPr>
                      <p:cNvPr id="0" name="Object 16" hidden="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Rectangle 7"/>
          <p:cNvSpPr/>
          <p:nvPr userDrawn="1">
            <p:custDataLst>
              <p:tags r:id="rId3"/>
            </p:custDataLst>
          </p:nvPr>
        </p:nvSpPr>
        <p:spPr bwMode="auto">
          <a:xfrm>
            <a:off x="-1588" y="1"/>
            <a:ext cx="9907588" cy="2682875"/>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072" h="2958168">
                <a:moveTo>
                  <a:pt x="1331" y="2791"/>
                </a:moveTo>
                <a:lnTo>
                  <a:pt x="10561655" y="0"/>
                </a:lnTo>
                <a:cubicBezTo>
                  <a:pt x="10562168"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2603" y="98373"/>
                  <a:pt x="1331" y="2791"/>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lIns="33056" tIns="42971" rIns="33056" bIns="42971" anchor="ctr"/>
          <a:lstStyle/>
          <a:p>
            <a:pPr algn="ctr" fontAlgn="auto">
              <a:spcBef>
                <a:spcPts val="0"/>
              </a:spcBef>
              <a:spcAft>
                <a:spcPts val="0"/>
              </a:spcAft>
              <a:defRPr/>
            </a:pPr>
            <a:endParaRPr lang="en-US" sz="1000" dirty="0">
              <a:solidFill>
                <a:schemeClr val="bg1"/>
              </a:solidFill>
              <a:latin typeface="Arial"/>
              <a:cs typeface="Arial"/>
            </a:endParaRPr>
          </a:p>
        </p:txBody>
      </p:sp>
      <p:sp>
        <p:nvSpPr>
          <p:cNvPr id="7" name="Rectangle 6"/>
          <p:cNvSpPr/>
          <p:nvPr userDrawn="1">
            <p:custDataLst>
              <p:tags r:id="rId4"/>
            </p:custDataLst>
          </p:nvPr>
        </p:nvSpPr>
        <p:spPr>
          <a:xfrm>
            <a:off x="0" y="6400800"/>
            <a:ext cx="9906000" cy="45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59" tIns="41980" rIns="83959" bIns="41980" anchor="ctr"/>
          <a:lstStyle/>
          <a:p>
            <a:pPr algn="ctr">
              <a:defRPr/>
            </a:pPr>
            <a:endParaRPr lang="en-US" sz="1300" dirty="0"/>
          </a:p>
        </p:txBody>
      </p:sp>
      <p:pic>
        <p:nvPicPr>
          <p:cNvPr id="8" name="Image 9" descr="Capgemini_logo.jpg"/>
          <p:cNvPicPr>
            <a:picLocks noChangeAspect="1"/>
          </p:cNvPicPr>
          <p:nvPr userDrawn="1"/>
        </p:nvPicPr>
        <p:blipFill>
          <a:blip r:embed="rId10" cstate="print"/>
          <a:srcRect/>
          <a:stretch>
            <a:fillRect/>
          </a:stretch>
        </p:blipFill>
        <p:spPr bwMode="auto">
          <a:xfrm>
            <a:off x="735013" y="658813"/>
            <a:ext cx="2881312" cy="685800"/>
          </a:xfrm>
          <a:prstGeom prst="rect">
            <a:avLst/>
          </a:prstGeom>
          <a:noFill/>
          <a:ln w="9525">
            <a:noFill/>
            <a:miter lim="800000"/>
            <a:headEnd/>
            <a:tailEnd/>
          </a:ln>
        </p:spPr>
      </p:pic>
      <p:pic>
        <p:nvPicPr>
          <p:cNvPr id="9" name="Picture 104" descr="C:\Users\UserSim\Desktop\Capgemini\moto.emf"/>
          <p:cNvPicPr>
            <a:picLocks noChangeAspect="1" noChangeArrowheads="1"/>
          </p:cNvPicPr>
          <p:nvPr userDrawn="1">
            <p:custDataLst>
              <p:tags r:id="rId5"/>
            </p:custDataLst>
          </p:nvPr>
        </p:nvPicPr>
        <p:blipFill>
          <a:blip r:embed="rId11" cstate="print"/>
          <a:srcRect/>
          <a:stretch>
            <a:fillRect/>
          </a:stretch>
        </p:blipFill>
        <p:spPr bwMode="auto">
          <a:xfrm>
            <a:off x="6569076" y="6521450"/>
            <a:ext cx="2881313" cy="228600"/>
          </a:xfrm>
          <a:prstGeom prst="rect">
            <a:avLst/>
          </a:prstGeom>
          <a:noFill/>
          <a:ln w="9525">
            <a:noFill/>
            <a:miter lim="800000"/>
            <a:headEnd/>
            <a:tailEnd/>
          </a:ln>
        </p:spPr>
      </p:pic>
      <p:sp>
        <p:nvSpPr>
          <p:cNvPr id="16" name="Title 1"/>
          <p:cNvSpPr>
            <a:spLocks noGrp="1"/>
          </p:cNvSpPr>
          <p:nvPr>
            <p:ph type="title"/>
          </p:nvPr>
        </p:nvSpPr>
        <p:spPr>
          <a:xfrm>
            <a:off x="0" y="3094063"/>
            <a:ext cx="9906000" cy="1031357"/>
          </a:xfrm>
        </p:spPr>
        <p:txBody>
          <a:bodyPr lIns="35996" tIns="35996" rIns="359961" bIns="35996" rtlCol="0" anchor="t">
            <a:noAutofit/>
          </a:bodyPr>
          <a:lstStyle>
            <a:lvl1pPr marL="361910" indent="0" algn="l" defTabSz="995581" rtl="0" eaLnBrk="1" latinLnBrk="0" hangingPunct="1">
              <a:spcBef>
                <a:spcPct val="0"/>
              </a:spcBef>
              <a:buNone/>
              <a:defRPr lang="en-US" sz="3600" b="0" kern="1200" dirty="0">
                <a:solidFill>
                  <a:schemeClr val="bg1"/>
                </a:solidFill>
                <a:effectLst>
                  <a:outerShdw blurRad="38100" dist="38100" dir="2700000" algn="tl">
                    <a:srgbClr val="000000">
                      <a:alpha val="43137"/>
                    </a:srgbClr>
                  </a:outerShdw>
                </a:effectLst>
                <a:latin typeface="+mj-lt"/>
                <a:ea typeface="+mj-ea"/>
                <a:cs typeface="+mj-cs"/>
              </a:defRPr>
            </a:lvl1pPr>
          </a:lstStyle>
          <a:p>
            <a:r>
              <a:rPr lang="en-US" smtClean="0"/>
              <a:t>Click to edit Master title style</a:t>
            </a:r>
            <a:endParaRPr lang="en-US" dirty="0"/>
          </a:p>
        </p:txBody>
      </p:sp>
      <p:sp>
        <p:nvSpPr>
          <p:cNvPr id="17" name="Text Placeholder 8"/>
          <p:cNvSpPr>
            <a:spLocks noGrp="1"/>
          </p:cNvSpPr>
          <p:nvPr>
            <p:ph type="body" sz="quarter" idx="10"/>
          </p:nvPr>
        </p:nvSpPr>
        <p:spPr>
          <a:xfrm>
            <a:off x="0" y="4184562"/>
            <a:ext cx="9906000" cy="1004115"/>
          </a:xfrm>
        </p:spPr>
        <p:txBody>
          <a:bodyPr lIns="35996" tIns="35996" rIns="359961" bIns="35996" rtlCol="0">
            <a:noAutofit/>
          </a:bodyPr>
          <a:lstStyle>
            <a:lvl1pPr marL="361910" indent="0" algn="l" defTabSz="995581" rtl="0" eaLnBrk="1" latinLnBrk="0" hangingPunct="1">
              <a:spcBef>
                <a:spcPts val="0"/>
              </a:spcBef>
              <a:buFontTx/>
              <a:buNone/>
              <a:defRPr lang="fr-FR" sz="2400" b="0" kern="1200" baseline="0" smtClean="0">
                <a:solidFill>
                  <a:schemeClr val="bg1"/>
                </a:solidFill>
                <a:effectLst>
                  <a:outerShdw blurRad="38100" dist="38100" dir="2700000" algn="tl">
                    <a:srgbClr val="000000">
                      <a:alpha val="43137"/>
                    </a:srgbClr>
                  </a:outerShdw>
                </a:effectLst>
                <a:latin typeface="+mn-lt"/>
                <a:ea typeface="+mn-ea"/>
                <a:cs typeface="+mn-cs"/>
              </a:defRPr>
            </a:lvl1pPr>
          </a:lstStyle>
          <a:p>
            <a:pPr lvl="0"/>
            <a:r>
              <a:rPr lang="en-US" smtClean="0"/>
              <a:t>Click to edit Master text styles</a:t>
            </a:r>
          </a:p>
        </p:txBody>
      </p:sp>
    </p:spTree>
  </p:cSld>
  <p:clrMapOvr>
    <a:masterClrMapping/>
  </p:clrMapOvr>
  <p:transition spd="med">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Title Slide 1">
    <p:spTree>
      <p:nvGrpSpPr>
        <p:cNvPr id="1" name=""/>
        <p:cNvGrpSpPr/>
        <p:nvPr/>
      </p:nvGrpSpPr>
      <p:grpSpPr>
        <a:xfrm>
          <a:off x="0" y="0"/>
          <a:ext cx="0" cy="0"/>
          <a:chOff x="0" y="0"/>
          <a:chExt cx="0" cy="0"/>
        </a:xfrm>
      </p:grpSpPr>
      <p:pic>
        <p:nvPicPr>
          <p:cNvPr id="4" name="Image 19" descr="ppt_Business_shutterstock_95102881.jpg"/>
          <p:cNvPicPr>
            <a:picLocks noChangeAspect="1"/>
          </p:cNvPicPr>
          <p:nvPr userDrawn="1"/>
        </p:nvPicPr>
        <p:blipFill>
          <a:blip r:embed="rId7" cstate="print"/>
          <a:srcRect/>
          <a:stretch>
            <a:fillRect/>
          </a:stretch>
        </p:blipFill>
        <p:spPr bwMode="auto">
          <a:xfrm>
            <a:off x="0" y="1"/>
            <a:ext cx="9906000" cy="6600825"/>
          </a:xfrm>
          <a:prstGeom prst="rect">
            <a:avLst/>
          </a:prstGeom>
          <a:noFill/>
          <a:ln w="9525">
            <a:noFill/>
            <a:miter lim="800000"/>
            <a:headEnd/>
            <a:tailEnd/>
          </a:ln>
        </p:spPr>
      </p:pic>
      <p:sp>
        <p:nvSpPr>
          <p:cNvPr id="5" name="Rectangle 4"/>
          <p:cNvSpPr/>
          <p:nvPr userDrawn="1">
            <p:custDataLst>
              <p:tags r:id="rId2"/>
            </p:custDataLst>
          </p:nvPr>
        </p:nvSpPr>
        <p:spPr>
          <a:xfrm>
            <a:off x="0" y="6400800"/>
            <a:ext cx="9906000" cy="45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59" tIns="41980" rIns="83959" bIns="41980" anchor="ctr"/>
          <a:lstStyle/>
          <a:p>
            <a:pPr algn="ctr">
              <a:defRPr/>
            </a:pPr>
            <a:endParaRPr lang="en-US" sz="1300" dirty="0"/>
          </a:p>
        </p:txBody>
      </p:sp>
      <p:sp>
        <p:nvSpPr>
          <p:cNvPr id="6" name="Rectangle 7"/>
          <p:cNvSpPr/>
          <p:nvPr userDrawn="1">
            <p:custDataLst>
              <p:tags r:id="rId3"/>
            </p:custDataLst>
          </p:nvPr>
        </p:nvSpPr>
        <p:spPr bwMode="auto">
          <a:xfrm>
            <a:off x="0" y="1"/>
            <a:ext cx="9906000" cy="2682875"/>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2189 w 10562411"/>
              <a:gd name="connsiteY0" fmla="*/ 0 h 2958168"/>
              <a:gd name="connsiteX1" fmla="*/ 10561655 w 10562411"/>
              <a:gd name="connsiteY1" fmla="*/ 0 h 2958168"/>
              <a:gd name="connsiteX2" fmla="*/ 10561157 w 10562411"/>
              <a:gd name="connsiteY2" fmla="*/ 1476338 h 2958168"/>
              <a:gd name="connsiteX3" fmla="*/ 9288594 w 10562411"/>
              <a:gd name="connsiteY3" fmla="*/ 2153103 h 2958168"/>
              <a:gd name="connsiteX4" fmla="*/ 2317558 w 10562411"/>
              <a:gd name="connsiteY4" fmla="*/ 2159512 h 2958168"/>
              <a:gd name="connsiteX5" fmla="*/ 1180889 w 10562411"/>
              <a:gd name="connsiteY5" fmla="*/ 2958168 h 2958168"/>
              <a:gd name="connsiteX6" fmla="*/ 0 w 10562411"/>
              <a:gd name="connsiteY6" fmla="*/ 2174065 h 2958168"/>
              <a:gd name="connsiteX7" fmla="*/ 2189 w 10562411"/>
              <a:gd name="connsiteY7" fmla="*/ 0 h 2958168"/>
              <a:gd name="connsiteX0" fmla="*/ 0 w 10560222"/>
              <a:gd name="connsiteY0" fmla="*/ 0 h 2958168"/>
              <a:gd name="connsiteX1" fmla="*/ 10559466 w 10560222"/>
              <a:gd name="connsiteY1" fmla="*/ 0 h 2958168"/>
              <a:gd name="connsiteX2" fmla="*/ 10558968 w 10560222"/>
              <a:gd name="connsiteY2" fmla="*/ 1476338 h 2958168"/>
              <a:gd name="connsiteX3" fmla="*/ 9286405 w 10560222"/>
              <a:gd name="connsiteY3" fmla="*/ 2153103 h 2958168"/>
              <a:gd name="connsiteX4" fmla="*/ 2315369 w 10560222"/>
              <a:gd name="connsiteY4" fmla="*/ 2159512 h 2958168"/>
              <a:gd name="connsiteX5" fmla="*/ 1178700 w 10560222"/>
              <a:gd name="connsiteY5" fmla="*/ 2958168 h 2958168"/>
              <a:gd name="connsiteX6" fmla="*/ 0 w 10560222"/>
              <a:gd name="connsiteY6" fmla="*/ 2174065 h 2958168"/>
              <a:gd name="connsiteX7" fmla="*/ 0 w 10560222"/>
              <a:gd name="connsiteY7" fmla="*/ 0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0222" h="2958168">
                <a:moveTo>
                  <a:pt x="0" y="0"/>
                </a:moveTo>
                <a:lnTo>
                  <a:pt x="10559466" y="0"/>
                </a:lnTo>
                <a:cubicBezTo>
                  <a:pt x="10559979" y="67600"/>
                  <a:pt x="10560222" y="1432923"/>
                  <a:pt x="10558968" y="1476338"/>
                </a:cubicBezTo>
                <a:cubicBezTo>
                  <a:pt x="10081572" y="2148347"/>
                  <a:pt x="9702991" y="2158423"/>
                  <a:pt x="9286405" y="2153103"/>
                </a:cubicBezTo>
                <a:lnTo>
                  <a:pt x="2315369" y="2159512"/>
                </a:lnTo>
                <a:cubicBezTo>
                  <a:pt x="1738155" y="2192654"/>
                  <a:pt x="1370309" y="2495346"/>
                  <a:pt x="1178700" y="2958168"/>
                </a:cubicBezTo>
                <a:cubicBezTo>
                  <a:pt x="880346" y="2254391"/>
                  <a:pt x="278640" y="2173187"/>
                  <a:pt x="0" y="2174065"/>
                </a:cubicBezTo>
                <a:cubicBezTo>
                  <a:pt x="2067" y="2138552"/>
                  <a:pt x="1272" y="95582"/>
                  <a:pt x="0" y="0"/>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lIns="33056" tIns="42971" rIns="33056" bIns="42971" anchor="ctr"/>
          <a:lstStyle/>
          <a:p>
            <a:pPr algn="ctr" fontAlgn="auto">
              <a:spcBef>
                <a:spcPts val="0"/>
              </a:spcBef>
              <a:spcAft>
                <a:spcPts val="0"/>
              </a:spcAft>
              <a:defRPr/>
            </a:pPr>
            <a:endParaRPr lang="en-US" sz="1000" dirty="0">
              <a:solidFill>
                <a:schemeClr val="bg1"/>
              </a:solidFill>
              <a:latin typeface="Arial"/>
              <a:cs typeface="Arial"/>
            </a:endParaRPr>
          </a:p>
        </p:txBody>
      </p:sp>
      <p:pic>
        <p:nvPicPr>
          <p:cNvPr id="7" name="Image 10" descr="Capgemini_logo.jpg"/>
          <p:cNvPicPr>
            <a:picLocks noChangeAspect="1"/>
          </p:cNvPicPr>
          <p:nvPr userDrawn="1"/>
        </p:nvPicPr>
        <p:blipFill>
          <a:blip r:embed="rId8" cstate="print"/>
          <a:srcRect/>
          <a:stretch>
            <a:fillRect/>
          </a:stretch>
        </p:blipFill>
        <p:spPr bwMode="auto">
          <a:xfrm>
            <a:off x="735013" y="658813"/>
            <a:ext cx="2881312" cy="685800"/>
          </a:xfrm>
          <a:prstGeom prst="rect">
            <a:avLst/>
          </a:prstGeom>
          <a:noFill/>
          <a:ln w="9525">
            <a:noFill/>
            <a:miter lim="800000"/>
            <a:headEnd/>
            <a:tailEnd/>
          </a:ln>
        </p:spPr>
      </p:pic>
      <p:graphicFrame>
        <p:nvGraphicFramePr>
          <p:cNvPr id="8" name="Object 19" hidden="1"/>
          <p:cNvGraphicFramePr>
            <a:graphicFrameLocks noChangeAspect="1"/>
          </p:cNvGraphicFramePr>
          <p:nvPr>
            <p:custDataLst>
              <p:tags r:id="rId4"/>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23908" name="think-cell Slide" r:id="rId9" imgW="360" imgH="360" progId="">
                  <p:embed/>
                </p:oleObj>
              </mc:Choice>
              <mc:Fallback>
                <p:oleObj name="think-cell Slide" r:id="rId9" imgW="360" imgH="360" progId="">
                  <p:embed/>
                  <p:pic>
                    <p:nvPicPr>
                      <p:cNvPr id="0" name="Object 19" hidden="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9" name="Picture 104" descr="C:\Users\UserSim\Desktop\Capgemini\moto.emf"/>
          <p:cNvPicPr>
            <a:picLocks noChangeAspect="1" noChangeArrowheads="1"/>
          </p:cNvPicPr>
          <p:nvPr userDrawn="1">
            <p:custDataLst>
              <p:tags r:id="rId5"/>
            </p:custDataLst>
          </p:nvPr>
        </p:nvPicPr>
        <p:blipFill>
          <a:blip r:embed="rId11" cstate="print"/>
          <a:srcRect/>
          <a:stretch>
            <a:fillRect/>
          </a:stretch>
        </p:blipFill>
        <p:spPr bwMode="auto">
          <a:xfrm>
            <a:off x="6569076" y="6521450"/>
            <a:ext cx="2881313" cy="228600"/>
          </a:xfrm>
          <a:prstGeom prst="rect">
            <a:avLst/>
          </a:prstGeom>
          <a:noFill/>
          <a:ln w="9525">
            <a:noFill/>
            <a:miter lim="800000"/>
            <a:headEnd/>
            <a:tailEnd/>
          </a:ln>
        </p:spPr>
      </p:pic>
      <p:sp>
        <p:nvSpPr>
          <p:cNvPr id="2" name="Title 1"/>
          <p:cNvSpPr>
            <a:spLocks noGrp="1"/>
          </p:cNvSpPr>
          <p:nvPr>
            <p:ph type="ctrTitle"/>
          </p:nvPr>
        </p:nvSpPr>
        <p:spPr>
          <a:xfrm>
            <a:off x="-1" y="4037611"/>
            <a:ext cx="9904414" cy="1098157"/>
          </a:xfrm>
        </p:spPr>
        <p:txBody>
          <a:bodyPr lIns="719921" rIns="33056" anchor="t"/>
          <a:lstStyle>
            <a:lvl1pPr marL="0" indent="0" algn="l">
              <a:defRPr sz="3300" b="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 y="5145571"/>
            <a:ext cx="4933105" cy="947750"/>
          </a:xfrm>
        </p:spPr>
        <p:txBody>
          <a:bodyPr lIns="719921" tIns="33056" rIns="33056" bIns="33056"/>
          <a:lstStyle>
            <a:lvl1pPr marL="0" indent="0" algn="l">
              <a:buNone/>
              <a:defRPr sz="2200" b="0">
                <a:solidFill>
                  <a:schemeClr val="tx1"/>
                </a:solidFill>
              </a:defRPr>
            </a:lvl1pPr>
            <a:lvl2pPr marL="457121" indent="0" algn="ctr">
              <a:buNone/>
              <a:defRPr>
                <a:solidFill>
                  <a:schemeClr val="tx1">
                    <a:tint val="75000"/>
                  </a:schemeClr>
                </a:solidFill>
              </a:defRPr>
            </a:lvl2pPr>
            <a:lvl3pPr marL="914242" indent="0" algn="ctr">
              <a:buNone/>
              <a:defRPr>
                <a:solidFill>
                  <a:schemeClr val="tx1">
                    <a:tint val="75000"/>
                  </a:schemeClr>
                </a:solidFill>
              </a:defRPr>
            </a:lvl3pPr>
            <a:lvl4pPr marL="1371362" indent="0" algn="ctr">
              <a:buNone/>
              <a:defRPr>
                <a:solidFill>
                  <a:schemeClr val="tx1">
                    <a:tint val="75000"/>
                  </a:schemeClr>
                </a:solidFill>
              </a:defRPr>
            </a:lvl4pPr>
            <a:lvl5pPr marL="1828483" indent="0" algn="ctr">
              <a:buNone/>
              <a:defRPr>
                <a:solidFill>
                  <a:schemeClr val="tx1">
                    <a:tint val="75000"/>
                  </a:schemeClr>
                </a:solidFill>
              </a:defRPr>
            </a:lvl5pPr>
            <a:lvl6pPr marL="2285604" indent="0" algn="ctr">
              <a:buNone/>
              <a:defRPr>
                <a:solidFill>
                  <a:schemeClr val="tx1">
                    <a:tint val="75000"/>
                  </a:schemeClr>
                </a:solidFill>
              </a:defRPr>
            </a:lvl6pPr>
            <a:lvl7pPr marL="2742725" indent="0" algn="ctr">
              <a:buNone/>
              <a:defRPr>
                <a:solidFill>
                  <a:schemeClr val="tx1">
                    <a:tint val="75000"/>
                  </a:schemeClr>
                </a:solidFill>
              </a:defRPr>
            </a:lvl7pPr>
            <a:lvl8pPr marL="3199848" indent="0" algn="ctr">
              <a:buNone/>
              <a:defRPr>
                <a:solidFill>
                  <a:schemeClr val="tx1">
                    <a:tint val="75000"/>
                  </a:schemeClr>
                </a:solidFill>
              </a:defRPr>
            </a:lvl8pPr>
            <a:lvl9pPr marL="3656968" indent="0" algn="ctr">
              <a:buNone/>
              <a:defRPr>
                <a:solidFill>
                  <a:schemeClr val="tx1">
                    <a:tint val="75000"/>
                  </a:schemeClr>
                </a:solidFill>
              </a:defRPr>
            </a:lvl9pPr>
          </a:lstStyle>
          <a:p>
            <a:r>
              <a:rPr lang="en-US" smtClean="0"/>
              <a:t>Click to edit Master subtitle style</a:t>
            </a:r>
            <a:endParaRPr lang="fr-FR" dirty="0" smtClean="0"/>
          </a:p>
        </p:txBody>
      </p:sp>
    </p:spTree>
  </p:cSld>
  <p:clrMapOvr>
    <a:masterClrMapping/>
  </p:clrMapOvr>
  <p:transition spd="med">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1_Table of Content-Agenda">
    <p:spTree>
      <p:nvGrpSpPr>
        <p:cNvPr id="1" name=""/>
        <p:cNvGrpSpPr/>
        <p:nvPr/>
      </p:nvGrpSpPr>
      <p:grpSpPr>
        <a:xfrm>
          <a:off x="0" y="0"/>
          <a:ext cx="0" cy="0"/>
          <a:chOff x="0" y="0"/>
          <a:chExt cx="0" cy="0"/>
        </a:xfrm>
      </p:grpSpPr>
      <p:graphicFrame>
        <p:nvGraphicFramePr>
          <p:cNvPr id="4" name="Object 7"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28006" name="think-cell Slide" r:id="rId11" imgW="360" imgH="360" progId="">
                  <p:embed/>
                </p:oleObj>
              </mc:Choice>
              <mc:Fallback>
                <p:oleObj name="think-cell Slide" r:id="rId11" imgW="360" imgH="360" progId="">
                  <p:embed/>
                  <p:pic>
                    <p:nvPicPr>
                      <p:cNvPr id="0" name="Object 7" hidden="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extBox 10"/>
          <p:cNvSpPr txBox="1">
            <a:spLocks noChangeArrowheads="1"/>
          </p:cNvSpPr>
          <p:nvPr>
            <p:custDataLst>
              <p:tags r:id="rId3"/>
            </p:custDataLst>
          </p:nvPr>
        </p:nvSpPr>
        <p:spPr bwMode="auto">
          <a:xfrm>
            <a:off x="9567328" y="6661265"/>
            <a:ext cx="110608" cy="107722"/>
          </a:xfrm>
          <a:prstGeom prst="rect">
            <a:avLst/>
          </a:prstGeom>
          <a:noFill/>
          <a:ln>
            <a:noFill/>
          </a:ln>
          <a:extLst/>
        </p:spPr>
        <p:txBody>
          <a:bodyPr wrap="none" lIns="0" tIns="0" rIns="0" bIns="0" anchor="ctr">
            <a:spAutoFit/>
          </a:bodyPr>
          <a:lstStyle/>
          <a:p>
            <a:pPr algn="ctr">
              <a:defRPr/>
            </a:pPr>
            <a:fld id="{F7E30CCD-9F7C-40C5-94E3-9D55F73F8430}" type="slidenum">
              <a:rPr lang="en-US" altLang="en-US" sz="700">
                <a:solidFill>
                  <a:schemeClr val="tx2"/>
                </a:solidFill>
              </a:rPr>
              <a:pPr algn="ctr">
                <a:defRPr/>
              </a:pPr>
              <a:t>‹#›</a:t>
            </a:fld>
            <a:endParaRPr lang="en-US" altLang="en-US" sz="700" dirty="0">
              <a:solidFill>
                <a:schemeClr val="tx2"/>
              </a:solidFill>
            </a:endParaRPr>
          </a:p>
        </p:txBody>
      </p:sp>
      <p:sp>
        <p:nvSpPr>
          <p:cNvPr id="7" name="Freeform 4"/>
          <p:cNvSpPr>
            <a:spLocks/>
          </p:cNvSpPr>
          <p:nvPr>
            <p:custDataLst>
              <p:tags r:id="rId4"/>
            </p:custDataLst>
          </p:nvPr>
        </p:nvSpPr>
        <p:spPr bwMode="auto">
          <a:xfrm>
            <a:off x="0" y="676276"/>
            <a:ext cx="9906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9552" tIns="49776" rIns="99552" bIns="49776"/>
          <a:lstStyle/>
          <a:p>
            <a:pPr>
              <a:defRPr/>
            </a:pPr>
            <a:endParaRPr lang="fr-FR" dirty="0"/>
          </a:p>
        </p:txBody>
      </p:sp>
      <p:sp>
        <p:nvSpPr>
          <p:cNvPr id="8" name="Rectangle 11"/>
          <p:cNvSpPr>
            <a:spLocks noChangeArrowheads="1"/>
          </p:cNvSpPr>
          <p:nvPr>
            <p:custDataLst>
              <p:tags r:id="rId5"/>
            </p:custDataLst>
          </p:nvPr>
        </p:nvSpPr>
        <p:spPr bwMode="auto">
          <a:xfrm>
            <a:off x="6742113" y="6623051"/>
            <a:ext cx="2660650" cy="184150"/>
          </a:xfrm>
          <a:prstGeom prst="rect">
            <a:avLst/>
          </a:prstGeom>
          <a:noFill/>
          <a:ln>
            <a:noFill/>
          </a:ln>
          <a:extLst/>
        </p:spPr>
        <p:txBody>
          <a:bodyPr lIns="35993" tIns="35993" rIns="35993" bIns="35993" anchor="b"/>
          <a:lstStyle>
            <a:lvl1pPr defTabSz="995363">
              <a:defRPr sz="1900">
                <a:solidFill>
                  <a:schemeClr val="tx1"/>
                </a:solidFill>
                <a:latin typeface="Arial" panose="020B0604020202020204" pitchFamily="34" charset="0"/>
              </a:defRPr>
            </a:lvl1pPr>
            <a:lvl2pPr marL="742950" indent="-285750" defTabSz="995363">
              <a:defRPr sz="1900">
                <a:solidFill>
                  <a:schemeClr val="tx1"/>
                </a:solidFill>
                <a:latin typeface="Arial" panose="020B0604020202020204" pitchFamily="34" charset="0"/>
              </a:defRPr>
            </a:lvl2pPr>
            <a:lvl3pPr marL="1143000" indent="-228600" defTabSz="995363">
              <a:defRPr sz="1900">
                <a:solidFill>
                  <a:schemeClr val="tx1"/>
                </a:solidFill>
                <a:latin typeface="Arial" panose="020B0604020202020204" pitchFamily="34" charset="0"/>
              </a:defRPr>
            </a:lvl3pPr>
            <a:lvl4pPr marL="1600200" indent="-228600" defTabSz="995363">
              <a:defRPr sz="1900">
                <a:solidFill>
                  <a:schemeClr val="tx1"/>
                </a:solidFill>
                <a:latin typeface="Arial" panose="020B0604020202020204" pitchFamily="34" charset="0"/>
              </a:defRPr>
            </a:lvl4pPr>
            <a:lvl5pPr marL="2057400" indent="-228600" defTabSz="995363">
              <a:defRPr sz="1900">
                <a:solidFill>
                  <a:schemeClr val="tx1"/>
                </a:solidFill>
                <a:latin typeface="Arial" panose="020B0604020202020204" pitchFamily="34" charset="0"/>
              </a:defRPr>
            </a:lvl5pPr>
            <a:lvl6pPr marL="2514600" indent="-228600" defTabSz="995363" eaLnBrk="0" fontAlgn="base" hangingPunct="0">
              <a:spcBef>
                <a:spcPct val="0"/>
              </a:spcBef>
              <a:spcAft>
                <a:spcPct val="0"/>
              </a:spcAft>
              <a:defRPr sz="1900">
                <a:solidFill>
                  <a:schemeClr val="tx1"/>
                </a:solidFill>
                <a:latin typeface="Arial" panose="020B0604020202020204" pitchFamily="34" charset="0"/>
              </a:defRPr>
            </a:lvl6pPr>
            <a:lvl7pPr marL="2971800" indent="-228600" defTabSz="995363" eaLnBrk="0" fontAlgn="base" hangingPunct="0">
              <a:spcBef>
                <a:spcPct val="0"/>
              </a:spcBef>
              <a:spcAft>
                <a:spcPct val="0"/>
              </a:spcAft>
              <a:defRPr sz="1900">
                <a:solidFill>
                  <a:schemeClr val="tx1"/>
                </a:solidFill>
                <a:latin typeface="Arial" panose="020B0604020202020204" pitchFamily="34" charset="0"/>
              </a:defRPr>
            </a:lvl7pPr>
            <a:lvl8pPr marL="3429000" indent="-228600" defTabSz="995363" eaLnBrk="0" fontAlgn="base" hangingPunct="0">
              <a:spcBef>
                <a:spcPct val="0"/>
              </a:spcBef>
              <a:spcAft>
                <a:spcPct val="0"/>
              </a:spcAft>
              <a:defRPr sz="1900">
                <a:solidFill>
                  <a:schemeClr val="tx1"/>
                </a:solidFill>
                <a:latin typeface="Arial" panose="020B0604020202020204" pitchFamily="34" charset="0"/>
              </a:defRPr>
            </a:lvl8pPr>
            <a:lvl9pPr marL="3886200" indent="-228600" defTabSz="995363" eaLnBrk="0" fontAlgn="base" hangingPunct="0">
              <a:spcBef>
                <a:spcPct val="0"/>
              </a:spcBef>
              <a:spcAft>
                <a:spcPct val="0"/>
              </a:spcAft>
              <a:defRPr sz="1900">
                <a:solidFill>
                  <a:schemeClr val="tx1"/>
                </a:solidFill>
                <a:latin typeface="Arial" panose="020B0604020202020204" pitchFamily="34" charset="0"/>
              </a:defRPr>
            </a:lvl9pPr>
          </a:lstStyle>
          <a:p>
            <a:pPr algn="r">
              <a:lnSpc>
                <a:spcPct val="90000"/>
              </a:lnSpc>
              <a:spcBef>
                <a:spcPct val="10000"/>
              </a:spcBef>
              <a:defRPr/>
            </a:pPr>
            <a:r>
              <a:rPr lang="en-US" altLang="en-US" sz="600" dirty="0" smtClean="0">
                <a:solidFill>
                  <a:schemeClr val="tx2"/>
                </a:solidFill>
                <a:ea typeface="Helvetica Light"/>
                <a:cs typeface="Helvetica Light"/>
              </a:rPr>
              <a:t>Copyright © Capgemini 2016. All Rights Reserved</a:t>
            </a:r>
          </a:p>
        </p:txBody>
      </p:sp>
      <p:sp>
        <p:nvSpPr>
          <p:cNvPr id="9" name="Rectangle 12"/>
          <p:cNvSpPr>
            <a:spLocks noChangeArrowheads="1"/>
          </p:cNvSpPr>
          <p:nvPr>
            <p:custDataLst>
              <p:tags r:id="rId6"/>
            </p:custDataLst>
          </p:nvPr>
        </p:nvSpPr>
        <p:spPr bwMode="auto">
          <a:xfrm>
            <a:off x="7488238" y="6427788"/>
            <a:ext cx="1914525" cy="195262"/>
          </a:xfrm>
          <a:prstGeom prst="rect">
            <a:avLst/>
          </a:prstGeom>
          <a:noFill/>
          <a:ln>
            <a:noFill/>
          </a:ln>
          <a:extLst/>
        </p:spPr>
        <p:txBody>
          <a:bodyPr wrap="none" lIns="35993" tIns="35993" rIns="35993" bIns="35993" anchor="b"/>
          <a:lstStyle>
            <a:lvl1pPr>
              <a:defRPr sz="1900">
                <a:solidFill>
                  <a:schemeClr val="tx1"/>
                </a:solidFill>
                <a:latin typeface="Arial" panose="020B0604020202020204" pitchFamily="34" charset="0"/>
              </a:defRPr>
            </a:lvl1pPr>
            <a:lvl2pPr marL="742950" indent="-285750">
              <a:defRPr sz="1900">
                <a:solidFill>
                  <a:schemeClr val="tx1"/>
                </a:solidFill>
                <a:latin typeface="Arial" panose="020B0604020202020204" pitchFamily="34" charset="0"/>
              </a:defRPr>
            </a:lvl2pPr>
            <a:lvl3pPr marL="1143000" indent="-228600">
              <a:defRPr sz="1900">
                <a:solidFill>
                  <a:schemeClr val="tx1"/>
                </a:solidFill>
                <a:latin typeface="Arial" panose="020B0604020202020204" pitchFamily="34" charset="0"/>
              </a:defRPr>
            </a:lvl3pPr>
            <a:lvl4pPr marL="1600200" indent="-228600">
              <a:defRPr sz="1900">
                <a:solidFill>
                  <a:schemeClr val="tx1"/>
                </a:solidFill>
                <a:latin typeface="Arial" panose="020B0604020202020204" pitchFamily="34" charset="0"/>
              </a:defRPr>
            </a:lvl4pPr>
            <a:lvl5pPr marL="2057400" indent="-228600">
              <a:defRPr sz="1900">
                <a:solidFill>
                  <a:schemeClr val="tx1"/>
                </a:solidFill>
                <a:latin typeface="Arial" panose="020B0604020202020204" pitchFamily="34" charset="0"/>
              </a:defRPr>
            </a:lvl5pPr>
            <a:lvl6pPr marL="2514600" indent="-228600" defTabSz="957263" eaLnBrk="0" fontAlgn="base" hangingPunct="0">
              <a:spcBef>
                <a:spcPct val="0"/>
              </a:spcBef>
              <a:spcAft>
                <a:spcPct val="0"/>
              </a:spcAft>
              <a:defRPr sz="1900">
                <a:solidFill>
                  <a:schemeClr val="tx1"/>
                </a:solidFill>
                <a:latin typeface="Arial" panose="020B0604020202020204" pitchFamily="34" charset="0"/>
              </a:defRPr>
            </a:lvl6pPr>
            <a:lvl7pPr marL="2971800" indent="-228600" defTabSz="957263" eaLnBrk="0" fontAlgn="base" hangingPunct="0">
              <a:spcBef>
                <a:spcPct val="0"/>
              </a:spcBef>
              <a:spcAft>
                <a:spcPct val="0"/>
              </a:spcAft>
              <a:defRPr sz="1900">
                <a:solidFill>
                  <a:schemeClr val="tx1"/>
                </a:solidFill>
                <a:latin typeface="Arial" panose="020B0604020202020204" pitchFamily="34" charset="0"/>
              </a:defRPr>
            </a:lvl7pPr>
            <a:lvl8pPr marL="3429000" indent="-228600" defTabSz="957263" eaLnBrk="0" fontAlgn="base" hangingPunct="0">
              <a:spcBef>
                <a:spcPct val="0"/>
              </a:spcBef>
              <a:spcAft>
                <a:spcPct val="0"/>
              </a:spcAft>
              <a:defRPr sz="1900">
                <a:solidFill>
                  <a:schemeClr val="tx1"/>
                </a:solidFill>
                <a:latin typeface="Arial" panose="020B0604020202020204" pitchFamily="34" charset="0"/>
              </a:defRPr>
            </a:lvl8pPr>
            <a:lvl9pPr marL="3886200" indent="-228600" defTabSz="957263" eaLnBrk="0" fontAlgn="base" hangingPunct="0">
              <a:spcBef>
                <a:spcPct val="0"/>
              </a:spcBef>
              <a:spcAft>
                <a:spcPct val="0"/>
              </a:spcAft>
              <a:defRPr sz="1900">
                <a:solidFill>
                  <a:schemeClr val="tx1"/>
                </a:solidFill>
                <a:latin typeface="Arial" panose="020B0604020202020204" pitchFamily="34" charset="0"/>
              </a:defRPr>
            </a:lvl9pPr>
          </a:lstStyle>
          <a:p>
            <a:pPr algn="r">
              <a:defRPr/>
            </a:pPr>
            <a:r>
              <a:rPr lang="en-US" altLang="en-US" sz="700" dirty="0" smtClean="0">
                <a:solidFill>
                  <a:schemeClr val="tx2"/>
                </a:solidFill>
              </a:rPr>
              <a:t>Global Payments Practice | May16</a:t>
            </a:r>
          </a:p>
        </p:txBody>
      </p:sp>
      <p:cxnSp>
        <p:nvCxnSpPr>
          <p:cNvPr id="10" name="Straight Connector 5"/>
          <p:cNvCxnSpPr/>
          <p:nvPr>
            <p:custDataLst>
              <p:tags r:id="rId7"/>
            </p:custDataLst>
          </p:nvPr>
        </p:nvCxnSpPr>
        <p:spPr>
          <a:xfrm flipH="1">
            <a:off x="0" y="6362700"/>
            <a:ext cx="9906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pic>
        <p:nvPicPr>
          <p:cNvPr id="11" name="Image 13" descr="Capgemini_logo.jpg"/>
          <p:cNvPicPr>
            <a:picLocks noChangeAspect="1"/>
          </p:cNvPicPr>
          <p:nvPr/>
        </p:nvPicPr>
        <p:blipFill>
          <a:blip r:embed="rId13" cstate="print"/>
          <a:srcRect/>
          <a:stretch>
            <a:fillRect/>
          </a:stretch>
        </p:blipFill>
        <p:spPr bwMode="auto">
          <a:xfrm>
            <a:off x="117475" y="6419850"/>
            <a:ext cx="1441450" cy="342900"/>
          </a:xfrm>
          <a:prstGeom prst="rect">
            <a:avLst/>
          </a:prstGeom>
          <a:noFill/>
          <a:ln w="9525">
            <a:noFill/>
            <a:miter lim="800000"/>
            <a:headEnd/>
            <a:tailEnd/>
          </a:ln>
        </p:spPr>
      </p:pic>
      <p:sp>
        <p:nvSpPr>
          <p:cNvPr id="12" name="Rectangle 11"/>
          <p:cNvSpPr/>
          <p:nvPr userDrawn="1"/>
        </p:nvSpPr>
        <p:spPr>
          <a:xfrm>
            <a:off x="0" y="1"/>
            <a:ext cx="9906000" cy="6376988"/>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0" tIns="45715" rIns="91430" bIns="45715" anchor="ctr"/>
          <a:lstStyle/>
          <a:p>
            <a:pPr algn="ctr">
              <a:defRPr/>
            </a:pPr>
            <a:endParaRPr lang="en-US" sz="2400" dirty="0">
              <a:solidFill>
                <a:schemeClr val="tx2">
                  <a:lumMod val="50000"/>
                </a:schemeClr>
              </a:solidFill>
            </a:endParaRPr>
          </a:p>
        </p:txBody>
      </p:sp>
      <p:graphicFrame>
        <p:nvGraphicFramePr>
          <p:cNvPr id="13" name="Object 16" hidden="1"/>
          <p:cNvGraphicFramePr>
            <a:graphicFrameLocks noChangeAspect="1"/>
          </p:cNvGraphicFramePr>
          <p:nvPr>
            <p:custDataLst>
              <p:tags r:id="rId8"/>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28007" name="think-cell Slide" r:id="rId14" imgW="360" imgH="360" progId="">
                  <p:embed/>
                </p:oleObj>
              </mc:Choice>
              <mc:Fallback>
                <p:oleObj name="think-cell Slide" r:id="rId14" imgW="360" imgH="360" progId="">
                  <p:embed/>
                  <p:pic>
                    <p:nvPicPr>
                      <p:cNvPr id="0" name="Object 16" hidden="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 name="Freeform 4"/>
          <p:cNvSpPr>
            <a:spLocks/>
          </p:cNvSpPr>
          <p:nvPr userDrawn="1">
            <p:custDataLst>
              <p:tags r:id="rId9"/>
            </p:custDataLst>
          </p:nvPr>
        </p:nvSpPr>
        <p:spPr bwMode="auto">
          <a:xfrm>
            <a:off x="0" y="676276"/>
            <a:ext cx="9906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9552" tIns="49776" rIns="99552" bIns="49776"/>
          <a:lstStyle/>
          <a:p>
            <a:pPr>
              <a:defRPr/>
            </a:pPr>
            <a:endParaRPr lang="fr-FR" dirty="0"/>
          </a:p>
        </p:txBody>
      </p:sp>
      <p:pic>
        <p:nvPicPr>
          <p:cNvPr id="15" name="Image 11" descr="HandsPanel_shutterstock_72073621.png"/>
          <p:cNvPicPr>
            <a:picLocks noChangeAspect="1"/>
          </p:cNvPicPr>
          <p:nvPr userDrawn="1"/>
        </p:nvPicPr>
        <p:blipFill>
          <a:blip r:embed="rId15" cstate="print"/>
          <a:srcRect b="8012"/>
          <a:stretch>
            <a:fillRect/>
          </a:stretch>
        </p:blipFill>
        <p:spPr bwMode="auto">
          <a:xfrm>
            <a:off x="1" y="855664"/>
            <a:ext cx="9904413" cy="5521325"/>
          </a:xfrm>
          <a:prstGeom prst="rect">
            <a:avLst/>
          </a:prstGeom>
          <a:noFill/>
          <a:ln w="9525">
            <a:noFill/>
            <a:miter lim="800000"/>
            <a:headEnd/>
            <a:tailEnd/>
          </a:ln>
        </p:spPr>
      </p:pic>
      <p:sp>
        <p:nvSpPr>
          <p:cNvPr id="2" name="Titre 1"/>
          <p:cNvSpPr>
            <a:spLocks noGrp="1"/>
          </p:cNvSpPr>
          <p:nvPr>
            <p:ph type="title"/>
          </p:nvPr>
        </p:nvSpPr>
        <p:spPr/>
        <p:txBody>
          <a:bodyPr/>
          <a:lstStyle/>
          <a:p>
            <a:r>
              <a:rPr lang="en-US" smtClean="0"/>
              <a:t>Click to edit Master title style</a:t>
            </a:r>
            <a:endParaRPr lang="en-US" dirty="0"/>
          </a:p>
        </p:txBody>
      </p:sp>
      <p:sp>
        <p:nvSpPr>
          <p:cNvPr id="6" name="Espace réservé du contenu 5"/>
          <p:cNvSpPr>
            <a:spLocks noGrp="1"/>
          </p:cNvSpPr>
          <p:nvPr>
            <p:ph sz="quarter" idx="10"/>
          </p:nvPr>
        </p:nvSpPr>
        <p:spPr>
          <a:xfrm>
            <a:off x="2861953" y="1442606"/>
            <a:ext cx="4441372" cy="3533155"/>
          </a:xfrm>
        </p:spPr>
        <p:txBody>
          <a:bodyPr/>
          <a:lstStyle>
            <a:lvl1pPr>
              <a:defRPr/>
            </a:lvl1pPr>
            <a:lvl2pPr>
              <a:buFont typeface="Arial" pitchFamily="34" charset="0"/>
              <a:buChar char="•"/>
              <a:defRPr/>
            </a:lvl2pPr>
          </a:lstStyle>
          <a:p>
            <a:pPr lvl="0"/>
            <a:r>
              <a:rPr lang="en-US" noProof="0" smtClean="0"/>
              <a:t>Click to edit Master text styles</a:t>
            </a:r>
          </a:p>
        </p:txBody>
      </p:sp>
    </p:spTree>
  </p:cSld>
  <p:clrMapOvr>
    <a:masterClrMapping/>
  </p:clrMapOvr>
  <p:transition spd="med">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re seul">
    <p:spTree>
      <p:nvGrpSpPr>
        <p:cNvPr id="1" name=""/>
        <p:cNvGrpSpPr/>
        <p:nvPr/>
      </p:nvGrpSpPr>
      <p:grpSpPr>
        <a:xfrm>
          <a:off x="0" y="0"/>
          <a:ext cx="0" cy="0"/>
          <a:chOff x="0" y="0"/>
          <a:chExt cx="0" cy="0"/>
        </a:xfrm>
      </p:grpSpPr>
      <p:graphicFrame>
        <p:nvGraphicFramePr>
          <p:cNvPr id="3" name="Object 7"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33126" name="think-cell Slide" r:id="rId10" imgW="360" imgH="360" progId="">
                  <p:embed/>
                </p:oleObj>
              </mc:Choice>
              <mc:Fallback>
                <p:oleObj name="think-cell Slide" r:id="rId10" imgW="360" imgH="360" progId="">
                  <p:embed/>
                  <p:pic>
                    <p:nvPicPr>
                      <p:cNvPr id="0" name="Object 7" hidden="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TextBox 10"/>
          <p:cNvSpPr txBox="1">
            <a:spLocks noChangeArrowheads="1"/>
          </p:cNvSpPr>
          <p:nvPr>
            <p:custDataLst>
              <p:tags r:id="rId3"/>
            </p:custDataLst>
          </p:nvPr>
        </p:nvSpPr>
        <p:spPr bwMode="auto">
          <a:xfrm>
            <a:off x="9567328" y="6661265"/>
            <a:ext cx="110608" cy="107722"/>
          </a:xfrm>
          <a:prstGeom prst="rect">
            <a:avLst/>
          </a:prstGeom>
          <a:noFill/>
          <a:ln>
            <a:noFill/>
          </a:ln>
          <a:extLst/>
        </p:spPr>
        <p:txBody>
          <a:bodyPr wrap="none" lIns="0" tIns="0" rIns="0" bIns="0" anchor="ctr">
            <a:spAutoFit/>
          </a:bodyPr>
          <a:lstStyle/>
          <a:p>
            <a:pPr algn="ctr">
              <a:defRPr/>
            </a:pPr>
            <a:fld id="{04A3EBDF-D9B9-4E7E-903D-5EDAAFA1F2F8}" type="slidenum">
              <a:rPr lang="en-US" altLang="en-US" sz="700">
                <a:solidFill>
                  <a:schemeClr val="tx2"/>
                </a:solidFill>
              </a:rPr>
              <a:pPr algn="ctr">
                <a:defRPr/>
              </a:pPr>
              <a:t>‹#›</a:t>
            </a:fld>
            <a:endParaRPr lang="en-US" altLang="en-US" sz="700" dirty="0">
              <a:solidFill>
                <a:schemeClr val="tx2"/>
              </a:solidFill>
            </a:endParaRPr>
          </a:p>
        </p:txBody>
      </p:sp>
      <p:sp>
        <p:nvSpPr>
          <p:cNvPr id="5" name="Freeform 4"/>
          <p:cNvSpPr>
            <a:spLocks/>
          </p:cNvSpPr>
          <p:nvPr>
            <p:custDataLst>
              <p:tags r:id="rId4"/>
            </p:custDataLst>
          </p:nvPr>
        </p:nvSpPr>
        <p:spPr bwMode="auto">
          <a:xfrm>
            <a:off x="0" y="676276"/>
            <a:ext cx="9906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9552" tIns="49776" rIns="99552" bIns="49776"/>
          <a:lstStyle/>
          <a:p>
            <a:pPr>
              <a:defRPr/>
            </a:pPr>
            <a:endParaRPr lang="fr-FR" dirty="0"/>
          </a:p>
        </p:txBody>
      </p:sp>
      <p:sp>
        <p:nvSpPr>
          <p:cNvPr id="6" name="Rectangle 11"/>
          <p:cNvSpPr>
            <a:spLocks noChangeArrowheads="1"/>
          </p:cNvSpPr>
          <p:nvPr>
            <p:custDataLst>
              <p:tags r:id="rId5"/>
            </p:custDataLst>
          </p:nvPr>
        </p:nvSpPr>
        <p:spPr bwMode="auto">
          <a:xfrm>
            <a:off x="6742113" y="6623051"/>
            <a:ext cx="2660650" cy="184150"/>
          </a:xfrm>
          <a:prstGeom prst="rect">
            <a:avLst/>
          </a:prstGeom>
          <a:noFill/>
          <a:ln>
            <a:noFill/>
          </a:ln>
          <a:extLst/>
        </p:spPr>
        <p:txBody>
          <a:bodyPr lIns="35993" tIns="35993" rIns="35993" bIns="35993" anchor="b"/>
          <a:lstStyle>
            <a:lvl1pPr defTabSz="995363">
              <a:defRPr sz="1900">
                <a:solidFill>
                  <a:schemeClr val="tx1"/>
                </a:solidFill>
                <a:latin typeface="Arial" panose="020B0604020202020204" pitchFamily="34" charset="0"/>
              </a:defRPr>
            </a:lvl1pPr>
            <a:lvl2pPr marL="742950" indent="-285750" defTabSz="995363">
              <a:defRPr sz="1900">
                <a:solidFill>
                  <a:schemeClr val="tx1"/>
                </a:solidFill>
                <a:latin typeface="Arial" panose="020B0604020202020204" pitchFamily="34" charset="0"/>
              </a:defRPr>
            </a:lvl2pPr>
            <a:lvl3pPr marL="1143000" indent="-228600" defTabSz="995363">
              <a:defRPr sz="1900">
                <a:solidFill>
                  <a:schemeClr val="tx1"/>
                </a:solidFill>
                <a:latin typeface="Arial" panose="020B0604020202020204" pitchFamily="34" charset="0"/>
              </a:defRPr>
            </a:lvl3pPr>
            <a:lvl4pPr marL="1600200" indent="-228600" defTabSz="995363">
              <a:defRPr sz="1900">
                <a:solidFill>
                  <a:schemeClr val="tx1"/>
                </a:solidFill>
                <a:latin typeface="Arial" panose="020B0604020202020204" pitchFamily="34" charset="0"/>
              </a:defRPr>
            </a:lvl4pPr>
            <a:lvl5pPr marL="2057400" indent="-228600" defTabSz="995363">
              <a:defRPr sz="1900">
                <a:solidFill>
                  <a:schemeClr val="tx1"/>
                </a:solidFill>
                <a:latin typeface="Arial" panose="020B0604020202020204" pitchFamily="34" charset="0"/>
              </a:defRPr>
            </a:lvl5pPr>
            <a:lvl6pPr marL="2514600" indent="-228600" defTabSz="995363" eaLnBrk="0" fontAlgn="base" hangingPunct="0">
              <a:spcBef>
                <a:spcPct val="0"/>
              </a:spcBef>
              <a:spcAft>
                <a:spcPct val="0"/>
              </a:spcAft>
              <a:defRPr sz="1900">
                <a:solidFill>
                  <a:schemeClr val="tx1"/>
                </a:solidFill>
                <a:latin typeface="Arial" panose="020B0604020202020204" pitchFamily="34" charset="0"/>
              </a:defRPr>
            </a:lvl6pPr>
            <a:lvl7pPr marL="2971800" indent="-228600" defTabSz="995363" eaLnBrk="0" fontAlgn="base" hangingPunct="0">
              <a:spcBef>
                <a:spcPct val="0"/>
              </a:spcBef>
              <a:spcAft>
                <a:spcPct val="0"/>
              </a:spcAft>
              <a:defRPr sz="1900">
                <a:solidFill>
                  <a:schemeClr val="tx1"/>
                </a:solidFill>
                <a:latin typeface="Arial" panose="020B0604020202020204" pitchFamily="34" charset="0"/>
              </a:defRPr>
            </a:lvl7pPr>
            <a:lvl8pPr marL="3429000" indent="-228600" defTabSz="995363" eaLnBrk="0" fontAlgn="base" hangingPunct="0">
              <a:spcBef>
                <a:spcPct val="0"/>
              </a:spcBef>
              <a:spcAft>
                <a:spcPct val="0"/>
              </a:spcAft>
              <a:defRPr sz="1900">
                <a:solidFill>
                  <a:schemeClr val="tx1"/>
                </a:solidFill>
                <a:latin typeface="Arial" panose="020B0604020202020204" pitchFamily="34" charset="0"/>
              </a:defRPr>
            </a:lvl8pPr>
            <a:lvl9pPr marL="3886200" indent="-228600" defTabSz="995363" eaLnBrk="0" fontAlgn="base" hangingPunct="0">
              <a:spcBef>
                <a:spcPct val="0"/>
              </a:spcBef>
              <a:spcAft>
                <a:spcPct val="0"/>
              </a:spcAft>
              <a:defRPr sz="1900">
                <a:solidFill>
                  <a:schemeClr val="tx1"/>
                </a:solidFill>
                <a:latin typeface="Arial" panose="020B0604020202020204" pitchFamily="34" charset="0"/>
              </a:defRPr>
            </a:lvl9pPr>
          </a:lstStyle>
          <a:p>
            <a:pPr algn="r">
              <a:lnSpc>
                <a:spcPct val="90000"/>
              </a:lnSpc>
              <a:spcBef>
                <a:spcPct val="10000"/>
              </a:spcBef>
              <a:defRPr/>
            </a:pPr>
            <a:r>
              <a:rPr lang="en-US" altLang="en-US" sz="600" dirty="0" smtClean="0">
                <a:solidFill>
                  <a:schemeClr val="tx2"/>
                </a:solidFill>
                <a:ea typeface="Helvetica Light"/>
                <a:cs typeface="Helvetica Light"/>
              </a:rPr>
              <a:t>Copyright © Capgemini 2015. All Rights Reserved</a:t>
            </a:r>
          </a:p>
        </p:txBody>
      </p:sp>
      <p:sp>
        <p:nvSpPr>
          <p:cNvPr id="7" name="Rectangle 12"/>
          <p:cNvSpPr>
            <a:spLocks noChangeArrowheads="1"/>
          </p:cNvSpPr>
          <p:nvPr>
            <p:custDataLst>
              <p:tags r:id="rId6"/>
            </p:custDataLst>
          </p:nvPr>
        </p:nvSpPr>
        <p:spPr bwMode="auto">
          <a:xfrm>
            <a:off x="7488238" y="6427788"/>
            <a:ext cx="1914525" cy="195262"/>
          </a:xfrm>
          <a:prstGeom prst="rect">
            <a:avLst/>
          </a:prstGeom>
          <a:noFill/>
          <a:ln>
            <a:noFill/>
          </a:ln>
          <a:extLst/>
        </p:spPr>
        <p:txBody>
          <a:bodyPr wrap="none" lIns="35993" tIns="35993" rIns="35993" bIns="35993" anchor="b"/>
          <a:lstStyle>
            <a:lvl1pPr>
              <a:defRPr sz="1900">
                <a:solidFill>
                  <a:schemeClr val="tx1"/>
                </a:solidFill>
                <a:latin typeface="Arial" panose="020B0604020202020204" pitchFamily="34" charset="0"/>
              </a:defRPr>
            </a:lvl1pPr>
            <a:lvl2pPr marL="742950" indent="-285750">
              <a:defRPr sz="1900">
                <a:solidFill>
                  <a:schemeClr val="tx1"/>
                </a:solidFill>
                <a:latin typeface="Arial" panose="020B0604020202020204" pitchFamily="34" charset="0"/>
              </a:defRPr>
            </a:lvl2pPr>
            <a:lvl3pPr marL="1143000" indent="-228600">
              <a:defRPr sz="1900">
                <a:solidFill>
                  <a:schemeClr val="tx1"/>
                </a:solidFill>
                <a:latin typeface="Arial" panose="020B0604020202020204" pitchFamily="34" charset="0"/>
              </a:defRPr>
            </a:lvl3pPr>
            <a:lvl4pPr marL="1600200" indent="-228600">
              <a:defRPr sz="1900">
                <a:solidFill>
                  <a:schemeClr val="tx1"/>
                </a:solidFill>
                <a:latin typeface="Arial" panose="020B0604020202020204" pitchFamily="34" charset="0"/>
              </a:defRPr>
            </a:lvl4pPr>
            <a:lvl5pPr marL="2057400" indent="-228600">
              <a:defRPr sz="1900">
                <a:solidFill>
                  <a:schemeClr val="tx1"/>
                </a:solidFill>
                <a:latin typeface="Arial" panose="020B0604020202020204" pitchFamily="34" charset="0"/>
              </a:defRPr>
            </a:lvl5pPr>
            <a:lvl6pPr marL="2514600" indent="-228600" defTabSz="957263" eaLnBrk="0" fontAlgn="base" hangingPunct="0">
              <a:spcBef>
                <a:spcPct val="0"/>
              </a:spcBef>
              <a:spcAft>
                <a:spcPct val="0"/>
              </a:spcAft>
              <a:defRPr sz="1900">
                <a:solidFill>
                  <a:schemeClr val="tx1"/>
                </a:solidFill>
                <a:latin typeface="Arial" panose="020B0604020202020204" pitchFamily="34" charset="0"/>
              </a:defRPr>
            </a:lvl6pPr>
            <a:lvl7pPr marL="2971800" indent="-228600" defTabSz="957263" eaLnBrk="0" fontAlgn="base" hangingPunct="0">
              <a:spcBef>
                <a:spcPct val="0"/>
              </a:spcBef>
              <a:spcAft>
                <a:spcPct val="0"/>
              </a:spcAft>
              <a:defRPr sz="1900">
                <a:solidFill>
                  <a:schemeClr val="tx1"/>
                </a:solidFill>
                <a:latin typeface="Arial" panose="020B0604020202020204" pitchFamily="34" charset="0"/>
              </a:defRPr>
            </a:lvl7pPr>
            <a:lvl8pPr marL="3429000" indent="-228600" defTabSz="957263" eaLnBrk="0" fontAlgn="base" hangingPunct="0">
              <a:spcBef>
                <a:spcPct val="0"/>
              </a:spcBef>
              <a:spcAft>
                <a:spcPct val="0"/>
              </a:spcAft>
              <a:defRPr sz="1900">
                <a:solidFill>
                  <a:schemeClr val="tx1"/>
                </a:solidFill>
                <a:latin typeface="Arial" panose="020B0604020202020204" pitchFamily="34" charset="0"/>
              </a:defRPr>
            </a:lvl8pPr>
            <a:lvl9pPr marL="3886200" indent="-228600" defTabSz="957263" eaLnBrk="0" fontAlgn="base" hangingPunct="0">
              <a:spcBef>
                <a:spcPct val="0"/>
              </a:spcBef>
              <a:spcAft>
                <a:spcPct val="0"/>
              </a:spcAft>
              <a:defRPr sz="1900">
                <a:solidFill>
                  <a:schemeClr val="tx1"/>
                </a:solidFill>
                <a:latin typeface="Arial" panose="020B0604020202020204" pitchFamily="34" charset="0"/>
              </a:defRPr>
            </a:lvl9pPr>
          </a:lstStyle>
          <a:p>
            <a:pPr algn="r">
              <a:defRPr/>
            </a:pPr>
            <a:r>
              <a:rPr lang="en-US" altLang="en-US" sz="700" dirty="0" smtClean="0">
                <a:solidFill>
                  <a:schemeClr val="tx2"/>
                </a:solidFill>
              </a:rPr>
              <a:t>Global Payments Practice | June 2015</a:t>
            </a:r>
          </a:p>
        </p:txBody>
      </p:sp>
      <p:cxnSp>
        <p:nvCxnSpPr>
          <p:cNvPr id="8" name="Straight Connector 5"/>
          <p:cNvCxnSpPr/>
          <p:nvPr>
            <p:custDataLst>
              <p:tags r:id="rId7"/>
            </p:custDataLst>
          </p:nvPr>
        </p:nvCxnSpPr>
        <p:spPr>
          <a:xfrm flipH="1">
            <a:off x="0" y="6362700"/>
            <a:ext cx="9906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pic>
        <p:nvPicPr>
          <p:cNvPr id="9" name="Image 13" descr="Capgemini_logo.jpg"/>
          <p:cNvPicPr>
            <a:picLocks noChangeAspect="1"/>
          </p:cNvPicPr>
          <p:nvPr/>
        </p:nvPicPr>
        <p:blipFill>
          <a:blip r:embed="rId12" cstate="print"/>
          <a:srcRect/>
          <a:stretch>
            <a:fillRect/>
          </a:stretch>
        </p:blipFill>
        <p:spPr bwMode="auto">
          <a:xfrm>
            <a:off x="117475" y="6419850"/>
            <a:ext cx="1441450" cy="342900"/>
          </a:xfrm>
          <a:prstGeom prst="rect">
            <a:avLst/>
          </a:prstGeom>
          <a:noFill/>
          <a:ln w="9525">
            <a:noFill/>
            <a:miter lim="800000"/>
            <a:headEnd/>
            <a:tailEnd/>
          </a:ln>
        </p:spPr>
      </p:pic>
      <p:graphicFrame>
        <p:nvGraphicFramePr>
          <p:cNvPr id="10" name="Object 15" hidden="1"/>
          <p:cNvGraphicFramePr>
            <a:graphicFrameLocks noChangeAspect="1"/>
          </p:cNvGraphicFramePr>
          <p:nvPr>
            <p:custDataLst>
              <p:tags r:id="rId8"/>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33127" name="think-cell Slide" r:id="rId13" imgW="360" imgH="360" progId="">
                  <p:embed/>
                </p:oleObj>
              </mc:Choice>
              <mc:Fallback>
                <p:oleObj name="think-cell Slide" r:id="rId13" imgW="360" imgH="360" progId="">
                  <p:embed/>
                  <p:pic>
                    <p:nvPicPr>
                      <p:cNvPr id="0" name="Object 15" hidden="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nvPr>
        </p:nvSpPr>
        <p:spPr/>
        <p:txBody>
          <a:bodyPr/>
          <a:lstStyle>
            <a:lvl1pPr>
              <a:defRPr/>
            </a:lvl1pPr>
          </a:lstStyle>
          <a:p>
            <a:pPr lvl="0"/>
            <a:r>
              <a:rPr lang="en-US" noProof="0" smtClean="0"/>
              <a:t>Click to edit Master title style</a:t>
            </a:r>
            <a:endParaRPr lang="en-US" noProof="0" dirty="0" smtClean="0"/>
          </a:p>
        </p:txBody>
      </p:sp>
    </p:spTree>
  </p:cSld>
  <p:clrMapOvr>
    <a:masterClrMapping/>
  </p:clrMapOvr>
  <p:transition spd="med">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graphicFrame>
        <p:nvGraphicFramePr>
          <p:cNvPr id="4" name="Object 7"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36196" name="think-cell Slide" r:id="rId9" imgW="360" imgH="360" progId="">
                  <p:embed/>
                </p:oleObj>
              </mc:Choice>
              <mc:Fallback>
                <p:oleObj name="think-cell Slide" r:id="rId9" imgW="360" imgH="360" progId="">
                  <p:embed/>
                  <p:pic>
                    <p:nvPicPr>
                      <p:cNvPr id="0" name="Object 7" hidden="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extBox 10"/>
          <p:cNvSpPr txBox="1">
            <a:spLocks noChangeArrowheads="1"/>
          </p:cNvSpPr>
          <p:nvPr>
            <p:custDataLst>
              <p:tags r:id="rId3"/>
            </p:custDataLst>
          </p:nvPr>
        </p:nvSpPr>
        <p:spPr bwMode="auto">
          <a:xfrm>
            <a:off x="9567328" y="6661265"/>
            <a:ext cx="110608" cy="107722"/>
          </a:xfrm>
          <a:prstGeom prst="rect">
            <a:avLst/>
          </a:prstGeom>
          <a:noFill/>
          <a:ln>
            <a:noFill/>
          </a:ln>
          <a:extLst/>
        </p:spPr>
        <p:txBody>
          <a:bodyPr wrap="none" lIns="0" tIns="0" rIns="0" bIns="0" anchor="ctr">
            <a:spAutoFit/>
          </a:bodyPr>
          <a:lstStyle/>
          <a:p>
            <a:pPr algn="ctr">
              <a:defRPr/>
            </a:pPr>
            <a:fld id="{A48D0AB8-63E6-4839-81FA-6E4EEB9B5897}" type="slidenum">
              <a:rPr lang="en-US" altLang="en-US" sz="700">
                <a:solidFill>
                  <a:schemeClr val="tx2"/>
                </a:solidFill>
              </a:rPr>
              <a:pPr algn="ctr">
                <a:defRPr/>
              </a:pPr>
              <a:t>‹#›</a:t>
            </a:fld>
            <a:endParaRPr lang="en-US" altLang="en-US" sz="700" dirty="0">
              <a:solidFill>
                <a:schemeClr val="tx2"/>
              </a:solidFill>
            </a:endParaRPr>
          </a:p>
        </p:txBody>
      </p:sp>
      <p:sp>
        <p:nvSpPr>
          <p:cNvPr id="6" name="Freeform 4"/>
          <p:cNvSpPr>
            <a:spLocks/>
          </p:cNvSpPr>
          <p:nvPr>
            <p:custDataLst>
              <p:tags r:id="rId4"/>
            </p:custDataLst>
          </p:nvPr>
        </p:nvSpPr>
        <p:spPr bwMode="auto">
          <a:xfrm>
            <a:off x="0" y="676276"/>
            <a:ext cx="9906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9552" tIns="49776" rIns="99552" bIns="49776"/>
          <a:lstStyle/>
          <a:p>
            <a:pPr>
              <a:defRPr/>
            </a:pPr>
            <a:endParaRPr lang="fr-FR" dirty="0"/>
          </a:p>
        </p:txBody>
      </p:sp>
      <p:sp>
        <p:nvSpPr>
          <p:cNvPr id="9" name="Rectangle 11"/>
          <p:cNvSpPr>
            <a:spLocks noChangeArrowheads="1"/>
          </p:cNvSpPr>
          <p:nvPr>
            <p:custDataLst>
              <p:tags r:id="rId5"/>
            </p:custDataLst>
          </p:nvPr>
        </p:nvSpPr>
        <p:spPr bwMode="auto">
          <a:xfrm>
            <a:off x="6742113" y="6623051"/>
            <a:ext cx="2660650" cy="184150"/>
          </a:xfrm>
          <a:prstGeom prst="rect">
            <a:avLst/>
          </a:prstGeom>
          <a:noFill/>
          <a:ln>
            <a:noFill/>
          </a:ln>
          <a:extLst/>
        </p:spPr>
        <p:txBody>
          <a:bodyPr lIns="35993" tIns="35993" rIns="35993" bIns="35993" anchor="b"/>
          <a:lstStyle>
            <a:lvl1pPr defTabSz="995363">
              <a:defRPr sz="1900">
                <a:solidFill>
                  <a:schemeClr val="tx1"/>
                </a:solidFill>
                <a:latin typeface="Arial" panose="020B0604020202020204" pitchFamily="34" charset="0"/>
              </a:defRPr>
            </a:lvl1pPr>
            <a:lvl2pPr marL="742950" indent="-285750" defTabSz="995363">
              <a:defRPr sz="1900">
                <a:solidFill>
                  <a:schemeClr val="tx1"/>
                </a:solidFill>
                <a:latin typeface="Arial" panose="020B0604020202020204" pitchFamily="34" charset="0"/>
              </a:defRPr>
            </a:lvl2pPr>
            <a:lvl3pPr marL="1143000" indent="-228600" defTabSz="995363">
              <a:defRPr sz="1900">
                <a:solidFill>
                  <a:schemeClr val="tx1"/>
                </a:solidFill>
                <a:latin typeface="Arial" panose="020B0604020202020204" pitchFamily="34" charset="0"/>
              </a:defRPr>
            </a:lvl3pPr>
            <a:lvl4pPr marL="1600200" indent="-228600" defTabSz="995363">
              <a:defRPr sz="1900">
                <a:solidFill>
                  <a:schemeClr val="tx1"/>
                </a:solidFill>
                <a:latin typeface="Arial" panose="020B0604020202020204" pitchFamily="34" charset="0"/>
              </a:defRPr>
            </a:lvl4pPr>
            <a:lvl5pPr marL="2057400" indent="-228600" defTabSz="995363">
              <a:defRPr sz="1900">
                <a:solidFill>
                  <a:schemeClr val="tx1"/>
                </a:solidFill>
                <a:latin typeface="Arial" panose="020B0604020202020204" pitchFamily="34" charset="0"/>
              </a:defRPr>
            </a:lvl5pPr>
            <a:lvl6pPr marL="2514600" indent="-228600" defTabSz="995363" eaLnBrk="0" fontAlgn="base" hangingPunct="0">
              <a:spcBef>
                <a:spcPct val="0"/>
              </a:spcBef>
              <a:spcAft>
                <a:spcPct val="0"/>
              </a:spcAft>
              <a:defRPr sz="1900">
                <a:solidFill>
                  <a:schemeClr val="tx1"/>
                </a:solidFill>
                <a:latin typeface="Arial" panose="020B0604020202020204" pitchFamily="34" charset="0"/>
              </a:defRPr>
            </a:lvl6pPr>
            <a:lvl7pPr marL="2971800" indent="-228600" defTabSz="995363" eaLnBrk="0" fontAlgn="base" hangingPunct="0">
              <a:spcBef>
                <a:spcPct val="0"/>
              </a:spcBef>
              <a:spcAft>
                <a:spcPct val="0"/>
              </a:spcAft>
              <a:defRPr sz="1900">
                <a:solidFill>
                  <a:schemeClr val="tx1"/>
                </a:solidFill>
                <a:latin typeface="Arial" panose="020B0604020202020204" pitchFamily="34" charset="0"/>
              </a:defRPr>
            </a:lvl7pPr>
            <a:lvl8pPr marL="3429000" indent="-228600" defTabSz="995363" eaLnBrk="0" fontAlgn="base" hangingPunct="0">
              <a:spcBef>
                <a:spcPct val="0"/>
              </a:spcBef>
              <a:spcAft>
                <a:spcPct val="0"/>
              </a:spcAft>
              <a:defRPr sz="1900">
                <a:solidFill>
                  <a:schemeClr val="tx1"/>
                </a:solidFill>
                <a:latin typeface="Arial" panose="020B0604020202020204" pitchFamily="34" charset="0"/>
              </a:defRPr>
            </a:lvl8pPr>
            <a:lvl9pPr marL="3886200" indent="-228600" defTabSz="995363" eaLnBrk="0" fontAlgn="base" hangingPunct="0">
              <a:spcBef>
                <a:spcPct val="0"/>
              </a:spcBef>
              <a:spcAft>
                <a:spcPct val="0"/>
              </a:spcAft>
              <a:defRPr sz="1900">
                <a:solidFill>
                  <a:schemeClr val="tx1"/>
                </a:solidFill>
                <a:latin typeface="Arial" panose="020B0604020202020204" pitchFamily="34" charset="0"/>
              </a:defRPr>
            </a:lvl9pPr>
          </a:lstStyle>
          <a:p>
            <a:pPr algn="r">
              <a:lnSpc>
                <a:spcPct val="90000"/>
              </a:lnSpc>
              <a:spcBef>
                <a:spcPct val="10000"/>
              </a:spcBef>
              <a:defRPr/>
            </a:pPr>
            <a:r>
              <a:rPr lang="en-US" altLang="en-US" sz="600" dirty="0" smtClean="0">
                <a:solidFill>
                  <a:schemeClr val="tx2"/>
                </a:solidFill>
                <a:ea typeface="Helvetica Light"/>
                <a:cs typeface="Helvetica Light"/>
              </a:rPr>
              <a:t>Copyright © Capgemini 2016 All Rights Reserved</a:t>
            </a:r>
          </a:p>
        </p:txBody>
      </p:sp>
      <p:sp>
        <p:nvSpPr>
          <p:cNvPr id="10" name="Rectangle 12"/>
          <p:cNvSpPr>
            <a:spLocks noChangeArrowheads="1"/>
          </p:cNvSpPr>
          <p:nvPr>
            <p:custDataLst>
              <p:tags r:id="rId6"/>
            </p:custDataLst>
          </p:nvPr>
        </p:nvSpPr>
        <p:spPr bwMode="auto">
          <a:xfrm>
            <a:off x="7488238" y="6427788"/>
            <a:ext cx="1914525" cy="195262"/>
          </a:xfrm>
          <a:prstGeom prst="rect">
            <a:avLst/>
          </a:prstGeom>
          <a:noFill/>
          <a:ln>
            <a:noFill/>
          </a:ln>
          <a:extLst/>
        </p:spPr>
        <p:txBody>
          <a:bodyPr wrap="none" lIns="35993" tIns="35993" rIns="35993" bIns="35993" anchor="b"/>
          <a:lstStyle>
            <a:lvl1pPr>
              <a:defRPr sz="1900">
                <a:solidFill>
                  <a:schemeClr val="tx1"/>
                </a:solidFill>
                <a:latin typeface="Arial" panose="020B0604020202020204" pitchFamily="34" charset="0"/>
              </a:defRPr>
            </a:lvl1pPr>
            <a:lvl2pPr marL="742950" indent="-285750">
              <a:defRPr sz="1900">
                <a:solidFill>
                  <a:schemeClr val="tx1"/>
                </a:solidFill>
                <a:latin typeface="Arial" panose="020B0604020202020204" pitchFamily="34" charset="0"/>
              </a:defRPr>
            </a:lvl2pPr>
            <a:lvl3pPr marL="1143000" indent="-228600">
              <a:defRPr sz="1900">
                <a:solidFill>
                  <a:schemeClr val="tx1"/>
                </a:solidFill>
                <a:latin typeface="Arial" panose="020B0604020202020204" pitchFamily="34" charset="0"/>
              </a:defRPr>
            </a:lvl3pPr>
            <a:lvl4pPr marL="1600200" indent="-228600">
              <a:defRPr sz="1900">
                <a:solidFill>
                  <a:schemeClr val="tx1"/>
                </a:solidFill>
                <a:latin typeface="Arial" panose="020B0604020202020204" pitchFamily="34" charset="0"/>
              </a:defRPr>
            </a:lvl4pPr>
            <a:lvl5pPr marL="2057400" indent="-228600">
              <a:defRPr sz="1900">
                <a:solidFill>
                  <a:schemeClr val="tx1"/>
                </a:solidFill>
                <a:latin typeface="Arial" panose="020B0604020202020204" pitchFamily="34" charset="0"/>
              </a:defRPr>
            </a:lvl5pPr>
            <a:lvl6pPr marL="2514600" indent="-228600" defTabSz="957263" eaLnBrk="0" fontAlgn="base" hangingPunct="0">
              <a:spcBef>
                <a:spcPct val="0"/>
              </a:spcBef>
              <a:spcAft>
                <a:spcPct val="0"/>
              </a:spcAft>
              <a:defRPr sz="1900">
                <a:solidFill>
                  <a:schemeClr val="tx1"/>
                </a:solidFill>
                <a:latin typeface="Arial" panose="020B0604020202020204" pitchFamily="34" charset="0"/>
              </a:defRPr>
            </a:lvl6pPr>
            <a:lvl7pPr marL="2971800" indent="-228600" defTabSz="957263" eaLnBrk="0" fontAlgn="base" hangingPunct="0">
              <a:spcBef>
                <a:spcPct val="0"/>
              </a:spcBef>
              <a:spcAft>
                <a:spcPct val="0"/>
              </a:spcAft>
              <a:defRPr sz="1900">
                <a:solidFill>
                  <a:schemeClr val="tx1"/>
                </a:solidFill>
                <a:latin typeface="Arial" panose="020B0604020202020204" pitchFamily="34" charset="0"/>
              </a:defRPr>
            </a:lvl7pPr>
            <a:lvl8pPr marL="3429000" indent="-228600" defTabSz="957263" eaLnBrk="0" fontAlgn="base" hangingPunct="0">
              <a:spcBef>
                <a:spcPct val="0"/>
              </a:spcBef>
              <a:spcAft>
                <a:spcPct val="0"/>
              </a:spcAft>
              <a:defRPr sz="1900">
                <a:solidFill>
                  <a:schemeClr val="tx1"/>
                </a:solidFill>
                <a:latin typeface="Arial" panose="020B0604020202020204" pitchFamily="34" charset="0"/>
              </a:defRPr>
            </a:lvl8pPr>
            <a:lvl9pPr marL="3886200" indent="-228600" defTabSz="957263" eaLnBrk="0" fontAlgn="base" hangingPunct="0">
              <a:spcBef>
                <a:spcPct val="0"/>
              </a:spcBef>
              <a:spcAft>
                <a:spcPct val="0"/>
              </a:spcAft>
              <a:defRPr sz="1900">
                <a:solidFill>
                  <a:schemeClr val="tx1"/>
                </a:solidFill>
                <a:latin typeface="Arial" panose="020B0604020202020204" pitchFamily="34" charset="0"/>
              </a:defRPr>
            </a:lvl9pPr>
          </a:lstStyle>
          <a:p>
            <a:pPr algn="r">
              <a:defRPr/>
            </a:pPr>
            <a:r>
              <a:rPr lang="en-US" altLang="en-US" sz="700" dirty="0" smtClean="0">
                <a:solidFill>
                  <a:schemeClr val="tx2"/>
                </a:solidFill>
              </a:rPr>
              <a:t>Global Payments Practice | May 2016</a:t>
            </a:r>
          </a:p>
        </p:txBody>
      </p:sp>
      <p:cxnSp>
        <p:nvCxnSpPr>
          <p:cNvPr id="11" name="Straight Connector 5"/>
          <p:cNvCxnSpPr/>
          <p:nvPr>
            <p:custDataLst>
              <p:tags r:id="rId7"/>
            </p:custDataLst>
          </p:nvPr>
        </p:nvCxnSpPr>
        <p:spPr>
          <a:xfrm flipH="1">
            <a:off x="0" y="6362700"/>
            <a:ext cx="9906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pic>
        <p:nvPicPr>
          <p:cNvPr id="12" name="Image 13" descr="Capgemini_logo.jpg"/>
          <p:cNvPicPr>
            <a:picLocks noChangeAspect="1"/>
          </p:cNvPicPr>
          <p:nvPr/>
        </p:nvPicPr>
        <p:blipFill>
          <a:blip r:embed="rId11" cstate="print"/>
          <a:srcRect/>
          <a:stretch>
            <a:fillRect/>
          </a:stretch>
        </p:blipFill>
        <p:spPr bwMode="auto">
          <a:xfrm>
            <a:off x="117475" y="6419850"/>
            <a:ext cx="1441450" cy="342900"/>
          </a:xfrm>
          <a:prstGeom prst="rect">
            <a:avLst/>
          </a:prstGeom>
          <a:noFill/>
          <a:ln w="9525">
            <a:noFill/>
            <a:miter lim="800000"/>
            <a:headEnd/>
            <a:tailEnd/>
          </a:ln>
        </p:spPr>
      </p:pic>
      <p:sp>
        <p:nvSpPr>
          <p:cNvPr id="7" name="Content Placeholder 2"/>
          <p:cNvSpPr>
            <a:spLocks noGrp="1"/>
          </p:cNvSpPr>
          <p:nvPr>
            <p:ph idx="12"/>
          </p:nvPr>
        </p:nvSpPr>
        <p:spPr>
          <a:xfrm>
            <a:off x="261284" y="990600"/>
            <a:ext cx="9410700" cy="5029200"/>
          </a:xfrm>
        </p:spPr>
        <p:txBody>
          <a:bodyPr/>
          <a:lstStyle>
            <a:lvl1pPr algn="l" rtl="0" eaLnBrk="1" fontAlgn="base" hangingPunct="1">
              <a:spcBef>
                <a:spcPct val="0"/>
              </a:spcBef>
              <a:spcAft>
                <a:spcPts val="600"/>
              </a:spcAft>
              <a:defRPr lang="en-US" sz="1800" dirty="0" smtClean="0">
                <a:solidFill>
                  <a:schemeClr val="tx1"/>
                </a:solidFill>
                <a:latin typeface="+mn-lt"/>
                <a:ea typeface="+mn-ea"/>
                <a:cs typeface="+mn-cs"/>
              </a:defRPr>
            </a:lvl1pPr>
            <a:lvl2pPr algn="l" rtl="0" eaLnBrk="1" fontAlgn="base" hangingPunct="1">
              <a:spcBef>
                <a:spcPct val="0"/>
              </a:spcBef>
              <a:spcAft>
                <a:spcPts val="600"/>
              </a:spcAft>
              <a:defRPr lang="en-US" sz="1600" dirty="0" smtClean="0">
                <a:solidFill>
                  <a:schemeClr val="tx1"/>
                </a:solidFill>
                <a:latin typeface="+mn-lt"/>
                <a:ea typeface="+mn-ea"/>
                <a:cs typeface="+mn-cs"/>
              </a:defRPr>
            </a:lvl2pPr>
            <a:lvl3pPr algn="l" rtl="0" eaLnBrk="1" fontAlgn="base" hangingPunct="1">
              <a:spcBef>
                <a:spcPct val="0"/>
              </a:spcBef>
              <a:spcAft>
                <a:spcPts val="600"/>
              </a:spcAft>
              <a:defRPr lang="en-US" sz="1400" dirty="0" smtClean="0">
                <a:solidFill>
                  <a:schemeClr val="tx1"/>
                </a:solidFill>
                <a:latin typeface="+mn-lt"/>
                <a:ea typeface="+mn-ea"/>
                <a:cs typeface="+mn-cs"/>
              </a:defRPr>
            </a:lvl3pPr>
            <a:lvl4pPr algn="l" rtl="0" eaLnBrk="1" fontAlgn="base" hangingPunct="1">
              <a:spcBef>
                <a:spcPct val="0"/>
              </a:spcBef>
              <a:spcAft>
                <a:spcPts val="600"/>
              </a:spcAft>
              <a:defRPr lang="en-US" sz="1200" dirty="0" smtClean="0">
                <a:solidFill>
                  <a:schemeClr val="tx1"/>
                </a:solidFill>
                <a:latin typeface="+mn-lt"/>
                <a:ea typeface="+mn-ea"/>
                <a:cs typeface="+mn-cs"/>
              </a:defRPr>
            </a:lvl4pPr>
            <a:lvl5pPr algn="l" rtl="0" eaLnBrk="1" fontAlgn="base" hangingPunct="1">
              <a:spcBef>
                <a:spcPct val="0"/>
              </a:spcBef>
              <a:spcAft>
                <a:spcPts val="600"/>
              </a:spcAft>
              <a:defRPr lang="en-US" sz="1200" dirty="0">
                <a:solidFill>
                  <a:schemeClr val="tx1"/>
                </a:solidFill>
                <a:latin typeface="+mn-lt"/>
                <a:ea typeface="+mn-ea"/>
                <a:cs typeface="+mn-cs"/>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Rectangle 134"/>
          <p:cNvSpPr>
            <a:spLocks noGrp="1" noChangeArrowheads="1"/>
          </p:cNvSpPr>
          <p:nvPr>
            <p:ph type="title"/>
          </p:nvPr>
        </p:nvSpPr>
        <p:spPr bwMode="auto">
          <a:xfrm>
            <a:off x="261409" y="212726"/>
            <a:ext cx="9440418" cy="549275"/>
          </a:xfrm>
          <a:prstGeom prst="rect">
            <a:avLst/>
          </a:prstGeom>
          <a:noFill/>
          <a:ln w="9525">
            <a:noFill/>
            <a:miter lim="800000"/>
            <a:headEnd/>
            <a:tailEnd/>
          </a:ln>
          <a:effectLst/>
        </p:spPr>
        <p:txBody>
          <a:bodyPr/>
          <a:lstStyle/>
          <a:p>
            <a:pPr lvl="0"/>
            <a:r>
              <a:rPr lang="en-US" smtClean="0"/>
              <a:t>Click to edit Master title style</a:t>
            </a:r>
            <a:endParaRPr lang="en-US" dirty="0" smtClean="0"/>
          </a:p>
        </p:txBody>
      </p:sp>
      <p:sp>
        <p:nvSpPr>
          <p:cNvPr id="14" name="Rectangle 103"/>
          <p:cNvSpPr>
            <a:spLocks noGrp="1" noChangeArrowheads="1"/>
          </p:cNvSpPr>
          <p:nvPr>
            <p:ph type="sldNum" sz="quarter" idx="14"/>
          </p:nvPr>
        </p:nvSpPr>
        <p:spPr>
          <a:xfrm>
            <a:off x="9499601" y="6532564"/>
            <a:ext cx="258763" cy="130175"/>
          </a:xfrm>
          <a:prstGeom prst="rect">
            <a:avLst/>
          </a:prstGeom>
        </p:spPr>
        <p:txBody>
          <a:bodyPr vert="horz" wrap="square" lIns="91430" tIns="45715" rIns="91430" bIns="45715" numCol="1" anchor="t" anchorCtr="0" compatLnSpc="1">
            <a:prstTxWarp prst="textNoShape">
              <a:avLst/>
            </a:prstTxWarp>
          </a:bodyPr>
          <a:lstStyle>
            <a:lvl1pPr eaLnBrk="1" hangingPunct="1">
              <a:defRPr sz="1000" smtClean="0">
                <a:solidFill>
                  <a:srgbClr val="000000"/>
                </a:solidFill>
              </a:defRPr>
            </a:lvl1pPr>
          </a:lstStyle>
          <a:p>
            <a:pPr>
              <a:defRPr/>
            </a:pPr>
            <a:fld id="{366B95F0-FE91-44AF-8A16-7E7D96B0483A}" type="slidenum">
              <a:rPr lang="en-US" altLang="en-US"/>
              <a:pPr>
                <a:defRPr/>
              </a:pPr>
              <a:t>‹#›</a:t>
            </a:fld>
            <a:endParaRPr lang="en-US" altLang="en-US" dirty="0"/>
          </a:p>
        </p:txBody>
      </p:sp>
    </p:spTree>
  </p:cSld>
  <p:clrMapOvr>
    <a:masterClrMapping/>
  </p:clrMapOvr>
  <p:transition spd="med">
    <p:wip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userDrawn="1">
  <p:cSld name="1_Closing 2">
    <p:spTree>
      <p:nvGrpSpPr>
        <p:cNvPr id="1" name=""/>
        <p:cNvGrpSpPr/>
        <p:nvPr/>
      </p:nvGrpSpPr>
      <p:grpSpPr>
        <a:xfrm>
          <a:off x="0" y="0"/>
          <a:ext cx="0" cy="0"/>
          <a:chOff x="0" y="0"/>
          <a:chExt cx="0" cy="0"/>
        </a:xfrm>
      </p:grpSpPr>
      <p:graphicFrame>
        <p:nvGraphicFramePr>
          <p:cNvPr id="2" name="Object 11"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63846" name="think-cell Slide" r:id="rId15" imgW="360" imgH="360" progId="">
                  <p:embed/>
                </p:oleObj>
              </mc:Choice>
              <mc:Fallback>
                <p:oleObj name="think-cell Slide" r:id="rId15" imgW="360" imgH="360" progId="">
                  <p:embed/>
                  <p:pic>
                    <p:nvPicPr>
                      <p:cNvPr id="0" name="Object 11" hidden="1"/>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Rectangle 7"/>
          <p:cNvSpPr/>
          <p:nvPr>
            <p:custDataLst>
              <p:tags r:id="rId3"/>
            </p:custDataLst>
          </p:nvPr>
        </p:nvSpPr>
        <p:spPr bwMode="auto">
          <a:xfrm flipV="1">
            <a:off x="-1588" y="1677988"/>
            <a:ext cx="9907588" cy="5180012"/>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411"/>
              <a:gd name="connsiteY0" fmla="*/ 2791 h 3881172"/>
              <a:gd name="connsiteX1" fmla="*/ 10561655 w 10562411"/>
              <a:gd name="connsiteY1" fmla="*/ 0 h 3881172"/>
              <a:gd name="connsiteX2" fmla="*/ 10561157 w 10562411"/>
              <a:gd name="connsiteY2" fmla="*/ 1476338 h 3881172"/>
              <a:gd name="connsiteX3" fmla="*/ 9288594 w 10562411"/>
              <a:gd name="connsiteY3" fmla="*/ 2153103 h 3881172"/>
              <a:gd name="connsiteX4" fmla="*/ 2317558 w 10562411"/>
              <a:gd name="connsiteY4" fmla="*/ 2159512 h 3881172"/>
              <a:gd name="connsiteX5" fmla="*/ 1180889 w 10562411"/>
              <a:gd name="connsiteY5" fmla="*/ 2958168 h 3881172"/>
              <a:gd name="connsiteX6" fmla="*/ 0 w 10562411"/>
              <a:gd name="connsiteY6" fmla="*/ 2174065 h 3881172"/>
              <a:gd name="connsiteX7" fmla="*/ 1331 w 10562411"/>
              <a:gd name="connsiteY7" fmla="*/ 2791 h 3881172"/>
              <a:gd name="connsiteX0" fmla="*/ 1331 w 10562411"/>
              <a:gd name="connsiteY0" fmla="*/ 2791 h 4143392"/>
              <a:gd name="connsiteX1" fmla="*/ 10561655 w 10562411"/>
              <a:gd name="connsiteY1" fmla="*/ 0 h 4143392"/>
              <a:gd name="connsiteX2" fmla="*/ 10561157 w 10562411"/>
              <a:gd name="connsiteY2" fmla="*/ 1476338 h 4143392"/>
              <a:gd name="connsiteX3" fmla="*/ 9288594 w 10562411"/>
              <a:gd name="connsiteY3" fmla="*/ 2153103 h 4143392"/>
              <a:gd name="connsiteX4" fmla="*/ 2317558 w 10562411"/>
              <a:gd name="connsiteY4" fmla="*/ 2159512 h 4143392"/>
              <a:gd name="connsiteX5" fmla="*/ 1180889 w 10562411"/>
              <a:gd name="connsiteY5" fmla="*/ 2958168 h 4143392"/>
              <a:gd name="connsiteX6" fmla="*/ 0 w 10562411"/>
              <a:gd name="connsiteY6" fmla="*/ 2174065 h 4143392"/>
              <a:gd name="connsiteX7" fmla="*/ 1331 w 10562411"/>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336031 w 10580884"/>
              <a:gd name="connsiteY4" fmla="*/ 2159512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013072 w 10580884"/>
              <a:gd name="connsiteY3" fmla="*/ 3716089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641"/>
              <a:gd name="connsiteY0" fmla="*/ 2791 h 4143392"/>
              <a:gd name="connsiteX1" fmla="*/ 10580128 w 10580641"/>
              <a:gd name="connsiteY1" fmla="*/ 0 h 4143392"/>
              <a:gd name="connsiteX2" fmla="*/ 10559884 w 10580641"/>
              <a:gd name="connsiteY2" fmla="*/ 3400831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625733"/>
              <a:gd name="connsiteX1" fmla="*/ 10580128 w 10580641"/>
              <a:gd name="connsiteY1" fmla="*/ 0 h 4625733"/>
              <a:gd name="connsiteX2" fmla="*/ 10559883 w 10580641"/>
              <a:gd name="connsiteY2" fmla="*/ 3953724 h 4625733"/>
              <a:gd name="connsiteX3" fmla="*/ 9013072 w 10580641"/>
              <a:gd name="connsiteY3" fmla="*/ 3716089 h 4625733"/>
              <a:gd name="connsiteX4" fmla="*/ 2283533 w 10580641"/>
              <a:gd name="connsiteY4" fmla="*/ 3711866 h 4625733"/>
              <a:gd name="connsiteX5" fmla="*/ 1199362 w 10580641"/>
              <a:gd name="connsiteY5" fmla="*/ 2958168 h 4625733"/>
              <a:gd name="connsiteX6" fmla="*/ 0 w 10580641"/>
              <a:gd name="connsiteY6" fmla="*/ 3726419 h 4625733"/>
              <a:gd name="connsiteX7" fmla="*/ 19804 w 10580641"/>
              <a:gd name="connsiteY7" fmla="*/ 2791 h 4625733"/>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37052 h 3953724"/>
              <a:gd name="connsiteX7" fmla="*/ 19804 w 10580641"/>
              <a:gd name="connsiteY7" fmla="*/ 2791 h 3953724"/>
              <a:gd name="connsiteX0" fmla="*/ 0 w 10581837"/>
              <a:gd name="connsiteY0" fmla="*/ 13424 h 3953724"/>
              <a:gd name="connsiteX1" fmla="*/ 10581324 w 10581837"/>
              <a:gd name="connsiteY1" fmla="*/ 0 h 3953724"/>
              <a:gd name="connsiteX2" fmla="*/ 10561079 w 10581837"/>
              <a:gd name="connsiteY2" fmla="*/ 3953724 h 3953724"/>
              <a:gd name="connsiteX3" fmla="*/ 9014268 w 10581837"/>
              <a:gd name="connsiteY3" fmla="*/ 3716089 h 3953724"/>
              <a:gd name="connsiteX4" fmla="*/ 2284729 w 10581837"/>
              <a:gd name="connsiteY4" fmla="*/ 3711866 h 3953724"/>
              <a:gd name="connsiteX5" fmla="*/ 1200558 w 10581837"/>
              <a:gd name="connsiteY5" fmla="*/ 2958168 h 3953724"/>
              <a:gd name="connsiteX6" fmla="*/ 1196 w 10581837"/>
              <a:gd name="connsiteY6" fmla="*/ 3737052 h 3953724"/>
              <a:gd name="connsiteX7" fmla="*/ 0 w 10581837"/>
              <a:gd name="connsiteY7" fmla="*/ 13424 h 3953724"/>
              <a:gd name="connsiteX0" fmla="*/ 0 w 10562333"/>
              <a:gd name="connsiteY0" fmla="*/ 24056 h 3964356"/>
              <a:gd name="connsiteX1" fmla="*/ 10549824 w 10562333"/>
              <a:gd name="connsiteY1" fmla="*/ 0 h 3964356"/>
              <a:gd name="connsiteX2" fmla="*/ 10561079 w 10562333"/>
              <a:gd name="connsiteY2" fmla="*/ 3964356 h 3964356"/>
              <a:gd name="connsiteX3" fmla="*/ 9014268 w 10562333"/>
              <a:gd name="connsiteY3" fmla="*/ 3726721 h 3964356"/>
              <a:gd name="connsiteX4" fmla="*/ 2284729 w 10562333"/>
              <a:gd name="connsiteY4" fmla="*/ 3722498 h 3964356"/>
              <a:gd name="connsiteX5" fmla="*/ 1200558 w 10562333"/>
              <a:gd name="connsiteY5" fmla="*/ 2968800 h 3964356"/>
              <a:gd name="connsiteX6" fmla="*/ 1196 w 10562333"/>
              <a:gd name="connsiteY6" fmla="*/ 3747684 h 3964356"/>
              <a:gd name="connsiteX7" fmla="*/ 0 w 10562333"/>
              <a:gd name="connsiteY7" fmla="*/ 24056 h 3964356"/>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10559884 w 10650182"/>
              <a:gd name="connsiteY0" fmla="*/ 18474 h 3993463"/>
              <a:gd name="connsiteX1" fmla="*/ 10561079 w 10650182"/>
              <a:gd name="connsiteY1" fmla="*/ 3993463 h 3993463"/>
              <a:gd name="connsiteX2" fmla="*/ 9024769 w 10650182"/>
              <a:gd name="connsiteY2" fmla="*/ 3734563 h 3993463"/>
              <a:gd name="connsiteX3" fmla="*/ 2295230 w 10650182"/>
              <a:gd name="connsiteY3" fmla="*/ 3719707 h 3993463"/>
              <a:gd name="connsiteX4" fmla="*/ 1200558 w 10650182"/>
              <a:gd name="connsiteY4" fmla="*/ 2997907 h 3993463"/>
              <a:gd name="connsiteX5" fmla="*/ 0 w 10650182"/>
              <a:gd name="connsiteY5" fmla="*/ 3712996 h 3993463"/>
              <a:gd name="connsiteX6" fmla="*/ 0 w 10650182"/>
              <a:gd name="connsiteY6" fmla="*/ 0 h 3993463"/>
              <a:gd name="connsiteX7" fmla="*/ 10650182 w 10650182"/>
              <a:gd name="connsiteY7" fmla="*/ 109914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10285606 w 10562333"/>
              <a:gd name="connsiteY7" fmla="*/ 418258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9991611 w 10562333"/>
              <a:gd name="connsiteY7" fmla="*/ 56751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0 w 10562846"/>
              <a:gd name="connsiteY5" fmla="*/ 3712996 h 3993463"/>
              <a:gd name="connsiteX6" fmla="*/ 0 w 10562846"/>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2449 w 10562846"/>
              <a:gd name="connsiteY5" fmla="*/ 3734261 h 3993463"/>
              <a:gd name="connsiteX6" fmla="*/ 0 w 10562846"/>
              <a:gd name="connsiteY6" fmla="*/ 0 h 3993463"/>
              <a:gd name="connsiteX0" fmla="*/ 10562334 w 10562847"/>
              <a:gd name="connsiteY0" fmla="*/ 1074357 h 5067820"/>
              <a:gd name="connsiteX1" fmla="*/ 10561080 w 10562847"/>
              <a:gd name="connsiteY1" fmla="*/ 5067820 h 5067820"/>
              <a:gd name="connsiteX2" fmla="*/ 9024770 w 10562847"/>
              <a:gd name="connsiteY2" fmla="*/ 4808920 h 5067820"/>
              <a:gd name="connsiteX3" fmla="*/ 2295231 w 10562847"/>
              <a:gd name="connsiteY3" fmla="*/ 4794064 h 5067820"/>
              <a:gd name="connsiteX4" fmla="*/ 1200559 w 10562847"/>
              <a:gd name="connsiteY4" fmla="*/ 4072264 h 5067820"/>
              <a:gd name="connsiteX5" fmla="*/ 2450 w 10562847"/>
              <a:gd name="connsiteY5" fmla="*/ 4808618 h 5067820"/>
              <a:gd name="connsiteX6" fmla="*/ 0 w 10562847"/>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2450 w 10563360"/>
              <a:gd name="connsiteY5" fmla="*/ 4808618 h 5067820"/>
              <a:gd name="connsiteX6" fmla="*/ 0 w 10563360"/>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514 w 10563360"/>
              <a:gd name="connsiteY5" fmla="*/ 4819150 h 5067820"/>
              <a:gd name="connsiteX6" fmla="*/ 0 w 10563360"/>
              <a:gd name="connsiteY6" fmla="*/ 0 h 5067820"/>
              <a:gd name="connsiteX0" fmla="*/ 10562847 w 10564614"/>
              <a:gd name="connsiteY0" fmla="*/ 0 h 5152083"/>
              <a:gd name="connsiteX1" fmla="*/ 10563360 w 10564614"/>
              <a:gd name="connsiteY1" fmla="*/ 5152083 h 5152083"/>
              <a:gd name="connsiteX2" fmla="*/ 9024770 w 10564614"/>
              <a:gd name="connsiteY2" fmla="*/ 4808920 h 5152083"/>
              <a:gd name="connsiteX3" fmla="*/ 2295231 w 10564614"/>
              <a:gd name="connsiteY3" fmla="*/ 4794064 h 5152083"/>
              <a:gd name="connsiteX4" fmla="*/ 1200559 w 10564614"/>
              <a:gd name="connsiteY4" fmla="*/ 4072264 h 5152083"/>
              <a:gd name="connsiteX5" fmla="*/ 514 w 10564614"/>
              <a:gd name="connsiteY5" fmla="*/ 4819150 h 5152083"/>
              <a:gd name="connsiteX6" fmla="*/ 0 w 10564614"/>
              <a:gd name="connsiteY6" fmla="*/ 0 h 5152083"/>
              <a:gd name="connsiteX0" fmla="*/ 10562847 w 10564614"/>
              <a:gd name="connsiteY0" fmla="*/ 0 h 5183681"/>
              <a:gd name="connsiteX1" fmla="*/ 10563360 w 10564614"/>
              <a:gd name="connsiteY1" fmla="*/ 5183681 h 5183681"/>
              <a:gd name="connsiteX2" fmla="*/ 9024770 w 10564614"/>
              <a:gd name="connsiteY2" fmla="*/ 4808920 h 5183681"/>
              <a:gd name="connsiteX3" fmla="*/ 2295231 w 10564614"/>
              <a:gd name="connsiteY3" fmla="*/ 4794064 h 5183681"/>
              <a:gd name="connsiteX4" fmla="*/ 1200559 w 10564614"/>
              <a:gd name="connsiteY4" fmla="*/ 4072264 h 5183681"/>
              <a:gd name="connsiteX5" fmla="*/ 514 w 10564614"/>
              <a:gd name="connsiteY5" fmla="*/ 4819150 h 5183681"/>
              <a:gd name="connsiteX6" fmla="*/ 0 w 10564614"/>
              <a:gd name="connsiteY6" fmla="*/ 0 h 518368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87552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64614" h="5657661">
                <a:moveTo>
                  <a:pt x="10562847" y="0"/>
                </a:moveTo>
                <a:cubicBezTo>
                  <a:pt x="10563360" y="67600"/>
                  <a:pt x="10564614" y="5614246"/>
                  <a:pt x="10563360" y="5657661"/>
                </a:cubicBezTo>
                <a:cubicBezTo>
                  <a:pt x="10190941" y="4920324"/>
                  <a:pt x="9462356" y="4792975"/>
                  <a:pt x="9024770" y="4808920"/>
                </a:cubicBezTo>
                <a:lnTo>
                  <a:pt x="2295231" y="4794064"/>
                </a:lnTo>
                <a:cubicBezTo>
                  <a:pt x="1854598" y="4794612"/>
                  <a:pt x="1423669" y="4544310"/>
                  <a:pt x="1200559" y="4072264"/>
                </a:cubicBezTo>
                <a:cubicBezTo>
                  <a:pt x="965203" y="4750718"/>
                  <a:pt x="279154" y="4797207"/>
                  <a:pt x="514" y="4798085"/>
                </a:cubicBezTo>
                <a:cubicBezTo>
                  <a:pt x="2581" y="4762572"/>
                  <a:pt x="1272" y="95582"/>
                  <a:pt x="0" y="0"/>
                </a:cubicBezTo>
              </a:path>
            </a:pathLst>
          </a:custGeom>
          <a:gradFill flip="none" rotWithShape="1">
            <a:gsLst>
              <a:gs pos="0">
                <a:srgbClr val="005B7C"/>
              </a:gs>
              <a:gs pos="50000">
                <a:srgbClr val="0085B3"/>
              </a:gs>
              <a:gs pos="100000">
                <a:srgbClr val="00A0D6"/>
              </a:gs>
            </a:gsLst>
            <a:lin ang="18900000" scaled="1"/>
            <a:tileRect/>
          </a:gradFill>
          <a:ln w="12700" cmpd="sng" algn="ctr">
            <a:noFill/>
            <a:miter lim="800000"/>
            <a:headEnd/>
            <a:tailEnd/>
          </a:ln>
          <a:effectLst>
            <a:outerShdw blurRad="41275" dist="38100" dir="5400000" algn="t" rotWithShape="0">
              <a:schemeClr val="bg1">
                <a:lumMod val="65000"/>
                <a:alpha val="25000"/>
              </a:schemeClr>
            </a:outerShdw>
          </a:effectLst>
        </p:spPr>
        <p:txBody>
          <a:bodyPr lIns="33056" tIns="42971" rIns="33056" bIns="42971" anchor="ctr"/>
          <a:lstStyle/>
          <a:p>
            <a:pPr algn="ctr" defTabSz="957651" eaLnBrk="1" fontAlgn="auto" hangingPunct="1">
              <a:spcBef>
                <a:spcPts val="0"/>
              </a:spcBef>
              <a:spcAft>
                <a:spcPts val="0"/>
              </a:spcAft>
              <a:defRPr/>
            </a:pPr>
            <a:endParaRPr lang="en-US" sz="1000" dirty="0">
              <a:solidFill>
                <a:prstClr val="white"/>
              </a:solidFill>
              <a:latin typeface="Arial"/>
              <a:cs typeface="Arial"/>
            </a:endParaRPr>
          </a:p>
        </p:txBody>
      </p:sp>
      <p:pic>
        <p:nvPicPr>
          <p:cNvPr id="4" name="Picture 104" descr="C:\Users\UserSim\Desktop\Capgemini\moto.emf"/>
          <p:cNvPicPr>
            <a:picLocks noChangeAspect="1" noChangeArrowheads="1"/>
          </p:cNvPicPr>
          <p:nvPr>
            <p:custDataLst>
              <p:tags r:id="rId4"/>
            </p:custDataLst>
          </p:nvPr>
        </p:nvPicPr>
        <p:blipFill>
          <a:blip r:embed="rId17" cstate="print"/>
          <a:srcRect/>
          <a:stretch>
            <a:fillRect/>
          </a:stretch>
        </p:blipFill>
        <p:spPr bwMode="auto">
          <a:xfrm>
            <a:off x="6407151" y="1209675"/>
            <a:ext cx="2879725" cy="228600"/>
          </a:xfrm>
          <a:prstGeom prst="rect">
            <a:avLst/>
          </a:prstGeom>
          <a:noFill/>
          <a:ln w="9525">
            <a:noFill/>
            <a:miter lim="800000"/>
            <a:headEnd/>
            <a:tailEnd/>
          </a:ln>
        </p:spPr>
      </p:pic>
      <p:sp>
        <p:nvSpPr>
          <p:cNvPr id="5" name="Rectangle 4"/>
          <p:cNvSpPr>
            <a:spLocks noChangeArrowheads="1"/>
          </p:cNvSpPr>
          <p:nvPr>
            <p:custDataLst>
              <p:tags r:id="rId5"/>
            </p:custDataLst>
          </p:nvPr>
        </p:nvSpPr>
        <p:spPr bwMode="auto">
          <a:xfrm>
            <a:off x="6764339" y="5457825"/>
            <a:ext cx="2522537" cy="381000"/>
          </a:xfrm>
          <a:prstGeom prst="rect">
            <a:avLst/>
          </a:prstGeom>
          <a:noFill/>
          <a:ln>
            <a:noFill/>
          </a:ln>
          <a:extLst/>
        </p:spPr>
        <p:txBody>
          <a:bodyPr wrap="none" lIns="0" tIns="35996" rIns="0" bIns="35996" anchor="b">
            <a:spAutoFit/>
          </a:bodyPr>
          <a:lstStyle>
            <a:lvl1pPr>
              <a:defRPr sz="1900">
                <a:solidFill>
                  <a:schemeClr val="tx1"/>
                </a:solidFill>
                <a:latin typeface="Arial" panose="020B0604020202020204" pitchFamily="34" charset="0"/>
              </a:defRPr>
            </a:lvl1pPr>
            <a:lvl2pPr marL="742950" indent="-285750">
              <a:defRPr sz="1900">
                <a:solidFill>
                  <a:schemeClr val="tx1"/>
                </a:solidFill>
                <a:latin typeface="Arial" panose="020B0604020202020204" pitchFamily="34" charset="0"/>
              </a:defRPr>
            </a:lvl2pPr>
            <a:lvl3pPr marL="1143000" indent="-228600">
              <a:defRPr sz="1900">
                <a:solidFill>
                  <a:schemeClr val="tx1"/>
                </a:solidFill>
                <a:latin typeface="Arial" panose="020B0604020202020204" pitchFamily="34" charset="0"/>
              </a:defRPr>
            </a:lvl3pPr>
            <a:lvl4pPr marL="1600200" indent="-228600">
              <a:defRPr sz="1900">
                <a:solidFill>
                  <a:schemeClr val="tx1"/>
                </a:solidFill>
                <a:latin typeface="Arial" panose="020B0604020202020204" pitchFamily="34" charset="0"/>
              </a:defRPr>
            </a:lvl4pPr>
            <a:lvl5pPr marL="2057400" indent="-228600">
              <a:defRPr sz="1900">
                <a:solidFill>
                  <a:schemeClr val="tx1"/>
                </a:solidFill>
                <a:latin typeface="Arial" panose="020B0604020202020204" pitchFamily="34" charset="0"/>
              </a:defRPr>
            </a:lvl5pPr>
            <a:lvl6pPr marL="2514600" indent="-228600" defTabSz="957263" eaLnBrk="0" fontAlgn="base" hangingPunct="0">
              <a:spcBef>
                <a:spcPct val="0"/>
              </a:spcBef>
              <a:spcAft>
                <a:spcPct val="0"/>
              </a:spcAft>
              <a:defRPr sz="1900">
                <a:solidFill>
                  <a:schemeClr val="tx1"/>
                </a:solidFill>
                <a:latin typeface="Arial" panose="020B0604020202020204" pitchFamily="34" charset="0"/>
              </a:defRPr>
            </a:lvl6pPr>
            <a:lvl7pPr marL="2971800" indent="-228600" defTabSz="957263" eaLnBrk="0" fontAlgn="base" hangingPunct="0">
              <a:spcBef>
                <a:spcPct val="0"/>
              </a:spcBef>
              <a:spcAft>
                <a:spcPct val="0"/>
              </a:spcAft>
              <a:defRPr sz="1900">
                <a:solidFill>
                  <a:schemeClr val="tx1"/>
                </a:solidFill>
                <a:latin typeface="Arial" panose="020B0604020202020204" pitchFamily="34" charset="0"/>
              </a:defRPr>
            </a:lvl7pPr>
            <a:lvl8pPr marL="3429000" indent="-228600" defTabSz="957263" eaLnBrk="0" fontAlgn="base" hangingPunct="0">
              <a:spcBef>
                <a:spcPct val="0"/>
              </a:spcBef>
              <a:spcAft>
                <a:spcPct val="0"/>
              </a:spcAft>
              <a:defRPr sz="1900">
                <a:solidFill>
                  <a:schemeClr val="tx1"/>
                </a:solidFill>
                <a:latin typeface="Arial" panose="020B0604020202020204" pitchFamily="34" charset="0"/>
              </a:defRPr>
            </a:lvl8pPr>
            <a:lvl9pPr marL="3886200" indent="-228600" defTabSz="957263" eaLnBrk="0" fontAlgn="base" hangingPunct="0">
              <a:spcBef>
                <a:spcPct val="0"/>
              </a:spcBef>
              <a:spcAft>
                <a:spcPct val="0"/>
              </a:spcAft>
              <a:defRPr sz="1900">
                <a:solidFill>
                  <a:schemeClr val="tx1"/>
                </a:solidFill>
                <a:latin typeface="Arial" panose="020B0604020202020204" pitchFamily="34" charset="0"/>
              </a:defRPr>
            </a:lvl9pPr>
          </a:lstStyle>
          <a:p>
            <a:pPr algn="r" eaLnBrk="1" hangingPunct="1">
              <a:defRPr/>
            </a:pPr>
            <a:r>
              <a:rPr lang="en-US" altLang="en-US" sz="2000" b="1" dirty="0" smtClean="0">
                <a:solidFill>
                  <a:srgbClr val="FFFFFF"/>
                </a:solidFill>
                <a:cs typeface="Arial" panose="020B0604020202020204" pitchFamily="34" charset="0"/>
              </a:rPr>
              <a:t>www.capgemini.com</a:t>
            </a:r>
          </a:p>
        </p:txBody>
      </p:sp>
      <p:pic>
        <p:nvPicPr>
          <p:cNvPr id="6" name="Picture 3" descr="C:\Users\UserSim\Desktop\DS_icons\128x128 shadows\facebook.png">
            <a:hlinkClick r:id="rId18"/>
          </p:cNvPr>
          <p:cNvPicPr>
            <a:picLocks noChangeAspect="1" noChangeArrowheads="1"/>
          </p:cNvPicPr>
          <p:nvPr>
            <p:custDataLst>
              <p:tags r:id="rId6"/>
            </p:custDataLst>
          </p:nvPr>
        </p:nvPicPr>
        <p:blipFill>
          <a:blip r:embed="rId19" cstate="print"/>
          <a:srcRect/>
          <a:stretch>
            <a:fillRect/>
          </a:stretch>
        </p:blipFill>
        <p:spPr bwMode="auto">
          <a:xfrm>
            <a:off x="7689851" y="5932489"/>
            <a:ext cx="277813" cy="263525"/>
          </a:xfrm>
          <a:prstGeom prst="rect">
            <a:avLst/>
          </a:prstGeom>
          <a:noFill/>
          <a:ln w="9525">
            <a:noFill/>
            <a:miter lim="800000"/>
            <a:headEnd/>
            <a:tailEnd/>
          </a:ln>
        </p:spPr>
      </p:pic>
      <p:pic>
        <p:nvPicPr>
          <p:cNvPr id="7" name="Picture 4" descr="C:\Users\UserSim\Desktop\DS_icons\128x128 shadows\linkedin.png">
            <a:hlinkClick r:id="rId20"/>
          </p:cNvPr>
          <p:cNvPicPr>
            <a:picLocks noChangeAspect="1" noChangeArrowheads="1"/>
          </p:cNvPicPr>
          <p:nvPr>
            <p:custDataLst>
              <p:tags r:id="rId7"/>
            </p:custDataLst>
          </p:nvPr>
        </p:nvPicPr>
        <p:blipFill>
          <a:blip r:embed="rId21" cstate="print"/>
          <a:srcRect/>
          <a:stretch>
            <a:fillRect/>
          </a:stretch>
        </p:blipFill>
        <p:spPr bwMode="auto">
          <a:xfrm>
            <a:off x="8024813" y="5932488"/>
            <a:ext cx="282575" cy="266700"/>
          </a:xfrm>
          <a:prstGeom prst="rect">
            <a:avLst/>
          </a:prstGeom>
          <a:noFill/>
          <a:ln w="9525">
            <a:noFill/>
            <a:miter lim="800000"/>
            <a:headEnd/>
            <a:tailEnd/>
          </a:ln>
        </p:spPr>
      </p:pic>
      <p:pic>
        <p:nvPicPr>
          <p:cNvPr id="8" name="Picture 5" descr="C:\Users\UserSim\Desktop\DS_icons\128x128 shadows\twitter.png">
            <a:hlinkClick r:id="rId22"/>
          </p:cNvPr>
          <p:cNvPicPr>
            <a:picLocks noChangeAspect="1" noChangeArrowheads="1"/>
          </p:cNvPicPr>
          <p:nvPr>
            <p:custDataLst>
              <p:tags r:id="rId8"/>
            </p:custDataLst>
          </p:nvPr>
        </p:nvPicPr>
        <p:blipFill>
          <a:blip r:embed="rId23" cstate="print"/>
          <a:srcRect/>
          <a:stretch>
            <a:fillRect/>
          </a:stretch>
        </p:blipFill>
        <p:spPr bwMode="auto">
          <a:xfrm>
            <a:off x="8655050" y="5932488"/>
            <a:ext cx="280988" cy="266700"/>
          </a:xfrm>
          <a:prstGeom prst="rect">
            <a:avLst/>
          </a:prstGeom>
          <a:noFill/>
          <a:ln w="9525">
            <a:noFill/>
            <a:miter lim="800000"/>
            <a:headEnd/>
            <a:tailEnd/>
          </a:ln>
        </p:spPr>
      </p:pic>
      <p:pic>
        <p:nvPicPr>
          <p:cNvPr id="9" name="Picture 6" descr="C:\Users\UserSim\Desktop\DS_icons\128x128 shadows\youtube.png">
            <a:hlinkClick r:id="rId24"/>
          </p:cNvPr>
          <p:cNvPicPr>
            <a:picLocks noChangeAspect="1" noChangeArrowheads="1"/>
          </p:cNvPicPr>
          <p:nvPr>
            <p:custDataLst>
              <p:tags r:id="rId9"/>
            </p:custDataLst>
          </p:nvPr>
        </p:nvPicPr>
        <p:blipFill>
          <a:blip r:embed="rId25" cstate="print"/>
          <a:srcRect/>
          <a:stretch>
            <a:fillRect/>
          </a:stretch>
        </p:blipFill>
        <p:spPr bwMode="auto">
          <a:xfrm>
            <a:off x="8993189" y="5932488"/>
            <a:ext cx="280987" cy="266700"/>
          </a:xfrm>
          <a:prstGeom prst="rect">
            <a:avLst/>
          </a:prstGeom>
          <a:noFill/>
          <a:ln w="9525">
            <a:noFill/>
            <a:miter lim="800000"/>
            <a:headEnd/>
            <a:tailEnd/>
          </a:ln>
        </p:spPr>
      </p:pic>
      <p:pic>
        <p:nvPicPr>
          <p:cNvPr id="10" name="Image 22" descr="Picto_Slideshare.gif">
            <a:hlinkClick r:id="rId26"/>
          </p:cNvPr>
          <p:cNvPicPr preferRelativeResize="0">
            <a:picLocks/>
          </p:cNvPicPr>
          <p:nvPr>
            <p:custDataLst>
              <p:tags r:id="rId10"/>
            </p:custDataLst>
          </p:nvPr>
        </p:nvPicPr>
        <p:blipFill>
          <a:blip r:embed="rId27" cstate="email"/>
          <a:srcRect l="4793" t="6316" r="5718" b="7969"/>
          <a:stretch>
            <a:fillRect/>
          </a:stretch>
        </p:blipFill>
        <p:spPr>
          <a:xfrm>
            <a:off x="8363794" y="5932548"/>
            <a:ext cx="233362" cy="238125"/>
          </a:xfrm>
          <a:prstGeom prst="roundRect">
            <a:avLst/>
          </a:prstGeom>
          <a:effectLst>
            <a:outerShdw blurRad="38100" dist="25400" dir="5400000" sx="98000" sy="98000" algn="t" rotWithShape="0">
              <a:schemeClr val="tx2">
                <a:alpha val="51000"/>
              </a:schemeClr>
            </a:outerShdw>
          </a:effectLst>
        </p:spPr>
      </p:pic>
      <p:pic>
        <p:nvPicPr>
          <p:cNvPr id="11" name="Image 12" descr="Capgemini_logo.jpg"/>
          <p:cNvPicPr>
            <a:picLocks noChangeAspect="1"/>
          </p:cNvPicPr>
          <p:nvPr/>
        </p:nvPicPr>
        <p:blipFill>
          <a:blip r:embed="rId28" cstate="print"/>
          <a:srcRect/>
          <a:stretch>
            <a:fillRect/>
          </a:stretch>
        </p:blipFill>
        <p:spPr bwMode="auto">
          <a:xfrm>
            <a:off x="747714" y="1014414"/>
            <a:ext cx="2879725" cy="687387"/>
          </a:xfrm>
          <a:prstGeom prst="rect">
            <a:avLst/>
          </a:prstGeom>
          <a:noFill/>
          <a:ln w="9525">
            <a:noFill/>
            <a:miter lim="800000"/>
            <a:headEnd/>
            <a:tailEnd/>
          </a:ln>
        </p:spPr>
      </p:pic>
      <p:graphicFrame>
        <p:nvGraphicFramePr>
          <p:cNvPr id="12" name="Object 13" hidden="1"/>
          <p:cNvGraphicFramePr>
            <a:graphicFrameLocks noChangeAspect="1"/>
          </p:cNvGraphicFramePr>
          <p:nvPr>
            <p:custDataLst>
              <p:tags r:id="rId11"/>
            </p:custDataLst>
          </p:nvPr>
        </p:nvGraphicFramePr>
        <p:xfrm>
          <a:off x="0" y="0"/>
          <a:ext cx="147638" cy="144463"/>
        </p:xfrm>
        <a:graphic>
          <a:graphicData uri="http://schemas.openxmlformats.org/presentationml/2006/ole">
            <mc:AlternateContent xmlns:mc="http://schemas.openxmlformats.org/markup-compatibility/2006">
              <mc:Choice xmlns:v="urn:schemas-microsoft-com:vml" Requires="v">
                <p:oleObj spid="_x0000_s163847" name="think-cell Slide" r:id="rId29" imgW="360" imgH="360" progId="">
                  <p:embed/>
                </p:oleObj>
              </mc:Choice>
              <mc:Fallback>
                <p:oleObj name="think-cell Slide" r:id="rId29" imgW="360" imgH="360" progId="">
                  <p:embed/>
                  <p:pic>
                    <p:nvPicPr>
                      <p:cNvPr id="0" name="Object 13" hidden="1"/>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0" y="0"/>
                        <a:ext cx="147638" cy="1444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Rectangle 20"/>
          <p:cNvSpPr>
            <a:spLocks noChangeArrowheads="1"/>
          </p:cNvSpPr>
          <p:nvPr userDrawn="1">
            <p:custDataLst>
              <p:tags r:id="rId12"/>
            </p:custDataLst>
          </p:nvPr>
        </p:nvSpPr>
        <p:spPr bwMode="auto">
          <a:xfrm>
            <a:off x="4905375" y="6409727"/>
            <a:ext cx="4381500" cy="251424"/>
          </a:xfrm>
          <a:prstGeom prst="rect">
            <a:avLst/>
          </a:prstGeom>
          <a:noFill/>
          <a:ln>
            <a:noFill/>
          </a:ln>
          <a:extLst/>
        </p:spPr>
        <p:txBody>
          <a:bodyPr lIns="33056" tIns="33056" rIns="0" bIns="33056" anchor="b">
            <a:spAutoFit/>
          </a:bodyPr>
          <a:lstStyle>
            <a:lvl1pPr>
              <a:defRPr sz="1900">
                <a:solidFill>
                  <a:schemeClr val="tx1"/>
                </a:solidFill>
                <a:latin typeface="Arial" panose="020B0604020202020204" pitchFamily="34" charset="0"/>
              </a:defRPr>
            </a:lvl1pPr>
            <a:lvl2pPr marL="742950" indent="-285750">
              <a:defRPr sz="1900">
                <a:solidFill>
                  <a:schemeClr val="tx1"/>
                </a:solidFill>
                <a:latin typeface="Arial" panose="020B0604020202020204" pitchFamily="34" charset="0"/>
              </a:defRPr>
            </a:lvl2pPr>
            <a:lvl3pPr marL="1143000" indent="-228600">
              <a:defRPr sz="1900">
                <a:solidFill>
                  <a:schemeClr val="tx1"/>
                </a:solidFill>
                <a:latin typeface="Arial" panose="020B0604020202020204" pitchFamily="34" charset="0"/>
              </a:defRPr>
            </a:lvl3pPr>
            <a:lvl4pPr marL="1600200" indent="-228600">
              <a:defRPr sz="1900">
                <a:solidFill>
                  <a:schemeClr val="tx1"/>
                </a:solidFill>
                <a:latin typeface="Arial" panose="020B0604020202020204" pitchFamily="34" charset="0"/>
              </a:defRPr>
            </a:lvl4pPr>
            <a:lvl5pPr marL="2057400" indent="-228600">
              <a:defRPr sz="1900">
                <a:solidFill>
                  <a:schemeClr val="tx1"/>
                </a:solidFill>
                <a:latin typeface="Arial" panose="020B0604020202020204" pitchFamily="34" charset="0"/>
              </a:defRPr>
            </a:lvl5pPr>
            <a:lvl6pPr marL="2514600" indent="-228600" defTabSz="957263" eaLnBrk="0" fontAlgn="base" hangingPunct="0">
              <a:spcBef>
                <a:spcPct val="0"/>
              </a:spcBef>
              <a:spcAft>
                <a:spcPct val="0"/>
              </a:spcAft>
              <a:defRPr sz="1900">
                <a:solidFill>
                  <a:schemeClr val="tx1"/>
                </a:solidFill>
                <a:latin typeface="Arial" panose="020B0604020202020204" pitchFamily="34" charset="0"/>
              </a:defRPr>
            </a:lvl6pPr>
            <a:lvl7pPr marL="2971800" indent="-228600" defTabSz="957263" eaLnBrk="0" fontAlgn="base" hangingPunct="0">
              <a:spcBef>
                <a:spcPct val="0"/>
              </a:spcBef>
              <a:spcAft>
                <a:spcPct val="0"/>
              </a:spcAft>
              <a:defRPr sz="1900">
                <a:solidFill>
                  <a:schemeClr val="tx1"/>
                </a:solidFill>
                <a:latin typeface="Arial" panose="020B0604020202020204" pitchFamily="34" charset="0"/>
              </a:defRPr>
            </a:lvl7pPr>
            <a:lvl8pPr marL="3429000" indent="-228600" defTabSz="957263" eaLnBrk="0" fontAlgn="base" hangingPunct="0">
              <a:spcBef>
                <a:spcPct val="0"/>
              </a:spcBef>
              <a:spcAft>
                <a:spcPct val="0"/>
              </a:spcAft>
              <a:defRPr sz="1900">
                <a:solidFill>
                  <a:schemeClr val="tx1"/>
                </a:solidFill>
                <a:latin typeface="Arial" panose="020B0604020202020204" pitchFamily="34" charset="0"/>
              </a:defRPr>
            </a:lvl8pPr>
            <a:lvl9pPr marL="3886200" indent="-228600" defTabSz="957263" eaLnBrk="0" fontAlgn="base" hangingPunct="0">
              <a:spcBef>
                <a:spcPct val="0"/>
              </a:spcBef>
              <a:spcAft>
                <a:spcPct val="0"/>
              </a:spcAft>
              <a:defRPr sz="1900">
                <a:solidFill>
                  <a:schemeClr val="tx1"/>
                </a:solidFill>
                <a:latin typeface="Arial" panose="020B0604020202020204" pitchFamily="34" charset="0"/>
              </a:defRPr>
            </a:lvl9pPr>
          </a:lstStyle>
          <a:p>
            <a:pPr algn="r" eaLnBrk="1" hangingPunct="1">
              <a:defRPr/>
            </a:pPr>
            <a:r>
              <a:rPr lang="en-US" altLang="en-US" sz="600" dirty="0" smtClean="0">
                <a:solidFill>
                  <a:srgbClr val="FFFFFF"/>
                </a:solidFill>
                <a:cs typeface="Arial" panose="020B0604020202020204" pitchFamily="34" charset="0"/>
              </a:rPr>
              <a:t>The information contained in this presentation is proprietary.</a:t>
            </a:r>
          </a:p>
          <a:p>
            <a:pPr algn="r" eaLnBrk="1" hangingPunct="1">
              <a:defRPr/>
            </a:pPr>
            <a:r>
              <a:rPr lang="en-US" altLang="en-US" sz="600" dirty="0" smtClean="0">
                <a:solidFill>
                  <a:srgbClr val="FFFFFF"/>
                </a:solidFill>
                <a:cs typeface="Arial" panose="020B0604020202020204" pitchFamily="34" charset="0"/>
              </a:rPr>
              <a:t>© 2015 Capgemini. All rights reserved. Rightshore</a:t>
            </a:r>
            <a:r>
              <a:rPr lang="en-US" altLang="en-US" sz="600" baseline="30000" dirty="0" smtClean="0">
                <a:solidFill>
                  <a:srgbClr val="FFFFFF"/>
                </a:solidFill>
                <a:cs typeface="Arial" panose="020B0604020202020204" pitchFamily="34" charset="0"/>
              </a:rPr>
              <a:t>®  </a:t>
            </a:r>
            <a:r>
              <a:rPr lang="en-US" altLang="en-US" sz="600" dirty="0" smtClean="0">
                <a:solidFill>
                  <a:srgbClr val="FFFFFF"/>
                </a:solidFill>
                <a:cs typeface="Arial" panose="020B0604020202020204" pitchFamily="34" charset="0"/>
              </a:rPr>
              <a:t>is a trademark belonging to Capgemini.</a:t>
            </a:r>
            <a:endParaRPr lang="en-US" altLang="en-US" sz="600" noProof="1" smtClean="0">
              <a:solidFill>
                <a:srgbClr val="FFFFFF"/>
              </a:solidFill>
              <a:cs typeface="Arial" panose="020B0604020202020204" pitchFamily="34" charset="0"/>
            </a:endParaRPr>
          </a:p>
        </p:txBody>
      </p:sp>
      <p:pic>
        <p:nvPicPr>
          <p:cNvPr id="15" name="Image 10" descr="ppt_Label_CBE.png"/>
          <p:cNvPicPr>
            <a:picLocks noChangeAspect="1"/>
          </p:cNvPicPr>
          <p:nvPr userDrawn="1"/>
        </p:nvPicPr>
        <p:blipFill>
          <a:blip r:embed="rId30" cstate="print"/>
          <a:srcRect/>
          <a:stretch>
            <a:fillRect/>
          </a:stretch>
        </p:blipFill>
        <p:spPr bwMode="auto">
          <a:xfrm>
            <a:off x="814388" y="3459163"/>
            <a:ext cx="576262" cy="576262"/>
          </a:xfrm>
          <a:prstGeom prst="rect">
            <a:avLst/>
          </a:prstGeom>
          <a:noFill/>
          <a:ln w="9525">
            <a:noFill/>
            <a:miter lim="800000"/>
            <a:headEnd/>
            <a:tailEnd/>
          </a:ln>
        </p:spPr>
      </p:pic>
      <p:pic>
        <p:nvPicPr>
          <p:cNvPr id="16" name="Image 7" descr="Locations_Map_2014.png"/>
          <p:cNvPicPr>
            <a:picLocks noChangeAspect="1"/>
          </p:cNvPicPr>
          <p:nvPr userDrawn="1"/>
        </p:nvPicPr>
        <p:blipFill>
          <a:blip r:embed="rId31" cstate="print"/>
          <a:srcRect/>
          <a:stretch>
            <a:fillRect/>
          </a:stretch>
        </p:blipFill>
        <p:spPr bwMode="auto">
          <a:xfrm>
            <a:off x="5462589" y="3376614"/>
            <a:ext cx="3895725" cy="1871662"/>
          </a:xfrm>
          <a:prstGeom prst="rect">
            <a:avLst/>
          </a:prstGeom>
          <a:noFill/>
          <a:ln w="9525">
            <a:noFill/>
            <a:miter lim="800000"/>
            <a:headEnd/>
            <a:tailEnd/>
          </a:ln>
        </p:spPr>
      </p:pic>
      <p:sp>
        <p:nvSpPr>
          <p:cNvPr id="18" name="Rectangle 9"/>
          <p:cNvSpPr>
            <a:spLocks noChangeArrowheads="1"/>
          </p:cNvSpPr>
          <p:nvPr userDrawn="1">
            <p:custDataLst>
              <p:tags r:id="rId13"/>
            </p:custDataLst>
          </p:nvPr>
        </p:nvSpPr>
        <p:spPr bwMode="gray">
          <a:xfrm>
            <a:off x="1117963" y="3490149"/>
            <a:ext cx="4259840" cy="2376667"/>
          </a:xfrm>
          <a:custGeom>
            <a:avLst/>
            <a:gdLst>
              <a:gd name="connsiteX0" fmla="*/ 0 w 4423977"/>
              <a:gd name="connsiteY0" fmla="*/ 164137 h 2296914"/>
              <a:gd name="connsiteX1" fmla="*/ 48075 w 4423977"/>
              <a:gd name="connsiteY1" fmla="*/ 48075 h 2296914"/>
              <a:gd name="connsiteX2" fmla="*/ 164138 w 4423977"/>
              <a:gd name="connsiteY2" fmla="*/ 1 h 2296914"/>
              <a:gd name="connsiteX3" fmla="*/ 4259840 w 4423977"/>
              <a:gd name="connsiteY3" fmla="*/ 0 h 2296914"/>
              <a:gd name="connsiteX4" fmla="*/ 4375902 w 4423977"/>
              <a:gd name="connsiteY4" fmla="*/ 48075 h 2296914"/>
              <a:gd name="connsiteX5" fmla="*/ 4423976 w 4423977"/>
              <a:gd name="connsiteY5" fmla="*/ 164138 h 2296914"/>
              <a:gd name="connsiteX6" fmla="*/ 4423977 w 4423977"/>
              <a:gd name="connsiteY6" fmla="*/ 2132777 h 2296914"/>
              <a:gd name="connsiteX7" fmla="*/ 4375902 w 4423977"/>
              <a:gd name="connsiteY7" fmla="*/ 2248839 h 2296914"/>
              <a:gd name="connsiteX8" fmla="*/ 4259840 w 4423977"/>
              <a:gd name="connsiteY8" fmla="*/ 2296914 h 2296914"/>
              <a:gd name="connsiteX9" fmla="*/ 164137 w 4423977"/>
              <a:gd name="connsiteY9" fmla="*/ 2296914 h 2296914"/>
              <a:gd name="connsiteX10" fmla="*/ 48075 w 4423977"/>
              <a:gd name="connsiteY10" fmla="*/ 2248839 h 2296914"/>
              <a:gd name="connsiteX11" fmla="*/ 0 w 4423977"/>
              <a:gd name="connsiteY11" fmla="*/ 2132777 h 2296914"/>
              <a:gd name="connsiteX12" fmla="*/ 0 w 4423977"/>
              <a:gd name="connsiteY12" fmla="*/ 164137 h 2296914"/>
              <a:gd name="connsiteX0" fmla="*/ 0 w 4969813"/>
              <a:gd name="connsiteY0" fmla="*/ 164137 h 2488240"/>
              <a:gd name="connsiteX1" fmla="*/ 48075 w 4969813"/>
              <a:gd name="connsiteY1" fmla="*/ 48075 h 2488240"/>
              <a:gd name="connsiteX2" fmla="*/ 164138 w 4969813"/>
              <a:gd name="connsiteY2" fmla="*/ 1 h 2488240"/>
              <a:gd name="connsiteX3" fmla="*/ 4259840 w 4969813"/>
              <a:gd name="connsiteY3" fmla="*/ 0 h 2488240"/>
              <a:gd name="connsiteX4" fmla="*/ 4375902 w 4969813"/>
              <a:gd name="connsiteY4" fmla="*/ 48075 h 2488240"/>
              <a:gd name="connsiteX5" fmla="*/ 4423976 w 4969813"/>
              <a:gd name="connsiteY5" fmla="*/ 164138 h 2488240"/>
              <a:gd name="connsiteX6" fmla="*/ 4423977 w 4969813"/>
              <a:gd name="connsiteY6" fmla="*/ 2132777 h 2488240"/>
              <a:gd name="connsiteX7" fmla="*/ 4259840 w 4969813"/>
              <a:gd name="connsiteY7" fmla="*/ 2296914 h 2488240"/>
              <a:gd name="connsiteX8" fmla="*/ 164137 w 4969813"/>
              <a:gd name="connsiteY8" fmla="*/ 2296914 h 2488240"/>
              <a:gd name="connsiteX9" fmla="*/ 48075 w 4969813"/>
              <a:gd name="connsiteY9" fmla="*/ 2248839 h 2488240"/>
              <a:gd name="connsiteX10" fmla="*/ 0 w 4969813"/>
              <a:gd name="connsiteY10" fmla="*/ 2132777 h 2488240"/>
              <a:gd name="connsiteX11" fmla="*/ 0 w 4969813"/>
              <a:gd name="connsiteY11" fmla="*/ 164137 h 2488240"/>
              <a:gd name="connsiteX0" fmla="*/ 0 w 4969813"/>
              <a:gd name="connsiteY0" fmla="*/ 164137 h 2296914"/>
              <a:gd name="connsiteX1" fmla="*/ 48075 w 4969813"/>
              <a:gd name="connsiteY1" fmla="*/ 48075 h 2296914"/>
              <a:gd name="connsiteX2" fmla="*/ 164138 w 4969813"/>
              <a:gd name="connsiteY2" fmla="*/ 1 h 2296914"/>
              <a:gd name="connsiteX3" fmla="*/ 4259840 w 4969813"/>
              <a:gd name="connsiteY3" fmla="*/ 0 h 2296914"/>
              <a:gd name="connsiteX4" fmla="*/ 4375902 w 4969813"/>
              <a:gd name="connsiteY4" fmla="*/ 48075 h 2296914"/>
              <a:gd name="connsiteX5" fmla="*/ 4423976 w 4969813"/>
              <a:gd name="connsiteY5" fmla="*/ 164138 h 2296914"/>
              <a:gd name="connsiteX6" fmla="*/ 4259840 w 4969813"/>
              <a:gd name="connsiteY6" fmla="*/ 2296914 h 2296914"/>
              <a:gd name="connsiteX7" fmla="*/ 164137 w 4969813"/>
              <a:gd name="connsiteY7" fmla="*/ 2296914 h 2296914"/>
              <a:gd name="connsiteX8" fmla="*/ 48075 w 4969813"/>
              <a:gd name="connsiteY8" fmla="*/ 2248839 h 2296914"/>
              <a:gd name="connsiteX9" fmla="*/ 0 w 4969813"/>
              <a:gd name="connsiteY9" fmla="*/ 2132777 h 2296914"/>
              <a:gd name="connsiteX10" fmla="*/ 0 w 4969813"/>
              <a:gd name="connsiteY10" fmla="*/ 164137 h 2296914"/>
              <a:gd name="connsiteX0" fmla="*/ 0 w 4961801"/>
              <a:gd name="connsiteY0" fmla="*/ 498881 h 2631658"/>
              <a:gd name="connsiteX1" fmla="*/ 48075 w 4961801"/>
              <a:gd name="connsiteY1" fmla="*/ 382819 h 2631658"/>
              <a:gd name="connsiteX2" fmla="*/ 164138 w 4961801"/>
              <a:gd name="connsiteY2" fmla="*/ 334745 h 2631658"/>
              <a:gd name="connsiteX3" fmla="*/ 4259840 w 4961801"/>
              <a:gd name="connsiteY3" fmla="*/ 334744 h 2631658"/>
              <a:gd name="connsiteX4" fmla="*/ 4375902 w 4961801"/>
              <a:gd name="connsiteY4" fmla="*/ 382819 h 2631658"/>
              <a:gd name="connsiteX5" fmla="*/ 4259840 w 4961801"/>
              <a:gd name="connsiteY5" fmla="*/ 2631658 h 2631658"/>
              <a:gd name="connsiteX6" fmla="*/ 164137 w 4961801"/>
              <a:gd name="connsiteY6" fmla="*/ 2631658 h 2631658"/>
              <a:gd name="connsiteX7" fmla="*/ 48075 w 4961801"/>
              <a:gd name="connsiteY7" fmla="*/ 2583583 h 2631658"/>
              <a:gd name="connsiteX8" fmla="*/ 0 w 4961801"/>
              <a:gd name="connsiteY8" fmla="*/ 2467521 h 2631658"/>
              <a:gd name="connsiteX9" fmla="*/ 0 w 4961801"/>
              <a:gd name="connsiteY9" fmla="*/ 498881 h 2631658"/>
              <a:gd name="connsiteX0" fmla="*/ 0 w 4942457"/>
              <a:gd name="connsiteY0" fmla="*/ 164137 h 2296914"/>
              <a:gd name="connsiteX1" fmla="*/ 48075 w 4942457"/>
              <a:gd name="connsiteY1" fmla="*/ 48075 h 2296914"/>
              <a:gd name="connsiteX2" fmla="*/ 164138 w 4942457"/>
              <a:gd name="connsiteY2" fmla="*/ 1 h 2296914"/>
              <a:gd name="connsiteX3" fmla="*/ 4259840 w 4942457"/>
              <a:gd name="connsiteY3" fmla="*/ 0 h 2296914"/>
              <a:gd name="connsiteX4" fmla="*/ 4259840 w 4942457"/>
              <a:gd name="connsiteY4" fmla="*/ 2296914 h 2296914"/>
              <a:gd name="connsiteX5" fmla="*/ 164137 w 4942457"/>
              <a:gd name="connsiteY5" fmla="*/ 2296914 h 2296914"/>
              <a:gd name="connsiteX6" fmla="*/ 48075 w 4942457"/>
              <a:gd name="connsiteY6" fmla="*/ 2248839 h 2296914"/>
              <a:gd name="connsiteX7" fmla="*/ 0 w 4942457"/>
              <a:gd name="connsiteY7" fmla="*/ 2132777 h 2296914"/>
              <a:gd name="connsiteX8" fmla="*/ 0 w 4942457"/>
              <a:gd name="connsiteY8" fmla="*/ 164137 h 2296914"/>
              <a:gd name="connsiteX0" fmla="*/ 4259840 w 4942457"/>
              <a:gd name="connsiteY0" fmla="*/ 0 h 2296914"/>
              <a:gd name="connsiteX1" fmla="*/ 4259840 w 4942457"/>
              <a:gd name="connsiteY1" fmla="*/ 2296914 h 2296914"/>
              <a:gd name="connsiteX2" fmla="*/ 164137 w 4942457"/>
              <a:gd name="connsiteY2" fmla="*/ 2296914 h 2296914"/>
              <a:gd name="connsiteX3" fmla="*/ 48075 w 4942457"/>
              <a:gd name="connsiteY3" fmla="*/ 2248839 h 2296914"/>
              <a:gd name="connsiteX4" fmla="*/ 0 w 4942457"/>
              <a:gd name="connsiteY4" fmla="*/ 2132777 h 2296914"/>
              <a:gd name="connsiteX5" fmla="*/ 0 w 4942457"/>
              <a:gd name="connsiteY5" fmla="*/ 164137 h 2296914"/>
              <a:gd name="connsiteX6" fmla="*/ 48075 w 4942457"/>
              <a:gd name="connsiteY6" fmla="*/ 48075 h 2296914"/>
              <a:gd name="connsiteX7" fmla="*/ 164138 w 4942457"/>
              <a:gd name="connsiteY7" fmla="*/ 1 h 2296914"/>
              <a:gd name="connsiteX8" fmla="*/ 4351280 w 4942457"/>
              <a:gd name="connsiteY8" fmla="*/ 91440 h 2296914"/>
              <a:gd name="connsiteX0" fmla="*/ 4259840 w 4351280"/>
              <a:gd name="connsiteY0" fmla="*/ 2296914 h 2296914"/>
              <a:gd name="connsiteX1" fmla="*/ 164137 w 4351280"/>
              <a:gd name="connsiteY1" fmla="*/ 2296914 h 2296914"/>
              <a:gd name="connsiteX2" fmla="*/ 48075 w 4351280"/>
              <a:gd name="connsiteY2" fmla="*/ 2248839 h 2296914"/>
              <a:gd name="connsiteX3" fmla="*/ 0 w 4351280"/>
              <a:gd name="connsiteY3" fmla="*/ 2132777 h 2296914"/>
              <a:gd name="connsiteX4" fmla="*/ 0 w 4351280"/>
              <a:gd name="connsiteY4" fmla="*/ 164137 h 2296914"/>
              <a:gd name="connsiteX5" fmla="*/ 48075 w 4351280"/>
              <a:gd name="connsiteY5" fmla="*/ 48075 h 2296914"/>
              <a:gd name="connsiteX6" fmla="*/ 164138 w 4351280"/>
              <a:gd name="connsiteY6" fmla="*/ 1 h 2296914"/>
              <a:gd name="connsiteX7" fmla="*/ 4351280 w 4351280"/>
              <a:gd name="connsiteY7" fmla="*/ 91440 h 2296914"/>
              <a:gd name="connsiteX0" fmla="*/ 4259840 w 4330731"/>
              <a:gd name="connsiteY0" fmla="*/ 2297942 h 2297942"/>
              <a:gd name="connsiteX1" fmla="*/ 164137 w 4330731"/>
              <a:gd name="connsiteY1" fmla="*/ 2297942 h 2297942"/>
              <a:gd name="connsiteX2" fmla="*/ 48075 w 4330731"/>
              <a:gd name="connsiteY2" fmla="*/ 2249867 h 2297942"/>
              <a:gd name="connsiteX3" fmla="*/ 0 w 4330731"/>
              <a:gd name="connsiteY3" fmla="*/ 2133805 h 2297942"/>
              <a:gd name="connsiteX4" fmla="*/ 0 w 4330731"/>
              <a:gd name="connsiteY4" fmla="*/ 165165 h 2297942"/>
              <a:gd name="connsiteX5" fmla="*/ 48075 w 4330731"/>
              <a:gd name="connsiteY5" fmla="*/ 49103 h 2297942"/>
              <a:gd name="connsiteX6" fmla="*/ 164138 w 4330731"/>
              <a:gd name="connsiteY6" fmla="*/ 1029 h 2297942"/>
              <a:gd name="connsiteX7" fmla="*/ 4330731 w 4330731"/>
              <a:gd name="connsiteY7" fmla="*/ 0 h 2297942"/>
              <a:gd name="connsiteX0" fmla="*/ 4259840 w 4259840"/>
              <a:gd name="connsiteY0" fmla="*/ 2296914 h 2296914"/>
              <a:gd name="connsiteX1" fmla="*/ 164137 w 4259840"/>
              <a:gd name="connsiteY1" fmla="*/ 2296914 h 2296914"/>
              <a:gd name="connsiteX2" fmla="*/ 48075 w 4259840"/>
              <a:gd name="connsiteY2" fmla="*/ 2248839 h 2296914"/>
              <a:gd name="connsiteX3" fmla="*/ 0 w 4259840"/>
              <a:gd name="connsiteY3" fmla="*/ 2132777 h 2296914"/>
              <a:gd name="connsiteX4" fmla="*/ 0 w 4259840"/>
              <a:gd name="connsiteY4" fmla="*/ 164137 h 2296914"/>
              <a:gd name="connsiteX5" fmla="*/ 48075 w 4259840"/>
              <a:gd name="connsiteY5" fmla="*/ 48075 h 2296914"/>
              <a:gd name="connsiteX6" fmla="*/ 164138 w 4259840"/>
              <a:gd name="connsiteY6" fmla="*/ 1 h 2296914"/>
              <a:gd name="connsiteX0" fmla="*/ 4259840 w 4259840"/>
              <a:gd name="connsiteY0" fmla="*/ 2248839 h 2248839"/>
              <a:gd name="connsiteX1" fmla="*/ 164137 w 4259840"/>
              <a:gd name="connsiteY1" fmla="*/ 2248839 h 2248839"/>
              <a:gd name="connsiteX2" fmla="*/ 48075 w 4259840"/>
              <a:gd name="connsiteY2" fmla="*/ 2200764 h 2248839"/>
              <a:gd name="connsiteX3" fmla="*/ 0 w 4259840"/>
              <a:gd name="connsiteY3" fmla="*/ 2084702 h 2248839"/>
              <a:gd name="connsiteX4" fmla="*/ 0 w 4259840"/>
              <a:gd name="connsiteY4" fmla="*/ 116062 h 2248839"/>
              <a:gd name="connsiteX5" fmla="*/ 48075 w 4259840"/>
              <a:gd name="connsiteY5" fmla="*/ 0 h 2248839"/>
              <a:gd name="connsiteX0" fmla="*/ 4259840 w 4259840"/>
              <a:gd name="connsiteY0" fmla="*/ 2132777 h 2132777"/>
              <a:gd name="connsiteX1" fmla="*/ 164137 w 4259840"/>
              <a:gd name="connsiteY1" fmla="*/ 2132777 h 2132777"/>
              <a:gd name="connsiteX2" fmla="*/ 48075 w 4259840"/>
              <a:gd name="connsiteY2" fmla="*/ 2084702 h 2132777"/>
              <a:gd name="connsiteX3" fmla="*/ 0 w 4259840"/>
              <a:gd name="connsiteY3" fmla="*/ 1968640 h 2132777"/>
              <a:gd name="connsiteX4" fmla="*/ 0 w 4259840"/>
              <a:gd name="connsiteY4" fmla="*/ 0 h 2132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9840" h="2132777">
                <a:moveTo>
                  <a:pt x="4259840" y="2132777"/>
                </a:moveTo>
                <a:lnTo>
                  <a:pt x="164137" y="2132777"/>
                </a:lnTo>
                <a:cubicBezTo>
                  <a:pt x="120605" y="2132777"/>
                  <a:pt x="78856" y="2115484"/>
                  <a:pt x="48075" y="2084702"/>
                </a:cubicBezTo>
                <a:cubicBezTo>
                  <a:pt x="17293" y="2053920"/>
                  <a:pt x="0" y="2012171"/>
                  <a:pt x="0" y="1968640"/>
                </a:cubicBezTo>
                <a:lnTo>
                  <a:pt x="0" y="0"/>
                </a:lnTo>
              </a:path>
            </a:pathLst>
          </a:custGeom>
          <a:noFill/>
          <a:ln w="19050" cap="flat" cmpd="sng" algn="ctr">
            <a:gradFill flip="none" rotWithShape="1">
              <a:gsLst>
                <a:gs pos="0">
                  <a:schemeClr val="accent5"/>
                </a:gs>
                <a:gs pos="100000">
                  <a:schemeClr val="accent5">
                    <a:lumMod val="20000"/>
                    <a:lumOff val="80000"/>
                  </a:schemeClr>
                </a:gs>
              </a:gsLst>
              <a:lin ang="240000" scaled="0"/>
              <a:tileRect/>
            </a:gradFill>
            <a:prstDash val="solid"/>
            <a:round/>
          </a:ln>
          <a:effectLst/>
        </p:spPr>
        <p:txBody>
          <a:bodyPr wrap="square" lIns="360000" tIns="50951" rIns="216000" bIns="144000" rtlCol="0" anchor="b"/>
          <a:lstStyle/>
          <a:p>
            <a:pPr marL="0" marR="0" indent="0" algn="just" defTabSz="1042966" rtl="0" eaLnBrk="1" fontAlgn="auto" latinLnBrk="0" hangingPunct="1">
              <a:lnSpc>
                <a:spcPct val="100000"/>
              </a:lnSpc>
              <a:spcBef>
                <a:spcPts val="0"/>
              </a:spcBef>
              <a:spcAft>
                <a:spcPts val="0"/>
              </a:spcAft>
              <a:buClrTx/>
              <a:buSzTx/>
              <a:buFontTx/>
              <a:buNone/>
              <a:tabLst/>
              <a:defRPr/>
            </a:pPr>
            <a:r>
              <a:rPr lang="en-US" sz="1800" b="1" dirty="0" smtClean="0">
                <a:solidFill>
                  <a:schemeClr val="bg1"/>
                </a:solidFill>
                <a:latin typeface="Arial"/>
                <a:cs typeface="Arial"/>
              </a:rPr>
              <a:t>About Capgemini</a:t>
            </a:r>
            <a:endParaRPr lang="en-US" sz="1000" dirty="0" smtClean="0">
              <a:solidFill>
                <a:schemeClr val="bg1"/>
              </a:solidFill>
              <a:latin typeface="Arial" pitchFamily="34" charset="0"/>
              <a:cs typeface="Arial" pitchFamily="34" charset="0"/>
            </a:endParaRPr>
          </a:p>
          <a:p>
            <a:pPr marL="0" indent="0" algn="just"/>
            <a:endParaRPr lang="en-US" sz="1000" dirty="0" smtClean="0">
              <a:solidFill>
                <a:schemeClr val="bg1"/>
              </a:solidFill>
              <a:latin typeface="Arial" pitchFamily="34" charset="0"/>
              <a:cs typeface="Arial" pitchFamily="34" charset="0"/>
            </a:endParaRPr>
          </a:p>
          <a:p>
            <a:pPr marL="0" marR="0" lvl="0" indent="0" algn="just" defTabSz="957756"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smtClean="0">
                <a:ln>
                  <a:noFill/>
                </a:ln>
                <a:solidFill>
                  <a:prstClr val="white"/>
                </a:solidFill>
                <a:effectLst/>
                <a:uLnTx/>
                <a:uFillTx/>
                <a:latin typeface="Arial" pitchFamily="34" charset="0"/>
                <a:ea typeface="+mn-ea"/>
                <a:cs typeface="Arial" pitchFamily="34" charset="0"/>
              </a:rPr>
              <a:t>With more than 180,000 people in over 40 countries, Capgemini is one of the world's foremost providers of consulting, technology and outsourcing services. The Group reported 2015 global revenues of EUR 11.9 billion. Together with its clients, Capgemini creates and delivers business, technology and digital solutions that fit their needs, enabling them to achieve innovation and competitiveness. A deeply multicultural organization, Capgemini has developed its own way of working, the Collaborative Business Experience™, and draws on Rightshore®, its worldwide delivery model. </a:t>
            </a:r>
          </a:p>
          <a:p>
            <a:pPr marL="0" marR="0" lvl="0" indent="0" algn="just" defTabSz="957756"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dirty="0" smtClean="0">
                <a:ln>
                  <a:noFill/>
                </a:ln>
                <a:solidFill>
                  <a:prstClr val="white"/>
                </a:solidFill>
                <a:effectLst/>
                <a:uLnTx/>
                <a:uFillTx/>
                <a:latin typeface="Arial" pitchFamily="34" charset="0"/>
                <a:ea typeface="+mn-ea"/>
                <a:cs typeface="Arial" pitchFamily="34" charset="0"/>
              </a:rPr>
              <a:t>Learn more about us at </a:t>
            </a:r>
            <a:r>
              <a:rPr lang="en-US" sz="1000" u="sng" kern="1200" dirty="0" smtClean="0">
                <a:solidFill>
                  <a:schemeClr val="tx1"/>
                </a:solidFill>
                <a:effectLst/>
                <a:latin typeface="Arial" panose="020B0604020202020204" pitchFamily="34" charset="0"/>
                <a:ea typeface="+mn-ea"/>
                <a:cs typeface="Arial" panose="020B0604020202020204" pitchFamily="34" charset="0"/>
                <a:hlinkClick r:id="rId32"/>
              </a:rPr>
              <a:t>www.capgemini.com</a:t>
            </a:r>
            <a:r>
              <a:rPr lang="en-US" sz="1000" kern="1200" dirty="0" smtClean="0">
                <a:solidFill>
                  <a:schemeClr val="tx1"/>
                </a:solidFill>
                <a:effectLst/>
                <a:latin typeface="Arial" panose="020B0604020202020204" pitchFamily="34" charset="0"/>
                <a:ea typeface="+mn-ea"/>
                <a:cs typeface="Arial" panose="020B0604020202020204" pitchFamily="34" charset="0"/>
              </a:rPr>
              <a:t>. </a:t>
            </a:r>
          </a:p>
          <a:p>
            <a:pPr marL="0" marR="0" lvl="0" indent="0" algn="just" defTabSz="957756"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smtClean="0">
              <a:ln>
                <a:noFill/>
              </a:ln>
              <a:solidFill>
                <a:prstClr val="white"/>
              </a:solidFill>
              <a:effectLst/>
              <a:uLnTx/>
              <a:uFillTx/>
              <a:latin typeface="Arial" pitchFamily="34" charset="0"/>
              <a:ea typeface="+mn-ea"/>
              <a:cs typeface="Arial" pitchFamily="34" charset="0"/>
            </a:endParaRPr>
          </a:p>
        </p:txBody>
      </p:sp>
    </p:spTree>
  </p:cSld>
  <p:clrMapOvr>
    <a:masterClrMapping/>
  </p:clrMapOvr>
  <p:transition spd="med">
    <p:wipe/>
  </p:transition>
</p:sldLayout>
</file>

<file path=ppt/slideMasters/_rels/slideMaster1.xml.rels><?xml version="1.0" encoding="UTF-8" standalone="yes"?>
<Relationships xmlns="http://schemas.openxmlformats.org/package/2006/relationships"><Relationship Id="rId8" Type="http://schemas.openxmlformats.org/officeDocument/2006/relationships/vmlDrawing" Target="../drawings/vmlDrawing1.vml"/><Relationship Id="rId13" Type="http://schemas.openxmlformats.org/officeDocument/2006/relationships/tags" Target="../tags/tag6.xml"/><Relationship Id="rId18"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theme" Target="../theme/theme1.xml"/><Relationship Id="rId12" Type="http://schemas.openxmlformats.org/officeDocument/2006/relationships/tags" Target="../tags/tag5.xml"/><Relationship Id="rId17" Type="http://schemas.openxmlformats.org/officeDocument/2006/relationships/oleObject" Target="../embeddings/oleObject1.bin"/><Relationship Id="rId2" Type="http://schemas.openxmlformats.org/officeDocument/2006/relationships/slideLayout" Target="../slideLayouts/slideLayout2.xml"/><Relationship Id="rId16" Type="http://schemas.openxmlformats.org/officeDocument/2006/relationships/tags" Target="../tags/tag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ags" Target="../tags/tag4.xml"/><Relationship Id="rId5" Type="http://schemas.openxmlformats.org/officeDocument/2006/relationships/slideLayout" Target="../slideLayouts/slideLayout5.xml"/><Relationship Id="rId15" Type="http://schemas.openxmlformats.org/officeDocument/2006/relationships/tags" Target="../tags/tag8.xml"/><Relationship Id="rId10" Type="http://schemas.openxmlformats.org/officeDocument/2006/relationships/tags" Target="../tags/tag3.xml"/><Relationship Id="rId19" Type="http://schemas.openxmlformats.org/officeDocument/2006/relationships/image" Target="../media/image2.jpeg"/><Relationship Id="rId4" Type="http://schemas.openxmlformats.org/officeDocument/2006/relationships/slideLayout" Target="../slideLayouts/slideLayout4.xml"/><Relationship Id="rId9" Type="http://schemas.openxmlformats.org/officeDocument/2006/relationships/tags" Target="../tags/tag2.xml"/><Relationship Id="rId14" Type="http://schemas.openxmlformats.org/officeDocument/2006/relationships/tags" Target="../tags/tag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1026" name="Object 7" hidden="1"/>
          <p:cNvGraphicFramePr>
            <a:graphicFrameLocks noChangeAspect="1"/>
          </p:cNvGraphicFramePr>
          <p:nvPr>
            <p:custDataLst>
              <p:tags r:id="rId9"/>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028" name="think-cell Slide" r:id="rId17" imgW="360" imgH="360" progId="">
                  <p:embed/>
                </p:oleObj>
              </mc:Choice>
              <mc:Fallback>
                <p:oleObj name="think-cell Slide" r:id="rId17" imgW="360" imgH="360" progId="">
                  <p:embed/>
                  <p:pic>
                    <p:nvPicPr>
                      <p:cNvPr id="0" name="Object 7" hidden="1"/>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28" name="Title Placeholder 1"/>
          <p:cNvSpPr>
            <a:spLocks noGrp="1"/>
          </p:cNvSpPr>
          <p:nvPr>
            <p:ph type="title"/>
            <p:custDataLst>
              <p:tags r:id="rId10"/>
            </p:custDataLst>
          </p:nvPr>
        </p:nvSpPr>
        <p:spPr bwMode="auto">
          <a:xfrm>
            <a:off x="0" y="0"/>
            <a:ext cx="9906000" cy="1001713"/>
          </a:xfrm>
          <a:prstGeom prst="rect">
            <a:avLst/>
          </a:prstGeom>
          <a:noFill/>
          <a:ln w="9525">
            <a:noFill/>
            <a:miter lim="800000"/>
            <a:headEnd/>
            <a:tailEnd/>
          </a:ln>
        </p:spPr>
        <p:txBody>
          <a:bodyPr vert="horz" wrap="square" lIns="297497" tIns="33056" rIns="165276" bIns="33056" numCol="1" anchor="ctr" anchorCtr="0" compatLnSpc="1">
            <a:prstTxWarp prst="textNoShape">
              <a:avLst/>
            </a:prstTxWarp>
          </a:bodyPr>
          <a:lstStyle/>
          <a:p>
            <a:pPr lvl="0"/>
            <a:r>
              <a:rPr lang="fr-FR" altLang="en-US" smtClean="0"/>
              <a:t>Cliquez pour modifier le style du titre</a:t>
            </a:r>
            <a:endParaRPr lang="en-US" altLang="en-US" smtClean="0"/>
          </a:p>
        </p:txBody>
      </p:sp>
      <p:sp>
        <p:nvSpPr>
          <p:cNvPr id="1029" name="Text Placeholder 2"/>
          <p:cNvSpPr>
            <a:spLocks noGrp="1"/>
          </p:cNvSpPr>
          <p:nvPr>
            <p:ph type="body" idx="1"/>
            <p:custDataLst>
              <p:tags r:id="rId11"/>
            </p:custDataLst>
          </p:nvPr>
        </p:nvSpPr>
        <p:spPr bwMode="auto">
          <a:xfrm>
            <a:off x="323850" y="1501775"/>
            <a:ext cx="9437688" cy="4637088"/>
          </a:xfrm>
          <a:prstGeom prst="rect">
            <a:avLst/>
          </a:prstGeom>
          <a:noFill/>
          <a:ln w="9525">
            <a:noFill/>
            <a:miter lim="800000"/>
            <a:headEnd/>
            <a:tailEnd/>
          </a:ln>
        </p:spPr>
        <p:txBody>
          <a:bodyPr vert="horz" wrap="square" lIns="107988" tIns="71992" rIns="71992" bIns="71992" numCol="1" anchor="t" anchorCtr="0" compatLnSpc="1">
            <a:prstTxWarp prst="textNoShape">
              <a:avLst/>
            </a:prstTxWarp>
          </a:bodyPr>
          <a:lstStyle/>
          <a:p>
            <a:pPr lvl="0"/>
            <a:r>
              <a:rPr lang="en-US" altLang="en-US" smtClean="0"/>
              <a:t>Click to edit Master text style</a:t>
            </a:r>
          </a:p>
          <a:p>
            <a:pPr lvl="1"/>
            <a:r>
              <a:rPr lang="en-US" altLang="en-US" smtClean="0"/>
              <a:t>Text style level 2</a:t>
            </a:r>
          </a:p>
          <a:p>
            <a:pPr lvl="2"/>
            <a:r>
              <a:rPr lang="en-US" altLang="en-US" smtClean="0"/>
              <a:t>Text style level 3</a:t>
            </a:r>
          </a:p>
          <a:p>
            <a:pPr lvl="3"/>
            <a:r>
              <a:rPr lang="en-US" altLang="en-US" smtClean="0"/>
              <a:t>Text style level 4</a:t>
            </a:r>
          </a:p>
        </p:txBody>
      </p:sp>
      <p:sp>
        <p:nvSpPr>
          <p:cNvPr id="2" name="TextBox 10"/>
          <p:cNvSpPr txBox="1">
            <a:spLocks noChangeArrowheads="1"/>
          </p:cNvSpPr>
          <p:nvPr>
            <p:custDataLst>
              <p:tags r:id="rId12"/>
            </p:custDataLst>
          </p:nvPr>
        </p:nvSpPr>
        <p:spPr bwMode="auto">
          <a:xfrm>
            <a:off x="9567328" y="6661265"/>
            <a:ext cx="110608" cy="107722"/>
          </a:xfrm>
          <a:prstGeom prst="rect">
            <a:avLst/>
          </a:prstGeom>
          <a:noFill/>
          <a:ln>
            <a:noFill/>
          </a:ln>
          <a:extLst/>
        </p:spPr>
        <p:txBody>
          <a:bodyPr wrap="none" lIns="0" tIns="0" rIns="0" bIns="0" anchor="ctr">
            <a:spAutoFit/>
          </a:bodyPr>
          <a:lstStyle/>
          <a:p>
            <a:pPr algn="ctr">
              <a:defRPr/>
            </a:pPr>
            <a:fld id="{C2D0ECDC-D491-4A94-BD5D-1290152FD18B}" type="slidenum">
              <a:rPr lang="en-US" altLang="en-US" sz="700">
                <a:solidFill>
                  <a:schemeClr val="tx2"/>
                </a:solidFill>
              </a:rPr>
              <a:pPr algn="ctr">
                <a:defRPr/>
              </a:pPr>
              <a:t>‹#›</a:t>
            </a:fld>
            <a:endParaRPr lang="en-US" altLang="en-US" sz="700" dirty="0">
              <a:solidFill>
                <a:schemeClr val="tx2"/>
              </a:solidFill>
            </a:endParaRPr>
          </a:p>
        </p:txBody>
      </p:sp>
      <p:sp>
        <p:nvSpPr>
          <p:cNvPr id="9" name="Freeform 4"/>
          <p:cNvSpPr>
            <a:spLocks/>
          </p:cNvSpPr>
          <p:nvPr>
            <p:custDataLst>
              <p:tags r:id="rId13"/>
            </p:custDataLst>
          </p:nvPr>
        </p:nvSpPr>
        <p:spPr bwMode="auto">
          <a:xfrm>
            <a:off x="0" y="676276"/>
            <a:ext cx="9906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9552" tIns="49776" rIns="99552" bIns="49776"/>
          <a:lstStyle/>
          <a:p>
            <a:pPr>
              <a:defRPr/>
            </a:pPr>
            <a:endParaRPr lang="fr-FR" dirty="0"/>
          </a:p>
        </p:txBody>
      </p:sp>
      <p:sp>
        <p:nvSpPr>
          <p:cNvPr id="1031" name="Rectangle 11"/>
          <p:cNvSpPr>
            <a:spLocks noChangeArrowheads="1"/>
          </p:cNvSpPr>
          <p:nvPr>
            <p:custDataLst>
              <p:tags r:id="rId14"/>
            </p:custDataLst>
          </p:nvPr>
        </p:nvSpPr>
        <p:spPr bwMode="auto">
          <a:xfrm>
            <a:off x="6742113" y="6623051"/>
            <a:ext cx="2660650" cy="184150"/>
          </a:xfrm>
          <a:prstGeom prst="rect">
            <a:avLst/>
          </a:prstGeom>
          <a:noFill/>
          <a:ln>
            <a:noFill/>
          </a:ln>
          <a:extLst/>
        </p:spPr>
        <p:txBody>
          <a:bodyPr lIns="35993" tIns="35993" rIns="35993" bIns="35993" anchor="b"/>
          <a:lstStyle>
            <a:lvl1pPr defTabSz="995363">
              <a:defRPr sz="1900">
                <a:solidFill>
                  <a:schemeClr val="tx1"/>
                </a:solidFill>
                <a:latin typeface="Arial" panose="020B0604020202020204" pitchFamily="34" charset="0"/>
              </a:defRPr>
            </a:lvl1pPr>
            <a:lvl2pPr marL="742950" indent="-285750" defTabSz="995363">
              <a:defRPr sz="1900">
                <a:solidFill>
                  <a:schemeClr val="tx1"/>
                </a:solidFill>
                <a:latin typeface="Arial" panose="020B0604020202020204" pitchFamily="34" charset="0"/>
              </a:defRPr>
            </a:lvl2pPr>
            <a:lvl3pPr marL="1143000" indent="-228600" defTabSz="995363">
              <a:defRPr sz="1900">
                <a:solidFill>
                  <a:schemeClr val="tx1"/>
                </a:solidFill>
                <a:latin typeface="Arial" panose="020B0604020202020204" pitchFamily="34" charset="0"/>
              </a:defRPr>
            </a:lvl3pPr>
            <a:lvl4pPr marL="1600200" indent="-228600" defTabSz="995363">
              <a:defRPr sz="1900">
                <a:solidFill>
                  <a:schemeClr val="tx1"/>
                </a:solidFill>
                <a:latin typeface="Arial" panose="020B0604020202020204" pitchFamily="34" charset="0"/>
              </a:defRPr>
            </a:lvl4pPr>
            <a:lvl5pPr marL="2057400" indent="-228600" defTabSz="995363">
              <a:defRPr sz="1900">
                <a:solidFill>
                  <a:schemeClr val="tx1"/>
                </a:solidFill>
                <a:latin typeface="Arial" panose="020B0604020202020204" pitchFamily="34" charset="0"/>
              </a:defRPr>
            </a:lvl5pPr>
            <a:lvl6pPr marL="2514600" indent="-228600" defTabSz="995363" eaLnBrk="0" fontAlgn="base" hangingPunct="0">
              <a:spcBef>
                <a:spcPct val="0"/>
              </a:spcBef>
              <a:spcAft>
                <a:spcPct val="0"/>
              </a:spcAft>
              <a:defRPr sz="1900">
                <a:solidFill>
                  <a:schemeClr val="tx1"/>
                </a:solidFill>
                <a:latin typeface="Arial" panose="020B0604020202020204" pitchFamily="34" charset="0"/>
              </a:defRPr>
            </a:lvl6pPr>
            <a:lvl7pPr marL="2971800" indent="-228600" defTabSz="995363" eaLnBrk="0" fontAlgn="base" hangingPunct="0">
              <a:spcBef>
                <a:spcPct val="0"/>
              </a:spcBef>
              <a:spcAft>
                <a:spcPct val="0"/>
              </a:spcAft>
              <a:defRPr sz="1900">
                <a:solidFill>
                  <a:schemeClr val="tx1"/>
                </a:solidFill>
                <a:latin typeface="Arial" panose="020B0604020202020204" pitchFamily="34" charset="0"/>
              </a:defRPr>
            </a:lvl7pPr>
            <a:lvl8pPr marL="3429000" indent="-228600" defTabSz="995363" eaLnBrk="0" fontAlgn="base" hangingPunct="0">
              <a:spcBef>
                <a:spcPct val="0"/>
              </a:spcBef>
              <a:spcAft>
                <a:spcPct val="0"/>
              </a:spcAft>
              <a:defRPr sz="1900">
                <a:solidFill>
                  <a:schemeClr val="tx1"/>
                </a:solidFill>
                <a:latin typeface="Arial" panose="020B0604020202020204" pitchFamily="34" charset="0"/>
              </a:defRPr>
            </a:lvl8pPr>
            <a:lvl9pPr marL="3886200" indent="-228600" defTabSz="995363" eaLnBrk="0" fontAlgn="base" hangingPunct="0">
              <a:spcBef>
                <a:spcPct val="0"/>
              </a:spcBef>
              <a:spcAft>
                <a:spcPct val="0"/>
              </a:spcAft>
              <a:defRPr sz="1900">
                <a:solidFill>
                  <a:schemeClr val="tx1"/>
                </a:solidFill>
                <a:latin typeface="Arial" panose="020B0604020202020204" pitchFamily="34" charset="0"/>
              </a:defRPr>
            </a:lvl9pPr>
          </a:lstStyle>
          <a:p>
            <a:pPr algn="r">
              <a:lnSpc>
                <a:spcPct val="90000"/>
              </a:lnSpc>
              <a:spcBef>
                <a:spcPct val="10000"/>
              </a:spcBef>
              <a:defRPr/>
            </a:pPr>
            <a:r>
              <a:rPr lang="en-US" altLang="en-US" sz="600" dirty="0" smtClean="0">
                <a:solidFill>
                  <a:schemeClr val="tx2"/>
                </a:solidFill>
                <a:ea typeface="Helvetica Light"/>
                <a:cs typeface="Helvetica Light"/>
              </a:rPr>
              <a:t>Copyright © Capgemini 2016. All Rights Reserved</a:t>
            </a:r>
          </a:p>
        </p:txBody>
      </p:sp>
      <p:sp>
        <p:nvSpPr>
          <p:cNvPr id="1032" name="Rectangle 12"/>
          <p:cNvSpPr>
            <a:spLocks noChangeArrowheads="1"/>
          </p:cNvSpPr>
          <p:nvPr>
            <p:custDataLst>
              <p:tags r:id="rId15"/>
            </p:custDataLst>
          </p:nvPr>
        </p:nvSpPr>
        <p:spPr bwMode="auto">
          <a:xfrm>
            <a:off x="7488238" y="6427788"/>
            <a:ext cx="1914525" cy="195262"/>
          </a:xfrm>
          <a:prstGeom prst="rect">
            <a:avLst/>
          </a:prstGeom>
          <a:noFill/>
          <a:ln>
            <a:noFill/>
          </a:ln>
          <a:extLst/>
        </p:spPr>
        <p:txBody>
          <a:bodyPr wrap="none" lIns="35993" tIns="35993" rIns="35993" bIns="35993" anchor="b"/>
          <a:lstStyle>
            <a:lvl1pPr>
              <a:defRPr sz="1900">
                <a:solidFill>
                  <a:schemeClr val="tx1"/>
                </a:solidFill>
                <a:latin typeface="Arial" panose="020B0604020202020204" pitchFamily="34" charset="0"/>
              </a:defRPr>
            </a:lvl1pPr>
            <a:lvl2pPr marL="742950" indent="-285750">
              <a:defRPr sz="1900">
                <a:solidFill>
                  <a:schemeClr val="tx1"/>
                </a:solidFill>
                <a:latin typeface="Arial" panose="020B0604020202020204" pitchFamily="34" charset="0"/>
              </a:defRPr>
            </a:lvl2pPr>
            <a:lvl3pPr marL="1143000" indent="-228600">
              <a:defRPr sz="1900">
                <a:solidFill>
                  <a:schemeClr val="tx1"/>
                </a:solidFill>
                <a:latin typeface="Arial" panose="020B0604020202020204" pitchFamily="34" charset="0"/>
              </a:defRPr>
            </a:lvl3pPr>
            <a:lvl4pPr marL="1600200" indent="-228600">
              <a:defRPr sz="1900">
                <a:solidFill>
                  <a:schemeClr val="tx1"/>
                </a:solidFill>
                <a:latin typeface="Arial" panose="020B0604020202020204" pitchFamily="34" charset="0"/>
              </a:defRPr>
            </a:lvl4pPr>
            <a:lvl5pPr marL="2057400" indent="-228600">
              <a:defRPr sz="1900">
                <a:solidFill>
                  <a:schemeClr val="tx1"/>
                </a:solidFill>
                <a:latin typeface="Arial" panose="020B0604020202020204" pitchFamily="34" charset="0"/>
              </a:defRPr>
            </a:lvl5pPr>
            <a:lvl6pPr marL="2514600" indent="-228600" defTabSz="957263" eaLnBrk="0" fontAlgn="base" hangingPunct="0">
              <a:spcBef>
                <a:spcPct val="0"/>
              </a:spcBef>
              <a:spcAft>
                <a:spcPct val="0"/>
              </a:spcAft>
              <a:defRPr sz="1900">
                <a:solidFill>
                  <a:schemeClr val="tx1"/>
                </a:solidFill>
                <a:latin typeface="Arial" panose="020B0604020202020204" pitchFamily="34" charset="0"/>
              </a:defRPr>
            </a:lvl6pPr>
            <a:lvl7pPr marL="2971800" indent="-228600" defTabSz="957263" eaLnBrk="0" fontAlgn="base" hangingPunct="0">
              <a:spcBef>
                <a:spcPct val="0"/>
              </a:spcBef>
              <a:spcAft>
                <a:spcPct val="0"/>
              </a:spcAft>
              <a:defRPr sz="1900">
                <a:solidFill>
                  <a:schemeClr val="tx1"/>
                </a:solidFill>
                <a:latin typeface="Arial" panose="020B0604020202020204" pitchFamily="34" charset="0"/>
              </a:defRPr>
            </a:lvl7pPr>
            <a:lvl8pPr marL="3429000" indent="-228600" defTabSz="957263" eaLnBrk="0" fontAlgn="base" hangingPunct="0">
              <a:spcBef>
                <a:spcPct val="0"/>
              </a:spcBef>
              <a:spcAft>
                <a:spcPct val="0"/>
              </a:spcAft>
              <a:defRPr sz="1900">
                <a:solidFill>
                  <a:schemeClr val="tx1"/>
                </a:solidFill>
                <a:latin typeface="Arial" panose="020B0604020202020204" pitchFamily="34" charset="0"/>
              </a:defRPr>
            </a:lvl8pPr>
            <a:lvl9pPr marL="3886200" indent="-228600" defTabSz="957263" eaLnBrk="0" fontAlgn="base" hangingPunct="0">
              <a:spcBef>
                <a:spcPct val="0"/>
              </a:spcBef>
              <a:spcAft>
                <a:spcPct val="0"/>
              </a:spcAft>
              <a:defRPr sz="1900">
                <a:solidFill>
                  <a:schemeClr val="tx1"/>
                </a:solidFill>
                <a:latin typeface="Arial" panose="020B0604020202020204" pitchFamily="34" charset="0"/>
              </a:defRPr>
            </a:lvl9pPr>
          </a:lstStyle>
          <a:p>
            <a:pPr algn="r">
              <a:defRPr/>
            </a:pPr>
            <a:r>
              <a:rPr lang="en-US" altLang="en-US" sz="700" dirty="0" smtClean="0">
                <a:solidFill>
                  <a:schemeClr val="tx2"/>
                </a:solidFill>
              </a:rPr>
              <a:t>Global Payments Practice |  May 2016</a:t>
            </a:r>
          </a:p>
        </p:txBody>
      </p:sp>
      <p:cxnSp>
        <p:nvCxnSpPr>
          <p:cNvPr id="15" name="Straight Connector 5"/>
          <p:cNvCxnSpPr/>
          <p:nvPr>
            <p:custDataLst>
              <p:tags r:id="rId16"/>
            </p:custDataLst>
          </p:nvPr>
        </p:nvCxnSpPr>
        <p:spPr>
          <a:xfrm flipH="1">
            <a:off x="0" y="6362700"/>
            <a:ext cx="9906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pic>
        <p:nvPicPr>
          <p:cNvPr id="1035" name="Image 13" descr="Capgemini_logo.jpg"/>
          <p:cNvPicPr>
            <a:picLocks noChangeAspect="1"/>
          </p:cNvPicPr>
          <p:nvPr/>
        </p:nvPicPr>
        <p:blipFill>
          <a:blip r:embed="rId19" cstate="print"/>
          <a:srcRect/>
          <a:stretch>
            <a:fillRect/>
          </a:stretch>
        </p:blipFill>
        <p:spPr bwMode="auto">
          <a:xfrm>
            <a:off x="117475" y="6419850"/>
            <a:ext cx="1441450" cy="3429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4609" r:id="rId1"/>
    <p:sldLayoutId id="2147484610" r:id="rId2"/>
    <p:sldLayoutId id="2147484614" r:id="rId3"/>
    <p:sldLayoutId id="2147484619" r:id="rId4"/>
    <p:sldLayoutId id="2147484622" r:id="rId5"/>
    <p:sldLayoutId id="2147484646" r:id="rId6"/>
  </p:sldLayoutIdLst>
  <p:transition spd="med">
    <p:wipe/>
  </p:transition>
  <p:timing>
    <p:tnLst>
      <p:par>
        <p:cTn id="1" dur="indefinite" restart="never" nodeType="tmRoot"/>
      </p:par>
    </p:tnLst>
  </p:timing>
  <p:hf sldNum="0" hdr="0"/>
  <p:txStyles>
    <p:titleStyle>
      <a:lvl1pPr algn="l" defTabSz="912713" rtl="0" eaLnBrk="0" fontAlgn="base" hangingPunct="0">
        <a:lnSpc>
          <a:spcPct val="85000"/>
        </a:lnSpc>
        <a:spcBef>
          <a:spcPct val="0"/>
        </a:spcBef>
        <a:spcAft>
          <a:spcPct val="0"/>
        </a:spcAft>
        <a:defRPr sz="3200" kern="1200">
          <a:solidFill>
            <a:schemeClr val="tx1"/>
          </a:solidFill>
          <a:latin typeface="+mj-lt"/>
          <a:ea typeface="+mj-ea"/>
          <a:cs typeface="+mj-cs"/>
        </a:defRPr>
      </a:lvl1pPr>
      <a:lvl2pPr algn="l" defTabSz="912713" rtl="0" eaLnBrk="0" fontAlgn="base" hangingPunct="0">
        <a:lnSpc>
          <a:spcPct val="85000"/>
        </a:lnSpc>
        <a:spcBef>
          <a:spcPct val="0"/>
        </a:spcBef>
        <a:spcAft>
          <a:spcPct val="0"/>
        </a:spcAft>
        <a:defRPr sz="3200">
          <a:solidFill>
            <a:schemeClr val="tx1"/>
          </a:solidFill>
          <a:latin typeface="Arial" pitchFamily="34" charset="0"/>
        </a:defRPr>
      </a:lvl2pPr>
      <a:lvl3pPr algn="l" defTabSz="912713" rtl="0" eaLnBrk="0" fontAlgn="base" hangingPunct="0">
        <a:lnSpc>
          <a:spcPct val="85000"/>
        </a:lnSpc>
        <a:spcBef>
          <a:spcPct val="0"/>
        </a:spcBef>
        <a:spcAft>
          <a:spcPct val="0"/>
        </a:spcAft>
        <a:defRPr sz="3200">
          <a:solidFill>
            <a:schemeClr val="tx1"/>
          </a:solidFill>
          <a:latin typeface="Arial" pitchFamily="34" charset="0"/>
        </a:defRPr>
      </a:lvl3pPr>
      <a:lvl4pPr algn="l" defTabSz="912713" rtl="0" eaLnBrk="0" fontAlgn="base" hangingPunct="0">
        <a:lnSpc>
          <a:spcPct val="85000"/>
        </a:lnSpc>
        <a:spcBef>
          <a:spcPct val="0"/>
        </a:spcBef>
        <a:spcAft>
          <a:spcPct val="0"/>
        </a:spcAft>
        <a:defRPr sz="3200">
          <a:solidFill>
            <a:schemeClr val="tx1"/>
          </a:solidFill>
          <a:latin typeface="Arial" pitchFamily="34" charset="0"/>
        </a:defRPr>
      </a:lvl4pPr>
      <a:lvl5pPr algn="l" defTabSz="912713" rtl="0" eaLnBrk="0" fontAlgn="base" hangingPunct="0">
        <a:lnSpc>
          <a:spcPct val="85000"/>
        </a:lnSpc>
        <a:spcBef>
          <a:spcPct val="0"/>
        </a:spcBef>
        <a:spcAft>
          <a:spcPct val="0"/>
        </a:spcAft>
        <a:defRPr sz="3200">
          <a:solidFill>
            <a:schemeClr val="tx1"/>
          </a:solidFill>
          <a:latin typeface="Arial" pitchFamily="34" charset="0"/>
        </a:defRPr>
      </a:lvl5pPr>
      <a:lvl6pPr marL="457150" algn="l" defTabSz="912713" rtl="0" fontAlgn="base">
        <a:lnSpc>
          <a:spcPct val="85000"/>
        </a:lnSpc>
        <a:spcBef>
          <a:spcPct val="0"/>
        </a:spcBef>
        <a:spcAft>
          <a:spcPct val="0"/>
        </a:spcAft>
        <a:defRPr sz="3200">
          <a:solidFill>
            <a:schemeClr val="tx1"/>
          </a:solidFill>
          <a:latin typeface="Arial" pitchFamily="34" charset="0"/>
        </a:defRPr>
      </a:lvl6pPr>
      <a:lvl7pPr marL="914300" algn="l" defTabSz="912713" rtl="0" fontAlgn="base">
        <a:lnSpc>
          <a:spcPct val="85000"/>
        </a:lnSpc>
        <a:spcBef>
          <a:spcPct val="0"/>
        </a:spcBef>
        <a:spcAft>
          <a:spcPct val="0"/>
        </a:spcAft>
        <a:defRPr sz="3200">
          <a:solidFill>
            <a:schemeClr val="tx1"/>
          </a:solidFill>
          <a:latin typeface="Arial" pitchFamily="34" charset="0"/>
        </a:defRPr>
      </a:lvl7pPr>
      <a:lvl8pPr marL="1371450" algn="l" defTabSz="912713" rtl="0" fontAlgn="base">
        <a:lnSpc>
          <a:spcPct val="85000"/>
        </a:lnSpc>
        <a:spcBef>
          <a:spcPct val="0"/>
        </a:spcBef>
        <a:spcAft>
          <a:spcPct val="0"/>
        </a:spcAft>
        <a:defRPr sz="3200">
          <a:solidFill>
            <a:schemeClr val="tx1"/>
          </a:solidFill>
          <a:latin typeface="Arial" pitchFamily="34" charset="0"/>
        </a:defRPr>
      </a:lvl8pPr>
      <a:lvl9pPr marL="1828600" algn="l" defTabSz="912713" rtl="0" fontAlgn="base">
        <a:lnSpc>
          <a:spcPct val="85000"/>
        </a:lnSpc>
        <a:spcBef>
          <a:spcPct val="0"/>
        </a:spcBef>
        <a:spcAft>
          <a:spcPct val="0"/>
        </a:spcAft>
        <a:defRPr sz="3200">
          <a:solidFill>
            <a:schemeClr val="tx1"/>
          </a:solidFill>
          <a:latin typeface="Arial" pitchFamily="34" charset="0"/>
        </a:defRPr>
      </a:lvl9pPr>
    </p:titleStyle>
    <p:bodyStyle>
      <a:lvl1pPr marL="165082" indent="-165082" algn="l" defTabSz="912713" rtl="0" eaLnBrk="0" fontAlgn="base" hangingPunct="0">
        <a:lnSpc>
          <a:spcPct val="90000"/>
        </a:lnSpc>
        <a:spcBef>
          <a:spcPct val="0"/>
        </a:spcBef>
        <a:spcAft>
          <a:spcPts val="600"/>
        </a:spcAft>
        <a:buClr>
          <a:srgbClr val="0098CC"/>
        </a:buClr>
        <a:buFont typeface="Wingdings" pitchFamily="2" charset="2"/>
        <a:buChar char="§"/>
        <a:defRPr sz="2200" kern="1200">
          <a:solidFill>
            <a:srgbClr val="514A46"/>
          </a:solidFill>
          <a:latin typeface="+mn-lt"/>
          <a:ea typeface="+mn-ea"/>
          <a:cs typeface="+mn-cs"/>
        </a:defRPr>
      </a:lvl1pPr>
      <a:lvl2pPr marL="355561" indent="-180955" algn="l" defTabSz="912713" rtl="0" eaLnBrk="0" fontAlgn="base" hangingPunct="0">
        <a:lnSpc>
          <a:spcPct val="90000"/>
        </a:lnSpc>
        <a:spcBef>
          <a:spcPct val="0"/>
        </a:spcBef>
        <a:spcAft>
          <a:spcPts val="600"/>
        </a:spcAft>
        <a:buClr>
          <a:srgbClr val="B70132"/>
        </a:buClr>
        <a:buFont typeface="Wingdings" pitchFamily="2" charset="2"/>
        <a:buChar char="§"/>
        <a:defRPr kern="1200">
          <a:solidFill>
            <a:srgbClr val="514A46"/>
          </a:solidFill>
          <a:latin typeface="+mn-lt"/>
          <a:ea typeface="+mn-ea"/>
          <a:cs typeface="+mn-cs"/>
        </a:defRPr>
      </a:lvl2pPr>
      <a:lvl3pPr marL="536516" indent="-165082" algn="l" defTabSz="912713" rtl="0" eaLnBrk="0" fontAlgn="base" hangingPunct="0">
        <a:lnSpc>
          <a:spcPct val="90000"/>
        </a:lnSpc>
        <a:spcBef>
          <a:spcPct val="0"/>
        </a:spcBef>
        <a:spcAft>
          <a:spcPts val="600"/>
        </a:spcAft>
        <a:buClr>
          <a:schemeClr val="accent2"/>
        </a:buClr>
        <a:buFont typeface="Arial" pitchFamily="34" charset="0"/>
        <a:buChar char="•"/>
        <a:defRPr sz="1600" kern="1200">
          <a:solidFill>
            <a:srgbClr val="514A46"/>
          </a:solidFill>
          <a:latin typeface="+mn-lt"/>
          <a:ea typeface="+mn-ea"/>
          <a:cs typeface="+mn-cs"/>
        </a:defRPr>
      </a:lvl3pPr>
      <a:lvl4pPr marL="711122" indent="-165082" algn="l" defTabSz="912713" rtl="0" eaLnBrk="0" fontAlgn="base" hangingPunct="0">
        <a:lnSpc>
          <a:spcPct val="90000"/>
        </a:lnSpc>
        <a:spcBef>
          <a:spcPct val="0"/>
        </a:spcBef>
        <a:spcAft>
          <a:spcPts val="600"/>
        </a:spcAft>
        <a:buClr>
          <a:schemeClr val="bg2"/>
        </a:buClr>
        <a:buFont typeface="Arial" pitchFamily="34" charset="0"/>
        <a:buChar char="–"/>
        <a:defRPr sz="1400" kern="1200">
          <a:solidFill>
            <a:srgbClr val="514A46"/>
          </a:solidFill>
          <a:latin typeface="+mn-lt"/>
          <a:ea typeface="+mn-ea"/>
          <a:cs typeface="+mn-cs"/>
        </a:defRPr>
      </a:lvl4pPr>
      <a:lvl5pPr marL="1607962" indent="-192067" algn="l" defTabSz="912713" rtl="0" eaLnBrk="0" fontAlgn="base" hangingPunct="0">
        <a:spcBef>
          <a:spcPct val="0"/>
        </a:spcBef>
        <a:spcAft>
          <a:spcPct val="0"/>
        </a:spcAft>
        <a:buClr>
          <a:srgbClr val="B1B1B1"/>
        </a:buClr>
        <a:buFont typeface="Arial" pitchFamily="34" charset="0"/>
        <a:buChar char="–"/>
        <a:defRPr sz="1700" kern="1200">
          <a:solidFill>
            <a:srgbClr val="494949"/>
          </a:solidFill>
          <a:latin typeface="+mn-lt"/>
          <a:ea typeface="+mn-ea"/>
          <a:cs typeface="+mn-cs"/>
        </a:defRPr>
      </a:lvl5pPr>
      <a:lvl6pPr marL="2514165" indent="-228561" algn="l" defTabSz="9142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287" indent="-228561" algn="l" defTabSz="9142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407" indent="-228561" algn="l" defTabSz="9142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528" indent="-228561" algn="l" defTabSz="9142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242" rtl="0" eaLnBrk="1" latinLnBrk="0" hangingPunct="1">
        <a:defRPr sz="1800" kern="1200">
          <a:solidFill>
            <a:schemeClr val="tx1"/>
          </a:solidFill>
          <a:latin typeface="+mn-lt"/>
          <a:ea typeface="+mn-ea"/>
          <a:cs typeface="+mn-cs"/>
        </a:defRPr>
      </a:lvl1pPr>
      <a:lvl2pPr marL="457121" algn="l" defTabSz="914242" rtl="0" eaLnBrk="1" latinLnBrk="0" hangingPunct="1">
        <a:defRPr sz="1800" kern="1200">
          <a:solidFill>
            <a:schemeClr val="tx1"/>
          </a:solidFill>
          <a:latin typeface="+mn-lt"/>
          <a:ea typeface="+mn-ea"/>
          <a:cs typeface="+mn-cs"/>
        </a:defRPr>
      </a:lvl2pPr>
      <a:lvl3pPr marL="914242" algn="l" defTabSz="914242" rtl="0" eaLnBrk="1" latinLnBrk="0" hangingPunct="1">
        <a:defRPr sz="1800" kern="1200">
          <a:solidFill>
            <a:schemeClr val="tx1"/>
          </a:solidFill>
          <a:latin typeface="+mn-lt"/>
          <a:ea typeface="+mn-ea"/>
          <a:cs typeface="+mn-cs"/>
        </a:defRPr>
      </a:lvl3pPr>
      <a:lvl4pPr marL="1371362" algn="l" defTabSz="914242" rtl="0" eaLnBrk="1" latinLnBrk="0" hangingPunct="1">
        <a:defRPr sz="1800" kern="1200">
          <a:solidFill>
            <a:schemeClr val="tx1"/>
          </a:solidFill>
          <a:latin typeface="+mn-lt"/>
          <a:ea typeface="+mn-ea"/>
          <a:cs typeface="+mn-cs"/>
        </a:defRPr>
      </a:lvl4pPr>
      <a:lvl5pPr marL="1828483" algn="l" defTabSz="914242" rtl="0" eaLnBrk="1" latinLnBrk="0" hangingPunct="1">
        <a:defRPr sz="1800" kern="1200">
          <a:solidFill>
            <a:schemeClr val="tx1"/>
          </a:solidFill>
          <a:latin typeface="+mn-lt"/>
          <a:ea typeface="+mn-ea"/>
          <a:cs typeface="+mn-cs"/>
        </a:defRPr>
      </a:lvl5pPr>
      <a:lvl6pPr marL="2285604" algn="l" defTabSz="914242" rtl="0" eaLnBrk="1" latinLnBrk="0" hangingPunct="1">
        <a:defRPr sz="1800" kern="1200">
          <a:solidFill>
            <a:schemeClr val="tx1"/>
          </a:solidFill>
          <a:latin typeface="+mn-lt"/>
          <a:ea typeface="+mn-ea"/>
          <a:cs typeface="+mn-cs"/>
        </a:defRPr>
      </a:lvl6pPr>
      <a:lvl7pPr marL="2742725" algn="l" defTabSz="914242" rtl="0" eaLnBrk="1" latinLnBrk="0" hangingPunct="1">
        <a:defRPr sz="1800" kern="1200">
          <a:solidFill>
            <a:schemeClr val="tx1"/>
          </a:solidFill>
          <a:latin typeface="+mn-lt"/>
          <a:ea typeface="+mn-ea"/>
          <a:cs typeface="+mn-cs"/>
        </a:defRPr>
      </a:lvl7pPr>
      <a:lvl8pPr marL="3199848" algn="l" defTabSz="914242" rtl="0" eaLnBrk="1" latinLnBrk="0" hangingPunct="1">
        <a:defRPr sz="1800" kern="1200">
          <a:solidFill>
            <a:schemeClr val="tx1"/>
          </a:solidFill>
          <a:latin typeface="+mn-lt"/>
          <a:ea typeface="+mn-ea"/>
          <a:cs typeface="+mn-cs"/>
        </a:defRPr>
      </a:lvl8pPr>
      <a:lvl9pPr marL="3656968" algn="l" defTabSz="914242"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2.xml"/><Relationship Id="rId1" Type="http://schemas.openxmlformats.org/officeDocument/2006/relationships/tags" Target="../tags/tag51.xml"/></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image" Target="../media/image21.png"/><Relationship Id="rId1" Type="http://schemas.openxmlformats.org/officeDocument/2006/relationships/slideLayout" Target="../slideLayouts/slideLayout5.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2.xml"/><Relationship Id="rId1" Type="http://schemas.openxmlformats.org/officeDocument/2006/relationships/slideLayout" Target="../slideLayouts/slideLayout5.xml"/><Relationship Id="rId5" Type="http://schemas.openxmlformats.org/officeDocument/2006/relationships/image" Target="../media/image31.wmf"/><Relationship Id="rId4" Type="http://schemas.openxmlformats.org/officeDocument/2006/relationships/image" Target="../media/image30.wmf"/></Relationships>
</file>

<file path=ppt/slides/_rels/slide15.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3.xml"/><Relationship Id="rId1" Type="http://schemas.openxmlformats.org/officeDocument/2006/relationships/slideLayout" Target="../slideLayouts/slideLayout5.xml"/><Relationship Id="rId5" Type="http://schemas.openxmlformats.org/officeDocument/2006/relationships/image" Target="../media/image31.wmf"/><Relationship Id="rId4" Type="http://schemas.openxmlformats.org/officeDocument/2006/relationships/image" Target="../media/image30.wmf"/></Relationships>
</file>

<file path=ppt/slides/_rels/slide16.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4.xml"/><Relationship Id="rId1" Type="http://schemas.openxmlformats.org/officeDocument/2006/relationships/slideLayout" Target="../slideLayouts/slideLayout5.xml"/><Relationship Id="rId5" Type="http://schemas.openxmlformats.org/officeDocument/2006/relationships/image" Target="../media/image31.wmf"/><Relationship Id="rId4" Type="http://schemas.openxmlformats.org/officeDocument/2006/relationships/image" Target="../media/image30.wmf"/></Relationships>
</file>

<file path=ppt/slides/_rels/slide17.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5.xml"/><Relationship Id="rId1" Type="http://schemas.openxmlformats.org/officeDocument/2006/relationships/slideLayout" Target="../slideLayouts/slideLayout5.xml"/><Relationship Id="rId5" Type="http://schemas.openxmlformats.org/officeDocument/2006/relationships/image" Target="../media/image31.wmf"/><Relationship Id="rId4" Type="http://schemas.openxmlformats.org/officeDocument/2006/relationships/image" Target="../media/image30.wmf"/></Relationships>
</file>

<file path=ppt/slides/_rels/slide18.xml.rels><?xml version="1.0" encoding="UTF-8" standalone="yes"?>
<Relationships xmlns="http://schemas.openxmlformats.org/package/2006/relationships"><Relationship Id="rId3" Type="http://schemas.openxmlformats.org/officeDocument/2006/relationships/image" Target="../media/image31.wmf"/><Relationship Id="rId2" Type="http://schemas.openxmlformats.org/officeDocument/2006/relationships/image" Target="../media/image29.jpeg"/><Relationship Id="rId1" Type="http://schemas.openxmlformats.org/officeDocument/2006/relationships/slideLayout" Target="../slideLayouts/slideLayout5.xml"/><Relationship Id="rId5" Type="http://schemas.openxmlformats.org/officeDocument/2006/relationships/image" Target="../media/image32.png"/><Relationship Id="rId4" Type="http://schemas.openxmlformats.org/officeDocument/2006/relationships/image" Target="../media/image30.wmf"/></Relationships>
</file>

<file path=ppt/slides/_rels/slide19.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image" Target="../media/image31.wmf"/><Relationship Id="rId1" Type="http://schemas.openxmlformats.org/officeDocument/2006/relationships/slideLayout" Target="../slideLayouts/slideLayout5.xml"/><Relationship Id="rId4" Type="http://schemas.openxmlformats.org/officeDocument/2006/relationships/image" Target="../media/image30.wmf"/></Relationships>
</file>

<file path=ppt/slides/_rels/slide2.xml.rels><?xml version="1.0" encoding="UTF-8" standalone="yes"?>
<Relationships xmlns="http://schemas.openxmlformats.org/package/2006/relationships"><Relationship Id="rId3" Type="http://schemas.openxmlformats.org/officeDocument/2006/relationships/tags" Target="../tags/tag54.xml"/><Relationship Id="rId7" Type="http://schemas.openxmlformats.org/officeDocument/2006/relationships/image" Target="../media/image1.emf"/><Relationship Id="rId2" Type="http://schemas.openxmlformats.org/officeDocument/2006/relationships/tags" Target="../tags/tag53.xml"/><Relationship Id="rId1" Type="http://schemas.openxmlformats.org/officeDocument/2006/relationships/vmlDrawing" Target="../drawings/vmlDrawing8.vml"/><Relationship Id="rId6" Type="http://schemas.openxmlformats.org/officeDocument/2006/relationships/oleObject" Target="../embeddings/oleObject11.bin"/><Relationship Id="rId5" Type="http://schemas.openxmlformats.org/officeDocument/2006/relationships/notesSlide" Target="../notesSlides/notesSlide1.xml"/><Relationship Id="rId4"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31.wmf"/><Relationship Id="rId2" Type="http://schemas.openxmlformats.org/officeDocument/2006/relationships/image" Target="../media/image29.jpeg"/><Relationship Id="rId1" Type="http://schemas.openxmlformats.org/officeDocument/2006/relationships/slideLayout" Target="../slideLayouts/slideLayout5.xml"/><Relationship Id="rId5" Type="http://schemas.openxmlformats.org/officeDocument/2006/relationships/image" Target="../media/image32.png"/><Relationship Id="rId4" Type="http://schemas.openxmlformats.org/officeDocument/2006/relationships/image" Target="../media/image30.wmf"/></Relationships>
</file>

<file path=ppt/slides/_rels/slide21.xml.rels><?xml version="1.0" encoding="UTF-8" standalone="yes"?>
<Relationships xmlns="http://schemas.openxmlformats.org/package/2006/relationships"><Relationship Id="rId3" Type="http://schemas.openxmlformats.org/officeDocument/2006/relationships/image" Target="../media/image30.wmf"/><Relationship Id="rId2" Type="http://schemas.openxmlformats.org/officeDocument/2006/relationships/image" Target="../media/image31.wmf"/><Relationship Id="rId1" Type="http://schemas.openxmlformats.org/officeDocument/2006/relationships/slideLayout" Target="../slideLayouts/slideLayout5.xml"/><Relationship Id="rId4" Type="http://schemas.openxmlformats.org/officeDocument/2006/relationships/image" Target="../media/image29.jpeg"/></Relationships>
</file>

<file path=ppt/slides/_rels/slide22.xml.rels><?xml version="1.0" encoding="UTF-8" standalone="yes"?>
<Relationships xmlns="http://schemas.openxmlformats.org/package/2006/relationships"><Relationship Id="rId3" Type="http://schemas.openxmlformats.org/officeDocument/2006/relationships/image" Target="../media/image31.wmf"/><Relationship Id="rId2" Type="http://schemas.openxmlformats.org/officeDocument/2006/relationships/image" Target="../media/image29.jpeg"/><Relationship Id="rId1" Type="http://schemas.openxmlformats.org/officeDocument/2006/relationships/slideLayout" Target="../slideLayouts/slideLayout5.xml"/><Relationship Id="rId5" Type="http://schemas.openxmlformats.org/officeDocument/2006/relationships/image" Target="../media/image32.png"/><Relationship Id="rId4" Type="http://schemas.openxmlformats.org/officeDocument/2006/relationships/image" Target="../media/image30.wmf"/></Relationships>
</file>

<file path=ppt/slides/_rels/slide23.xml.rels><?xml version="1.0" encoding="UTF-8" standalone="yes"?>
<Relationships xmlns="http://schemas.openxmlformats.org/package/2006/relationships"><Relationship Id="rId3" Type="http://schemas.openxmlformats.org/officeDocument/2006/relationships/image" Target="../media/image30.wmf"/><Relationship Id="rId2" Type="http://schemas.openxmlformats.org/officeDocument/2006/relationships/image" Target="../media/image31.wmf"/><Relationship Id="rId1" Type="http://schemas.openxmlformats.org/officeDocument/2006/relationships/slideLayout" Target="../slideLayouts/slideLayout5.xml"/><Relationship Id="rId4" Type="http://schemas.openxmlformats.org/officeDocument/2006/relationships/image" Target="../media/image29.jpe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image" Target="../media/image33.jpeg"/><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notesSlide" Target="../notesSlides/notesSlide6.xml"/><Relationship Id="rId1" Type="http://schemas.openxmlformats.org/officeDocument/2006/relationships/slideLayout" Target="../slideLayouts/slideLayout5.xml"/><Relationship Id="rId5" Type="http://schemas.openxmlformats.org/officeDocument/2006/relationships/image" Target="../media/image30.wmf"/><Relationship Id="rId4" Type="http://schemas.openxmlformats.org/officeDocument/2006/relationships/image" Target="../media/image34.jpe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notesSlide" Target="../notesSlides/notesSlide7.xml"/><Relationship Id="rId1" Type="http://schemas.openxmlformats.org/officeDocument/2006/relationships/slideLayout" Target="../slideLayouts/slideLayout5.xml"/><Relationship Id="rId6" Type="http://schemas.openxmlformats.org/officeDocument/2006/relationships/image" Target="../media/image36.gif"/><Relationship Id="rId5" Type="http://schemas.openxmlformats.org/officeDocument/2006/relationships/image" Target="../media/image30.wmf"/><Relationship Id="rId4" Type="http://schemas.openxmlformats.org/officeDocument/2006/relationships/image" Target="../media/image29.jpeg"/></Relationships>
</file>

<file path=ppt/slides/_rels/slide29.xml.rels><?xml version="1.0" encoding="UTF-8" standalone="yes"?>
<Relationships xmlns="http://schemas.openxmlformats.org/package/2006/relationships"><Relationship Id="rId3" Type="http://schemas.openxmlformats.org/officeDocument/2006/relationships/image" Target="../media/image35.jpeg"/><Relationship Id="rId7" Type="http://schemas.openxmlformats.org/officeDocument/2006/relationships/image" Target="../media/image31.wmf"/><Relationship Id="rId2" Type="http://schemas.openxmlformats.org/officeDocument/2006/relationships/notesSlide" Target="../notesSlides/notesSlide8.xml"/><Relationship Id="rId1" Type="http://schemas.openxmlformats.org/officeDocument/2006/relationships/slideLayout" Target="../slideLayouts/slideLayout5.xml"/><Relationship Id="rId6" Type="http://schemas.openxmlformats.org/officeDocument/2006/relationships/image" Target="../media/image36.gif"/><Relationship Id="rId5" Type="http://schemas.openxmlformats.org/officeDocument/2006/relationships/image" Target="../media/image30.wmf"/><Relationship Id="rId4" Type="http://schemas.openxmlformats.org/officeDocument/2006/relationships/image" Target="../media/image29.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8" Type="http://schemas.openxmlformats.org/officeDocument/2006/relationships/image" Target="../media/image40.png"/><Relationship Id="rId3" Type="http://schemas.openxmlformats.org/officeDocument/2006/relationships/image" Target="../media/image37.jpeg"/><Relationship Id="rId7" Type="http://schemas.openxmlformats.org/officeDocument/2006/relationships/image" Target="../media/image36.gif"/><Relationship Id="rId2" Type="http://schemas.openxmlformats.org/officeDocument/2006/relationships/notesSlide" Target="../notesSlides/notesSlide9.xml"/><Relationship Id="rId1" Type="http://schemas.openxmlformats.org/officeDocument/2006/relationships/slideLayout" Target="../slideLayouts/slideLayout5.xml"/><Relationship Id="rId6" Type="http://schemas.openxmlformats.org/officeDocument/2006/relationships/image" Target="../media/image30.wmf"/><Relationship Id="rId5" Type="http://schemas.openxmlformats.org/officeDocument/2006/relationships/image" Target="../media/image39.gif"/><Relationship Id="rId4" Type="http://schemas.openxmlformats.org/officeDocument/2006/relationships/image" Target="../media/image38.gif"/><Relationship Id="rId9" Type="http://schemas.openxmlformats.org/officeDocument/2006/relationships/image" Target="../media/image41.gif"/></Relationships>
</file>

<file path=ppt/slides/_rels/slide31.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5.xml"/><Relationship Id="rId4" Type="http://schemas.openxmlformats.org/officeDocument/2006/relationships/image" Target="../media/image1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5.xml"/><Relationship Id="rId4" Type="http://schemas.openxmlformats.org/officeDocument/2006/relationships/image" Target="../media/image20.png"/></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5.xml"/><Relationship Id="rId4"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9"/>
          <p:cNvSpPr txBox="1">
            <a:spLocks/>
          </p:cNvSpPr>
          <p:nvPr>
            <p:custDataLst>
              <p:tags r:id="rId1"/>
            </p:custDataLst>
          </p:nvPr>
        </p:nvSpPr>
        <p:spPr bwMode="auto">
          <a:xfrm>
            <a:off x="23750" y="5124695"/>
            <a:ext cx="9906000" cy="670440"/>
          </a:xfrm>
          <a:prstGeom prst="rect">
            <a:avLst/>
          </a:prstGeom>
          <a:noFill/>
          <a:ln w="9525">
            <a:noFill/>
            <a:miter lim="800000"/>
            <a:headEnd/>
            <a:tailEnd/>
          </a:ln>
        </p:spPr>
        <p:txBody>
          <a:bodyPr vert="horz" wrap="square" lIns="35996" tIns="35996" rIns="359961" bIns="35996" numCol="1" rtlCol="0" anchor="t" anchorCtr="0" compatLnSpc="1">
            <a:prstTxWarp prst="textNoShape">
              <a:avLst/>
            </a:prstTxWarp>
            <a:noAutofit/>
          </a:bodyPr>
          <a:lstStyle/>
          <a:p>
            <a:pPr marL="0" marR="0" lvl="0" indent="0" algn="l" defTabSz="912713" rtl="0" eaLnBrk="0" fontAlgn="auto" latinLnBrk="0" hangingPunct="0">
              <a:lnSpc>
                <a:spcPct val="90000"/>
              </a:lnSpc>
              <a:spcBef>
                <a:spcPts val="0"/>
              </a:spcBef>
              <a:spcAft>
                <a:spcPts val="600"/>
              </a:spcAft>
              <a:buClr>
                <a:schemeClr val="accent5"/>
              </a:buClr>
              <a:buSzTx/>
              <a:buFontTx/>
              <a:buNone/>
              <a:tabLst/>
              <a:defRPr/>
            </a:pPr>
            <a:r>
              <a:rPr kumimoji="0" lang="en-US" altLang="en-US" sz="2800" b="0" i="0" u="none" strike="noStrike" kern="1200" cap="none" spc="0" normalizeH="0" baseline="0" noProof="0" dirty="0" smtClean="0">
                <a:ln>
                  <a:noFill/>
                </a:ln>
                <a:solidFill>
                  <a:schemeClr val="tx1"/>
                </a:solidFill>
                <a:effectLst/>
                <a:uLnTx/>
                <a:uFillTx/>
                <a:latin typeface="+mn-lt"/>
                <a:ea typeface="+mn-ea"/>
                <a:cs typeface="+mn-cs"/>
              </a:rPr>
              <a:t>PSD 2 – Use Cases</a:t>
            </a:r>
          </a:p>
        </p:txBody>
      </p:sp>
      <p:sp>
        <p:nvSpPr>
          <p:cNvPr id="5" name="Subtitle 12"/>
          <p:cNvSpPr txBox="1">
            <a:spLocks/>
          </p:cNvSpPr>
          <p:nvPr>
            <p:custDataLst>
              <p:tags r:id="rId2"/>
            </p:custDataLst>
          </p:nvPr>
        </p:nvSpPr>
        <p:spPr>
          <a:xfrm>
            <a:off x="0" y="5609682"/>
            <a:ext cx="9906000" cy="1003300"/>
          </a:xfrm>
          <a:prstGeom prst="rect">
            <a:avLst/>
          </a:prstGeom>
        </p:spPr>
        <p:txBody>
          <a:bodyPr/>
          <a:lstStyle/>
          <a:p>
            <a:pPr marL="165082" marR="0" lvl="0" indent="-165082" algn="l" defTabSz="912713" rtl="0" eaLnBrk="0" fontAlgn="auto" latinLnBrk="0" hangingPunct="0">
              <a:lnSpc>
                <a:spcPct val="90000"/>
              </a:lnSpc>
              <a:spcBef>
                <a:spcPct val="0"/>
              </a:spcBef>
              <a:spcAft>
                <a:spcPts val="600"/>
              </a:spcAft>
              <a:buClr>
                <a:schemeClr val="accent5"/>
              </a:buClr>
              <a:buSzTx/>
              <a:tabLst/>
              <a:defRPr/>
            </a:pPr>
            <a:r>
              <a:rPr kumimoji="0" lang="en-US" altLang="en-US" sz="2200" b="0" i="0" u="none" strike="noStrike" kern="1200" cap="none" spc="0" normalizeH="0" baseline="0" noProof="0" dirty="0" smtClean="0">
                <a:ln>
                  <a:noFill/>
                </a:ln>
                <a:solidFill>
                  <a:srgbClr val="514A46"/>
                </a:solidFill>
                <a:effectLst/>
                <a:uLnTx/>
                <a:uFillTx/>
                <a:latin typeface="+mn-lt"/>
                <a:ea typeface="+mn-ea"/>
                <a:cs typeface="+mn-cs"/>
              </a:rPr>
              <a:t>Global Payments Practice</a:t>
            </a:r>
          </a:p>
          <a:p>
            <a:pPr marL="165082" marR="0" lvl="0" indent="-165082" algn="l" defTabSz="912713" rtl="0" eaLnBrk="0" fontAlgn="auto" latinLnBrk="0" hangingPunct="0">
              <a:lnSpc>
                <a:spcPct val="90000"/>
              </a:lnSpc>
              <a:spcBef>
                <a:spcPct val="0"/>
              </a:spcBef>
              <a:spcAft>
                <a:spcPts val="600"/>
              </a:spcAft>
              <a:buClr>
                <a:schemeClr val="accent5"/>
              </a:buClr>
              <a:buSzTx/>
              <a:tabLst/>
              <a:defRPr/>
            </a:pPr>
            <a:r>
              <a:rPr kumimoji="0" lang="en-US" altLang="en-US" sz="1200" b="0" i="0" u="none" strike="noStrike" kern="1200" cap="none" spc="0" normalizeH="0" baseline="0" noProof="0" dirty="0" smtClean="0">
                <a:ln>
                  <a:noFill/>
                </a:ln>
                <a:solidFill>
                  <a:srgbClr val="514A46"/>
                </a:solidFill>
                <a:effectLst/>
                <a:uLnTx/>
                <a:uFillTx/>
                <a:latin typeface="+mn-lt"/>
                <a:ea typeface="+mn-ea"/>
                <a:cs typeface="+mn-cs"/>
              </a:rPr>
              <a:t>Date – June 2016</a:t>
            </a:r>
            <a:endParaRPr kumimoji="0" lang="en-US" altLang="en-US" sz="1200" b="0" i="0" u="none" strike="noStrike" kern="1200" cap="none" spc="0" normalizeH="0" baseline="0" noProof="0" dirty="0">
              <a:ln>
                <a:noFill/>
              </a:ln>
              <a:solidFill>
                <a:srgbClr val="514A46"/>
              </a:solidFill>
              <a:effectLst/>
              <a:uLnTx/>
              <a:uFillTx/>
              <a:latin typeface="+mn-lt"/>
              <a:ea typeface="+mn-ea"/>
              <a:cs typeface="+mn-cs"/>
            </a:endParaRPr>
          </a:p>
        </p:txBody>
      </p:sp>
    </p:spTree>
  </p:cSld>
  <p:clrMapOvr>
    <a:masterClrMapping/>
  </p:clrMapOvr>
  <p:transition spd="med">
    <p:wip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TextBox 62"/>
          <p:cNvSpPr txBox="1"/>
          <p:nvPr/>
        </p:nvSpPr>
        <p:spPr>
          <a:xfrm>
            <a:off x="1596788" y="6455392"/>
            <a:ext cx="5923128" cy="338554"/>
          </a:xfrm>
          <a:prstGeom prst="rect">
            <a:avLst/>
          </a:prstGeom>
          <a:noFill/>
        </p:spPr>
        <p:txBody>
          <a:bodyPr wrap="square" rtlCol="0">
            <a:spAutoFit/>
          </a:bodyPr>
          <a:lstStyle/>
          <a:p>
            <a:pPr algn="ctr"/>
            <a:r>
              <a:rPr lang="en-US" sz="800" dirty="0" smtClean="0">
                <a:solidFill>
                  <a:schemeClr val="tx2">
                    <a:lumMod val="50000"/>
                  </a:schemeClr>
                </a:solidFill>
              </a:rPr>
              <a:t>Note: the reason for adding OR scenario is because future scenarios are dependent on CSM’s implementation approach which is yet to be decided</a:t>
            </a:r>
          </a:p>
        </p:txBody>
      </p:sp>
      <p:sp>
        <p:nvSpPr>
          <p:cNvPr id="18" name="Title 2"/>
          <p:cNvSpPr>
            <a:spLocks noGrp="1"/>
          </p:cNvSpPr>
          <p:nvPr>
            <p:ph type="title"/>
          </p:nvPr>
        </p:nvSpPr>
        <p:spPr>
          <a:xfrm>
            <a:off x="0" y="212726"/>
            <a:ext cx="9906000" cy="549275"/>
          </a:xfrm>
        </p:spPr>
        <p:txBody>
          <a:bodyPr/>
          <a:lstStyle/>
          <a:p>
            <a:r>
              <a:rPr lang="en-US" sz="2400" dirty="0" smtClean="0">
                <a:solidFill>
                  <a:schemeClr val="tx2">
                    <a:lumMod val="50000"/>
                  </a:schemeClr>
                </a:solidFill>
              </a:rPr>
              <a:t>Snapshot of Business Scenarios for Banks acting as AS-PSP </a:t>
            </a:r>
            <a:r>
              <a:rPr lang="en-US" sz="2400" dirty="0" smtClean="0">
                <a:latin typeface="Calibri" pitchFamily="34" charset="0"/>
              </a:rPr>
              <a:t>to be competitive in post-PSD2 ecosystem</a:t>
            </a:r>
            <a:endParaRPr lang="en-US" sz="2400" dirty="0">
              <a:latin typeface="Calibri" pitchFamily="34" charset="0"/>
            </a:endParaRPr>
          </a:p>
        </p:txBody>
      </p:sp>
      <p:pic>
        <p:nvPicPr>
          <p:cNvPr id="163844" name="Picture 4"/>
          <p:cNvPicPr>
            <a:picLocks noChangeAspect="1" noChangeArrowheads="1"/>
          </p:cNvPicPr>
          <p:nvPr/>
        </p:nvPicPr>
        <p:blipFill>
          <a:blip r:embed="rId2" cstate="print"/>
          <a:srcRect/>
          <a:stretch>
            <a:fillRect/>
          </a:stretch>
        </p:blipFill>
        <p:spPr bwMode="auto">
          <a:xfrm>
            <a:off x="346023" y="1045826"/>
            <a:ext cx="3603011" cy="1721808"/>
          </a:xfrm>
          <a:prstGeom prst="rect">
            <a:avLst/>
          </a:prstGeom>
          <a:ln w="9525">
            <a:headEnd/>
            <a:tailEnd/>
          </a:ln>
          <a:effectLst>
            <a:outerShdw blurRad="63500" sx="102000" sy="102000" algn="ctr" rotWithShape="0">
              <a:prstClr val="black">
                <a:alpha val="40000"/>
              </a:prstClr>
            </a:outerShdw>
          </a:effectLst>
        </p:spPr>
        <p:style>
          <a:lnRef idx="2">
            <a:schemeClr val="accent5"/>
          </a:lnRef>
          <a:fillRef idx="1">
            <a:schemeClr val="lt1"/>
          </a:fillRef>
          <a:effectRef idx="0">
            <a:schemeClr val="accent5"/>
          </a:effectRef>
          <a:fontRef idx="minor">
            <a:schemeClr val="dk1"/>
          </a:fontRef>
        </p:style>
      </p:pic>
      <p:pic>
        <p:nvPicPr>
          <p:cNvPr id="163845" name="Picture 5"/>
          <p:cNvPicPr>
            <a:picLocks noChangeAspect="1" noChangeArrowheads="1"/>
          </p:cNvPicPr>
          <p:nvPr/>
        </p:nvPicPr>
        <p:blipFill>
          <a:blip r:embed="rId3" cstate="print"/>
          <a:srcRect/>
          <a:stretch>
            <a:fillRect/>
          </a:stretch>
        </p:blipFill>
        <p:spPr bwMode="auto">
          <a:xfrm>
            <a:off x="4239053" y="1017419"/>
            <a:ext cx="5420773" cy="1734753"/>
          </a:xfrm>
          <a:prstGeom prst="rect">
            <a:avLst/>
          </a:prstGeom>
          <a:ln w="9525">
            <a:headEnd/>
            <a:tailEnd/>
          </a:ln>
          <a:effectLst>
            <a:outerShdw blurRad="63500" sx="102000" sy="102000" algn="ctr" rotWithShape="0">
              <a:prstClr val="black">
                <a:alpha val="40000"/>
              </a:prstClr>
            </a:outerShdw>
          </a:effectLst>
        </p:spPr>
        <p:style>
          <a:lnRef idx="2">
            <a:schemeClr val="accent6"/>
          </a:lnRef>
          <a:fillRef idx="1">
            <a:schemeClr val="lt1"/>
          </a:fillRef>
          <a:effectRef idx="0">
            <a:schemeClr val="accent6"/>
          </a:effectRef>
          <a:fontRef idx="minor">
            <a:schemeClr val="dk1"/>
          </a:fontRef>
        </p:style>
      </p:pic>
      <p:sp>
        <p:nvSpPr>
          <p:cNvPr id="24" name="TextBox 23"/>
          <p:cNvSpPr txBox="1"/>
          <p:nvPr/>
        </p:nvSpPr>
        <p:spPr>
          <a:xfrm>
            <a:off x="3905250" y="2006219"/>
            <a:ext cx="495299" cy="246221"/>
          </a:xfrm>
          <a:prstGeom prst="rect">
            <a:avLst/>
          </a:prstGeom>
          <a:noFill/>
        </p:spPr>
        <p:txBody>
          <a:bodyPr wrap="square" rtlCol="0">
            <a:spAutoFit/>
          </a:bodyPr>
          <a:lstStyle/>
          <a:p>
            <a:r>
              <a:rPr lang="en-US" sz="1000" b="1" dirty="0" smtClean="0">
                <a:solidFill>
                  <a:schemeClr val="tx2">
                    <a:lumMod val="50000"/>
                  </a:schemeClr>
                </a:solidFill>
              </a:rPr>
              <a:t>OR</a:t>
            </a:r>
          </a:p>
        </p:txBody>
      </p:sp>
      <p:pic>
        <p:nvPicPr>
          <p:cNvPr id="163846" name="Picture 6"/>
          <p:cNvPicPr>
            <a:picLocks noChangeAspect="1" noChangeArrowheads="1"/>
          </p:cNvPicPr>
          <p:nvPr/>
        </p:nvPicPr>
        <p:blipFill>
          <a:blip r:embed="rId4" cstate="print"/>
          <a:srcRect/>
          <a:stretch>
            <a:fillRect/>
          </a:stretch>
        </p:blipFill>
        <p:spPr bwMode="auto">
          <a:xfrm>
            <a:off x="346023" y="2858922"/>
            <a:ext cx="3611828" cy="1619655"/>
          </a:xfrm>
          <a:prstGeom prst="rect">
            <a:avLst/>
          </a:prstGeom>
          <a:ln w="9525">
            <a:headEnd/>
            <a:tailEnd/>
          </a:ln>
          <a:effectLst>
            <a:outerShdw blurRad="63500" sx="102000" sy="102000" algn="ctr" rotWithShape="0">
              <a:prstClr val="black">
                <a:alpha val="40000"/>
              </a:prstClr>
            </a:outerShdw>
          </a:effectLst>
        </p:spPr>
        <p:style>
          <a:lnRef idx="2">
            <a:schemeClr val="accent5"/>
          </a:lnRef>
          <a:fillRef idx="1">
            <a:schemeClr val="lt1"/>
          </a:fillRef>
          <a:effectRef idx="0">
            <a:schemeClr val="accent5"/>
          </a:effectRef>
          <a:fontRef idx="minor">
            <a:schemeClr val="dk1"/>
          </a:fontRef>
        </p:style>
      </p:pic>
      <p:sp>
        <p:nvSpPr>
          <p:cNvPr id="26" name="TextBox 25"/>
          <p:cNvSpPr txBox="1"/>
          <p:nvPr/>
        </p:nvSpPr>
        <p:spPr>
          <a:xfrm rot="16200000">
            <a:off x="-440152" y="1700566"/>
            <a:ext cx="1188082" cy="307777"/>
          </a:xfrm>
          <a:prstGeom prst="rect">
            <a:avLst/>
          </a:prstGeom>
          <a:noFill/>
        </p:spPr>
        <p:txBody>
          <a:bodyPr wrap="none" rtlCol="0">
            <a:spAutoFit/>
          </a:bodyPr>
          <a:lstStyle/>
          <a:p>
            <a:r>
              <a:rPr lang="en-US" sz="1400" dirty="0" smtClean="0">
                <a:solidFill>
                  <a:schemeClr val="tx2">
                    <a:lumMod val="50000"/>
                  </a:schemeClr>
                </a:solidFill>
              </a:rPr>
              <a:t>Bank to TPP</a:t>
            </a:r>
          </a:p>
        </p:txBody>
      </p:sp>
      <p:sp>
        <p:nvSpPr>
          <p:cNvPr id="27" name="TextBox 26"/>
          <p:cNvSpPr txBox="1"/>
          <p:nvPr/>
        </p:nvSpPr>
        <p:spPr>
          <a:xfrm>
            <a:off x="3924300" y="3492119"/>
            <a:ext cx="495299" cy="246221"/>
          </a:xfrm>
          <a:prstGeom prst="rect">
            <a:avLst/>
          </a:prstGeom>
          <a:noFill/>
        </p:spPr>
        <p:txBody>
          <a:bodyPr wrap="square" rtlCol="0">
            <a:spAutoFit/>
          </a:bodyPr>
          <a:lstStyle/>
          <a:p>
            <a:r>
              <a:rPr lang="en-US" sz="1000" b="1" dirty="0" smtClean="0">
                <a:solidFill>
                  <a:schemeClr val="tx2">
                    <a:lumMod val="50000"/>
                  </a:schemeClr>
                </a:solidFill>
              </a:rPr>
              <a:t>OR</a:t>
            </a:r>
          </a:p>
        </p:txBody>
      </p:sp>
      <p:sp>
        <p:nvSpPr>
          <p:cNvPr id="28" name="TextBox 27"/>
          <p:cNvSpPr txBox="1"/>
          <p:nvPr/>
        </p:nvSpPr>
        <p:spPr>
          <a:xfrm rot="16200000">
            <a:off x="-421102" y="3529367"/>
            <a:ext cx="1188082" cy="307777"/>
          </a:xfrm>
          <a:prstGeom prst="rect">
            <a:avLst/>
          </a:prstGeom>
          <a:noFill/>
        </p:spPr>
        <p:txBody>
          <a:bodyPr wrap="none" rtlCol="0">
            <a:spAutoFit/>
          </a:bodyPr>
          <a:lstStyle/>
          <a:p>
            <a:r>
              <a:rPr lang="en-US" sz="1400" dirty="0" smtClean="0">
                <a:solidFill>
                  <a:schemeClr val="tx2">
                    <a:lumMod val="50000"/>
                  </a:schemeClr>
                </a:solidFill>
              </a:rPr>
              <a:t>TPP to Bank</a:t>
            </a:r>
          </a:p>
        </p:txBody>
      </p:sp>
      <p:pic>
        <p:nvPicPr>
          <p:cNvPr id="163847" name="Picture 7"/>
          <p:cNvPicPr>
            <a:picLocks noChangeAspect="1" noChangeArrowheads="1"/>
          </p:cNvPicPr>
          <p:nvPr/>
        </p:nvPicPr>
        <p:blipFill>
          <a:blip r:embed="rId5" cstate="print"/>
          <a:srcRect/>
          <a:stretch>
            <a:fillRect/>
          </a:stretch>
        </p:blipFill>
        <p:spPr bwMode="auto">
          <a:xfrm>
            <a:off x="4258103" y="2847077"/>
            <a:ext cx="5431103" cy="1673678"/>
          </a:xfrm>
          <a:prstGeom prst="rect">
            <a:avLst/>
          </a:prstGeom>
          <a:ln w="9525">
            <a:headEnd/>
            <a:tailEnd/>
          </a:ln>
          <a:effectLst>
            <a:outerShdw blurRad="63500" sx="102000" sy="102000" algn="ctr" rotWithShape="0">
              <a:prstClr val="black">
                <a:alpha val="40000"/>
              </a:prstClr>
            </a:outerShdw>
          </a:effectLst>
        </p:spPr>
        <p:style>
          <a:lnRef idx="2">
            <a:schemeClr val="accent6"/>
          </a:lnRef>
          <a:fillRef idx="1">
            <a:schemeClr val="lt1"/>
          </a:fillRef>
          <a:effectRef idx="0">
            <a:schemeClr val="accent6"/>
          </a:effectRef>
          <a:fontRef idx="minor">
            <a:schemeClr val="dk1"/>
          </a:fontRef>
        </p:style>
      </p:pic>
      <p:sp>
        <p:nvSpPr>
          <p:cNvPr id="30" name="TextBox 29"/>
          <p:cNvSpPr txBox="1"/>
          <p:nvPr/>
        </p:nvSpPr>
        <p:spPr>
          <a:xfrm rot="16200000">
            <a:off x="-379305" y="5163771"/>
            <a:ext cx="1125501" cy="307777"/>
          </a:xfrm>
          <a:prstGeom prst="rect">
            <a:avLst/>
          </a:prstGeom>
          <a:noFill/>
        </p:spPr>
        <p:txBody>
          <a:bodyPr wrap="none" rtlCol="0">
            <a:spAutoFit/>
          </a:bodyPr>
          <a:lstStyle/>
          <a:p>
            <a:r>
              <a:rPr lang="en-US" sz="1400" dirty="0" smtClean="0">
                <a:solidFill>
                  <a:schemeClr val="tx2">
                    <a:lumMod val="50000"/>
                  </a:schemeClr>
                </a:solidFill>
              </a:rPr>
              <a:t>TPP to TPP</a:t>
            </a:r>
          </a:p>
        </p:txBody>
      </p:sp>
      <p:pic>
        <p:nvPicPr>
          <p:cNvPr id="163848" name="Picture 8"/>
          <p:cNvPicPr>
            <a:picLocks noChangeAspect="1" noChangeArrowheads="1"/>
          </p:cNvPicPr>
          <p:nvPr/>
        </p:nvPicPr>
        <p:blipFill>
          <a:blip r:embed="rId6" cstate="print"/>
          <a:srcRect/>
          <a:stretch>
            <a:fillRect/>
          </a:stretch>
        </p:blipFill>
        <p:spPr bwMode="auto">
          <a:xfrm>
            <a:off x="346023" y="4569865"/>
            <a:ext cx="3625476" cy="1751245"/>
          </a:xfrm>
          <a:prstGeom prst="rect">
            <a:avLst/>
          </a:prstGeom>
          <a:ln w="9525">
            <a:headEnd/>
            <a:tailEnd/>
          </a:ln>
          <a:effectLst>
            <a:outerShdw blurRad="63500" sx="102000" sy="102000" algn="ctr" rotWithShape="0">
              <a:prstClr val="black">
                <a:alpha val="40000"/>
              </a:prstClr>
            </a:outerShdw>
          </a:effectLst>
        </p:spPr>
        <p:style>
          <a:lnRef idx="2">
            <a:schemeClr val="accent5"/>
          </a:lnRef>
          <a:fillRef idx="1">
            <a:schemeClr val="lt1"/>
          </a:fillRef>
          <a:effectRef idx="0">
            <a:schemeClr val="accent5"/>
          </a:effectRef>
          <a:fontRef idx="minor">
            <a:schemeClr val="dk1"/>
          </a:fontRef>
        </p:style>
      </p:pic>
      <p:sp>
        <p:nvSpPr>
          <p:cNvPr id="32" name="TextBox 31"/>
          <p:cNvSpPr txBox="1"/>
          <p:nvPr/>
        </p:nvSpPr>
        <p:spPr>
          <a:xfrm>
            <a:off x="3940224" y="5227660"/>
            <a:ext cx="495299" cy="246221"/>
          </a:xfrm>
          <a:prstGeom prst="rect">
            <a:avLst/>
          </a:prstGeom>
          <a:noFill/>
        </p:spPr>
        <p:txBody>
          <a:bodyPr wrap="square" rtlCol="0">
            <a:spAutoFit/>
          </a:bodyPr>
          <a:lstStyle/>
          <a:p>
            <a:r>
              <a:rPr lang="en-US" sz="1000" b="1" dirty="0" smtClean="0">
                <a:solidFill>
                  <a:schemeClr val="tx2">
                    <a:lumMod val="50000"/>
                  </a:schemeClr>
                </a:solidFill>
              </a:rPr>
              <a:t>OR</a:t>
            </a:r>
          </a:p>
        </p:txBody>
      </p:sp>
      <p:pic>
        <p:nvPicPr>
          <p:cNvPr id="163849" name="Picture 9"/>
          <p:cNvPicPr>
            <a:picLocks noChangeAspect="1" noChangeArrowheads="1"/>
          </p:cNvPicPr>
          <p:nvPr/>
        </p:nvPicPr>
        <p:blipFill>
          <a:blip r:embed="rId7" cstate="print"/>
          <a:srcRect/>
          <a:stretch>
            <a:fillRect/>
          </a:stretch>
        </p:blipFill>
        <p:spPr bwMode="auto">
          <a:xfrm>
            <a:off x="4258103" y="4602961"/>
            <a:ext cx="5459103" cy="1715951"/>
          </a:xfrm>
          <a:prstGeom prst="rect">
            <a:avLst/>
          </a:prstGeom>
          <a:ln w="9525">
            <a:headEnd/>
            <a:tailEnd/>
          </a:ln>
          <a:effectLst>
            <a:outerShdw blurRad="63500" sx="102000" sy="102000" algn="ctr" rotWithShape="0">
              <a:prstClr val="black">
                <a:alpha val="40000"/>
              </a:prstClr>
            </a:outerShdw>
          </a:effectLst>
        </p:spPr>
        <p:style>
          <a:lnRef idx="2">
            <a:schemeClr val="accent6"/>
          </a:lnRef>
          <a:fillRef idx="1">
            <a:schemeClr val="lt1"/>
          </a:fillRef>
          <a:effectRef idx="0">
            <a:schemeClr val="accent6"/>
          </a:effectRef>
          <a:fontRef idx="minor">
            <a:schemeClr val="dk1"/>
          </a:fontRef>
        </p:style>
      </p:pic>
      <p:sp>
        <p:nvSpPr>
          <p:cNvPr id="34" name="TextBox 33"/>
          <p:cNvSpPr txBox="1"/>
          <p:nvPr/>
        </p:nvSpPr>
        <p:spPr>
          <a:xfrm>
            <a:off x="370764" y="1121392"/>
            <a:ext cx="1091821" cy="276999"/>
          </a:xfrm>
          <a:prstGeom prst="rect">
            <a:avLst/>
          </a:prstGeom>
          <a:noFill/>
        </p:spPr>
        <p:txBody>
          <a:bodyPr wrap="square" rtlCol="0">
            <a:spAutoFit/>
          </a:bodyPr>
          <a:lstStyle/>
          <a:p>
            <a:pPr algn="ctr"/>
            <a:r>
              <a:rPr lang="en-US" sz="1200" dirty="0" smtClean="0">
                <a:solidFill>
                  <a:schemeClr val="tx2">
                    <a:lumMod val="50000"/>
                  </a:schemeClr>
                </a:solidFill>
              </a:rPr>
              <a:t>Scenario 4</a:t>
            </a:r>
          </a:p>
        </p:txBody>
      </p:sp>
      <p:sp>
        <p:nvSpPr>
          <p:cNvPr id="35" name="TextBox 34"/>
          <p:cNvSpPr txBox="1"/>
          <p:nvPr/>
        </p:nvSpPr>
        <p:spPr>
          <a:xfrm>
            <a:off x="4330890" y="1055427"/>
            <a:ext cx="1091821" cy="276999"/>
          </a:xfrm>
          <a:prstGeom prst="rect">
            <a:avLst/>
          </a:prstGeom>
          <a:noFill/>
        </p:spPr>
        <p:txBody>
          <a:bodyPr wrap="square" rtlCol="0">
            <a:spAutoFit/>
          </a:bodyPr>
          <a:lstStyle/>
          <a:p>
            <a:pPr algn="ctr"/>
            <a:r>
              <a:rPr lang="en-US" sz="1200" dirty="0" smtClean="0">
                <a:solidFill>
                  <a:schemeClr val="tx2">
                    <a:lumMod val="50000"/>
                  </a:schemeClr>
                </a:solidFill>
              </a:rPr>
              <a:t>Scenario 4.1</a:t>
            </a:r>
          </a:p>
        </p:txBody>
      </p:sp>
      <p:sp>
        <p:nvSpPr>
          <p:cNvPr id="36" name="TextBox 35"/>
          <p:cNvSpPr txBox="1"/>
          <p:nvPr/>
        </p:nvSpPr>
        <p:spPr>
          <a:xfrm>
            <a:off x="4251279" y="3418764"/>
            <a:ext cx="1091821" cy="276999"/>
          </a:xfrm>
          <a:prstGeom prst="rect">
            <a:avLst/>
          </a:prstGeom>
          <a:noFill/>
        </p:spPr>
        <p:txBody>
          <a:bodyPr wrap="square" rtlCol="0">
            <a:spAutoFit/>
          </a:bodyPr>
          <a:lstStyle/>
          <a:p>
            <a:pPr algn="ctr"/>
            <a:r>
              <a:rPr lang="en-US" sz="1200" dirty="0" smtClean="0">
                <a:solidFill>
                  <a:schemeClr val="tx2">
                    <a:lumMod val="50000"/>
                  </a:schemeClr>
                </a:solidFill>
              </a:rPr>
              <a:t>Scenario 5.1</a:t>
            </a:r>
          </a:p>
        </p:txBody>
      </p:sp>
      <p:sp>
        <p:nvSpPr>
          <p:cNvPr id="37" name="TextBox 36"/>
          <p:cNvSpPr txBox="1"/>
          <p:nvPr/>
        </p:nvSpPr>
        <p:spPr>
          <a:xfrm>
            <a:off x="4278574" y="5302155"/>
            <a:ext cx="1091821" cy="276999"/>
          </a:xfrm>
          <a:prstGeom prst="rect">
            <a:avLst/>
          </a:prstGeom>
          <a:noFill/>
        </p:spPr>
        <p:txBody>
          <a:bodyPr wrap="square" rtlCol="0">
            <a:spAutoFit/>
          </a:bodyPr>
          <a:lstStyle/>
          <a:p>
            <a:pPr algn="ctr"/>
            <a:r>
              <a:rPr lang="en-US" sz="1200" dirty="0" smtClean="0">
                <a:solidFill>
                  <a:schemeClr val="tx2">
                    <a:lumMod val="50000"/>
                  </a:schemeClr>
                </a:solidFill>
              </a:rPr>
              <a:t>Scenario 5.1</a:t>
            </a:r>
          </a:p>
        </p:txBody>
      </p:sp>
      <p:sp>
        <p:nvSpPr>
          <p:cNvPr id="38" name="TextBox 37"/>
          <p:cNvSpPr txBox="1"/>
          <p:nvPr/>
        </p:nvSpPr>
        <p:spPr>
          <a:xfrm>
            <a:off x="334371" y="2872854"/>
            <a:ext cx="1091821" cy="276999"/>
          </a:xfrm>
          <a:prstGeom prst="rect">
            <a:avLst/>
          </a:prstGeom>
          <a:noFill/>
        </p:spPr>
        <p:txBody>
          <a:bodyPr wrap="square" rtlCol="0">
            <a:spAutoFit/>
          </a:bodyPr>
          <a:lstStyle/>
          <a:p>
            <a:pPr algn="ctr"/>
            <a:r>
              <a:rPr lang="en-US" sz="1200" dirty="0" smtClean="0">
                <a:solidFill>
                  <a:schemeClr val="tx2">
                    <a:lumMod val="50000"/>
                  </a:schemeClr>
                </a:solidFill>
              </a:rPr>
              <a:t>Scenario 5</a:t>
            </a:r>
          </a:p>
        </p:txBody>
      </p:sp>
      <p:sp>
        <p:nvSpPr>
          <p:cNvPr id="39" name="TextBox 38"/>
          <p:cNvSpPr txBox="1"/>
          <p:nvPr/>
        </p:nvSpPr>
        <p:spPr>
          <a:xfrm>
            <a:off x="363941" y="4608395"/>
            <a:ext cx="1091821" cy="276999"/>
          </a:xfrm>
          <a:prstGeom prst="rect">
            <a:avLst/>
          </a:prstGeom>
          <a:noFill/>
        </p:spPr>
        <p:txBody>
          <a:bodyPr wrap="square" rtlCol="0">
            <a:spAutoFit/>
          </a:bodyPr>
          <a:lstStyle/>
          <a:p>
            <a:pPr algn="ctr"/>
            <a:r>
              <a:rPr lang="en-US" sz="1200" dirty="0" smtClean="0">
                <a:solidFill>
                  <a:schemeClr val="tx2">
                    <a:lumMod val="50000"/>
                  </a:schemeClr>
                </a:solidFill>
              </a:rPr>
              <a:t>Scenario 6</a:t>
            </a:r>
          </a:p>
        </p:txBody>
      </p:sp>
      <p:sp>
        <p:nvSpPr>
          <p:cNvPr id="22" name="Line Callout 1 21"/>
          <p:cNvSpPr/>
          <p:nvPr/>
        </p:nvSpPr>
        <p:spPr>
          <a:xfrm>
            <a:off x="3405553" y="1354015"/>
            <a:ext cx="527539" cy="158261"/>
          </a:xfrm>
          <a:prstGeom prst="borderCallout1">
            <a:avLst>
              <a:gd name="adj1" fmla="val 48379"/>
              <a:gd name="adj2" fmla="val 10"/>
              <a:gd name="adj3" fmla="val 167315"/>
              <a:gd name="adj4" fmla="val -9793"/>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smtClean="0">
                <a:solidFill>
                  <a:schemeClr val="tx2">
                    <a:lumMod val="50000"/>
                  </a:schemeClr>
                </a:solidFill>
                <a:latin typeface="Calibri" pitchFamily="34" charset="0"/>
              </a:rPr>
              <a:t>Pacs.008</a:t>
            </a:r>
          </a:p>
        </p:txBody>
      </p:sp>
      <p:sp>
        <p:nvSpPr>
          <p:cNvPr id="23" name="Line Callout 1 22"/>
          <p:cNvSpPr/>
          <p:nvPr/>
        </p:nvSpPr>
        <p:spPr>
          <a:xfrm>
            <a:off x="3399692" y="2602523"/>
            <a:ext cx="515815" cy="158261"/>
          </a:xfrm>
          <a:prstGeom prst="borderCallout1">
            <a:avLst>
              <a:gd name="adj1" fmla="val -7177"/>
              <a:gd name="adj2" fmla="val 46260"/>
              <a:gd name="adj3" fmla="val -88242"/>
              <a:gd name="adj4" fmla="val 28263"/>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smtClean="0">
                <a:solidFill>
                  <a:schemeClr val="tx2">
                    <a:lumMod val="50000"/>
                  </a:schemeClr>
                </a:solidFill>
                <a:latin typeface="Calibri" pitchFamily="34" charset="0"/>
              </a:rPr>
              <a:t>Pacs.008</a:t>
            </a:r>
          </a:p>
        </p:txBody>
      </p:sp>
      <p:sp>
        <p:nvSpPr>
          <p:cNvPr id="25" name="Line Callout 1 24"/>
          <p:cNvSpPr/>
          <p:nvPr/>
        </p:nvSpPr>
        <p:spPr>
          <a:xfrm>
            <a:off x="2368060" y="1745522"/>
            <a:ext cx="1014045" cy="235677"/>
          </a:xfrm>
          <a:prstGeom prst="borderCallout1">
            <a:avLst>
              <a:gd name="adj1" fmla="val 42"/>
              <a:gd name="adj2" fmla="val 39009"/>
              <a:gd name="adj3" fmla="val -236643"/>
              <a:gd name="adj4" fmla="val 1295"/>
            </a:avLst>
          </a:prstGeom>
          <a:noFill/>
          <a:ln>
            <a:solidFill>
              <a:srgbClr val="C0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smtClean="0">
                <a:solidFill>
                  <a:schemeClr val="tx2">
                    <a:lumMod val="50000"/>
                  </a:schemeClr>
                </a:solidFill>
                <a:latin typeface="Calibri" pitchFamily="34" charset="0"/>
              </a:rPr>
              <a:t>Camt.060</a:t>
            </a:r>
            <a:r>
              <a:rPr lang="en-US" sz="700" dirty="0" smtClean="0">
                <a:solidFill>
                  <a:schemeClr val="tx2">
                    <a:lumMod val="50000"/>
                  </a:schemeClr>
                </a:solidFill>
                <a:latin typeface="Calibri" pitchFamily="34" charset="0"/>
              </a:rPr>
              <a:t> – request</a:t>
            </a:r>
          </a:p>
          <a:p>
            <a:pPr algn="ctr"/>
            <a:r>
              <a:rPr lang="en-US" sz="600" dirty="0" smtClean="0">
                <a:solidFill>
                  <a:schemeClr val="tx2">
                    <a:lumMod val="50000"/>
                  </a:schemeClr>
                </a:solidFill>
                <a:latin typeface="Calibri" pitchFamily="34" charset="0"/>
              </a:rPr>
              <a:t>Camt.052/53</a:t>
            </a:r>
            <a:r>
              <a:rPr lang="en-US" sz="700" dirty="0" smtClean="0">
                <a:solidFill>
                  <a:schemeClr val="tx2">
                    <a:lumMod val="50000"/>
                  </a:schemeClr>
                </a:solidFill>
                <a:latin typeface="Calibri" pitchFamily="34" charset="0"/>
              </a:rPr>
              <a:t> - response</a:t>
            </a:r>
          </a:p>
        </p:txBody>
      </p:sp>
      <p:sp>
        <p:nvSpPr>
          <p:cNvPr id="31" name="Line Callout 1 30"/>
          <p:cNvSpPr/>
          <p:nvPr/>
        </p:nvSpPr>
        <p:spPr>
          <a:xfrm>
            <a:off x="2157046" y="2532184"/>
            <a:ext cx="545123" cy="123093"/>
          </a:xfrm>
          <a:prstGeom prst="borderCallout1">
            <a:avLst>
              <a:gd name="adj1" fmla="val -7177"/>
              <a:gd name="adj2" fmla="val 46260"/>
              <a:gd name="adj3" fmla="val -107290"/>
              <a:gd name="adj4" fmla="val 32564"/>
            </a:avLst>
          </a:prstGeom>
          <a:noFill/>
          <a:ln>
            <a:solidFill>
              <a:srgbClr val="C0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smtClean="0">
                <a:solidFill>
                  <a:schemeClr val="tx2">
                    <a:lumMod val="50000"/>
                  </a:schemeClr>
                </a:solidFill>
                <a:latin typeface="Calibri" pitchFamily="34" charset="0"/>
              </a:rPr>
              <a:t>Camt.054</a:t>
            </a:r>
          </a:p>
        </p:txBody>
      </p:sp>
      <p:sp>
        <p:nvSpPr>
          <p:cNvPr id="41" name="Line Callout 1 40"/>
          <p:cNvSpPr/>
          <p:nvPr/>
        </p:nvSpPr>
        <p:spPr>
          <a:xfrm>
            <a:off x="1746738" y="2039815"/>
            <a:ext cx="545123" cy="123093"/>
          </a:xfrm>
          <a:prstGeom prst="borderCallout1">
            <a:avLst>
              <a:gd name="adj1" fmla="val 54728"/>
              <a:gd name="adj2" fmla="val -2127"/>
              <a:gd name="adj3" fmla="val 45090"/>
              <a:gd name="adj4" fmla="val -25500"/>
            </a:avLst>
          </a:prstGeom>
          <a:noFill/>
          <a:ln>
            <a:solidFill>
              <a:srgbClr val="C0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smtClean="0">
                <a:solidFill>
                  <a:schemeClr val="tx2">
                    <a:lumMod val="50000"/>
                  </a:schemeClr>
                </a:solidFill>
                <a:latin typeface="Calibri" pitchFamily="34" charset="0"/>
              </a:rPr>
              <a:t>Camt.054</a:t>
            </a:r>
          </a:p>
        </p:txBody>
      </p:sp>
      <p:sp>
        <p:nvSpPr>
          <p:cNvPr id="42" name="Line Callout 1 41"/>
          <p:cNvSpPr/>
          <p:nvPr/>
        </p:nvSpPr>
        <p:spPr>
          <a:xfrm>
            <a:off x="627184" y="2022230"/>
            <a:ext cx="545123" cy="123093"/>
          </a:xfrm>
          <a:prstGeom prst="borderCallout1">
            <a:avLst>
              <a:gd name="adj1" fmla="val 49965"/>
              <a:gd name="adj2" fmla="val 100023"/>
              <a:gd name="adj3" fmla="val 49852"/>
              <a:gd name="adj4" fmla="val 143318"/>
            </a:avLst>
          </a:prstGeom>
          <a:noFill/>
          <a:ln>
            <a:solidFill>
              <a:srgbClr val="C0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smtClean="0">
                <a:solidFill>
                  <a:schemeClr val="tx2">
                    <a:lumMod val="50000"/>
                  </a:schemeClr>
                </a:solidFill>
                <a:latin typeface="Calibri" pitchFamily="34" charset="0"/>
              </a:rPr>
              <a:t>Pacs.002</a:t>
            </a:r>
          </a:p>
        </p:txBody>
      </p:sp>
      <p:sp>
        <p:nvSpPr>
          <p:cNvPr id="45" name="Line Callout 1 44"/>
          <p:cNvSpPr/>
          <p:nvPr/>
        </p:nvSpPr>
        <p:spPr>
          <a:xfrm>
            <a:off x="1017464" y="2901950"/>
            <a:ext cx="1014045" cy="211502"/>
          </a:xfrm>
          <a:prstGeom prst="borderCallout1">
            <a:avLst>
              <a:gd name="adj1" fmla="val 72168"/>
              <a:gd name="adj2" fmla="val 97969"/>
              <a:gd name="adj3" fmla="val 45364"/>
              <a:gd name="adj4" fmla="val 124561"/>
            </a:avLst>
          </a:prstGeom>
          <a:noFill/>
          <a:ln>
            <a:solidFill>
              <a:srgbClr val="C0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smtClean="0">
                <a:solidFill>
                  <a:schemeClr val="tx2">
                    <a:lumMod val="50000"/>
                  </a:schemeClr>
                </a:solidFill>
                <a:latin typeface="Calibri" pitchFamily="34" charset="0"/>
              </a:rPr>
              <a:t>Camt.060</a:t>
            </a:r>
            <a:r>
              <a:rPr lang="en-US" sz="700" dirty="0" smtClean="0">
                <a:solidFill>
                  <a:schemeClr val="tx2">
                    <a:lumMod val="50000"/>
                  </a:schemeClr>
                </a:solidFill>
                <a:latin typeface="Calibri" pitchFamily="34" charset="0"/>
              </a:rPr>
              <a:t> – request</a:t>
            </a:r>
          </a:p>
          <a:p>
            <a:pPr algn="ctr"/>
            <a:r>
              <a:rPr lang="en-US" sz="600" dirty="0" smtClean="0">
                <a:solidFill>
                  <a:schemeClr val="tx2">
                    <a:lumMod val="50000"/>
                  </a:schemeClr>
                </a:solidFill>
                <a:latin typeface="Calibri" pitchFamily="34" charset="0"/>
              </a:rPr>
              <a:t>Camt.052/53</a:t>
            </a:r>
            <a:r>
              <a:rPr lang="en-US" sz="700" dirty="0" smtClean="0">
                <a:solidFill>
                  <a:schemeClr val="tx2">
                    <a:lumMod val="50000"/>
                  </a:schemeClr>
                </a:solidFill>
                <a:latin typeface="Calibri" pitchFamily="34" charset="0"/>
              </a:rPr>
              <a:t> - response</a:t>
            </a:r>
          </a:p>
        </p:txBody>
      </p:sp>
      <p:sp>
        <p:nvSpPr>
          <p:cNvPr id="29" name="Line Callout 1 28"/>
          <p:cNvSpPr/>
          <p:nvPr/>
        </p:nvSpPr>
        <p:spPr>
          <a:xfrm>
            <a:off x="3481753" y="3206261"/>
            <a:ext cx="515815" cy="158261"/>
          </a:xfrm>
          <a:prstGeom prst="borderCallout1">
            <a:avLst>
              <a:gd name="adj1" fmla="val 203935"/>
              <a:gd name="adj2" fmla="val 24669"/>
              <a:gd name="adj3" fmla="val 93240"/>
              <a:gd name="adj4" fmla="val 45309"/>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smtClean="0">
                <a:solidFill>
                  <a:schemeClr val="tx2">
                    <a:lumMod val="50000"/>
                  </a:schemeClr>
                </a:solidFill>
                <a:latin typeface="Calibri" pitchFamily="34" charset="0"/>
              </a:rPr>
              <a:t>Pacs.008</a:t>
            </a:r>
          </a:p>
        </p:txBody>
      </p:sp>
      <p:sp>
        <p:nvSpPr>
          <p:cNvPr id="33" name="Line Callout 1 32"/>
          <p:cNvSpPr/>
          <p:nvPr/>
        </p:nvSpPr>
        <p:spPr>
          <a:xfrm>
            <a:off x="3399692" y="4319954"/>
            <a:ext cx="515815" cy="158261"/>
          </a:xfrm>
          <a:prstGeom prst="borderCallout1">
            <a:avLst>
              <a:gd name="adj1" fmla="val -7177"/>
              <a:gd name="adj2" fmla="val 46260"/>
              <a:gd name="adj3" fmla="val -73427"/>
              <a:gd name="adj4" fmla="val 37354"/>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smtClean="0">
                <a:solidFill>
                  <a:schemeClr val="tx2">
                    <a:lumMod val="50000"/>
                  </a:schemeClr>
                </a:solidFill>
                <a:latin typeface="Calibri" pitchFamily="34" charset="0"/>
              </a:rPr>
              <a:t>Pacs.008</a:t>
            </a:r>
          </a:p>
        </p:txBody>
      </p:sp>
      <p:sp>
        <p:nvSpPr>
          <p:cNvPr id="44" name="Line Callout 1 43"/>
          <p:cNvSpPr/>
          <p:nvPr/>
        </p:nvSpPr>
        <p:spPr>
          <a:xfrm>
            <a:off x="2131403" y="3086833"/>
            <a:ext cx="523875" cy="180975"/>
          </a:xfrm>
          <a:prstGeom prst="borderCallout1">
            <a:avLst>
              <a:gd name="adj1" fmla="val 143044"/>
              <a:gd name="adj2" fmla="val 59190"/>
              <a:gd name="adj3" fmla="val 95294"/>
              <a:gd name="adj4" fmla="val 23436"/>
            </a:avLst>
          </a:prstGeom>
          <a:noFill/>
          <a:ln>
            <a:solidFill>
              <a:srgbClr val="AF1C6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b="1" dirty="0" smtClean="0">
                <a:solidFill>
                  <a:schemeClr val="accent3">
                    <a:lumMod val="60000"/>
                    <a:lumOff val="40000"/>
                  </a:schemeClr>
                </a:solidFill>
                <a:latin typeface="Calibri" pitchFamily="34" charset="0"/>
              </a:rPr>
              <a:t>Pain.001</a:t>
            </a:r>
          </a:p>
        </p:txBody>
      </p:sp>
      <p:sp>
        <p:nvSpPr>
          <p:cNvPr id="47" name="Line Callout 1 46"/>
          <p:cNvSpPr/>
          <p:nvPr/>
        </p:nvSpPr>
        <p:spPr>
          <a:xfrm>
            <a:off x="3430953" y="4990611"/>
            <a:ext cx="515815" cy="158261"/>
          </a:xfrm>
          <a:prstGeom prst="borderCallout1">
            <a:avLst>
              <a:gd name="adj1" fmla="val 203935"/>
              <a:gd name="adj2" fmla="val 24669"/>
              <a:gd name="adj3" fmla="val 93240"/>
              <a:gd name="adj4" fmla="val 45309"/>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smtClean="0">
                <a:solidFill>
                  <a:schemeClr val="tx2">
                    <a:lumMod val="50000"/>
                  </a:schemeClr>
                </a:solidFill>
                <a:latin typeface="Calibri" pitchFamily="34" charset="0"/>
              </a:rPr>
              <a:t>Pacs.008</a:t>
            </a:r>
          </a:p>
        </p:txBody>
      </p:sp>
      <p:sp>
        <p:nvSpPr>
          <p:cNvPr id="48" name="Line Callout 1 47"/>
          <p:cNvSpPr/>
          <p:nvPr/>
        </p:nvSpPr>
        <p:spPr>
          <a:xfrm>
            <a:off x="3412392" y="6117004"/>
            <a:ext cx="515815" cy="158261"/>
          </a:xfrm>
          <a:prstGeom prst="borderCallout1">
            <a:avLst>
              <a:gd name="adj1" fmla="val -7177"/>
              <a:gd name="adj2" fmla="val 46260"/>
              <a:gd name="adj3" fmla="val -73427"/>
              <a:gd name="adj4" fmla="val 37354"/>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smtClean="0">
                <a:solidFill>
                  <a:schemeClr val="tx2">
                    <a:lumMod val="50000"/>
                  </a:schemeClr>
                </a:solidFill>
                <a:latin typeface="Calibri" pitchFamily="34" charset="0"/>
              </a:rPr>
              <a:t>Pacs.008</a:t>
            </a:r>
          </a:p>
        </p:txBody>
      </p:sp>
      <p:sp>
        <p:nvSpPr>
          <p:cNvPr id="49" name="Line Callout 1 48"/>
          <p:cNvSpPr/>
          <p:nvPr/>
        </p:nvSpPr>
        <p:spPr>
          <a:xfrm>
            <a:off x="1130300" y="4668475"/>
            <a:ext cx="1022350" cy="189275"/>
          </a:xfrm>
          <a:prstGeom prst="borderCallout1">
            <a:avLst>
              <a:gd name="adj1" fmla="val 72168"/>
              <a:gd name="adj2" fmla="val 97969"/>
              <a:gd name="adj3" fmla="val 17283"/>
              <a:gd name="adj4" fmla="val 122807"/>
            </a:avLst>
          </a:prstGeom>
          <a:noFill/>
          <a:ln>
            <a:solidFill>
              <a:srgbClr val="C0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smtClean="0">
                <a:solidFill>
                  <a:schemeClr val="tx2">
                    <a:lumMod val="50000"/>
                  </a:schemeClr>
                </a:solidFill>
                <a:latin typeface="Calibri" pitchFamily="34" charset="0"/>
              </a:rPr>
              <a:t>Camt.060</a:t>
            </a:r>
            <a:r>
              <a:rPr lang="en-US" sz="700" dirty="0" smtClean="0">
                <a:solidFill>
                  <a:schemeClr val="tx2">
                    <a:lumMod val="50000"/>
                  </a:schemeClr>
                </a:solidFill>
                <a:latin typeface="Calibri" pitchFamily="34" charset="0"/>
              </a:rPr>
              <a:t> – request</a:t>
            </a:r>
          </a:p>
          <a:p>
            <a:pPr algn="ctr"/>
            <a:r>
              <a:rPr lang="en-US" sz="600" dirty="0" smtClean="0">
                <a:solidFill>
                  <a:schemeClr val="tx2">
                    <a:lumMod val="50000"/>
                  </a:schemeClr>
                </a:solidFill>
                <a:latin typeface="Calibri" pitchFamily="34" charset="0"/>
              </a:rPr>
              <a:t>Camt.052/53</a:t>
            </a:r>
            <a:r>
              <a:rPr lang="en-US" sz="700" dirty="0" smtClean="0">
                <a:solidFill>
                  <a:schemeClr val="tx2">
                    <a:lumMod val="50000"/>
                  </a:schemeClr>
                </a:solidFill>
                <a:latin typeface="Calibri" pitchFamily="34" charset="0"/>
              </a:rPr>
              <a:t> - response</a:t>
            </a:r>
          </a:p>
        </p:txBody>
      </p:sp>
      <p:sp>
        <p:nvSpPr>
          <p:cNvPr id="50" name="Line Callout 1 49"/>
          <p:cNvSpPr/>
          <p:nvPr/>
        </p:nvSpPr>
        <p:spPr>
          <a:xfrm>
            <a:off x="2305050" y="5003800"/>
            <a:ext cx="463550" cy="95250"/>
          </a:xfrm>
          <a:prstGeom prst="borderCallout1">
            <a:avLst>
              <a:gd name="adj1" fmla="val 163978"/>
              <a:gd name="adj2" fmla="val 49601"/>
              <a:gd name="adj3" fmla="val 95294"/>
              <a:gd name="adj4" fmla="val 23436"/>
            </a:avLst>
          </a:prstGeom>
          <a:noFill/>
          <a:ln>
            <a:solidFill>
              <a:srgbClr val="AF1C6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b="1" dirty="0" smtClean="0">
                <a:solidFill>
                  <a:schemeClr val="accent3">
                    <a:lumMod val="60000"/>
                    <a:lumOff val="40000"/>
                  </a:schemeClr>
                </a:solidFill>
                <a:latin typeface="Calibri" pitchFamily="34" charset="0"/>
              </a:rPr>
              <a:t>Pain.001</a:t>
            </a:r>
          </a:p>
        </p:txBody>
      </p:sp>
      <p:sp>
        <p:nvSpPr>
          <p:cNvPr id="51" name="Line Callout 1 50"/>
          <p:cNvSpPr/>
          <p:nvPr/>
        </p:nvSpPr>
        <p:spPr>
          <a:xfrm>
            <a:off x="2089638" y="6085742"/>
            <a:ext cx="545123" cy="123093"/>
          </a:xfrm>
          <a:prstGeom prst="borderCallout1">
            <a:avLst>
              <a:gd name="adj1" fmla="val -7177"/>
              <a:gd name="adj2" fmla="val 46260"/>
              <a:gd name="adj3" fmla="val -107290"/>
              <a:gd name="adj4" fmla="val 44393"/>
            </a:avLst>
          </a:prstGeom>
          <a:noFill/>
          <a:ln>
            <a:solidFill>
              <a:srgbClr val="C0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smtClean="0">
                <a:solidFill>
                  <a:schemeClr val="tx2">
                    <a:lumMod val="50000"/>
                  </a:schemeClr>
                </a:solidFill>
                <a:latin typeface="Calibri" pitchFamily="34" charset="0"/>
              </a:rPr>
              <a:t>Camt.054</a:t>
            </a:r>
          </a:p>
        </p:txBody>
      </p:sp>
      <p:sp>
        <p:nvSpPr>
          <p:cNvPr id="52" name="Line Callout 1 51"/>
          <p:cNvSpPr/>
          <p:nvPr/>
        </p:nvSpPr>
        <p:spPr>
          <a:xfrm>
            <a:off x="724388" y="4320442"/>
            <a:ext cx="545123" cy="123093"/>
          </a:xfrm>
          <a:prstGeom prst="borderCallout1">
            <a:avLst>
              <a:gd name="adj1" fmla="val -7177"/>
              <a:gd name="adj2" fmla="val 46260"/>
              <a:gd name="adj3" fmla="val -107290"/>
              <a:gd name="adj4" fmla="val 44393"/>
            </a:avLst>
          </a:prstGeom>
          <a:noFill/>
          <a:ln>
            <a:solidFill>
              <a:srgbClr val="C0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smtClean="0">
                <a:solidFill>
                  <a:schemeClr val="tx2">
                    <a:lumMod val="50000"/>
                  </a:schemeClr>
                </a:solidFill>
                <a:latin typeface="Calibri" pitchFamily="34" charset="0"/>
              </a:rPr>
              <a:t>Camt.054</a:t>
            </a:r>
          </a:p>
        </p:txBody>
      </p:sp>
      <p:sp>
        <p:nvSpPr>
          <p:cNvPr id="53" name="Line Callout 1 52"/>
          <p:cNvSpPr/>
          <p:nvPr/>
        </p:nvSpPr>
        <p:spPr>
          <a:xfrm>
            <a:off x="5017723" y="1859818"/>
            <a:ext cx="523875" cy="180975"/>
          </a:xfrm>
          <a:prstGeom prst="borderCallout1">
            <a:avLst>
              <a:gd name="adj1" fmla="val -77200"/>
              <a:gd name="adj2" fmla="val 63759"/>
              <a:gd name="adj3" fmla="val 1366"/>
              <a:gd name="adj4" fmla="val 64835"/>
            </a:avLst>
          </a:prstGeom>
          <a:noFill/>
          <a:ln>
            <a:solidFill>
              <a:srgbClr val="AF1C6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b="1" dirty="0" smtClean="0">
                <a:solidFill>
                  <a:schemeClr val="accent3">
                    <a:lumMod val="60000"/>
                    <a:lumOff val="40000"/>
                  </a:schemeClr>
                </a:solidFill>
                <a:latin typeface="Calibri" pitchFamily="34" charset="0"/>
              </a:rPr>
              <a:t>Pain.002</a:t>
            </a:r>
          </a:p>
        </p:txBody>
      </p:sp>
      <p:sp>
        <p:nvSpPr>
          <p:cNvPr id="56" name="Line Callout 1 55"/>
          <p:cNvSpPr/>
          <p:nvPr/>
        </p:nvSpPr>
        <p:spPr>
          <a:xfrm>
            <a:off x="6657242" y="1078523"/>
            <a:ext cx="515815" cy="158261"/>
          </a:xfrm>
          <a:prstGeom prst="borderCallout1">
            <a:avLst>
              <a:gd name="adj1" fmla="val 93133"/>
              <a:gd name="adj2" fmla="val 20408"/>
              <a:gd name="adj3" fmla="val 216697"/>
              <a:gd name="adj4" fmla="val 6104"/>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smtClean="0">
                <a:solidFill>
                  <a:schemeClr val="tx2">
                    <a:lumMod val="50000"/>
                  </a:schemeClr>
                </a:solidFill>
                <a:latin typeface="Calibri" pitchFamily="34" charset="0"/>
              </a:rPr>
              <a:t>Pacs.008</a:t>
            </a:r>
          </a:p>
        </p:txBody>
      </p:sp>
      <p:sp>
        <p:nvSpPr>
          <p:cNvPr id="57" name="Line Callout 1 56"/>
          <p:cNvSpPr/>
          <p:nvPr/>
        </p:nvSpPr>
        <p:spPr>
          <a:xfrm>
            <a:off x="7806592" y="2507273"/>
            <a:ext cx="515815" cy="158261"/>
          </a:xfrm>
          <a:prstGeom prst="borderCallout1">
            <a:avLst>
              <a:gd name="adj1" fmla="val 20910"/>
              <a:gd name="adj2" fmla="val 139821"/>
              <a:gd name="adj3" fmla="val 56202"/>
              <a:gd name="adj4" fmla="val 98434"/>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smtClean="0">
                <a:solidFill>
                  <a:schemeClr val="tx2">
                    <a:lumMod val="50000"/>
                  </a:schemeClr>
                </a:solidFill>
                <a:latin typeface="Calibri" pitchFamily="34" charset="0"/>
              </a:rPr>
              <a:t>Pacs.009</a:t>
            </a:r>
          </a:p>
        </p:txBody>
      </p:sp>
      <p:sp>
        <p:nvSpPr>
          <p:cNvPr id="59" name="Line Callout 1 58"/>
          <p:cNvSpPr/>
          <p:nvPr/>
        </p:nvSpPr>
        <p:spPr>
          <a:xfrm>
            <a:off x="7069992" y="2348523"/>
            <a:ext cx="613508" cy="158261"/>
          </a:xfrm>
          <a:prstGeom prst="borderCallout1">
            <a:avLst>
              <a:gd name="adj1" fmla="val -115510"/>
              <a:gd name="adj2" fmla="val 17946"/>
              <a:gd name="adj3" fmla="val -3983"/>
              <a:gd name="adj4" fmla="val 25801"/>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smtClean="0">
                <a:solidFill>
                  <a:schemeClr val="tx2">
                    <a:lumMod val="50000"/>
                  </a:schemeClr>
                </a:solidFill>
                <a:latin typeface="Calibri" pitchFamily="34" charset="0"/>
              </a:rPr>
              <a:t>Camt.054</a:t>
            </a:r>
          </a:p>
        </p:txBody>
      </p:sp>
      <p:sp>
        <p:nvSpPr>
          <p:cNvPr id="60" name="Line Callout 1 59"/>
          <p:cNvSpPr/>
          <p:nvPr/>
        </p:nvSpPr>
        <p:spPr>
          <a:xfrm>
            <a:off x="8409842" y="1573823"/>
            <a:ext cx="515815" cy="158261"/>
          </a:xfrm>
          <a:prstGeom prst="borderCallout1">
            <a:avLst>
              <a:gd name="adj1" fmla="val 345912"/>
              <a:gd name="adj2" fmla="val 37643"/>
              <a:gd name="adj3" fmla="val 92314"/>
              <a:gd name="adj4" fmla="val 50422"/>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smtClean="0">
                <a:solidFill>
                  <a:schemeClr val="tx2">
                    <a:lumMod val="50000"/>
                  </a:schemeClr>
                </a:solidFill>
                <a:latin typeface="Calibri" pitchFamily="34" charset="0"/>
              </a:rPr>
              <a:t>Pacs.002</a:t>
            </a:r>
          </a:p>
        </p:txBody>
      </p:sp>
      <p:sp>
        <p:nvSpPr>
          <p:cNvPr id="61" name="Line Callout 1 60"/>
          <p:cNvSpPr/>
          <p:nvPr/>
        </p:nvSpPr>
        <p:spPr>
          <a:xfrm>
            <a:off x="6492142" y="1878623"/>
            <a:ext cx="515815" cy="158261"/>
          </a:xfrm>
          <a:prstGeom prst="borderCallout1">
            <a:avLst>
              <a:gd name="adj1" fmla="val -7175"/>
              <a:gd name="adj2" fmla="val 37643"/>
              <a:gd name="adj3" fmla="val -96267"/>
              <a:gd name="adj4" fmla="val 43036"/>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smtClean="0">
                <a:solidFill>
                  <a:schemeClr val="tx2">
                    <a:lumMod val="50000"/>
                  </a:schemeClr>
                </a:solidFill>
                <a:latin typeface="Calibri" pitchFamily="34" charset="0"/>
              </a:rPr>
              <a:t>Pacs.002</a:t>
            </a:r>
          </a:p>
        </p:txBody>
      </p:sp>
      <p:sp>
        <p:nvSpPr>
          <p:cNvPr id="62" name="Line Callout 1 61"/>
          <p:cNvSpPr/>
          <p:nvPr/>
        </p:nvSpPr>
        <p:spPr>
          <a:xfrm>
            <a:off x="7370396" y="1395534"/>
            <a:ext cx="545123" cy="123093"/>
          </a:xfrm>
          <a:prstGeom prst="borderCallout1">
            <a:avLst>
              <a:gd name="adj1" fmla="val 95997"/>
              <a:gd name="adj2" fmla="val -335"/>
              <a:gd name="adj3" fmla="val 243502"/>
              <a:gd name="adj4" fmla="val -30339"/>
            </a:avLst>
          </a:prstGeom>
          <a:noFill/>
          <a:ln>
            <a:solidFill>
              <a:srgbClr val="C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smtClean="0">
                <a:solidFill>
                  <a:schemeClr val="tx2">
                    <a:lumMod val="50000"/>
                  </a:schemeClr>
                </a:solidFill>
                <a:latin typeface="Calibri" pitchFamily="34" charset="0"/>
              </a:rPr>
              <a:t>Camt.054</a:t>
            </a:r>
          </a:p>
        </p:txBody>
      </p:sp>
      <p:sp>
        <p:nvSpPr>
          <p:cNvPr id="65" name="Line Callout 1 64"/>
          <p:cNvSpPr/>
          <p:nvPr/>
        </p:nvSpPr>
        <p:spPr>
          <a:xfrm>
            <a:off x="7317642" y="1091223"/>
            <a:ext cx="594458" cy="158261"/>
          </a:xfrm>
          <a:prstGeom prst="borderCallout1">
            <a:avLst>
              <a:gd name="adj1" fmla="val 53009"/>
              <a:gd name="adj2" fmla="val -1751"/>
              <a:gd name="adj3" fmla="val 244784"/>
              <a:gd name="adj4" fmla="val -22210"/>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smtClean="0">
                <a:solidFill>
                  <a:schemeClr val="tx2">
                    <a:lumMod val="50000"/>
                  </a:schemeClr>
                </a:solidFill>
                <a:latin typeface="Calibri" pitchFamily="34" charset="0"/>
              </a:rPr>
              <a:t>Pacs.010</a:t>
            </a:r>
          </a:p>
        </p:txBody>
      </p:sp>
      <p:sp>
        <p:nvSpPr>
          <p:cNvPr id="66" name="Line Callout 1 65"/>
          <p:cNvSpPr/>
          <p:nvPr/>
        </p:nvSpPr>
        <p:spPr>
          <a:xfrm>
            <a:off x="5867400" y="1942123"/>
            <a:ext cx="575407" cy="158261"/>
          </a:xfrm>
          <a:prstGeom prst="borderCallout1">
            <a:avLst>
              <a:gd name="adj1" fmla="val 77085"/>
              <a:gd name="adj2" fmla="val 99196"/>
              <a:gd name="adj3" fmla="val 184598"/>
              <a:gd name="adj4" fmla="val 157525"/>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smtClean="0">
                <a:solidFill>
                  <a:schemeClr val="tx2">
                    <a:lumMod val="50000"/>
                  </a:schemeClr>
                </a:solidFill>
                <a:latin typeface="Calibri" pitchFamily="34" charset="0"/>
              </a:rPr>
              <a:t>Camt.060</a:t>
            </a:r>
          </a:p>
        </p:txBody>
      </p:sp>
      <p:sp>
        <p:nvSpPr>
          <p:cNvPr id="67" name="Line Callout 1 66"/>
          <p:cNvSpPr/>
          <p:nvPr/>
        </p:nvSpPr>
        <p:spPr>
          <a:xfrm>
            <a:off x="7000142" y="2570773"/>
            <a:ext cx="613508" cy="158261"/>
          </a:xfrm>
          <a:prstGeom prst="borderCallout1">
            <a:avLst>
              <a:gd name="adj1" fmla="val 8873"/>
              <a:gd name="adj2" fmla="val -28630"/>
              <a:gd name="adj3" fmla="val 48177"/>
              <a:gd name="adj4" fmla="val -75"/>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smtClean="0">
                <a:solidFill>
                  <a:schemeClr val="tx2">
                    <a:lumMod val="50000"/>
                  </a:schemeClr>
                </a:solidFill>
                <a:latin typeface="Calibri" pitchFamily="34" charset="0"/>
              </a:rPr>
              <a:t>Camt.052</a:t>
            </a:r>
          </a:p>
        </p:txBody>
      </p:sp>
      <p:sp>
        <p:nvSpPr>
          <p:cNvPr id="68" name="Line Callout 1 67"/>
          <p:cNvSpPr/>
          <p:nvPr/>
        </p:nvSpPr>
        <p:spPr>
          <a:xfrm>
            <a:off x="4947873" y="2107468"/>
            <a:ext cx="523875" cy="180975"/>
          </a:xfrm>
          <a:prstGeom prst="borderCallout1">
            <a:avLst>
              <a:gd name="adj1" fmla="val 94730"/>
              <a:gd name="adj2" fmla="val 35880"/>
              <a:gd name="adj3" fmla="val 190840"/>
              <a:gd name="adj4" fmla="val 58774"/>
            </a:avLst>
          </a:prstGeom>
          <a:noFill/>
          <a:ln>
            <a:solidFill>
              <a:srgbClr val="AF1C6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b="1" dirty="0" smtClean="0">
                <a:solidFill>
                  <a:schemeClr val="accent3">
                    <a:lumMod val="60000"/>
                    <a:lumOff val="40000"/>
                  </a:schemeClr>
                </a:solidFill>
                <a:latin typeface="Calibri" pitchFamily="34" charset="0"/>
              </a:rPr>
              <a:t>Pain.002</a:t>
            </a:r>
          </a:p>
        </p:txBody>
      </p:sp>
      <p:sp>
        <p:nvSpPr>
          <p:cNvPr id="69" name="Line Callout 1 68"/>
          <p:cNvSpPr/>
          <p:nvPr/>
        </p:nvSpPr>
        <p:spPr>
          <a:xfrm>
            <a:off x="2161442" y="3688373"/>
            <a:ext cx="515815" cy="158261"/>
          </a:xfrm>
          <a:prstGeom prst="borderCallout1">
            <a:avLst>
              <a:gd name="adj1" fmla="val -7175"/>
              <a:gd name="adj2" fmla="val 37643"/>
              <a:gd name="adj3" fmla="val -72193"/>
              <a:gd name="adj4" fmla="val 47960"/>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smtClean="0">
                <a:solidFill>
                  <a:schemeClr val="tx2">
                    <a:lumMod val="50000"/>
                  </a:schemeClr>
                </a:solidFill>
                <a:latin typeface="Calibri" pitchFamily="34" charset="0"/>
              </a:rPr>
              <a:t>Pacs.002</a:t>
            </a:r>
          </a:p>
        </p:txBody>
      </p:sp>
      <p:sp>
        <p:nvSpPr>
          <p:cNvPr id="70" name="Line Callout 1 69"/>
          <p:cNvSpPr/>
          <p:nvPr/>
        </p:nvSpPr>
        <p:spPr>
          <a:xfrm>
            <a:off x="1996342" y="3955073"/>
            <a:ext cx="613508" cy="158261"/>
          </a:xfrm>
          <a:prstGeom prst="borderCallout1">
            <a:avLst>
              <a:gd name="adj1" fmla="val -31251"/>
              <a:gd name="adj2" fmla="val -53471"/>
              <a:gd name="adj3" fmla="val 48177"/>
              <a:gd name="adj4" fmla="val -75"/>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smtClean="0">
                <a:solidFill>
                  <a:schemeClr val="tx2">
                    <a:lumMod val="50000"/>
                  </a:schemeClr>
                </a:solidFill>
                <a:latin typeface="Calibri" pitchFamily="34" charset="0"/>
              </a:rPr>
              <a:t>Camt.052</a:t>
            </a:r>
          </a:p>
        </p:txBody>
      </p:sp>
      <p:sp>
        <p:nvSpPr>
          <p:cNvPr id="71" name="Line Callout 1 70"/>
          <p:cNvSpPr/>
          <p:nvPr/>
        </p:nvSpPr>
        <p:spPr>
          <a:xfrm>
            <a:off x="821592" y="3783623"/>
            <a:ext cx="515815" cy="158261"/>
          </a:xfrm>
          <a:prstGeom prst="borderCallout1">
            <a:avLst>
              <a:gd name="adj1" fmla="val 48998"/>
              <a:gd name="adj2" fmla="val 101658"/>
              <a:gd name="adj3" fmla="val 36141"/>
              <a:gd name="adj4" fmla="val 129210"/>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smtClean="0">
                <a:solidFill>
                  <a:schemeClr val="tx2">
                    <a:lumMod val="50000"/>
                  </a:schemeClr>
                </a:solidFill>
                <a:latin typeface="Calibri" pitchFamily="34" charset="0"/>
              </a:rPr>
              <a:t>Pacs.002</a:t>
            </a:r>
          </a:p>
        </p:txBody>
      </p:sp>
      <p:sp>
        <p:nvSpPr>
          <p:cNvPr id="73" name="Line Callout 1 72"/>
          <p:cNvSpPr/>
          <p:nvPr/>
        </p:nvSpPr>
        <p:spPr>
          <a:xfrm>
            <a:off x="839423" y="3542568"/>
            <a:ext cx="523875" cy="180975"/>
          </a:xfrm>
          <a:prstGeom prst="borderCallout1">
            <a:avLst>
              <a:gd name="adj1" fmla="val -52639"/>
              <a:gd name="adj2" fmla="val 31032"/>
              <a:gd name="adj3" fmla="val 1366"/>
              <a:gd name="adj4" fmla="val 64835"/>
            </a:avLst>
          </a:prstGeom>
          <a:noFill/>
          <a:ln>
            <a:solidFill>
              <a:srgbClr val="AF1C6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b="1" dirty="0" smtClean="0">
                <a:solidFill>
                  <a:schemeClr val="accent3">
                    <a:lumMod val="60000"/>
                    <a:lumOff val="40000"/>
                  </a:schemeClr>
                </a:solidFill>
                <a:latin typeface="Calibri" pitchFamily="34" charset="0"/>
              </a:rPr>
              <a:t>Pain.002</a:t>
            </a:r>
          </a:p>
        </p:txBody>
      </p:sp>
      <p:sp>
        <p:nvSpPr>
          <p:cNvPr id="74" name="Line Callout 1 73"/>
          <p:cNvSpPr/>
          <p:nvPr/>
        </p:nvSpPr>
        <p:spPr>
          <a:xfrm>
            <a:off x="6968392" y="2850173"/>
            <a:ext cx="515815" cy="158261"/>
          </a:xfrm>
          <a:prstGeom prst="borderCallout1">
            <a:avLst>
              <a:gd name="adj1" fmla="val 53009"/>
              <a:gd name="adj2" fmla="val -520"/>
              <a:gd name="adj3" fmla="val 84289"/>
              <a:gd name="adj4" fmla="val -38214"/>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smtClean="0">
                <a:solidFill>
                  <a:schemeClr val="tx2">
                    <a:lumMod val="50000"/>
                  </a:schemeClr>
                </a:solidFill>
                <a:latin typeface="Calibri" pitchFamily="34" charset="0"/>
              </a:rPr>
              <a:t>Pacs.008</a:t>
            </a:r>
          </a:p>
        </p:txBody>
      </p:sp>
      <p:sp>
        <p:nvSpPr>
          <p:cNvPr id="75" name="Line Callout 1 74"/>
          <p:cNvSpPr/>
          <p:nvPr/>
        </p:nvSpPr>
        <p:spPr>
          <a:xfrm>
            <a:off x="7042150" y="4139223"/>
            <a:ext cx="575407" cy="158261"/>
          </a:xfrm>
          <a:prstGeom prst="borderCallout1">
            <a:avLst>
              <a:gd name="adj1" fmla="val 32949"/>
              <a:gd name="adj2" fmla="val -1229"/>
              <a:gd name="adj3" fmla="val -44106"/>
              <a:gd name="adj4" fmla="val -38910"/>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smtClean="0">
                <a:solidFill>
                  <a:schemeClr val="tx2">
                    <a:lumMod val="50000"/>
                  </a:schemeClr>
                </a:solidFill>
                <a:latin typeface="Calibri" pitchFamily="34" charset="0"/>
              </a:rPr>
              <a:t>Camt.060</a:t>
            </a:r>
          </a:p>
        </p:txBody>
      </p:sp>
      <p:sp>
        <p:nvSpPr>
          <p:cNvPr id="76" name="Line Callout 1 75"/>
          <p:cNvSpPr/>
          <p:nvPr/>
        </p:nvSpPr>
        <p:spPr>
          <a:xfrm>
            <a:off x="6955692" y="4336073"/>
            <a:ext cx="613508" cy="158261"/>
          </a:xfrm>
          <a:prstGeom prst="borderCallout1">
            <a:avLst>
              <a:gd name="adj1" fmla="val -7176"/>
              <a:gd name="adj2" fmla="val -22420"/>
              <a:gd name="adj3" fmla="val 48177"/>
              <a:gd name="adj4" fmla="val -75"/>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smtClean="0">
                <a:solidFill>
                  <a:schemeClr val="tx2">
                    <a:lumMod val="50000"/>
                  </a:schemeClr>
                </a:solidFill>
                <a:latin typeface="Calibri" pitchFamily="34" charset="0"/>
              </a:rPr>
              <a:t>Camt.052</a:t>
            </a:r>
          </a:p>
        </p:txBody>
      </p:sp>
      <p:sp>
        <p:nvSpPr>
          <p:cNvPr id="77" name="Line Callout 1 76"/>
          <p:cNvSpPr/>
          <p:nvPr/>
        </p:nvSpPr>
        <p:spPr>
          <a:xfrm>
            <a:off x="8371742" y="3713773"/>
            <a:ext cx="594458" cy="158261"/>
          </a:xfrm>
          <a:prstGeom prst="borderCallout1">
            <a:avLst>
              <a:gd name="adj1" fmla="val -7176"/>
              <a:gd name="adj2" fmla="val 36704"/>
              <a:gd name="adj3" fmla="val -192563"/>
              <a:gd name="adj4" fmla="val 30131"/>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smtClean="0">
                <a:solidFill>
                  <a:schemeClr val="tx2">
                    <a:lumMod val="50000"/>
                  </a:schemeClr>
                </a:solidFill>
                <a:latin typeface="Calibri" pitchFamily="34" charset="0"/>
              </a:rPr>
              <a:t>Pacs.010</a:t>
            </a:r>
          </a:p>
        </p:txBody>
      </p:sp>
      <p:sp>
        <p:nvSpPr>
          <p:cNvPr id="78" name="Line Callout 1 77"/>
          <p:cNvSpPr/>
          <p:nvPr/>
        </p:nvSpPr>
        <p:spPr>
          <a:xfrm>
            <a:off x="7774842" y="2856523"/>
            <a:ext cx="515815" cy="158261"/>
          </a:xfrm>
          <a:prstGeom prst="borderCallout1">
            <a:avLst>
              <a:gd name="adj1" fmla="val 81096"/>
              <a:gd name="adj2" fmla="val 137359"/>
              <a:gd name="adj3" fmla="val 44166"/>
              <a:gd name="adj4" fmla="val 97202"/>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smtClean="0">
                <a:solidFill>
                  <a:schemeClr val="tx2">
                    <a:lumMod val="50000"/>
                  </a:schemeClr>
                </a:solidFill>
                <a:latin typeface="Calibri" pitchFamily="34" charset="0"/>
              </a:rPr>
              <a:t>Pacs.002</a:t>
            </a:r>
          </a:p>
        </p:txBody>
      </p:sp>
      <p:sp>
        <p:nvSpPr>
          <p:cNvPr id="79" name="Line Callout 1 78"/>
          <p:cNvSpPr/>
          <p:nvPr/>
        </p:nvSpPr>
        <p:spPr>
          <a:xfrm>
            <a:off x="6117492" y="3453423"/>
            <a:ext cx="515815" cy="158261"/>
          </a:xfrm>
          <a:prstGeom prst="borderCallout1">
            <a:avLst>
              <a:gd name="adj1" fmla="val 229553"/>
              <a:gd name="adj2" fmla="val 113969"/>
              <a:gd name="adj3" fmla="val 100338"/>
              <a:gd name="adj4" fmla="val 73813"/>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smtClean="0">
                <a:solidFill>
                  <a:schemeClr val="tx2">
                    <a:lumMod val="50000"/>
                  </a:schemeClr>
                </a:solidFill>
                <a:latin typeface="Calibri" pitchFamily="34" charset="0"/>
              </a:rPr>
              <a:t>Pacs.009</a:t>
            </a:r>
          </a:p>
        </p:txBody>
      </p:sp>
      <p:sp>
        <p:nvSpPr>
          <p:cNvPr id="80" name="Line Callout 1 79"/>
          <p:cNvSpPr/>
          <p:nvPr/>
        </p:nvSpPr>
        <p:spPr>
          <a:xfrm>
            <a:off x="7647842" y="3986823"/>
            <a:ext cx="515815" cy="158261"/>
          </a:xfrm>
          <a:prstGeom prst="borderCallout1">
            <a:avLst>
              <a:gd name="adj1" fmla="val 849"/>
              <a:gd name="adj2" fmla="val -86694"/>
              <a:gd name="adj3" fmla="val 48179"/>
              <a:gd name="adj4" fmla="val -2514"/>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smtClean="0">
                <a:solidFill>
                  <a:schemeClr val="tx2">
                    <a:lumMod val="50000"/>
                  </a:schemeClr>
                </a:solidFill>
                <a:latin typeface="Calibri" pitchFamily="34" charset="0"/>
              </a:rPr>
              <a:t>Pacs.002</a:t>
            </a:r>
          </a:p>
        </p:txBody>
      </p:sp>
      <p:sp>
        <p:nvSpPr>
          <p:cNvPr id="81" name="Line Callout 1 80"/>
          <p:cNvSpPr/>
          <p:nvPr/>
        </p:nvSpPr>
        <p:spPr>
          <a:xfrm>
            <a:off x="7057292" y="3078773"/>
            <a:ext cx="613508" cy="158261"/>
          </a:xfrm>
          <a:prstGeom prst="borderCallout1">
            <a:avLst>
              <a:gd name="adj1" fmla="val 93133"/>
              <a:gd name="adj2" fmla="val 32436"/>
              <a:gd name="adj3" fmla="val 148486"/>
              <a:gd name="adj4" fmla="val 16486"/>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smtClean="0">
                <a:solidFill>
                  <a:schemeClr val="tx2">
                    <a:lumMod val="50000"/>
                  </a:schemeClr>
                </a:solidFill>
                <a:latin typeface="Calibri" pitchFamily="34" charset="0"/>
              </a:rPr>
              <a:t>Camt.054</a:t>
            </a:r>
          </a:p>
        </p:txBody>
      </p:sp>
      <p:cxnSp>
        <p:nvCxnSpPr>
          <p:cNvPr id="83" name="Straight Connector 82"/>
          <p:cNvCxnSpPr>
            <a:endCxn id="81" idx="1"/>
          </p:cNvCxnSpPr>
          <p:nvPr/>
        </p:nvCxnSpPr>
        <p:spPr>
          <a:xfrm flipV="1">
            <a:off x="7181850" y="3237034"/>
            <a:ext cx="182196" cy="426916"/>
          </a:xfrm>
          <a:prstGeom prst="line">
            <a:avLst/>
          </a:prstGeom>
          <a:ln w="19050">
            <a:solidFill>
              <a:srgbClr val="C00000"/>
            </a:solidFill>
            <a:prstDash val="solid"/>
          </a:ln>
        </p:spPr>
        <p:style>
          <a:lnRef idx="1">
            <a:schemeClr val="accent1"/>
          </a:lnRef>
          <a:fillRef idx="0">
            <a:schemeClr val="accent1"/>
          </a:fillRef>
          <a:effectRef idx="0">
            <a:schemeClr val="accent1"/>
          </a:effectRef>
          <a:fontRef idx="minor">
            <a:schemeClr val="tx1"/>
          </a:fontRef>
        </p:style>
      </p:cxnSp>
      <p:sp>
        <p:nvSpPr>
          <p:cNvPr id="84" name="Line Callout 1 83"/>
          <p:cNvSpPr/>
          <p:nvPr/>
        </p:nvSpPr>
        <p:spPr>
          <a:xfrm>
            <a:off x="4916123" y="3758468"/>
            <a:ext cx="523875" cy="180975"/>
          </a:xfrm>
          <a:prstGeom prst="borderCallout1">
            <a:avLst>
              <a:gd name="adj1" fmla="val 94730"/>
              <a:gd name="adj2" fmla="val 35880"/>
              <a:gd name="adj3" fmla="val 190840"/>
              <a:gd name="adj4" fmla="val 58774"/>
            </a:avLst>
          </a:prstGeom>
          <a:noFill/>
          <a:ln>
            <a:solidFill>
              <a:srgbClr val="AF1C6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b="1" dirty="0" smtClean="0">
                <a:solidFill>
                  <a:schemeClr val="accent3">
                    <a:lumMod val="60000"/>
                    <a:lumOff val="40000"/>
                  </a:schemeClr>
                </a:solidFill>
                <a:latin typeface="Calibri" pitchFamily="34" charset="0"/>
              </a:rPr>
              <a:t>Pain.002</a:t>
            </a:r>
          </a:p>
        </p:txBody>
      </p:sp>
      <p:sp>
        <p:nvSpPr>
          <p:cNvPr id="85" name="Line Callout 1 84"/>
          <p:cNvSpPr/>
          <p:nvPr/>
        </p:nvSpPr>
        <p:spPr>
          <a:xfrm>
            <a:off x="4497023" y="3320318"/>
            <a:ext cx="523875" cy="180975"/>
          </a:xfrm>
          <a:prstGeom prst="borderCallout1">
            <a:avLst>
              <a:gd name="adj1" fmla="val 24555"/>
              <a:gd name="adj2" fmla="val 98910"/>
              <a:gd name="adj3" fmla="val 4875"/>
              <a:gd name="adj4" fmla="val 126653"/>
            </a:avLst>
          </a:prstGeom>
          <a:noFill/>
          <a:ln>
            <a:solidFill>
              <a:srgbClr val="AF1C6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b="1" dirty="0" smtClean="0">
                <a:solidFill>
                  <a:schemeClr val="accent3">
                    <a:lumMod val="60000"/>
                    <a:lumOff val="40000"/>
                  </a:schemeClr>
                </a:solidFill>
                <a:latin typeface="Calibri" pitchFamily="34" charset="0"/>
              </a:rPr>
              <a:t>Pain.002</a:t>
            </a:r>
          </a:p>
        </p:txBody>
      </p:sp>
      <p:sp>
        <p:nvSpPr>
          <p:cNvPr id="86" name="Line Callout 1 85"/>
          <p:cNvSpPr/>
          <p:nvPr/>
        </p:nvSpPr>
        <p:spPr>
          <a:xfrm>
            <a:off x="2224942" y="5472723"/>
            <a:ext cx="515815" cy="96227"/>
          </a:xfrm>
          <a:prstGeom prst="borderCallout1">
            <a:avLst>
              <a:gd name="adj1" fmla="val 4862"/>
              <a:gd name="adj2" fmla="val 64726"/>
              <a:gd name="adj3" fmla="val -60156"/>
              <a:gd name="adj4" fmla="val 62733"/>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smtClean="0">
                <a:solidFill>
                  <a:schemeClr val="tx2">
                    <a:lumMod val="50000"/>
                  </a:schemeClr>
                </a:solidFill>
                <a:latin typeface="Calibri" pitchFamily="34" charset="0"/>
              </a:rPr>
              <a:t>Pacs.002</a:t>
            </a:r>
          </a:p>
        </p:txBody>
      </p:sp>
      <p:sp>
        <p:nvSpPr>
          <p:cNvPr id="87" name="Line Callout 1 86"/>
          <p:cNvSpPr/>
          <p:nvPr/>
        </p:nvSpPr>
        <p:spPr>
          <a:xfrm>
            <a:off x="1939192" y="5682273"/>
            <a:ext cx="645258" cy="96227"/>
          </a:xfrm>
          <a:prstGeom prst="borderCallout1">
            <a:avLst>
              <a:gd name="adj1" fmla="val -44449"/>
              <a:gd name="adj2" fmla="val -45598"/>
              <a:gd name="adj3" fmla="val 48177"/>
              <a:gd name="adj4" fmla="val -75"/>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smtClean="0">
                <a:solidFill>
                  <a:schemeClr val="tx2">
                    <a:lumMod val="50000"/>
                  </a:schemeClr>
                </a:solidFill>
                <a:latin typeface="Calibri" pitchFamily="34" charset="0"/>
              </a:rPr>
              <a:t>Camt.052</a:t>
            </a:r>
          </a:p>
        </p:txBody>
      </p:sp>
      <p:sp>
        <p:nvSpPr>
          <p:cNvPr id="88" name="Line Callout 1 87"/>
          <p:cNvSpPr/>
          <p:nvPr/>
        </p:nvSpPr>
        <p:spPr>
          <a:xfrm>
            <a:off x="726342" y="5555273"/>
            <a:ext cx="515815" cy="158261"/>
          </a:xfrm>
          <a:prstGeom prst="borderCallout1">
            <a:avLst>
              <a:gd name="adj1" fmla="val 48998"/>
              <a:gd name="adj2" fmla="val 101658"/>
              <a:gd name="adj3" fmla="val 36141"/>
              <a:gd name="adj4" fmla="val 129210"/>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smtClean="0">
                <a:solidFill>
                  <a:schemeClr val="tx2">
                    <a:lumMod val="50000"/>
                  </a:schemeClr>
                </a:solidFill>
                <a:latin typeface="Calibri" pitchFamily="34" charset="0"/>
              </a:rPr>
              <a:t>Pacs.002</a:t>
            </a:r>
          </a:p>
        </p:txBody>
      </p:sp>
      <p:sp>
        <p:nvSpPr>
          <p:cNvPr id="89" name="Line Callout 1 88"/>
          <p:cNvSpPr/>
          <p:nvPr/>
        </p:nvSpPr>
        <p:spPr>
          <a:xfrm>
            <a:off x="5049473" y="5555518"/>
            <a:ext cx="523875" cy="180975"/>
          </a:xfrm>
          <a:prstGeom prst="borderCallout1">
            <a:avLst>
              <a:gd name="adj1" fmla="val 94730"/>
              <a:gd name="adj2" fmla="val 35880"/>
              <a:gd name="adj3" fmla="val 190840"/>
              <a:gd name="adj4" fmla="val 58774"/>
            </a:avLst>
          </a:prstGeom>
          <a:noFill/>
          <a:ln>
            <a:solidFill>
              <a:srgbClr val="AF1C6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b="1" dirty="0" smtClean="0">
                <a:solidFill>
                  <a:schemeClr val="accent3">
                    <a:lumMod val="60000"/>
                    <a:lumOff val="40000"/>
                  </a:schemeClr>
                </a:solidFill>
                <a:latin typeface="Calibri" pitchFamily="34" charset="0"/>
              </a:rPr>
              <a:t>Pain.002</a:t>
            </a:r>
          </a:p>
        </p:txBody>
      </p:sp>
      <p:sp>
        <p:nvSpPr>
          <p:cNvPr id="90" name="Line Callout 1 89"/>
          <p:cNvSpPr/>
          <p:nvPr/>
        </p:nvSpPr>
        <p:spPr>
          <a:xfrm>
            <a:off x="4883150" y="5206269"/>
            <a:ext cx="552450" cy="159481"/>
          </a:xfrm>
          <a:prstGeom prst="borderCallout1">
            <a:avLst>
              <a:gd name="adj1" fmla="val -3515"/>
              <a:gd name="adj2" fmla="val 73456"/>
              <a:gd name="adj3" fmla="val -54774"/>
              <a:gd name="adj4" fmla="val 70937"/>
            </a:avLst>
          </a:prstGeom>
          <a:noFill/>
          <a:ln>
            <a:solidFill>
              <a:srgbClr val="AF1C6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b="1" dirty="0" smtClean="0">
                <a:solidFill>
                  <a:schemeClr val="accent3">
                    <a:lumMod val="60000"/>
                    <a:lumOff val="40000"/>
                  </a:schemeClr>
                </a:solidFill>
                <a:latin typeface="Calibri" pitchFamily="34" charset="0"/>
              </a:rPr>
              <a:t>Pain.002</a:t>
            </a:r>
          </a:p>
        </p:txBody>
      </p:sp>
      <p:sp>
        <p:nvSpPr>
          <p:cNvPr id="95" name="Line Callout 1 94"/>
          <p:cNvSpPr/>
          <p:nvPr/>
        </p:nvSpPr>
        <p:spPr>
          <a:xfrm>
            <a:off x="7025542" y="4615473"/>
            <a:ext cx="515815" cy="158261"/>
          </a:xfrm>
          <a:prstGeom prst="borderCallout1">
            <a:avLst>
              <a:gd name="adj1" fmla="val 53009"/>
              <a:gd name="adj2" fmla="val -520"/>
              <a:gd name="adj3" fmla="val 84289"/>
              <a:gd name="adj4" fmla="val -38214"/>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smtClean="0">
                <a:solidFill>
                  <a:schemeClr val="tx2">
                    <a:lumMod val="50000"/>
                  </a:schemeClr>
                </a:solidFill>
                <a:latin typeface="Calibri" pitchFamily="34" charset="0"/>
              </a:rPr>
              <a:t>Pacs.008</a:t>
            </a:r>
          </a:p>
        </p:txBody>
      </p:sp>
      <p:sp>
        <p:nvSpPr>
          <p:cNvPr id="96" name="Line Callout 1 95"/>
          <p:cNvSpPr/>
          <p:nvPr/>
        </p:nvSpPr>
        <p:spPr>
          <a:xfrm>
            <a:off x="7114442" y="4844073"/>
            <a:ext cx="613508" cy="158261"/>
          </a:xfrm>
          <a:prstGeom prst="borderCallout1">
            <a:avLst>
              <a:gd name="adj1" fmla="val 93133"/>
              <a:gd name="adj2" fmla="val 32436"/>
              <a:gd name="adj3" fmla="val 148486"/>
              <a:gd name="adj4" fmla="val 16486"/>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smtClean="0">
                <a:solidFill>
                  <a:schemeClr val="tx2">
                    <a:lumMod val="50000"/>
                  </a:schemeClr>
                </a:solidFill>
                <a:latin typeface="Calibri" pitchFamily="34" charset="0"/>
              </a:rPr>
              <a:t>Camt.054</a:t>
            </a:r>
          </a:p>
        </p:txBody>
      </p:sp>
      <p:cxnSp>
        <p:nvCxnSpPr>
          <p:cNvPr id="97" name="Straight Connector 96"/>
          <p:cNvCxnSpPr>
            <a:endCxn id="96" idx="1"/>
          </p:cNvCxnSpPr>
          <p:nvPr/>
        </p:nvCxnSpPr>
        <p:spPr>
          <a:xfrm flipV="1">
            <a:off x="7194550" y="5002334"/>
            <a:ext cx="226646" cy="445966"/>
          </a:xfrm>
          <a:prstGeom prst="line">
            <a:avLst/>
          </a:prstGeom>
          <a:ln w="19050">
            <a:solidFill>
              <a:srgbClr val="C00000"/>
            </a:solidFill>
            <a:prstDash val="solid"/>
          </a:ln>
        </p:spPr>
        <p:style>
          <a:lnRef idx="1">
            <a:schemeClr val="accent1"/>
          </a:lnRef>
          <a:fillRef idx="0">
            <a:schemeClr val="accent1"/>
          </a:fillRef>
          <a:effectRef idx="0">
            <a:schemeClr val="accent1"/>
          </a:effectRef>
          <a:fontRef idx="minor">
            <a:schemeClr val="tx1"/>
          </a:fontRef>
        </p:style>
      </p:cxnSp>
      <p:sp>
        <p:nvSpPr>
          <p:cNvPr id="99" name="Line Callout 1 98"/>
          <p:cNvSpPr/>
          <p:nvPr/>
        </p:nvSpPr>
        <p:spPr>
          <a:xfrm>
            <a:off x="7819292" y="4590073"/>
            <a:ext cx="515815" cy="158261"/>
          </a:xfrm>
          <a:prstGeom prst="borderCallout1">
            <a:avLst>
              <a:gd name="adj1" fmla="val 81096"/>
              <a:gd name="adj2" fmla="val 137359"/>
              <a:gd name="adj3" fmla="val 44166"/>
              <a:gd name="adj4" fmla="val 97202"/>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smtClean="0">
                <a:solidFill>
                  <a:schemeClr val="tx2">
                    <a:lumMod val="50000"/>
                  </a:schemeClr>
                </a:solidFill>
                <a:latin typeface="Calibri" pitchFamily="34" charset="0"/>
              </a:rPr>
              <a:t>Pacs.002</a:t>
            </a:r>
          </a:p>
        </p:txBody>
      </p:sp>
      <p:sp>
        <p:nvSpPr>
          <p:cNvPr id="100" name="Line Callout 1 99"/>
          <p:cNvSpPr/>
          <p:nvPr/>
        </p:nvSpPr>
        <p:spPr>
          <a:xfrm>
            <a:off x="8530492" y="5307623"/>
            <a:ext cx="594458" cy="158261"/>
          </a:xfrm>
          <a:prstGeom prst="borderCallout1">
            <a:avLst>
              <a:gd name="adj1" fmla="val -7176"/>
              <a:gd name="adj2" fmla="val 36704"/>
              <a:gd name="adj3" fmla="val -84229"/>
              <a:gd name="adj4" fmla="val 2358"/>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smtClean="0">
                <a:solidFill>
                  <a:schemeClr val="tx2">
                    <a:lumMod val="50000"/>
                  </a:schemeClr>
                </a:solidFill>
                <a:latin typeface="Calibri" pitchFamily="34" charset="0"/>
              </a:rPr>
              <a:t>Pacs.010</a:t>
            </a:r>
          </a:p>
        </p:txBody>
      </p:sp>
      <p:sp>
        <p:nvSpPr>
          <p:cNvPr id="101" name="Line Callout 1 100"/>
          <p:cNvSpPr/>
          <p:nvPr/>
        </p:nvSpPr>
        <p:spPr>
          <a:xfrm>
            <a:off x="7971692" y="6095023"/>
            <a:ext cx="515815" cy="158261"/>
          </a:xfrm>
          <a:prstGeom prst="borderCallout1">
            <a:avLst>
              <a:gd name="adj1" fmla="val 44985"/>
              <a:gd name="adj2" fmla="val 115200"/>
              <a:gd name="adj3" fmla="val 60214"/>
              <a:gd name="adj4" fmla="val 99665"/>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smtClean="0">
                <a:solidFill>
                  <a:schemeClr val="tx2">
                    <a:lumMod val="50000"/>
                  </a:schemeClr>
                </a:solidFill>
                <a:latin typeface="Calibri" pitchFamily="34" charset="0"/>
              </a:rPr>
              <a:t>Pacs.009</a:t>
            </a:r>
          </a:p>
        </p:txBody>
      </p:sp>
      <p:sp>
        <p:nvSpPr>
          <p:cNvPr id="102" name="Line Callout 1 101"/>
          <p:cNvSpPr/>
          <p:nvPr/>
        </p:nvSpPr>
        <p:spPr>
          <a:xfrm>
            <a:off x="7831992" y="5796573"/>
            <a:ext cx="515815" cy="158261"/>
          </a:xfrm>
          <a:prstGeom prst="borderCallout1">
            <a:avLst>
              <a:gd name="adj1" fmla="val 81096"/>
              <a:gd name="adj2" fmla="val 101658"/>
              <a:gd name="adj3" fmla="val 4043"/>
              <a:gd name="adj4" fmla="val 139058"/>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smtClean="0">
                <a:solidFill>
                  <a:schemeClr val="tx2">
                    <a:lumMod val="50000"/>
                  </a:schemeClr>
                </a:solidFill>
                <a:latin typeface="Calibri" pitchFamily="34" charset="0"/>
              </a:rPr>
              <a:t>Pacs.002</a:t>
            </a:r>
          </a:p>
        </p:txBody>
      </p:sp>
      <p:sp>
        <p:nvSpPr>
          <p:cNvPr id="103" name="Line Callout 1 102"/>
          <p:cNvSpPr/>
          <p:nvPr/>
        </p:nvSpPr>
        <p:spPr>
          <a:xfrm>
            <a:off x="852123" y="1789968"/>
            <a:ext cx="523875" cy="180975"/>
          </a:xfrm>
          <a:prstGeom prst="borderCallout1">
            <a:avLst>
              <a:gd name="adj1" fmla="val -66674"/>
              <a:gd name="adj2" fmla="val 39517"/>
              <a:gd name="adj3" fmla="val 1366"/>
              <a:gd name="adj4" fmla="val 64835"/>
            </a:avLst>
          </a:prstGeom>
          <a:noFill/>
          <a:ln>
            <a:solidFill>
              <a:srgbClr val="AF1C6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b="1" dirty="0" smtClean="0">
                <a:solidFill>
                  <a:schemeClr val="accent3">
                    <a:lumMod val="60000"/>
                    <a:lumOff val="40000"/>
                  </a:schemeClr>
                </a:solidFill>
                <a:latin typeface="Calibri" pitchFamily="34" charset="0"/>
              </a:rPr>
              <a:t>Pain.002</a:t>
            </a:r>
          </a:p>
        </p:txBody>
      </p:sp>
      <p:sp>
        <p:nvSpPr>
          <p:cNvPr id="82" name="Line Callout 1 81"/>
          <p:cNvSpPr/>
          <p:nvPr/>
        </p:nvSpPr>
        <p:spPr>
          <a:xfrm>
            <a:off x="7099300" y="5879123"/>
            <a:ext cx="575407" cy="158261"/>
          </a:xfrm>
          <a:prstGeom prst="borderCallout1">
            <a:avLst>
              <a:gd name="adj1" fmla="val 32949"/>
              <a:gd name="adj2" fmla="val -1229"/>
              <a:gd name="adj3" fmla="val -44106"/>
              <a:gd name="adj4" fmla="val -38910"/>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smtClean="0">
                <a:solidFill>
                  <a:schemeClr val="tx2">
                    <a:lumMod val="50000"/>
                  </a:schemeClr>
                </a:solidFill>
                <a:latin typeface="Calibri" pitchFamily="34" charset="0"/>
              </a:rPr>
              <a:t>Camt.060</a:t>
            </a:r>
          </a:p>
        </p:txBody>
      </p:sp>
      <p:sp>
        <p:nvSpPr>
          <p:cNvPr id="91" name="Line Callout 1 90"/>
          <p:cNvSpPr/>
          <p:nvPr/>
        </p:nvSpPr>
        <p:spPr>
          <a:xfrm>
            <a:off x="7012842" y="6075973"/>
            <a:ext cx="613508" cy="158261"/>
          </a:xfrm>
          <a:prstGeom prst="borderCallout1">
            <a:avLst>
              <a:gd name="adj1" fmla="val -7176"/>
              <a:gd name="adj2" fmla="val -22420"/>
              <a:gd name="adj3" fmla="val 48177"/>
              <a:gd name="adj4" fmla="val -75"/>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smtClean="0">
                <a:solidFill>
                  <a:schemeClr val="tx2">
                    <a:lumMod val="50000"/>
                  </a:schemeClr>
                </a:solidFill>
                <a:latin typeface="Calibri" pitchFamily="34" charset="0"/>
              </a:rPr>
              <a:t>Camt.052</a:t>
            </a:r>
          </a:p>
        </p:txBody>
      </p:sp>
    </p:spTree>
  </p:cSld>
  <p:clrMapOvr>
    <a:masterClrMapping/>
  </p:clrMapOvr>
  <p:transition spd="med">
    <p:wip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7153697" y="1503525"/>
            <a:ext cx="2386091" cy="3873693"/>
          </a:xfrm>
          <a:prstGeom prst="rect">
            <a:avLst/>
          </a:prstGeom>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sz="1000" dirty="0" smtClean="0">
              <a:solidFill>
                <a:schemeClr val="tx2">
                  <a:lumMod val="50000"/>
                </a:schemeClr>
              </a:solidFill>
              <a:latin typeface="Calibri" pitchFamily="34" charset="0"/>
            </a:endParaRPr>
          </a:p>
        </p:txBody>
      </p:sp>
      <p:sp>
        <p:nvSpPr>
          <p:cNvPr id="12" name="Rectangle 11"/>
          <p:cNvSpPr/>
          <p:nvPr/>
        </p:nvSpPr>
        <p:spPr>
          <a:xfrm>
            <a:off x="4640235" y="1487604"/>
            <a:ext cx="2251887" cy="2852389"/>
          </a:xfrm>
          <a:prstGeom prst="rect">
            <a:avLst/>
          </a:prstGeom>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sz="1000" dirty="0" smtClean="0">
              <a:solidFill>
                <a:schemeClr val="tx2">
                  <a:lumMod val="50000"/>
                </a:schemeClr>
              </a:solidFill>
              <a:latin typeface="Calibri" pitchFamily="34" charset="0"/>
            </a:endParaRPr>
          </a:p>
        </p:txBody>
      </p:sp>
      <p:sp>
        <p:nvSpPr>
          <p:cNvPr id="9" name="Rectangle 8"/>
          <p:cNvSpPr/>
          <p:nvPr/>
        </p:nvSpPr>
        <p:spPr>
          <a:xfrm>
            <a:off x="232016" y="1460312"/>
            <a:ext cx="4244454" cy="4694829"/>
          </a:xfrm>
          <a:prstGeom prst="rect">
            <a:avLst/>
          </a:prstGeom>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sz="1000" dirty="0" smtClean="0">
              <a:solidFill>
                <a:schemeClr val="tx2">
                  <a:lumMod val="50000"/>
                </a:schemeClr>
              </a:solidFill>
              <a:latin typeface="Calibri" pitchFamily="34" charset="0"/>
            </a:endParaRPr>
          </a:p>
        </p:txBody>
      </p:sp>
      <p:sp>
        <p:nvSpPr>
          <p:cNvPr id="3" name="Title 2"/>
          <p:cNvSpPr>
            <a:spLocks noGrp="1"/>
          </p:cNvSpPr>
          <p:nvPr>
            <p:ph type="title"/>
          </p:nvPr>
        </p:nvSpPr>
        <p:spPr>
          <a:xfrm>
            <a:off x="0" y="212726"/>
            <a:ext cx="9701827" cy="549275"/>
          </a:xfrm>
        </p:spPr>
        <p:txBody>
          <a:bodyPr/>
          <a:lstStyle/>
          <a:p>
            <a:r>
              <a:rPr lang="en-US" sz="2400" dirty="0" smtClean="0">
                <a:latin typeface="Calibri" pitchFamily="34" charset="0"/>
              </a:rPr>
              <a:t>Functionalities/APIs for Bank to TPP, TPP to Bank &amp; TPP to TPP interaction</a:t>
            </a:r>
            <a:endParaRPr lang="en-US" sz="2400" dirty="0">
              <a:latin typeface="Calibri" pitchFamily="34" charset="0"/>
            </a:endParaRPr>
          </a:p>
        </p:txBody>
      </p:sp>
      <p:graphicFrame>
        <p:nvGraphicFramePr>
          <p:cNvPr id="22" name="Table 21"/>
          <p:cNvGraphicFramePr>
            <a:graphicFrameLocks noGrp="1"/>
          </p:cNvGraphicFramePr>
          <p:nvPr/>
        </p:nvGraphicFramePr>
        <p:xfrm>
          <a:off x="359129" y="1624084"/>
          <a:ext cx="1851812" cy="2935905"/>
        </p:xfrm>
        <a:graphic>
          <a:graphicData uri="http://schemas.openxmlformats.org/drawingml/2006/table">
            <a:tbl>
              <a:tblPr/>
              <a:tblGrid>
                <a:gridCol w="1851812"/>
              </a:tblGrid>
              <a:tr h="44124">
                <a:tc>
                  <a:txBody>
                    <a:bodyPr/>
                    <a:lstStyle/>
                    <a:p>
                      <a:pPr algn="l" fontAlgn="t"/>
                      <a:r>
                        <a:rPr lang="en-US" sz="900" b="1" i="0" u="none" strike="noStrike" dirty="0">
                          <a:solidFill>
                            <a:srgbClr val="000000"/>
                          </a:solidFill>
                          <a:latin typeface="Calibri"/>
                        </a:rPr>
                        <a:t>Reference Scenario 4: Based on </a:t>
                      </a:r>
                      <a:r>
                        <a:rPr lang="en-US" sz="900" b="1" i="0" u="none" strike="noStrike" dirty="0" smtClean="0">
                          <a:solidFill>
                            <a:srgbClr val="000000"/>
                          </a:solidFill>
                          <a:latin typeface="Calibri"/>
                        </a:rPr>
                        <a:t>limited</a:t>
                      </a:r>
                      <a:r>
                        <a:rPr lang="en-US" sz="900" b="1" i="0" u="none" strike="noStrike" baseline="0" dirty="0" smtClean="0">
                          <a:solidFill>
                            <a:srgbClr val="000000"/>
                          </a:solidFill>
                          <a:latin typeface="Calibri"/>
                        </a:rPr>
                        <a:t> </a:t>
                      </a:r>
                      <a:r>
                        <a:rPr lang="en-US" sz="900" b="1" i="0" u="none" strike="noStrike" dirty="0" smtClean="0">
                          <a:solidFill>
                            <a:srgbClr val="000000"/>
                          </a:solidFill>
                          <a:latin typeface="Calibri"/>
                        </a:rPr>
                        <a:t>information </a:t>
                      </a:r>
                      <a:r>
                        <a:rPr lang="en-US" sz="900" b="1" i="0" u="none" strike="noStrike" dirty="0">
                          <a:solidFill>
                            <a:srgbClr val="000000"/>
                          </a:solidFill>
                          <a:latin typeface="Calibri"/>
                        </a:rPr>
                        <a:t>provided in EBA published Paper on PSD2.</a:t>
                      </a:r>
                    </a:p>
                  </a:txBody>
                  <a:tcPr marL="6732" marR="6732" marT="673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r>
              <a:tr h="134638">
                <a:tc>
                  <a:txBody>
                    <a:bodyPr/>
                    <a:lstStyle/>
                    <a:p>
                      <a:pPr algn="l" fontAlgn="t"/>
                      <a:r>
                        <a:rPr lang="en-US" sz="900" b="0" i="0" u="none" strike="noStrike" dirty="0">
                          <a:solidFill>
                            <a:srgbClr val="000000"/>
                          </a:solidFill>
                          <a:latin typeface="Calibri"/>
                        </a:rPr>
                        <a:t>getCreditAlias </a:t>
                      </a:r>
                    </a:p>
                  </a:txBody>
                  <a:tcPr marL="6732" marR="6732" marT="673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4638">
                <a:tc>
                  <a:txBody>
                    <a:bodyPr/>
                    <a:lstStyle/>
                    <a:p>
                      <a:pPr algn="l" fontAlgn="t"/>
                      <a:r>
                        <a:rPr lang="en-US" sz="900" b="0" i="0" u="none" strike="noStrike" dirty="0">
                          <a:solidFill>
                            <a:srgbClr val="000000"/>
                          </a:solidFill>
                          <a:latin typeface="Calibri"/>
                        </a:rPr>
                        <a:t>checkCustomerCreditDetails </a:t>
                      </a:r>
                    </a:p>
                  </a:txBody>
                  <a:tcPr marL="6732" marR="6732" marT="673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28885">
                <a:tc>
                  <a:txBody>
                    <a:bodyPr/>
                    <a:lstStyle/>
                    <a:p>
                      <a:pPr algn="l" fontAlgn="t"/>
                      <a:r>
                        <a:rPr lang="en-US" sz="900" b="0" i="0" u="none" strike="noStrike" dirty="0">
                          <a:solidFill>
                            <a:srgbClr val="000000"/>
                          </a:solidFill>
                          <a:latin typeface="Calibri"/>
                        </a:rPr>
                        <a:t>executePaymentOrder </a:t>
                      </a:r>
                    </a:p>
                  </a:txBody>
                  <a:tcPr marL="6732" marR="6732" marT="673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4638">
                <a:tc>
                  <a:txBody>
                    <a:bodyPr/>
                    <a:lstStyle/>
                    <a:p>
                      <a:pPr algn="l" fontAlgn="t"/>
                      <a:r>
                        <a:rPr lang="en-US" sz="900" b="0" i="0" u="none" strike="noStrike" dirty="0">
                          <a:solidFill>
                            <a:srgbClr val="000000"/>
                          </a:solidFill>
                          <a:latin typeface="Calibri"/>
                        </a:rPr>
                        <a:t>getIBAN </a:t>
                      </a:r>
                    </a:p>
                  </a:txBody>
                  <a:tcPr marL="6732" marR="6732" marT="673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4638">
                <a:tc>
                  <a:txBody>
                    <a:bodyPr/>
                    <a:lstStyle/>
                    <a:p>
                      <a:pPr algn="l" fontAlgn="t"/>
                      <a:r>
                        <a:rPr lang="en-US" sz="900" b="0" i="0" u="none" strike="noStrike" dirty="0">
                          <a:solidFill>
                            <a:srgbClr val="000000"/>
                          </a:solidFill>
                          <a:latin typeface="Calibri"/>
                        </a:rPr>
                        <a:t>notifyPaymentOrderStatus </a:t>
                      </a:r>
                    </a:p>
                  </a:txBody>
                  <a:tcPr marL="6732" marR="6732" marT="673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4638">
                <a:tc>
                  <a:txBody>
                    <a:bodyPr/>
                    <a:lstStyle/>
                    <a:p>
                      <a:pPr algn="l" fontAlgn="t"/>
                      <a:r>
                        <a:rPr lang="en-US" sz="900" b="0" i="0" u="none" strike="noStrike" dirty="0">
                          <a:solidFill>
                            <a:srgbClr val="000000"/>
                          </a:solidFill>
                          <a:latin typeface="Calibri"/>
                        </a:rPr>
                        <a:t>sendPaymentInfo </a:t>
                      </a:r>
                    </a:p>
                  </a:txBody>
                  <a:tcPr marL="6732" marR="6732" marT="673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4638">
                <a:tc>
                  <a:txBody>
                    <a:bodyPr/>
                    <a:lstStyle/>
                    <a:p>
                      <a:pPr algn="l" fontAlgn="t"/>
                      <a:r>
                        <a:rPr lang="en-US" sz="900" b="0" i="0" u="none" strike="noStrike" dirty="0">
                          <a:solidFill>
                            <a:srgbClr val="000000"/>
                          </a:solidFill>
                          <a:latin typeface="Calibri"/>
                        </a:rPr>
                        <a:t>notifyPaymentSentToCustomer </a:t>
                      </a:r>
                    </a:p>
                  </a:txBody>
                  <a:tcPr marL="6732" marR="6732" marT="673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4638">
                <a:tc>
                  <a:txBody>
                    <a:bodyPr/>
                    <a:lstStyle/>
                    <a:p>
                      <a:pPr algn="l" fontAlgn="t"/>
                      <a:r>
                        <a:rPr lang="en-US" sz="900" b="0" i="0" u="none" strike="noStrike" dirty="0">
                          <a:solidFill>
                            <a:srgbClr val="000000"/>
                          </a:solidFill>
                          <a:latin typeface="Calibri"/>
                        </a:rPr>
                        <a:t>notifyPaymentReceiptToTPP</a:t>
                      </a:r>
                    </a:p>
                  </a:txBody>
                  <a:tcPr marL="6732" marR="6732" marT="673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4638">
                <a:tc>
                  <a:txBody>
                    <a:bodyPr/>
                    <a:lstStyle/>
                    <a:p>
                      <a:pPr algn="l" fontAlgn="t"/>
                      <a:r>
                        <a:rPr lang="en-US" sz="900" b="1" i="0" u="none" strike="noStrike" dirty="0">
                          <a:solidFill>
                            <a:srgbClr val="000000"/>
                          </a:solidFill>
                          <a:latin typeface="Calibri"/>
                        </a:rPr>
                        <a:t>Reference Scenario 4.1: Based on Australian NPP and India UPI </a:t>
                      </a:r>
                      <a:r>
                        <a:rPr lang="en-US" sz="900" b="1" i="0" u="none" strike="noStrike" dirty="0" smtClean="0">
                          <a:solidFill>
                            <a:srgbClr val="000000"/>
                          </a:solidFill>
                          <a:latin typeface="Calibri"/>
                        </a:rPr>
                        <a:t>Approach</a:t>
                      </a:r>
                      <a:endParaRPr lang="en-US" sz="900" b="1" i="0" u="none" strike="noStrike" dirty="0">
                        <a:solidFill>
                          <a:srgbClr val="000000"/>
                        </a:solidFill>
                        <a:latin typeface="Calibri"/>
                      </a:endParaRPr>
                    </a:p>
                  </a:txBody>
                  <a:tcPr marL="6732" marR="6732" marT="673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r>
              <a:tr h="134638">
                <a:tc>
                  <a:txBody>
                    <a:bodyPr/>
                    <a:lstStyle/>
                    <a:p>
                      <a:pPr algn="l" fontAlgn="t"/>
                      <a:r>
                        <a:rPr lang="en-US" sz="900" b="0" i="0" u="none" strike="noStrike" dirty="0">
                          <a:solidFill>
                            <a:srgbClr val="000000"/>
                          </a:solidFill>
                          <a:latin typeface="Calibri"/>
                        </a:rPr>
                        <a:t>getLoginDetails </a:t>
                      </a:r>
                    </a:p>
                  </a:txBody>
                  <a:tcPr marL="6732" marR="6732" marT="673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4638">
                <a:tc>
                  <a:txBody>
                    <a:bodyPr/>
                    <a:lstStyle/>
                    <a:p>
                      <a:pPr algn="l" fontAlgn="t"/>
                      <a:r>
                        <a:rPr lang="en-US" sz="900" b="0" i="0" u="none" strike="noStrike" dirty="0">
                          <a:solidFill>
                            <a:srgbClr val="000000"/>
                          </a:solidFill>
                          <a:latin typeface="Calibri"/>
                        </a:rPr>
                        <a:t>executePaymentOrder </a:t>
                      </a:r>
                    </a:p>
                  </a:txBody>
                  <a:tcPr marL="6732" marR="6732" marT="673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4638">
                <a:tc>
                  <a:txBody>
                    <a:bodyPr/>
                    <a:lstStyle/>
                    <a:p>
                      <a:pPr algn="l" fontAlgn="t"/>
                      <a:r>
                        <a:rPr lang="en-US" sz="900" b="0" i="0" u="none" strike="noStrike" dirty="0">
                          <a:solidFill>
                            <a:srgbClr val="000000"/>
                          </a:solidFill>
                          <a:latin typeface="Calibri"/>
                        </a:rPr>
                        <a:t>sendPaymentInitiationRequest </a:t>
                      </a:r>
                    </a:p>
                  </a:txBody>
                  <a:tcPr marL="6732" marR="6732" marT="673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4638">
                <a:tc>
                  <a:txBody>
                    <a:bodyPr/>
                    <a:lstStyle/>
                    <a:p>
                      <a:pPr algn="l" fontAlgn="t"/>
                      <a:r>
                        <a:rPr lang="en-US" sz="900" b="0" i="0" u="none" strike="noStrike" dirty="0">
                          <a:solidFill>
                            <a:srgbClr val="000000"/>
                          </a:solidFill>
                          <a:latin typeface="Calibri"/>
                        </a:rPr>
                        <a:t>debitResponse </a:t>
                      </a:r>
                    </a:p>
                  </a:txBody>
                  <a:tcPr marL="6732" marR="6732" marT="673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4638">
                <a:tc>
                  <a:txBody>
                    <a:bodyPr/>
                    <a:lstStyle/>
                    <a:p>
                      <a:pPr algn="l" fontAlgn="t"/>
                      <a:r>
                        <a:rPr lang="en-US" sz="900" b="0" i="0" u="none" strike="noStrike" dirty="0">
                          <a:solidFill>
                            <a:srgbClr val="000000"/>
                          </a:solidFill>
                          <a:latin typeface="Calibri"/>
                        </a:rPr>
                        <a:t>notifyPaymentSentToCustomer </a:t>
                      </a:r>
                    </a:p>
                  </a:txBody>
                  <a:tcPr marL="6732" marR="6732" marT="673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4638">
                <a:tc>
                  <a:txBody>
                    <a:bodyPr/>
                    <a:lstStyle/>
                    <a:p>
                      <a:pPr algn="l" fontAlgn="t"/>
                      <a:r>
                        <a:rPr lang="en-US" sz="900" b="0" i="0" u="none" strike="noStrike" dirty="0">
                          <a:solidFill>
                            <a:srgbClr val="000000"/>
                          </a:solidFill>
                          <a:latin typeface="Calibri"/>
                        </a:rPr>
                        <a:t>creditResponse</a:t>
                      </a:r>
                    </a:p>
                  </a:txBody>
                  <a:tcPr marL="6732" marR="6732" marT="673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graphicFrame>
        <p:nvGraphicFramePr>
          <p:cNvPr id="23" name="Table 22"/>
          <p:cNvGraphicFramePr>
            <a:graphicFrameLocks noGrp="1"/>
          </p:cNvGraphicFramePr>
          <p:nvPr/>
        </p:nvGraphicFramePr>
        <p:xfrm>
          <a:off x="2431985" y="1644210"/>
          <a:ext cx="1880707" cy="4297122"/>
        </p:xfrm>
        <a:graphic>
          <a:graphicData uri="http://schemas.openxmlformats.org/drawingml/2006/table">
            <a:tbl>
              <a:tblPr/>
              <a:tblGrid>
                <a:gridCol w="1880707"/>
              </a:tblGrid>
              <a:tr h="275167">
                <a:tc>
                  <a:txBody>
                    <a:bodyPr/>
                    <a:lstStyle/>
                    <a:p>
                      <a:pPr marL="0" algn="l" defTabSz="914242" rtl="0" eaLnBrk="1" fontAlgn="t" latinLnBrk="0" hangingPunct="1"/>
                      <a:r>
                        <a:rPr lang="en-US" sz="900" b="1" i="0" u="none" strike="noStrike" kern="1200" dirty="0" smtClean="0">
                          <a:solidFill>
                            <a:srgbClr val="000000"/>
                          </a:solidFill>
                          <a:latin typeface="Calibri"/>
                          <a:ea typeface="+mn-ea"/>
                          <a:cs typeface="+mn-cs"/>
                        </a:rPr>
                        <a:t>Reference Scenario 4: Based on limited information provided in EBA published Paper on PSD2.</a:t>
                      </a:r>
                      <a:endParaRPr lang="en-US" sz="900" b="1" i="0" u="none" strike="noStrike" kern="1200" dirty="0">
                        <a:solidFill>
                          <a:srgbClr val="000000"/>
                        </a:solidFill>
                        <a:latin typeface="Calibri"/>
                        <a:ea typeface="+mn-ea"/>
                        <a:cs typeface="+mn-cs"/>
                      </a:endParaRPr>
                    </a:p>
                  </a:txBody>
                  <a:tcPr marL="6879" marR="6879" marT="687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50000"/>
                        <a:lumOff val="50000"/>
                      </a:schemeClr>
                    </a:solidFill>
                  </a:tcPr>
                </a:tc>
              </a:tr>
              <a:tr h="137583">
                <a:tc>
                  <a:txBody>
                    <a:bodyPr/>
                    <a:lstStyle/>
                    <a:p>
                      <a:pPr algn="l" fontAlgn="t"/>
                      <a:r>
                        <a:rPr lang="en-US" sz="900" b="0" i="0" u="none" strike="noStrike" dirty="0">
                          <a:solidFill>
                            <a:srgbClr val="000000"/>
                          </a:solidFill>
                          <a:latin typeface="Calibri"/>
                        </a:rPr>
                        <a:t>checkCustomerCreditDetails</a:t>
                      </a:r>
                    </a:p>
                  </a:txBody>
                  <a:tcPr marL="6879" marR="6879" marT="687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7583">
                <a:tc>
                  <a:txBody>
                    <a:bodyPr/>
                    <a:lstStyle/>
                    <a:p>
                      <a:pPr algn="l" fontAlgn="t"/>
                      <a:r>
                        <a:rPr lang="en-US" sz="900" b="0" i="0" u="none" strike="noStrike" dirty="0">
                          <a:solidFill>
                            <a:srgbClr val="000000"/>
                          </a:solidFill>
                          <a:latin typeface="Calibri"/>
                        </a:rPr>
                        <a:t>executePaymentOrder </a:t>
                      </a:r>
                    </a:p>
                  </a:txBody>
                  <a:tcPr marL="6879" marR="6879" marT="687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60641">
                <a:tc>
                  <a:txBody>
                    <a:bodyPr/>
                    <a:lstStyle/>
                    <a:p>
                      <a:pPr algn="l" fontAlgn="t"/>
                      <a:r>
                        <a:rPr lang="en-US" sz="900" b="0" i="0" u="none" strike="noStrike" dirty="0">
                          <a:solidFill>
                            <a:srgbClr val="000000"/>
                          </a:solidFill>
                          <a:latin typeface="Calibri"/>
                        </a:rPr>
                        <a:t>matchTransaction</a:t>
                      </a:r>
                    </a:p>
                  </a:txBody>
                  <a:tcPr marL="6879" marR="6879" marT="687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27012">
                <a:tc>
                  <a:txBody>
                    <a:bodyPr/>
                    <a:lstStyle/>
                    <a:p>
                      <a:pPr algn="l" fontAlgn="t"/>
                      <a:r>
                        <a:rPr lang="en-US" sz="900" b="0" i="0" u="none" strike="noStrike" dirty="0">
                          <a:solidFill>
                            <a:srgbClr val="000000"/>
                          </a:solidFill>
                          <a:latin typeface="Calibri"/>
                        </a:rPr>
                        <a:t>notifyPaymentOrderStatusToTPP</a:t>
                      </a:r>
                    </a:p>
                  </a:txBody>
                  <a:tcPr marL="6879" marR="6879" marT="687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7583">
                <a:tc>
                  <a:txBody>
                    <a:bodyPr/>
                    <a:lstStyle/>
                    <a:p>
                      <a:pPr algn="l" fontAlgn="t"/>
                      <a:r>
                        <a:rPr lang="en-US" sz="900" b="0" i="0" u="none" strike="noStrike" dirty="0">
                          <a:solidFill>
                            <a:srgbClr val="000000"/>
                          </a:solidFill>
                          <a:latin typeface="Calibri"/>
                        </a:rPr>
                        <a:t>notifyPaymentReceiptToTPP </a:t>
                      </a:r>
                    </a:p>
                  </a:txBody>
                  <a:tcPr marL="6879" marR="6879" marT="687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33892">
                <a:tc>
                  <a:txBody>
                    <a:bodyPr/>
                    <a:lstStyle/>
                    <a:p>
                      <a:pPr algn="l" fontAlgn="t"/>
                      <a:r>
                        <a:rPr lang="en-US" sz="900" b="0" i="0" u="none" strike="noStrike" dirty="0">
                          <a:solidFill>
                            <a:srgbClr val="000000"/>
                          </a:solidFill>
                          <a:latin typeface="Calibri"/>
                        </a:rPr>
                        <a:t>notifyPaymentReceiptToCustomer </a:t>
                      </a:r>
                    </a:p>
                  </a:txBody>
                  <a:tcPr marL="6879" marR="6879" marT="687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7583">
                <a:tc>
                  <a:txBody>
                    <a:bodyPr/>
                    <a:lstStyle/>
                    <a:p>
                      <a:pPr algn="l" fontAlgn="t"/>
                      <a:r>
                        <a:rPr lang="en-US" sz="900" b="1" i="0" u="none" strike="noStrike" dirty="0">
                          <a:solidFill>
                            <a:srgbClr val="000000"/>
                          </a:solidFill>
                          <a:latin typeface="Calibri"/>
                        </a:rPr>
                        <a:t>Reference Scenario 5.1: Based on Australian NPP and India UPI </a:t>
                      </a:r>
                      <a:r>
                        <a:rPr lang="en-US" sz="900" b="1" i="0" u="none" strike="noStrike" dirty="0" smtClean="0">
                          <a:solidFill>
                            <a:srgbClr val="000000"/>
                          </a:solidFill>
                          <a:latin typeface="Calibri"/>
                        </a:rPr>
                        <a:t>Approach</a:t>
                      </a:r>
                      <a:endParaRPr lang="en-US" sz="900" b="1" i="0" u="none" strike="noStrike" dirty="0">
                        <a:solidFill>
                          <a:srgbClr val="000000"/>
                        </a:solidFill>
                        <a:latin typeface="Calibri"/>
                      </a:endParaRPr>
                    </a:p>
                  </a:txBody>
                  <a:tcPr marL="6879" marR="6879" marT="687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r>
              <a:tr h="227012">
                <a:tc>
                  <a:txBody>
                    <a:bodyPr/>
                    <a:lstStyle/>
                    <a:p>
                      <a:pPr algn="l" fontAlgn="t"/>
                      <a:r>
                        <a:rPr lang="en-US" sz="900" b="0" i="0" u="none" strike="noStrike" dirty="0">
                          <a:solidFill>
                            <a:srgbClr val="000000"/>
                          </a:solidFill>
                          <a:latin typeface="Calibri"/>
                        </a:rPr>
                        <a:t>responseToVerifyCreditCustomer </a:t>
                      </a:r>
                    </a:p>
                  </a:txBody>
                  <a:tcPr marL="6879" marR="6879" marT="687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7583">
                <a:tc>
                  <a:txBody>
                    <a:bodyPr/>
                    <a:lstStyle/>
                    <a:p>
                      <a:pPr algn="l" fontAlgn="t"/>
                      <a:r>
                        <a:rPr lang="en-US" sz="900" b="0" i="0" u="none" strike="noStrike" dirty="0">
                          <a:solidFill>
                            <a:srgbClr val="000000"/>
                          </a:solidFill>
                          <a:latin typeface="Calibri"/>
                        </a:rPr>
                        <a:t>creditResponse </a:t>
                      </a:r>
                    </a:p>
                  </a:txBody>
                  <a:tcPr marL="6879" marR="6879" marT="687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33892">
                <a:tc>
                  <a:txBody>
                    <a:bodyPr/>
                    <a:lstStyle/>
                    <a:p>
                      <a:pPr algn="l" fontAlgn="t"/>
                      <a:r>
                        <a:rPr lang="en-US" sz="900" b="0" i="0" u="none" strike="noStrike" dirty="0">
                          <a:solidFill>
                            <a:srgbClr val="000000"/>
                          </a:solidFill>
                          <a:latin typeface="Calibri"/>
                        </a:rPr>
                        <a:t>notifyPaymentReceiptToCustomer </a:t>
                      </a:r>
                    </a:p>
                  </a:txBody>
                  <a:tcPr marL="6879" marR="6879" marT="687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7583">
                <a:tc>
                  <a:txBody>
                    <a:bodyPr/>
                    <a:lstStyle/>
                    <a:p>
                      <a:pPr algn="l" fontAlgn="t"/>
                      <a:r>
                        <a:rPr lang="en-US" sz="900" b="0" i="0" u="none" strike="noStrike" dirty="0">
                          <a:solidFill>
                            <a:srgbClr val="000000"/>
                          </a:solidFill>
                          <a:latin typeface="Calibri"/>
                        </a:rPr>
                        <a:t>debitResponse</a:t>
                      </a:r>
                    </a:p>
                  </a:txBody>
                  <a:tcPr marL="6879" marR="6879" marT="687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27012">
                <a:tc>
                  <a:txBody>
                    <a:bodyPr/>
                    <a:lstStyle/>
                    <a:p>
                      <a:pPr algn="l" fontAlgn="t"/>
                      <a:r>
                        <a:rPr lang="en-US" sz="900" b="1" i="0" u="none" strike="noStrike" dirty="0">
                          <a:solidFill>
                            <a:srgbClr val="000000"/>
                          </a:solidFill>
                          <a:latin typeface="Calibri"/>
                        </a:rPr>
                        <a:t>Reference Scenario 6: Based on </a:t>
                      </a:r>
                      <a:r>
                        <a:rPr lang="en-US" sz="900" b="1" i="0" u="none" strike="noStrike" dirty="0" smtClean="0">
                          <a:solidFill>
                            <a:srgbClr val="000000"/>
                          </a:solidFill>
                          <a:latin typeface="Calibri"/>
                        </a:rPr>
                        <a:t>limited </a:t>
                      </a:r>
                      <a:r>
                        <a:rPr lang="en-US" sz="900" b="1" i="0" u="none" strike="noStrike" dirty="0">
                          <a:solidFill>
                            <a:srgbClr val="000000"/>
                          </a:solidFill>
                          <a:latin typeface="Calibri"/>
                        </a:rPr>
                        <a:t>information provided in EBA published Paper on PSD2.</a:t>
                      </a:r>
                    </a:p>
                  </a:txBody>
                  <a:tcPr marL="6879" marR="6879" marT="687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r>
              <a:tr h="137583">
                <a:tc>
                  <a:txBody>
                    <a:bodyPr/>
                    <a:lstStyle/>
                    <a:p>
                      <a:pPr algn="l" fontAlgn="t"/>
                      <a:r>
                        <a:rPr lang="en-US" sz="900" b="0" i="0" u="none" strike="noStrike" dirty="0">
                          <a:solidFill>
                            <a:srgbClr val="000000"/>
                          </a:solidFill>
                          <a:latin typeface="Calibri"/>
                        </a:rPr>
                        <a:t>checkCustomerCreditDetails</a:t>
                      </a:r>
                    </a:p>
                  </a:txBody>
                  <a:tcPr marL="6879" marR="6879" marT="687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7583">
                <a:tc>
                  <a:txBody>
                    <a:bodyPr/>
                    <a:lstStyle/>
                    <a:p>
                      <a:pPr algn="l" fontAlgn="t"/>
                      <a:r>
                        <a:rPr lang="en-US" sz="900" b="0" i="0" u="none" strike="noStrike" dirty="0">
                          <a:solidFill>
                            <a:srgbClr val="000000"/>
                          </a:solidFill>
                          <a:latin typeface="Calibri"/>
                        </a:rPr>
                        <a:t>executePaymentOrder </a:t>
                      </a:r>
                    </a:p>
                  </a:txBody>
                  <a:tcPr marL="6879" marR="6879" marT="687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7583">
                <a:tc>
                  <a:txBody>
                    <a:bodyPr/>
                    <a:lstStyle/>
                    <a:p>
                      <a:pPr algn="l" fontAlgn="t"/>
                      <a:r>
                        <a:rPr lang="en-US" sz="900" b="0" i="0" u="none" strike="noStrike" dirty="0">
                          <a:solidFill>
                            <a:srgbClr val="000000"/>
                          </a:solidFill>
                          <a:latin typeface="Calibri"/>
                        </a:rPr>
                        <a:t>notifyPaymentOrderStatus</a:t>
                      </a:r>
                    </a:p>
                  </a:txBody>
                  <a:tcPr marL="6879" marR="6879" marT="687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75167">
                <a:tc>
                  <a:txBody>
                    <a:bodyPr/>
                    <a:lstStyle/>
                    <a:p>
                      <a:pPr algn="l" fontAlgn="t"/>
                      <a:r>
                        <a:rPr lang="en-US" sz="900" b="0" i="0" u="none" strike="noStrike" dirty="0">
                          <a:solidFill>
                            <a:srgbClr val="000000"/>
                          </a:solidFill>
                          <a:latin typeface="Calibri"/>
                        </a:rPr>
                        <a:t>notifyPaymentReceiptToTPP</a:t>
                      </a:r>
                    </a:p>
                  </a:txBody>
                  <a:tcPr marL="6879" marR="6879" marT="687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7583">
                <a:tc>
                  <a:txBody>
                    <a:bodyPr/>
                    <a:lstStyle/>
                    <a:p>
                      <a:pPr algn="l" fontAlgn="t"/>
                      <a:r>
                        <a:rPr lang="en-US" sz="900" b="1" i="0" u="none" strike="noStrike" dirty="0">
                          <a:solidFill>
                            <a:srgbClr val="000000"/>
                          </a:solidFill>
                          <a:latin typeface="Calibri"/>
                        </a:rPr>
                        <a:t>Scenario 6.1: Based on Australian NPP and India UPI </a:t>
                      </a:r>
                      <a:r>
                        <a:rPr lang="en-US" sz="900" b="1" i="0" u="none" strike="noStrike" dirty="0" smtClean="0">
                          <a:solidFill>
                            <a:srgbClr val="000000"/>
                          </a:solidFill>
                          <a:latin typeface="Calibri"/>
                        </a:rPr>
                        <a:t>Approach</a:t>
                      </a:r>
                      <a:endParaRPr lang="en-US" sz="900" b="1" i="0" u="none" strike="noStrike" dirty="0">
                        <a:solidFill>
                          <a:srgbClr val="000000"/>
                        </a:solidFill>
                        <a:latin typeface="Calibri"/>
                      </a:endParaRPr>
                    </a:p>
                  </a:txBody>
                  <a:tcPr marL="6879" marR="6879" marT="687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r>
              <a:tr h="137583">
                <a:tc>
                  <a:txBody>
                    <a:bodyPr/>
                    <a:lstStyle/>
                    <a:p>
                      <a:pPr algn="l" fontAlgn="t"/>
                      <a:r>
                        <a:rPr lang="en-US" sz="900" b="0" i="0" u="none" strike="noStrike" dirty="0">
                          <a:solidFill>
                            <a:srgbClr val="000000"/>
                          </a:solidFill>
                          <a:latin typeface="Calibri"/>
                        </a:rPr>
                        <a:t>debitResponse</a:t>
                      </a:r>
                    </a:p>
                  </a:txBody>
                  <a:tcPr marL="6879" marR="6879" marT="687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7583">
                <a:tc>
                  <a:txBody>
                    <a:bodyPr/>
                    <a:lstStyle/>
                    <a:p>
                      <a:pPr algn="l" fontAlgn="t"/>
                      <a:r>
                        <a:rPr lang="en-US" sz="900" b="0" i="0" u="none" strike="noStrike" dirty="0">
                          <a:solidFill>
                            <a:srgbClr val="000000"/>
                          </a:solidFill>
                          <a:latin typeface="Calibri"/>
                        </a:rPr>
                        <a:t>creditResponse </a:t>
                      </a:r>
                    </a:p>
                  </a:txBody>
                  <a:tcPr marL="6879" marR="6879" marT="687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
        <p:nvSpPr>
          <p:cNvPr id="7" name="TextBox 6"/>
          <p:cNvSpPr txBox="1"/>
          <p:nvPr/>
        </p:nvSpPr>
        <p:spPr>
          <a:xfrm>
            <a:off x="4626590" y="5650176"/>
            <a:ext cx="5008732" cy="523220"/>
          </a:xfrm>
          <a:prstGeom prst="rect">
            <a:avLst/>
          </a:prstGeom>
          <a:noFill/>
        </p:spPr>
        <p:txBody>
          <a:bodyPr wrap="square" rtlCol="0">
            <a:spAutoFit/>
          </a:bodyPr>
          <a:lstStyle/>
          <a:p>
            <a:r>
              <a:rPr lang="en-US" sz="1400" b="1" dirty="0" smtClean="0">
                <a:solidFill>
                  <a:schemeClr val="tx2">
                    <a:lumMod val="50000"/>
                  </a:schemeClr>
                </a:solidFill>
              </a:rPr>
              <a:t>Note: Functionalities/APIs are covered in detail in subsequent slides</a:t>
            </a:r>
          </a:p>
        </p:txBody>
      </p:sp>
      <p:sp>
        <p:nvSpPr>
          <p:cNvPr id="8" name="TextBox 7"/>
          <p:cNvSpPr txBox="1"/>
          <p:nvPr/>
        </p:nvSpPr>
        <p:spPr>
          <a:xfrm>
            <a:off x="272960" y="5049673"/>
            <a:ext cx="1951630" cy="523220"/>
          </a:xfrm>
          <a:prstGeom prst="rect">
            <a:avLst/>
          </a:prstGeom>
          <a:noFill/>
        </p:spPr>
        <p:txBody>
          <a:bodyPr wrap="square" rtlCol="0">
            <a:spAutoFit/>
          </a:bodyPr>
          <a:lstStyle/>
          <a:p>
            <a:pPr algn="ctr"/>
            <a:r>
              <a:rPr lang="en-US" sz="1400" b="1" dirty="0" smtClean="0">
                <a:solidFill>
                  <a:schemeClr val="tx2">
                    <a:lumMod val="50000"/>
                  </a:schemeClr>
                </a:solidFill>
              </a:rPr>
              <a:t>APIs/ Functionality for Banks</a:t>
            </a:r>
          </a:p>
        </p:txBody>
      </p:sp>
      <p:graphicFrame>
        <p:nvGraphicFramePr>
          <p:cNvPr id="10" name="Table 9"/>
          <p:cNvGraphicFramePr>
            <a:graphicFrameLocks noGrp="1"/>
          </p:cNvGraphicFramePr>
          <p:nvPr/>
        </p:nvGraphicFramePr>
        <p:xfrm>
          <a:off x="4735766" y="1609804"/>
          <a:ext cx="2060822" cy="1914525"/>
        </p:xfrm>
        <a:graphic>
          <a:graphicData uri="http://schemas.openxmlformats.org/drawingml/2006/table">
            <a:tbl>
              <a:tblPr/>
              <a:tblGrid>
                <a:gridCol w="2060822"/>
              </a:tblGrid>
              <a:tr h="519248">
                <a:tc>
                  <a:txBody>
                    <a:bodyPr/>
                    <a:lstStyle/>
                    <a:p>
                      <a:pPr algn="l" fontAlgn="t"/>
                      <a:r>
                        <a:rPr lang="en-US" sz="1000" b="1" i="0" u="none" strike="noStrike" dirty="0">
                          <a:solidFill>
                            <a:srgbClr val="000000"/>
                          </a:solidFill>
                          <a:latin typeface="Calibri"/>
                        </a:rPr>
                        <a:t>Scenario 4, 4.1, 5, 5.1, 6, 6.1: Based on Australian NPP and India UPI </a:t>
                      </a:r>
                      <a:r>
                        <a:rPr lang="en-US" sz="1000" b="1" i="0" u="none" strike="noStrike" dirty="0" smtClean="0">
                          <a:solidFill>
                            <a:srgbClr val="000000"/>
                          </a:solidFill>
                          <a:latin typeface="Calibri"/>
                        </a:rPr>
                        <a:t>model and on limited provided in </a:t>
                      </a:r>
                      <a:r>
                        <a:rPr lang="en-US" sz="1000" b="1" i="0" u="none" strike="noStrike" dirty="0">
                          <a:solidFill>
                            <a:srgbClr val="000000"/>
                          </a:solidFill>
                          <a:latin typeface="Calibri"/>
                        </a:rPr>
                        <a:t>EBA published paper and </a:t>
                      </a:r>
                      <a:r>
                        <a:rPr lang="en-US" sz="1000" b="1" i="0" u="none" strike="noStrike" dirty="0" smtClean="0">
                          <a:solidFill>
                            <a:srgbClr val="000000"/>
                          </a:solidFill>
                          <a:latin typeface="Calibri"/>
                        </a:rPr>
                        <a:t>some functional assumptions.</a:t>
                      </a:r>
                      <a:endParaRPr lang="en-US" sz="1000" b="1" i="0" u="none" strike="noStrike" dirty="0">
                        <a:solidFill>
                          <a:srgbClr val="000000"/>
                        </a:solidFill>
                        <a:latin typeface="Calibri"/>
                      </a:endParaRPr>
                    </a:p>
                  </a:txBody>
                  <a:tcPr marL="9525" marR="9525" marT="9525" marB="0">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r>
              <a:tr h="190500">
                <a:tc>
                  <a:txBody>
                    <a:bodyPr/>
                    <a:lstStyle/>
                    <a:p>
                      <a:pPr algn="l" fontAlgn="t"/>
                      <a:r>
                        <a:rPr lang="en-US" sz="1000" b="0" i="0" u="none" strike="noStrike" dirty="0">
                          <a:solidFill>
                            <a:srgbClr val="000000"/>
                          </a:solidFill>
                          <a:latin typeface="Calibri"/>
                        </a:rPr>
                        <a:t>sendIBANDetails</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l" fontAlgn="t"/>
                      <a:r>
                        <a:rPr lang="en-US" sz="1000" b="0" i="0" u="none" strike="noStrike" dirty="0">
                          <a:solidFill>
                            <a:srgbClr val="000000"/>
                          </a:solidFill>
                          <a:latin typeface="Calibri"/>
                        </a:rPr>
                        <a:t>verifyCreditCustomer</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l" fontAlgn="t"/>
                      <a:r>
                        <a:rPr lang="en-US" sz="1000" b="0" i="0" u="none" strike="noStrike" dirty="0">
                          <a:solidFill>
                            <a:srgbClr val="000000"/>
                          </a:solidFill>
                          <a:latin typeface="Calibri"/>
                        </a:rPr>
                        <a:t>debitRequest </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l" fontAlgn="t"/>
                      <a:r>
                        <a:rPr lang="en-US" sz="1000" b="0" i="0" u="none" strike="noStrike" dirty="0">
                          <a:solidFill>
                            <a:srgbClr val="000000"/>
                          </a:solidFill>
                          <a:latin typeface="Calibri"/>
                        </a:rPr>
                        <a:t>creditRequest </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l" fontAlgn="t"/>
                      <a:r>
                        <a:rPr lang="en-US" sz="1000" b="0" i="0" u="none" strike="noStrike" dirty="0">
                          <a:solidFill>
                            <a:srgbClr val="000000"/>
                          </a:solidFill>
                          <a:latin typeface="Calibri"/>
                        </a:rPr>
                        <a:t>notifyCreditStatus </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l" fontAlgn="t"/>
                      <a:r>
                        <a:rPr lang="en-US" sz="1000" b="0" i="0" u="none" strike="noStrike" dirty="0">
                          <a:solidFill>
                            <a:srgbClr val="000000"/>
                          </a:solidFill>
                          <a:latin typeface="Calibri"/>
                        </a:rPr>
                        <a:t>notifyDebitStatus</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
        <p:nvSpPr>
          <p:cNvPr id="11" name="Rectangle 10"/>
          <p:cNvSpPr/>
          <p:nvPr/>
        </p:nvSpPr>
        <p:spPr>
          <a:xfrm>
            <a:off x="4722121" y="3607319"/>
            <a:ext cx="2074467" cy="738664"/>
          </a:xfrm>
          <a:prstGeom prst="rect">
            <a:avLst/>
          </a:prstGeom>
        </p:spPr>
        <p:txBody>
          <a:bodyPr wrap="square">
            <a:spAutoFit/>
          </a:bodyPr>
          <a:lstStyle/>
          <a:p>
            <a:pPr algn="ctr" fontAlgn="t"/>
            <a:r>
              <a:rPr lang="en-US" sz="1400" b="1" dirty="0" smtClean="0">
                <a:solidFill>
                  <a:srgbClr val="000000"/>
                </a:solidFill>
                <a:latin typeface="+mn-lt"/>
              </a:rPr>
              <a:t>APIs/Functionality for CSM / Third Party Registry Service</a:t>
            </a:r>
            <a:endParaRPr lang="en-US" sz="1400" b="1" dirty="0">
              <a:solidFill>
                <a:srgbClr val="000000"/>
              </a:solidFill>
              <a:latin typeface="+mn-lt"/>
            </a:endParaRPr>
          </a:p>
        </p:txBody>
      </p:sp>
      <p:graphicFrame>
        <p:nvGraphicFramePr>
          <p:cNvPr id="13" name="Table 12"/>
          <p:cNvGraphicFramePr>
            <a:graphicFrameLocks noGrp="1"/>
          </p:cNvGraphicFramePr>
          <p:nvPr/>
        </p:nvGraphicFramePr>
        <p:xfrm>
          <a:off x="7247600" y="1591165"/>
          <a:ext cx="2210302" cy="2946717"/>
        </p:xfrm>
        <a:graphic>
          <a:graphicData uri="http://schemas.openxmlformats.org/drawingml/2006/table">
            <a:tbl>
              <a:tblPr/>
              <a:tblGrid>
                <a:gridCol w="2210302"/>
              </a:tblGrid>
              <a:tr h="144434">
                <a:tc>
                  <a:txBody>
                    <a:bodyPr/>
                    <a:lstStyle/>
                    <a:p>
                      <a:pPr algn="l" fontAlgn="t"/>
                      <a:r>
                        <a:rPr lang="en-US" sz="1000" b="1" i="0" u="none" strike="noStrike" dirty="0">
                          <a:solidFill>
                            <a:srgbClr val="000000"/>
                          </a:solidFill>
                          <a:latin typeface="Calibri"/>
                        </a:rPr>
                        <a:t>Scenario 4, 5, </a:t>
                      </a:r>
                      <a:r>
                        <a:rPr lang="en-US" sz="1000" b="1" i="0" u="none" strike="noStrike" dirty="0" smtClean="0">
                          <a:solidFill>
                            <a:srgbClr val="000000"/>
                          </a:solidFill>
                          <a:latin typeface="Calibri"/>
                        </a:rPr>
                        <a:t>6</a:t>
                      </a:r>
                      <a:endParaRPr lang="en-US" sz="1000" b="1" i="0" u="none" strike="noStrike" dirty="0">
                        <a:solidFill>
                          <a:srgbClr val="000000"/>
                        </a:solidFill>
                        <a:latin typeface="Calibri"/>
                      </a:endParaRPr>
                    </a:p>
                  </a:txBody>
                  <a:tcPr marL="7387" marR="7387" marT="738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r>
              <a:tr h="139140">
                <a:tc>
                  <a:txBody>
                    <a:bodyPr/>
                    <a:lstStyle/>
                    <a:p>
                      <a:pPr algn="l" fontAlgn="t"/>
                      <a:r>
                        <a:rPr lang="en-US" sz="1000" b="0" i="0" u="none" strike="noStrike" dirty="0">
                          <a:solidFill>
                            <a:srgbClr val="000000"/>
                          </a:solidFill>
                          <a:latin typeface="Calibri"/>
                        </a:rPr>
                        <a:t>matchTransaction</a:t>
                      </a:r>
                    </a:p>
                  </a:txBody>
                  <a:tcPr marL="7387" marR="7387" marT="738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9140">
                <a:tc>
                  <a:txBody>
                    <a:bodyPr/>
                    <a:lstStyle/>
                    <a:p>
                      <a:pPr algn="l" fontAlgn="t"/>
                      <a:r>
                        <a:rPr lang="en-US" sz="1000" b="0" i="0" u="none" strike="noStrike" dirty="0">
                          <a:solidFill>
                            <a:srgbClr val="000000"/>
                          </a:solidFill>
                          <a:latin typeface="Calibri"/>
                        </a:rPr>
                        <a:t>getCreditAlias </a:t>
                      </a:r>
                    </a:p>
                  </a:txBody>
                  <a:tcPr marL="7387" marR="7387" marT="738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9140">
                <a:tc>
                  <a:txBody>
                    <a:bodyPr/>
                    <a:lstStyle/>
                    <a:p>
                      <a:pPr algn="l" fontAlgn="t"/>
                      <a:r>
                        <a:rPr lang="en-US" sz="1000" b="0" i="0" u="none" strike="noStrike" dirty="0">
                          <a:solidFill>
                            <a:srgbClr val="000000"/>
                          </a:solidFill>
                          <a:latin typeface="Calibri"/>
                        </a:rPr>
                        <a:t>notifyPaymentStatusToBank </a:t>
                      </a:r>
                    </a:p>
                  </a:txBody>
                  <a:tcPr marL="7387" marR="7387" marT="738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29581">
                <a:tc>
                  <a:txBody>
                    <a:bodyPr/>
                    <a:lstStyle/>
                    <a:p>
                      <a:pPr algn="l" fontAlgn="t"/>
                      <a:r>
                        <a:rPr lang="en-US" sz="1000" b="0" i="0" u="none" strike="noStrike" dirty="0">
                          <a:solidFill>
                            <a:srgbClr val="000000"/>
                          </a:solidFill>
                          <a:latin typeface="Calibri"/>
                        </a:rPr>
                        <a:t>notifyPaymentReceiptToCustomer</a:t>
                      </a:r>
                    </a:p>
                  </a:txBody>
                  <a:tcPr marL="7387" marR="7387" marT="738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9140">
                <a:tc>
                  <a:txBody>
                    <a:bodyPr/>
                    <a:lstStyle/>
                    <a:p>
                      <a:pPr algn="l" fontAlgn="t"/>
                      <a:r>
                        <a:rPr lang="en-US" sz="1000" b="0" i="0" u="none" strike="noStrike" dirty="0">
                          <a:solidFill>
                            <a:srgbClr val="000000"/>
                          </a:solidFill>
                          <a:latin typeface="Calibri"/>
                        </a:rPr>
                        <a:t>getIBAN </a:t>
                      </a:r>
                    </a:p>
                  </a:txBody>
                  <a:tcPr marL="7387" marR="7387" marT="738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9140">
                <a:tc>
                  <a:txBody>
                    <a:bodyPr/>
                    <a:lstStyle/>
                    <a:p>
                      <a:pPr algn="l" fontAlgn="t"/>
                      <a:r>
                        <a:rPr lang="en-US" sz="1000" b="0" i="0" u="none" strike="noStrike" dirty="0">
                          <a:solidFill>
                            <a:srgbClr val="000000"/>
                          </a:solidFill>
                          <a:latin typeface="Calibri"/>
                        </a:rPr>
                        <a:t>sendPaymentInitiationRequest </a:t>
                      </a:r>
                    </a:p>
                  </a:txBody>
                  <a:tcPr marL="7387" marR="7387" marT="738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9140">
                <a:tc>
                  <a:txBody>
                    <a:bodyPr/>
                    <a:lstStyle/>
                    <a:p>
                      <a:pPr algn="l" fontAlgn="t"/>
                      <a:r>
                        <a:rPr lang="en-US" sz="1000" b="0" i="0" u="none" strike="noStrike" dirty="0">
                          <a:solidFill>
                            <a:srgbClr val="000000"/>
                          </a:solidFill>
                          <a:latin typeface="Calibri"/>
                        </a:rPr>
                        <a:t>sendPaymentInfo </a:t>
                      </a:r>
                    </a:p>
                  </a:txBody>
                  <a:tcPr marL="7387" marR="7387" marT="738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9140">
                <a:tc>
                  <a:txBody>
                    <a:bodyPr/>
                    <a:lstStyle/>
                    <a:p>
                      <a:pPr algn="l" fontAlgn="t"/>
                      <a:r>
                        <a:rPr lang="en-US" sz="1000" b="0" i="0" u="none" strike="noStrike" dirty="0">
                          <a:solidFill>
                            <a:srgbClr val="000000"/>
                          </a:solidFill>
                          <a:latin typeface="Calibri"/>
                        </a:rPr>
                        <a:t>notifyPaymentSentToCustomer </a:t>
                      </a:r>
                    </a:p>
                  </a:txBody>
                  <a:tcPr marL="7387" marR="7387" marT="738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9140">
                <a:tc>
                  <a:txBody>
                    <a:bodyPr/>
                    <a:lstStyle/>
                    <a:p>
                      <a:pPr algn="l" fontAlgn="t"/>
                      <a:r>
                        <a:rPr lang="en-US" sz="1000" b="0" i="0" u="none" strike="noStrike" dirty="0">
                          <a:solidFill>
                            <a:srgbClr val="000000"/>
                          </a:solidFill>
                          <a:latin typeface="Calibri"/>
                        </a:rPr>
                        <a:t>notifyPaymentStatusToTPP</a:t>
                      </a:r>
                    </a:p>
                  </a:txBody>
                  <a:tcPr marL="7387" marR="7387" marT="738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0743">
                <a:tc>
                  <a:txBody>
                    <a:bodyPr/>
                    <a:lstStyle/>
                    <a:p>
                      <a:pPr algn="l" fontAlgn="t"/>
                      <a:r>
                        <a:rPr lang="en-US" sz="1000" b="1" i="0" u="none" strike="noStrike" dirty="0">
                          <a:solidFill>
                            <a:srgbClr val="000000"/>
                          </a:solidFill>
                          <a:latin typeface="Calibri"/>
                        </a:rPr>
                        <a:t>Scenario 4.1, 5.1, </a:t>
                      </a:r>
                      <a:r>
                        <a:rPr lang="en-US" sz="1000" b="1" i="0" u="none" strike="noStrike" dirty="0" smtClean="0">
                          <a:solidFill>
                            <a:srgbClr val="000000"/>
                          </a:solidFill>
                          <a:latin typeface="Calibri"/>
                        </a:rPr>
                        <a:t>6.1</a:t>
                      </a:r>
                      <a:endParaRPr lang="en-US" sz="1000" b="1" i="0" u="none" strike="noStrike" dirty="0">
                        <a:solidFill>
                          <a:srgbClr val="000000"/>
                        </a:solidFill>
                        <a:latin typeface="Calibri"/>
                      </a:endParaRPr>
                    </a:p>
                  </a:txBody>
                  <a:tcPr marL="7387" marR="7387" marT="7387" marB="0">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r>
              <a:tr h="139140">
                <a:tc>
                  <a:txBody>
                    <a:bodyPr/>
                    <a:lstStyle/>
                    <a:p>
                      <a:pPr algn="l" fontAlgn="t"/>
                      <a:r>
                        <a:rPr lang="en-US" sz="1000" b="0" i="0" u="none" strike="noStrike" dirty="0">
                          <a:solidFill>
                            <a:srgbClr val="000000"/>
                          </a:solidFill>
                          <a:latin typeface="Calibri"/>
                        </a:rPr>
                        <a:t>getLoginDetails </a:t>
                      </a:r>
                    </a:p>
                  </a:txBody>
                  <a:tcPr marL="7387" marR="7387" marT="738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9140">
                <a:tc>
                  <a:txBody>
                    <a:bodyPr/>
                    <a:lstStyle/>
                    <a:p>
                      <a:pPr algn="l" fontAlgn="t"/>
                      <a:r>
                        <a:rPr lang="en-US" sz="1000" b="0" i="0" u="none" strike="noStrike" dirty="0">
                          <a:solidFill>
                            <a:srgbClr val="000000"/>
                          </a:solidFill>
                          <a:latin typeface="Calibri"/>
                        </a:rPr>
                        <a:t>executePaymentOrder </a:t>
                      </a:r>
                    </a:p>
                  </a:txBody>
                  <a:tcPr marL="7387" marR="7387" marT="738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9140">
                <a:tc>
                  <a:txBody>
                    <a:bodyPr/>
                    <a:lstStyle/>
                    <a:p>
                      <a:pPr algn="l" fontAlgn="t"/>
                      <a:r>
                        <a:rPr lang="en-US" sz="1000" b="0" i="0" u="none" strike="noStrike" dirty="0">
                          <a:solidFill>
                            <a:srgbClr val="000000"/>
                          </a:solidFill>
                          <a:latin typeface="Calibri"/>
                        </a:rPr>
                        <a:t>sendPaymentInitiationRequest </a:t>
                      </a:r>
                    </a:p>
                  </a:txBody>
                  <a:tcPr marL="7387" marR="7387" marT="738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9140">
                <a:tc>
                  <a:txBody>
                    <a:bodyPr/>
                    <a:lstStyle/>
                    <a:p>
                      <a:pPr algn="l" fontAlgn="t"/>
                      <a:r>
                        <a:rPr lang="en-US" sz="1000" b="0" i="0" u="none" strike="noStrike" dirty="0">
                          <a:solidFill>
                            <a:srgbClr val="000000"/>
                          </a:solidFill>
                          <a:latin typeface="Calibri"/>
                        </a:rPr>
                        <a:t>notifyPaymentSentToCustomer </a:t>
                      </a:r>
                    </a:p>
                  </a:txBody>
                  <a:tcPr marL="7387" marR="7387" marT="738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29581">
                <a:tc>
                  <a:txBody>
                    <a:bodyPr/>
                    <a:lstStyle/>
                    <a:p>
                      <a:pPr algn="l" fontAlgn="t"/>
                      <a:r>
                        <a:rPr lang="en-US" sz="1000" b="0" i="0" u="none" strike="noStrike" dirty="0">
                          <a:solidFill>
                            <a:srgbClr val="000000"/>
                          </a:solidFill>
                          <a:latin typeface="Calibri"/>
                        </a:rPr>
                        <a:t>responseToVerifyCreditCustomer </a:t>
                      </a:r>
                    </a:p>
                  </a:txBody>
                  <a:tcPr marL="7387" marR="7387" marT="738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29581">
                <a:tc>
                  <a:txBody>
                    <a:bodyPr/>
                    <a:lstStyle/>
                    <a:p>
                      <a:pPr algn="l" fontAlgn="t"/>
                      <a:r>
                        <a:rPr lang="en-US" sz="1000" b="0" i="0" u="none" strike="noStrike" dirty="0">
                          <a:solidFill>
                            <a:srgbClr val="000000"/>
                          </a:solidFill>
                          <a:latin typeface="Calibri"/>
                        </a:rPr>
                        <a:t>notifyPaymentReceiptToCustomer </a:t>
                      </a:r>
                    </a:p>
                  </a:txBody>
                  <a:tcPr marL="7387" marR="7387" marT="738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
        <p:nvSpPr>
          <p:cNvPr id="15" name="Rectangle 14"/>
          <p:cNvSpPr/>
          <p:nvPr/>
        </p:nvSpPr>
        <p:spPr>
          <a:xfrm>
            <a:off x="7235583" y="4605896"/>
            <a:ext cx="2074467" cy="738664"/>
          </a:xfrm>
          <a:prstGeom prst="rect">
            <a:avLst/>
          </a:prstGeom>
        </p:spPr>
        <p:txBody>
          <a:bodyPr wrap="square">
            <a:spAutoFit/>
          </a:bodyPr>
          <a:lstStyle/>
          <a:p>
            <a:pPr algn="ctr" fontAlgn="t"/>
            <a:r>
              <a:rPr lang="en-US" sz="1400" b="1" dirty="0" smtClean="0">
                <a:solidFill>
                  <a:srgbClr val="000000"/>
                </a:solidFill>
                <a:latin typeface="+mn-lt"/>
              </a:rPr>
              <a:t>APIs/Functionality for Wallet acting as Third Party Provider</a:t>
            </a:r>
            <a:endParaRPr lang="en-US" sz="1400" b="1" dirty="0">
              <a:solidFill>
                <a:srgbClr val="000000"/>
              </a:solidFill>
              <a:latin typeface="+mn-lt"/>
            </a:endParaRPr>
          </a:p>
        </p:txBody>
      </p:sp>
    </p:spTree>
  </p:cSld>
  <p:clrMapOvr>
    <a:masterClrMapping/>
  </p:clrMapOvr>
  <p:transition spd="med">
    <p:wip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Rectangle 40"/>
          <p:cNvSpPr/>
          <p:nvPr/>
        </p:nvSpPr>
        <p:spPr>
          <a:xfrm>
            <a:off x="7153702" y="3889581"/>
            <a:ext cx="2251887" cy="2019899"/>
          </a:xfrm>
          <a:prstGeom prst="rect">
            <a:avLst/>
          </a:prstGeom>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sz="1000" dirty="0" smtClean="0">
              <a:solidFill>
                <a:schemeClr val="tx2">
                  <a:lumMod val="50000"/>
                </a:schemeClr>
              </a:solidFill>
              <a:latin typeface="Calibri" pitchFamily="34" charset="0"/>
            </a:endParaRPr>
          </a:p>
        </p:txBody>
      </p:sp>
      <p:sp>
        <p:nvSpPr>
          <p:cNvPr id="33" name="Rectangle 32"/>
          <p:cNvSpPr/>
          <p:nvPr/>
        </p:nvSpPr>
        <p:spPr>
          <a:xfrm>
            <a:off x="7096832" y="1842449"/>
            <a:ext cx="2251887" cy="1364776"/>
          </a:xfrm>
          <a:prstGeom prst="rect">
            <a:avLst/>
          </a:prstGeom>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sz="1000" dirty="0" smtClean="0">
              <a:solidFill>
                <a:schemeClr val="tx2">
                  <a:lumMod val="50000"/>
                </a:schemeClr>
              </a:solidFill>
              <a:latin typeface="Calibri" pitchFamily="34" charset="0"/>
            </a:endParaRPr>
          </a:p>
        </p:txBody>
      </p:sp>
      <p:pic>
        <p:nvPicPr>
          <p:cNvPr id="164867" name="Picture 3"/>
          <p:cNvPicPr>
            <a:picLocks noChangeAspect="1" noChangeArrowheads="1"/>
          </p:cNvPicPr>
          <p:nvPr/>
        </p:nvPicPr>
        <p:blipFill>
          <a:blip r:embed="rId2" cstate="print"/>
          <a:srcRect/>
          <a:stretch>
            <a:fillRect/>
          </a:stretch>
        </p:blipFill>
        <p:spPr bwMode="auto">
          <a:xfrm>
            <a:off x="124393" y="3929702"/>
            <a:ext cx="6301286" cy="2361917"/>
          </a:xfrm>
          <a:prstGeom prst="rect">
            <a:avLst/>
          </a:prstGeom>
          <a:ln>
            <a:headEnd/>
            <a:tailEnd/>
          </a:ln>
          <a:effectLst>
            <a:innerShdw blurRad="114300">
              <a:prstClr val="black"/>
            </a:innerShdw>
          </a:effectLst>
        </p:spPr>
        <p:style>
          <a:lnRef idx="2">
            <a:schemeClr val="accent5"/>
          </a:lnRef>
          <a:fillRef idx="1">
            <a:schemeClr val="lt1"/>
          </a:fillRef>
          <a:effectRef idx="0">
            <a:schemeClr val="accent5"/>
          </a:effectRef>
          <a:fontRef idx="minor">
            <a:schemeClr val="dk1"/>
          </a:fontRef>
        </p:style>
      </p:pic>
      <p:pic>
        <p:nvPicPr>
          <p:cNvPr id="164866" name="Picture 2"/>
          <p:cNvPicPr>
            <a:picLocks noChangeAspect="1" noChangeArrowheads="1"/>
          </p:cNvPicPr>
          <p:nvPr/>
        </p:nvPicPr>
        <p:blipFill>
          <a:blip r:embed="rId3" cstate="print"/>
          <a:srcRect/>
          <a:stretch>
            <a:fillRect/>
          </a:stretch>
        </p:blipFill>
        <p:spPr bwMode="auto">
          <a:xfrm>
            <a:off x="122827" y="1555483"/>
            <a:ext cx="6287140" cy="2286011"/>
          </a:xfrm>
          <a:prstGeom prst="rect">
            <a:avLst/>
          </a:prstGeom>
          <a:ln>
            <a:headEnd/>
            <a:tailEnd/>
          </a:ln>
          <a:effectLst>
            <a:innerShdw blurRad="114300">
              <a:prstClr val="black"/>
            </a:innerShdw>
          </a:effectLst>
        </p:spPr>
        <p:style>
          <a:lnRef idx="2">
            <a:schemeClr val="accent5"/>
          </a:lnRef>
          <a:fillRef idx="1">
            <a:schemeClr val="lt1"/>
          </a:fillRef>
          <a:effectRef idx="0">
            <a:schemeClr val="accent5"/>
          </a:effectRef>
          <a:fontRef idx="minor">
            <a:schemeClr val="dk1"/>
          </a:fontRef>
        </p:style>
      </p:pic>
      <p:sp>
        <p:nvSpPr>
          <p:cNvPr id="63" name="TextBox 62"/>
          <p:cNvSpPr txBox="1"/>
          <p:nvPr/>
        </p:nvSpPr>
        <p:spPr>
          <a:xfrm>
            <a:off x="1596788" y="6455392"/>
            <a:ext cx="5923128" cy="338554"/>
          </a:xfrm>
          <a:prstGeom prst="rect">
            <a:avLst/>
          </a:prstGeom>
          <a:noFill/>
        </p:spPr>
        <p:txBody>
          <a:bodyPr wrap="square" rtlCol="0">
            <a:spAutoFit/>
          </a:bodyPr>
          <a:lstStyle/>
          <a:p>
            <a:pPr algn="ctr"/>
            <a:r>
              <a:rPr lang="en-US" sz="800" dirty="0" smtClean="0">
                <a:solidFill>
                  <a:schemeClr val="tx2">
                    <a:lumMod val="50000"/>
                  </a:schemeClr>
                </a:solidFill>
              </a:rPr>
              <a:t>Note: the reason for adding OR scenario is because future scenarios are dependent on CSM’s implementation approach which is yet to be decided</a:t>
            </a:r>
          </a:p>
        </p:txBody>
      </p:sp>
      <p:sp>
        <p:nvSpPr>
          <p:cNvPr id="18" name="Title 2"/>
          <p:cNvSpPr>
            <a:spLocks noGrp="1"/>
          </p:cNvSpPr>
          <p:nvPr>
            <p:ph type="title"/>
          </p:nvPr>
        </p:nvSpPr>
        <p:spPr>
          <a:xfrm>
            <a:off x="0" y="212726"/>
            <a:ext cx="9906000" cy="549275"/>
          </a:xfrm>
        </p:spPr>
        <p:txBody>
          <a:bodyPr/>
          <a:lstStyle/>
          <a:p>
            <a:r>
              <a:rPr lang="en-US" sz="2400" dirty="0" smtClean="0">
                <a:solidFill>
                  <a:schemeClr val="tx2">
                    <a:lumMod val="50000"/>
                  </a:schemeClr>
                </a:solidFill>
              </a:rPr>
              <a:t>Snapshot of Business Scenarios for Bank/TPP acting as AISP &amp; Bank acting as AS-PSP </a:t>
            </a:r>
            <a:r>
              <a:rPr lang="en-US" sz="2400" dirty="0" smtClean="0">
                <a:latin typeface="Calibri" pitchFamily="34" charset="0"/>
              </a:rPr>
              <a:t>to comply with PSD2 regulations </a:t>
            </a:r>
            <a:endParaRPr lang="en-US" sz="2400" dirty="0">
              <a:latin typeface="Calibri" pitchFamily="34" charset="0"/>
            </a:endParaRPr>
          </a:p>
        </p:txBody>
      </p:sp>
      <p:sp>
        <p:nvSpPr>
          <p:cNvPr id="34" name="TextBox 33"/>
          <p:cNvSpPr txBox="1"/>
          <p:nvPr/>
        </p:nvSpPr>
        <p:spPr>
          <a:xfrm>
            <a:off x="179695" y="3441513"/>
            <a:ext cx="1091821" cy="276999"/>
          </a:xfrm>
          <a:prstGeom prst="rect">
            <a:avLst/>
          </a:prstGeom>
          <a:noFill/>
        </p:spPr>
        <p:txBody>
          <a:bodyPr wrap="square" rtlCol="0">
            <a:spAutoFit/>
          </a:bodyPr>
          <a:lstStyle/>
          <a:p>
            <a:pPr algn="ctr"/>
            <a:r>
              <a:rPr lang="en-US" sz="1200" dirty="0" smtClean="0">
                <a:solidFill>
                  <a:schemeClr val="tx2">
                    <a:lumMod val="50000"/>
                  </a:schemeClr>
                </a:solidFill>
              </a:rPr>
              <a:t>Scenario 7</a:t>
            </a:r>
          </a:p>
        </p:txBody>
      </p:sp>
      <p:sp>
        <p:nvSpPr>
          <p:cNvPr id="38" name="TextBox 37"/>
          <p:cNvSpPr txBox="1"/>
          <p:nvPr/>
        </p:nvSpPr>
        <p:spPr>
          <a:xfrm>
            <a:off x="197893" y="5916306"/>
            <a:ext cx="1091821" cy="276999"/>
          </a:xfrm>
          <a:prstGeom prst="rect">
            <a:avLst/>
          </a:prstGeom>
          <a:noFill/>
        </p:spPr>
        <p:txBody>
          <a:bodyPr wrap="square" rtlCol="0">
            <a:spAutoFit/>
          </a:bodyPr>
          <a:lstStyle/>
          <a:p>
            <a:pPr algn="ctr"/>
            <a:r>
              <a:rPr lang="en-US" sz="1200" dirty="0" smtClean="0">
                <a:solidFill>
                  <a:schemeClr val="tx2">
                    <a:lumMod val="50000"/>
                  </a:schemeClr>
                </a:solidFill>
              </a:rPr>
              <a:t>Scenario 8</a:t>
            </a:r>
          </a:p>
        </p:txBody>
      </p:sp>
      <p:sp>
        <p:nvSpPr>
          <p:cNvPr id="25" name="TextBox 24"/>
          <p:cNvSpPr txBox="1"/>
          <p:nvPr/>
        </p:nvSpPr>
        <p:spPr>
          <a:xfrm>
            <a:off x="805221" y="1050878"/>
            <a:ext cx="8952931" cy="523220"/>
          </a:xfrm>
          <a:prstGeom prst="rect">
            <a:avLst/>
          </a:prstGeom>
          <a:noFill/>
        </p:spPr>
        <p:txBody>
          <a:bodyPr wrap="square" rtlCol="0">
            <a:spAutoFit/>
          </a:bodyPr>
          <a:lstStyle/>
          <a:p>
            <a:pPr algn="ctr"/>
            <a:r>
              <a:rPr lang="en-US" sz="1400" dirty="0" smtClean="0">
                <a:solidFill>
                  <a:schemeClr val="tx2">
                    <a:lumMod val="50000"/>
                  </a:schemeClr>
                </a:solidFill>
              </a:rPr>
              <a:t>Banks can opt not to play AISP role immediately but it still has to implement AS-PSP functionality to respond the AISPs. Effectively AS-PSP role becomes mandatory for Banks</a:t>
            </a:r>
          </a:p>
        </p:txBody>
      </p:sp>
      <p:graphicFrame>
        <p:nvGraphicFramePr>
          <p:cNvPr id="29" name="Table 28"/>
          <p:cNvGraphicFramePr>
            <a:graphicFrameLocks noGrp="1"/>
          </p:cNvGraphicFramePr>
          <p:nvPr/>
        </p:nvGraphicFramePr>
        <p:xfrm>
          <a:off x="7355763" y="2005589"/>
          <a:ext cx="1709871" cy="553209"/>
        </p:xfrm>
        <a:graphic>
          <a:graphicData uri="http://schemas.openxmlformats.org/drawingml/2006/table">
            <a:tbl>
              <a:tblPr/>
              <a:tblGrid>
                <a:gridCol w="1709871"/>
              </a:tblGrid>
              <a:tr h="184403">
                <a:tc>
                  <a:txBody>
                    <a:bodyPr/>
                    <a:lstStyle/>
                    <a:p>
                      <a:pPr algn="l" fontAlgn="t"/>
                      <a:r>
                        <a:rPr lang="en-US" sz="900" b="0" i="0" u="none" strike="noStrike" dirty="0">
                          <a:solidFill>
                            <a:srgbClr val="000000"/>
                          </a:solidFill>
                          <a:latin typeface="Calibri"/>
                        </a:rPr>
                        <a:t>getAccountInfoResponse</a:t>
                      </a:r>
                    </a:p>
                  </a:txBody>
                  <a:tcPr marL="8433" marR="8433" marT="843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4403">
                <a:tc>
                  <a:txBody>
                    <a:bodyPr/>
                    <a:lstStyle/>
                    <a:p>
                      <a:pPr algn="l" fontAlgn="t"/>
                      <a:r>
                        <a:rPr lang="en-US" sz="900" b="0" i="0" u="none" strike="noStrike" dirty="0">
                          <a:solidFill>
                            <a:srgbClr val="000000"/>
                          </a:solidFill>
                          <a:latin typeface="Calibri"/>
                        </a:rPr>
                        <a:t>showAccountInfo</a:t>
                      </a:r>
                    </a:p>
                  </a:txBody>
                  <a:tcPr marL="8433" marR="8433" marT="843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4403">
                <a:tc>
                  <a:txBody>
                    <a:bodyPr/>
                    <a:lstStyle/>
                    <a:p>
                      <a:pPr algn="l" fontAlgn="t"/>
                      <a:r>
                        <a:rPr lang="en-US" sz="900" b="0" i="0" u="none" strike="noStrike" dirty="0">
                          <a:solidFill>
                            <a:srgbClr val="000000"/>
                          </a:solidFill>
                          <a:latin typeface="Calibri"/>
                        </a:rPr>
                        <a:t>getAccountInfoRequest</a:t>
                      </a:r>
                    </a:p>
                  </a:txBody>
                  <a:tcPr marL="8433" marR="8433" marT="843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graphicFrame>
        <p:nvGraphicFramePr>
          <p:cNvPr id="31" name="Table 30"/>
          <p:cNvGraphicFramePr>
            <a:graphicFrameLocks noGrp="1"/>
          </p:cNvGraphicFramePr>
          <p:nvPr/>
        </p:nvGraphicFramePr>
        <p:xfrm>
          <a:off x="7439930" y="3986759"/>
          <a:ext cx="1709871" cy="368806"/>
        </p:xfrm>
        <a:graphic>
          <a:graphicData uri="http://schemas.openxmlformats.org/drawingml/2006/table">
            <a:tbl>
              <a:tblPr/>
              <a:tblGrid>
                <a:gridCol w="1709871"/>
              </a:tblGrid>
              <a:tr h="184403">
                <a:tc>
                  <a:txBody>
                    <a:bodyPr/>
                    <a:lstStyle/>
                    <a:p>
                      <a:pPr algn="l" fontAlgn="t"/>
                      <a:r>
                        <a:rPr lang="en-US" sz="900" b="0" i="0" u="none" strike="noStrike" dirty="0" smtClean="0">
                          <a:solidFill>
                            <a:srgbClr val="000000"/>
                          </a:solidFill>
                          <a:latin typeface="Calibri"/>
                        </a:rPr>
                        <a:t>verifyAccountInfoRequest</a:t>
                      </a:r>
                      <a:endParaRPr lang="en-US" sz="900" b="0" i="0" u="none" strike="noStrike" dirty="0">
                        <a:solidFill>
                          <a:srgbClr val="000000"/>
                        </a:solidFill>
                        <a:latin typeface="Calibri"/>
                      </a:endParaRPr>
                    </a:p>
                  </a:txBody>
                  <a:tcPr marL="8433" marR="8433" marT="843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4403">
                <a:tc>
                  <a:txBody>
                    <a:bodyPr/>
                    <a:lstStyle/>
                    <a:p>
                      <a:pPr algn="l" fontAlgn="t"/>
                      <a:r>
                        <a:rPr lang="en-US" sz="900" b="0" i="0" u="none" strike="noStrike" dirty="0" smtClean="0">
                          <a:solidFill>
                            <a:srgbClr val="000000"/>
                          </a:solidFill>
                          <a:latin typeface="Calibri"/>
                        </a:rPr>
                        <a:t>SendAccountInfo</a:t>
                      </a:r>
                      <a:endParaRPr lang="en-US" sz="900" b="0" i="0" u="none" strike="noStrike" dirty="0">
                        <a:solidFill>
                          <a:srgbClr val="000000"/>
                        </a:solidFill>
                        <a:latin typeface="Calibri"/>
                      </a:endParaRPr>
                    </a:p>
                  </a:txBody>
                  <a:tcPr marL="8433" marR="8433" marT="843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
        <p:nvSpPr>
          <p:cNvPr id="40" name="Rectangle 39"/>
          <p:cNvSpPr/>
          <p:nvPr/>
        </p:nvSpPr>
        <p:spPr>
          <a:xfrm>
            <a:off x="7178718" y="2692919"/>
            <a:ext cx="2074467" cy="523220"/>
          </a:xfrm>
          <a:prstGeom prst="rect">
            <a:avLst/>
          </a:prstGeom>
        </p:spPr>
        <p:txBody>
          <a:bodyPr wrap="square">
            <a:spAutoFit/>
          </a:bodyPr>
          <a:lstStyle/>
          <a:p>
            <a:pPr algn="ctr" fontAlgn="t"/>
            <a:r>
              <a:rPr lang="en-US" sz="1400" b="1" dirty="0" smtClean="0">
                <a:solidFill>
                  <a:srgbClr val="000000"/>
                </a:solidFill>
                <a:latin typeface="+mn-lt"/>
              </a:rPr>
              <a:t>APIs/Functionality for AISP</a:t>
            </a:r>
            <a:endParaRPr lang="en-US" sz="1400" b="1" dirty="0">
              <a:solidFill>
                <a:srgbClr val="000000"/>
              </a:solidFill>
              <a:latin typeface="+mn-lt"/>
            </a:endParaRPr>
          </a:p>
        </p:txBody>
      </p:sp>
      <p:sp>
        <p:nvSpPr>
          <p:cNvPr id="42" name="Rectangle 41"/>
          <p:cNvSpPr/>
          <p:nvPr/>
        </p:nvSpPr>
        <p:spPr>
          <a:xfrm>
            <a:off x="7235588" y="4361429"/>
            <a:ext cx="2074467" cy="1384995"/>
          </a:xfrm>
          <a:prstGeom prst="rect">
            <a:avLst/>
          </a:prstGeom>
        </p:spPr>
        <p:txBody>
          <a:bodyPr wrap="square">
            <a:spAutoFit/>
          </a:bodyPr>
          <a:lstStyle/>
          <a:p>
            <a:pPr algn="ctr" fontAlgn="t"/>
            <a:r>
              <a:rPr lang="en-US" sz="1400" b="1" dirty="0" smtClean="0">
                <a:solidFill>
                  <a:srgbClr val="000000"/>
                </a:solidFill>
                <a:latin typeface="+mn-lt"/>
              </a:rPr>
              <a:t>APIs/Functionality for AS-PSP</a:t>
            </a:r>
          </a:p>
          <a:p>
            <a:pPr algn="ctr" fontAlgn="t"/>
            <a:endParaRPr lang="en-US" sz="1400" b="1" dirty="0" smtClean="0">
              <a:solidFill>
                <a:srgbClr val="000000"/>
              </a:solidFill>
              <a:latin typeface="+mn-lt"/>
            </a:endParaRPr>
          </a:p>
          <a:p>
            <a:pPr algn="ctr" fontAlgn="t"/>
            <a:r>
              <a:rPr lang="en-US" sz="1400" b="1" dirty="0" smtClean="0">
                <a:solidFill>
                  <a:srgbClr val="000000"/>
                </a:solidFill>
                <a:latin typeface="+mn-lt"/>
              </a:rPr>
              <a:t>Note: This is Mandatory for Banks to be PSD2 Complaint</a:t>
            </a:r>
            <a:endParaRPr lang="en-US" sz="1400" b="1" dirty="0">
              <a:solidFill>
                <a:srgbClr val="000000"/>
              </a:solidFill>
              <a:latin typeface="+mn-lt"/>
            </a:endParaRPr>
          </a:p>
        </p:txBody>
      </p:sp>
      <p:cxnSp>
        <p:nvCxnSpPr>
          <p:cNvPr id="46" name="Straight Arrow Connector 45"/>
          <p:cNvCxnSpPr/>
          <p:nvPr/>
        </p:nvCxnSpPr>
        <p:spPr>
          <a:xfrm flipV="1">
            <a:off x="4121624" y="3002507"/>
            <a:ext cx="2975212" cy="436729"/>
          </a:xfrm>
          <a:prstGeom prst="straightConnector1">
            <a:avLst/>
          </a:prstGeom>
          <a:ln>
            <a:tailEnd type="arrow"/>
          </a:ln>
        </p:spPr>
        <p:style>
          <a:lnRef idx="1">
            <a:schemeClr val="accent6"/>
          </a:lnRef>
          <a:fillRef idx="0">
            <a:schemeClr val="accent6"/>
          </a:fillRef>
          <a:effectRef idx="0">
            <a:schemeClr val="accent6"/>
          </a:effectRef>
          <a:fontRef idx="minor">
            <a:schemeClr val="tx1"/>
          </a:fontRef>
        </p:style>
      </p:cxnSp>
      <p:cxnSp>
        <p:nvCxnSpPr>
          <p:cNvPr id="50" name="Straight Arrow Connector 49"/>
          <p:cNvCxnSpPr/>
          <p:nvPr/>
        </p:nvCxnSpPr>
        <p:spPr>
          <a:xfrm flipV="1">
            <a:off x="6441743" y="4203510"/>
            <a:ext cx="750627" cy="1"/>
          </a:xfrm>
          <a:prstGeom prst="straightConnector1">
            <a:avLst/>
          </a:prstGeom>
          <a:ln>
            <a:solidFill>
              <a:schemeClr val="tx2"/>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flipV="1">
            <a:off x="6403074" y="4738048"/>
            <a:ext cx="750627" cy="1"/>
          </a:xfrm>
          <a:prstGeom prst="straightConnector1">
            <a:avLst/>
          </a:prstGeom>
          <a:ln>
            <a:solidFill>
              <a:schemeClr val="tx2"/>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flipV="1">
            <a:off x="6403074" y="5270310"/>
            <a:ext cx="750627" cy="1"/>
          </a:xfrm>
          <a:prstGeom prst="straightConnector1">
            <a:avLst/>
          </a:prstGeom>
          <a:ln>
            <a:solidFill>
              <a:schemeClr val="tx2"/>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flipV="1">
            <a:off x="3944203" y="3220873"/>
            <a:ext cx="3152633" cy="846160"/>
          </a:xfrm>
          <a:prstGeom prst="straightConnector1">
            <a:avLst/>
          </a:prstGeom>
          <a:ln>
            <a:tailEnd type="arrow"/>
          </a:ln>
        </p:spPr>
        <p:style>
          <a:lnRef idx="1">
            <a:schemeClr val="accent6"/>
          </a:lnRef>
          <a:fillRef idx="0">
            <a:schemeClr val="accent6"/>
          </a:fillRef>
          <a:effectRef idx="0">
            <a:schemeClr val="accent6"/>
          </a:effectRef>
          <a:fontRef idx="minor">
            <a:schemeClr val="tx1"/>
          </a:fontRef>
        </p:style>
      </p:cxnSp>
      <p:cxnSp>
        <p:nvCxnSpPr>
          <p:cNvPr id="65" name="Straight Arrow Connector 64"/>
          <p:cNvCxnSpPr/>
          <p:nvPr/>
        </p:nvCxnSpPr>
        <p:spPr>
          <a:xfrm>
            <a:off x="6400800" y="2251881"/>
            <a:ext cx="750627" cy="1624083"/>
          </a:xfrm>
          <a:prstGeom prst="straightConnector1">
            <a:avLst/>
          </a:prstGeom>
          <a:ln>
            <a:solidFill>
              <a:schemeClr val="tx2"/>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164866" idx="3"/>
          </p:cNvCxnSpPr>
          <p:nvPr/>
        </p:nvCxnSpPr>
        <p:spPr>
          <a:xfrm>
            <a:off x="6409967" y="2698489"/>
            <a:ext cx="741460" cy="1409487"/>
          </a:xfrm>
          <a:prstGeom prst="straightConnector1">
            <a:avLst/>
          </a:prstGeom>
          <a:ln>
            <a:solidFill>
              <a:schemeClr val="tx2"/>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23" name="Line Callout 1 22"/>
          <p:cNvSpPr/>
          <p:nvPr/>
        </p:nvSpPr>
        <p:spPr>
          <a:xfrm>
            <a:off x="4438650" y="1592873"/>
            <a:ext cx="575407" cy="158261"/>
          </a:xfrm>
          <a:prstGeom prst="borderCallout1">
            <a:avLst>
              <a:gd name="adj1" fmla="val 101160"/>
              <a:gd name="adj2" fmla="val 46225"/>
              <a:gd name="adj3" fmla="val 280895"/>
              <a:gd name="adj4" fmla="val -13528"/>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smtClean="0">
                <a:solidFill>
                  <a:schemeClr val="tx2">
                    <a:lumMod val="50000"/>
                  </a:schemeClr>
                </a:solidFill>
                <a:latin typeface="Calibri" pitchFamily="34" charset="0"/>
              </a:rPr>
              <a:t>Camt.060</a:t>
            </a:r>
          </a:p>
        </p:txBody>
      </p:sp>
      <p:sp>
        <p:nvSpPr>
          <p:cNvPr id="24" name="Line Callout 1 23"/>
          <p:cNvSpPr/>
          <p:nvPr/>
        </p:nvSpPr>
        <p:spPr>
          <a:xfrm>
            <a:off x="4616451" y="2234223"/>
            <a:ext cx="533400" cy="158261"/>
          </a:xfrm>
          <a:prstGeom prst="borderCallout1">
            <a:avLst>
              <a:gd name="adj1" fmla="val 53012"/>
              <a:gd name="adj2" fmla="val 3186"/>
              <a:gd name="adj3" fmla="val 64227"/>
              <a:gd name="adj4" fmla="val -24329"/>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700" dirty="0" smtClean="0">
                <a:solidFill>
                  <a:schemeClr val="tx2">
                    <a:lumMod val="50000"/>
                  </a:schemeClr>
                </a:solidFill>
                <a:latin typeface="Calibri" pitchFamily="34" charset="0"/>
              </a:rPr>
              <a:t>Camt.052</a:t>
            </a:r>
          </a:p>
        </p:txBody>
      </p:sp>
      <p:sp>
        <p:nvSpPr>
          <p:cNvPr id="26" name="Line Callout 1 25"/>
          <p:cNvSpPr/>
          <p:nvPr/>
        </p:nvSpPr>
        <p:spPr>
          <a:xfrm>
            <a:off x="4343400" y="2805723"/>
            <a:ext cx="575407" cy="158261"/>
          </a:xfrm>
          <a:prstGeom prst="borderCallout1">
            <a:avLst>
              <a:gd name="adj1" fmla="val 4863"/>
              <a:gd name="adj2" fmla="val 38500"/>
              <a:gd name="adj3" fmla="val -108304"/>
              <a:gd name="adj4" fmla="val 1922"/>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smtClean="0">
                <a:solidFill>
                  <a:schemeClr val="tx2">
                    <a:lumMod val="50000"/>
                  </a:schemeClr>
                </a:solidFill>
                <a:latin typeface="Calibri" pitchFamily="34" charset="0"/>
              </a:rPr>
              <a:t>Camt.060</a:t>
            </a:r>
          </a:p>
        </p:txBody>
      </p:sp>
      <p:sp>
        <p:nvSpPr>
          <p:cNvPr id="27" name="Line Callout 1 26"/>
          <p:cNvSpPr/>
          <p:nvPr/>
        </p:nvSpPr>
        <p:spPr>
          <a:xfrm>
            <a:off x="2457451" y="2704123"/>
            <a:ext cx="533400" cy="158261"/>
          </a:xfrm>
          <a:prstGeom prst="borderCallout1">
            <a:avLst>
              <a:gd name="adj1" fmla="val -7174"/>
              <a:gd name="adj2" fmla="val 26996"/>
              <a:gd name="adj3" fmla="val -100280"/>
              <a:gd name="adj4" fmla="val 20909"/>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700" dirty="0" smtClean="0">
                <a:solidFill>
                  <a:schemeClr val="tx2">
                    <a:lumMod val="50000"/>
                  </a:schemeClr>
                </a:solidFill>
                <a:latin typeface="Calibri" pitchFamily="34" charset="0"/>
              </a:rPr>
              <a:t>Camt.052</a:t>
            </a:r>
          </a:p>
        </p:txBody>
      </p:sp>
      <p:sp>
        <p:nvSpPr>
          <p:cNvPr id="28" name="Line Callout 1 27"/>
          <p:cNvSpPr/>
          <p:nvPr/>
        </p:nvSpPr>
        <p:spPr>
          <a:xfrm>
            <a:off x="3905250" y="4120173"/>
            <a:ext cx="575407" cy="158261"/>
          </a:xfrm>
          <a:prstGeom prst="borderCallout1">
            <a:avLst>
              <a:gd name="adj1" fmla="val 44987"/>
              <a:gd name="adj2" fmla="val 95886"/>
              <a:gd name="adj3" fmla="val -40094"/>
              <a:gd name="adj4" fmla="val 139868"/>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smtClean="0">
                <a:solidFill>
                  <a:schemeClr val="tx2">
                    <a:lumMod val="50000"/>
                  </a:schemeClr>
                </a:solidFill>
                <a:latin typeface="Calibri" pitchFamily="34" charset="0"/>
              </a:rPr>
              <a:t>Camt.060</a:t>
            </a:r>
          </a:p>
        </p:txBody>
      </p:sp>
      <p:sp>
        <p:nvSpPr>
          <p:cNvPr id="30" name="Line Callout 1 29"/>
          <p:cNvSpPr/>
          <p:nvPr/>
        </p:nvSpPr>
        <p:spPr>
          <a:xfrm>
            <a:off x="4432300" y="5498123"/>
            <a:ext cx="575407" cy="158261"/>
          </a:xfrm>
          <a:prstGeom prst="borderCallout1">
            <a:avLst>
              <a:gd name="adj1" fmla="val 851"/>
              <a:gd name="adj2" fmla="val 59468"/>
              <a:gd name="adj3" fmla="val -164478"/>
              <a:gd name="adj4" fmla="val 60412"/>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smtClean="0">
                <a:solidFill>
                  <a:schemeClr val="tx2">
                    <a:lumMod val="50000"/>
                  </a:schemeClr>
                </a:solidFill>
                <a:latin typeface="Calibri" pitchFamily="34" charset="0"/>
              </a:rPr>
              <a:t>Camt.060</a:t>
            </a:r>
          </a:p>
        </p:txBody>
      </p:sp>
      <p:sp>
        <p:nvSpPr>
          <p:cNvPr id="32" name="Line Callout 1 31"/>
          <p:cNvSpPr/>
          <p:nvPr/>
        </p:nvSpPr>
        <p:spPr>
          <a:xfrm>
            <a:off x="4711701" y="4780573"/>
            <a:ext cx="533400" cy="158261"/>
          </a:xfrm>
          <a:prstGeom prst="borderCallout1">
            <a:avLst>
              <a:gd name="adj1" fmla="val 53012"/>
              <a:gd name="adj2" fmla="val 3186"/>
              <a:gd name="adj3" fmla="val 64227"/>
              <a:gd name="adj4" fmla="val -24329"/>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700" dirty="0" smtClean="0">
                <a:solidFill>
                  <a:schemeClr val="tx2">
                    <a:lumMod val="50000"/>
                  </a:schemeClr>
                </a:solidFill>
                <a:latin typeface="Calibri" pitchFamily="34" charset="0"/>
              </a:rPr>
              <a:t>Camt.052</a:t>
            </a:r>
          </a:p>
        </p:txBody>
      </p:sp>
      <p:cxnSp>
        <p:nvCxnSpPr>
          <p:cNvPr id="36" name="Straight Connector 35"/>
          <p:cNvCxnSpPr>
            <a:endCxn id="32" idx="2"/>
          </p:cNvCxnSpPr>
          <p:nvPr/>
        </p:nvCxnSpPr>
        <p:spPr>
          <a:xfrm>
            <a:off x="4578350" y="4692650"/>
            <a:ext cx="133351" cy="167054"/>
          </a:xfrm>
          <a:prstGeom prst="line">
            <a:avLst/>
          </a:prstGeom>
          <a:ln w="12700">
            <a:solidFill>
              <a:srgbClr val="C00000"/>
            </a:solidFill>
            <a:prstDash val="solid"/>
          </a:ln>
        </p:spPr>
        <p:style>
          <a:lnRef idx="1">
            <a:schemeClr val="accent1"/>
          </a:lnRef>
          <a:fillRef idx="0">
            <a:schemeClr val="accent1"/>
          </a:fillRef>
          <a:effectRef idx="0">
            <a:schemeClr val="accent1"/>
          </a:effectRef>
          <a:fontRef idx="minor">
            <a:schemeClr val="tx1"/>
          </a:fontRef>
        </p:style>
      </p:cxnSp>
      <p:sp>
        <p:nvSpPr>
          <p:cNvPr id="37" name="Line Callout 1 36"/>
          <p:cNvSpPr/>
          <p:nvPr/>
        </p:nvSpPr>
        <p:spPr>
          <a:xfrm>
            <a:off x="2330451" y="5085373"/>
            <a:ext cx="533400" cy="158261"/>
          </a:xfrm>
          <a:prstGeom prst="borderCallout1">
            <a:avLst>
              <a:gd name="adj1" fmla="val 851"/>
              <a:gd name="adj2" fmla="val 36519"/>
              <a:gd name="adj3" fmla="val -96268"/>
              <a:gd name="adj4" fmla="val 37576"/>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700" dirty="0" smtClean="0">
                <a:solidFill>
                  <a:schemeClr val="tx2">
                    <a:lumMod val="50000"/>
                  </a:schemeClr>
                </a:solidFill>
                <a:latin typeface="Calibri" pitchFamily="34" charset="0"/>
              </a:rPr>
              <a:t>Camt.052</a:t>
            </a:r>
          </a:p>
        </p:txBody>
      </p:sp>
    </p:spTree>
  </p:cSld>
  <p:clrMapOvr>
    <a:masterClrMapping/>
  </p:clrMapOvr>
  <p:transition spd="med">
    <p:wip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483090" y="2792951"/>
            <a:ext cx="9137905" cy="1806302"/>
          </a:xfrm>
        </p:spPr>
        <p:txBody>
          <a:bodyPr anchor="ctr"/>
          <a:lstStyle/>
          <a:p>
            <a:pPr algn="l"/>
            <a:endParaRPr lang="en-US" sz="2800" b="1" dirty="0"/>
          </a:p>
          <a:p>
            <a:pPr algn="l"/>
            <a:r>
              <a:rPr lang="en-US" sz="4000" b="1" dirty="0" smtClean="0"/>
              <a:t>Sample PISP Scenarios – Credit Transfer</a:t>
            </a:r>
            <a:endParaRPr lang="en-US" sz="4000" b="1" dirty="0"/>
          </a:p>
          <a:p>
            <a:endParaRPr lang="en-US" sz="2800" dirty="0"/>
          </a:p>
        </p:txBody>
      </p:sp>
    </p:spTree>
  </p:cSld>
  <p:clrMapOvr>
    <a:masterClrMapping/>
  </p:clrMapOvr>
  <p:transition spd="med">
    <p:wip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Rounded Rectangular Callout 78"/>
          <p:cNvSpPr/>
          <p:nvPr/>
        </p:nvSpPr>
        <p:spPr>
          <a:xfrm>
            <a:off x="255170" y="1903229"/>
            <a:ext cx="1676400" cy="967563"/>
          </a:xfrm>
          <a:prstGeom prst="wedgeRoundRectCallout">
            <a:avLst>
              <a:gd name="adj1" fmla="val 150555"/>
              <a:gd name="adj2" fmla="val -2836"/>
              <a:gd name="adj3" fmla="val 16667"/>
            </a:avLst>
          </a:prstGeom>
          <a:solidFill>
            <a:schemeClr val="tx2">
              <a:lumMod val="20000"/>
              <a:lumOff val="80000"/>
            </a:schemeClr>
          </a:solid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91430" tIns="45715" rIns="91430" bIns="45715" rtlCol="0" anchor="ctr"/>
          <a:lstStyle/>
          <a:p>
            <a:pPr marL="228575" indent="-228575"/>
            <a:r>
              <a:rPr lang="en-US" sz="800" dirty="0" smtClean="0">
                <a:solidFill>
                  <a:srgbClr val="0070C0"/>
                </a:solidFill>
                <a:latin typeface="Calibri" pitchFamily="34" charset="0"/>
              </a:rPr>
              <a:t>1. getMerchantCreditDetails</a:t>
            </a:r>
          </a:p>
          <a:p>
            <a:pPr marL="228575" indent="-228575"/>
            <a:r>
              <a:rPr lang="en-US" sz="800" dirty="0" smtClean="0">
                <a:solidFill>
                  <a:srgbClr val="0070C0"/>
                </a:solidFill>
                <a:latin typeface="Calibri" pitchFamily="34" charset="0"/>
              </a:rPr>
              <a:t>2. getMemberState&amp;Bank</a:t>
            </a:r>
          </a:p>
          <a:p>
            <a:pPr marL="228575" indent="-228575"/>
            <a:r>
              <a:rPr lang="en-US" sz="800" dirty="0" smtClean="0">
                <a:solidFill>
                  <a:srgbClr val="0070C0"/>
                </a:solidFill>
                <a:latin typeface="Calibri" pitchFamily="34" charset="0"/>
              </a:rPr>
              <a:t>3. sendCustomerLoginDetails</a:t>
            </a:r>
          </a:p>
          <a:p>
            <a:pPr marL="228575" indent="-228575"/>
            <a:r>
              <a:rPr lang="en-US" sz="800" dirty="0" smtClean="0">
                <a:solidFill>
                  <a:srgbClr val="0070C0"/>
                </a:solidFill>
                <a:latin typeface="Calibri" pitchFamily="34" charset="0"/>
              </a:rPr>
              <a:t>4. sendMerchantCreditDetails</a:t>
            </a:r>
          </a:p>
          <a:p>
            <a:pPr marL="228575" indent="-228575"/>
            <a:r>
              <a:rPr lang="en-US" sz="800" dirty="0" smtClean="0">
                <a:solidFill>
                  <a:srgbClr val="0070C0"/>
                </a:solidFill>
                <a:latin typeface="Calibri" pitchFamily="34" charset="0"/>
              </a:rPr>
              <a:t>5. enterPaymentOTPDetails</a:t>
            </a:r>
          </a:p>
          <a:p>
            <a:pPr marL="228575" indent="-228575"/>
            <a:r>
              <a:rPr lang="en-US" sz="800" dirty="0" smtClean="0">
                <a:solidFill>
                  <a:srgbClr val="0070C0"/>
                </a:solidFill>
                <a:latin typeface="Calibri" pitchFamily="34" charset="0"/>
              </a:rPr>
              <a:t>6. sendTransactionAndOTPDetails</a:t>
            </a:r>
          </a:p>
          <a:p>
            <a:pPr marL="228575" indent="-228575"/>
            <a:r>
              <a:rPr lang="en-US" sz="800" dirty="0" smtClean="0">
                <a:solidFill>
                  <a:srgbClr val="0070C0"/>
                </a:solidFill>
                <a:latin typeface="Calibri" pitchFamily="34" charset="0"/>
              </a:rPr>
              <a:t>7. showPaymentsStatus</a:t>
            </a:r>
          </a:p>
        </p:txBody>
      </p:sp>
      <p:sp>
        <p:nvSpPr>
          <p:cNvPr id="97" name="Rounded Rectangle 96"/>
          <p:cNvSpPr/>
          <p:nvPr/>
        </p:nvSpPr>
        <p:spPr>
          <a:xfrm>
            <a:off x="5819385" y="1266382"/>
            <a:ext cx="1169581" cy="991043"/>
          </a:xfrm>
          <a:prstGeom prst="roundRect">
            <a:avLst/>
          </a:prstGeom>
          <a:solidFill>
            <a:srgbClr val="C1E1FF"/>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91430" tIns="45715" rIns="91430" bIns="45715" rtlCol="0" anchor="ctr"/>
          <a:lstStyle/>
          <a:p>
            <a:pPr algn="ctr"/>
            <a:endParaRPr lang="en-US" sz="1000" dirty="0" smtClean="0">
              <a:solidFill>
                <a:schemeClr val="tx2">
                  <a:lumMod val="50000"/>
                </a:schemeClr>
              </a:solidFill>
              <a:latin typeface="Calibri" pitchFamily="34" charset="0"/>
            </a:endParaRPr>
          </a:p>
        </p:txBody>
      </p:sp>
      <p:sp>
        <p:nvSpPr>
          <p:cNvPr id="83970" name="Text Box 2"/>
          <p:cNvSpPr>
            <a:spLocks noGrp="1" noChangeArrowheads="1"/>
          </p:cNvSpPr>
          <p:nvPr>
            <p:ph type="title"/>
          </p:nvPr>
        </p:nvSpPr>
        <p:spPr>
          <a:xfrm>
            <a:off x="211140" y="109184"/>
            <a:ext cx="6189660" cy="762001"/>
          </a:xfrm>
        </p:spPr>
        <p:txBody>
          <a:bodyPr/>
          <a:lstStyle/>
          <a:p>
            <a:pPr eaLnBrk="1" hangingPunct="1"/>
            <a:r>
              <a:rPr lang="en-US" altLang="en-US" sz="2400" dirty="0" smtClean="0">
                <a:latin typeface="Calibri" pitchFamily="34" charset="0"/>
              </a:rPr>
              <a:t>Scenario 1 – Bank is Acting as PISP using Capgemini API</a:t>
            </a:r>
          </a:p>
        </p:txBody>
      </p:sp>
      <p:sp>
        <p:nvSpPr>
          <p:cNvPr id="7" name="Text Box 3"/>
          <p:cNvSpPr txBox="1">
            <a:spLocks noChangeArrowheads="1"/>
          </p:cNvSpPr>
          <p:nvPr/>
        </p:nvSpPr>
        <p:spPr bwMode="auto">
          <a:xfrm>
            <a:off x="177422" y="3923412"/>
            <a:ext cx="9604754" cy="2367073"/>
          </a:xfrm>
          <a:prstGeom prst="rect">
            <a:avLst/>
          </a:prstGeom>
          <a:ln/>
          <a:extLst/>
        </p:spPr>
        <p:style>
          <a:lnRef idx="1">
            <a:schemeClr val="accent5"/>
          </a:lnRef>
          <a:fillRef idx="2">
            <a:schemeClr val="accent5"/>
          </a:fillRef>
          <a:effectRef idx="1">
            <a:schemeClr val="accent5"/>
          </a:effectRef>
          <a:fontRef idx="minor">
            <a:schemeClr val="dk1"/>
          </a:fontRef>
        </p:style>
        <p:txBody>
          <a:bodyPr lIns="89990" tIns="44995" rIns="89990" bIns="44995" numCol="2"/>
          <a:lstStyle>
            <a:lvl1pPr marL="228600" indent="-228600">
              <a:spcBef>
                <a:spcPts val="700"/>
              </a:spcBef>
              <a:buClr>
                <a:srgbClr val="000000"/>
              </a:buClr>
              <a:buSzPct val="100000"/>
              <a:buFont typeface="Times New Roman" panose="02020603050405020304" pitchFamily="18" charset="0"/>
              <a:buChar char="•"/>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sz="2800">
                <a:solidFill>
                  <a:srgbClr val="000000"/>
                </a:solidFill>
                <a:latin typeface="Calibri" panose="020F0502020204030204" pitchFamily="34" charset="0"/>
                <a:ea typeface="Lucida Sans Unicode" panose="020B0602030504020204" pitchFamily="34" charset="0"/>
                <a:cs typeface="Lucida Sans Unicode" panose="020B0602030504020204" pitchFamily="34" charset="0"/>
              </a:defRPr>
            </a:lvl1pPr>
            <a:lvl2pPr>
              <a:spcBef>
                <a:spcPts val="600"/>
              </a:spcBef>
              <a:buClr>
                <a:srgbClr val="000000"/>
              </a:buClr>
              <a:buSzPct val="100000"/>
              <a:buFont typeface="Times New Roman" panose="02020603050405020304" pitchFamily="18" charset="0"/>
              <a:buChar char="–"/>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sz="2400">
                <a:solidFill>
                  <a:srgbClr val="000000"/>
                </a:solidFill>
                <a:latin typeface="Calibri" panose="020F0502020204030204" pitchFamily="34" charset="0"/>
                <a:ea typeface="Lucida Sans Unicode" panose="020B0602030504020204" pitchFamily="34" charset="0"/>
                <a:cs typeface="Lucida Sans Unicode" panose="020B0602030504020204" pitchFamily="34" charset="0"/>
              </a:defRPr>
            </a:lvl2pPr>
            <a:lvl3pPr>
              <a:spcBef>
                <a:spcPts val="500"/>
              </a:spcBef>
              <a:buClr>
                <a:srgbClr val="000000"/>
              </a:buClr>
              <a:buSzPct val="100000"/>
              <a:buFont typeface="Times New Roman" panose="02020603050405020304" pitchFamily="18" charset="0"/>
              <a:buChar char="•"/>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sz="2000">
                <a:solidFill>
                  <a:srgbClr val="000000"/>
                </a:solidFill>
                <a:latin typeface="Calibri" panose="020F0502020204030204" pitchFamily="34" charset="0"/>
                <a:ea typeface="Lucida Sans Unicode" panose="020B0602030504020204" pitchFamily="34" charset="0"/>
                <a:cs typeface="Lucida Sans Unicode" panose="020B0602030504020204" pitchFamily="34" charset="0"/>
              </a:defRPr>
            </a:lvl3pPr>
            <a:lvl4pPr>
              <a:spcBef>
                <a:spcPts val="500"/>
              </a:spcBef>
              <a:buClr>
                <a:srgbClr val="000000"/>
              </a:buClr>
              <a:buSzPct val="100000"/>
              <a:buFont typeface="Times New Roman" panose="02020603050405020304" pitchFamily="18" charset="0"/>
              <a:buChar char="–"/>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sz="2000">
                <a:solidFill>
                  <a:srgbClr val="1C7DAF"/>
                </a:solidFill>
                <a:latin typeface="Trebuchet MS" panose="020B0603020202020204" pitchFamily="34" charset="0"/>
                <a:ea typeface="Lucida Sans Unicode" panose="020B0602030504020204" pitchFamily="34" charset="0"/>
                <a:cs typeface="Lucida Sans Unicode" panose="020B0602030504020204" pitchFamily="34" charset="0"/>
              </a:defRPr>
            </a:lvl4pPr>
            <a:lvl5pPr>
              <a:spcBef>
                <a:spcPts val="500"/>
              </a:spcBef>
              <a:buClr>
                <a:srgbClr val="000000"/>
              </a:buClr>
              <a:buSzPct val="100000"/>
              <a:buFont typeface="Times New Roman" panose="02020603050405020304" pitchFamily="18" charset="0"/>
              <a:buChar char="»"/>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sz="2000">
                <a:solidFill>
                  <a:srgbClr val="1C7DAF"/>
                </a:solidFill>
                <a:latin typeface="Trebuchet MS" panose="020B0603020202020204" pitchFamily="34" charset="0"/>
                <a:ea typeface="Lucida Sans Unicode" panose="020B0602030504020204" pitchFamily="34" charset="0"/>
                <a:cs typeface="Lucida Sans Unicode" panose="020B0602030504020204" pitchFamily="34"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buChar char="»"/>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sz="2000">
                <a:solidFill>
                  <a:srgbClr val="1C7DAF"/>
                </a:solidFill>
                <a:latin typeface="Trebuchet MS" panose="020B0603020202020204" pitchFamily="34" charset="0"/>
                <a:ea typeface="Lucida Sans Unicode" panose="020B0602030504020204" pitchFamily="34" charset="0"/>
                <a:cs typeface="Lucida Sans Unicode" panose="020B0602030504020204" pitchFamily="34"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buChar char="»"/>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sz="2000">
                <a:solidFill>
                  <a:srgbClr val="1C7DAF"/>
                </a:solidFill>
                <a:latin typeface="Trebuchet MS" panose="020B0603020202020204" pitchFamily="34" charset="0"/>
                <a:ea typeface="Lucida Sans Unicode" panose="020B0602030504020204" pitchFamily="34" charset="0"/>
                <a:cs typeface="Lucida Sans Unicode" panose="020B0602030504020204" pitchFamily="34"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buChar char="»"/>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sz="2000">
                <a:solidFill>
                  <a:srgbClr val="1C7DAF"/>
                </a:solidFill>
                <a:latin typeface="Trebuchet MS" panose="020B0603020202020204" pitchFamily="34" charset="0"/>
                <a:ea typeface="Lucida Sans Unicode" panose="020B0602030504020204" pitchFamily="34" charset="0"/>
                <a:cs typeface="Lucida Sans Unicode" panose="020B0602030504020204" pitchFamily="34"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buChar char="»"/>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sz="2000">
                <a:solidFill>
                  <a:srgbClr val="1C7DAF"/>
                </a:solidFill>
                <a:latin typeface="Trebuchet MS" panose="020B0603020202020204" pitchFamily="34" charset="0"/>
                <a:ea typeface="Lucida Sans Unicode" panose="020B0602030504020204" pitchFamily="34" charset="0"/>
                <a:cs typeface="Lucida Sans Unicode" panose="020B0602030504020204" pitchFamily="34" charset="0"/>
              </a:defRPr>
            </a:lvl9pPr>
          </a:lstStyle>
          <a:p>
            <a:pPr eaLnBrk="1" hangingPunct="1">
              <a:spcBef>
                <a:spcPct val="0"/>
              </a:spcBef>
              <a:buAutoNum type="arabicPeriod"/>
              <a:defRPr/>
            </a:pPr>
            <a:r>
              <a:rPr lang="en-IN" sz="1000" dirty="0" smtClean="0"/>
              <a:t>Customer Shop Online on Merchant Website &amp; buy. Customer select “Pay online from Account” option.</a:t>
            </a:r>
          </a:p>
          <a:p>
            <a:pPr eaLnBrk="1" hangingPunct="1">
              <a:spcBef>
                <a:spcPct val="0"/>
              </a:spcBef>
              <a:buFont typeface="Times New Roman" panose="02020603050405020304" pitchFamily="18" charset="0"/>
              <a:buAutoNum type="arabicPeriod"/>
              <a:defRPr/>
            </a:pPr>
            <a:r>
              <a:rPr lang="en-IN" sz="1000" dirty="0" smtClean="0"/>
              <a:t>Here Bank is acting as PISP using Capgemini API. Capgemini API (Cloud Based) has been invoked for Payment Initiation.</a:t>
            </a:r>
            <a:r>
              <a:rPr lang="en-US" sz="1000" dirty="0" smtClean="0">
                <a:solidFill>
                  <a:srgbClr val="FF0000"/>
                </a:solidFill>
              </a:rPr>
              <a:t> getMerchantCreditDetails</a:t>
            </a:r>
          </a:p>
          <a:p>
            <a:pPr eaLnBrk="1" hangingPunct="1">
              <a:spcBef>
                <a:spcPct val="0"/>
              </a:spcBef>
              <a:buFont typeface="Times New Roman" panose="02020603050405020304" pitchFamily="18" charset="0"/>
              <a:buAutoNum type="arabicPeriod"/>
              <a:defRPr/>
            </a:pPr>
            <a:r>
              <a:rPr lang="en-IN" sz="1000" dirty="0" smtClean="0"/>
              <a:t>Customer has been asked to select “Country/Member State” and “Customer Bank” (AS-PSP). After selecting Country &amp; Bank, Customer needs to enter Login credentials given by their AS-PSP. (</a:t>
            </a:r>
            <a:r>
              <a:rPr lang="en-IN" sz="1000" b="1" dirty="0" smtClean="0"/>
              <a:t>Note</a:t>
            </a:r>
            <a:r>
              <a:rPr lang="en-IN" sz="1000" dirty="0" smtClean="0"/>
              <a:t> – PISP will have information about Country &amp; Bank as a part of its Static Data information populated by invoking.)  </a:t>
            </a:r>
            <a:r>
              <a:rPr lang="en-US" sz="1000" dirty="0" smtClean="0">
                <a:solidFill>
                  <a:srgbClr val="FF0000"/>
                </a:solidFill>
                <a:cs typeface="Arial" pitchFamily="34" charset="0"/>
              </a:rPr>
              <a:t>getMemberState&amp;Bank</a:t>
            </a:r>
            <a:endParaRPr lang="en-US" sz="1000" dirty="0" smtClean="0">
              <a:solidFill>
                <a:srgbClr val="FF0000"/>
              </a:solidFill>
            </a:endParaRPr>
          </a:p>
          <a:p>
            <a:pPr eaLnBrk="1" hangingPunct="1">
              <a:spcBef>
                <a:spcPct val="0"/>
              </a:spcBef>
              <a:buFont typeface="Times New Roman" panose="02020603050405020304" pitchFamily="18" charset="0"/>
              <a:buAutoNum type="arabicPeriod"/>
              <a:defRPr/>
            </a:pPr>
            <a:r>
              <a:rPr lang="en-IN" sz="1000" dirty="0" smtClean="0"/>
              <a:t>PISP Sends Payment Initiation request to the Customer Bank for Authorization. </a:t>
            </a:r>
            <a:r>
              <a:rPr lang="en-US" sz="1000" dirty="0" smtClean="0">
                <a:solidFill>
                  <a:srgbClr val="FF0000"/>
                </a:solidFill>
              </a:rPr>
              <a:t>sendCustomerLoginDetails, </a:t>
            </a:r>
            <a:r>
              <a:rPr lang="en-US" sz="1000" dirty="0" smtClean="0">
                <a:solidFill>
                  <a:srgbClr val="FF0000"/>
                </a:solidFill>
                <a:cs typeface="Arial" pitchFamily="34" charset="0"/>
              </a:rPr>
              <a:t>sendMerchantCreditDetails</a:t>
            </a:r>
          </a:p>
          <a:p>
            <a:pPr eaLnBrk="1" hangingPunct="1">
              <a:spcBef>
                <a:spcPct val="0"/>
              </a:spcBef>
              <a:buFont typeface="Times New Roman" panose="02020603050405020304" pitchFamily="18" charset="0"/>
              <a:buAutoNum type="arabicPeriod"/>
              <a:defRPr/>
            </a:pPr>
            <a:r>
              <a:rPr lang="en-IN" sz="1000" dirty="0" smtClean="0"/>
              <a:t>Customer Bank authorised the Payments details. Customer Bank to generate OTP (One Time Password) &amp; send to customer registered mobile number. (2 factor authorization). </a:t>
            </a:r>
            <a:r>
              <a:rPr lang="en-IN" sz="1000" dirty="0" smtClean="0">
                <a:solidFill>
                  <a:srgbClr val="FF0000"/>
                </a:solidFill>
              </a:rPr>
              <a:t>verifyCustomerLoginDetails, checkMerchantCreditDetails, sendPaymentOTPToCustomer</a:t>
            </a:r>
          </a:p>
          <a:p>
            <a:pPr eaLnBrk="1" hangingPunct="1">
              <a:spcBef>
                <a:spcPct val="0"/>
              </a:spcBef>
              <a:buFont typeface="Times New Roman" panose="02020603050405020304" pitchFamily="18" charset="0"/>
              <a:buAutoNum type="arabicPeriod"/>
              <a:defRPr/>
            </a:pPr>
            <a:r>
              <a:rPr lang="en-IN" sz="1000" dirty="0" smtClean="0"/>
              <a:t>Customer received OTP which has been sent by their Bank  and enter it in PISP website. </a:t>
            </a:r>
            <a:r>
              <a:rPr lang="en-US" sz="1000" dirty="0" smtClean="0">
                <a:solidFill>
                  <a:srgbClr val="FF0000"/>
                </a:solidFill>
                <a:cs typeface="Arial" pitchFamily="34" charset="0"/>
              </a:rPr>
              <a:t>enterPaymentOTPDetails </a:t>
            </a:r>
          </a:p>
          <a:p>
            <a:pPr eaLnBrk="1" hangingPunct="1">
              <a:spcBef>
                <a:spcPct val="0"/>
              </a:spcBef>
              <a:buFont typeface="Times New Roman" panose="02020603050405020304" pitchFamily="18" charset="0"/>
              <a:buAutoNum type="arabicPeriod"/>
              <a:defRPr/>
            </a:pPr>
            <a:r>
              <a:rPr lang="en-IN" sz="1000" dirty="0" smtClean="0"/>
              <a:t>PISP send the OTP details received for the initiated transaction to the Customer Bank. </a:t>
            </a:r>
            <a:r>
              <a:rPr lang="en-US" sz="1000" dirty="0" smtClean="0">
                <a:solidFill>
                  <a:srgbClr val="FF0000"/>
                </a:solidFill>
                <a:cs typeface="Arial" pitchFamily="34" charset="0"/>
              </a:rPr>
              <a:t>sendTransactionAndOTPDetails</a:t>
            </a:r>
          </a:p>
          <a:p>
            <a:pPr eaLnBrk="1" hangingPunct="1">
              <a:spcBef>
                <a:spcPct val="0"/>
              </a:spcBef>
              <a:buFont typeface="Times New Roman" panose="02020603050405020304" pitchFamily="18" charset="0"/>
              <a:buAutoNum type="arabicPeriod"/>
              <a:defRPr/>
            </a:pPr>
            <a:r>
              <a:rPr lang="en-IN" sz="1000" dirty="0" smtClean="0"/>
              <a:t>Customer Bank verify the Payment details and OTP. After successful verification, Customer Bank send positive response to the PISP.</a:t>
            </a:r>
            <a:r>
              <a:rPr lang="en-US" sz="1000" dirty="0" smtClean="0">
                <a:solidFill>
                  <a:srgbClr val="FF0000"/>
                </a:solidFill>
                <a:cs typeface="Arial" pitchFamily="34" charset="0"/>
              </a:rPr>
              <a:t> verifyTransactionAndOTPDetails, executePaymentOrder, notifyPaymentOrderStatus</a:t>
            </a:r>
          </a:p>
          <a:p>
            <a:pPr eaLnBrk="1" hangingPunct="1">
              <a:spcBef>
                <a:spcPct val="0"/>
              </a:spcBef>
              <a:buFont typeface="Times New Roman" panose="02020603050405020304" pitchFamily="18" charset="0"/>
              <a:buAutoNum type="arabicPeriod"/>
              <a:defRPr/>
            </a:pPr>
            <a:r>
              <a:rPr lang="en-IN" sz="1000" dirty="0" smtClean="0"/>
              <a:t>PISP send control to merchant website and confirms payment status </a:t>
            </a:r>
            <a:r>
              <a:rPr lang="en-US" sz="1000" dirty="0" smtClean="0">
                <a:solidFill>
                  <a:srgbClr val="FF0000"/>
                </a:solidFill>
                <a:cs typeface="Arial" pitchFamily="34" charset="0"/>
              </a:rPr>
              <a:t>showPaymentStatus</a:t>
            </a:r>
            <a:endParaRPr lang="en-US" sz="1000" dirty="0" smtClean="0"/>
          </a:p>
          <a:p>
            <a:pPr eaLnBrk="1" hangingPunct="1">
              <a:spcBef>
                <a:spcPct val="0"/>
              </a:spcBef>
              <a:buAutoNum type="arabicPeriod"/>
              <a:defRPr/>
            </a:pPr>
            <a:r>
              <a:rPr lang="en-IN" sz="1000" dirty="0" smtClean="0"/>
              <a:t>Customer Bank will initiate credit transfer payment to credit Merchant’s account via CSM. </a:t>
            </a:r>
          </a:p>
          <a:p>
            <a:pPr eaLnBrk="1" hangingPunct="1">
              <a:spcBef>
                <a:spcPct val="0"/>
              </a:spcBef>
              <a:buAutoNum type="arabicPeriod"/>
              <a:defRPr/>
            </a:pPr>
            <a:endParaRPr lang="en-US" sz="1000" dirty="0" smtClean="0"/>
          </a:p>
          <a:p>
            <a:pPr eaLnBrk="1" hangingPunct="1">
              <a:spcBef>
                <a:spcPct val="0"/>
              </a:spcBef>
              <a:buNone/>
              <a:defRPr/>
            </a:pPr>
            <a:r>
              <a:rPr lang="en-US" sz="1000" b="1" dirty="0" smtClean="0"/>
              <a:t>NOTE: Account transfer between Customer and Merchant Bank will be happening with different available CSM’s. E.g. With SEPA Insta Payment it will be real-time fund transfer.</a:t>
            </a:r>
            <a:endParaRPr lang="en-US" sz="1600" b="1" dirty="0" smtClean="0"/>
          </a:p>
        </p:txBody>
      </p:sp>
      <p:cxnSp>
        <p:nvCxnSpPr>
          <p:cNvPr id="30" name="Straight Arrow Connector 29"/>
          <p:cNvCxnSpPr/>
          <p:nvPr/>
        </p:nvCxnSpPr>
        <p:spPr>
          <a:xfrm>
            <a:off x="2265684" y="2024569"/>
            <a:ext cx="20370" cy="782428"/>
          </a:xfrm>
          <a:prstGeom prst="straightConnector1">
            <a:avLst/>
          </a:prstGeom>
          <a:ln w="12700">
            <a:solidFill>
              <a:srgbClr val="000000"/>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31" name="Oval 30"/>
          <p:cNvSpPr/>
          <p:nvPr/>
        </p:nvSpPr>
        <p:spPr>
          <a:xfrm>
            <a:off x="2025208" y="2395077"/>
            <a:ext cx="195943" cy="235132"/>
          </a:xfrm>
          <a:prstGeom prst="ellipse">
            <a:avLst/>
          </a:prstGeom>
          <a:ln w="12700">
            <a:solidFill>
              <a:srgbClr val="000000"/>
            </a:solidFill>
            <a:prstDash val="solid"/>
            <a:tailEnd type="arrow"/>
          </a:ln>
        </p:spPr>
        <p:style>
          <a:lnRef idx="1">
            <a:schemeClr val="accent1"/>
          </a:lnRef>
          <a:fillRef idx="0">
            <a:schemeClr val="accent1"/>
          </a:fillRef>
          <a:effectRef idx="0">
            <a:schemeClr val="accent1"/>
          </a:effectRef>
          <a:fontRef idx="minor">
            <a:schemeClr val="tx1"/>
          </a:fontRef>
        </p:style>
        <p:txBody>
          <a:bodyPr lIns="91430" tIns="45715" rIns="91430" bIns="45715" rtlCol="0" anchor="ctr"/>
          <a:lstStyle/>
          <a:p>
            <a:pPr algn="ctr"/>
            <a:r>
              <a:rPr lang="en-US" sz="1100" dirty="0" smtClean="0">
                <a:solidFill>
                  <a:srgbClr val="000000"/>
                </a:solidFill>
                <a:latin typeface="Calibri" pitchFamily="34" charset="0"/>
              </a:rPr>
              <a:t>1</a:t>
            </a:r>
          </a:p>
        </p:txBody>
      </p:sp>
      <p:cxnSp>
        <p:nvCxnSpPr>
          <p:cNvPr id="34" name="Straight Arrow Connector 33"/>
          <p:cNvCxnSpPr>
            <a:stCxn id="78" idx="3"/>
          </p:cNvCxnSpPr>
          <p:nvPr/>
        </p:nvCxnSpPr>
        <p:spPr>
          <a:xfrm flipV="1">
            <a:off x="2541235" y="2785730"/>
            <a:ext cx="999407" cy="431324"/>
          </a:xfrm>
          <a:prstGeom prst="straightConnector1">
            <a:avLst/>
          </a:prstGeom>
          <a:ln w="12700">
            <a:solidFill>
              <a:srgbClr val="000000"/>
            </a:solidFill>
            <a:prstDash val="solid"/>
            <a:headEnd type="triangle"/>
            <a:tailEnd type="triangle"/>
          </a:ln>
        </p:spPr>
        <p:style>
          <a:lnRef idx="1">
            <a:schemeClr val="accent1"/>
          </a:lnRef>
          <a:fillRef idx="0">
            <a:schemeClr val="accent1"/>
          </a:fillRef>
          <a:effectRef idx="0">
            <a:schemeClr val="accent1"/>
          </a:effectRef>
          <a:fontRef idx="minor">
            <a:schemeClr val="tx1"/>
          </a:fontRef>
        </p:style>
      </p:cxnSp>
      <p:sp>
        <p:nvSpPr>
          <p:cNvPr id="38" name="Oval 37"/>
          <p:cNvSpPr/>
          <p:nvPr/>
        </p:nvSpPr>
        <p:spPr>
          <a:xfrm>
            <a:off x="2972572" y="3029154"/>
            <a:ext cx="195943" cy="235132"/>
          </a:xfrm>
          <a:prstGeom prst="ellipse">
            <a:avLst/>
          </a:prstGeom>
          <a:ln w="12700">
            <a:solidFill>
              <a:srgbClr val="000000"/>
            </a:solidFill>
            <a:prstDash val="solid"/>
            <a:tailEnd type="arrow"/>
          </a:ln>
        </p:spPr>
        <p:style>
          <a:lnRef idx="1">
            <a:schemeClr val="accent1"/>
          </a:lnRef>
          <a:fillRef idx="0">
            <a:schemeClr val="accent1"/>
          </a:fillRef>
          <a:effectRef idx="0">
            <a:schemeClr val="accent1"/>
          </a:effectRef>
          <a:fontRef idx="minor">
            <a:schemeClr val="tx1"/>
          </a:fontRef>
        </p:style>
        <p:txBody>
          <a:bodyPr lIns="91430" tIns="45715" rIns="91430" bIns="45715" rtlCol="0" anchor="ctr"/>
          <a:lstStyle/>
          <a:p>
            <a:pPr algn="ctr"/>
            <a:r>
              <a:rPr lang="en-US" sz="1100" dirty="0" smtClean="0">
                <a:solidFill>
                  <a:srgbClr val="000000"/>
                </a:solidFill>
                <a:latin typeface="Calibri" pitchFamily="34" charset="0"/>
              </a:rPr>
              <a:t>2</a:t>
            </a:r>
          </a:p>
        </p:txBody>
      </p:sp>
      <p:cxnSp>
        <p:nvCxnSpPr>
          <p:cNvPr id="44" name="Straight Arrow Connector 43"/>
          <p:cNvCxnSpPr/>
          <p:nvPr/>
        </p:nvCxnSpPr>
        <p:spPr>
          <a:xfrm flipH="1" flipV="1">
            <a:off x="2697358" y="1429627"/>
            <a:ext cx="3044277" cy="5770"/>
          </a:xfrm>
          <a:prstGeom prst="straightConnector1">
            <a:avLst/>
          </a:prstGeom>
          <a:ln w="12700">
            <a:solidFill>
              <a:srgbClr val="000000"/>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47" name="Oval 46"/>
          <p:cNvSpPr/>
          <p:nvPr/>
        </p:nvSpPr>
        <p:spPr>
          <a:xfrm>
            <a:off x="4264899" y="1168362"/>
            <a:ext cx="195943" cy="235132"/>
          </a:xfrm>
          <a:prstGeom prst="ellipse">
            <a:avLst/>
          </a:prstGeom>
          <a:ln w="12700">
            <a:solidFill>
              <a:srgbClr val="000000"/>
            </a:solidFill>
            <a:prstDash val="solid"/>
            <a:tailEnd type="arrow"/>
          </a:ln>
        </p:spPr>
        <p:style>
          <a:lnRef idx="1">
            <a:schemeClr val="accent1"/>
          </a:lnRef>
          <a:fillRef idx="0">
            <a:schemeClr val="accent1"/>
          </a:fillRef>
          <a:effectRef idx="0">
            <a:schemeClr val="accent1"/>
          </a:effectRef>
          <a:fontRef idx="minor">
            <a:schemeClr val="tx1"/>
          </a:fontRef>
        </p:style>
        <p:txBody>
          <a:bodyPr lIns="91430" tIns="45715" rIns="91430" bIns="45715" rtlCol="0" anchor="ctr"/>
          <a:lstStyle/>
          <a:p>
            <a:pPr algn="ctr"/>
            <a:r>
              <a:rPr lang="en-US" sz="1100" dirty="0" smtClean="0">
                <a:solidFill>
                  <a:srgbClr val="000000"/>
                </a:solidFill>
                <a:latin typeface="Calibri" pitchFamily="34" charset="0"/>
              </a:rPr>
              <a:t>5</a:t>
            </a:r>
          </a:p>
        </p:txBody>
      </p:sp>
      <p:cxnSp>
        <p:nvCxnSpPr>
          <p:cNvPr id="48" name="Straight Arrow Connector 47"/>
          <p:cNvCxnSpPr/>
          <p:nvPr/>
        </p:nvCxnSpPr>
        <p:spPr>
          <a:xfrm>
            <a:off x="2551868" y="1637415"/>
            <a:ext cx="1010093" cy="446568"/>
          </a:xfrm>
          <a:prstGeom prst="straightConnector1">
            <a:avLst/>
          </a:prstGeom>
          <a:ln w="12700">
            <a:solidFill>
              <a:srgbClr val="000000"/>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49" name="Oval 48"/>
          <p:cNvSpPr/>
          <p:nvPr/>
        </p:nvSpPr>
        <p:spPr>
          <a:xfrm>
            <a:off x="3063736" y="1628661"/>
            <a:ext cx="195943" cy="235132"/>
          </a:xfrm>
          <a:prstGeom prst="ellipse">
            <a:avLst/>
          </a:prstGeom>
          <a:ln w="12700">
            <a:solidFill>
              <a:srgbClr val="000000"/>
            </a:solidFill>
            <a:prstDash val="solid"/>
            <a:tailEnd type="arrow"/>
          </a:ln>
        </p:spPr>
        <p:style>
          <a:lnRef idx="1">
            <a:schemeClr val="accent1"/>
          </a:lnRef>
          <a:fillRef idx="0">
            <a:schemeClr val="accent1"/>
          </a:fillRef>
          <a:effectRef idx="0">
            <a:schemeClr val="accent1"/>
          </a:effectRef>
          <a:fontRef idx="minor">
            <a:schemeClr val="tx1"/>
          </a:fontRef>
        </p:style>
        <p:txBody>
          <a:bodyPr lIns="91430" tIns="45715" rIns="91430" bIns="45715" rtlCol="0" anchor="ctr"/>
          <a:lstStyle/>
          <a:p>
            <a:pPr algn="ctr"/>
            <a:r>
              <a:rPr lang="en-US" sz="1100" dirty="0" smtClean="0">
                <a:solidFill>
                  <a:srgbClr val="000000"/>
                </a:solidFill>
                <a:latin typeface="Calibri" pitchFamily="34" charset="0"/>
              </a:rPr>
              <a:t>3</a:t>
            </a:r>
          </a:p>
        </p:txBody>
      </p:sp>
      <p:sp>
        <p:nvSpPr>
          <p:cNvPr id="51" name="Oval 50"/>
          <p:cNvSpPr/>
          <p:nvPr/>
        </p:nvSpPr>
        <p:spPr>
          <a:xfrm>
            <a:off x="2932039" y="1897333"/>
            <a:ext cx="195943" cy="235132"/>
          </a:xfrm>
          <a:prstGeom prst="ellipse">
            <a:avLst/>
          </a:prstGeom>
          <a:ln w="12700">
            <a:solidFill>
              <a:srgbClr val="000000"/>
            </a:solidFill>
            <a:prstDash val="solid"/>
            <a:tailEnd type="arrow"/>
          </a:ln>
        </p:spPr>
        <p:style>
          <a:lnRef idx="1">
            <a:schemeClr val="accent1"/>
          </a:lnRef>
          <a:fillRef idx="0">
            <a:schemeClr val="accent1"/>
          </a:fillRef>
          <a:effectRef idx="0">
            <a:schemeClr val="accent1"/>
          </a:effectRef>
          <a:fontRef idx="minor">
            <a:schemeClr val="tx1"/>
          </a:fontRef>
        </p:style>
        <p:txBody>
          <a:bodyPr lIns="91430" tIns="45715" rIns="91430" bIns="45715" rtlCol="0" anchor="ctr"/>
          <a:lstStyle/>
          <a:p>
            <a:pPr algn="ctr"/>
            <a:r>
              <a:rPr lang="en-US" sz="1100" dirty="0" smtClean="0">
                <a:solidFill>
                  <a:srgbClr val="000000"/>
                </a:solidFill>
                <a:latin typeface="Calibri" pitchFamily="34" charset="0"/>
              </a:rPr>
              <a:t>6</a:t>
            </a:r>
          </a:p>
        </p:txBody>
      </p:sp>
      <p:cxnSp>
        <p:nvCxnSpPr>
          <p:cNvPr id="53" name="Straight Arrow Connector 52"/>
          <p:cNvCxnSpPr/>
          <p:nvPr/>
        </p:nvCxnSpPr>
        <p:spPr>
          <a:xfrm flipV="1">
            <a:off x="4954826" y="1711880"/>
            <a:ext cx="815360" cy="393368"/>
          </a:xfrm>
          <a:prstGeom prst="straightConnector1">
            <a:avLst/>
          </a:prstGeom>
          <a:ln w="12700">
            <a:solidFill>
              <a:srgbClr val="000000"/>
            </a:solidFill>
            <a:prstDash val="solid"/>
            <a:headEnd type="triangle"/>
            <a:tailEnd type="triangle"/>
          </a:ln>
        </p:spPr>
        <p:style>
          <a:lnRef idx="1">
            <a:schemeClr val="accent1"/>
          </a:lnRef>
          <a:fillRef idx="0">
            <a:schemeClr val="accent1"/>
          </a:fillRef>
          <a:effectRef idx="0">
            <a:schemeClr val="accent1"/>
          </a:effectRef>
          <a:fontRef idx="minor">
            <a:schemeClr val="tx1"/>
          </a:fontRef>
        </p:style>
      </p:cxnSp>
      <p:sp>
        <p:nvSpPr>
          <p:cNvPr id="55" name="Oval 54"/>
          <p:cNvSpPr/>
          <p:nvPr/>
        </p:nvSpPr>
        <p:spPr>
          <a:xfrm>
            <a:off x="5035076" y="1705667"/>
            <a:ext cx="195943" cy="235132"/>
          </a:xfrm>
          <a:prstGeom prst="ellipse">
            <a:avLst/>
          </a:prstGeom>
          <a:ln w="12700">
            <a:solidFill>
              <a:srgbClr val="000000"/>
            </a:solidFill>
            <a:prstDash val="solid"/>
            <a:tailEnd type="arrow"/>
          </a:ln>
        </p:spPr>
        <p:style>
          <a:lnRef idx="1">
            <a:schemeClr val="accent1"/>
          </a:lnRef>
          <a:fillRef idx="0">
            <a:schemeClr val="accent1"/>
          </a:fillRef>
          <a:effectRef idx="0">
            <a:schemeClr val="accent1"/>
          </a:effectRef>
          <a:fontRef idx="minor">
            <a:schemeClr val="tx1"/>
          </a:fontRef>
        </p:style>
        <p:txBody>
          <a:bodyPr lIns="91430" tIns="45715" rIns="91430" bIns="45715" rtlCol="0" anchor="ctr"/>
          <a:lstStyle/>
          <a:p>
            <a:pPr algn="ctr"/>
            <a:r>
              <a:rPr lang="en-US" sz="1100" dirty="0" smtClean="0">
                <a:solidFill>
                  <a:srgbClr val="000000"/>
                </a:solidFill>
                <a:latin typeface="Calibri" pitchFamily="34" charset="0"/>
              </a:rPr>
              <a:t>4</a:t>
            </a:r>
          </a:p>
        </p:txBody>
      </p:sp>
      <p:sp>
        <p:nvSpPr>
          <p:cNvPr id="57" name="Oval 56"/>
          <p:cNvSpPr/>
          <p:nvPr/>
        </p:nvSpPr>
        <p:spPr>
          <a:xfrm>
            <a:off x="5233810" y="1618929"/>
            <a:ext cx="195943" cy="235132"/>
          </a:xfrm>
          <a:prstGeom prst="ellipse">
            <a:avLst/>
          </a:prstGeom>
          <a:ln w="12700">
            <a:solidFill>
              <a:srgbClr val="000000"/>
            </a:solidFill>
            <a:prstDash val="solid"/>
            <a:tailEnd type="arrow"/>
          </a:ln>
        </p:spPr>
        <p:style>
          <a:lnRef idx="1">
            <a:schemeClr val="accent1"/>
          </a:lnRef>
          <a:fillRef idx="0">
            <a:schemeClr val="accent1"/>
          </a:fillRef>
          <a:effectRef idx="0">
            <a:schemeClr val="accent1"/>
          </a:effectRef>
          <a:fontRef idx="minor">
            <a:schemeClr val="tx1"/>
          </a:fontRef>
        </p:style>
        <p:txBody>
          <a:bodyPr lIns="91430" tIns="45715" rIns="91430" bIns="45715" rtlCol="0" anchor="ctr"/>
          <a:lstStyle/>
          <a:p>
            <a:pPr algn="ctr"/>
            <a:r>
              <a:rPr lang="en-US" sz="1100" dirty="0" smtClean="0">
                <a:solidFill>
                  <a:srgbClr val="000000"/>
                </a:solidFill>
                <a:latin typeface="Calibri" pitchFamily="34" charset="0"/>
              </a:rPr>
              <a:t>7</a:t>
            </a:r>
          </a:p>
        </p:txBody>
      </p:sp>
      <p:cxnSp>
        <p:nvCxnSpPr>
          <p:cNvPr id="58" name="Straight Arrow Connector 57"/>
          <p:cNvCxnSpPr/>
          <p:nvPr/>
        </p:nvCxnSpPr>
        <p:spPr>
          <a:xfrm flipV="1">
            <a:off x="5423320" y="1637415"/>
            <a:ext cx="137562" cy="63000"/>
          </a:xfrm>
          <a:prstGeom prst="straightConnector1">
            <a:avLst/>
          </a:prstGeom>
          <a:ln w="12700">
            <a:solidFill>
              <a:srgbClr val="000000"/>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59" name="Oval 58"/>
          <p:cNvSpPr/>
          <p:nvPr/>
        </p:nvSpPr>
        <p:spPr>
          <a:xfrm>
            <a:off x="5413606" y="1884062"/>
            <a:ext cx="195943" cy="235132"/>
          </a:xfrm>
          <a:prstGeom prst="ellipse">
            <a:avLst/>
          </a:prstGeom>
          <a:ln w="12700">
            <a:solidFill>
              <a:srgbClr val="000000"/>
            </a:solidFill>
            <a:prstDash val="solid"/>
            <a:tailEnd type="arrow"/>
          </a:ln>
        </p:spPr>
        <p:style>
          <a:lnRef idx="1">
            <a:schemeClr val="accent1"/>
          </a:lnRef>
          <a:fillRef idx="0">
            <a:schemeClr val="accent1"/>
          </a:fillRef>
          <a:effectRef idx="0">
            <a:schemeClr val="accent1"/>
          </a:effectRef>
          <a:fontRef idx="minor">
            <a:schemeClr val="tx1"/>
          </a:fontRef>
        </p:style>
        <p:txBody>
          <a:bodyPr lIns="91430" tIns="45715" rIns="91430" bIns="45715" rtlCol="0" anchor="ctr"/>
          <a:lstStyle/>
          <a:p>
            <a:pPr algn="ctr"/>
            <a:r>
              <a:rPr lang="en-US" sz="1100" dirty="0" smtClean="0">
                <a:solidFill>
                  <a:srgbClr val="000000"/>
                </a:solidFill>
                <a:latin typeface="Calibri" pitchFamily="34" charset="0"/>
              </a:rPr>
              <a:t>8</a:t>
            </a:r>
          </a:p>
        </p:txBody>
      </p:sp>
      <p:cxnSp>
        <p:nvCxnSpPr>
          <p:cNvPr id="60" name="Straight Arrow Connector 59"/>
          <p:cNvCxnSpPr/>
          <p:nvPr/>
        </p:nvCxnSpPr>
        <p:spPr>
          <a:xfrm flipH="1">
            <a:off x="5295068" y="2067287"/>
            <a:ext cx="124826" cy="59226"/>
          </a:xfrm>
          <a:prstGeom prst="straightConnector1">
            <a:avLst/>
          </a:prstGeom>
          <a:ln w="12700">
            <a:solidFill>
              <a:srgbClr val="000000"/>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61" name="Shape 60"/>
          <p:cNvCxnSpPr>
            <a:stCxn id="97" idx="3"/>
            <a:endCxn id="88" idx="0"/>
          </p:cNvCxnSpPr>
          <p:nvPr/>
        </p:nvCxnSpPr>
        <p:spPr>
          <a:xfrm>
            <a:off x="6988966" y="1761904"/>
            <a:ext cx="536216" cy="126921"/>
          </a:xfrm>
          <a:prstGeom prst="bentConnector2">
            <a:avLst/>
          </a:prstGeom>
          <a:ln w="12700">
            <a:solidFill>
              <a:srgbClr val="000000"/>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65" name="Oval 64"/>
          <p:cNvSpPr/>
          <p:nvPr/>
        </p:nvSpPr>
        <p:spPr>
          <a:xfrm>
            <a:off x="3069610" y="2650371"/>
            <a:ext cx="195943" cy="235132"/>
          </a:xfrm>
          <a:prstGeom prst="ellipse">
            <a:avLst/>
          </a:prstGeom>
          <a:ln w="12700">
            <a:solidFill>
              <a:srgbClr val="000000"/>
            </a:solidFill>
            <a:prstDash val="solid"/>
            <a:tailEnd type="arrow"/>
          </a:ln>
        </p:spPr>
        <p:style>
          <a:lnRef idx="1">
            <a:schemeClr val="accent1"/>
          </a:lnRef>
          <a:fillRef idx="0">
            <a:schemeClr val="accent1"/>
          </a:fillRef>
          <a:effectRef idx="0">
            <a:schemeClr val="accent1"/>
          </a:effectRef>
          <a:fontRef idx="minor">
            <a:schemeClr val="tx1"/>
          </a:fontRef>
        </p:style>
        <p:txBody>
          <a:bodyPr lIns="91430" tIns="45715" rIns="91430" bIns="45715" rtlCol="0" anchor="ctr"/>
          <a:lstStyle/>
          <a:p>
            <a:pPr algn="ctr"/>
            <a:r>
              <a:rPr lang="en-US" sz="1100" dirty="0" smtClean="0">
                <a:solidFill>
                  <a:srgbClr val="000000"/>
                </a:solidFill>
                <a:latin typeface="Calibri" pitchFamily="34" charset="0"/>
              </a:rPr>
              <a:t>9</a:t>
            </a:r>
          </a:p>
        </p:txBody>
      </p:sp>
      <p:cxnSp>
        <p:nvCxnSpPr>
          <p:cNvPr id="66" name="Straight Arrow Connector 65"/>
          <p:cNvCxnSpPr/>
          <p:nvPr/>
        </p:nvCxnSpPr>
        <p:spPr>
          <a:xfrm flipH="1">
            <a:off x="2952803" y="2807126"/>
            <a:ext cx="128687" cy="65216"/>
          </a:xfrm>
          <a:prstGeom prst="straightConnector1">
            <a:avLst/>
          </a:prstGeom>
          <a:ln w="12700">
            <a:solidFill>
              <a:srgbClr val="000000"/>
            </a:solidFill>
            <a:prstDash val="solid"/>
            <a:tailEnd type="triangle"/>
          </a:ln>
        </p:spPr>
        <p:style>
          <a:lnRef idx="1">
            <a:schemeClr val="accent1"/>
          </a:lnRef>
          <a:fillRef idx="0">
            <a:schemeClr val="accent1"/>
          </a:fillRef>
          <a:effectRef idx="0">
            <a:schemeClr val="accent1"/>
          </a:effectRef>
          <a:fontRef idx="minor">
            <a:schemeClr val="tx1"/>
          </a:fontRef>
        </p:style>
      </p:cxnSp>
      <p:grpSp>
        <p:nvGrpSpPr>
          <p:cNvPr id="2" name="Group 23"/>
          <p:cNvGrpSpPr>
            <a:grpSpLocks/>
          </p:cNvGrpSpPr>
          <p:nvPr/>
        </p:nvGrpSpPr>
        <p:grpSpPr bwMode="auto">
          <a:xfrm>
            <a:off x="5922388" y="1244010"/>
            <a:ext cx="520875" cy="561592"/>
            <a:chOff x="567" y="1616"/>
            <a:chExt cx="568" cy="605"/>
          </a:xfrm>
        </p:grpSpPr>
        <p:sp>
          <p:nvSpPr>
            <p:cNvPr id="70" name="AutoShape 17"/>
            <p:cNvSpPr>
              <a:spLocks noChangeAspect="1" noChangeArrowheads="1" noTextEdit="1"/>
            </p:cNvSpPr>
            <p:nvPr/>
          </p:nvSpPr>
          <p:spPr bwMode="auto">
            <a:xfrm>
              <a:off x="567" y="1616"/>
              <a:ext cx="568" cy="605"/>
            </a:xfrm>
            <a:prstGeom prst="rect">
              <a:avLst/>
            </a:prstGeom>
            <a:noFill/>
            <a:ln w="9525">
              <a:noFill/>
              <a:miter lim="800000"/>
              <a:headEnd/>
              <a:tailEnd/>
            </a:ln>
          </p:spPr>
          <p:txBody>
            <a:bodyPr/>
            <a:lstStyle/>
            <a:p>
              <a:endParaRPr lang="en-US" sz="700" dirty="0"/>
            </a:p>
          </p:txBody>
        </p:sp>
        <p:sp>
          <p:nvSpPr>
            <p:cNvPr id="71" name="Freeform 19"/>
            <p:cNvSpPr>
              <a:spLocks/>
            </p:cNvSpPr>
            <p:nvPr/>
          </p:nvSpPr>
          <p:spPr bwMode="auto">
            <a:xfrm>
              <a:off x="611" y="1660"/>
              <a:ext cx="480" cy="517"/>
            </a:xfrm>
            <a:custGeom>
              <a:avLst/>
              <a:gdLst>
                <a:gd name="T0" fmla="*/ 1 w 960"/>
                <a:gd name="T1" fmla="*/ 0 h 1034"/>
                <a:gd name="T2" fmla="*/ 1 w 960"/>
                <a:gd name="T3" fmla="*/ 1 h 1034"/>
                <a:gd name="T4" fmla="*/ 1 w 960"/>
                <a:gd name="T5" fmla="*/ 1 h 1034"/>
                <a:gd name="T6" fmla="*/ 1 w 960"/>
                <a:gd name="T7" fmla="*/ 1 h 1034"/>
                <a:gd name="T8" fmla="*/ 1 w 960"/>
                <a:gd name="T9" fmla="*/ 1 h 1034"/>
                <a:gd name="T10" fmla="*/ 1 w 960"/>
                <a:gd name="T11" fmla="*/ 1 h 1034"/>
                <a:gd name="T12" fmla="*/ 1 w 960"/>
                <a:gd name="T13" fmla="*/ 1 h 1034"/>
                <a:gd name="T14" fmla="*/ 1 w 960"/>
                <a:gd name="T15" fmla="*/ 1 h 1034"/>
                <a:gd name="T16" fmla="*/ 1 w 960"/>
                <a:gd name="T17" fmla="*/ 1 h 1034"/>
                <a:gd name="T18" fmla="*/ 1 w 960"/>
                <a:gd name="T19" fmla="*/ 1 h 1034"/>
                <a:gd name="T20" fmla="*/ 1 w 960"/>
                <a:gd name="T21" fmla="*/ 1 h 1034"/>
                <a:gd name="T22" fmla="*/ 1 w 960"/>
                <a:gd name="T23" fmla="*/ 1 h 1034"/>
                <a:gd name="T24" fmla="*/ 1 w 960"/>
                <a:gd name="T25" fmla="*/ 1 h 1034"/>
                <a:gd name="T26" fmla="*/ 1 w 960"/>
                <a:gd name="T27" fmla="*/ 1 h 1034"/>
                <a:gd name="T28" fmla="*/ 1 w 960"/>
                <a:gd name="T29" fmla="*/ 1 h 1034"/>
                <a:gd name="T30" fmla="*/ 1 w 960"/>
                <a:gd name="T31" fmla="*/ 1 h 1034"/>
                <a:gd name="T32" fmla="*/ 1 w 960"/>
                <a:gd name="T33" fmla="*/ 1 h 1034"/>
                <a:gd name="T34" fmla="*/ 1 w 960"/>
                <a:gd name="T35" fmla="*/ 1 h 1034"/>
                <a:gd name="T36" fmla="*/ 1 w 960"/>
                <a:gd name="T37" fmla="*/ 1 h 1034"/>
                <a:gd name="T38" fmla="*/ 1 w 960"/>
                <a:gd name="T39" fmla="*/ 1 h 1034"/>
                <a:gd name="T40" fmla="*/ 1 w 960"/>
                <a:gd name="T41" fmla="*/ 1 h 1034"/>
                <a:gd name="T42" fmla="*/ 1 w 960"/>
                <a:gd name="T43" fmla="*/ 1 h 1034"/>
                <a:gd name="T44" fmla="*/ 1 w 960"/>
                <a:gd name="T45" fmla="*/ 1 h 1034"/>
                <a:gd name="T46" fmla="*/ 1 w 960"/>
                <a:gd name="T47" fmla="*/ 1 h 1034"/>
                <a:gd name="T48" fmla="*/ 1 w 960"/>
                <a:gd name="T49" fmla="*/ 1 h 1034"/>
                <a:gd name="T50" fmla="*/ 1 w 960"/>
                <a:gd name="T51" fmla="*/ 1 h 1034"/>
                <a:gd name="T52" fmla="*/ 1 w 960"/>
                <a:gd name="T53" fmla="*/ 1 h 1034"/>
                <a:gd name="T54" fmla="*/ 1 w 960"/>
                <a:gd name="T55" fmla="*/ 1 h 1034"/>
                <a:gd name="T56" fmla="*/ 1 w 960"/>
                <a:gd name="T57" fmla="*/ 1 h 1034"/>
                <a:gd name="T58" fmla="*/ 1 w 960"/>
                <a:gd name="T59" fmla="*/ 1 h 1034"/>
                <a:gd name="T60" fmla="*/ 1 w 960"/>
                <a:gd name="T61" fmla="*/ 1 h 1034"/>
                <a:gd name="T62" fmla="*/ 1 w 960"/>
                <a:gd name="T63" fmla="*/ 1 h 1034"/>
                <a:gd name="T64" fmla="*/ 1 w 960"/>
                <a:gd name="T65" fmla="*/ 1 h 1034"/>
                <a:gd name="T66" fmla="*/ 1 w 960"/>
                <a:gd name="T67" fmla="*/ 1 h 1034"/>
                <a:gd name="T68" fmla="*/ 1 w 960"/>
                <a:gd name="T69" fmla="*/ 1 h 1034"/>
                <a:gd name="T70" fmla="*/ 1 w 960"/>
                <a:gd name="T71" fmla="*/ 1 h 1034"/>
                <a:gd name="T72" fmla="*/ 1 w 960"/>
                <a:gd name="T73" fmla="*/ 1 h 1034"/>
                <a:gd name="T74" fmla="*/ 1 w 960"/>
                <a:gd name="T75" fmla="*/ 1 h 1034"/>
                <a:gd name="T76" fmla="*/ 1 w 960"/>
                <a:gd name="T77" fmla="*/ 1 h 1034"/>
                <a:gd name="T78" fmla="*/ 1 w 960"/>
                <a:gd name="T79" fmla="*/ 1 h 1034"/>
                <a:gd name="T80" fmla="*/ 1 w 960"/>
                <a:gd name="T81" fmla="*/ 1 h 1034"/>
                <a:gd name="T82" fmla="*/ 1 w 960"/>
                <a:gd name="T83" fmla="*/ 1 h 1034"/>
                <a:gd name="T84" fmla="*/ 1 w 960"/>
                <a:gd name="T85" fmla="*/ 1 h 1034"/>
                <a:gd name="T86" fmla="*/ 1 w 960"/>
                <a:gd name="T87" fmla="*/ 1 h 1034"/>
                <a:gd name="T88" fmla="*/ 0 w 960"/>
                <a:gd name="T89" fmla="*/ 1 h 1034"/>
                <a:gd name="T90" fmla="*/ 0 w 960"/>
                <a:gd name="T91" fmla="*/ 1 h 1034"/>
                <a:gd name="T92" fmla="*/ 1 w 960"/>
                <a:gd name="T93" fmla="*/ 1 h 1034"/>
                <a:gd name="T94" fmla="*/ 1 w 960"/>
                <a:gd name="T95" fmla="*/ 1 h 1034"/>
                <a:gd name="T96" fmla="*/ 1 w 960"/>
                <a:gd name="T97" fmla="*/ 1 h 1034"/>
                <a:gd name="T98" fmla="*/ 1 w 960"/>
                <a:gd name="T99" fmla="*/ 1 h 1034"/>
                <a:gd name="T100" fmla="*/ 1 w 960"/>
                <a:gd name="T101" fmla="*/ 1 h 1034"/>
                <a:gd name="T102" fmla="*/ 1 w 960"/>
                <a:gd name="T103" fmla="*/ 1 h 1034"/>
                <a:gd name="T104" fmla="*/ 1 w 960"/>
                <a:gd name="T105" fmla="*/ 1 h 1034"/>
                <a:gd name="T106" fmla="*/ 1 w 960"/>
                <a:gd name="T107" fmla="*/ 1 h 1034"/>
                <a:gd name="T108" fmla="*/ 1 w 960"/>
                <a:gd name="T109" fmla="*/ 1 h 1034"/>
                <a:gd name="T110" fmla="*/ 1 w 960"/>
                <a:gd name="T111" fmla="*/ 1 h 1034"/>
                <a:gd name="T112" fmla="*/ 1 w 960"/>
                <a:gd name="T113" fmla="*/ 1 h 1034"/>
                <a:gd name="T114" fmla="*/ 1 w 960"/>
                <a:gd name="T115" fmla="*/ 1 h 1034"/>
                <a:gd name="T116" fmla="*/ 1 w 960"/>
                <a:gd name="T117" fmla="*/ 1 h 1034"/>
                <a:gd name="T118" fmla="*/ 1 w 960"/>
                <a:gd name="T119" fmla="*/ 1 h 1034"/>
                <a:gd name="T120" fmla="*/ 1 w 960"/>
                <a:gd name="T121" fmla="*/ 1 h 1034"/>
                <a:gd name="T122" fmla="*/ 1 w 960"/>
                <a:gd name="T123" fmla="*/ 0 h 1034"/>
                <a:gd name="T124" fmla="*/ 1 w 960"/>
                <a:gd name="T125" fmla="*/ 0 h 1034"/>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960"/>
                <a:gd name="T190" fmla="*/ 0 h 1034"/>
                <a:gd name="T191" fmla="*/ 960 w 960"/>
                <a:gd name="T192" fmla="*/ 1034 h 1034"/>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960" h="1034">
                  <a:moveTo>
                    <a:pt x="332" y="0"/>
                  </a:moveTo>
                  <a:lnTo>
                    <a:pt x="354" y="12"/>
                  </a:lnTo>
                  <a:lnTo>
                    <a:pt x="376" y="24"/>
                  </a:lnTo>
                  <a:lnTo>
                    <a:pt x="399" y="35"/>
                  </a:lnTo>
                  <a:lnTo>
                    <a:pt x="423" y="47"/>
                  </a:lnTo>
                  <a:lnTo>
                    <a:pt x="445" y="57"/>
                  </a:lnTo>
                  <a:lnTo>
                    <a:pt x="468" y="68"/>
                  </a:lnTo>
                  <a:lnTo>
                    <a:pt x="490" y="80"/>
                  </a:lnTo>
                  <a:lnTo>
                    <a:pt x="511" y="92"/>
                  </a:lnTo>
                  <a:lnTo>
                    <a:pt x="534" y="104"/>
                  </a:lnTo>
                  <a:lnTo>
                    <a:pt x="554" y="116"/>
                  </a:lnTo>
                  <a:lnTo>
                    <a:pt x="575" y="130"/>
                  </a:lnTo>
                  <a:lnTo>
                    <a:pt x="594" y="144"/>
                  </a:lnTo>
                  <a:lnTo>
                    <a:pt x="620" y="164"/>
                  </a:lnTo>
                  <a:lnTo>
                    <a:pt x="642" y="183"/>
                  </a:lnTo>
                  <a:lnTo>
                    <a:pt x="665" y="204"/>
                  </a:lnTo>
                  <a:lnTo>
                    <a:pt x="687" y="227"/>
                  </a:lnTo>
                  <a:lnTo>
                    <a:pt x="710" y="247"/>
                  </a:lnTo>
                  <a:lnTo>
                    <a:pt x="730" y="270"/>
                  </a:lnTo>
                  <a:lnTo>
                    <a:pt x="751" y="292"/>
                  </a:lnTo>
                  <a:lnTo>
                    <a:pt x="773" y="315"/>
                  </a:lnTo>
                  <a:lnTo>
                    <a:pt x="794" y="337"/>
                  </a:lnTo>
                  <a:lnTo>
                    <a:pt x="815" y="360"/>
                  </a:lnTo>
                  <a:lnTo>
                    <a:pt x="836" y="382"/>
                  </a:lnTo>
                  <a:lnTo>
                    <a:pt x="856" y="403"/>
                  </a:lnTo>
                  <a:lnTo>
                    <a:pt x="856" y="470"/>
                  </a:lnTo>
                  <a:lnTo>
                    <a:pt x="824" y="470"/>
                  </a:lnTo>
                  <a:lnTo>
                    <a:pt x="824" y="780"/>
                  </a:lnTo>
                  <a:lnTo>
                    <a:pt x="932" y="890"/>
                  </a:lnTo>
                  <a:lnTo>
                    <a:pt x="932" y="939"/>
                  </a:lnTo>
                  <a:lnTo>
                    <a:pt x="936" y="942"/>
                  </a:lnTo>
                  <a:lnTo>
                    <a:pt x="938" y="944"/>
                  </a:lnTo>
                  <a:lnTo>
                    <a:pt x="939" y="946"/>
                  </a:lnTo>
                  <a:lnTo>
                    <a:pt x="943" y="949"/>
                  </a:lnTo>
                  <a:lnTo>
                    <a:pt x="944" y="951"/>
                  </a:lnTo>
                  <a:lnTo>
                    <a:pt x="946" y="953"/>
                  </a:lnTo>
                  <a:lnTo>
                    <a:pt x="950" y="956"/>
                  </a:lnTo>
                  <a:lnTo>
                    <a:pt x="951" y="958"/>
                  </a:lnTo>
                  <a:lnTo>
                    <a:pt x="955" y="961"/>
                  </a:lnTo>
                  <a:lnTo>
                    <a:pt x="956" y="963"/>
                  </a:lnTo>
                  <a:lnTo>
                    <a:pt x="958" y="965"/>
                  </a:lnTo>
                  <a:lnTo>
                    <a:pt x="960" y="966"/>
                  </a:lnTo>
                  <a:lnTo>
                    <a:pt x="960" y="1034"/>
                  </a:lnTo>
                  <a:lnTo>
                    <a:pt x="297" y="1034"/>
                  </a:lnTo>
                  <a:lnTo>
                    <a:pt x="0" y="737"/>
                  </a:lnTo>
                  <a:lnTo>
                    <a:pt x="0" y="628"/>
                  </a:lnTo>
                  <a:lnTo>
                    <a:pt x="69" y="628"/>
                  </a:lnTo>
                  <a:lnTo>
                    <a:pt x="69" y="246"/>
                  </a:lnTo>
                  <a:lnTo>
                    <a:pt x="66" y="242"/>
                  </a:lnTo>
                  <a:lnTo>
                    <a:pt x="62" y="239"/>
                  </a:lnTo>
                  <a:lnTo>
                    <a:pt x="57" y="234"/>
                  </a:lnTo>
                  <a:lnTo>
                    <a:pt x="54" y="228"/>
                  </a:lnTo>
                  <a:lnTo>
                    <a:pt x="48" y="223"/>
                  </a:lnTo>
                  <a:lnTo>
                    <a:pt x="43" y="220"/>
                  </a:lnTo>
                  <a:lnTo>
                    <a:pt x="40" y="215"/>
                  </a:lnTo>
                  <a:lnTo>
                    <a:pt x="36" y="211"/>
                  </a:lnTo>
                  <a:lnTo>
                    <a:pt x="33" y="208"/>
                  </a:lnTo>
                  <a:lnTo>
                    <a:pt x="31" y="204"/>
                  </a:lnTo>
                  <a:lnTo>
                    <a:pt x="29" y="202"/>
                  </a:lnTo>
                  <a:lnTo>
                    <a:pt x="28" y="201"/>
                  </a:lnTo>
                  <a:lnTo>
                    <a:pt x="28" y="145"/>
                  </a:lnTo>
                  <a:lnTo>
                    <a:pt x="332" y="0"/>
                  </a:lnTo>
                  <a:close/>
                </a:path>
              </a:pathLst>
            </a:custGeom>
            <a:solidFill>
              <a:srgbClr val="000066"/>
            </a:solidFill>
            <a:ln w="9525">
              <a:noFill/>
              <a:round/>
              <a:headEnd/>
              <a:tailEnd/>
            </a:ln>
          </p:spPr>
          <p:txBody>
            <a:bodyPr/>
            <a:lstStyle/>
            <a:p>
              <a:endParaRPr lang="en-US" sz="700" dirty="0"/>
            </a:p>
          </p:txBody>
        </p:sp>
        <p:sp>
          <p:nvSpPr>
            <p:cNvPr id="72" name="Freeform 20"/>
            <p:cNvSpPr>
              <a:spLocks/>
            </p:cNvSpPr>
            <p:nvPr/>
          </p:nvSpPr>
          <p:spPr bwMode="auto">
            <a:xfrm>
              <a:off x="640" y="1689"/>
              <a:ext cx="385" cy="192"/>
            </a:xfrm>
            <a:custGeom>
              <a:avLst/>
              <a:gdLst>
                <a:gd name="T0" fmla="*/ 0 w 772"/>
                <a:gd name="T1" fmla="*/ 0 h 386"/>
                <a:gd name="T2" fmla="*/ 0 w 772"/>
                <a:gd name="T3" fmla="*/ 0 h 386"/>
                <a:gd name="T4" fmla="*/ 0 w 772"/>
                <a:gd name="T5" fmla="*/ 0 h 386"/>
                <a:gd name="T6" fmla="*/ 0 w 772"/>
                <a:gd name="T7" fmla="*/ 0 h 386"/>
                <a:gd name="T8" fmla="*/ 0 w 772"/>
                <a:gd name="T9" fmla="*/ 0 h 386"/>
                <a:gd name="T10" fmla="*/ 0 w 772"/>
                <a:gd name="T11" fmla="*/ 0 h 386"/>
                <a:gd name="T12" fmla="*/ 0 w 772"/>
                <a:gd name="T13" fmla="*/ 0 h 386"/>
                <a:gd name="T14" fmla="*/ 0 w 772"/>
                <a:gd name="T15" fmla="*/ 0 h 386"/>
                <a:gd name="T16" fmla="*/ 0 w 772"/>
                <a:gd name="T17" fmla="*/ 0 h 386"/>
                <a:gd name="T18" fmla="*/ 0 w 772"/>
                <a:gd name="T19" fmla="*/ 0 h 386"/>
                <a:gd name="T20" fmla="*/ 0 w 772"/>
                <a:gd name="T21" fmla="*/ 0 h 386"/>
                <a:gd name="T22" fmla="*/ 0 w 772"/>
                <a:gd name="T23" fmla="*/ 0 h 386"/>
                <a:gd name="T24" fmla="*/ 0 w 772"/>
                <a:gd name="T25" fmla="*/ 0 h 386"/>
                <a:gd name="T26" fmla="*/ 0 w 772"/>
                <a:gd name="T27" fmla="*/ 0 h 386"/>
                <a:gd name="T28" fmla="*/ 0 w 772"/>
                <a:gd name="T29" fmla="*/ 0 h 386"/>
                <a:gd name="T30" fmla="*/ 0 w 772"/>
                <a:gd name="T31" fmla="*/ 0 h 386"/>
                <a:gd name="T32" fmla="*/ 0 w 772"/>
                <a:gd name="T33" fmla="*/ 0 h 386"/>
                <a:gd name="T34" fmla="*/ 0 w 772"/>
                <a:gd name="T35" fmla="*/ 0 h 386"/>
                <a:gd name="T36" fmla="*/ 0 w 772"/>
                <a:gd name="T37" fmla="*/ 0 h 386"/>
                <a:gd name="T38" fmla="*/ 0 w 772"/>
                <a:gd name="T39" fmla="*/ 0 h 386"/>
                <a:gd name="T40" fmla="*/ 0 w 772"/>
                <a:gd name="T41" fmla="*/ 0 h 386"/>
                <a:gd name="T42" fmla="*/ 0 w 772"/>
                <a:gd name="T43" fmla="*/ 0 h 386"/>
                <a:gd name="T44" fmla="*/ 0 w 772"/>
                <a:gd name="T45" fmla="*/ 0 h 386"/>
                <a:gd name="T46" fmla="*/ 0 w 772"/>
                <a:gd name="T47" fmla="*/ 0 h 386"/>
                <a:gd name="T48" fmla="*/ 0 w 772"/>
                <a:gd name="T49" fmla="*/ 0 h 386"/>
                <a:gd name="T50" fmla="*/ 0 w 772"/>
                <a:gd name="T51" fmla="*/ 0 h 386"/>
                <a:gd name="T52" fmla="*/ 0 w 772"/>
                <a:gd name="T53" fmla="*/ 0 h 386"/>
                <a:gd name="T54" fmla="*/ 0 w 772"/>
                <a:gd name="T55" fmla="*/ 0 h 386"/>
                <a:gd name="T56" fmla="*/ 0 w 772"/>
                <a:gd name="T57" fmla="*/ 0 h 386"/>
                <a:gd name="T58" fmla="*/ 0 w 772"/>
                <a:gd name="T59" fmla="*/ 0 h 386"/>
                <a:gd name="T60" fmla="*/ 0 w 772"/>
                <a:gd name="T61" fmla="*/ 0 h 386"/>
                <a:gd name="T62" fmla="*/ 0 w 772"/>
                <a:gd name="T63" fmla="*/ 0 h 386"/>
                <a:gd name="T64" fmla="*/ 0 w 772"/>
                <a:gd name="T65" fmla="*/ 0 h 386"/>
                <a:gd name="T66" fmla="*/ 0 w 772"/>
                <a:gd name="T67" fmla="*/ 0 h 386"/>
                <a:gd name="T68" fmla="*/ 0 w 772"/>
                <a:gd name="T69" fmla="*/ 0 h 386"/>
                <a:gd name="T70" fmla="*/ 0 w 772"/>
                <a:gd name="T71" fmla="*/ 0 h 386"/>
                <a:gd name="T72" fmla="*/ 0 w 772"/>
                <a:gd name="T73" fmla="*/ 0 h 386"/>
                <a:gd name="T74" fmla="*/ 0 w 772"/>
                <a:gd name="T75" fmla="*/ 0 h 386"/>
                <a:gd name="T76" fmla="*/ 0 w 772"/>
                <a:gd name="T77" fmla="*/ 0 h 386"/>
                <a:gd name="T78" fmla="*/ 0 w 772"/>
                <a:gd name="T79" fmla="*/ 0 h 386"/>
                <a:gd name="T80" fmla="*/ 0 w 772"/>
                <a:gd name="T81" fmla="*/ 0 h 386"/>
                <a:gd name="T82" fmla="*/ 0 w 772"/>
                <a:gd name="T83" fmla="*/ 0 h 386"/>
                <a:gd name="T84" fmla="*/ 0 w 772"/>
                <a:gd name="T85" fmla="*/ 0 h 386"/>
                <a:gd name="T86" fmla="*/ 0 w 772"/>
                <a:gd name="T87" fmla="*/ 0 h 386"/>
                <a:gd name="T88" fmla="*/ 0 w 772"/>
                <a:gd name="T89" fmla="*/ 0 h 386"/>
                <a:gd name="T90" fmla="*/ 0 w 772"/>
                <a:gd name="T91" fmla="*/ 0 h 386"/>
                <a:gd name="T92" fmla="*/ 0 w 772"/>
                <a:gd name="T93" fmla="*/ 0 h 386"/>
                <a:gd name="T94" fmla="*/ 0 w 772"/>
                <a:gd name="T95" fmla="*/ 0 h 386"/>
                <a:gd name="T96" fmla="*/ 0 w 772"/>
                <a:gd name="T97" fmla="*/ 0 h 386"/>
                <a:gd name="T98" fmla="*/ 0 w 772"/>
                <a:gd name="T99" fmla="*/ 0 h 386"/>
                <a:gd name="T100" fmla="*/ 0 w 772"/>
                <a:gd name="T101" fmla="*/ 0 h 386"/>
                <a:gd name="T102" fmla="*/ 0 w 772"/>
                <a:gd name="T103" fmla="*/ 0 h 386"/>
                <a:gd name="T104" fmla="*/ 0 w 772"/>
                <a:gd name="T105" fmla="*/ 0 h 386"/>
                <a:gd name="T106" fmla="*/ 0 w 772"/>
                <a:gd name="T107" fmla="*/ 0 h 386"/>
                <a:gd name="T108" fmla="*/ 0 w 772"/>
                <a:gd name="T109" fmla="*/ 0 h 386"/>
                <a:gd name="T110" fmla="*/ 0 w 772"/>
                <a:gd name="T111" fmla="*/ 0 h 386"/>
                <a:gd name="T112" fmla="*/ 0 w 772"/>
                <a:gd name="T113" fmla="*/ 0 h 38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772"/>
                <a:gd name="T172" fmla="*/ 0 h 386"/>
                <a:gd name="T173" fmla="*/ 772 w 772"/>
                <a:gd name="T174" fmla="*/ 386 h 38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772" h="386">
                  <a:moveTo>
                    <a:pt x="318" y="0"/>
                  </a:moveTo>
                  <a:lnTo>
                    <a:pt x="326" y="5"/>
                  </a:lnTo>
                  <a:lnTo>
                    <a:pt x="333" y="9"/>
                  </a:lnTo>
                  <a:lnTo>
                    <a:pt x="340" y="12"/>
                  </a:lnTo>
                  <a:lnTo>
                    <a:pt x="347" y="16"/>
                  </a:lnTo>
                  <a:lnTo>
                    <a:pt x="356" y="21"/>
                  </a:lnTo>
                  <a:lnTo>
                    <a:pt x="363" y="24"/>
                  </a:lnTo>
                  <a:lnTo>
                    <a:pt x="369" y="28"/>
                  </a:lnTo>
                  <a:lnTo>
                    <a:pt x="376" y="31"/>
                  </a:lnTo>
                  <a:lnTo>
                    <a:pt x="385" y="37"/>
                  </a:lnTo>
                  <a:lnTo>
                    <a:pt x="392" y="40"/>
                  </a:lnTo>
                  <a:lnTo>
                    <a:pt x="399" y="43"/>
                  </a:lnTo>
                  <a:lnTo>
                    <a:pt x="406" y="47"/>
                  </a:lnTo>
                  <a:lnTo>
                    <a:pt x="416" y="52"/>
                  </a:lnTo>
                  <a:lnTo>
                    <a:pt x="426" y="57"/>
                  </a:lnTo>
                  <a:lnTo>
                    <a:pt x="435" y="62"/>
                  </a:lnTo>
                  <a:lnTo>
                    <a:pt x="445" y="68"/>
                  </a:lnTo>
                  <a:lnTo>
                    <a:pt x="456" y="73"/>
                  </a:lnTo>
                  <a:lnTo>
                    <a:pt x="466" y="76"/>
                  </a:lnTo>
                  <a:lnTo>
                    <a:pt x="475" y="81"/>
                  </a:lnTo>
                  <a:lnTo>
                    <a:pt x="485" y="87"/>
                  </a:lnTo>
                  <a:lnTo>
                    <a:pt x="496" y="94"/>
                  </a:lnTo>
                  <a:lnTo>
                    <a:pt x="504" y="99"/>
                  </a:lnTo>
                  <a:lnTo>
                    <a:pt x="513" y="106"/>
                  </a:lnTo>
                  <a:lnTo>
                    <a:pt x="521" y="111"/>
                  </a:lnTo>
                  <a:lnTo>
                    <a:pt x="544" y="130"/>
                  </a:lnTo>
                  <a:lnTo>
                    <a:pt x="566" y="151"/>
                  </a:lnTo>
                  <a:lnTo>
                    <a:pt x="587" y="170"/>
                  </a:lnTo>
                  <a:lnTo>
                    <a:pt x="608" y="190"/>
                  </a:lnTo>
                  <a:lnTo>
                    <a:pt x="628" y="211"/>
                  </a:lnTo>
                  <a:lnTo>
                    <a:pt x="649" y="232"/>
                  </a:lnTo>
                  <a:lnTo>
                    <a:pt x="670" y="254"/>
                  </a:lnTo>
                  <a:lnTo>
                    <a:pt x="689" y="275"/>
                  </a:lnTo>
                  <a:lnTo>
                    <a:pt x="710" y="296"/>
                  </a:lnTo>
                  <a:lnTo>
                    <a:pt x="730" y="318"/>
                  </a:lnTo>
                  <a:lnTo>
                    <a:pt x="751" y="339"/>
                  </a:lnTo>
                  <a:lnTo>
                    <a:pt x="772" y="360"/>
                  </a:lnTo>
                  <a:lnTo>
                    <a:pt x="772" y="386"/>
                  </a:lnTo>
                  <a:lnTo>
                    <a:pt x="254" y="386"/>
                  </a:lnTo>
                  <a:lnTo>
                    <a:pt x="0" y="132"/>
                  </a:lnTo>
                  <a:lnTo>
                    <a:pt x="0" y="107"/>
                  </a:lnTo>
                  <a:lnTo>
                    <a:pt x="2" y="107"/>
                  </a:lnTo>
                  <a:lnTo>
                    <a:pt x="3" y="107"/>
                  </a:lnTo>
                  <a:lnTo>
                    <a:pt x="5" y="106"/>
                  </a:lnTo>
                  <a:lnTo>
                    <a:pt x="7" y="104"/>
                  </a:lnTo>
                  <a:lnTo>
                    <a:pt x="9" y="104"/>
                  </a:lnTo>
                  <a:lnTo>
                    <a:pt x="10" y="104"/>
                  </a:lnTo>
                  <a:lnTo>
                    <a:pt x="12" y="102"/>
                  </a:lnTo>
                  <a:lnTo>
                    <a:pt x="14" y="102"/>
                  </a:lnTo>
                  <a:lnTo>
                    <a:pt x="14" y="100"/>
                  </a:lnTo>
                  <a:lnTo>
                    <a:pt x="257" y="342"/>
                  </a:lnTo>
                  <a:lnTo>
                    <a:pt x="525" y="206"/>
                  </a:lnTo>
                  <a:lnTo>
                    <a:pt x="318" y="0"/>
                  </a:lnTo>
                  <a:close/>
                </a:path>
              </a:pathLst>
            </a:custGeom>
            <a:solidFill>
              <a:srgbClr val="A2C1FE"/>
            </a:solidFill>
            <a:ln w="9525">
              <a:noFill/>
              <a:round/>
              <a:headEnd/>
              <a:tailEnd/>
            </a:ln>
          </p:spPr>
          <p:txBody>
            <a:bodyPr/>
            <a:lstStyle/>
            <a:p>
              <a:endParaRPr lang="en-US" sz="700" dirty="0"/>
            </a:p>
          </p:txBody>
        </p:sp>
        <p:sp>
          <p:nvSpPr>
            <p:cNvPr id="73" name="Freeform 21"/>
            <p:cNvSpPr>
              <a:spLocks/>
            </p:cNvSpPr>
            <p:nvPr/>
          </p:nvSpPr>
          <p:spPr bwMode="auto">
            <a:xfrm>
              <a:off x="626" y="1904"/>
              <a:ext cx="436" cy="228"/>
            </a:xfrm>
            <a:custGeom>
              <a:avLst/>
              <a:gdLst>
                <a:gd name="T0" fmla="*/ 0 w 874"/>
                <a:gd name="T1" fmla="*/ 0 h 456"/>
                <a:gd name="T2" fmla="*/ 0 w 874"/>
                <a:gd name="T3" fmla="*/ 0 h 456"/>
                <a:gd name="T4" fmla="*/ 0 w 874"/>
                <a:gd name="T5" fmla="*/ 1 h 456"/>
                <a:gd name="T6" fmla="*/ 0 w 874"/>
                <a:gd name="T7" fmla="*/ 1 h 456"/>
                <a:gd name="T8" fmla="*/ 0 w 874"/>
                <a:gd name="T9" fmla="*/ 1 h 456"/>
                <a:gd name="T10" fmla="*/ 0 w 874"/>
                <a:gd name="T11" fmla="*/ 1 h 456"/>
                <a:gd name="T12" fmla="*/ 0 w 874"/>
                <a:gd name="T13" fmla="*/ 1 h 456"/>
                <a:gd name="T14" fmla="*/ 0 w 874"/>
                <a:gd name="T15" fmla="*/ 1 h 456"/>
                <a:gd name="T16" fmla="*/ 0 w 874"/>
                <a:gd name="T17" fmla="*/ 0 h 456"/>
                <a:gd name="T18" fmla="*/ 0 w 874"/>
                <a:gd name="T19" fmla="*/ 0 h 456"/>
                <a:gd name="T20" fmla="*/ 0 w 874"/>
                <a:gd name="T21" fmla="*/ 1 h 456"/>
                <a:gd name="T22" fmla="*/ 0 w 874"/>
                <a:gd name="T23" fmla="*/ 1 h 456"/>
                <a:gd name="T24" fmla="*/ 0 w 874"/>
                <a:gd name="T25" fmla="*/ 1 h 456"/>
                <a:gd name="T26" fmla="*/ 0 w 874"/>
                <a:gd name="T27" fmla="*/ 1 h 456"/>
                <a:gd name="T28" fmla="*/ 0 w 874"/>
                <a:gd name="T29" fmla="*/ 1 h 456"/>
                <a:gd name="T30" fmla="*/ 0 w 874"/>
                <a:gd name="T31" fmla="*/ 1 h 456"/>
                <a:gd name="T32" fmla="*/ 0 w 874"/>
                <a:gd name="T33" fmla="*/ 0 h 456"/>
                <a:gd name="T34" fmla="*/ 0 w 874"/>
                <a:gd name="T35" fmla="*/ 0 h 456"/>
                <a:gd name="T36" fmla="*/ 0 w 874"/>
                <a:gd name="T37" fmla="*/ 1 h 456"/>
                <a:gd name="T38" fmla="*/ 0 w 874"/>
                <a:gd name="T39" fmla="*/ 1 h 456"/>
                <a:gd name="T40" fmla="*/ 0 w 874"/>
                <a:gd name="T41" fmla="*/ 1 h 456"/>
                <a:gd name="T42" fmla="*/ 0 w 874"/>
                <a:gd name="T43" fmla="*/ 1 h 456"/>
                <a:gd name="T44" fmla="*/ 0 w 874"/>
                <a:gd name="T45" fmla="*/ 1 h 456"/>
                <a:gd name="T46" fmla="*/ 0 w 874"/>
                <a:gd name="T47" fmla="*/ 1 h 456"/>
                <a:gd name="T48" fmla="*/ 0 w 874"/>
                <a:gd name="T49" fmla="*/ 0 h 456"/>
                <a:gd name="T50" fmla="*/ 0 w 874"/>
                <a:gd name="T51" fmla="*/ 0 h 456"/>
                <a:gd name="T52" fmla="*/ 0 w 874"/>
                <a:gd name="T53" fmla="*/ 1 h 456"/>
                <a:gd name="T54" fmla="*/ 0 w 874"/>
                <a:gd name="T55" fmla="*/ 1 h 456"/>
                <a:gd name="T56" fmla="*/ 0 w 874"/>
                <a:gd name="T57" fmla="*/ 1 h 456"/>
                <a:gd name="T58" fmla="*/ 0 w 874"/>
                <a:gd name="T59" fmla="*/ 1 h 456"/>
                <a:gd name="T60" fmla="*/ 0 w 874"/>
                <a:gd name="T61" fmla="*/ 1 h 456"/>
                <a:gd name="T62" fmla="*/ 0 w 874"/>
                <a:gd name="T63" fmla="*/ 1 h 456"/>
                <a:gd name="T64" fmla="*/ 0 w 874"/>
                <a:gd name="T65" fmla="*/ 1 h 456"/>
                <a:gd name="T66" fmla="*/ 0 w 874"/>
                <a:gd name="T67" fmla="*/ 1 h 456"/>
                <a:gd name="T68" fmla="*/ 0 w 874"/>
                <a:gd name="T69" fmla="*/ 1 h 456"/>
                <a:gd name="T70" fmla="*/ 0 w 874"/>
                <a:gd name="T71" fmla="*/ 1 h 456"/>
                <a:gd name="T72" fmla="*/ 0 w 874"/>
                <a:gd name="T73" fmla="*/ 1 h 456"/>
                <a:gd name="T74" fmla="*/ 0 w 874"/>
                <a:gd name="T75" fmla="*/ 1 h 456"/>
                <a:gd name="T76" fmla="*/ 0 w 874"/>
                <a:gd name="T77" fmla="*/ 1 h 456"/>
                <a:gd name="T78" fmla="*/ 0 w 874"/>
                <a:gd name="T79" fmla="*/ 1 h 456"/>
                <a:gd name="T80" fmla="*/ 0 w 874"/>
                <a:gd name="T81" fmla="*/ 1 h 456"/>
                <a:gd name="T82" fmla="*/ 0 w 874"/>
                <a:gd name="T83" fmla="*/ 1 h 456"/>
                <a:gd name="T84" fmla="*/ 0 w 874"/>
                <a:gd name="T85" fmla="*/ 1 h 456"/>
                <a:gd name="T86" fmla="*/ 0 w 874"/>
                <a:gd name="T87" fmla="*/ 1 h 456"/>
                <a:gd name="T88" fmla="*/ 0 w 874"/>
                <a:gd name="T89" fmla="*/ 1 h 456"/>
                <a:gd name="T90" fmla="*/ 0 w 874"/>
                <a:gd name="T91" fmla="*/ 1 h 456"/>
                <a:gd name="T92" fmla="*/ 0 w 874"/>
                <a:gd name="T93" fmla="*/ 1 h 456"/>
                <a:gd name="T94" fmla="*/ 0 w 874"/>
                <a:gd name="T95" fmla="*/ 1 h 456"/>
                <a:gd name="T96" fmla="*/ 0 w 874"/>
                <a:gd name="T97" fmla="*/ 0 h 456"/>
                <a:gd name="T98" fmla="*/ 0 w 874"/>
                <a:gd name="T99" fmla="*/ 0 h 45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874"/>
                <a:gd name="T151" fmla="*/ 0 h 456"/>
                <a:gd name="T152" fmla="*/ 874 w 874"/>
                <a:gd name="T153" fmla="*/ 456 h 45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874" h="456">
                  <a:moveTo>
                    <a:pt x="303" y="0"/>
                  </a:moveTo>
                  <a:lnTo>
                    <a:pt x="344" y="0"/>
                  </a:lnTo>
                  <a:lnTo>
                    <a:pt x="344" y="181"/>
                  </a:lnTo>
                  <a:lnTo>
                    <a:pt x="416" y="181"/>
                  </a:lnTo>
                  <a:lnTo>
                    <a:pt x="416" y="399"/>
                  </a:lnTo>
                  <a:lnTo>
                    <a:pt x="487" y="399"/>
                  </a:lnTo>
                  <a:lnTo>
                    <a:pt x="487" y="371"/>
                  </a:lnTo>
                  <a:lnTo>
                    <a:pt x="446" y="371"/>
                  </a:lnTo>
                  <a:lnTo>
                    <a:pt x="446" y="0"/>
                  </a:lnTo>
                  <a:lnTo>
                    <a:pt x="487" y="0"/>
                  </a:lnTo>
                  <a:lnTo>
                    <a:pt x="487" y="181"/>
                  </a:lnTo>
                  <a:lnTo>
                    <a:pt x="556" y="181"/>
                  </a:lnTo>
                  <a:lnTo>
                    <a:pt x="556" y="399"/>
                  </a:lnTo>
                  <a:lnTo>
                    <a:pt x="625" y="399"/>
                  </a:lnTo>
                  <a:lnTo>
                    <a:pt x="625" y="371"/>
                  </a:lnTo>
                  <a:lnTo>
                    <a:pt x="584" y="371"/>
                  </a:lnTo>
                  <a:lnTo>
                    <a:pt x="584" y="0"/>
                  </a:lnTo>
                  <a:lnTo>
                    <a:pt x="627" y="0"/>
                  </a:lnTo>
                  <a:lnTo>
                    <a:pt x="627" y="180"/>
                  </a:lnTo>
                  <a:lnTo>
                    <a:pt x="701" y="261"/>
                  </a:lnTo>
                  <a:lnTo>
                    <a:pt x="701" y="399"/>
                  </a:lnTo>
                  <a:lnTo>
                    <a:pt x="772" y="399"/>
                  </a:lnTo>
                  <a:lnTo>
                    <a:pt x="772" y="371"/>
                  </a:lnTo>
                  <a:lnTo>
                    <a:pt x="731" y="371"/>
                  </a:lnTo>
                  <a:lnTo>
                    <a:pt x="731" y="0"/>
                  </a:lnTo>
                  <a:lnTo>
                    <a:pt x="765" y="0"/>
                  </a:lnTo>
                  <a:lnTo>
                    <a:pt x="765" y="316"/>
                  </a:lnTo>
                  <a:lnTo>
                    <a:pt x="874" y="434"/>
                  </a:lnTo>
                  <a:lnTo>
                    <a:pt x="874" y="456"/>
                  </a:lnTo>
                  <a:lnTo>
                    <a:pt x="249" y="456"/>
                  </a:lnTo>
                  <a:lnTo>
                    <a:pt x="249" y="432"/>
                  </a:lnTo>
                  <a:lnTo>
                    <a:pt x="244" y="427"/>
                  </a:lnTo>
                  <a:lnTo>
                    <a:pt x="230" y="413"/>
                  </a:lnTo>
                  <a:lnTo>
                    <a:pt x="213" y="396"/>
                  </a:lnTo>
                  <a:lnTo>
                    <a:pt x="190" y="375"/>
                  </a:lnTo>
                  <a:lnTo>
                    <a:pt x="166" y="351"/>
                  </a:lnTo>
                  <a:lnTo>
                    <a:pt x="140" y="323"/>
                  </a:lnTo>
                  <a:lnTo>
                    <a:pt x="113" y="297"/>
                  </a:lnTo>
                  <a:lnTo>
                    <a:pt x="87" y="269"/>
                  </a:lnTo>
                  <a:lnTo>
                    <a:pt x="61" y="244"/>
                  </a:lnTo>
                  <a:lnTo>
                    <a:pt x="37" y="221"/>
                  </a:lnTo>
                  <a:lnTo>
                    <a:pt x="18" y="200"/>
                  </a:lnTo>
                  <a:lnTo>
                    <a:pt x="0" y="183"/>
                  </a:lnTo>
                  <a:lnTo>
                    <a:pt x="57" y="183"/>
                  </a:lnTo>
                  <a:lnTo>
                    <a:pt x="275" y="399"/>
                  </a:lnTo>
                  <a:lnTo>
                    <a:pt x="344" y="399"/>
                  </a:lnTo>
                  <a:lnTo>
                    <a:pt x="344" y="371"/>
                  </a:lnTo>
                  <a:lnTo>
                    <a:pt x="303" y="371"/>
                  </a:lnTo>
                  <a:lnTo>
                    <a:pt x="303" y="0"/>
                  </a:lnTo>
                  <a:close/>
                </a:path>
              </a:pathLst>
            </a:custGeom>
            <a:solidFill>
              <a:srgbClr val="A2C1FE"/>
            </a:solidFill>
            <a:ln w="9525">
              <a:noFill/>
              <a:round/>
              <a:headEnd/>
              <a:tailEnd/>
            </a:ln>
          </p:spPr>
          <p:txBody>
            <a:bodyPr/>
            <a:lstStyle/>
            <a:p>
              <a:endParaRPr lang="en-US" sz="700" dirty="0"/>
            </a:p>
          </p:txBody>
        </p:sp>
        <p:sp>
          <p:nvSpPr>
            <p:cNvPr id="74" name="Freeform 22"/>
            <p:cNvSpPr>
              <a:spLocks/>
            </p:cNvSpPr>
            <p:nvPr/>
          </p:nvSpPr>
          <p:spPr bwMode="auto">
            <a:xfrm>
              <a:off x="758" y="2140"/>
              <a:ext cx="319" cy="22"/>
            </a:xfrm>
            <a:custGeom>
              <a:avLst/>
              <a:gdLst>
                <a:gd name="T0" fmla="*/ 0 w 638"/>
                <a:gd name="T1" fmla="*/ 0 h 44"/>
                <a:gd name="T2" fmla="*/ 1 w 638"/>
                <a:gd name="T3" fmla="*/ 0 h 44"/>
                <a:gd name="T4" fmla="*/ 1 w 638"/>
                <a:gd name="T5" fmla="*/ 0 h 44"/>
                <a:gd name="T6" fmla="*/ 1 w 638"/>
                <a:gd name="T7" fmla="*/ 1 h 44"/>
                <a:gd name="T8" fmla="*/ 1 w 638"/>
                <a:gd name="T9" fmla="*/ 1 h 44"/>
                <a:gd name="T10" fmla="*/ 1 w 638"/>
                <a:gd name="T11" fmla="*/ 1 h 44"/>
                <a:gd name="T12" fmla="*/ 1 w 638"/>
                <a:gd name="T13" fmla="*/ 1 h 44"/>
                <a:gd name="T14" fmla="*/ 1 w 638"/>
                <a:gd name="T15" fmla="*/ 1 h 44"/>
                <a:gd name="T16" fmla="*/ 1 w 638"/>
                <a:gd name="T17" fmla="*/ 1 h 44"/>
                <a:gd name="T18" fmla="*/ 1 w 638"/>
                <a:gd name="T19" fmla="*/ 1 h 44"/>
                <a:gd name="T20" fmla="*/ 1 w 638"/>
                <a:gd name="T21" fmla="*/ 1 h 44"/>
                <a:gd name="T22" fmla="*/ 1 w 638"/>
                <a:gd name="T23" fmla="*/ 1 h 44"/>
                <a:gd name="T24" fmla="*/ 1 w 638"/>
                <a:gd name="T25" fmla="*/ 1 h 44"/>
                <a:gd name="T26" fmla="*/ 1 w 638"/>
                <a:gd name="T27" fmla="*/ 1 h 44"/>
                <a:gd name="T28" fmla="*/ 1 w 638"/>
                <a:gd name="T29" fmla="*/ 1 h 44"/>
                <a:gd name="T30" fmla="*/ 1 w 638"/>
                <a:gd name="T31" fmla="*/ 1 h 44"/>
                <a:gd name="T32" fmla="*/ 1 w 638"/>
                <a:gd name="T33" fmla="*/ 1 h 44"/>
                <a:gd name="T34" fmla="*/ 1 w 638"/>
                <a:gd name="T35" fmla="*/ 1 h 44"/>
                <a:gd name="T36" fmla="*/ 1 w 638"/>
                <a:gd name="T37" fmla="*/ 1 h 44"/>
                <a:gd name="T38" fmla="*/ 1 w 638"/>
                <a:gd name="T39" fmla="*/ 1 h 44"/>
                <a:gd name="T40" fmla="*/ 1 w 638"/>
                <a:gd name="T41" fmla="*/ 1 h 44"/>
                <a:gd name="T42" fmla="*/ 1 w 638"/>
                <a:gd name="T43" fmla="*/ 1 h 44"/>
                <a:gd name="T44" fmla="*/ 1 w 638"/>
                <a:gd name="T45" fmla="*/ 1 h 44"/>
                <a:gd name="T46" fmla="*/ 1 w 638"/>
                <a:gd name="T47" fmla="*/ 1 h 44"/>
                <a:gd name="T48" fmla="*/ 1 w 638"/>
                <a:gd name="T49" fmla="*/ 1 h 44"/>
                <a:gd name="T50" fmla="*/ 1 w 638"/>
                <a:gd name="T51" fmla="*/ 1 h 44"/>
                <a:gd name="T52" fmla="*/ 1 w 638"/>
                <a:gd name="T53" fmla="*/ 1 h 44"/>
                <a:gd name="T54" fmla="*/ 1 w 638"/>
                <a:gd name="T55" fmla="*/ 1 h 44"/>
                <a:gd name="T56" fmla="*/ 1 w 638"/>
                <a:gd name="T57" fmla="*/ 1 h 44"/>
                <a:gd name="T58" fmla="*/ 1 w 638"/>
                <a:gd name="T59" fmla="*/ 1 h 44"/>
                <a:gd name="T60" fmla="*/ 1 w 638"/>
                <a:gd name="T61" fmla="*/ 1 h 44"/>
                <a:gd name="T62" fmla="*/ 1 w 638"/>
                <a:gd name="T63" fmla="*/ 1 h 44"/>
                <a:gd name="T64" fmla="*/ 1 w 638"/>
                <a:gd name="T65" fmla="*/ 1 h 44"/>
                <a:gd name="T66" fmla="*/ 1 w 638"/>
                <a:gd name="T67" fmla="*/ 1 h 44"/>
                <a:gd name="T68" fmla="*/ 1 w 638"/>
                <a:gd name="T69" fmla="*/ 1 h 44"/>
                <a:gd name="T70" fmla="*/ 1 w 638"/>
                <a:gd name="T71" fmla="*/ 1 h 44"/>
                <a:gd name="T72" fmla="*/ 1 w 638"/>
                <a:gd name="T73" fmla="*/ 1 h 44"/>
                <a:gd name="T74" fmla="*/ 1 w 638"/>
                <a:gd name="T75" fmla="*/ 1 h 44"/>
                <a:gd name="T76" fmla="*/ 1 w 638"/>
                <a:gd name="T77" fmla="*/ 1 h 44"/>
                <a:gd name="T78" fmla="*/ 0 w 638"/>
                <a:gd name="T79" fmla="*/ 0 h 44"/>
                <a:gd name="T80" fmla="*/ 0 w 638"/>
                <a:gd name="T81" fmla="*/ 0 h 44"/>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638"/>
                <a:gd name="T124" fmla="*/ 0 h 44"/>
                <a:gd name="T125" fmla="*/ 638 w 638"/>
                <a:gd name="T126" fmla="*/ 44 h 44"/>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638" h="44">
                  <a:moveTo>
                    <a:pt x="0" y="0"/>
                  </a:moveTo>
                  <a:lnTo>
                    <a:pt x="614" y="0"/>
                  </a:lnTo>
                  <a:lnTo>
                    <a:pt x="616" y="0"/>
                  </a:lnTo>
                  <a:lnTo>
                    <a:pt x="618" y="1"/>
                  </a:lnTo>
                  <a:lnTo>
                    <a:pt x="619" y="1"/>
                  </a:lnTo>
                  <a:lnTo>
                    <a:pt x="621" y="3"/>
                  </a:lnTo>
                  <a:lnTo>
                    <a:pt x="623" y="5"/>
                  </a:lnTo>
                  <a:lnTo>
                    <a:pt x="625" y="6"/>
                  </a:lnTo>
                  <a:lnTo>
                    <a:pt x="628" y="8"/>
                  </a:lnTo>
                  <a:lnTo>
                    <a:pt x="630" y="10"/>
                  </a:lnTo>
                  <a:lnTo>
                    <a:pt x="631" y="13"/>
                  </a:lnTo>
                  <a:lnTo>
                    <a:pt x="635" y="15"/>
                  </a:lnTo>
                  <a:lnTo>
                    <a:pt x="637" y="17"/>
                  </a:lnTo>
                  <a:lnTo>
                    <a:pt x="638" y="19"/>
                  </a:lnTo>
                  <a:lnTo>
                    <a:pt x="638" y="44"/>
                  </a:lnTo>
                  <a:lnTo>
                    <a:pt x="19" y="44"/>
                  </a:lnTo>
                  <a:lnTo>
                    <a:pt x="19" y="43"/>
                  </a:lnTo>
                  <a:lnTo>
                    <a:pt x="19" y="41"/>
                  </a:lnTo>
                  <a:lnTo>
                    <a:pt x="19" y="39"/>
                  </a:lnTo>
                  <a:lnTo>
                    <a:pt x="19" y="38"/>
                  </a:lnTo>
                  <a:lnTo>
                    <a:pt x="20" y="36"/>
                  </a:lnTo>
                  <a:lnTo>
                    <a:pt x="19" y="34"/>
                  </a:lnTo>
                  <a:lnTo>
                    <a:pt x="20" y="31"/>
                  </a:lnTo>
                  <a:lnTo>
                    <a:pt x="19" y="27"/>
                  </a:lnTo>
                  <a:lnTo>
                    <a:pt x="20" y="24"/>
                  </a:lnTo>
                  <a:lnTo>
                    <a:pt x="19" y="19"/>
                  </a:lnTo>
                  <a:lnTo>
                    <a:pt x="17" y="17"/>
                  </a:lnTo>
                  <a:lnTo>
                    <a:pt x="15" y="15"/>
                  </a:lnTo>
                  <a:lnTo>
                    <a:pt x="13" y="13"/>
                  </a:lnTo>
                  <a:lnTo>
                    <a:pt x="12" y="12"/>
                  </a:lnTo>
                  <a:lnTo>
                    <a:pt x="10" y="10"/>
                  </a:lnTo>
                  <a:lnTo>
                    <a:pt x="8" y="8"/>
                  </a:lnTo>
                  <a:lnTo>
                    <a:pt x="6" y="6"/>
                  </a:lnTo>
                  <a:lnTo>
                    <a:pt x="5" y="5"/>
                  </a:lnTo>
                  <a:lnTo>
                    <a:pt x="3" y="3"/>
                  </a:lnTo>
                  <a:lnTo>
                    <a:pt x="1" y="1"/>
                  </a:lnTo>
                  <a:lnTo>
                    <a:pt x="0" y="0"/>
                  </a:lnTo>
                  <a:close/>
                </a:path>
              </a:pathLst>
            </a:custGeom>
            <a:solidFill>
              <a:srgbClr val="A2C1FE"/>
            </a:solidFill>
            <a:ln w="9525">
              <a:noFill/>
              <a:round/>
              <a:headEnd/>
              <a:tailEnd/>
            </a:ln>
          </p:spPr>
          <p:txBody>
            <a:bodyPr/>
            <a:lstStyle/>
            <a:p>
              <a:endParaRPr lang="en-US" sz="700" dirty="0"/>
            </a:p>
          </p:txBody>
        </p:sp>
      </p:grpSp>
      <p:sp>
        <p:nvSpPr>
          <p:cNvPr id="75" name="TextBox 74"/>
          <p:cNvSpPr txBox="1"/>
          <p:nvPr/>
        </p:nvSpPr>
        <p:spPr>
          <a:xfrm>
            <a:off x="5810251" y="1820197"/>
            <a:ext cx="1118198" cy="400099"/>
          </a:xfrm>
          <a:prstGeom prst="rect">
            <a:avLst/>
          </a:prstGeom>
          <a:noFill/>
        </p:spPr>
        <p:txBody>
          <a:bodyPr wrap="square" lIns="91430" tIns="45715" rIns="91430" bIns="45715" rtlCol="0">
            <a:spAutoFit/>
          </a:bodyPr>
          <a:lstStyle/>
          <a:p>
            <a:pPr algn="ctr"/>
            <a:r>
              <a:rPr lang="en-US" sz="1000" b="1" dirty="0" smtClean="0">
                <a:solidFill>
                  <a:srgbClr val="000000"/>
                </a:solidFill>
                <a:latin typeface="Calibri" pitchFamily="34" charset="0"/>
              </a:rPr>
              <a:t>Bank as Debit Party’s AS-PSP</a:t>
            </a:r>
          </a:p>
        </p:txBody>
      </p:sp>
      <p:pic>
        <p:nvPicPr>
          <p:cNvPr id="77" name="Picture 2" descr="D:\Users\skusare\Desktop\Capgemini_Project_Documents\Capgemini\Capgemini - Payments Practice Work\PSD2\icons to used in ppt\user2.jpg"/>
          <p:cNvPicPr>
            <a:picLocks noChangeAspect="1" noChangeArrowheads="1"/>
          </p:cNvPicPr>
          <p:nvPr/>
        </p:nvPicPr>
        <p:blipFill>
          <a:blip r:embed="rId3" cstate="print"/>
          <a:srcRect/>
          <a:stretch>
            <a:fillRect/>
          </a:stretch>
        </p:blipFill>
        <p:spPr bwMode="auto">
          <a:xfrm>
            <a:off x="1965487" y="1218690"/>
            <a:ext cx="602425" cy="602425"/>
          </a:xfrm>
          <a:prstGeom prst="rect">
            <a:avLst/>
          </a:prstGeom>
          <a:noFill/>
        </p:spPr>
      </p:pic>
      <p:pic>
        <p:nvPicPr>
          <p:cNvPr id="78" name="Picture 34" descr="Corporate"/>
          <p:cNvPicPr>
            <a:picLocks noChangeAspect="1" noChangeArrowheads="1"/>
          </p:cNvPicPr>
          <p:nvPr/>
        </p:nvPicPr>
        <p:blipFill>
          <a:blip r:embed="rId4" cstate="print"/>
          <a:srcRect/>
          <a:stretch>
            <a:fillRect/>
          </a:stretch>
        </p:blipFill>
        <p:spPr bwMode="auto">
          <a:xfrm>
            <a:off x="2014446" y="2907178"/>
            <a:ext cx="526789" cy="619752"/>
          </a:xfrm>
          <a:prstGeom prst="rect">
            <a:avLst/>
          </a:prstGeom>
          <a:noFill/>
          <a:ln w="9525">
            <a:noFill/>
            <a:miter lim="800000"/>
            <a:headEnd/>
            <a:tailEnd/>
          </a:ln>
        </p:spPr>
      </p:pic>
      <p:sp>
        <p:nvSpPr>
          <p:cNvPr id="80" name="TextBox 79"/>
          <p:cNvSpPr txBox="1"/>
          <p:nvPr/>
        </p:nvSpPr>
        <p:spPr>
          <a:xfrm>
            <a:off x="1853415" y="1775596"/>
            <a:ext cx="809501" cy="250765"/>
          </a:xfrm>
          <a:prstGeom prst="rect">
            <a:avLst/>
          </a:prstGeom>
          <a:noFill/>
        </p:spPr>
        <p:txBody>
          <a:bodyPr wrap="square" lIns="91430" tIns="45715" rIns="91430" bIns="45715" rtlCol="0">
            <a:spAutoFit/>
          </a:bodyPr>
          <a:lstStyle/>
          <a:p>
            <a:pPr algn="ctr"/>
            <a:r>
              <a:rPr lang="en-US" sz="1000" dirty="0" smtClean="0">
                <a:solidFill>
                  <a:srgbClr val="000000"/>
                </a:solidFill>
                <a:latin typeface="Calibri" pitchFamily="34" charset="0"/>
              </a:rPr>
              <a:t>Customer</a:t>
            </a:r>
          </a:p>
        </p:txBody>
      </p:sp>
      <p:sp>
        <p:nvSpPr>
          <p:cNvPr id="81" name="TextBox 80"/>
          <p:cNvSpPr txBox="1"/>
          <p:nvPr/>
        </p:nvSpPr>
        <p:spPr>
          <a:xfrm>
            <a:off x="1878917" y="3441687"/>
            <a:ext cx="809501" cy="400099"/>
          </a:xfrm>
          <a:prstGeom prst="rect">
            <a:avLst/>
          </a:prstGeom>
          <a:noFill/>
        </p:spPr>
        <p:txBody>
          <a:bodyPr wrap="square" lIns="91430" tIns="45715" rIns="91430" bIns="45715" rtlCol="0">
            <a:spAutoFit/>
          </a:bodyPr>
          <a:lstStyle/>
          <a:p>
            <a:pPr algn="ctr"/>
            <a:r>
              <a:rPr lang="en-US" sz="1000" dirty="0" smtClean="0">
                <a:solidFill>
                  <a:srgbClr val="000000"/>
                </a:solidFill>
                <a:latin typeface="Calibri" pitchFamily="34" charset="0"/>
              </a:rPr>
              <a:t>Merchant Website</a:t>
            </a:r>
          </a:p>
        </p:txBody>
      </p:sp>
      <p:pic>
        <p:nvPicPr>
          <p:cNvPr id="88" name="Picture 1070" descr="Q:\CLIPART\POWERPNT\BUILDNG5.WMF"/>
          <p:cNvPicPr>
            <a:picLocks noChangeAspect="1" noChangeArrowheads="1"/>
          </p:cNvPicPr>
          <p:nvPr/>
        </p:nvPicPr>
        <p:blipFill>
          <a:blip r:embed="rId5" cstate="print"/>
          <a:srcRect/>
          <a:stretch>
            <a:fillRect/>
          </a:stretch>
        </p:blipFill>
        <p:spPr bwMode="auto">
          <a:xfrm>
            <a:off x="7015177" y="1888825"/>
            <a:ext cx="1020009" cy="653926"/>
          </a:xfrm>
          <a:prstGeom prst="rect">
            <a:avLst/>
          </a:prstGeom>
          <a:noFill/>
        </p:spPr>
      </p:pic>
      <p:sp>
        <p:nvSpPr>
          <p:cNvPr id="89" name="TextBox 88"/>
          <p:cNvSpPr txBox="1"/>
          <p:nvPr/>
        </p:nvSpPr>
        <p:spPr>
          <a:xfrm>
            <a:off x="7324818" y="2443904"/>
            <a:ext cx="508657" cy="250765"/>
          </a:xfrm>
          <a:prstGeom prst="rect">
            <a:avLst/>
          </a:prstGeom>
          <a:noFill/>
        </p:spPr>
        <p:txBody>
          <a:bodyPr wrap="square" lIns="91430" tIns="45715" rIns="91430" bIns="45715" rtlCol="0">
            <a:spAutoFit/>
          </a:bodyPr>
          <a:lstStyle/>
          <a:p>
            <a:pPr algn="ctr"/>
            <a:r>
              <a:rPr lang="en-US" sz="1000" dirty="0" smtClean="0">
                <a:solidFill>
                  <a:srgbClr val="000000"/>
                </a:solidFill>
                <a:latin typeface="Calibri" pitchFamily="34" charset="0"/>
              </a:rPr>
              <a:t>CSM</a:t>
            </a:r>
          </a:p>
        </p:txBody>
      </p:sp>
      <p:sp>
        <p:nvSpPr>
          <p:cNvPr id="90" name="Rounded Rectangle 89"/>
          <p:cNvSpPr/>
          <p:nvPr/>
        </p:nvSpPr>
        <p:spPr>
          <a:xfrm>
            <a:off x="7876601" y="2095667"/>
            <a:ext cx="415636" cy="213757"/>
          </a:xfrm>
          <a:prstGeom prst="roundRect">
            <a:avLst/>
          </a:prstGeom>
          <a:ln w="12700">
            <a:solidFill>
              <a:srgbClr val="000000"/>
            </a:solidFill>
            <a:prstDash val="solid"/>
            <a:tailEnd type="arrow"/>
          </a:ln>
        </p:spPr>
        <p:style>
          <a:lnRef idx="1">
            <a:schemeClr val="accent1"/>
          </a:lnRef>
          <a:fillRef idx="0">
            <a:schemeClr val="accent1"/>
          </a:fillRef>
          <a:effectRef idx="0">
            <a:schemeClr val="accent1"/>
          </a:effectRef>
          <a:fontRef idx="minor">
            <a:schemeClr val="tx1"/>
          </a:fontRef>
        </p:style>
        <p:txBody>
          <a:bodyPr lIns="91430" tIns="45715" rIns="91430" bIns="45715" rtlCol="0" anchor="ctr"/>
          <a:lstStyle/>
          <a:p>
            <a:pPr algn="ctr"/>
            <a:r>
              <a:rPr lang="en-US" sz="1100" dirty="0" smtClean="0">
                <a:solidFill>
                  <a:srgbClr val="000000"/>
                </a:solidFill>
                <a:latin typeface="Calibri" pitchFamily="34" charset="0"/>
              </a:rPr>
              <a:t>10</a:t>
            </a:r>
          </a:p>
        </p:txBody>
      </p:sp>
      <p:sp>
        <p:nvSpPr>
          <p:cNvPr id="50" name="Rounded Rectangle 49"/>
          <p:cNvSpPr/>
          <p:nvPr/>
        </p:nvSpPr>
        <p:spPr>
          <a:xfrm>
            <a:off x="3615123" y="2062718"/>
            <a:ext cx="1339703" cy="744279"/>
          </a:xfrm>
          <a:prstGeom prst="roundRect">
            <a:avLst/>
          </a:prstGeom>
          <a:solidFill>
            <a:srgbClr val="C1E1FF"/>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91430" tIns="45715" rIns="91430" bIns="45715" rtlCol="0" anchor="ctr"/>
          <a:lstStyle/>
          <a:p>
            <a:pPr algn="ctr"/>
            <a:endParaRPr lang="en-US" sz="1000" dirty="0" smtClean="0">
              <a:solidFill>
                <a:schemeClr val="tx2">
                  <a:lumMod val="50000"/>
                </a:schemeClr>
              </a:solidFill>
              <a:latin typeface="Calibri" pitchFamily="34" charset="0"/>
            </a:endParaRPr>
          </a:p>
        </p:txBody>
      </p:sp>
      <p:sp>
        <p:nvSpPr>
          <p:cNvPr id="52" name="Cloud 51"/>
          <p:cNvSpPr/>
          <p:nvPr/>
        </p:nvSpPr>
        <p:spPr>
          <a:xfrm>
            <a:off x="4086992" y="2158411"/>
            <a:ext cx="827907" cy="463533"/>
          </a:xfrm>
          <a:prstGeom prst="cloud">
            <a:avLst/>
          </a:prstGeom>
          <a:solidFill>
            <a:schemeClr val="tx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35996" rIns="0" bIns="35996" anchor="ctr"/>
          <a:lstStyle/>
          <a:p>
            <a:pPr algn="ctr"/>
            <a:r>
              <a:rPr lang="en-US" sz="900" dirty="0" smtClean="0">
                <a:solidFill>
                  <a:srgbClr val="000000"/>
                </a:solidFill>
                <a:latin typeface="Calibri" pitchFamily="34" charset="0"/>
              </a:rPr>
              <a:t>(Capgemini API)</a:t>
            </a:r>
          </a:p>
        </p:txBody>
      </p:sp>
      <p:grpSp>
        <p:nvGrpSpPr>
          <p:cNvPr id="3" name="Group 23"/>
          <p:cNvGrpSpPr>
            <a:grpSpLocks/>
          </p:cNvGrpSpPr>
          <p:nvPr/>
        </p:nvGrpSpPr>
        <p:grpSpPr bwMode="auto">
          <a:xfrm>
            <a:off x="3593858" y="2073351"/>
            <a:ext cx="528727" cy="605980"/>
            <a:chOff x="567" y="1616"/>
            <a:chExt cx="568" cy="605"/>
          </a:xfrm>
        </p:grpSpPr>
        <p:sp>
          <p:nvSpPr>
            <p:cNvPr id="56" name="AutoShape 17"/>
            <p:cNvSpPr>
              <a:spLocks noChangeAspect="1" noChangeArrowheads="1" noTextEdit="1"/>
            </p:cNvSpPr>
            <p:nvPr/>
          </p:nvSpPr>
          <p:spPr bwMode="auto">
            <a:xfrm>
              <a:off x="567" y="1616"/>
              <a:ext cx="568" cy="605"/>
            </a:xfrm>
            <a:prstGeom prst="rect">
              <a:avLst/>
            </a:prstGeom>
            <a:noFill/>
            <a:ln w="9525">
              <a:noFill/>
              <a:miter lim="800000"/>
              <a:headEnd/>
              <a:tailEnd/>
            </a:ln>
          </p:spPr>
          <p:txBody>
            <a:bodyPr/>
            <a:lstStyle/>
            <a:p>
              <a:endParaRPr lang="en-US" sz="700" dirty="0"/>
            </a:p>
          </p:txBody>
        </p:sp>
        <p:sp>
          <p:nvSpPr>
            <p:cNvPr id="62" name="Freeform 19"/>
            <p:cNvSpPr>
              <a:spLocks/>
            </p:cNvSpPr>
            <p:nvPr/>
          </p:nvSpPr>
          <p:spPr bwMode="auto">
            <a:xfrm>
              <a:off x="611" y="1660"/>
              <a:ext cx="480" cy="517"/>
            </a:xfrm>
            <a:custGeom>
              <a:avLst/>
              <a:gdLst>
                <a:gd name="T0" fmla="*/ 1 w 960"/>
                <a:gd name="T1" fmla="*/ 0 h 1034"/>
                <a:gd name="T2" fmla="*/ 1 w 960"/>
                <a:gd name="T3" fmla="*/ 1 h 1034"/>
                <a:gd name="T4" fmla="*/ 1 w 960"/>
                <a:gd name="T5" fmla="*/ 1 h 1034"/>
                <a:gd name="T6" fmla="*/ 1 w 960"/>
                <a:gd name="T7" fmla="*/ 1 h 1034"/>
                <a:gd name="T8" fmla="*/ 1 w 960"/>
                <a:gd name="T9" fmla="*/ 1 h 1034"/>
                <a:gd name="T10" fmla="*/ 1 w 960"/>
                <a:gd name="T11" fmla="*/ 1 h 1034"/>
                <a:gd name="T12" fmla="*/ 1 w 960"/>
                <a:gd name="T13" fmla="*/ 1 h 1034"/>
                <a:gd name="T14" fmla="*/ 1 w 960"/>
                <a:gd name="T15" fmla="*/ 1 h 1034"/>
                <a:gd name="T16" fmla="*/ 1 w 960"/>
                <a:gd name="T17" fmla="*/ 1 h 1034"/>
                <a:gd name="T18" fmla="*/ 1 w 960"/>
                <a:gd name="T19" fmla="*/ 1 h 1034"/>
                <a:gd name="T20" fmla="*/ 1 w 960"/>
                <a:gd name="T21" fmla="*/ 1 h 1034"/>
                <a:gd name="T22" fmla="*/ 1 w 960"/>
                <a:gd name="T23" fmla="*/ 1 h 1034"/>
                <a:gd name="T24" fmla="*/ 1 w 960"/>
                <a:gd name="T25" fmla="*/ 1 h 1034"/>
                <a:gd name="T26" fmla="*/ 1 w 960"/>
                <a:gd name="T27" fmla="*/ 1 h 1034"/>
                <a:gd name="T28" fmla="*/ 1 w 960"/>
                <a:gd name="T29" fmla="*/ 1 h 1034"/>
                <a:gd name="T30" fmla="*/ 1 w 960"/>
                <a:gd name="T31" fmla="*/ 1 h 1034"/>
                <a:gd name="T32" fmla="*/ 1 w 960"/>
                <a:gd name="T33" fmla="*/ 1 h 1034"/>
                <a:gd name="T34" fmla="*/ 1 w 960"/>
                <a:gd name="T35" fmla="*/ 1 h 1034"/>
                <a:gd name="T36" fmla="*/ 1 w 960"/>
                <a:gd name="T37" fmla="*/ 1 h 1034"/>
                <a:gd name="T38" fmla="*/ 1 w 960"/>
                <a:gd name="T39" fmla="*/ 1 h 1034"/>
                <a:gd name="T40" fmla="*/ 1 w 960"/>
                <a:gd name="T41" fmla="*/ 1 h 1034"/>
                <a:gd name="T42" fmla="*/ 1 w 960"/>
                <a:gd name="T43" fmla="*/ 1 h 1034"/>
                <a:gd name="T44" fmla="*/ 1 w 960"/>
                <a:gd name="T45" fmla="*/ 1 h 1034"/>
                <a:gd name="T46" fmla="*/ 1 w 960"/>
                <a:gd name="T47" fmla="*/ 1 h 1034"/>
                <a:gd name="T48" fmla="*/ 1 w 960"/>
                <a:gd name="T49" fmla="*/ 1 h 1034"/>
                <a:gd name="T50" fmla="*/ 1 w 960"/>
                <a:gd name="T51" fmla="*/ 1 h 1034"/>
                <a:gd name="T52" fmla="*/ 1 w 960"/>
                <a:gd name="T53" fmla="*/ 1 h 1034"/>
                <a:gd name="T54" fmla="*/ 1 w 960"/>
                <a:gd name="T55" fmla="*/ 1 h 1034"/>
                <a:gd name="T56" fmla="*/ 1 w 960"/>
                <a:gd name="T57" fmla="*/ 1 h 1034"/>
                <a:gd name="T58" fmla="*/ 1 w 960"/>
                <a:gd name="T59" fmla="*/ 1 h 1034"/>
                <a:gd name="T60" fmla="*/ 1 w 960"/>
                <a:gd name="T61" fmla="*/ 1 h 1034"/>
                <a:gd name="T62" fmla="*/ 1 w 960"/>
                <a:gd name="T63" fmla="*/ 1 h 1034"/>
                <a:gd name="T64" fmla="*/ 1 w 960"/>
                <a:gd name="T65" fmla="*/ 1 h 1034"/>
                <a:gd name="T66" fmla="*/ 1 w 960"/>
                <a:gd name="T67" fmla="*/ 1 h 1034"/>
                <a:gd name="T68" fmla="*/ 1 w 960"/>
                <a:gd name="T69" fmla="*/ 1 h 1034"/>
                <a:gd name="T70" fmla="*/ 1 w 960"/>
                <a:gd name="T71" fmla="*/ 1 h 1034"/>
                <a:gd name="T72" fmla="*/ 1 w 960"/>
                <a:gd name="T73" fmla="*/ 1 h 1034"/>
                <a:gd name="T74" fmla="*/ 1 w 960"/>
                <a:gd name="T75" fmla="*/ 1 h 1034"/>
                <a:gd name="T76" fmla="*/ 1 w 960"/>
                <a:gd name="T77" fmla="*/ 1 h 1034"/>
                <a:gd name="T78" fmla="*/ 1 w 960"/>
                <a:gd name="T79" fmla="*/ 1 h 1034"/>
                <a:gd name="T80" fmla="*/ 1 w 960"/>
                <a:gd name="T81" fmla="*/ 1 h 1034"/>
                <a:gd name="T82" fmla="*/ 1 w 960"/>
                <a:gd name="T83" fmla="*/ 1 h 1034"/>
                <a:gd name="T84" fmla="*/ 1 w 960"/>
                <a:gd name="T85" fmla="*/ 1 h 1034"/>
                <a:gd name="T86" fmla="*/ 1 w 960"/>
                <a:gd name="T87" fmla="*/ 1 h 1034"/>
                <a:gd name="T88" fmla="*/ 0 w 960"/>
                <a:gd name="T89" fmla="*/ 1 h 1034"/>
                <a:gd name="T90" fmla="*/ 0 w 960"/>
                <a:gd name="T91" fmla="*/ 1 h 1034"/>
                <a:gd name="T92" fmla="*/ 1 w 960"/>
                <a:gd name="T93" fmla="*/ 1 h 1034"/>
                <a:gd name="T94" fmla="*/ 1 w 960"/>
                <a:gd name="T95" fmla="*/ 1 h 1034"/>
                <a:gd name="T96" fmla="*/ 1 w 960"/>
                <a:gd name="T97" fmla="*/ 1 h 1034"/>
                <a:gd name="T98" fmla="*/ 1 w 960"/>
                <a:gd name="T99" fmla="*/ 1 h 1034"/>
                <a:gd name="T100" fmla="*/ 1 w 960"/>
                <a:gd name="T101" fmla="*/ 1 h 1034"/>
                <a:gd name="T102" fmla="*/ 1 w 960"/>
                <a:gd name="T103" fmla="*/ 1 h 1034"/>
                <a:gd name="T104" fmla="*/ 1 w 960"/>
                <a:gd name="T105" fmla="*/ 1 h 1034"/>
                <a:gd name="T106" fmla="*/ 1 w 960"/>
                <a:gd name="T107" fmla="*/ 1 h 1034"/>
                <a:gd name="T108" fmla="*/ 1 w 960"/>
                <a:gd name="T109" fmla="*/ 1 h 1034"/>
                <a:gd name="T110" fmla="*/ 1 w 960"/>
                <a:gd name="T111" fmla="*/ 1 h 1034"/>
                <a:gd name="T112" fmla="*/ 1 w 960"/>
                <a:gd name="T113" fmla="*/ 1 h 1034"/>
                <a:gd name="T114" fmla="*/ 1 w 960"/>
                <a:gd name="T115" fmla="*/ 1 h 1034"/>
                <a:gd name="T116" fmla="*/ 1 w 960"/>
                <a:gd name="T117" fmla="*/ 1 h 1034"/>
                <a:gd name="T118" fmla="*/ 1 w 960"/>
                <a:gd name="T119" fmla="*/ 1 h 1034"/>
                <a:gd name="T120" fmla="*/ 1 w 960"/>
                <a:gd name="T121" fmla="*/ 1 h 1034"/>
                <a:gd name="T122" fmla="*/ 1 w 960"/>
                <a:gd name="T123" fmla="*/ 0 h 1034"/>
                <a:gd name="T124" fmla="*/ 1 w 960"/>
                <a:gd name="T125" fmla="*/ 0 h 1034"/>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960"/>
                <a:gd name="T190" fmla="*/ 0 h 1034"/>
                <a:gd name="T191" fmla="*/ 960 w 960"/>
                <a:gd name="T192" fmla="*/ 1034 h 1034"/>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960" h="1034">
                  <a:moveTo>
                    <a:pt x="332" y="0"/>
                  </a:moveTo>
                  <a:lnTo>
                    <a:pt x="354" y="12"/>
                  </a:lnTo>
                  <a:lnTo>
                    <a:pt x="376" y="24"/>
                  </a:lnTo>
                  <a:lnTo>
                    <a:pt x="399" y="35"/>
                  </a:lnTo>
                  <a:lnTo>
                    <a:pt x="423" y="47"/>
                  </a:lnTo>
                  <a:lnTo>
                    <a:pt x="445" y="57"/>
                  </a:lnTo>
                  <a:lnTo>
                    <a:pt x="468" y="68"/>
                  </a:lnTo>
                  <a:lnTo>
                    <a:pt x="490" y="80"/>
                  </a:lnTo>
                  <a:lnTo>
                    <a:pt x="511" y="92"/>
                  </a:lnTo>
                  <a:lnTo>
                    <a:pt x="534" y="104"/>
                  </a:lnTo>
                  <a:lnTo>
                    <a:pt x="554" y="116"/>
                  </a:lnTo>
                  <a:lnTo>
                    <a:pt x="575" y="130"/>
                  </a:lnTo>
                  <a:lnTo>
                    <a:pt x="594" y="144"/>
                  </a:lnTo>
                  <a:lnTo>
                    <a:pt x="620" y="164"/>
                  </a:lnTo>
                  <a:lnTo>
                    <a:pt x="642" y="183"/>
                  </a:lnTo>
                  <a:lnTo>
                    <a:pt x="665" y="204"/>
                  </a:lnTo>
                  <a:lnTo>
                    <a:pt x="687" y="227"/>
                  </a:lnTo>
                  <a:lnTo>
                    <a:pt x="710" y="247"/>
                  </a:lnTo>
                  <a:lnTo>
                    <a:pt x="730" y="270"/>
                  </a:lnTo>
                  <a:lnTo>
                    <a:pt x="751" y="292"/>
                  </a:lnTo>
                  <a:lnTo>
                    <a:pt x="773" y="315"/>
                  </a:lnTo>
                  <a:lnTo>
                    <a:pt x="794" y="337"/>
                  </a:lnTo>
                  <a:lnTo>
                    <a:pt x="815" y="360"/>
                  </a:lnTo>
                  <a:lnTo>
                    <a:pt x="836" y="382"/>
                  </a:lnTo>
                  <a:lnTo>
                    <a:pt x="856" y="403"/>
                  </a:lnTo>
                  <a:lnTo>
                    <a:pt x="856" y="470"/>
                  </a:lnTo>
                  <a:lnTo>
                    <a:pt x="824" y="470"/>
                  </a:lnTo>
                  <a:lnTo>
                    <a:pt x="824" y="780"/>
                  </a:lnTo>
                  <a:lnTo>
                    <a:pt x="932" y="890"/>
                  </a:lnTo>
                  <a:lnTo>
                    <a:pt x="932" y="939"/>
                  </a:lnTo>
                  <a:lnTo>
                    <a:pt x="936" y="942"/>
                  </a:lnTo>
                  <a:lnTo>
                    <a:pt x="938" y="944"/>
                  </a:lnTo>
                  <a:lnTo>
                    <a:pt x="939" y="946"/>
                  </a:lnTo>
                  <a:lnTo>
                    <a:pt x="943" y="949"/>
                  </a:lnTo>
                  <a:lnTo>
                    <a:pt x="944" y="951"/>
                  </a:lnTo>
                  <a:lnTo>
                    <a:pt x="946" y="953"/>
                  </a:lnTo>
                  <a:lnTo>
                    <a:pt x="950" y="956"/>
                  </a:lnTo>
                  <a:lnTo>
                    <a:pt x="951" y="958"/>
                  </a:lnTo>
                  <a:lnTo>
                    <a:pt x="955" y="961"/>
                  </a:lnTo>
                  <a:lnTo>
                    <a:pt x="956" y="963"/>
                  </a:lnTo>
                  <a:lnTo>
                    <a:pt x="958" y="965"/>
                  </a:lnTo>
                  <a:lnTo>
                    <a:pt x="960" y="966"/>
                  </a:lnTo>
                  <a:lnTo>
                    <a:pt x="960" y="1034"/>
                  </a:lnTo>
                  <a:lnTo>
                    <a:pt x="297" y="1034"/>
                  </a:lnTo>
                  <a:lnTo>
                    <a:pt x="0" y="737"/>
                  </a:lnTo>
                  <a:lnTo>
                    <a:pt x="0" y="628"/>
                  </a:lnTo>
                  <a:lnTo>
                    <a:pt x="69" y="628"/>
                  </a:lnTo>
                  <a:lnTo>
                    <a:pt x="69" y="246"/>
                  </a:lnTo>
                  <a:lnTo>
                    <a:pt x="66" y="242"/>
                  </a:lnTo>
                  <a:lnTo>
                    <a:pt x="62" y="239"/>
                  </a:lnTo>
                  <a:lnTo>
                    <a:pt x="57" y="234"/>
                  </a:lnTo>
                  <a:lnTo>
                    <a:pt x="54" y="228"/>
                  </a:lnTo>
                  <a:lnTo>
                    <a:pt x="48" y="223"/>
                  </a:lnTo>
                  <a:lnTo>
                    <a:pt x="43" y="220"/>
                  </a:lnTo>
                  <a:lnTo>
                    <a:pt x="40" y="215"/>
                  </a:lnTo>
                  <a:lnTo>
                    <a:pt x="36" y="211"/>
                  </a:lnTo>
                  <a:lnTo>
                    <a:pt x="33" y="208"/>
                  </a:lnTo>
                  <a:lnTo>
                    <a:pt x="31" y="204"/>
                  </a:lnTo>
                  <a:lnTo>
                    <a:pt x="29" y="202"/>
                  </a:lnTo>
                  <a:lnTo>
                    <a:pt x="28" y="201"/>
                  </a:lnTo>
                  <a:lnTo>
                    <a:pt x="28" y="145"/>
                  </a:lnTo>
                  <a:lnTo>
                    <a:pt x="332" y="0"/>
                  </a:lnTo>
                  <a:close/>
                </a:path>
              </a:pathLst>
            </a:custGeom>
            <a:solidFill>
              <a:srgbClr val="000066"/>
            </a:solidFill>
            <a:ln w="9525">
              <a:noFill/>
              <a:round/>
              <a:headEnd/>
              <a:tailEnd/>
            </a:ln>
          </p:spPr>
          <p:txBody>
            <a:bodyPr/>
            <a:lstStyle/>
            <a:p>
              <a:endParaRPr lang="en-US" sz="700" dirty="0"/>
            </a:p>
          </p:txBody>
        </p:sp>
        <p:sp>
          <p:nvSpPr>
            <p:cNvPr id="68" name="Freeform 20"/>
            <p:cNvSpPr>
              <a:spLocks/>
            </p:cNvSpPr>
            <p:nvPr/>
          </p:nvSpPr>
          <p:spPr bwMode="auto">
            <a:xfrm>
              <a:off x="640" y="1689"/>
              <a:ext cx="385" cy="192"/>
            </a:xfrm>
            <a:custGeom>
              <a:avLst/>
              <a:gdLst>
                <a:gd name="T0" fmla="*/ 0 w 772"/>
                <a:gd name="T1" fmla="*/ 0 h 386"/>
                <a:gd name="T2" fmla="*/ 0 w 772"/>
                <a:gd name="T3" fmla="*/ 0 h 386"/>
                <a:gd name="T4" fmla="*/ 0 w 772"/>
                <a:gd name="T5" fmla="*/ 0 h 386"/>
                <a:gd name="T6" fmla="*/ 0 w 772"/>
                <a:gd name="T7" fmla="*/ 0 h 386"/>
                <a:gd name="T8" fmla="*/ 0 w 772"/>
                <a:gd name="T9" fmla="*/ 0 h 386"/>
                <a:gd name="T10" fmla="*/ 0 w 772"/>
                <a:gd name="T11" fmla="*/ 0 h 386"/>
                <a:gd name="T12" fmla="*/ 0 w 772"/>
                <a:gd name="T13" fmla="*/ 0 h 386"/>
                <a:gd name="T14" fmla="*/ 0 w 772"/>
                <a:gd name="T15" fmla="*/ 0 h 386"/>
                <a:gd name="T16" fmla="*/ 0 w 772"/>
                <a:gd name="T17" fmla="*/ 0 h 386"/>
                <a:gd name="T18" fmla="*/ 0 w 772"/>
                <a:gd name="T19" fmla="*/ 0 h 386"/>
                <a:gd name="T20" fmla="*/ 0 w 772"/>
                <a:gd name="T21" fmla="*/ 0 h 386"/>
                <a:gd name="T22" fmla="*/ 0 w 772"/>
                <a:gd name="T23" fmla="*/ 0 h 386"/>
                <a:gd name="T24" fmla="*/ 0 w 772"/>
                <a:gd name="T25" fmla="*/ 0 h 386"/>
                <a:gd name="T26" fmla="*/ 0 w 772"/>
                <a:gd name="T27" fmla="*/ 0 h 386"/>
                <a:gd name="T28" fmla="*/ 0 w 772"/>
                <a:gd name="T29" fmla="*/ 0 h 386"/>
                <a:gd name="T30" fmla="*/ 0 w 772"/>
                <a:gd name="T31" fmla="*/ 0 h 386"/>
                <a:gd name="T32" fmla="*/ 0 w 772"/>
                <a:gd name="T33" fmla="*/ 0 h 386"/>
                <a:gd name="T34" fmla="*/ 0 w 772"/>
                <a:gd name="T35" fmla="*/ 0 h 386"/>
                <a:gd name="T36" fmla="*/ 0 w 772"/>
                <a:gd name="T37" fmla="*/ 0 h 386"/>
                <a:gd name="T38" fmla="*/ 0 w 772"/>
                <a:gd name="T39" fmla="*/ 0 h 386"/>
                <a:gd name="T40" fmla="*/ 0 w 772"/>
                <a:gd name="T41" fmla="*/ 0 h 386"/>
                <a:gd name="T42" fmla="*/ 0 w 772"/>
                <a:gd name="T43" fmla="*/ 0 h 386"/>
                <a:gd name="T44" fmla="*/ 0 w 772"/>
                <a:gd name="T45" fmla="*/ 0 h 386"/>
                <a:gd name="T46" fmla="*/ 0 w 772"/>
                <a:gd name="T47" fmla="*/ 0 h 386"/>
                <a:gd name="T48" fmla="*/ 0 w 772"/>
                <a:gd name="T49" fmla="*/ 0 h 386"/>
                <a:gd name="T50" fmla="*/ 0 w 772"/>
                <a:gd name="T51" fmla="*/ 0 h 386"/>
                <a:gd name="T52" fmla="*/ 0 w 772"/>
                <a:gd name="T53" fmla="*/ 0 h 386"/>
                <a:gd name="T54" fmla="*/ 0 w 772"/>
                <a:gd name="T55" fmla="*/ 0 h 386"/>
                <a:gd name="T56" fmla="*/ 0 w 772"/>
                <a:gd name="T57" fmla="*/ 0 h 386"/>
                <a:gd name="T58" fmla="*/ 0 w 772"/>
                <a:gd name="T59" fmla="*/ 0 h 386"/>
                <a:gd name="T60" fmla="*/ 0 w 772"/>
                <a:gd name="T61" fmla="*/ 0 h 386"/>
                <a:gd name="T62" fmla="*/ 0 w 772"/>
                <a:gd name="T63" fmla="*/ 0 h 386"/>
                <a:gd name="T64" fmla="*/ 0 w 772"/>
                <a:gd name="T65" fmla="*/ 0 h 386"/>
                <a:gd name="T66" fmla="*/ 0 w 772"/>
                <a:gd name="T67" fmla="*/ 0 h 386"/>
                <a:gd name="T68" fmla="*/ 0 w 772"/>
                <a:gd name="T69" fmla="*/ 0 h 386"/>
                <a:gd name="T70" fmla="*/ 0 w 772"/>
                <a:gd name="T71" fmla="*/ 0 h 386"/>
                <a:gd name="T72" fmla="*/ 0 w 772"/>
                <a:gd name="T73" fmla="*/ 0 h 386"/>
                <a:gd name="T74" fmla="*/ 0 w 772"/>
                <a:gd name="T75" fmla="*/ 0 h 386"/>
                <a:gd name="T76" fmla="*/ 0 w 772"/>
                <a:gd name="T77" fmla="*/ 0 h 386"/>
                <a:gd name="T78" fmla="*/ 0 w 772"/>
                <a:gd name="T79" fmla="*/ 0 h 386"/>
                <a:gd name="T80" fmla="*/ 0 w 772"/>
                <a:gd name="T81" fmla="*/ 0 h 386"/>
                <a:gd name="T82" fmla="*/ 0 w 772"/>
                <a:gd name="T83" fmla="*/ 0 h 386"/>
                <a:gd name="T84" fmla="*/ 0 w 772"/>
                <a:gd name="T85" fmla="*/ 0 h 386"/>
                <a:gd name="T86" fmla="*/ 0 w 772"/>
                <a:gd name="T87" fmla="*/ 0 h 386"/>
                <a:gd name="T88" fmla="*/ 0 w 772"/>
                <a:gd name="T89" fmla="*/ 0 h 386"/>
                <a:gd name="T90" fmla="*/ 0 w 772"/>
                <a:gd name="T91" fmla="*/ 0 h 386"/>
                <a:gd name="T92" fmla="*/ 0 w 772"/>
                <a:gd name="T93" fmla="*/ 0 h 386"/>
                <a:gd name="T94" fmla="*/ 0 w 772"/>
                <a:gd name="T95" fmla="*/ 0 h 386"/>
                <a:gd name="T96" fmla="*/ 0 w 772"/>
                <a:gd name="T97" fmla="*/ 0 h 386"/>
                <a:gd name="T98" fmla="*/ 0 w 772"/>
                <a:gd name="T99" fmla="*/ 0 h 386"/>
                <a:gd name="T100" fmla="*/ 0 w 772"/>
                <a:gd name="T101" fmla="*/ 0 h 386"/>
                <a:gd name="T102" fmla="*/ 0 w 772"/>
                <a:gd name="T103" fmla="*/ 0 h 386"/>
                <a:gd name="T104" fmla="*/ 0 w 772"/>
                <a:gd name="T105" fmla="*/ 0 h 386"/>
                <a:gd name="T106" fmla="*/ 0 w 772"/>
                <a:gd name="T107" fmla="*/ 0 h 386"/>
                <a:gd name="T108" fmla="*/ 0 w 772"/>
                <a:gd name="T109" fmla="*/ 0 h 386"/>
                <a:gd name="T110" fmla="*/ 0 w 772"/>
                <a:gd name="T111" fmla="*/ 0 h 386"/>
                <a:gd name="T112" fmla="*/ 0 w 772"/>
                <a:gd name="T113" fmla="*/ 0 h 38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772"/>
                <a:gd name="T172" fmla="*/ 0 h 386"/>
                <a:gd name="T173" fmla="*/ 772 w 772"/>
                <a:gd name="T174" fmla="*/ 386 h 38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772" h="386">
                  <a:moveTo>
                    <a:pt x="318" y="0"/>
                  </a:moveTo>
                  <a:lnTo>
                    <a:pt x="326" y="5"/>
                  </a:lnTo>
                  <a:lnTo>
                    <a:pt x="333" y="9"/>
                  </a:lnTo>
                  <a:lnTo>
                    <a:pt x="340" y="12"/>
                  </a:lnTo>
                  <a:lnTo>
                    <a:pt x="347" y="16"/>
                  </a:lnTo>
                  <a:lnTo>
                    <a:pt x="356" y="21"/>
                  </a:lnTo>
                  <a:lnTo>
                    <a:pt x="363" y="24"/>
                  </a:lnTo>
                  <a:lnTo>
                    <a:pt x="369" y="28"/>
                  </a:lnTo>
                  <a:lnTo>
                    <a:pt x="376" y="31"/>
                  </a:lnTo>
                  <a:lnTo>
                    <a:pt x="385" y="37"/>
                  </a:lnTo>
                  <a:lnTo>
                    <a:pt x="392" y="40"/>
                  </a:lnTo>
                  <a:lnTo>
                    <a:pt x="399" y="43"/>
                  </a:lnTo>
                  <a:lnTo>
                    <a:pt x="406" y="47"/>
                  </a:lnTo>
                  <a:lnTo>
                    <a:pt x="416" y="52"/>
                  </a:lnTo>
                  <a:lnTo>
                    <a:pt x="426" y="57"/>
                  </a:lnTo>
                  <a:lnTo>
                    <a:pt x="435" y="62"/>
                  </a:lnTo>
                  <a:lnTo>
                    <a:pt x="445" y="68"/>
                  </a:lnTo>
                  <a:lnTo>
                    <a:pt x="456" y="73"/>
                  </a:lnTo>
                  <a:lnTo>
                    <a:pt x="466" y="76"/>
                  </a:lnTo>
                  <a:lnTo>
                    <a:pt x="475" y="81"/>
                  </a:lnTo>
                  <a:lnTo>
                    <a:pt x="485" y="87"/>
                  </a:lnTo>
                  <a:lnTo>
                    <a:pt x="496" y="94"/>
                  </a:lnTo>
                  <a:lnTo>
                    <a:pt x="504" y="99"/>
                  </a:lnTo>
                  <a:lnTo>
                    <a:pt x="513" y="106"/>
                  </a:lnTo>
                  <a:lnTo>
                    <a:pt x="521" y="111"/>
                  </a:lnTo>
                  <a:lnTo>
                    <a:pt x="544" y="130"/>
                  </a:lnTo>
                  <a:lnTo>
                    <a:pt x="566" y="151"/>
                  </a:lnTo>
                  <a:lnTo>
                    <a:pt x="587" y="170"/>
                  </a:lnTo>
                  <a:lnTo>
                    <a:pt x="608" y="190"/>
                  </a:lnTo>
                  <a:lnTo>
                    <a:pt x="628" y="211"/>
                  </a:lnTo>
                  <a:lnTo>
                    <a:pt x="649" y="232"/>
                  </a:lnTo>
                  <a:lnTo>
                    <a:pt x="670" y="254"/>
                  </a:lnTo>
                  <a:lnTo>
                    <a:pt x="689" y="275"/>
                  </a:lnTo>
                  <a:lnTo>
                    <a:pt x="710" y="296"/>
                  </a:lnTo>
                  <a:lnTo>
                    <a:pt x="730" y="318"/>
                  </a:lnTo>
                  <a:lnTo>
                    <a:pt x="751" y="339"/>
                  </a:lnTo>
                  <a:lnTo>
                    <a:pt x="772" y="360"/>
                  </a:lnTo>
                  <a:lnTo>
                    <a:pt x="772" y="386"/>
                  </a:lnTo>
                  <a:lnTo>
                    <a:pt x="254" y="386"/>
                  </a:lnTo>
                  <a:lnTo>
                    <a:pt x="0" y="132"/>
                  </a:lnTo>
                  <a:lnTo>
                    <a:pt x="0" y="107"/>
                  </a:lnTo>
                  <a:lnTo>
                    <a:pt x="2" y="107"/>
                  </a:lnTo>
                  <a:lnTo>
                    <a:pt x="3" y="107"/>
                  </a:lnTo>
                  <a:lnTo>
                    <a:pt x="5" y="106"/>
                  </a:lnTo>
                  <a:lnTo>
                    <a:pt x="7" y="104"/>
                  </a:lnTo>
                  <a:lnTo>
                    <a:pt x="9" y="104"/>
                  </a:lnTo>
                  <a:lnTo>
                    <a:pt x="10" y="104"/>
                  </a:lnTo>
                  <a:lnTo>
                    <a:pt x="12" y="102"/>
                  </a:lnTo>
                  <a:lnTo>
                    <a:pt x="14" y="102"/>
                  </a:lnTo>
                  <a:lnTo>
                    <a:pt x="14" y="100"/>
                  </a:lnTo>
                  <a:lnTo>
                    <a:pt x="257" y="342"/>
                  </a:lnTo>
                  <a:lnTo>
                    <a:pt x="525" y="206"/>
                  </a:lnTo>
                  <a:lnTo>
                    <a:pt x="318" y="0"/>
                  </a:lnTo>
                  <a:close/>
                </a:path>
              </a:pathLst>
            </a:custGeom>
            <a:solidFill>
              <a:srgbClr val="A2C1FE"/>
            </a:solidFill>
            <a:ln w="9525">
              <a:noFill/>
              <a:round/>
              <a:headEnd/>
              <a:tailEnd/>
            </a:ln>
          </p:spPr>
          <p:txBody>
            <a:bodyPr/>
            <a:lstStyle/>
            <a:p>
              <a:endParaRPr lang="en-US" sz="700" dirty="0"/>
            </a:p>
          </p:txBody>
        </p:sp>
        <p:sp>
          <p:nvSpPr>
            <p:cNvPr id="69" name="Freeform 21"/>
            <p:cNvSpPr>
              <a:spLocks/>
            </p:cNvSpPr>
            <p:nvPr/>
          </p:nvSpPr>
          <p:spPr bwMode="auto">
            <a:xfrm>
              <a:off x="626" y="1904"/>
              <a:ext cx="436" cy="228"/>
            </a:xfrm>
            <a:custGeom>
              <a:avLst/>
              <a:gdLst>
                <a:gd name="T0" fmla="*/ 0 w 874"/>
                <a:gd name="T1" fmla="*/ 0 h 456"/>
                <a:gd name="T2" fmla="*/ 0 w 874"/>
                <a:gd name="T3" fmla="*/ 0 h 456"/>
                <a:gd name="T4" fmla="*/ 0 w 874"/>
                <a:gd name="T5" fmla="*/ 1 h 456"/>
                <a:gd name="T6" fmla="*/ 0 w 874"/>
                <a:gd name="T7" fmla="*/ 1 h 456"/>
                <a:gd name="T8" fmla="*/ 0 w 874"/>
                <a:gd name="T9" fmla="*/ 1 h 456"/>
                <a:gd name="T10" fmla="*/ 0 w 874"/>
                <a:gd name="T11" fmla="*/ 1 h 456"/>
                <a:gd name="T12" fmla="*/ 0 w 874"/>
                <a:gd name="T13" fmla="*/ 1 h 456"/>
                <a:gd name="T14" fmla="*/ 0 w 874"/>
                <a:gd name="T15" fmla="*/ 1 h 456"/>
                <a:gd name="T16" fmla="*/ 0 w 874"/>
                <a:gd name="T17" fmla="*/ 0 h 456"/>
                <a:gd name="T18" fmla="*/ 0 w 874"/>
                <a:gd name="T19" fmla="*/ 0 h 456"/>
                <a:gd name="T20" fmla="*/ 0 w 874"/>
                <a:gd name="T21" fmla="*/ 1 h 456"/>
                <a:gd name="T22" fmla="*/ 0 w 874"/>
                <a:gd name="T23" fmla="*/ 1 h 456"/>
                <a:gd name="T24" fmla="*/ 0 w 874"/>
                <a:gd name="T25" fmla="*/ 1 h 456"/>
                <a:gd name="T26" fmla="*/ 0 w 874"/>
                <a:gd name="T27" fmla="*/ 1 h 456"/>
                <a:gd name="T28" fmla="*/ 0 w 874"/>
                <a:gd name="T29" fmla="*/ 1 h 456"/>
                <a:gd name="T30" fmla="*/ 0 w 874"/>
                <a:gd name="T31" fmla="*/ 1 h 456"/>
                <a:gd name="T32" fmla="*/ 0 w 874"/>
                <a:gd name="T33" fmla="*/ 0 h 456"/>
                <a:gd name="T34" fmla="*/ 0 w 874"/>
                <a:gd name="T35" fmla="*/ 0 h 456"/>
                <a:gd name="T36" fmla="*/ 0 w 874"/>
                <a:gd name="T37" fmla="*/ 1 h 456"/>
                <a:gd name="T38" fmla="*/ 0 w 874"/>
                <a:gd name="T39" fmla="*/ 1 h 456"/>
                <a:gd name="T40" fmla="*/ 0 w 874"/>
                <a:gd name="T41" fmla="*/ 1 h 456"/>
                <a:gd name="T42" fmla="*/ 0 w 874"/>
                <a:gd name="T43" fmla="*/ 1 h 456"/>
                <a:gd name="T44" fmla="*/ 0 w 874"/>
                <a:gd name="T45" fmla="*/ 1 h 456"/>
                <a:gd name="T46" fmla="*/ 0 w 874"/>
                <a:gd name="T47" fmla="*/ 1 h 456"/>
                <a:gd name="T48" fmla="*/ 0 w 874"/>
                <a:gd name="T49" fmla="*/ 0 h 456"/>
                <a:gd name="T50" fmla="*/ 0 w 874"/>
                <a:gd name="T51" fmla="*/ 0 h 456"/>
                <a:gd name="T52" fmla="*/ 0 w 874"/>
                <a:gd name="T53" fmla="*/ 1 h 456"/>
                <a:gd name="T54" fmla="*/ 0 w 874"/>
                <a:gd name="T55" fmla="*/ 1 h 456"/>
                <a:gd name="T56" fmla="*/ 0 w 874"/>
                <a:gd name="T57" fmla="*/ 1 h 456"/>
                <a:gd name="T58" fmla="*/ 0 w 874"/>
                <a:gd name="T59" fmla="*/ 1 h 456"/>
                <a:gd name="T60" fmla="*/ 0 w 874"/>
                <a:gd name="T61" fmla="*/ 1 h 456"/>
                <a:gd name="T62" fmla="*/ 0 w 874"/>
                <a:gd name="T63" fmla="*/ 1 h 456"/>
                <a:gd name="T64" fmla="*/ 0 w 874"/>
                <a:gd name="T65" fmla="*/ 1 h 456"/>
                <a:gd name="T66" fmla="*/ 0 w 874"/>
                <a:gd name="T67" fmla="*/ 1 h 456"/>
                <a:gd name="T68" fmla="*/ 0 w 874"/>
                <a:gd name="T69" fmla="*/ 1 h 456"/>
                <a:gd name="T70" fmla="*/ 0 w 874"/>
                <a:gd name="T71" fmla="*/ 1 h 456"/>
                <a:gd name="T72" fmla="*/ 0 w 874"/>
                <a:gd name="T73" fmla="*/ 1 h 456"/>
                <a:gd name="T74" fmla="*/ 0 w 874"/>
                <a:gd name="T75" fmla="*/ 1 h 456"/>
                <a:gd name="T76" fmla="*/ 0 w 874"/>
                <a:gd name="T77" fmla="*/ 1 h 456"/>
                <a:gd name="T78" fmla="*/ 0 w 874"/>
                <a:gd name="T79" fmla="*/ 1 h 456"/>
                <a:gd name="T80" fmla="*/ 0 w 874"/>
                <a:gd name="T81" fmla="*/ 1 h 456"/>
                <a:gd name="T82" fmla="*/ 0 w 874"/>
                <a:gd name="T83" fmla="*/ 1 h 456"/>
                <a:gd name="T84" fmla="*/ 0 w 874"/>
                <a:gd name="T85" fmla="*/ 1 h 456"/>
                <a:gd name="T86" fmla="*/ 0 w 874"/>
                <a:gd name="T87" fmla="*/ 1 h 456"/>
                <a:gd name="T88" fmla="*/ 0 w 874"/>
                <a:gd name="T89" fmla="*/ 1 h 456"/>
                <a:gd name="T90" fmla="*/ 0 w 874"/>
                <a:gd name="T91" fmla="*/ 1 h 456"/>
                <a:gd name="T92" fmla="*/ 0 w 874"/>
                <a:gd name="T93" fmla="*/ 1 h 456"/>
                <a:gd name="T94" fmla="*/ 0 w 874"/>
                <a:gd name="T95" fmla="*/ 1 h 456"/>
                <a:gd name="T96" fmla="*/ 0 w 874"/>
                <a:gd name="T97" fmla="*/ 0 h 456"/>
                <a:gd name="T98" fmla="*/ 0 w 874"/>
                <a:gd name="T99" fmla="*/ 0 h 45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874"/>
                <a:gd name="T151" fmla="*/ 0 h 456"/>
                <a:gd name="T152" fmla="*/ 874 w 874"/>
                <a:gd name="T153" fmla="*/ 456 h 45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874" h="456">
                  <a:moveTo>
                    <a:pt x="303" y="0"/>
                  </a:moveTo>
                  <a:lnTo>
                    <a:pt x="344" y="0"/>
                  </a:lnTo>
                  <a:lnTo>
                    <a:pt x="344" y="181"/>
                  </a:lnTo>
                  <a:lnTo>
                    <a:pt x="416" y="181"/>
                  </a:lnTo>
                  <a:lnTo>
                    <a:pt x="416" y="399"/>
                  </a:lnTo>
                  <a:lnTo>
                    <a:pt x="487" y="399"/>
                  </a:lnTo>
                  <a:lnTo>
                    <a:pt x="487" y="371"/>
                  </a:lnTo>
                  <a:lnTo>
                    <a:pt x="446" y="371"/>
                  </a:lnTo>
                  <a:lnTo>
                    <a:pt x="446" y="0"/>
                  </a:lnTo>
                  <a:lnTo>
                    <a:pt x="487" y="0"/>
                  </a:lnTo>
                  <a:lnTo>
                    <a:pt x="487" y="181"/>
                  </a:lnTo>
                  <a:lnTo>
                    <a:pt x="556" y="181"/>
                  </a:lnTo>
                  <a:lnTo>
                    <a:pt x="556" y="399"/>
                  </a:lnTo>
                  <a:lnTo>
                    <a:pt x="625" y="399"/>
                  </a:lnTo>
                  <a:lnTo>
                    <a:pt x="625" y="371"/>
                  </a:lnTo>
                  <a:lnTo>
                    <a:pt x="584" y="371"/>
                  </a:lnTo>
                  <a:lnTo>
                    <a:pt x="584" y="0"/>
                  </a:lnTo>
                  <a:lnTo>
                    <a:pt x="627" y="0"/>
                  </a:lnTo>
                  <a:lnTo>
                    <a:pt x="627" y="180"/>
                  </a:lnTo>
                  <a:lnTo>
                    <a:pt x="701" y="261"/>
                  </a:lnTo>
                  <a:lnTo>
                    <a:pt x="701" y="399"/>
                  </a:lnTo>
                  <a:lnTo>
                    <a:pt x="772" y="399"/>
                  </a:lnTo>
                  <a:lnTo>
                    <a:pt x="772" y="371"/>
                  </a:lnTo>
                  <a:lnTo>
                    <a:pt x="731" y="371"/>
                  </a:lnTo>
                  <a:lnTo>
                    <a:pt x="731" y="0"/>
                  </a:lnTo>
                  <a:lnTo>
                    <a:pt x="765" y="0"/>
                  </a:lnTo>
                  <a:lnTo>
                    <a:pt x="765" y="316"/>
                  </a:lnTo>
                  <a:lnTo>
                    <a:pt x="874" y="434"/>
                  </a:lnTo>
                  <a:lnTo>
                    <a:pt x="874" y="456"/>
                  </a:lnTo>
                  <a:lnTo>
                    <a:pt x="249" y="456"/>
                  </a:lnTo>
                  <a:lnTo>
                    <a:pt x="249" y="432"/>
                  </a:lnTo>
                  <a:lnTo>
                    <a:pt x="244" y="427"/>
                  </a:lnTo>
                  <a:lnTo>
                    <a:pt x="230" y="413"/>
                  </a:lnTo>
                  <a:lnTo>
                    <a:pt x="213" y="396"/>
                  </a:lnTo>
                  <a:lnTo>
                    <a:pt x="190" y="375"/>
                  </a:lnTo>
                  <a:lnTo>
                    <a:pt x="166" y="351"/>
                  </a:lnTo>
                  <a:lnTo>
                    <a:pt x="140" y="323"/>
                  </a:lnTo>
                  <a:lnTo>
                    <a:pt x="113" y="297"/>
                  </a:lnTo>
                  <a:lnTo>
                    <a:pt x="87" y="269"/>
                  </a:lnTo>
                  <a:lnTo>
                    <a:pt x="61" y="244"/>
                  </a:lnTo>
                  <a:lnTo>
                    <a:pt x="37" y="221"/>
                  </a:lnTo>
                  <a:lnTo>
                    <a:pt x="18" y="200"/>
                  </a:lnTo>
                  <a:lnTo>
                    <a:pt x="0" y="183"/>
                  </a:lnTo>
                  <a:lnTo>
                    <a:pt x="57" y="183"/>
                  </a:lnTo>
                  <a:lnTo>
                    <a:pt x="275" y="399"/>
                  </a:lnTo>
                  <a:lnTo>
                    <a:pt x="344" y="399"/>
                  </a:lnTo>
                  <a:lnTo>
                    <a:pt x="344" y="371"/>
                  </a:lnTo>
                  <a:lnTo>
                    <a:pt x="303" y="371"/>
                  </a:lnTo>
                  <a:lnTo>
                    <a:pt x="303" y="0"/>
                  </a:lnTo>
                  <a:close/>
                </a:path>
              </a:pathLst>
            </a:custGeom>
            <a:solidFill>
              <a:srgbClr val="A2C1FE"/>
            </a:solidFill>
            <a:ln w="9525">
              <a:noFill/>
              <a:round/>
              <a:headEnd/>
              <a:tailEnd/>
            </a:ln>
          </p:spPr>
          <p:txBody>
            <a:bodyPr/>
            <a:lstStyle/>
            <a:p>
              <a:endParaRPr lang="en-US" sz="700" dirty="0"/>
            </a:p>
          </p:txBody>
        </p:sp>
        <p:sp>
          <p:nvSpPr>
            <p:cNvPr id="91" name="Freeform 22"/>
            <p:cNvSpPr>
              <a:spLocks/>
            </p:cNvSpPr>
            <p:nvPr/>
          </p:nvSpPr>
          <p:spPr bwMode="auto">
            <a:xfrm>
              <a:off x="758" y="2140"/>
              <a:ext cx="319" cy="22"/>
            </a:xfrm>
            <a:custGeom>
              <a:avLst/>
              <a:gdLst>
                <a:gd name="T0" fmla="*/ 0 w 638"/>
                <a:gd name="T1" fmla="*/ 0 h 44"/>
                <a:gd name="T2" fmla="*/ 1 w 638"/>
                <a:gd name="T3" fmla="*/ 0 h 44"/>
                <a:gd name="T4" fmla="*/ 1 w 638"/>
                <a:gd name="T5" fmla="*/ 0 h 44"/>
                <a:gd name="T6" fmla="*/ 1 w 638"/>
                <a:gd name="T7" fmla="*/ 1 h 44"/>
                <a:gd name="T8" fmla="*/ 1 w 638"/>
                <a:gd name="T9" fmla="*/ 1 h 44"/>
                <a:gd name="T10" fmla="*/ 1 w 638"/>
                <a:gd name="T11" fmla="*/ 1 h 44"/>
                <a:gd name="T12" fmla="*/ 1 w 638"/>
                <a:gd name="T13" fmla="*/ 1 h 44"/>
                <a:gd name="T14" fmla="*/ 1 w 638"/>
                <a:gd name="T15" fmla="*/ 1 h 44"/>
                <a:gd name="T16" fmla="*/ 1 w 638"/>
                <a:gd name="T17" fmla="*/ 1 h 44"/>
                <a:gd name="T18" fmla="*/ 1 w 638"/>
                <a:gd name="T19" fmla="*/ 1 h 44"/>
                <a:gd name="T20" fmla="*/ 1 w 638"/>
                <a:gd name="T21" fmla="*/ 1 h 44"/>
                <a:gd name="T22" fmla="*/ 1 w 638"/>
                <a:gd name="T23" fmla="*/ 1 h 44"/>
                <a:gd name="T24" fmla="*/ 1 w 638"/>
                <a:gd name="T25" fmla="*/ 1 h 44"/>
                <a:gd name="T26" fmla="*/ 1 w 638"/>
                <a:gd name="T27" fmla="*/ 1 h 44"/>
                <a:gd name="T28" fmla="*/ 1 w 638"/>
                <a:gd name="T29" fmla="*/ 1 h 44"/>
                <a:gd name="T30" fmla="*/ 1 w 638"/>
                <a:gd name="T31" fmla="*/ 1 h 44"/>
                <a:gd name="T32" fmla="*/ 1 w 638"/>
                <a:gd name="T33" fmla="*/ 1 h 44"/>
                <a:gd name="T34" fmla="*/ 1 w 638"/>
                <a:gd name="T35" fmla="*/ 1 h 44"/>
                <a:gd name="T36" fmla="*/ 1 w 638"/>
                <a:gd name="T37" fmla="*/ 1 h 44"/>
                <a:gd name="T38" fmla="*/ 1 w 638"/>
                <a:gd name="T39" fmla="*/ 1 h 44"/>
                <a:gd name="T40" fmla="*/ 1 w 638"/>
                <a:gd name="T41" fmla="*/ 1 h 44"/>
                <a:gd name="T42" fmla="*/ 1 w 638"/>
                <a:gd name="T43" fmla="*/ 1 h 44"/>
                <a:gd name="T44" fmla="*/ 1 w 638"/>
                <a:gd name="T45" fmla="*/ 1 h 44"/>
                <a:gd name="T46" fmla="*/ 1 w 638"/>
                <a:gd name="T47" fmla="*/ 1 h 44"/>
                <a:gd name="T48" fmla="*/ 1 w 638"/>
                <a:gd name="T49" fmla="*/ 1 h 44"/>
                <a:gd name="T50" fmla="*/ 1 w 638"/>
                <a:gd name="T51" fmla="*/ 1 h 44"/>
                <a:gd name="T52" fmla="*/ 1 w 638"/>
                <a:gd name="T53" fmla="*/ 1 h 44"/>
                <a:gd name="T54" fmla="*/ 1 w 638"/>
                <a:gd name="T55" fmla="*/ 1 h 44"/>
                <a:gd name="T56" fmla="*/ 1 w 638"/>
                <a:gd name="T57" fmla="*/ 1 h 44"/>
                <a:gd name="T58" fmla="*/ 1 w 638"/>
                <a:gd name="T59" fmla="*/ 1 h 44"/>
                <a:gd name="T60" fmla="*/ 1 w 638"/>
                <a:gd name="T61" fmla="*/ 1 h 44"/>
                <a:gd name="T62" fmla="*/ 1 w 638"/>
                <a:gd name="T63" fmla="*/ 1 h 44"/>
                <a:gd name="T64" fmla="*/ 1 w 638"/>
                <a:gd name="T65" fmla="*/ 1 h 44"/>
                <a:gd name="T66" fmla="*/ 1 w 638"/>
                <a:gd name="T67" fmla="*/ 1 h 44"/>
                <a:gd name="T68" fmla="*/ 1 w 638"/>
                <a:gd name="T69" fmla="*/ 1 h 44"/>
                <a:gd name="T70" fmla="*/ 1 w 638"/>
                <a:gd name="T71" fmla="*/ 1 h 44"/>
                <a:gd name="T72" fmla="*/ 1 w 638"/>
                <a:gd name="T73" fmla="*/ 1 h 44"/>
                <a:gd name="T74" fmla="*/ 1 w 638"/>
                <a:gd name="T75" fmla="*/ 1 h 44"/>
                <a:gd name="T76" fmla="*/ 1 w 638"/>
                <a:gd name="T77" fmla="*/ 1 h 44"/>
                <a:gd name="T78" fmla="*/ 0 w 638"/>
                <a:gd name="T79" fmla="*/ 0 h 44"/>
                <a:gd name="T80" fmla="*/ 0 w 638"/>
                <a:gd name="T81" fmla="*/ 0 h 44"/>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638"/>
                <a:gd name="T124" fmla="*/ 0 h 44"/>
                <a:gd name="T125" fmla="*/ 638 w 638"/>
                <a:gd name="T126" fmla="*/ 44 h 44"/>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638" h="44">
                  <a:moveTo>
                    <a:pt x="0" y="0"/>
                  </a:moveTo>
                  <a:lnTo>
                    <a:pt x="614" y="0"/>
                  </a:lnTo>
                  <a:lnTo>
                    <a:pt x="616" y="0"/>
                  </a:lnTo>
                  <a:lnTo>
                    <a:pt x="618" y="1"/>
                  </a:lnTo>
                  <a:lnTo>
                    <a:pt x="619" y="1"/>
                  </a:lnTo>
                  <a:lnTo>
                    <a:pt x="621" y="3"/>
                  </a:lnTo>
                  <a:lnTo>
                    <a:pt x="623" y="5"/>
                  </a:lnTo>
                  <a:lnTo>
                    <a:pt x="625" y="6"/>
                  </a:lnTo>
                  <a:lnTo>
                    <a:pt x="628" y="8"/>
                  </a:lnTo>
                  <a:lnTo>
                    <a:pt x="630" y="10"/>
                  </a:lnTo>
                  <a:lnTo>
                    <a:pt x="631" y="13"/>
                  </a:lnTo>
                  <a:lnTo>
                    <a:pt x="635" y="15"/>
                  </a:lnTo>
                  <a:lnTo>
                    <a:pt x="637" y="17"/>
                  </a:lnTo>
                  <a:lnTo>
                    <a:pt x="638" y="19"/>
                  </a:lnTo>
                  <a:lnTo>
                    <a:pt x="638" y="44"/>
                  </a:lnTo>
                  <a:lnTo>
                    <a:pt x="19" y="44"/>
                  </a:lnTo>
                  <a:lnTo>
                    <a:pt x="19" y="43"/>
                  </a:lnTo>
                  <a:lnTo>
                    <a:pt x="19" y="41"/>
                  </a:lnTo>
                  <a:lnTo>
                    <a:pt x="19" y="39"/>
                  </a:lnTo>
                  <a:lnTo>
                    <a:pt x="19" y="38"/>
                  </a:lnTo>
                  <a:lnTo>
                    <a:pt x="20" y="36"/>
                  </a:lnTo>
                  <a:lnTo>
                    <a:pt x="19" y="34"/>
                  </a:lnTo>
                  <a:lnTo>
                    <a:pt x="20" y="31"/>
                  </a:lnTo>
                  <a:lnTo>
                    <a:pt x="19" y="27"/>
                  </a:lnTo>
                  <a:lnTo>
                    <a:pt x="20" y="24"/>
                  </a:lnTo>
                  <a:lnTo>
                    <a:pt x="19" y="19"/>
                  </a:lnTo>
                  <a:lnTo>
                    <a:pt x="17" y="17"/>
                  </a:lnTo>
                  <a:lnTo>
                    <a:pt x="15" y="15"/>
                  </a:lnTo>
                  <a:lnTo>
                    <a:pt x="13" y="13"/>
                  </a:lnTo>
                  <a:lnTo>
                    <a:pt x="12" y="12"/>
                  </a:lnTo>
                  <a:lnTo>
                    <a:pt x="10" y="10"/>
                  </a:lnTo>
                  <a:lnTo>
                    <a:pt x="8" y="8"/>
                  </a:lnTo>
                  <a:lnTo>
                    <a:pt x="6" y="6"/>
                  </a:lnTo>
                  <a:lnTo>
                    <a:pt x="5" y="5"/>
                  </a:lnTo>
                  <a:lnTo>
                    <a:pt x="3" y="3"/>
                  </a:lnTo>
                  <a:lnTo>
                    <a:pt x="1" y="1"/>
                  </a:lnTo>
                  <a:lnTo>
                    <a:pt x="0" y="0"/>
                  </a:lnTo>
                  <a:close/>
                </a:path>
              </a:pathLst>
            </a:custGeom>
            <a:solidFill>
              <a:srgbClr val="A2C1FE"/>
            </a:solidFill>
            <a:ln w="9525">
              <a:noFill/>
              <a:round/>
              <a:headEnd/>
              <a:tailEnd/>
            </a:ln>
          </p:spPr>
          <p:txBody>
            <a:bodyPr/>
            <a:lstStyle/>
            <a:p>
              <a:endParaRPr lang="en-US" sz="700" dirty="0"/>
            </a:p>
          </p:txBody>
        </p:sp>
      </p:grpSp>
      <p:sp>
        <p:nvSpPr>
          <p:cNvPr id="92" name="TextBox 91"/>
          <p:cNvSpPr txBox="1"/>
          <p:nvPr/>
        </p:nvSpPr>
        <p:spPr>
          <a:xfrm>
            <a:off x="3753283" y="2594346"/>
            <a:ext cx="903766" cy="246211"/>
          </a:xfrm>
          <a:prstGeom prst="rect">
            <a:avLst/>
          </a:prstGeom>
          <a:noFill/>
        </p:spPr>
        <p:txBody>
          <a:bodyPr wrap="square" lIns="91430" tIns="45715" rIns="91430" bIns="45715" rtlCol="0">
            <a:spAutoFit/>
          </a:bodyPr>
          <a:lstStyle/>
          <a:p>
            <a:pPr algn="ctr"/>
            <a:r>
              <a:rPr lang="en-US" sz="1000" b="1" dirty="0" smtClean="0">
                <a:solidFill>
                  <a:srgbClr val="000000"/>
                </a:solidFill>
                <a:latin typeface="Calibri" pitchFamily="34" charset="0"/>
              </a:rPr>
              <a:t>Bank as PISP</a:t>
            </a:r>
          </a:p>
        </p:txBody>
      </p:sp>
      <p:pic>
        <p:nvPicPr>
          <p:cNvPr id="93" name="Picture 34" descr="Corporate"/>
          <p:cNvPicPr>
            <a:picLocks noChangeAspect="1" noChangeArrowheads="1"/>
          </p:cNvPicPr>
          <p:nvPr/>
        </p:nvPicPr>
        <p:blipFill>
          <a:blip r:embed="rId4" cstate="print"/>
          <a:srcRect/>
          <a:stretch>
            <a:fillRect/>
          </a:stretch>
        </p:blipFill>
        <p:spPr bwMode="auto">
          <a:xfrm>
            <a:off x="4591950" y="3070455"/>
            <a:ext cx="353252" cy="415591"/>
          </a:xfrm>
          <a:prstGeom prst="rect">
            <a:avLst/>
          </a:prstGeom>
          <a:noFill/>
          <a:ln w="9525">
            <a:noFill/>
            <a:miter lim="800000"/>
            <a:headEnd/>
            <a:tailEnd/>
          </a:ln>
        </p:spPr>
      </p:pic>
      <p:sp>
        <p:nvSpPr>
          <p:cNvPr id="94" name="TextBox 93"/>
          <p:cNvSpPr txBox="1"/>
          <p:nvPr/>
        </p:nvSpPr>
        <p:spPr>
          <a:xfrm>
            <a:off x="3823790" y="3419401"/>
            <a:ext cx="1907221" cy="338544"/>
          </a:xfrm>
          <a:prstGeom prst="rect">
            <a:avLst/>
          </a:prstGeom>
          <a:noFill/>
        </p:spPr>
        <p:txBody>
          <a:bodyPr wrap="square" lIns="91430" tIns="45715" rIns="91430" bIns="45715" rtlCol="0">
            <a:spAutoFit/>
          </a:bodyPr>
          <a:lstStyle/>
          <a:p>
            <a:pPr algn="ctr"/>
            <a:r>
              <a:rPr lang="en-US" sz="800" b="1" dirty="0" smtClean="0">
                <a:solidFill>
                  <a:srgbClr val="000000"/>
                </a:solidFill>
                <a:latin typeface="Calibri" pitchFamily="34" charset="0"/>
              </a:rPr>
              <a:t>Static Data</a:t>
            </a:r>
            <a:r>
              <a:rPr lang="en-US" sz="800" b="1" dirty="0" smtClean="0">
                <a:solidFill>
                  <a:srgbClr val="FF0000"/>
                </a:solidFill>
                <a:latin typeface="Calibri" pitchFamily="34" charset="0"/>
              </a:rPr>
              <a:t>: County, Bank and CSM Mapping provider</a:t>
            </a:r>
          </a:p>
        </p:txBody>
      </p:sp>
      <p:sp>
        <p:nvSpPr>
          <p:cNvPr id="96" name="Rounded Rectangular Callout 95"/>
          <p:cNvSpPr/>
          <p:nvPr/>
        </p:nvSpPr>
        <p:spPr>
          <a:xfrm>
            <a:off x="7776532" y="1127052"/>
            <a:ext cx="1750231" cy="808075"/>
          </a:xfrm>
          <a:prstGeom prst="wedgeRoundRectCallout">
            <a:avLst>
              <a:gd name="adj1" fmla="val -98090"/>
              <a:gd name="adj2" fmla="val -7725"/>
              <a:gd name="adj3" fmla="val 16667"/>
            </a:avLst>
          </a:prstGeom>
          <a:solidFill>
            <a:schemeClr val="tx2">
              <a:lumMod val="20000"/>
              <a:lumOff val="80000"/>
            </a:schemeClr>
          </a:solid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91430" tIns="45715" rIns="91430" bIns="45715" rtlCol="0" anchor="ctr"/>
          <a:lstStyle/>
          <a:p>
            <a:pPr marL="228575" indent="-228575"/>
            <a:r>
              <a:rPr lang="en-US" sz="800" dirty="0" smtClean="0">
                <a:solidFill>
                  <a:srgbClr val="0070C0"/>
                </a:solidFill>
                <a:latin typeface="Calibri" pitchFamily="34" charset="0"/>
              </a:rPr>
              <a:t>1. verifyCustomerLoginDetails</a:t>
            </a:r>
          </a:p>
          <a:p>
            <a:pPr marL="228575" indent="-228575"/>
            <a:r>
              <a:rPr lang="en-US" sz="800" dirty="0" smtClean="0">
                <a:solidFill>
                  <a:srgbClr val="0070C0"/>
                </a:solidFill>
                <a:latin typeface="Calibri" pitchFamily="34" charset="0"/>
              </a:rPr>
              <a:t>2. checkMerchantCreditDetails</a:t>
            </a:r>
          </a:p>
          <a:p>
            <a:pPr marL="228575" indent="-228575"/>
            <a:r>
              <a:rPr lang="en-US" sz="800" dirty="0" smtClean="0">
                <a:solidFill>
                  <a:srgbClr val="0070C0"/>
                </a:solidFill>
                <a:latin typeface="Calibri" pitchFamily="34" charset="0"/>
              </a:rPr>
              <a:t>3. sendPaymentOTPToCustomer</a:t>
            </a:r>
          </a:p>
          <a:p>
            <a:pPr marL="228575" indent="-228575"/>
            <a:r>
              <a:rPr lang="en-US" sz="800" dirty="0" smtClean="0">
                <a:solidFill>
                  <a:srgbClr val="0070C0"/>
                </a:solidFill>
                <a:latin typeface="Calibri" pitchFamily="34" charset="0"/>
              </a:rPr>
              <a:t>4. verifyTransactionAndOTPDetails</a:t>
            </a:r>
          </a:p>
          <a:p>
            <a:pPr marL="228575" indent="-228575"/>
            <a:r>
              <a:rPr lang="en-US" sz="800" dirty="0" smtClean="0">
                <a:solidFill>
                  <a:srgbClr val="0070C0"/>
                </a:solidFill>
                <a:latin typeface="Calibri" pitchFamily="34" charset="0"/>
              </a:rPr>
              <a:t>5. executePaymentOrder</a:t>
            </a:r>
          </a:p>
          <a:p>
            <a:pPr marL="228575" indent="-228575"/>
            <a:r>
              <a:rPr lang="en-US" sz="800" dirty="0" smtClean="0">
                <a:solidFill>
                  <a:srgbClr val="0070C0"/>
                </a:solidFill>
                <a:latin typeface="Calibri" pitchFamily="34" charset="0"/>
              </a:rPr>
              <a:t>6. notifyPaymentOrderStatus </a:t>
            </a:r>
          </a:p>
        </p:txBody>
      </p:sp>
      <p:sp>
        <p:nvSpPr>
          <p:cNvPr id="98" name="Cloud 97"/>
          <p:cNvSpPr/>
          <p:nvPr/>
        </p:nvSpPr>
        <p:spPr>
          <a:xfrm>
            <a:off x="6331939" y="1385870"/>
            <a:ext cx="617517" cy="368133"/>
          </a:xfrm>
          <a:prstGeom prst="cloud">
            <a:avLst/>
          </a:prstGeom>
          <a:solidFill>
            <a:schemeClr val="tx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35996" rIns="0" bIns="35996" anchor="ctr"/>
          <a:lstStyle/>
          <a:p>
            <a:pPr algn="ctr" fontAlgn="auto">
              <a:spcBef>
                <a:spcPts val="0"/>
              </a:spcBef>
              <a:spcAft>
                <a:spcPts val="0"/>
              </a:spcAft>
              <a:defRPr/>
            </a:pPr>
            <a:r>
              <a:rPr lang="nl-NL" sz="1000" dirty="0" smtClean="0">
                <a:solidFill>
                  <a:schemeClr val="tx1"/>
                </a:solidFill>
                <a:latin typeface="Arial" pitchFamily="34" charset="0"/>
                <a:cs typeface="Arial" pitchFamily="34" charset="0"/>
              </a:rPr>
              <a:t>API</a:t>
            </a:r>
            <a:endParaRPr lang="nl-NL" sz="1000" dirty="0">
              <a:solidFill>
                <a:schemeClr val="tx1"/>
              </a:solidFill>
              <a:latin typeface="Arial" pitchFamily="34" charset="0"/>
              <a:cs typeface="Arial" pitchFamily="34" charset="0"/>
            </a:endParaRPr>
          </a:p>
        </p:txBody>
      </p:sp>
      <p:sp>
        <p:nvSpPr>
          <p:cNvPr id="99" name="Rounded Rectangle 98"/>
          <p:cNvSpPr/>
          <p:nvPr/>
        </p:nvSpPr>
        <p:spPr>
          <a:xfrm>
            <a:off x="1805049" y="6415161"/>
            <a:ext cx="5775965" cy="385948"/>
          </a:xfrm>
          <a:prstGeom prst="round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900" dirty="0" smtClean="0">
                <a:solidFill>
                  <a:srgbClr val="C00000"/>
                </a:solidFill>
                <a:latin typeface="Calibri" pitchFamily="34" charset="0"/>
              </a:rPr>
              <a:t>Note: Please be noted, Technical Specification for PSD2 is yet not released by EBA. All the scenario captured is based on certain assumptions and may tend to change.</a:t>
            </a:r>
          </a:p>
        </p:txBody>
      </p:sp>
      <p:sp>
        <p:nvSpPr>
          <p:cNvPr id="100" name="Horizontal Scroll 99"/>
          <p:cNvSpPr/>
          <p:nvPr/>
        </p:nvSpPr>
        <p:spPr>
          <a:xfrm>
            <a:off x="6943064" y="85058"/>
            <a:ext cx="2712095" cy="792840"/>
          </a:xfrm>
          <a:prstGeom prst="horizontalScroll">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200" dirty="0" smtClean="0">
                <a:solidFill>
                  <a:schemeClr val="tx2">
                    <a:lumMod val="50000"/>
                  </a:schemeClr>
                </a:solidFill>
                <a:latin typeface="Calibri" pitchFamily="34" charset="0"/>
              </a:rPr>
              <a:t>This scenario is based on existing European Payments system. </a:t>
            </a:r>
          </a:p>
          <a:p>
            <a:pPr algn="ctr"/>
            <a:r>
              <a:rPr lang="en-US" sz="1200" dirty="0" smtClean="0">
                <a:solidFill>
                  <a:schemeClr val="tx2">
                    <a:lumMod val="50000"/>
                  </a:schemeClr>
                </a:solidFill>
                <a:latin typeface="Calibri" pitchFamily="34" charset="0"/>
              </a:rPr>
              <a:t>E.g. Sofort</a:t>
            </a:r>
          </a:p>
        </p:txBody>
      </p:sp>
      <p:sp>
        <p:nvSpPr>
          <p:cNvPr id="121" name="Rounded Rectangle 120"/>
          <p:cNvSpPr/>
          <p:nvPr/>
        </p:nvSpPr>
        <p:spPr>
          <a:xfrm>
            <a:off x="5870548" y="2674584"/>
            <a:ext cx="1169581" cy="963966"/>
          </a:xfrm>
          <a:prstGeom prst="roundRect">
            <a:avLst/>
          </a:prstGeom>
          <a:solidFill>
            <a:srgbClr val="C1E1FF"/>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91430" tIns="45715" rIns="91430" bIns="45715" rtlCol="0" anchor="ctr"/>
          <a:lstStyle/>
          <a:p>
            <a:pPr algn="ctr"/>
            <a:endParaRPr lang="en-US" sz="1000" dirty="0" smtClean="0">
              <a:solidFill>
                <a:schemeClr val="tx2">
                  <a:lumMod val="50000"/>
                </a:schemeClr>
              </a:solidFill>
              <a:latin typeface="Calibri" pitchFamily="34" charset="0"/>
            </a:endParaRPr>
          </a:p>
        </p:txBody>
      </p:sp>
      <p:grpSp>
        <p:nvGrpSpPr>
          <p:cNvPr id="4" name="Group 23"/>
          <p:cNvGrpSpPr>
            <a:grpSpLocks/>
          </p:cNvGrpSpPr>
          <p:nvPr/>
        </p:nvGrpSpPr>
        <p:grpSpPr bwMode="auto">
          <a:xfrm>
            <a:off x="5925926" y="2661737"/>
            <a:ext cx="520875" cy="561592"/>
            <a:chOff x="567" y="1616"/>
            <a:chExt cx="568" cy="605"/>
          </a:xfrm>
        </p:grpSpPr>
        <p:sp>
          <p:nvSpPr>
            <p:cNvPr id="123" name="AutoShape 17"/>
            <p:cNvSpPr>
              <a:spLocks noChangeAspect="1" noChangeArrowheads="1" noTextEdit="1"/>
            </p:cNvSpPr>
            <p:nvPr/>
          </p:nvSpPr>
          <p:spPr bwMode="auto">
            <a:xfrm>
              <a:off x="567" y="1616"/>
              <a:ext cx="568" cy="605"/>
            </a:xfrm>
            <a:prstGeom prst="rect">
              <a:avLst/>
            </a:prstGeom>
            <a:noFill/>
            <a:ln w="9525">
              <a:noFill/>
              <a:miter lim="800000"/>
              <a:headEnd/>
              <a:tailEnd/>
            </a:ln>
          </p:spPr>
          <p:txBody>
            <a:bodyPr/>
            <a:lstStyle/>
            <a:p>
              <a:endParaRPr lang="en-US" sz="700" dirty="0"/>
            </a:p>
          </p:txBody>
        </p:sp>
        <p:sp>
          <p:nvSpPr>
            <p:cNvPr id="124" name="Freeform 19"/>
            <p:cNvSpPr>
              <a:spLocks/>
            </p:cNvSpPr>
            <p:nvPr/>
          </p:nvSpPr>
          <p:spPr bwMode="auto">
            <a:xfrm>
              <a:off x="611" y="1660"/>
              <a:ext cx="480" cy="517"/>
            </a:xfrm>
            <a:custGeom>
              <a:avLst/>
              <a:gdLst>
                <a:gd name="T0" fmla="*/ 1 w 960"/>
                <a:gd name="T1" fmla="*/ 0 h 1034"/>
                <a:gd name="T2" fmla="*/ 1 w 960"/>
                <a:gd name="T3" fmla="*/ 1 h 1034"/>
                <a:gd name="T4" fmla="*/ 1 w 960"/>
                <a:gd name="T5" fmla="*/ 1 h 1034"/>
                <a:gd name="T6" fmla="*/ 1 w 960"/>
                <a:gd name="T7" fmla="*/ 1 h 1034"/>
                <a:gd name="T8" fmla="*/ 1 w 960"/>
                <a:gd name="T9" fmla="*/ 1 h 1034"/>
                <a:gd name="T10" fmla="*/ 1 w 960"/>
                <a:gd name="T11" fmla="*/ 1 h 1034"/>
                <a:gd name="T12" fmla="*/ 1 w 960"/>
                <a:gd name="T13" fmla="*/ 1 h 1034"/>
                <a:gd name="T14" fmla="*/ 1 w 960"/>
                <a:gd name="T15" fmla="*/ 1 h 1034"/>
                <a:gd name="T16" fmla="*/ 1 w 960"/>
                <a:gd name="T17" fmla="*/ 1 h 1034"/>
                <a:gd name="T18" fmla="*/ 1 w 960"/>
                <a:gd name="T19" fmla="*/ 1 h 1034"/>
                <a:gd name="T20" fmla="*/ 1 w 960"/>
                <a:gd name="T21" fmla="*/ 1 h 1034"/>
                <a:gd name="T22" fmla="*/ 1 w 960"/>
                <a:gd name="T23" fmla="*/ 1 h 1034"/>
                <a:gd name="T24" fmla="*/ 1 w 960"/>
                <a:gd name="T25" fmla="*/ 1 h 1034"/>
                <a:gd name="T26" fmla="*/ 1 w 960"/>
                <a:gd name="T27" fmla="*/ 1 h 1034"/>
                <a:gd name="T28" fmla="*/ 1 w 960"/>
                <a:gd name="T29" fmla="*/ 1 h 1034"/>
                <a:gd name="T30" fmla="*/ 1 w 960"/>
                <a:gd name="T31" fmla="*/ 1 h 1034"/>
                <a:gd name="T32" fmla="*/ 1 w 960"/>
                <a:gd name="T33" fmla="*/ 1 h 1034"/>
                <a:gd name="T34" fmla="*/ 1 w 960"/>
                <a:gd name="T35" fmla="*/ 1 h 1034"/>
                <a:gd name="T36" fmla="*/ 1 w 960"/>
                <a:gd name="T37" fmla="*/ 1 h 1034"/>
                <a:gd name="T38" fmla="*/ 1 w 960"/>
                <a:gd name="T39" fmla="*/ 1 h 1034"/>
                <a:gd name="T40" fmla="*/ 1 w 960"/>
                <a:gd name="T41" fmla="*/ 1 h 1034"/>
                <a:gd name="T42" fmla="*/ 1 w 960"/>
                <a:gd name="T43" fmla="*/ 1 h 1034"/>
                <a:gd name="T44" fmla="*/ 1 w 960"/>
                <a:gd name="T45" fmla="*/ 1 h 1034"/>
                <a:gd name="T46" fmla="*/ 1 w 960"/>
                <a:gd name="T47" fmla="*/ 1 h 1034"/>
                <a:gd name="T48" fmla="*/ 1 w 960"/>
                <a:gd name="T49" fmla="*/ 1 h 1034"/>
                <a:gd name="T50" fmla="*/ 1 w 960"/>
                <a:gd name="T51" fmla="*/ 1 h 1034"/>
                <a:gd name="T52" fmla="*/ 1 w 960"/>
                <a:gd name="T53" fmla="*/ 1 h 1034"/>
                <a:gd name="T54" fmla="*/ 1 w 960"/>
                <a:gd name="T55" fmla="*/ 1 h 1034"/>
                <a:gd name="T56" fmla="*/ 1 w 960"/>
                <a:gd name="T57" fmla="*/ 1 h 1034"/>
                <a:gd name="T58" fmla="*/ 1 w 960"/>
                <a:gd name="T59" fmla="*/ 1 h 1034"/>
                <a:gd name="T60" fmla="*/ 1 w 960"/>
                <a:gd name="T61" fmla="*/ 1 h 1034"/>
                <a:gd name="T62" fmla="*/ 1 w 960"/>
                <a:gd name="T63" fmla="*/ 1 h 1034"/>
                <a:gd name="T64" fmla="*/ 1 w 960"/>
                <a:gd name="T65" fmla="*/ 1 h 1034"/>
                <a:gd name="T66" fmla="*/ 1 w 960"/>
                <a:gd name="T67" fmla="*/ 1 h 1034"/>
                <a:gd name="T68" fmla="*/ 1 w 960"/>
                <a:gd name="T69" fmla="*/ 1 h 1034"/>
                <a:gd name="T70" fmla="*/ 1 w 960"/>
                <a:gd name="T71" fmla="*/ 1 h 1034"/>
                <a:gd name="T72" fmla="*/ 1 w 960"/>
                <a:gd name="T73" fmla="*/ 1 h 1034"/>
                <a:gd name="T74" fmla="*/ 1 w 960"/>
                <a:gd name="T75" fmla="*/ 1 h 1034"/>
                <a:gd name="T76" fmla="*/ 1 w 960"/>
                <a:gd name="T77" fmla="*/ 1 h 1034"/>
                <a:gd name="T78" fmla="*/ 1 w 960"/>
                <a:gd name="T79" fmla="*/ 1 h 1034"/>
                <a:gd name="T80" fmla="*/ 1 w 960"/>
                <a:gd name="T81" fmla="*/ 1 h 1034"/>
                <a:gd name="T82" fmla="*/ 1 w 960"/>
                <a:gd name="T83" fmla="*/ 1 h 1034"/>
                <a:gd name="T84" fmla="*/ 1 w 960"/>
                <a:gd name="T85" fmla="*/ 1 h 1034"/>
                <a:gd name="T86" fmla="*/ 1 w 960"/>
                <a:gd name="T87" fmla="*/ 1 h 1034"/>
                <a:gd name="T88" fmla="*/ 0 w 960"/>
                <a:gd name="T89" fmla="*/ 1 h 1034"/>
                <a:gd name="T90" fmla="*/ 0 w 960"/>
                <a:gd name="T91" fmla="*/ 1 h 1034"/>
                <a:gd name="T92" fmla="*/ 1 w 960"/>
                <a:gd name="T93" fmla="*/ 1 h 1034"/>
                <a:gd name="T94" fmla="*/ 1 w 960"/>
                <a:gd name="T95" fmla="*/ 1 h 1034"/>
                <a:gd name="T96" fmla="*/ 1 w 960"/>
                <a:gd name="T97" fmla="*/ 1 h 1034"/>
                <a:gd name="T98" fmla="*/ 1 w 960"/>
                <a:gd name="T99" fmla="*/ 1 h 1034"/>
                <a:gd name="T100" fmla="*/ 1 w 960"/>
                <a:gd name="T101" fmla="*/ 1 h 1034"/>
                <a:gd name="T102" fmla="*/ 1 w 960"/>
                <a:gd name="T103" fmla="*/ 1 h 1034"/>
                <a:gd name="T104" fmla="*/ 1 w 960"/>
                <a:gd name="T105" fmla="*/ 1 h 1034"/>
                <a:gd name="T106" fmla="*/ 1 w 960"/>
                <a:gd name="T107" fmla="*/ 1 h 1034"/>
                <a:gd name="T108" fmla="*/ 1 w 960"/>
                <a:gd name="T109" fmla="*/ 1 h 1034"/>
                <a:gd name="T110" fmla="*/ 1 w 960"/>
                <a:gd name="T111" fmla="*/ 1 h 1034"/>
                <a:gd name="T112" fmla="*/ 1 w 960"/>
                <a:gd name="T113" fmla="*/ 1 h 1034"/>
                <a:gd name="T114" fmla="*/ 1 w 960"/>
                <a:gd name="T115" fmla="*/ 1 h 1034"/>
                <a:gd name="T116" fmla="*/ 1 w 960"/>
                <a:gd name="T117" fmla="*/ 1 h 1034"/>
                <a:gd name="T118" fmla="*/ 1 w 960"/>
                <a:gd name="T119" fmla="*/ 1 h 1034"/>
                <a:gd name="T120" fmla="*/ 1 w 960"/>
                <a:gd name="T121" fmla="*/ 1 h 1034"/>
                <a:gd name="T122" fmla="*/ 1 w 960"/>
                <a:gd name="T123" fmla="*/ 0 h 1034"/>
                <a:gd name="T124" fmla="*/ 1 w 960"/>
                <a:gd name="T125" fmla="*/ 0 h 1034"/>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960"/>
                <a:gd name="T190" fmla="*/ 0 h 1034"/>
                <a:gd name="T191" fmla="*/ 960 w 960"/>
                <a:gd name="T192" fmla="*/ 1034 h 1034"/>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960" h="1034">
                  <a:moveTo>
                    <a:pt x="332" y="0"/>
                  </a:moveTo>
                  <a:lnTo>
                    <a:pt x="354" y="12"/>
                  </a:lnTo>
                  <a:lnTo>
                    <a:pt x="376" y="24"/>
                  </a:lnTo>
                  <a:lnTo>
                    <a:pt x="399" y="35"/>
                  </a:lnTo>
                  <a:lnTo>
                    <a:pt x="423" y="47"/>
                  </a:lnTo>
                  <a:lnTo>
                    <a:pt x="445" y="57"/>
                  </a:lnTo>
                  <a:lnTo>
                    <a:pt x="468" y="68"/>
                  </a:lnTo>
                  <a:lnTo>
                    <a:pt x="490" y="80"/>
                  </a:lnTo>
                  <a:lnTo>
                    <a:pt x="511" y="92"/>
                  </a:lnTo>
                  <a:lnTo>
                    <a:pt x="534" y="104"/>
                  </a:lnTo>
                  <a:lnTo>
                    <a:pt x="554" y="116"/>
                  </a:lnTo>
                  <a:lnTo>
                    <a:pt x="575" y="130"/>
                  </a:lnTo>
                  <a:lnTo>
                    <a:pt x="594" y="144"/>
                  </a:lnTo>
                  <a:lnTo>
                    <a:pt x="620" y="164"/>
                  </a:lnTo>
                  <a:lnTo>
                    <a:pt x="642" y="183"/>
                  </a:lnTo>
                  <a:lnTo>
                    <a:pt x="665" y="204"/>
                  </a:lnTo>
                  <a:lnTo>
                    <a:pt x="687" y="227"/>
                  </a:lnTo>
                  <a:lnTo>
                    <a:pt x="710" y="247"/>
                  </a:lnTo>
                  <a:lnTo>
                    <a:pt x="730" y="270"/>
                  </a:lnTo>
                  <a:lnTo>
                    <a:pt x="751" y="292"/>
                  </a:lnTo>
                  <a:lnTo>
                    <a:pt x="773" y="315"/>
                  </a:lnTo>
                  <a:lnTo>
                    <a:pt x="794" y="337"/>
                  </a:lnTo>
                  <a:lnTo>
                    <a:pt x="815" y="360"/>
                  </a:lnTo>
                  <a:lnTo>
                    <a:pt x="836" y="382"/>
                  </a:lnTo>
                  <a:lnTo>
                    <a:pt x="856" y="403"/>
                  </a:lnTo>
                  <a:lnTo>
                    <a:pt x="856" y="470"/>
                  </a:lnTo>
                  <a:lnTo>
                    <a:pt x="824" y="470"/>
                  </a:lnTo>
                  <a:lnTo>
                    <a:pt x="824" y="780"/>
                  </a:lnTo>
                  <a:lnTo>
                    <a:pt x="932" y="890"/>
                  </a:lnTo>
                  <a:lnTo>
                    <a:pt x="932" y="939"/>
                  </a:lnTo>
                  <a:lnTo>
                    <a:pt x="936" y="942"/>
                  </a:lnTo>
                  <a:lnTo>
                    <a:pt x="938" y="944"/>
                  </a:lnTo>
                  <a:lnTo>
                    <a:pt x="939" y="946"/>
                  </a:lnTo>
                  <a:lnTo>
                    <a:pt x="943" y="949"/>
                  </a:lnTo>
                  <a:lnTo>
                    <a:pt x="944" y="951"/>
                  </a:lnTo>
                  <a:lnTo>
                    <a:pt x="946" y="953"/>
                  </a:lnTo>
                  <a:lnTo>
                    <a:pt x="950" y="956"/>
                  </a:lnTo>
                  <a:lnTo>
                    <a:pt x="951" y="958"/>
                  </a:lnTo>
                  <a:lnTo>
                    <a:pt x="955" y="961"/>
                  </a:lnTo>
                  <a:lnTo>
                    <a:pt x="956" y="963"/>
                  </a:lnTo>
                  <a:lnTo>
                    <a:pt x="958" y="965"/>
                  </a:lnTo>
                  <a:lnTo>
                    <a:pt x="960" y="966"/>
                  </a:lnTo>
                  <a:lnTo>
                    <a:pt x="960" y="1034"/>
                  </a:lnTo>
                  <a:lnTo>
                    <a:pt x="297" y="1034"/>
                  </a:lnTo>
                  <a:lnTo>
                    <a:pt x="0" y="737"/>
                  </a:lnTo>
                  <a:lnTo>
                    <a:pt x="0" y="628"/>
                  </a:lnTo>
                  <a:lnTo>
                    <a:pt x="69" y="628"/>
                  </a:lnTo>
                  <a:lnTo>
                    <a:pt x="69" y="246"/>
                  </a:lnTo>
                  <a:lnTo>
                    <a:pt x="66" y="242"/>
                  </a:lnTo>
                  <a:lnTo>
                    <a:pt x="62" y="239"/>
                  </a:lnTo>
                  <a:lnTo>
                    <a:pt x="57" y="234"/>
                  </a:lnTo>
                  <a:lnTo>
                    <a:pt x="54" y="228"/>
                  </a:lnTo>
                  <a:lnTo>
                    <a:pt x="48" y="223"/>
                  </a:lnTo>
                  <a:lnTo>
                    <a:pt x="43" y="220"/>
                  </a:lnTo>
                  <a:lnTo>
                    <a:pt x="40" y="215"/>
                  </a:lnTo>
                  <a:lnTo>
                    <a:pt x="36" y="211"/>
                  </a:lnTo>
                  <a:lnTo>
                    <a:pt x="33" y="208"/>
                  </a:lnTo>
                  <a:lnTo>
                    <a:pt x="31" y="204"/>
                  </a:lnTo>
                  <a:lnTo>
                    <a:pt x="29" y="202"/>
                  </a:lnTo>
                  <a:lnTo>
                    <a:pt x="28" y="201"/>
                  </a:lnTo>
                  <a:lnTo>
                    <a:pt x="28" y="145"/>
                  </a:lnTo>
                  <a:lnTo>
                    <a:pt x="332" y="0"/>
                  </a:lnTo>
                  <a:close/>
                </a:path>
              </a:pathLst>
            </a:custGeom>
            <a:solidFill>
              <a:srgbClr val="000066"/>
            </a:solidFill>
            <a:ln w="9525">
              <a:noFill/>
              <a:round/>
              <a:headEnd/>
              <a:tailEnd/>
            </a:ln>
          </p:spPr>
          <p:txBody>
            <a:bodyPr/>
            <a:lstStyle/>
            <a:p>
              <a:endParaRPr lang="en-US" sz="700" dirty="0"/>
            </a:p>
          </p:txBody>
        </p:sp>
        <p:sp>
          <p:nvSpPr>
            <p:cNvPr id="125" name="Freeform 20"/>
            <p:cNvSpPr>
              <a:spLocks/>
            </p:cNvSpPr>
            <p:nvPr/>
          </p:nvSpPr>
          <p:spPr bwMode="auto">
            <a:xfrm>
              <a:off x="640" y="1689"/>
              <a:ext cx="385" cy="192"/>
            </a:xfrm>
            <a:custGeom>
              <a:avLst/>
              <a:gdLst>
                <a:gd name="T0" fmla="*/ 0 w 772"/>
                <a:gd name="T1" fmla="*/ 0 h 386"/>
                <a:gd name="T2" fmla="*/ 0 w 772"/>
                <a:gd name="T3" fmla="*/ 0 h 386"/>
                <a:gd name="T4" fmla="*/ 0 w 772"/>
                <a:gd name="T5" fmla="*/ 0 h 386"/>
                <a:gd name="T6" fmla="*/ 0 w 772"/>
                <a:gd name="T7" fmla="*/ 0 h 386"/>
                <a:gd name="T8" fmla="*/ 0 w 772"/>
                <a:gd name="T9" fmla="*/ 0 h 386"/>
                <a:gd name="T10" fmla="*/ 0 w 772"/>
                <a:gd name="T11" fmla="*/ 0 h 386"/>
                <a:gd name="T12" fmla="*/ 0 w 772"/>
                <a:gd name="T13" fmla="*/ 0 h 386"/>
                <a:gd name="T14" fmla="*/ 0 w 772"/>
                <a:gd name="T15" fmla="*/ 0 h 386"/>
                <a:gd name="T16" fmla="*/ 0 w 772"/>
                <a:gd name="T17" fmla="*/ 0 h 386"/>
                <a:gd name="T18" fmla="*/ 0 w 772"/>
                <a:gd name="T19" fmla="*/ 0 h 386"/>
                <a:gd name="T20" fmla="*/ 0 w 772"/>
                <a:gd name="T21" fmla="*/ 0 h 386"/>
                <a:gd name="T22" fmla="*/ 0 w 772"/>
                <a:gd name="T23" fmla="*/ 0 h 386"/>
                <a:gd name="T24" fmla="*/ 0 w 772"/>
                <a:gd name="T25" fmla="*/ 0 h 386"/>
                <a:gd name="T26" fmla="*/ 0 w 772"/>
                <a:gd name="T27" fmla="*/ 0 h 386"/>
                <a:gd name="T28" fmla="*/ 0 w 772"/>
                <a:gd name="T29" fmla="*/ 0 h 386"/>
                <a:gd name="T30" fmla="*/ 0 w 772"/>
                <a:gd name="T31" fmla="*/ 0 h 386"/>
                <a:gd name="T32" fmla="*/ 0 w 772"/>
                <a:gd name="T33" fmla="*/ 0 h 386"/>
                <a:gd name="T34" fmla="*/ 0 w 772"/>
                <a:gd name="T35" fmla="*/ 0 h 386"/>
                <a:gd name="T36" fmla="*/ 0 w 772"/>
                <a:gd name="T37" fmla="*/ 0 h 386"/>
                <a:gd name="T38" fmla="*/ 0 w 772"/>
                <a:gd name="T39" fmla="*/ 0 h 386"/>
                <a:gd name="T40" fmla="*/ 0 w 772"/>
                <a:gd name="T41" fmla="*/ 0 h 386"/>
                <a:gd name="T42" fmla="*/ 0 w 772"/>
                <a:gd name="T43" fmla="*/ 0 h 386"/>
                <a:gd name="T44" fmla="*/ 0 w 772"/>
                <a:gd name="T45" fmla="*/ 0 h 386"/>
                <a:gd name="T46" fmla="*/ 0 w 772"/>
                <a:gd name="T47" fmla="*/ 0 h 386"/>
                <a:gd name="T48" fmla="*/ 0 w 772"/>
                <a:gd name="T49" fmla="*/ 0 h 386"/>
                <a:gd name="T50" fmla="*/ 0 w 772"/>
                <a:gd name="T51" fmla="*/ 0 h 386"/>
                <a:gd name="T52" fmla="*/ 0 w 772"/>
                <a:gd name="T53" fmla="*/ 0 h 386"/>
                <a:gd name="T54" fmla="*/ 0 w 772"/>
                <a:gd name="T55" fmla="*/ 0 h 386"/>
                <a:gd name="T56" fmla="*/ 0 w 772"/>
                <a:gd name="T57" fmla="*/ 0 h 386"/>
                <a:gd name="T58" fmla="*/ 0 w 772"/>
                <a:gd name="T59" fmla="*/ 0 h 386"/>
                <a:gd name="T60" fmla="*/ 0 w 772"/>
                <a:gd name="T61" fmla="*/ 0 h 386"/>
                <a:gd name="T62" fmla="*/ 0 w 772"/>
                <a:gd name="T63" fmla="*/ 0 h 386"/>
                <a:gd name="T64" fmla="*/ 0 w 772"/>
                <a:gd name="T65" fmla="*/ 0 h 386"/>
                <a:gd name="T66" fmla="*/ 0 w 772"/>
                <a:gd name="T67" fmla="*/ 0 h 386"/>
                <a:gd name="T68" fmla="*/ 0 w 772"/>
                <a:gd name="T69" fmla="*/ 0 h 386"/>
                <a:gd name="T70" fmla="*/ 0 w 772"/>
                <a:gd name="T71" fmla="*/ 0 h 386"/>
                <a:gd name="T72" fmla="*/ 0 w 772"/>
                <a:gd name="T73" fmla="*/ 0 h 386"/>
                <a:gd name="T74" fmla="*/ 0 w 772"/>
                <a:gd name="T75" fmla="*/ 0 h 386"/>
                <a:gd name="T76" fmla="*/ 0 w 772"/>
                <a:gd name="T77" fmla="*/ 0 h 386"/>
                <a:gd name="T78" fmla="*/ 0 w 772"/>
                <a:gd name="T79" fmla="*/ 0 h 386"/>
                <a:gd name="T80" fmla="*/ 0 w 772"/>
                <a:gd name="T81" fmla="*/ 0 h 386"/>
                <a:gd name="T82" fmla="*/ 0 w 772"/>
                <a:gd name="T83" fmla="*/ 0 h 386"/>
                <a:gd name="T84" fmla="*/ 0 w 772"/>
                <a:gd name="T85" fmla="*/ 0 h 386"/>
                <a:gd name="T86" fmla="*/ 0 w 772"/>
                <a:gd name="T87" fmla="*/ 0 h 386"/>
                <a:gd name="T88" fmla="*/ 0 w 772"/>
                <a:gd name="T89" fmla="*/ 0 h 386"/>
                <a:gd name="T90" fmla="*/ 0 w 772"/>
                <a:gd name="T91" fmla="*/ 0 h 386"/>
                <a:gd name="T92" fmla="*/ 0 w 772"/>
                <a:gd name="T93" fmla="*/ 0 h 386"/>
                <a:gd name="T94" fmla="*/ 0 w 772"/>
                <a:gd name="T95" fmla="*/ 0 h 386"/>
                <a:gd name="T96" fmla="*/ 0 w 772"/>
                <a:gd name="T97" fmla="*/ 0 h 386"/>
                <a:gd name="T98" fmla="*/ 0 w 772"/>
                <a:gd name="T99" fmla="*/ 0 h 386"/>
                <a:gd name="T100" fmla="*/ 0 w 772"/>
                <a:gd name="T101" fmla="*/ 0 h 386"/>
                <a:gd name="T102" fmla="*/ 0 w 772"/>
                <a:gd name="T103" fmla="*/ 0 h 386"/>
                <a:gd name="T104" fmla="*/ 0 w 772"/>
                <a:gd name="T105" fmla="*/ 0 h 386"/>
                <a:gd name="T106" fmla="*/ 0 w 772"/>
                <a:gd name="T107" fmla="*/ 0 h 386"/>
                <a:gd name="T108" fmla="*/ 0 w 772"/>
                <a:gd name="T109" fmla="*/ 0 h 386"/>
                <a:gd name="T110" fmla="*/ 0 w 772"/>
                <a:gd name="T111" fmla="*/ 0 h 386"/>
                <a:gd name="T112" fmla="*/ 0 w 772"/>
                <a:gd name="T113" fmla="*/ 0 h 38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772"/>
                <a:gd name="T172" fmla="*/ 0 h 386"/>
                <a:gd name="T173" fmla="*/ 772 w 772"/>
                <a:gd name="T174" fmla="*/ 386 h 38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772" h="386">
                  <a:moveTo>
                    <a:pt x="318" y="0"/>
                  </a:moveTo>
                  <a:lnTo>
                    <a:pt x="326" y="5"/>
                  </a:lnTo>
                  <a:lnTo>
                    <a:pt x="333" y="9"/>
                  </a:lnTo>
                  <a:lnTo>
                    <a:pt x="340" y="12"/>
                  </a:lnTo>
                  <a:lnTo>
                    <a:pt x="347" y="16"/>
                  </a:lnTo>
                  <a:lnTo>
                    <a:pt x="356" y="21"/>
                  </a:lnTo>
                  <a:lnTo>
                    <a:pt x="363" y="24"/>
                  </a:lnTo>
                  <a:lnTo>
                    <a:pt x="369" y="28"/>
                  </a:lnTo>
                  <a:lnTo>
                    <a:pt x="376" y="31"/>
                  </a:lnTo>
                  <a:lnTo>
                    <a:pt x="385" y="37"/>
                  </a:lnTo>
                  <a:lnTo>
                    <a:pt x="392" y="40"/>
                  </a:lnTo>
                  <a:lnTo>
                    <a:pt x="399" y="43"/>
                  </a:lnTo>
                  <a:lnTo>
                    <a:pt x="406" y="47"/>
                  </a:lnTo>
                  <a:lnTo>
                    <a:pt x="416" y="52"/>
                  </a:lnTo>
                  <a:lnTo>
                    <a:pt x="426" y="57"/>
                  </a:lnTo>
                  <a:lnTo>
                    <a:pt x="435" y="62"/>
                  </a:lnTo>
                  <a:lnTo>
                    <a:pt x="445" y="68"/>
                  </a:lnTo>
                  <a:lnTo>
                    <a:pt x="456" y="73"/>
                  </a:lnTo>
                  <a:lnTo>
                    <a:pt x="466" y="76"/>
                  </a:lnTo>
                  <a:lnTo>
                    <a:pt x="475" y="81"/>
                  </a:lnTo>
                  <a:lnTo>
                    <a:pt x="485" y="87"/>
                  </a:lnTo>
                  <a:lnTo>
                    <a:pt x="496" y="94"/>
                  </a:lnTo>
                  <a:lnTo>
                    <a:pt x="504" y="99"/>
                  </a:lnTo>
                  <a:lnTo>
                    <a:pt x="513" y="106"/>
                  </a:lnTo>
                  <a:lnTo>
                    <a:pt x="521" y="111"/>
                  </a:lnTo>
                  <a:lnTo>
                    <a:pt x="544" y="130"/>
                  </a:lnTo>
                  <a:lnTo>
                    <a:pt x="566" y="151"/>
                  </a:lnTo>
                  <a:lnTo>
                    <a:pt x="587" y="170"/>
                  </a:lnTo>
                  <a:lnTo>
                    <a:pt x="608" y="190"/>
                  </a:lnTo>
                  <a:lnTo>
                    <a:pt x="628" y="211"/>
                  </a:lnTo>
                  <a:lnTo>
                    <a:pt x="649" y="232"/>
                  </a:lnTo>
                  <a:lnTo>
                    <a:pt x="670" y="254"/>
                  </a:lnTo>
                  <a:lnTo>
                    <a:pt x="689" y="275"/>
                  </a:lnTo>
                  <a:lnTo>
                    <a:pt x="710" y="296"/>
                  </a:lnTo>
                  <a:lnTo>
                    <a:pt x="730" y="318"/>
                  </a:lnTo>
                  <a:lnTo>
                    <a:pt x="751" y="339"/>
                  </a:lnTo>
                  <a:lnTo>
                    <a:pt x="772" y="360"/>
                  </a:lnTo>
                  <a:lnTo>
                    <a:pt x="772" y="386"/>
                  </a:lnTo>
                  <a:lnTo>
                    <a:pt x="254" y="386"/>
                  </a:lnTo>
                  <a:lnTo>
                    <a:pt x="0" y="132"/>
                  </a:lnTo>
                  <a:lnTo>
                    <a:pt x="0" y="107"/>
                  </a:lnTo>
                  <a:lnTo>
                    <a:pt x="2" y="107"/>
                  </a:lnTo>
                  <a:lnTo>
                    <a:pt x="3" y="107"/>
                  </a:lnTo>
                  <a:lnTo>
                    <a:pt x="5" y="106"/>
                  </a:lnTo>
                  <a:lnTo>
                    <a:pt x="7" y="104"/>
                  </a:lnTo>
                  <a:lnTo>
                    <a:pt x="9" y="104"/>
                  </a:lnTo>
                  <a:lnTo>
                    <a:pt x="10" y="104"/>
                  </a:lnTo>
                  <a:lnTo>
                    <a:pt x="12" y="102"/>
                  </a:lnTo>
                  <a:lnTo>
                    <a:pt x="14" y="102"/>
                  </a:lnTo>
                  <a:lnTo>
                    <a:pt x="14" y="100"/>
                  </a:lnTo>
                  <a:lnTo>
                    <a:pt x="257" y="342"/>
                  </a:lnTo>
                  <a:lnTo>
                    <a:pt x="525" y="206"/>
                  </a:lnTo>
                  <a:lnTo>
                    <a:pt x="318" y="0"/>
                  </a:lnTo>
                  <a:close/>
                </a:path>
              </a:pathLst>
            </a:custGeom>
            <a:solidFill>
              <a:srgbClr val="A2C1FE"/>
            </a:solidFill>
            <a:ln w="9525">
              <a:noFill/>
              <a:round/>
              <a:headEnd/>
              <a:tailEnd/>
            </a:ln>
          </p:spPr>
          <p:txBody>
            <a:bodyPr/>
            <a:lstStyle/>
            <a:p>
              <a:endParaRPr lang="en-US" sz="700" dirty="0"/>
            </a:p>
          </p:txBody>
        </p:sp>
        <p:sp>
          <p:nvSpPr>
            <p:cNvPr id="126" name="Freeform 21"/>
            <p:cNvSpPr>
              <a:spLocks/>
            </p:cNvSpPr>
            <p:nvPr/>
          </p:nvSpPr>
          <p:spPr bwMode="auto">
            <a:xfrm>
              <a:off x="626" y="1904"/>
              <a:ext cx="436" cy="228"/>
            </a:xfrm>
            <a:custGeom>
              <a:avLst/>
              <a:gdLst>
                <a:gd name="T0" fmla="*/ 0 w 874"/>
                <a:gd name="T1" fmla="*/ 0 h 456"/>
                <a:gd name="T2" fmla="*/ 0 w 874"/>
                <a:gd name="T3" fmla="*/ 0 h 456"/>
                <a:gd name="T4" fmla="*/ 0 w 874"/>
                <a:gd name="T5" fmla="*/ 1 h 456"/>
                <a:gd name="T6" fmla="*/ 0 w 874"/>
                <a:gd name="T7" fmla="*/ 1 h 456"/>
                <a:gd name="T8" fmla="*/ 0 w 874"/>
                <a:gd name="T9" fmla="*/ 1 h 456"/>
                <a:gd name="T10" fmla="*/ 0 w 874"/>
                <a:gd name="T11" fmla="*/ 1 h 456"/>
                <a:gd name="T12" fmla="*/ 0 w 874"/>
                <a:gd name="T13" fmla="*/ 1 h 456"/>
                <a:gd name="T14" fmla="*/ 0 w 874"/>
                <a:gd name="T15" fmla="*/ 1 h 456"/>
                <a:gd name="T16" fmla="*/ 0 w 874"/>
                <a:gd name="T17" fmla="*/ 0 h 456"/>
                <a:gd name="T18" fmla="*/ 0 w 874"/>
                <a:gd name="T19" fmla="*/ 0 h 456"/>
                <a:gd name="T20" fmla="*/ 0 w 874"/>
                <a:gd name="T21" fmla="*/ 1 h 456"/>
                <a:gd name="T22" fmla="*/ 0 w 874"/>
                <a:gd name="T23" fmla="*/ 1 h 456"/>
                <a:gd name="T24" fmla="*/ 0 w 874"/>
                <a:gd name="T25" fmla="*/ 1 h 456"/>
                <a:gd name="T26" fmla="*/ 0 w 874"/>
                <a:gd name="T27" fmla="*/ 1 h 456"/>
                <a:gd name="T28" fmla="*/ 0 w 874"/>
                <a:gd name="T29" fmla="*/ 1 h 456"/>
                <a:gd name="T30" fmla="*/ 0 w 874"/>
                <a:gd name="T31" fmla="*/ 1 h 456"/>
                <a:gd name="T32" fmla="*/ 0 w 874"/>
                <a:gd name="T33" fmla="*/ 0 h 456"/>
                <a:gd name="T34" fmla="*/ 0 w 874"/>
                <a:gd name="T35" fmla="*/ 0 h 456"/>
                <a:gd name="T36" fmla="*/ 0 w 874"/>
                <a:gd name="T37" fmla="*/ 1 h 456"/>
                <a:gd name="T38" fmla="*/ 0 w 874"/>
                <a:gd name="T39" fmla="*/ 1 h 456"/>
                <a:gd name="T40" fmla="*/ 0 w 874"/>
                <a:gd name="T41" fmla="*/ 1 h 456"/>
                <a:gd name="T42" fmla="*/ 0 w 874"/>
                <a:gd name="T43" fmla="*/ 1 h 456"/>
                <a:gd name="T44" fmla="*/ 0 w 874"/>
                <a:gd name="T45" fmla="*/ 1 h 456"/>
                <a:gd name="T46" fmla="*/ 0 w 874"/>
                <a:gd name="T47" fmla="*/ 1 h 456"/>
                <a:gd name="T48" fmla="*/ 0 w 874"/>
                <a:gd name="T49" fmla="*/ 0 h 456"/>
                <a:gd name="T50" fmla="*/ 0 w 874"/>
                <a:gd name="T51" fmla="*/ 0 h 456"/>
                <a:gd name="T52" fmla="*/ 0 w 874"/>
                <a:gd name="T53" fmla="*/ 1 h 456"/>
                <a:gd name="T54" fmla="*/ 0 w 874"/>
                <a:gd name="T55" fmla="*/ 1 h 456"/>
                <a:gd name="T56" fmla="*/ 0 w 874"/>
                <a:gd name="T57" fmla="*/ 1 h 456"/>
                <a:gd name="T58" fmla="*/ 0 w 874"/>
                <a:gd name="T59" fmla="*/ 1 h 456"/>
                <a:gd name="T60" fmla="*/ 0 w 874"/>
                <a:gd name="T61" fmla="*/ 1 h 456"/>
                <a:gd name="T62" fmla="*/ 0 w 874"/>
                <a:gd name="T63" fmla="*/ 1 h 456"/>
                <a:gd name="T64" fmla="*/ 0 w 874"/>
                <a:gd name="T65" fmla="*/ 1 h 456"/>
                <a:gd name="T66" fmla="*/ 0 w 874"/>
                <a:gd name="T67" fmla="*/ 1 h 456"/>
                <a:gd name="T68" fmla="*/ 0 w 874"/>
                <a:gd name="T69" fmla="*/ 1 h 456"/>
                <a:gd name="T70" fmla="*/ 0 w 874"/>
                <a:gd name="T71" fmla="*/ 1 h 456"/>
                <a:gd name="T72" fmla="*/ 0 w 874"/>
                <a:gd name="T73" fmla="*/ 1 h 456"/>
                <a:gd name="T74" fmla="*/ 0 w 874"/>
                <a:gd name="T75" fmla="*/ 1 h 456"/>
                <a:gd name="T76" fmla="*/ 0 w 874"/>
                <a:gd name="T77" fmla="*/ 1 h 456"/>
                <a:gd name="T78" fmla="*/ 0 w 874"/>
                <a:gd name="T79" fmla="*/ 1 h 456"/>
                <a:gd name="T80" fmla="*/ 0 w 874"/>
                <a:gd name="T81" fmla="*/ 1 h 456"/>
                <a:gd name="T82" fmla="*/ 0 w 874"/>
                <a:gd name="T83" fmla="*/ 1 h 456"/>
                <a:gd name="T84" fmla="*/ 0 w 874"/>
                <a:gd name="T85" fmla="*/ 1 h 456"/>
                <a:gd name="T86" fmla="*/ 0 w 874"/>
                <a:gd name="T87" fmla="*/ 1 h 456"/>
                <a:gd name="T88" fmla="*/ 0 w 874"/>
                <a:gd name="T89" fmla="*/ 1 h 456"/>
                <a:gd name="T90" fmla="*/ 0 w 874"/>
                <a:gd name="T91" fmla="*/ 1 h 456"/>
                <a:gd name="T92" fmla="*/ 0 w 874"/>
                <a:gd name="T93" fmla="*/ 1 h 456"/>
                <a:gd name="T94" fmla="*/ 0 w 874"/>
                <a:gd name="T95" fmla="*/ 1 h 456"/>
                <a:gd name="T96" fmla="*/ 0 w 874"/>
                <a:gd name="T97" fmla="*/ 0 h 456"/>
                <a:gd name="T98" fmla="*/ 0 w 874"/>
                <a:gd name="T99" fmla="*/ 0 h 45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874"/>
                <a:gd name="T151" fmla="*/ 0 h 456"/>
                <a:gd name="T152" fmla="*/ 874 w 874"/>
                <a:gd name="T153" fmla="*/ 456 h 45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874" h="456">
                  <a:moveTo>
                    <a:pt x="303" y="0"/>
                  </a:moveTo>
                  <a:lnTo>
                    <a:pt x="344" y="0"/>
                  </a:lnTo>
                  <a:lnTo>
                    <a:pt x="344" y="181"/>
                  </a:lnTo>
                  <a:lnTo>
                    <a:pt x="416" y="181"/>
                  </a:lnTo>
                  <a:lnTo>
                    <a:pt x="416" y="399"/>
                  </a:lnTo>
                  <a:lnTo>
                    <a:pt x="487" y="399"/>
                  </a:lnTo>
                  <a:lnTo>
                    <a:pt x="487" y="371"/>
                  </a:lnTo>
                  <a:lnTo>
                    <a:pt x="446" y="371"/>
                  </a:lnTo>
                  <a:lnTo>
                    <a:pt x="446" y="0"/>
                  </a:lnTo>
                  <a:lnTo>
                    <a:pt x="487" y="0"/>
                  </a:lnTo>
                  <a:lnTo>
                    <a:pt x="487" y="181"/>
                  </a:lnTo>
                  <a:lnTo>
                    <a:pt x="556" y="181"/>
                  </a:lnTo>
                  <a:lnTo>
                    <a:pt x="556" y="399"/>
                  </a:lnTo>
                  <a:lnTo>
                    <a:pt x="625" y="399"/>
                  </a:lnTo>
                  <a:lnTo>
                    <a:pt x="625" y="371"/>
                  </a:lnTo>
                  <a:lnTo>
                    <a:pt x="584" y="371"/>
                  </a:lnTo>
                  <a:lnTo>
                    <a:pt x="584" y="0"/>
                  </a:lnTo>
                  <a:lnTo>
                    <a:pt x="627" y="0"/>
                  </a:lnTo>
                  <a:lnTo>
                    <a:pt x="627" y="180"/>
                  </a:lnTo>
                  <a:lnTo>
                    <a:pt x="701" y="261"/>
                  </a:lnTo>
                  <a:lnTo>
                    <a:pt x="701" y="399"/>
                  </a:lnTo>
                  <a:lnTo>
                    <a:pt x="772" y="399"/>
                  </a:lnTo>
                  <a:lnTo>
                    <a:pt x="772" y="371"/>
                  </a:lnTo>
                  <a:lnTo>
                    <a:pt x="731" y="371"/>
                  </a:lnTo>
                  <a:lnTo>
                    <a:pt x="731" y="0"/>
                  </a:lnTo>
                  <a:lnTo>
                    <a:pt x="765" y="0"/>
                  </a:lnTo>
                  <a:lnTo>
                    <a:pt x="765" y="316"/>
                  </a:lnTo>
                  <a:lnTo>
                    <a:pt x="874" y="434"/>
                  </a:lnTo>
                  <a:lnTo>
                    <a:pt x="874" y="456"/>
                  </a:lnTo>
                  <a:lnTo>
                    <a:pt x="249" y="456"/>
                  </a:lnTo>
                  <a:lnTo>
                    <a:pt x="249" y="432"/>
                  </a:lnTo>
                  <a:lnTo>
                    <a:pt x="244" y="427"/>
                  </a:lnTo>
                  <a:lnTo>
                    <a:pt x="230" y="413"/>
                  </a:lnTo>
                  <a:lnTo>
                    <a:pt x="213" y="396"/>
                  </a:lnTo>
                  <a:lnTo>
                    <a:pt x="190" y="375"/>
                  </a:lnTo>
                  <a:lnTo>
                    <a:pt x="166" y="351"/>
                  </a:lnTo>
                  <a:lnTo>
                    <a:pt x="140" y="323"/>
                  </a:lnTo>
                  <a:lnTo>
                    <a:pt x="113" y="297"/>
                  </a:lnTo>
                  <a:lnTo>
                    <a:pt x="87" y="269"/>
                  </a:lnTo>
                  <a:lnTo>
                    <a:pt x="61" y="244"/>
                  </a:lnTo>
                  <a:lnTo>
                    <a:pt x="37" y="221"/>
                  </a:lnTo>
                  <a:lnTo>
                    <a:pt x="18" y="200"/>
                  </a:lnTo>
                  <a:lnTo>
                    <a:pt x="0" y="183"/>
                  </a:lnTo>
                  <a:lnTo>
                    <a:pt x="57" y="183"/>
                  </a:lnTo>
                  <a:lnTo>
                    <a:pt x="275" y="399"/>
                  </a:lnTo>
                  <a:lnTo>
                    <a:pt x="344" y="399"/>
                  </a:lnTo>
                  <a:lnTo>
                    <a:pt x="344" y="371"/>
                  </a:lnTo>
                  <a:lnTo>
                    <a:pt x="303" y="371"/>
                  </a:lnTo>
                  <a:lnTo>
                    <a:pt x="303" y="0"/>
                  </a:lnTo>
                  <a:close/>
                </a:path>
              </a:pathLst>
            </a:custGeom>
            <a:solidFill>
              <a:srgbClr val="A2C1FE"/>
            </a:solidFill>
            <a:ln w="9525">
              <a:noFill/>
              <a:round/>
              <a:headEnd/>
              <a:tailEnd/>
            </a:ln>
          </p:spPr>
          <p:txBody>
            <a:bodyPr/>
            <a:lstStyle/>
            <a:p>
              <a:endParaRPr lang="en-US" sz="700" dirty="0"/>
            </a:p>
          </p:txBody>
        </p:sp>
        <p:sp>
          <p:nvSpPr>
            <p:cNvPr id="127" name="Freeform 22"/>
            <p:cNvSpPr>
              <a:spLocks/>
            </p:cNvSpPr>
            <p:nvPr/>
          </p:nvSpPr>
          <p:spPr bwMode="auto">
            <a:xfrm>
              <a:off x="758" y="2140"/>
              <a:ext cx="319" cy="22"/>
            </a:xfrm>
            <a:custGeom>
              <a:avLst/>
              <a:gdLst>
                <a:gd name="T0" fmla="*/ 0 w 638"/>
                <a:gd name="T1" fmla="*/ 0 h 44"/>
                <a:gd name="T2" fmla="*/ 1 w 638"/>
                <a:gd name="T3" fmla="*/ 0 h 44"/>
                <a:gd name="T4" fmla="*/ 1 w 638"/>
                <a:gd name="T5" fmla="*/ 0 h 44"/>
                <a:gd name="T6" fmla="*/ 1 w 638"/>
                <a:gd name="T7" fmla="*/ 1 h 44"/>
                <a:gd name="T8" fmla="*/ 1 w 638"/>
                <a:gd name="T9" fmla="*/ 1 h 44"/>
                <a:gd name="T10" fmla="*/ 1 w 638"/>
                <a:gd name="T11" fmla="*/ 1 h 44"/>
                <a:gd name="T12" fmla="*/ 1 w 638"/>
                <a:gd name="T13" fmla="*/ 1 h 44"/>
                <a:gd name="T14" fmla="*/ 1 w 638"/>
                <a:gd name="T15" fmla="*/ 1 h 44"/>
                <a:gd name="T16" fmla="*/ 1 w 638"/>
                <a:gd name="T17" fmla="*/ 1 h 44"/>
                <a:gd name="T18" fmla="*/ 1 w 638"/>
                <a:gd name="T19" fmla="*/ 1 h 44"/>
                <a:gd name="T20" fmla="*/ 1 w 638"/>
                <a:gd name="T21" fmla="*/ 1 h 44"/>
                <a:gd name="T22" fmla="*/ 1 w 638"/>
                <a:gd name="T23" fmla="*/ 1 h 44"/>
                <a:gd name="T24" fmla="*/ 1 w 638"/>
                <a:gd name="T25" fmla="*/ 1 h 44"/>
                <a:gd name="T26" fmla="*/ 1 w 638"/>
                <a:gd name="T27" fmla="*/ 1 h 44"/>
                <a:gd name="T28" fmla="*/ 1 w 638"/>
                <a:gd name="T29" fmla="*/ 1 h 44"/>
                <a:gd name="T30" fmla="*/ 1 w 638"/>
                <a:gd name="T31" fmla="*/ 1 h 44"/>
                <a:gd name="T32" fmla="*/ 1 w 638"/>
                <a:gd name="T33" fmla="*/ 1 h 44"/>
                <a:gd name="T34" fmla="*/ 1 w 638"/>
                <a:gd name="T35" fmla="*/ 1 h 44"/>
                <a:gd name="T36" fmla="*/ 1 w 638"/>
                <a:gd name="T37" fmla="*/ 1 h 44"/>
                <a:gd name="T38" fmla="*/ 1 w 638"/>
                <a:gd name="T39" fmla="*/ 1 h 44"/>
                <a:gd name="T40" fmla="*/ 1 w 638"/>
                <a:gd name="T41" fmla="*/ 1 h 44"/>
                <a:gd name="T42" fmla="*/ 1 w 638"/>
                <a:gd name="T43" fmla="*/ 1 h 44"/>
                <a:gd name="T44" fmla="*/ 1 w 638"/>
                <a:gd name="T45" fmla="*/ 1 h 44"/>
                <a:gd name="T46" fmla="*/ 1 w 638"/>
                <a:gd name="T47" fmla="*/ 1 h 44"/>
                <a:gd name="T48" fmla="*/ 1 w 638"/>
                <a:gd name="T49" fmla="*/ 1 h 44"/>
                <a:gd name="T50" fmla="*/ 1 w 638"/>
                <a:gd name="T51" fmla="*/ 1 h 44"/>
                <a:gd name="T52" fmla="*/ 1 w 638"/>
                <a:gd name="T53" fmla="*/ 1 h 44"/>
                <a:gd name="T54" fmla="*/ 1 w 638"/>
                <a:gd name="T55" fmla="*/ 1 h 44"/>
                <a:gd name="T56" fmla="*/ 1 w 638"/>
                <a:gd name="T57" fmla="*/ 1 h 44"/>
                <a:gd name="T58" fmla="*/ 1 w 638"/>
                <a:gd name="T59" fmla="*/ 1 h 44"/>
                <a:gd name="T60" fmla="*/ 1 w 638"/>
                <a:gd name="T61" fmla="*/ 1 h 44"/>
                <a:gd name="T62" fmla="*/ 1 w 638"/>
                <a:gd name="T63" fmla="*/ 1 h 44"/>
                <a:gd name="T64" fmla="*/ 1 w 638"/>
                <a:gd name="T65" fmla="*/ 1 h 44"/>
                <a:gd name="T66" fmla="*/ 1 w 638"/>
                <a:gd name="T67" fmla="*/ 1 h 44"/>
                <a:gd name="T68" fmla="*/ 1 w 638"/>
                <a:gd name="T69" fmla="*/ 1 h 44"/>
                <a:gd name="T70" fmla="*/ 1 w 638"/>
                <a:gd name="T71" fmla="*/ 1 h 44"/>
                <a:gd name="T72" fmla="*/ 1 w 638"/>
                <a:gd name="T73" fmla="*/ 1 h 44"/>
                <a:gd name="T74" fmla="*/ 1 w 638"/>
                <a:gd name="T75" fmla="*/ 1 h 44"/>
                <a:gd name="T76" fmla="*/ 1 w 638"/>
                <a:gd name="T77" fmla="*/ 1 h 44"/>
                <a:gd name="T78" fmla="*/ 0 w 638"/>
                <a:gd name="T79" fmla="*/ 0 h 44"/>
                <a:gd name="T80" fmla="*/ 0 w 638"/>
                <a:gd name="T81" fmla="*/ 0 h 44"/>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638"/>
                <a:gd name="T124" fmla="*/ 0 h 44"/>
                <a:gd name="T125" fmla="*/ 638 w 638"/>
                <a:gd name="T126" fmla="*/ 44 h 44"/>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638" h="44">
                  <a:moveTo>
                    <a:pt x="0" y="0"/>
                  </a:moveTo>
                  <a:lnTo>
                    <a:pt x="614" y="0"/>
                  </a:lnTo>
                  <a:lnTo>
                    <a:pt x="616" y="0"/>
                  </a:lnTo>
                  <a:lnTo>
                    <a:pt x="618" y="1"/>
                  </a:lnTo>
                  <a:lnTo>
                    <a:pt x="619" y="1"/>
                  </a:lnTo>
                  <a:lnTo>
                    <a:pt x="621" y="3"/>
                  </a:lnTo>
                  <a:lnTo>
                    <a:pt x="623" y="5"/>
                  </a:lnTo>
                  <a:lnTo>
                    <a:pt x="625" y="6"/>
                  </a:lnTo>
                  <a:lnTo>
                    <a:pt x="628" y="8"/>
                  </a:lnTo>
                  <a:lnTo>
                    <a:pt x="630" y="10"/>
                  </a:lnTo>
                  <a:lnTo>
                    <a:pt x="631" y="13"/>
                  </a:lnTo>
                  <a:lnTo>
                    <a:pt x="635" y="15"/>
                  </a:lnTo>
                  <a:lnTo>
                    <a:pt x="637" y="17"/>
                  </a:lnTo>
                  <a:lnTo>
                    <a:pt x="638" y="19"/>
                  </a:lnTo>
                  <a:lnTo>
                    <a:pt x="638" y="44"/>
                  </a:lnTo>
                  <a:lnTo>
                    <a:pt x="19" y="44"/>
                  </a:lnTo>
                  <a:lnTo>
                    <a:pt x="19" y="43"/>
                  </a:lnTo>
                  <a:lnTo>
                    <a:pt x="19" y="41"/>
                  </a:lnTo>
                  <a:lnTo>
                    <a:pt x="19" y="39"/>
                  </a:lnTo>
                  <a:lnTo>
                    <a:pt x="19" y="38"/>
                  </a:lnTo>
                  <a:lnTo>
                    <a:pt x="20" y="36"/>
                  </a:lnTo>
                  <a:lnTo>
                    <a:pt x="19" y="34"/>
                  </a:lnTo>
                  <a:lnTo>
                    <a:pt x="20" y="31"/>
                  </a:lnTo>
                  <a:lnTo>
                    <a:pt x="19" y="27"/>
                  </a:lnTo>
                  <a:lnTo>
                    <a:pt x="20" y="24"/>
                  </a:lnTo>
                  <a:lnTo>
                    <a:pt x="19" y="19"/>
                  </a:lnTo>
                  <a:lnTo>
                    <a:pt x="17" y="17"/>
                  </a:lnTo>
                  <a:lnTo>
                    <a:pt x="15" y="15"/>
                  </a:lnTo>
                  <a:lnTo>
                    <a:pt x="13" y="13"/>
                  </a:lnTo>
                  <a:lnTo>
                    <a:pt x="12" y="12"/>
                  </a:lnTo>
                  <a:lnTo>
                    <a:pt x="10" y="10"/>
                  </a:lnTo>
                  <a:lnTo>
                    <a:pt x="8" y="8"/>
                  </a:lnTo>
                  <a:lnTo>
                    <a:pt x="6" y="6"/>
                  </a:lnTo>
                  <a:lnTo>
                    <a:pt x="5" y="5"/>
                  </a:lnTo>
                  <a:lnTo>
                    <a:pt x="3" y="3"/>
                  </a:lnTo>
                  <a:lnTo>
                    <a:pt x="1" y="1"/>
                  </a:lnTo>
                  <a:lnTo>
                    <a:pt x="0" y="0"/>
                  </a:lnTo>
                  <a:close/>
                </a:path>
              </a:pathLst>
            </a:custGeom>
            <a:solidFill>
              <a:srgbClr val="A2C1FE"/>
            </a:solidFill>
            <a:ln w="9525">
              <a:noFill/>
              <a:round/>
              <a:headEnd/>
              <a:tailEnd/>
            </a:ln>
          </p:spPr>
          <p:txBody>
            <a:bodyPr/>
            <a:lstStyle/>
            <a:p>
              <a:endParaRPr lang="en-US" sz="700" dirty="0"/>
            </a:p>
          </p:txBody>
        </p:sp>
      </p:grpSp>
      <p:sp>
        <p:nvSpPr>
          <p:cNvPr id="128" name="TextBox 127"/>
          <p:cNvSpPr txBox="1"/>
          <p:nvPr/>
        </p:nvSpPr>
        <p:spPr>
          <a:xfrm>
            <a:off x="5920109" y="3629557"/>
            <a:ext cx="1137916" cy="215433"/>
          </a:xfrm>
          <a:prstGeom prst="rect">
            <a:avLst/>
          </a:prstGeom>
          <a:noFill/>
        </p:spPr>
        <p:txBody>
          <a:bodyPr wrap="square" lIns="91430" tIns="45715" rIns="91430" bIns="45715" rtlCol="0">
            <a:spAutoFit/>
          </a:bodyPr>
          <a:lstStyle/>
          <a:p>
            <a:pPr algn="ctr"/>
            <a:r>
              <a:rPr lang="en-US" sz="800" b="1" dirty="0" smtClean="0">
                <a:solidFill>
                  <a:srgbClr val="000000"/>
                </a:solidFill>
                <a:latin typeface="Calibri" pitchFamily="34" charset="0"/>
              </a:rPr>
              <a:t>Merchant Bank</a:t>
            </a:r>
          </a:p>
        </p:txBody>
      </p:sp>
      <p:sp>
        <p:nvSpPr>
          <p:cNvPr id="129" name="Cloud 128"/>
          <p:cNvSpPr/>
          <p:nvPr/>
        </p:nvSpPr>
        <p:spPr>
          <a:xfrm>
            <a:off x="6335477" y="2803597"/>
            <a:ext cx="617517" cy="368133"/>
          </a:xfrm>
          <a:prstGeom prst="cloud">
            <a:avLst/>
          </a:prstGeom>
          <a:solidFill>
            <a:schemeClr val="tx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35996" rIns="0" bIns="35996" anchor="ctr"/>
          <a:lstStyle/>
          <a:p>
            <a:pPr algn="ctr" fontAlgn="auto">
              <a:spcBef>
                <a:spcPts val="0"/>
              </a:spcBef>
              <a:spcAft>
                <a:spcPts val="0"/>
              </a:spcAft>
              <a:defRPr/>
            </a:pPr>
            <a:r>
              <a:rPr lang="nl-NL" sz="1000" dirty="0" smtClean="0">
                <a:solidFill>
                  <a:schemeClr val="tx1"/>
                </a:solidFill>
                <a:latin typeface="Arial" pitchFamily="34" charset="0"/>
                <a:cs typeface="Arial" pitchFamily="34" charset="0"/>
              </a:rPr>
              <a:t>API</a:t>
            </a:r>
            <a:endParaRPr lang="nl-NL" sz="1000" dirty="0">
              <a:solidFill>
                <a:schemeClr val="tx1"/>
              </a:solidFill>
              <a:latin typeface="Arial" pitchFamily="34" charset="0"/>
              <a:cs typeface="Arial" pitchFamily="34" charset="0"/>
            </a:endParaRPr>
          </a:p>
        </p:txBody>
      </p:sp>
      <p:cxnSp>
        <p:nvCxnSpPr>
          <p:cNvPr id="133" name="Shape 132"/>
          <p:cNvCxnSpPr>
            <a:stCxn id="89" idx="2"/>
            <a:endCxn id="121" idx="3"/>
          </p:cNvCxnSpPr>
          <p:nvPr/>
        </p:nvCxnSpPr>
        <p:spPr>
          <a:xfrm rot="5400000">
            <a:off x="7078689" y="2656109"/>
            <a:ext cx="461898" cy="539018"/>
          </a:xfrm>
          <a:prstGeom prst="bentConnector2">
            <a:avLst/>
          </a:prstGeom>
          <a:ln w="12700">
            <a:solidFill>
              <a:srgbClr val="00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55" name="Straight Arrow Connector 154"/>
          <p:cNvCxnSpPr/>
          <p:nvPr/>
        </p:nvCxnSpPr>
        <p:spPr>
          <a:xfrm flipV="1">
            <a:off x="3150453" y="3030280"/>
            <a:ext cx="156327" cy="75841"/>
          </a:xfrm>
          <a:prstGeom prst="straightConnector1">
            <a:avLst/>
          </a:prstGeom>
          <a:ln w="12700">
            <a:solidFill>
              <a:srgbClr val="000000"/>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67" name="Elbow Connector 166"/>
          <p:cNvCxnSpPr>
            <a:stCxn id="50" idx="2"/>
            <a:endCxn id="93" idx="1"/>
          </p:cNvCxnSpPr>
          <p:nvPr/>
        </p:nvCxnSpPr>
        <p:spPr>
          <a:xfrm rot="16200000" flipH="1">
            <a:off x="4202835" y="2889136"/>
            <a:ext cx="471254" cy="306975"/>
          </a:xfrm>
          <a:prstGeom prst="bentConnector2">
            <a:avLst/>
          </a:prstGeom>
          <a:ln w="12700">
            <a:solidFill>
              <a:srgbClr val="000000"/>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67" name="Rectangle 66"/>
          <p:cNvSpPr/>
          <p:nvPr/>
        </p:nvSpPr>
        <p:spPr>
          <a:xfrm>
            <a:off x="3419475" y="1876425"/>
            <a:ext cx="1676401" cy="215444"/>
          </a:xfrm>
          <a:prstGeom prst="rect">
            <a:avLst/>
          </a:prstGeom>
        </p:spPr>
        <p:txBody>
          <a:bodyPr wrap="square">
            <a:spAutoFit/>
          </a:bodyPr>
          <a:lstStyle/>
          <a:p>
            <a:pPr algn="ctr"/>
            <a:r>
              <a:rPr lang="en-US" sz="800" b="1" dirty="0" smtClean="0">
                <a:solidFill>
                  <a:srgbClr val="000000"/>
                </a:solidFill>
                <a:latin typeface="Calibri" pitchFamily="34" charset="0"/>
              </a:rPr>
              <a:t>3</a:t>
            </a:r>
            <a:r>
              <a:rPr lang="en-US" sz="800" b="1" baseline="30000" dirty="0" smtClean="0">
                <a:solidFill>
                  <a:srgbClr val="000000"/>
                </a:solidFill>
                <a:latin typeface="Calibri" pitchFamily="34" charset="0"/>
              </a:rPr>
              <a:t>rd</a:t>
            </a:r>
            <a:r>
              <a:rPr lang="en-US" sz="800" b="1" dirty="0" smtClean="0">
                <a:solidFill>
                  <a:srgbClr val="000000"/>
                </a:solidFill>
                <a:latin typeface="Calibri" pitchFamily="34" charset="0"/>
              </a:rPr>
              <a:t> party Bank</a:t>
            </a:r>
          </a:p>
        </p:txBody>
      </p:sp>
      <p:sp>
        <p:nvSpPr>
          <p:cNvPr id="82" name="Rectangle 81"/>
          <p:cNvSpPr/>
          <p:nvPr/>
        </p:nvSpPr>
        <p:spPr>
          <a:xfrm>
            <a:off x="5591175" y="1066800"/>
            <a:ext cx="1676401" cy="215444"/>
          </a:xfrm>
          <a:prstGeom prst="rect">
            <a:avLst/>
          </a:prstGeom>
        </p:spPr>
        <p:txBody>
          <a:bodyPr wrap="square">
            <a:spAutoFit/>
          </a:bodyPr>
          <a:lstStyle/>
          <a:p>
            <a:pPr algn="ctr"/>
            <a:r>
              <a:rPr lang="en-US" sz="800" b="1" dirty="0" smtClean="0">
                <a:solidFill>
                  <a:srgbClr val="000000"/>
                </a:solidFill>
                <a:latin typeface="Calibri" pitchFamily="34" charset="0"/>
              </a:rPr>
              <a:t>Customer’s Bank</a:t>
            </a:r>
          </a:p>
        </p:txBody>
      </p:sp>
      <p:sp>
        <p:nvSpPr>
          <p:cNvPr id="83" name="TextBox 82"/>
          <p:cNvSpPr txBox="1"/>
          <p:nvPr/>
        </p:nvSpPr>
        <p:spPr>
          <a:xfrm>
            <a:off x="5867401" y="3191797"/>
            <a:ext cx="1118198" cy="400099"/>
          </a:xfrm>
          <a:prstGeom prst="rect">
            <a:avLst/>
          </a:prstGeom>
          <a:noFill/>
        </p:spPr>
        <p:txBody>
          <a:bodyPr wrap="square" lIns="91430" tIns="45715" rIns="91430" bIns="45715" rtlCol="0">
            <a:spAutoFit/>
          </a:bodyPr>
          <a:lstStyle/>
          <a:p>
            <a:pPr algn="ctr"/>
            <a:r>
              <a:rPr lang="en-US" sz="1000" b="1" dirty="0" smtClean="0">
                <a:solidFill>
                  <a:srgbClr val="000000"/>
                </a:solidFill>
                <a:latin typeface="Calibri" pitchFamily="34" charset="0"/>
              </a:rPr>
              <a:t>Bank as Credit Party’s AS-PSP</a:t>
            </a:r>
          </a:p>
        </p:txBody>
      </p:sp>
    </p:spTree>
  </p:cSld>
  <p:clrMapOvr>
    <a:masterClrMapping/>
  </p:clrMapOvr>
  <p:transition spd="med">
    <p:wip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Rounded Rectangular Callout 78"/>
          <p:cNvSpPr/>
          <p:nvPr/>
        </p:nvSpPr>
        <p:spPr>
          <a:xfrm>
            <a:off x="255170" y="1903229"/>
            <a:ext cx="1676400" cy="967563"/>
          </a:xfrm>
          <a:prstGeom prst="wedgeRoundRectCallout">
            <a:avLst>
              <a:gd name="adj1" fmla="val 150555"/>
              <a:gd name="adj2" fmla="val -2836"/>
              <a:gd name="adj3" fmla="val 16667"/>
            </a:avLst>
          </a:prstGeom>
          <a:solidFill>
            <a:schemeClr val="tx2">
              <a:lumMod val="20000"/>
              <a:lumOff val="80000"/>
            </a:schemeClr>
          </a:solid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91430" tIns="45715" rIns="91430" bIns="45715" rtlCol="0" anchor="ctr"/>
          <a:lstStyle/>
          <a:p>
            <a:pPr marL="228575" indent="-228575"/>
            <a:r>
              <a:rPr lang="en-US" sz="800" dirty="0" smtClean="0">
                <a:solidFill>
                  <a:srgbClr val="0070C0"/>
                </a:solidFill>
                <a:latin typeface="Calibri" pitchFamily="34" charset="0"/>
              </a:rPr>
              <a:t>1. getMerchantCreditDetails</a:t>
            </a:r>
          </a:p>
          <a:p>
            <a:pPr marL="228575" indent="-228575"/>
            <a:r>
              <a:rPr lang="en-US" sz="800" dirty="0" smtClean="0">
                <a:solidFill>
                  <a:srgbClr val="0070C0"/>
                </a:solidFill>
                <a:latin typeface="Calibri" pitchFamily="34" charset="0"/>
              </a:rPr>
              <a:t>2. getMemberState&amp;Bank</a:t>
            </a:r>
          </a:p>
          <a:p>
            <a:pPr marL="228575" indent="-228575"/>
            <a:r>
              <a:rPr lang="en-US" sz="800" dirty="0" smtClean="0">
                <a:solidFill>
                  <a:srgbClr val="0070C0"/>
                </a:solidFill>
                <a:latin typeface="Calibri" pitchFamily="34" charset="0"/>
              </a:rPr>
              <a:t>3. sendCustomerLoginDetails</a:t>
            </a:r>
          </a:p>
          <a:p>
            <a:pPr marL="228575" indent="-228575"/>
            <a:r>
              <a:rPr lang="en-US" sz="800" dirty="0" smtClean="0">
                <a:solidFill>
                  <a:srgbClr val="0070C0"/>
                </a:solidFill>
                <a:latin typeface="Calibri" pitchFamily="34" charset="0"/>
              </a:rPr>
              <a:t>4. sendMerchantCreditDetails</a:t>
            </a:r>
          </a:p>
          <a:p>
            <a:pPr marL="228575" indent="-228575"/>
            <a:r>
              <a:rPr lang="en-US" sz="800" dirty="0" smtClean="0">
                <a:solidFill>
                  <a:srgbClr val="0070C0"/>
                </a:solidFill>
                <a:latin typeface="Calibri" pitchFamily="34" charset="0"/>
              </a:rPr>
              <a:t>5. enterPaymentOTPDetails</a:t>
            </a:r>
          </a:p>
          <a:p>
            <a:pPr marL="228575" indent="-228575"/>
            <a:r>
              <a:rPr lang="en-US" sz="800" dirty="0" smtClean="0">
                <a:solidFill>
                  <a:srgbClr val="0070C0"/>
                </a:solidFill>
                <a:latin typeface="Calibri" pitchFamily="34" charset="0"/>
              </a:rPr>
              <a:t>6. sendTransactionAndOTPDetails</a:t>
            </a:r>
          </a:p>
          <a:p>
            <a:pPr marL="228575" indent="-228575"/>
            <a:r>
              <a:rPr lang="en-US" sz="800" dirty="0" smtClean="0">
                <a:solidFill>
                  <a:srgbClr val="0070C0"/>
                </a:solidFill>
                <a:latin typeface="Calibri" pitchFamily="34" charset="0"/>
              </a:rPr>
              <a:t>7. showPaymentsStatus</a:t>
            </a:r>
          </a:p>
        </p:txBody>
      </p:sp>
      <p:sp>
        <p:nvSpPr>
          <p:cNvPr id="97" name="Rounded Rectangle 96"/>
          <p:cNvSpPr/>
          <p:nvPr/>
        </p:nvSpPr>
        <p:spPr>
          <a:xfrm>
            <a:off x="5847960" y="1275907"/>
            <a:ext cx="1169581" cy="786809"/>
          </a:xfrm>
          <a:prstGeom prst="roundRect">
            <a:avLst/>
          </a:prstGeom>
          <a:solidFill>
            <a:srgbClr val="C1E1FF"/>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91430" tIns="45715" rIns="91430" bIns="45715" rtlCol="0" anchor="ctr"/>
          <a:lstStyle/>
          <a:p>
            <a:pPr algn="ctr"/>
            <a:endParaRPr lang="en-US" sz="1000" dirty="0" smtClean="0">
              <a:solidFill>
                <a:schemeClr val="tx2">
                  <a:lumMod val="50000"/>
                </a:schemeClr>
              </a:solidFill>
              <a:latin typeface="Calibri" pitchFamily="34" charset="0"/>
            </a:endParaRPr>
          </a:p>
        </p:txBody>
      </p:sp>
      <p:sp>
        <p:nvSpPr>
          <p:cNvPr id="83970" name="Text Box 2"/>
          <p:cNvSpPr>
            <a:spLocks noGrp="1" noChangeArrowheads="1"/>
          </p:cNvSpPr>
          <p:nvPr>
            <p:ph type="title"/>
          </p:nvPr>
        </p:nvSpPr>
        <p:spPr>
          <a:xfrm>
            <a:off x="211140" y="109184"/>
            <a:ext cx="6189660" cy="762001"/>
          </a:xfrm>
        </p:spPr>
        <p:txBody>
          <a:bodyPr/>
          <a:lstStyle/>
          <a:p>
            <a:pPr eaLnBrk="1" hangingPunct="1"/>
            <a:r>
              <a:rPr lang="en-US" altLang="en-US" sz="2400" dirty="0" smtClean="0">
                <a:latin typeface="Calibri" pitchFamily="34" charset="0"/>
              </a:rPr>
              <a:t>Scenario 2 – TPP is Acting as PISP using Capgemini API</a:t>
            </a:r>
          </a:p>
        </p:txBody>
      </p:sp>
      <p:sp>
        <p:nvSpPr>
          <p:cNvPr id="7" name="Text Box 3"/>
          <p:cNvSpPr txBox="1">
            <a:spLocks noChangeArrowheads="1"/>
          </p:cNvSpPr>
          <p:nvPr/>
        </p:nvSpPr>
        <p:spPr bwMode="auto">
          <a:xfrm>
            <a:off x="163774" y="3923412"/>
            <a:ext cx="9618402" cy="2367073"/>
          </a:xfrm>
          <a:prstGeom prst="rect">
            <a:avLst/>
          </a:prstGeom>
          <a:ln/>
          <a:extLst/>
        </p:spPr>
        <p:style>
          <a:lnRef idx="1">
            <a:schemeClr val="accent5"/>
          </a:lnRef>
          <a:fillRef idx="2">
            <a:schemeClr val="accent5"/>
          </a:fillRef>
          <a:effectRef idx="1">
            <a:schemeClr val="accent5"/>
          </a:effectRef>
          <a:fontRef idx="minor">
            <a:schemeClr val="dk1"/>
          </a:fontRef>
        </p:style>
        <p:txBody>
          <a:bodyPr lIns="89990" tIns="44995" rIns="89990" bIns="44995" numCol="2"/>
          <a:lstStyle>
            <a:lvl1pPr marL="228600" indent="-228600">
              <a:spcBef>
                <a:spcPts val="700"/>
              </a:spcBef>
              <a:buClr>
                <a:srgbClr val="000000"/>
              </a:buClr>
              <a:buSzPct val="100000"/>
              <a:buFont typeface="Times New Roman" panose="02020603050405020304" pitchFamily="18" charset="0"/>
              <a:buChar char="•"/>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sz="2800">
                <a:solidFill>
                  <a:srgbClr val="000000"/>
                </a:solidFill>
                <a:latin typeface="Calibri" panose="020F0502020204030204" pitchFamily="34" charset="0"/>
                <a:ea typeface="Lucida Sans Unicode" panose="020B0602030504020204" pitchFamily="34" charset="0"/>
                <a:cs typeface="Lucida Sans Unicode" panose="020B0602030504020204" pitchFamily="34" charset="0"/>
              </a:defRPr>
            </a:lvl1pPr>
            <a:lvl2pPr>
              <a:spcBef>
                <a:spcPts val="600"/>
              </a:spcBef>
              <a:buClr>
                <a:srgbClr val="000000"/>
              </a:buClr>
              <a:buSzPct val="100000"/>
              <a:buFont typeface="Times New Roman" panose="02020603050405020304" pitchFamily="18" charset="0"/>
              <a:buChar char="–"/>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sz="2400">
                <a:solidFill>
                  <a:srgbClr val="000000"/>
                </a:solidFill>
                <a:latin typeface="Calibri" panose="020F0502020204030204" pitchFamily="34" charset="0"/>
                <a:ea typeface="Lucida Sans Unicode" panose="020B0602030504020204" pitchFamily="34" charset="0"/>
                <a:cs typeface="Lucida Sans Unicode" panose="020B0602030504020204" pitchFamily="34" charset="0"/>
              </a:defRPr>
            </a:lvl2pPr>
            <a:lvl3pPr>
              <a:spcBef>
                <a:spcPts val="500"/>
              </a:spcBef>
              <a:buClr>
                <a:srgbClr val="000000"/>
              </a:buClr>
              <a:buSzPct val="100000"/>
              <a:buFont typeface="Times New Roman" panose="02020603050405020304" pitchFamily="18" charset="0"/>
              <a:buChar char="•"/>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sz="2000">
                <a:solidFill>
                  <a:srgbClr val="000000"/>
                </a:solidFill>
                <a:latin typeface="Calibri" panose="020F0502020204030204" pitchFamily="34" charset="0"/>
                <a:ea typeface="Lucida Sans Unicode" panose="020B0602030504020204" pitchFamily="34" charset="0"/>
                <a:cs typeface="Lucida Sans Unicode" panose="020B0602030504020204" pitchFamily="34" charset="0"/>
              </a:defRPr>
            </a:lvl3pPr>
            <a:lvl4pPr>
              <a:spcBef>
                <a:spcPts val="500"/>
              </a:spcBef>
              <a:buClr>
                <a:srgbClr val="000000"/>
              </a:buClr>
              <a:buSzPct val="100000"/>
              <a:buFont typeface="Times New Roman" panose="02020603050405020304" pitchFamily="18" charset="0"/>
              <a:buChar char="–"/>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sz="2000">
                <a:solidFill>
                  <a:srgbClr val="1C7DAF"/>
                </a:solidFill>
                <a:latin typeface="Trebuchet MS" panose="020B0603020202020204" pitchFamily="34" charset="0"/>
                <a:ea typeface="Lucida Sans Unicode" panose="020B0602030504020204" pitchFamily="34" charset="0"/>
                <a:cs typeface="Lucida Sans Unicode" panose="020B0602030504020204" pitchFamily="34" charset="0"/>
              </a:defRPr>
            </a:lvl4pPr>
            <a:lvl5pPr>
              <a:spcBef>
                <a:spcPts val="500"/>
              </a:spcBef>
              <a:buClr>
                <a:srgbClr val="000000"/>
              </a:buClr>
              <a:buSzPct val="100000"/>
              <a:buFont typeface="Times New Roman" panose="02020603050405020304" pitchFamily="18" charset="0"/>
              <a:buChar char="»"/>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sz="2000">
                <a:solidFill>
                  <a:srgbClr val="1C7DAF"/>
                </a:solidFill>
                <a:latin typeface="Trebuchet MS" panose="020B0603020202020204" pitchFamily="34" charset="0"/>
                <a:ea typeface="Lucida Sans Unicode" panose="020B0602030504020204" pitchFamily="34" charset="0"/>
                <a:cs typeface="Lucida Sans Unicode" panose="020B0602030504020204" pitchFamily="34"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buChar char="»"/>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sz="2000">
                <a:solidFill>
                  <a:srgbClr val="1C7DAF"/>
                </a:solidFill>
                <a:latin typeface="Trebuchet MS" panose="020B0603020202020204" pitchFamily="34" charset="0"/>
                <a:ea typeface="Lucida Sans Unicode" panose="020B0602030504020204" pitchFamily="34" charset="0"/>
                <a:cs typeface="Lucida Sans Unicode" panose="020B0602030504020204" pitchFamily="34"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buChar char="»"/>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sz="2000">
                <a:solidFill>
                  <a:srgbClr val="1C7DAF"/>
                </a:solidFill>
                <a:latin typeface="Trebuchet MS" panose="020B0603020202020204" pitchFamily="34" charset="0"/>
                <a:ea typeface="Lucida Sans Unicode" panose="020B0602030504020204" pitchFamily="34" charset="0"/>
                <a:cs typeface="Lucida Sans Unicode" panose="020B0602030504020204" pitchFamily="34"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buChar char="»"/>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sz="2000">
                <a:solidFill>
                  <a:srgbClr val="1C7DAF"/>
                </a:solidFill>
                <a:latin typeface="Trebuchet MS" panose="020B0603020202020204" pitchFamily="34" charset="0"/>
                <a:ea typeface="Lucida Sans Unicode" panose="020B0602030504020204" pitchFamily="34" charset="0"/>
                <a:cs typeface="Lucida Sans Unicode" panose="020B0602030504020204" pitchFamily="34"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buChar char="»"/>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sz="2000">
                <a:solidFill>
                  <a:srgbClr val="1C7DAF"/>
                </a:solidFill>
                <a:latin typeface="Trebuchet MS" panose="020B0603020202020204" pitchFamily="34" charset="0"/>
                <a:ea typeface="Lucida Sans Unicode" panose="020B0602030504020204" pitchFamily="34" charset="0"/>
                <a:cs typeface="Lucida Sans Unicode" panose="020B0602030504020204" pitchFamily="34" charset="0"/>
              </a:defRPr>
            </a:lvl9pPr>
          </a:lstStyle>
          <a:p>
            <a:pPr eaLnBrk="1" hangingPunct="1">
              <a:spcBef>
                <a:spcPct val="0"/>
              </a:spcBef>
              <a:buAutoNum type="arabicPeriod"/>
              <a:defRPr/>
            </a:pPr>
            <a:r>
              <a:rPr lang="en-IN" sz="1000" dirty="0" smtClean="0"/>
              <a:t>Customer Shop Online on Merchant Website &amp; buy. Customer select “Pay online from Account” option.</a:t>
            </a:r>
          </a:p>
          <a:p>
            <a:pPr eaLnBrk="1" hangingPunct="1">
              <a:spcBef>
                <a:spcPct val="0"/>
              </a:spcBef>
              <a:buFont typeface="Times New Roman" panose="02020603050405020304" pitchFamily="18" charset="0"/>
              <a:buAutoNum type="arabicPeriod"/>
              <a:defRPr/>
            </a:pPr>
            <a:r>
              <a:rPr lang="en-IN" sz="1000" dirty="0" smtClean="0"/>
              <a:t>Here TPP is acting as PISP using Capgemini API. Capgemini API (Cloud Based) has been invoked for Payment Initiation.</a:t>
            </a:r>
            <a:r>
              <a:rPr lang="en-US" sz="1000" dirty="0" smtClean="0">
                <a:solidFill>
                  <a:srgbClr val="FF0000"/>
                </a:solidFill>
              </a:rPr>
              <a:t> getMerchantCreditDetails</a:t>
            </a:r>
          </a:p>
          <a:p>
            <a:pPr eaLnBrk="1" hangingPunct="1">
              <a:spcBef>
                <a:spcPct val="0"/>
              </a:spcBef>
              <a:buFont typeface="Times New Roman" panose="02020603050405020304" pitchFamily="18" charset="0"/>
              <a:buAutoNum type="arabicPeriod"/>
              <a:defRPr/>
            </a:pPr>
            <a:r>
              <a:rPr lang="en-IN" sz="1000" dirty="0" smtClean="0"/>
              <a:t>Customer has been asked to select “Country/Member State” and “Customer Bank” (AS-PSP). After selecting Country &amp; Bank, Customer needs to enter Login credentials given by their AS-PSP. (</a:t>
            </a:r>
            <a:r>
              <a:rPr lang="en-IN" sz="1000" b="1" dirty="0" smtClean="0"/>
              <a:t>Note</a:t>
            </a:r>
            <a:r>
              <a:rPr lang="en-IN" sz="1000" dirty="0" smtClean="0"/>
              <a:t> – PISP will have information about Country &amp; Bank as a part of its Static Data information populated by invoking.)  </a:t>
            </a:r>
            <a:r>
              <a:rPr lang="en-US" sz="1000" dirty="0" smtClean="0">
                <a:solidFill>
                  <a:srgbClr val="FF0000"/>
                </a:solidFill>
                <a:cs typeface="Arial" pitchFamily="34" charset="0"/>
              </a:rPr>
              <a:t>getMemberState&amp;Bank</a:t>
            </a:r>
            <a:endParaRPr lang="en-US" sz="1000" dirty="0" smtClean="0">
              <a:solidFill>
                <a:srgbClr val="FF0000"/>
              </a:solidFill>
            </a:endParaRPr>
          </a:p>
          <a:p>
            <a:pPr eaLnBrk="1" hangingPunct="1">
              <a:spcBef>
                <a:spcPct val="0"/>
              </a:spcBef>
              <a:buFont typeface="Times New Roman" panose="02020603050405020304" pitchFamily="18" charset="0"/>
              <a:buAutoNum type="arabicPeriod"/>
              <a:defRPr/>
            </a:pPr>
            <a:r>
              <a:rPr lang="en-IN" sz="1000" dirty="0" smtClean="0"/>
              <a:t>PISP Sends Payment Initiation request to the Customer Bank for Authorization. </a:t>
            </a:r>
            <a:r>
              <a:rPr lang="en-US" sz="1000" dirty="0" smtClean="0">
                <a:solidFill>
                  <a:srgbClr val="FF0000"/>
                </a:solidFill>
              </a:rPr>
              <a:t>sendCustomerLoginDetails, </a:t>
            </a:r>
            <a:r>
              <a:rPr lang="en-US" sz="1000" dirty="0" smtClean="0">
                <a:solidFill>
                  <a:srgbClr val="FF0000"/>
                </a:solidFill>
                <a:cs typeface="Arial" pitchFamily="34" charset="0"/>
              </a:rPr>
              <a:t>sendMerchantCreditDetails</a:t>
            </a:r>
          </a:p>
          <a:p>
            <a:pPr eaLnBrk="1" hangingPunct="1">
              <a:spcBef>
                <a:spcPct val="0"/>
              </a:spcBef>
              <a:buFont typeface="Times New Roman" panose="02020603050405020304" pitchFamily="18" charset="0"/>
              <a:buAutoNum type="arabicPeriod"/>
              <a:defRPr/>
            </a:pPr>
            <a:r>
              <a:rPr lang="en-IN" sz="1000" dirty="0" smtClean="0"/>
              <a:t>Customer Bank authorised the Payments details. Customer Bank to generate OTP (One Time Password) &amp; send to customer registered mobile number. (2 factor authorization). </a:t>
            </a:r>
            <a:r>
              <a:rPr lang="en-IN" sz="1000" dirty="0" smtClean="0">
                <a:solidFill>
                  <a:srgbClr val="FF0000"/>
                </a:solidFill>
              </a:rPr>
              <a:t>verifyCustomerLoginDetails, checkMerchantCreditDetails, sendPaymentOTPToCustomer</a:t>
            </a:r>
          </a:p>
          <a:p>
            <a:pPr eaLnBrk="1" hangingPunct="1">
              <a:spcBef>
                <a:spcPct val="0"/>
              </a:spcBef>
              <a:buFont typeface="Times New Roman" panose="02020603050405020304" pitchFamily="18" charset="0"/>
              <a:buAutoNum type="arabicPeriod"/>
              <a:defRPr/>
            </a:pPr>
            <a:r>
              <a:rPr lang="en-IN" sz="1000" dirty="0" smtClean="0"/>
              <a:t>Customer received OTP which has been sent by their Bank  and enter it in PISP website. </a:t>
            </a:r>
            <a:r>
              <a:rPr lang="en-US" sz="1000" dirty="0" smtClean="0">
                <a:solidFill>
                  <a:srgbClr val="FF0000"/>
                </a:solidFill>
                <a:cs typeface="Arial" pitchFamily="34" charset="0"/>
              </a:rPr>
              <a:t>enterPaymentOTPDetails </a:t>
            </a:r>
          </a:p>
          <a:p>
            <a:pPr eaLnBrk="1" hangingPunct="1">
              <a:spcBef>
                <a:spcPct val="0"/>
              </a:spcBef>
              <a:buFont typeface="Times New Roman" panose="02020603050405020304" pitchFamily="18" charset="0"/>
              <a:buAutoNum type="arabicPeriod"/>
              <a:defRPr/>
            </a:pPr>
            <a:r>
              <a:rPr lang="en-IN" sz="1000" dirty="0" smtClean="0"/>
              <a:t>PISP send the OTP details received for the initiated transaction to the Customer Bank. </a:t>
            </a:r>
            <a:r>
              <a:rPr lang="en-US" sz="1000" dirty="0" smtClean="0">
                <a:solidFill>
                  <a:srgbClr val="FF0000"/>
                </a:solidFill>
                <a:cs typeface="Arial" pitchFamily="34" charset="0"/>
              </a:rPr>
              <a:t>sendTransactionAndOTPDetails</a:t>
            </a:r>
          </a:p>
          <a:p>
            <a:pPr eaLnBrk="1" hangingPunct="1">
              <a:spcBef>
                <a:spcPct val="0"/>
              </a:spcBef>
              <a:buFont typeface="Times New Roman" panose="02020603050405020304" pitchFamily="18" charset="0"/>
              <a:buAutoNum type="arabicPeriod"/>
              <a:defRPr/>
            </a:pPr>
            <a:r>
              <a:rPr lang="en-IN" sz="1000" dirty="0" smtClean="0"/>
              <a:t>Customer Bank verify the Payment details and OTP. After successful verification, Customer Bank send positive response to the PISP.</a:t>
            </a:r>
            <a:r>
              <a:rPr lang="en-US" sz="1000" dirty="0" smtClean="0">
                <a:solidFill>
                  <a:srgbClr val="FF0000"/>
                </a:solidFill>
                <a:cs typeface="Arial" pitchFamily="34" charset="0"/>
              </a:rPr>
              <a:t> verifyTransactionAndOTPDetails, executePaymentOrder, notifyPaymentOrderStatus</a:t>
            </a:r>
          </a:p>
          <a:p>
            <a:pPr eaLnBrk="1" hangingPunct="1">
              <a:spcBef>
                <a:spcPct val="0"/>
              </a:spcBef>
              <a:buFont typeface="Times New Roman" panose="02020603050405020304" pitchFamily="18" charset="0"/>
              <a:buAutoNum type="arabicPeriod"/>
              <a:defRPr/>
            </a:pPr>
            <a:r>
              <a:rPr lang="en-IN" sz="1000" dirty="0" smtClean="0"/>
              <a:t>PISP send control to merchant website and confirms payment status </a:t>
            </a:r>
            <a:r>
              <a:rPr lang="en-US" sz="1000" dirty="0" smtClean="0">
                <a:solidFill>
                  <a:srgbClr val="FF0000"/>
                </a:solidFill>
                <a:cs typeface="Arial" pitchFamily="34" charset="0"/>
              </a:rPr>
              <a:t>showPaymentStatus</a:t>
            </a:r>
            <a:endParaRPr lang="en-US" sz="1000" dirty="0" smtClean="0"/>
          </a:p>
          <a:p>
            <a:pPr eaLnBrk="1" hangingPunct="1">
              <a:spcBef>
                <a:spcPct val="0"/>
              </a:spcBef>
              <a:buAutoNum type="arabicPeriod"/>
              <a:defRPr/>
            </a:pPr>
            <a:r>
              <a:rPr lang="en-IN" sz="1000" dirty="0" smtClean="0"/>
              <a:t>Customer Bank will initiate credit transfer payment to credit Merchant’s account via CSM. </a:t>
            </a:r>
          </a:p>
          <a:p>
            <a:pPr eaLnBrk="1" hangingPunct="1">
              <a:spcBef>
                <a:spcPct val="0"/>
              </a:spcBef>
              <a:buAutoNum type="arabicPeriod"/>
              <a:defRPr/>
            </a:pPr>
            <a:endParaRPr lang="en-US" sz="1000" dirty="0" smtClean="0"/>
          </a:p>
          <a:p>
            <a:pPr eaLnBrk="1" hangingPunct="1">
              <a:spcBef>
                <a:spcPct val="0"/>
              </a:spcBef>
              <a:buNone/>
              <a:defRPr/>
            </a:pPr>
            <a:r>
              <a:rPr lang="en-US" sz="1000" b="1" dirty="0" smtClean="0"/>
              <a:t>NOTE: Account transfer between Customer and Merchant Bank will be happening with different available CSM’s. E.g. With SEPA Insta Payment it will be real-time fund transfer.</a:t>
            </a:r>
            <a:endParaRPr lang="en-US" sz="1600" b="1" dirty="0" smtClean="0"/>
          </a:p>
        </p:txBody>
      </p:sp>
      <p:cxnSp>
        <p:nvCxnSpPr>
          <p:cNvPr id="30" name="Straight Arrow Connector 29"/>
          <p:cNvCxnSpPr/>
          <p:nvPr/>
        </p:nvCxnSpPr>
        <p:spPr>
          <a:xfrm>
            <a:off x="2265684" y="2024569"/>
            <a:ext cx="20370" cy="782428"/>
          </a:xfrm>
          <a:prstGeom prst="straightConnector1">
            <a:avLst/>
          </a:prstGeom>
          <a:ln w="12700">
            <a:solidFill>
              <a:srgbClr val="000000"/>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31" name="Oval 30"/>
          <p:cNvSpPr/>
          <p:nvPr/>
        </p:nvSpPr>
        <p:spPr>
          <a:xfrm>
            <a:off x="2025208" y="2395077"/>
            <a:ext cx="195943" cy="235132"/>
          </a:xfrm>
          <a:prstGeom prst="ellipse">
            <a:avLst/>
          </a:prstGeom>
          <a:ln w="12700">
            <a:solidFill>
              <a:srgbClr val="000000"/>
            </a:solidFill>
            <a:prstDash val="solid"/>
            <a:tailEnd type="arrow"/>
          </a:ln>
        </p:spPr>
        <p:style>
          <a:lnRef idx="1">
            <a:schemeClr val="accent1"/>
          </a:lnRef>
          <a:fillRef idx="0">
            <a:schemeClr val="accent1"/>
          </a:fillRef>
          <a:effectRef idx="0">
            <a:schemeClr val="accent1"/>
          </a:effectRef>
          <a:fontRef idx="minor">
            <a:schemeClr val="tx1"/>
          </a:fontRef>
        </p:style>
        <p:txBody>
          <a:bodyPr lIns="91430" tIns="45715" rIns="91430" bIns="45715" rtlCol="0" anchor="ctr"/>
          <a:lstStyle/>
          <a:p>
            <a:pPr algn="ctr"/>
            <a:r>
              <a:rPr lang="en-US" sz="1100" dirty="0" smtClean="0">
                <a:solidFill>
                  <a:srgbClr val="000000"/>
                </a:solidFill>
                <a:latin typeface="Calibri" pitchFamily="34" charset="0"/>
              </a:rPr>
              <a:t>1</a:t>
            </a:r>
          </a:p>
        </p:txBody>
      </p:sp>
      <p:cxnSp>
        <p:nvCxnSpPr>
          <p:cNvPr id="34" name="Straight Arrow Connector 33"/>
          <p:cNvCxnSpPr>
            <a:stCxn id="78" idx="3"/>
          </p:cNvCxnSpPr>
          <p:nvPr/>
        </p:nvCxnSpPr>
        <p:spPr>
          <a:xfrm flipV="1">
            <a:off x="2541235" y="2785730"/>
            <a:ext cx="999407" cy="431324"/>
          </a:xfrm>
          <a:prstGeom prst="straightConnector1">
            <a:avLst/>
          </a:prstGeom>
          <a:ln w="12700">
            <a:solidFill>
              <a:srgbClr val="000000"/>
            </a:solidFill>
            <a:prstDash val="solid"/>
            <a:headEnd type="triangle"/>
            <a:tailEnd type="triangle"/>
          </a:ln>
        </p:spPr>
        <p:style>
          <a:lnRef idx="1">
            <a:schemeClr val="accent1"/>
          </a:lnRef>
          <a:fillRef idx="0">
            <a:schemeClr val="accent1"/>
          </a:fillRef>
          <a:effectRef idx="0">
            <a:schemeClr val="accent1"/>
          </a:effectRef>
          <a:fontRef idx="minor">
            <a:schemeClr val="tx1"/>
          </a:fontRef>
        </p:style>
      </p:cxnSp>
      <p:sp>
        <p:nvSpPr>
          <p:cNvPr id="38" name="Oval 37"/>
          <p:cNvSpPr/>
          <p:nvPr/>
        </p:nvSpPr>
        <p:spPr>
          <a:xfrm>
            <a:off x="2972572" y="3029154"/>
            <a:ext cx="195943" cy="235132"/>
          </a:xfrm>
          <a:prstGeom prst="ellipse">
            <a:avLst/>
          </a:prstGeom>
          <a:ln w="12700">
            <a:solidFill>
              <a:srgbClr val="000000"/>
            </a:solidFill>
            <a:prstDash val="solid"/>
            <a:tailEnd type="arrow"/>
          </a:ln>
        </p:spPr>
        <p:style>
          <a:lnRef idx="1">
            <a:schemeClr val="accent1"/>
          </a:lnRef>
          <a:fillRef idx="0">
            <a:schemeClr val="accent1"/>
          </a:fillRef>
          <a:effectRef idx="0">
            <a:schemeClr val="accent1"/>
          </a:effectRef>
          <a:fontRef idx="minor">
            <a:schemeClr val="tx1"/>
          </a:fontRef>
        </p:style>
        <p:txBody>
          <a:bodyPr lIns="91430" tIns="45715" rIns="91430" bIns="45715" rtlCol="0" anchor="ctr"/>
          <a:lstStyle/>
          <a:p>
            <a:pPr algn="ctr"/>
            <a:r>
              <a:rPr lang="en-US" sz="1100" dirty="0" smtClean="0">
                <a:solidFill>
                  <a:srgbClr val="000000"/>
                </a:solidFill>
                <a:latin typeface="Calibri" pitchFamily="34" charset="0"/>
              </a:rPr>
              <a:t>2</a:t>
            </a:r>
          </a:p>
        </p:txBody>
      </p:sp>
      <p:cxnSp>
        <p:nvCxnSpPr>
          <p:cNvPr id="44" name="Straight Arrow Connector 43"/>
          <p:cNvCxnSpPr/>
          <p:nvPr/>
        </p:nvCxnSpPr>
        <p:spPr>
          <a:xfrm flipH="1" flipV="1">
            <a:off x="2697358" y="1429627"/>
            <a:ext cx="3044277" cy="5770"/>
          </a:xfrm>
          <a:prstGeom prst="straightConnector1">
            <a:avLst/>
          </a:prstGeom>
          <a:ln w="12700">
            <a:solidFill>
              <a:srgbClr val="000000"/>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47" name="Oval 46"/>
          <p:cNvSpPr/>
          <p:nvPr/>
        </p:nvSpPr>
        <p:spPr>
          <a:xfrm>
            <a:off x="4264899" y="1168362"/>
            <a:ext cx="195943" cy="235132"/>
          </a:xfrm>
          <a:prstGeom prst="ellipse">
            <a:avLst/>
          </a:prstGeom>
          <a:ln w="12700">
            <a:solidFill>
              <a:srgbClr val="000000"/>
            </a:solidFill>
            <a:prstDash val="solid"/>
            <a:tailEnd type="arrow"/>
          </a:ln>
        </p:spPr>
        <p:style>
          <a:lnRef idx="1">
            <a:schemeClr val="accent1"/>
          </a:lnRef>
          <a:fillRef idx="0">
            <a:schemeClr val="accent1"/>
          </a:fillRef>
          <a:effectRef idx="0">
            <a:schemeClr val="accent1"/>
          </a:effectRef>
          <a:fontRef idx="minor">
            <a:schemeClr val="tx1"/>
          </a:fontRef>
        </p:style>
        <p:txBody>
          <a:bodyPr lIns="91430" tIns="45715" rIns="91430" bIns="45715" rtlCol="0" anchor="ctr"/>
          <a:lstStyle/>
          <a:p>
            <a:pPr algn="ctr"/>
            <a:r>
              <a:rPr lang="en-US" sz="1100" dirty="0" smtClean="0">
                <a:solidFill>
                  <a:srgbClr val="000000"/>
                </a:solidFill>
                <a:latin typeface="Calibri" pitchFamily="34" charset="0"/>
              </a:rPr>
              <a:t>5</a:t>
            </a:r>
          </a:p>
        </p:txBody>
      </p:sp>
      <p:cxnSp>
        <p:nvCxnSpPr>
          <p:cNvPr id="48" name="Straight Arrow Connector 47"/>
          <p:cNvCxnSpPr/>
          <p:nvPr/>
        </p:nvCxnSpPr>
        <p:spPr>
          <a:xfrm>
            <a:off x="2551868" y="1637415"/>
            <a:ext cx="1010093" cy="446568"/>
          </a:xfrm>
          <a:prstGeom prst="straightConnector1">
            <a:avLst/>
          </a:prstGeom>
          <a:ln w="12700">
            <a:solidFill>
              <a:srgbClr val="000000"/>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49" name="Oval 48"/>
          <p:cNvSpPr/>
          <p:nvPr/>
        </p:nvSpPr>
        <p:spPr>
          <a:xfrm>
            <a:off x="3063736" y="1628661"/>
            <a:ext cx="195943" cy="235132"/>
          </a:xfrm>
          <a:prstGeom prst="ellipse">
            <a:avLst/>
          </a:prstGeom>
          <a:ln w="12700">
            <a:solidFill>
              <a:srgbClr val="000000"/>
            </a:solidFill>
            <a:prstDash val="solid"/>
            <a:tailEnd type="arrow"/>
          </a:ln>
        </p:spPr>
        <p:style>
          <a:lnRef idx="1">
            <a:schemeClr val="accent1"/>
          </a:lnRef>
          <a:fillRef idx="0">
            <a:schemeClr val="accent1"/>
          </a:fillRef>
          <a:effectRef idx="0">
            <a:schemeClr val="accent1"/>
          </a:effectRef>
          <a:fontRef idx="minor">
            <a:schemeClr val="tx1"/>
          </a:fontRef>
        </p:style>
        <p:txBody>
          <a:bodyPr lIns="91430" tIns="45715" rIns="91430" bIns="45715" rtlCol="0" anchor="ctr"/>
          <a:lstStyle/>
          <a:p>
            <a:pPr algn="ctr"/>
            <a:r>
              <a:rPr lang="en-US" sz="1100" dirty="0" smtClean="0">
                <a:solidFill>
                  <a:srgbClr val="000000"/>
                </a:solidFill>
                <a:latin typeface="Calibri" pitchFamily="34" charset="0"/>
              </a:rPr>
              <a:t>3</a:t>
            </a:r>
          </a:p>
        </p:txBody>
      </p:sp>
      <p:sp>
        <p:nvSpPr>
          <p:cNvPr id="51" name="Oval 50"/>
          <p:cNvSpPr/>
          <p:nvPr/>
        </p:nvSpPr>
        <p:spPr>
          <a:xfrm>
            <a:off x="2932039" y="1897333"/>
            <a:ext cx="195943" cy="235132"/>
          </a:xfrm>
          <a:prstGeom prst="ellipse">
            <a:avLst/>
          </a:prstGeom>
          <a:ln w="12700">
            <a:solidFill>
              <a:srgbClr val="000000"/>
            </a:solidFill>
            <a:prstDash val="solid"/>
            <a:tailEnd type="arrow"/>
          </a:ln>
        </p:spPr>
        <p:style>
          <a:lnRef idx="1">
            <a:schemeClr val="accent1"/>
          </a:lnRef>
          <a:fillRef idx="0">
            <a:schemeClr val="accent1"/>
          </a:fillRef>
          <a:effectRef idx="0">
            <a:schemeClr val="accent1"/>
          </a:effectRef>
          <a:fontRef idx="minor">
            <a:schemeClr val="tx1"/>
          </a:fontRef>
        </p:style>
        <p:txBody>
          <a:bodyPr lIns="91430" tIns="45715" rIns="91430" bIns="45715" rtlCol="0" anchor="ctr"/>
          <a:lstStyle/>
          <a:p>
            <a:pPr algn="ctr"/>
            <a:r>
              <a:rPr lang="en-US" sz="1100" dirty="0" smtClean="0">
                <a:solidFill>
                  <a:srgbClr val="000000"/>
                </a:solidFill>
                <a:latin typeface="Calibri" pitchFamily="34" charset="0"/>
              </a:rPr>
              <a:t>6</a:t>
            </a:r>
          </a:p>
        </p:txBody>
      </p:sp>
      <p:cxnSp>
        <p:nvCxnSpPr>
          <p:cNvPr id="53" name="Straight Arrow Connector 52"/>
          <p:cNvCxnSpPr/>
          <p:nvPr/>
        </p:nvCxnSpPr>
        <p:spPr>
          <a:xfrm flipV="1">
            <a:off x="4954826" y="1711880"/>
            <a:ext cx="815360" cy="393368"/>
          </a:xfrm>
          <a:prstGeom prst="straightConnector1">
            <a:avLst/>
          </a:prstGeom>
          <a:ln w="12700">
            <a:solidFill>
              <a:srgbClr val="000000"/>
            </a:solidFill>
            <a:prstDash val="solid"/>
            <a:headEnd type="triangle"/>
            <a:tailEnd type="triangle"/>
          </a:ln>
        </p:spPr>
        <p:style>
          <a:lnRef idx="1">
            <a:schemeClr val="accent1"/>
          </a:lnRef>
          <a:fillRef idx="0">
            <a:schemeClr val="accent1"/>
          </a:fillRef>
          <a:effectRef idx="0">
            <a:schemeClr val="accent1"/>
          </a:effectRef>
          <a:fontRef idx="minor">
            <a:schemeClr val="tx1"/>
          </a:fontRef>
        </p:style>
      </p:cxnSp>
      <p:sp>
        <p:nvSpPr>
          <p:cNvPr id="55" name="Oval 54"/>
          <p:cNvSpPr/>
          <p:nvPr/>
        </p:nvSpPr>
        <p:spPr>
          <a:xfrm>
            <a:off x="5035076" y="1705667"/>
            <a:ext cx="195943" cy="235132"/>
          </a:xfrm>
          <a:prstGeom prst="ellipse">
            <a:avLst/>
          </a:prstGeom>
          <a:ln w="12700">
            <a:solidFill>
              <a:srgbClr val="000000"/>
            </a:solidFill>
            <a:prstDash val="solid"/>
            <a:tailEnd type="arrow"/>
          </a:ln>
        </p:spPr>
        <p:style>
          <a:lnRef idx="1">
            <a:schemeClr val="accent1"/>
          </a:lnRef>
          <a:fillRef idx="0">
            <a:schemeClr val="accent1"/>
          </a:fillRef>
          <a:effectRef idx="0">
            <a:schemeClr val="accent1"/>
          </a:effectRef>
          <a:fontRef idx="minor">
            <a:schemeClr val="tx1"/>
          </a:fontRef>
        </p:style>
        <p:txBody>
          <a:bodyPr lIns="91430" tIns="45715" rIns="91430" bIns="45715" rtlCol="0" anchor="ctr"/>
          <a:lstStyle/>
          <a:p>
            <a:pPr algn="ctr"/>
            <a:r>
              <a:rPr lang="en-US" sz="1100" dirty="0" smtClean="0">
                <a:solidFill>
                  <a:srgbClr val="000000"/>
                </a:solidFill>
                <a:latin typeface="Calibri" pitchFamily="34" charset="0"/>
              </a:rPr>
              <a:t>4</a:t>
            </a:r>
          </a:p>
        </p:txBody>
      </p:sp>
      <p:sp>
        <p:nvSpPr>
          <p:cNvPr id="57" name="Oval 56"/>
          <p:cNvSpPr/>
          <p:nvPr/>
        </p:nvSpPr>
        <p:spPr>
          <a:xfrm>
            <a:off x="5233810" y="1618929"/>
            <a:ext cx="195943" cy="235132"/>
          </a:xfrm>
          <a:prstGeom prst="ellipse">
            <a:avLst/>
          </a:prstGeom>
          <a:ln w="12700">
            <a:solidFill>
              <a:srgbClr val="000000"/>
            </a:solidFill>
            <a:prstDash val="solid"/>
            <a:tailEnd type="arrow"/>
          </a:ln>
        </p:spPr>
        <p:style>
          <a:lnRef idx="1">
            <a:schemeClr val="accent1"/>
          </a:lnRef>
          <a:fillRef idx="0">
            <a:schemeClr val="accent1"/>
          </a:fillRef>
          <a:effectRef idx="0">
            <a:schemeClr val="accent1"/>
          </a:effectRef>
          <a:fontRef idx="minor">
            <a:schemeClr val="tx1"/>
          </a:fontRef>
        </p:style>
        <p:txBody>
          <a:bodyPr lIns="91430" tIns="45715" rIns="91430" bIns="45715" rtlCol="0" anchor="ctr"/>
          <a:lstStyle/>
          <a:p>
            <a:pPr algn="ctr"/>
            <a:r>
              <a:rPr lang="en-US" sz="1100" dirty="0" smtClean="0">
                <a:solidFill>
                  <a:srgbClr val="000000"/>
                </a:solidFill>
                <a:latin typeface="Calibri" pitchFamily="34" charset="0"/>
              </a:rPr>
              <a:t>7</a:t>
            </a:r>
          </a:p>
        </p:txBody>
      </p:sp>
      <p:cxnSp>
        <p:nvCxnSpPr>
          <p:cNvPr id="58" name="Straight Arrow Connector 57"/>
          <p:cNvCxnSpPr/>
          <p:nvPr/>
        </p:nvCxnSpPr>
        <p:spPr>
          <a:xfrm flipV="1">
            <a:off x="5423320" y="1637415"/>
            <a:ext cx="137562" cy="63000"/>
          </a:xfrm>
          <a:prstGeom prst="straightConnector1">
            <a:avLst/>
          </a:prstGeom>
          <a:ln w="12700">
            <a:solidFill>
              <a:srgbClr val="000000"/>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59" name="Oval 58"/>
          <p:cNvSpPr/>
          <p:nvPr/>
        </p:nvSpPr>
        <p:spPr>
          <a:xfrm>
            <a:off x="5413606" y="1884062"/>
            <a:ext cx="195943" cy="235132"/>
          </a:xfrm>
          <a:prstGeom prst="ellipse">
            <a:avLst/>
          </a:prstGeom>
          <a:ln w="12700">
            <a:solidFill>
              <a:srgbClr val="000000"/>
            </a:solidFill>
            <a:prstDash val="solid"/>
            <a:tailEnd type="arrow"/>
          </a:ln>
        </p:spPr>
        <p:style>
          <a:lnRef idx="1">
            <a:schemeClr val="accent1"/>
          </a:lnRef>
          <a:fillRef idx="0">
            <a:schemeClr val="accent1"/>
          </a:fillRef>
          <a:effectRef idx="0">
            <a:schemeClr val="accent1"/>
          </a:effectRef>
          <a:fontRef idx="minor">
            <a:schemeClr val="tx1"/>
          </a:fontRef>
        </p:style>
        <p:txBody>
          <a:bodyPr lIns="91430" tIns="45715" rIns="91430" bIns="45715" rtlCol="0" anchor="ctr"/>
          <a:lstStyle/>
          <a:p>
            <a:pPr algn="ctr"/>
            <a:r>
              <a:rPr lang="en-US" sz="1100" dirty="0" smtClean="0">
                <a:solidFill>
                  <a:srgbClr val="000000"/>
                </a:solidFill>
                <a:latin typeface="Calibri" pitchFamily="34" charset="0"/>
              </a:rPr>
              <a:t>8</a:t>
            </a:r>
          </a:p>
        </p:txBody>
      </p:sp>
      <p:cxnSp>
        <p:nvCxnSpPr>
          <p:cNvPr id="60" name="Straight Arrow Connector 59"/>
          <p:cNvCxnSpPr/>
          <p:nvPr/>
        </p:nvCxnSpPr>
        <p:spPr>
          <a:xfrm flipH="1">
            <a:off x="5295068" y="2067287"/>
            <a:ext cx="124826" cy="59226"/>
          </a:xfrm>
          <a:prstGeom prst="straightConnector1">
            <a:avLst/>
          </a:prstGeom>
          <a:ln w="12700">
            <a:solidFill>
              <a:srgbClr val="000000"/>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61" name="Shape 60"/>
          <p:cNvCxnSpPr>
            <a:stCxn id="97" idx="3"/>
            <a:endCxn id="88" idx="0"/>
          </p:cNvCxnSpPr>
          <p:nvPr/>
        </p:nvCxnSpPr>
        <p:spPr>
          <a:xfrm>
            <a:off x="7017541" y="1669312"/>
            <a:ext cx="507641" cy="219513"/>
          </a:xfrm>
          <a:prstGeom prst="bentConnector2">
            <a:avLst/>
          </a:prstGeom>
          <a:ln w="12700">
            <a:solidFill>
              <a:srgbClr val="000000"/>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65" name="Oval 64"/>
          <p:cNvSpPr/>
          <p:nvPr/>
        </p:nvSpPr>
        <p:spPr>
          <a:xfrm>
            <a:off x="3069610" y="2650371"/>
            <a:ext cx="195943" cy="235132"/>
          </a:xfrm>
          <a:prstGeom prst="ellipse">
            <a:avLst/>
          </a:prstGeom>
          <a:ln w="12700">
            <a:solidFill>
              <a:srgbClr val="000000"/>
            </a:solidFill>
            <a:prstDash val="solid"/>
            <a:tailEnd type="arrow"/>
          </a:ln>
        </p:spPr>
        <p:style>
          <a:lnRef idx="1">
            <a:schemeClr val="accent1"/>
          </a:lnRef>
          <a:fillRef idx="0">
            <a:schemeClr val="accent1"/>
          </a:fillRef>
          <a:effectRef idx="0">
            <a:schemeClr val="accent1"/>
          </a:effectRef>
          <a:fontRef idx="minor">
            <a:schemeClr val="tx1"/>
          </a:fontRef>
        </p:style>
        <p:txBody>
          <a:bodyPr lIns="91430" tIns="45715" rIns="91430" bIns="45715" rtlCol="0" anchor="ctr"/>
          <a:lstStyle/>
          <a:p>
            <a:pPr algn="ctr"/>
            <a:r>
              <a:rPr lang="en-US" sz="1100" dirty="0" smtClean="0">
                <a:solidFill>
                  <a:srgbClr val="000000"/>
                </a:solidFill>
                <a:latin typeface="Calibri" pitchFamily="34" charset="0"/>
              </a:rPr>
              <a:t>9</a:t>
            </a:r>
          </a:p>
        </p:txBody>
      </p:sp>
      <p:cxnSp>
        <p:nvCxnSpPr>
          <p:cNvPr id="66" name="Straight Arrow Connector 65"/>
          <p:cNvCxnSpPr/>
          <p:nvPr/>
        </p:nvCxnSpPr>
        <p:spPr>
          <a:xfrm flipH="1">
            <a:off x="2952803" y="2807126"/>
            <a:ext cx="128687" cy="65216"/>
          </a:xfrm>
          <a:prstGeom prst="straightConnector1">
            <a:avLst/>
          </a:prstGeom>
          <a:ln w="12700">
            <a:solidFill>
              <a:srgbClr val="000000"/>
            </a:solidFill>
            <a:prstDash val="solid"/>
            <a:tailEnd type="triangle"/>
          </a:ln>
        </p:spPr>
        <p:style>
          <a:lnRef idx="1">
            <a:schemeClr val="accent1"/>
          </a:lnRef>
          <a:fillRef idx="0">
            <a:schemeClr val="accent1"/>
          </a:fillRef>
          <a:effectRef idx="0">
            <a:schemeClr val="accent1"/>
          </a:effectRef>
          <a:fontRef idx="minor">
            <a:schemeClr val="tx1"/>
          </a:fontRef>
        </p:style>
      </p:cxnSp>
      <p:grpSp>
        <p:nvGrpSpPr>
          <p:cNvPr id="2" name="Group 23"/>
          <p:cNvGrpSpPr>
            <a:grpSpLocks/>
          </p:cNvGrpSpPr>
          <p:nvPr/>
        </p:nvGrpSpPr>
        <p:grpSpPr bwMode="auto">
          <a:xfrm>
            <a:off x="5922388" y="1244010"/>
            <a:ext cx="520875" cy="561592"/>
            <a:chOff x="567" y="1616"/>
            <a:chExt cx="568" cy="605"/>
          </a:xfrm>
        </p:grpSpPr>
        <p:sp>
          <p:nvSpPr>
            <p:cNvPr id="70" name="AutoShape 17"/>
            <p:cNvSpPr>
              <a:spLocks noChangeAspect="1" noChangeArrowheads="1" noTextEdit="1"/>
            </p:cNvSpPr>
            <p:nvPr/>
          </p:nvSpPr>
          <p:spPr bwMode="auto">
            <a:xfrm>
              <a:off x="567" y="1616"/>
              <a:ext cx="568" cy="605"/>
            </a:xfrm>
            <a:prstGeom prst="rect">
              <a:avLst/>
            </a:prstGeom>
            <a:noFill/>
            <a:ln w="9525">
              <a:noFill/>
              <a:miter lim="800000"/>
              <a:headEnd/>
              <a:tailEnd/>
            </a:ln>
          </p:spPr>
          <p:txBody>
            <a:bodyPr/>
            <a:lstStyle/>
            <a:p>
              <a:endParaRPr lang="en-US" sz="700" dirty="0"/>
            </a:p>
          </p:txBody>
        </p:sp>
        <p:sp>
          <p:nvSpPr>
            <p:cNvPr id="71" name="Freeform 19"/>
            <p:cNvSpPr>
              <a:spLocks/>
            </p:cNvSpPr>
            <p:nvPr/>
          </p:nvSpPr>
          <p:spPr bwMode="auto">
            <a:xfrm>
              <a:off x="611" y="1660"/>
              <a:ext cx="480" cy="517"/>
            </a:xfrm>
            <a:custGeom>
              <a:avLst/>
              <a:gdLst>
                <a:gd name="T0" fmla="*/ 1 w 960"/>
                <a:gd name="T1" fmla="*/ 0 h 1034"/>
                <a:gd name="T2" fmla="*/ 1 w 960"/>
                <a:gd name="T3" fmla="*/ 1 h 1034"/>
                <a:gd name="T4" fmla="*/ 1 w 960"/>
                <a:gd name="T5" fmla="*/ 1 h 1034"/>
                <a:gd name="T6" fmla="*/ 1 w 960"/>
                <a:gd name="T7" fmla="*/ 1 h 1034"/>
                <a:gd name="T8" fmla="*/ 1 w 960"/>
                <a:gd name="T9" fmla="*/ 1 h 1034"/>
                <a:gd name="T10" fmla="*/ 1 w 960"/>
                <a:gd name="T11" fmla="*/ 1 h 1034"/>
                <a:gd name="T12" fmla="*/ 1 w 960"/>
                <a:gd name="T13" fmla="*/ 1 h 1034"/>
                <a:gd name="T14" fmla="*/ 1 w 960"/>
                <a:gd name="T15" fmla="*/ 1 h 1034"/>
                <a:gd name="T16" fmla="*/ 1 w 960"/>
                <a:gd name="T17" fmla="*/ 1 h 1034"/>
                <a:gd name="T18" fmla="*/ 1 w 960"/>
                <a:gd name="T19" fmla="*/ 1 h 1034"/>
                <a:gd name="T20" fmla="*/ 1 w 960"/>
                <a:gd name="T21" fmla="*/ 1 h 1034"/>
                <a:gd name="T22" fmla="*/ 1 w 960"/>
                <a:gd name="T23" fmla="*/ 1 h 1034"/>
                <a:gd name="T24" fmla="*/ 1 w 960"/>
                <a:gd name="T25" fmla="*/ 1 h 1034"/>
                <a:gd name="T26" fmla="*/ 1 w 960"/>
                <a:gd name="T27" fmla="*/ 1 h 1034"/>
                <a:gd name="T28" fmla="*/ 1 w 960"/>
                <a:gd name="T29" fmla="*/ 1 h 1034"/>
                <a:gd name="T30" fmla="*/ 1 w 960"/>
                <a:gd name="T31" fmla="*/ 1 h 1034"/>
                <a:gd name="T32" fmla="*/ 1 w 960"/>
                <a:gd name="T33" fmla="*/ 1 h 1034"/>
                <a:gd name="T34" fmla="*/ 1 w 960"/>
                <a:gd name="T35" fmla="*/ 1 h 1034"/>
                <a:gd name="T36" fmla="*/ 1 w 960"/>
                <a:gd name="T37" fmla="*/ 1 h 1034"/>
                <a:gd name="T38" fmla="*/ 1 w 960"/>
                <a:gd name="T39" fmla="*/ 1 h 1034"/>
                <a:gd name="T40" fmla="*/ 1 w 960"/>
                <a:gd name="T41" fmla="*/ 1 h 1034"/>
                <a:gd name="T42" fmla="*/ 1 w 960"/>
                <a:gd name="T43" fmla="*/ 1 h 1034"/>
                <a:gd name="T44" fmla="*/ 1 w 960"/>
                <a:gd name="T45" fmla="*/ 1 h 1034"/>
                <a:gd name="T46" fmla="*/ 1 w 960"/>
                <a:gd name="T47" fmla="*/ 1 h 1034"/>
                <a:gd name="T48" fmla="*/ 1 w 960"/>
                <a:gd name="T49" fmla="*/ 1 h 1034"/>
                <a:gd name="T50" fmla="*/ 1 w 960"/>
                <a:gd name="T51" fmla="*/ 1 h 1034"/>
                <a:gd name="T52" fmla="*/ 1 w 960"/>
                <a:gd name="T53" fmla="*/ 1 h 1034"/>
                <a:gd name="T54" fmla="*/ 1 w 960"/>
                <a:gd name="T55" fmla="*/ 1 h 1034"/>
                <a:gd name="T56" fmla="*/ 1 w 960"/>
                <a:gd name="T57" fmla="*/ 1 h 1034"/>
                <a:gd name="T58" fmla="*/ 1 w 960"/>
                <a:gd name="T59" fmla="*/ 1 h 1034"/>
                <a:gd name="T60" fmla="*/ 1 w 960"/>
                <a:gd name="T61" fmla="*/ 1 h 1034"/>
                <a:gd name="T62" fmla="*/ 1 w 960"/>
                <a:gd name="T63" fmla="*/ 1 h 1034"/>
                <a:gd name="T64" fmla="*/ 1 w 960"/>
                <a:gd name="T65" fmla="*/ 1 h 1034"/>
                <a:gd name="T66" fmla="*/ 1 w 960"/>
                <a:gd name="T67" fmla="*/ 1 h 1034"/>
                <a:gd name="T68" fmla="*/ 1 w 960"/>
                <a:gd name="T69" fmla="*/ 1 h 1034"/>
                <a:gd name="T70" fmla="*/ 1 w 960"/>
                <a:gd name="T71" fmla="*/ 1 h 1034"/>
                <a:gd name="T72" fmla="*/ 1 w 960"/>
                <a:gd name="T73" fmla="*/ 1 h 1034"/>
                <a:gd name="T74" fmla="*/ 1 w 960"/>
                <a:gd name="T75" fmla="*/ 1 h 1034"/>
                <a:gd name="T76" fmla="*/ 1 w 960"/>
                <a:gd name="T77" fmla="*/ 1 h 1034"/>
                <a:gd name="T78" fmla="*/ 1 w 960"/>
                <a:gd name="T79" fmla="*/ 1 h 1034"/>
                <a:gd name="T80" fmla="*/ 1 w 960"/>
                <a:gd name="T81" fmla="*/ 1 h 1034"/>
                <a:gd name="T82" fmla="*/ 1 w 960"/>
                <a:gd name="T83" fmla="*/ 1 h 1034"/>
                <a:gd name="T84" fmla="*/ 1 w 960"/>
                <a:gd name="T85" fmla="*/ 1 h 1034"/>
                <a:gd name="T86" fmla="*/ 1 w 960"/>
                <a:gd name="T87" fmla="*/ 1 h 1034"/>
                <a:gd name="T88" fmla="*/ 0 w 960"/>
                <a:gd name="T89" fmla="*/ 1 h 1034"/>
                <a:gd name="T90" fmla="*/ 0 w 960"/>
                <a:gd name="T91" fmla="*/ 1 h 1034"/>
                <a:gd name="T92" fmla="*/ 1 w 960"/>
                <a:gd name="T93" fmla="*/ 1 h 1034"/>
                <a:gd name="T94" fmla="*/ 1 w 960"/>
                <a:gd name="T95" fmla="*/ 1 h 1034"/>
                <a:gd name="T96" fmla="*/ 1 w 960"/>
                <a:gd name="T97" fmla="*/ 1 h 1034"/>
                <a:gd name="T98" fmla="*/ 1 w 960"/>
                <a:gd name="T99" fmla="*/ 1 h 1034"/>
                <a:gd name="T100" fmla="*/ 1 w 960"/>
                <a:gd name="T101" fmla="*/ 1 h 1034"/>
                <a:gd name="T102" fmla="*/ 1 w 960"/>
                <a:gd name="T103" fmla="*/ 1 h 1034"/>
                <a:gd name="T104" fmla="*/ 1 w 960"/>
                <a:gd name="T105" fmla="*/ 1 h 1034"/>
                <a:gd name="T106" fmla="*/ 1 w 960"/>
                <a:gd name="T107" fmla="*/ 1 h 1034"/>
                <a:gd name="T108" fmla="*/ 1 w 960"/>
                <a:gd name="T109" fmla="*/ 1 h 1034"/>
                <a:gd name="T110" fmla="*/ 1 w 960"/>
                <a:gd name="T111" fmla="*/ 1 h 1034"/>
                <a:gd name="T112" fmla="*/ 1 w 960"/>
                <a:gd name="T113" fmla="*/ 1 h 1034"/>
                <a:gd name="T114" fmla="*/ 1 w 960"/>
                <a:gd name="T115" fmla="*/ 1 h 1034"/>
                <a:gd name="T116" fmla="*/ 1 w 960"/>
                <a:gd name="T117" fmla="*/ 1 h 1034"/>
                <a:gd name="T118" fmla="*/ 1 w 960"/>
                <a:gd name="T119" fmla="*/ 1 h 1034"/>
                <a:gd name="T120" fmla="*/ 1 w 960"/>
                <a:gd name="T121" fmla="*/ 1 h 1034"/>
                <a:gd name="T122" fmla="*/ 1 w 960"/>
                <a:gd name="T123" fmla="*/ 0 h 1034"/>
                <a:gd name="T124" fmla="*/ 1 w 960"/>
                <a:gd name="T125" fmla="*/ 0 h 1034"/>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960"/>
                <a:gd name="T190" fmla="*/ 0 h 1034"/>
                <a:gd name="T191" fmla="*/ 960 w 960"/>
                <a:gd name="T192" fmla="*/ 1034 h 1034"/>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960" h="1034">
                  <a:moveTo>
                    <a:pt x="332" y="0"/>
                  </a:moveTo>
                  <a:lnTo>
                    <a:pt x="354" y="12"/>
                  </a:lnTo>
                  <a:lnTo>
                    <a:pt x="376" y="24"/>
                  </a:lnTo>
                  <a:lnTo>
                    <a:pt x="399" y="35"/>
                  </a:lnTo>
                  <a:lnTo>
                    <a:pt x="423" y="47"/>
                  </a:lnTo>
                  <a:lnTo>
                    <a:pt x="445" y="57"/>
                  </a:lnTo>
                  <a:lnTo>
                    <a:pt x="468" y="68"/>
                  </a:lnTo>
                  <a:lnTo>
                    <a:pt x="490" y="80"/>
                  </a:lnTo>
                  <a:lnTo>
                    <a:pt x="511" y="92"/>
                  </a:lnTo>
                  <a:lnTo>
                    <a:pt x="534" y="104"/>
                  </a:lnTo>
                  <a:lnTo>
                    <a:pt x="554" y="116"/>
                  </a:lnTo>
                  <a:lnTo>
                    <a:pt x="575" y="130"/>
                  </a:lnTo>
                  <a:lnTo>
                    <a:pt x="594" y="144"/>
                  </a:lnTo>
                  <a:lnTo>
                    <a:pt x="620" y="164"/>
                  </a:lnTo>
                  <a:lnTo>
                    <a:pt x="642" y="183"/>
                  </a:lnTo>
                  <a:lnTo>
                    <a:pt x="665" y="204"/>
                  </a:lnTo>
                  <a:lnTo>
                    <a:pt x="687" y="227"/>
                  </a:lnTo>
                  <a:lnTo>
                    <a:pt x="710" y="247"/>
                  </a:lnTo>
                  <a:lnTo>
                    <a:pt x="730" y="270"/>
                  </a:lnTo>
                  <a:lnTo>
                    <a:pt x="751" y="292"/>
                  </a:lnTo>
                  <a:lnTo>
                    <a:pt x="773" y="315"/>
                  </a:lnTo>
                  <a:lnTo>
                    <a:pt x="794" y="337"/>
                  </a:lnTo>
                  <a:lnTo>
                    <a:pt x="815" y="360"/>
                  </a:lnTo>
                  <a:lnTo>
                    <a:pt x="836" y="382"/>
                  </a:lnTo>
                  <a:lnTo>
                    <a:pt x="856" y="403"/>
                  </a:lnTo>
                  <a:lnTo>
                    <a:pt x="856" y="470"/>
                  </a:lnTo>
                  <a:lnTo>
                    <a:pt x="824" y="470"/>
                  </a:lnTo>
                  <a:lnTo>
                    <a:pt x="824" y="780"/>
                  </a:lnTo>
                  <a:lnTo>
                    <a:pt x="932" y="890"/>
                  </a:lnTo>
                  <a:lnTo>
                    <a:pt x="932" y="939"/>
                  </a:lnTo>
                  <a:lnTo>
                    <a:pt x="936" y="942"/>
                  </a:lnTo>
                  <a:lnTo>
                    <a:pt x="938" y="944"/>
                  </a:lnTo>
                  <a:lnTo>
                    <a:pt x="939" y="946"/>
                  </a:lnTo>
                  <a:lnTo>
                    <a:pt x="943" y="949"/>
                  </a:lnTo>
                  <a:lnTo>
                    <a:pt x="944" y="951"/>
                  </a:lnTo>
                  <a:lnTo>
                    <a:pt x="946" y="953"/>
                  </a:lnTo>
                  <a:lnTo>
                    <a:pt x="950" y="956"/>
                  </a:lnTo>
                  <a:lnTo>
                    <a:pt x="951" y="958"/>
                  </a:lnTo>
                  <a:lnTo>
                    <a:pt x="955" y="961"/>
                  </a:lnTo>
                  <a:lnTo>
                    <a:pt x="956" y="963"/>
                  </a:lnTo>
                  <a:lnTo>
                    <a:pt x="958" y="965"/>
                  </a:lnTo>
                  <a:lnTo>
                    <a:pt x="960" y="966"/>
                  </a:lnTo>
                  <a:lnTo>
                    <a:pt x="960" y="1034"/>
                  </a:lnTo>
                  <a:lnTo>
                    <a:pt x="297" y="1034"/>
                  </a:lnTo>
                  <a:lnTo>
                    <a:pt x="0" y="737"/>
                  </a:lnTo>
                  <a:lnTo>
                    <a:pt x="0" y="628"/>
                  </a:lnTo>
                  <a:lnTo>
                    <a:pt x="69" y="628"/>
                  </a:lnTo>
                  <a:lnTo>
                    <a:pt x="69" y="246"/>
                  </a:lnTo>
                  <a:lnTo>
                    <a:pt x="66" y="242"/>
                  </a:lnTo>
                  <a:lnTo>
                    <a:pt x="62" y="239"/>
                  </a:lnTo>
                  <a:lnTo>
                    <a:pt x="57" y="234"/>
                  </a:lnTo>
                  <a:lnTo>
                    <a:pt x="54" y="228"/>
                  </a:lnTo>
                  <a:lnTo>
                    <a:pt x="48" y="223"/>
                  </a:lnTo>
                  <a:lnTo>
                    <a:pt x="43" y="220"/>
                  </a:lnTo>
                  <a:lnTo>
                    <a:pt x="40" y="215"/>
                  </a:lnTo>
                  <a:lnTo>
                    <a:pt x="36" y="211"/>
                  </a:lnTo>
                  <a:lnTo>
                    <a:pt x="33" y="208"/>
                  </a:lnTo>
                  <a:lnTo>
                    <a:pt x="31" y="204"/>
                  </a:lnTo>
                  <a:lnTo>
                    <a:pt x="29" y="202"/>
                  </a:lnTo>
                  <a:lnTo>
                    <a:pt x="28" y="201"/>
                  </a:lnTo>
                  <a:lnTo>
                    <a:pt x="28" y="145"/>
                  </a:lnTo>
                  <a:lnTo>
                    <a:pt x="332" y="0"/>
                  </a:lnTo>
                  <a:close/>
                </a:path>
              </a:pathLst>
            </a:custGeom>
            <a:solidFill>
              <a:srgbClr val="000066"/>
            </a:solidFill>
            <a:ln w="9525">
              <a:noFill/>
              <a:round/>
              <a:headEnd/>
              <a:tailEnd/>
            </a:ln>
          </p:spPr>
          <p:txBody>
            <a:bodyPr/>
            <a:lstStyle/>
            <a:p>
              <a:endParaRPr lang="en-US" sz="700" dirty="0"/>
            </a:p>
          </p:txBody>
        </p:sp>
        <p:sp>
          <p:nvSpPr>
            <p:cNvPr id="72" name="Freeform 20"/>
            <p:cNvSpPr>
              <a:spLocks/>
            </p:cNvSpPr>
            <p:nvPr/>
          </p:nvSpPr>
          <p:spPr bwMode="auto">
            <a:xfrm>
              <a:off x="640" y="1689"/>
              <a:ext cx="385" cy="192"/>
            </a:xfrm>
            <a:custGeom>
              <a:avLst/>
              <a:gdLst>
                <a:gd name="T0" fmla="*/ 0 w 772"/>
                <a:gd name="T1" fmla="*/ 0 h 386"/>
                <a:gd name="T2" fmla="*/ 0 w 772"/>
                <a:gd name="T3" fmla="*/ 0 h 386"/>
                <a:gd name="T4" fmla="*/ 0 w 772"/>
                <a:gd name="T5" fmla="*/ 0 h 386"/>
                <a:gd name="T6" fmla="*/ 0 w 772"/>
                <a:gd name="T7" fmla="*/ 0 h 386"/>
                <a:gd name="T8" fmla="*/ 0 w 772"/>
                <a:gd name="T9" fmla="*/ 0 h 386"/>
                <a:gd name="T10" fmla="*/ 0 w 772"/>
                <a:gd name="T11" fmla="*/ 0 h 386"/>
                <a:gd name="T12" fmla="*/ 0 w 772"/>
                <a:gd name="T13" fmla="*/ 0 h 386"/>
                <a:gd name="T14" fmla="*/ 0 w 772"/>
                <a:gd name="T15" fmla="*/ 0 h 386"/>
                <a:gd name="T16" fmla="*/ 0 w 772"/>
                <a:gd name="T17" fmla="*/ 0 h 386"/>
                <a:gd name="T18" fmla="*/ 0 w 772"/>
                <a:gd name="T19" fmla="*/ 0 h 386"/>
                <a:gd name="T20" fmla="*/ 0 w 772"/>
                <a:gd name="T21" fmla="*/ 0 h 386"/>
                <a:gd name="T22" fmla="*/ 0 w 772"/>
                <a:gd name="T23" fmla="*/ 0 h 386"/>
                <a:gd name="T24" fmla="*/ 0 w 772"/>
                <a:gd name="T25" fmla="*/ 0 h 386"/>
                <a:gd name="T26" fmla="*/ 0 w 772"/>
                <a:gd name="T27" fmla="*/ 0 h 386"/>
                <a:gd name="T28" fmla="*/ 0 w 772"/>
                <a:gd name="T29" fmla="*/ 0 h 386"/>
                <a:gd name="T30" fmla="*/ 0 w 772"/>
                <a:gd name="T31" fmla="*/ 0 h 386"/>
                <a:gd name="T32" fmla="*/ 0 w 772"/>
                <a:gd name="T33" fmla="*/ 0 h 386"/>
                <a:gd name="T34" fmla="*/ 0 w 772"/>
                <a:gd name="T35" fmla="*/ 0 h 386"/>
                <a:gd name="T36" fmla="*/ 0 w 772"/>
                <a:gd name="T37" fmla="*/ 0 h 386"/>
                <a:gd name="T38" fmla="*/ 0 w 772"/>
                <a:gd name="T39" fmla="*/ 0 h 386"/>
                <a:gd name="T40" fmla="*/ 0 w 772"/>
                <a:gd name="T41" fmla="*/ 0 h 386"/>
                <a:gd name="T42" fmla="*/ 0 w 772"/>
                <a:gd name="T43" fmla="*/ 0 h 386"/>
                <a:gd name="T44" fmla="*/ 0 w 772"/>
                <a:gd name="T45" fmla="*/ 0 h 386"/>
                <a:gd name="T46" fmla="*/ 0 w 772"/>
                <a:gd name="T47" fmla="*/ 0 h 386"/>
                <a:gd name="T48" fmla="*/ 0 w 772"/>
                <a:gd name="T49" fmla="*/ 0 h 386"/>
                <a:gd name="T50" fmla="*/ 0 w 772"/>
                <a:gd name="T51" fmla="*/ 0 h 386"/>
                <a:gd name="T52" fmla="*/ 0 w 772"/>
                <a:gd name="T53" fmla="*/ 0 h 386"/>
                <a:gd name="T54" fmla="*/ 0 w 772"/>
                <a:gd name="T55" fmla="*/ 0 h 386"/>
                <a:gd name="T56" fmla="*/ 0 w 772"/>
                <a:gd name="T57" fmla="*/ 0 h 386"/>
                <a:gd name="T58" fmla="*/ 0 w 772"/>
                <a:gd name="T59" fmla="*/ 0 h 386"/>
                <a:gd name="T60" fmla="*/ 0 w 772"/>
                <a:gd name="T61" fmla="*/ 0 h 386"/>
                <a:gd name="T62" fmla="*/ 0 w 772"/>
                <a:gd name="T63" fmla="*/ 0 h 386"/>
                <a:gd name="T64" fmla="*/ 0 w 772"/>
                <a:gd name="T65" fmla="*/ 0 h 386"/>
                <a:gd name="T66" fmla="*/ 0 w 772"/>
                <a:gd name="T67" fmla="*/ 0 h 386"/>
                <a:gd name="T68" fmla="*/ 0 w 772"/>
                <a:gd name="T69" fmla="*/ 0 h 386"/>
                <a:gd name="T70" fmla="*/ 0 w 772"/>
                <a:gd name="T71" fmla="*/ 0 h 386"/>
                <a:gd name="T72" fmla="*/ 0 w 772"/>
                <a:gd name="T73" fmla="*/ 0 h 386"/>
                <a:gd name="T74" fmla="*/ 0 w 772"/>
                <a:gd name="T75" fmla="*/ 0 h 386"/>
                <a:gd name="T76" fmla="*/ 0 w 772"/>
                <a:gd name="T77" fmla="*/ 0 h 386"/>
                <a:gd name="T78" fmla="*/ 0 w 772"/>
                <a:gd name="T79" fmla="*/ 0 h 386"/>
                <a:gd name="T80" fmla="*/ 0 w 772"/>
                <a:gd name="T81" fmla="*/ 0 h 386"/>
                <a:gd name="T82" fmla="*/ 0 w 772"/>
                <a:gd name="T83" fmla="*/ 0 h 386"/>
                <a:gd name="T84" fmla="*/ 0 w 772"/>
                <a:gd name="T85" fmla="*/ 0 h 386"/>
                <a:gd name="T86" fmla="*/ 0 w 772"/>
                <a:gd name="T87" fmla="*/ 0 h 386"/>
                <a:gd name="T88" fmla="*/ 0 w 772"/>
                <a:gd name="T89" fmla="*/ 0 h 386"/>
                <a:gd name="T90" fmla="*/ 0 w 772"/>
                <a:gd name="T91" fmla="*/ 0 h 386"/>
                <a:gd name="T92" fmla="*/ 0 w 772"/>
                <a:gd name="T93" fmla="*/ 0 h 386"/>
                <a:gd name="T94" fmla="*/ 0 w 772"/>
                <a:gd name="T95" fmla="*/ 0 h 386"/>
                <a:gd name="T96" fmla="*/ 0 w 772"/>
                <a:gd name="T97" fmla="*/ 0 h 386"/>
                <a:gd name="T98" fmla="*/ 0 w 772"/>
                <a:gd name="T99" fmla="*/ 0 h 386"/>
                <a:gd name="T100" fmla="*/ 0 w 772"/>
                <a:gd name="T101" fmla="*/ 0 h 386"/>
                <a:gd name="T102" fmla="*/ 0 w 772"/>
                <a:gd name="T103" fmla="*/ 0 h 386"/>
                <a:gd name="T104" fmla="*/ 0 w 772"/>
                <a:gd name="T105" fmla="*/ 0 h 386"/>
                <a:gd name="T106" fmla="*/ 0 w 772"/>
                <a:gd name="T107" fmla="*/ 0 h 386"/>
                <a:gd name="T108" fmla="*/ 0 w 772"/>
                <a:gd name="T109" fmla="*/ 0 h 386"/>
                <a:gd name="T110" fmla="*/ 0 w 772"/>
                <a:gd name="T111" fmla="*/ 0 h 386"/>
                <a:gd name="T112" fmla="*/ 0 w 772"/>
                <a:gd name="T113" fmla="*/ 0 h 38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772"/>
                <a:gd name="T172" fmla="*/ 0 h 386"/>
                <a:gd name="T173" fmla="*/ 772 w 772"/>
                <a:gd name="T174" fmla="*/ 386 h 38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772" h="386">
                  <a:moveTo>
                    <a:pt x="318" y="0"/>
                  </a:moveTo>
                  <a:lnTo>
                    <a:pt x="326" y="5"/>
                  </a:lnTo>
                  <a:lnTo>
                    <a:pt x="333" y="9"/>
                  </a:lnTo>
                  <a:lnTo>
                    <a:pt x="340" y="12"/>
                  </a:lnTo>
                  <a:lnTo>
                    <a:pt x="347" y="16"/>
                  </a:lnTo>
                  <a:lnTo>
                    <a:pt x="356" y="21"/>
                  </a:lnTo>
                  <a:lnTo>
                    <a:pt x="363" y="24"/>
                  </a:lnTo>
                  <a:lnTo>
                    <a:pt x="369" y="28"/>
                  </a:lnTo>
                  <a:lnTo>
                    <a:pt x="376" y="31"/>
                  </a:lnTo>
                  <a:lnTo>
                    <a:pt x="385" y="37"/>
                  </a:lnTo>
                  <a:lnTo>
                    <a:pt x="392" y="40"/>
                  </a:lnTo>
                  <a:lnTo>
                    <a:pt x="399" y="43"/>
                  </a:lnTo>
                  <a:lnTo>
                    <a:pt x="406" y="47"/>
                  </a:lnTo>
                  <a:lnTo>
                    <a:pt x="416" y="52"/>
                  </a:lnTo>
                  <a:lnTo>
                    <a:pt x="426" y="57"/>
                  </a:lnTo>
                  <a:lnTo>
                    <a:pt x="435" y="62"/>
                  </a:lnTo>
                  <a:lnTo>
                    <a:pt x="445" y="68"/>
                  </a:lnTo>
                  <a:lnTo>
                    <a:pt x="456" y="73"/>
                  </a:lnTo>
                  <a:lnTo>
                    <a:pt x="466" y="76"/>
                  </a:lnTo>
                  <a:lnTo>
                    <a:pt x="475" y="81"/>
                  </a:lnTo>
                  <a:lnTo>
                    <a:pt x="485" y="87"/>
                  </a:lnTo>
                  <a:lnTo>
                    <a:pt x="496" y="94"/>
                  </a:lnTo>
                  <a:lnTo>
                    <a:pt x="504" y="99"/>
                  </a:lnTo>
                  <a:lnTo>
                    <a:pt x="513" y="106"/>
                  </a:lnTo>
                  <a:lnTo>
                    <a:pt x="521" y="111"/>
                  </a:lnTo>
                  <a:lnTo>
                    <a:pt x="544" y="130"/>
                  </a:lnTo>
                  <a:lnTo>
                    <a:pt x="566" y="151"/>
                  </a:lnTo>
                  <a:lnTo>
                    <a:pt x="587" y="170"/>
                  </a:lnTo>
                  <a:lnTo>
                    <a:pt x="608" y="190"/>
                  </a:lnTo>
                  <a:lnTo>
                    <a:pt x="628" y="211"/>
                  </a:lnTo>
                  <a:lnTo>
                    <a:pt x="649" y="232"/>
                  </a:lnTo>
                  <a:lnTo>
                    <a:pt x="670" y="254"/>
                  </a:lnTo>
                  <a:lnTo>
                    <a:pt x="689" y="275"/>
                  </a:lnTo>
                  <a:lnTo>
                    <a:pt x="710" y="296"/>
                  </a:lnTo>
                  <a:lnTo>
                    <a:pt x="730" y="318"/>
                  </a:lnTo>
                  <a:lnTo>
                    <a:pt x="751" y="339"/>
                  </a:lnTo>
                  <a:lnTo>
                    <a:pt x="772" y="360"/>
                  </a:lnTo>
                  <a:lnTo>
                    <a:pt x="772" y="386"/>
                  </a:lnTo>
                  <a:lnTo>
                    <a:pt x="254" y="386"/>
                  </a:lnTo>
                  <a:lnTo>
                    <a:pt x="0" y="132"/>
                  </a:lnTo>
                  <a:lnTo>
                    <a:pt x="0" y="107"/>
                  </a:lnTo>
                  <a:lnTo>
                    <a:pt x="2" y="107"/>
                  </a:lnTo>
                  <a:lnTo>
                    <a:pt x="3" y="107"/>
                  </a:lnTo>
                  <a:lnTo>
                    <a:pt x="5" y="106"/>
                  </a:lnTo>
                  <a:lnTo>
                    <a:pt x="7" y="104"/>
                  </a:lnTo>
                  <a:lnTo>
                    <a:pt x="9" y="104"/>
                  </a:lnTo>
                  <a:lnTo>
                    <a:pt x="10" y="104"/>
                  </a:lnTo>
                  <a:lnTo>
                    <a:pt x="12" y="102"/>
                  </a:lnTo>
                  <a:lnTo>
                    <a:pt x="14" y="102"/>
                  </a:lnTo>
                  <a:lnTo>
                    <a:pt x="14" y="100"/>
                  </a:lnTo>
                  <a:lnTo>
                    <a:pt x="257" y="342"/>
                  </a:lnTo>
                  <a:lnTo>
                    <a:pt x="525" y="206"/>
                  </a:lnTo>
                  <a:lnTo>
                    <a:pt x="318" y="0"/>
                  </a:lnTo>
                  <a:close/>
                </a:path>
              </a:pathLst>
            </a:custGeom>
            <a:solidFill>
              <a:srgbClr val="A2C1FE"/>
            </a:solidFill>
            <a:ln w="9525">
              <a:noFill/>
              <a:round/>
              <a:headEnd/>
              <a:tailEnd/>
            </a:ln>
          </p:spPr>
          <p:txBody>
            <a:bodyPr/>
            <a:lstStyle/>
            <a:p>
              <a:endParaRPr lang="en-US" sz="700" dirty="0"/>
            </a:p>
          </p:txBody>
        </p:sp>
        <p:sp>
          <p:nvSpPr>
            <p:cNvPr id="73" name="Freeform 21"/>
            <p:cNvSpPr>
              <a:spLocks/>
            </p:cNvSpPr>
            <p:nvPr/>
          </p:nvSpPr>
          <p:spPr bwMode="auto">
            <a:xfrm>
              <a:off x="626" y="1904"/>
              <a:ext cx="436" cy="228"/>
            </a:xfrm>
            <a:custGeom>
              <a:avLst/>
              <a:gdLst>
                <a:gd name="T0" fmla="*/ 0 w 874"/>
                <a:gd name="T1" fmla="*/ 0 h 456"/>
                <a:gd name="T2" fmla="*/ 0 w 874"/>
                <a:gd name="T3" fmla="*/ 0 h 456"/>
                <a:gd name="T4" fmla="*/ 0 w 874"/>
                <a:gd name="T5" fmla="*/ 1 h 456"/>
                <a:gd name="T6" fmla="*/ 0 w 874"/>
                <a:gd name="T7" fmla="*/ 1 h 456"/>
                <a:gd name="T8" fmla="*/ 0 w 874"/>
                <a:gd name="T9" fmla="*/ 1 h 456"/>
                <a:gd name="T10" fmla="*/ 0 w 874"/>
                <a:gd name="T11" fmla="*/ 1 h 456"/>
                <a:gd name="T12" fmla="*/ 0 w 874"/>
                <a:gd name="T13" fmla="*/ 1 h 456"/>
                <a:gd name="T14" fmla="*/ 0 w 874"/>
                <a:gd name="T15" fmla="*/ 1 h 456"/>
                <a:gd name="T16" fmla="*/ 0 w 874"/>
                <a:gd name="T17" fmla="*/ 0 h 456"/>
                <a:gd name="T18" fmla="*/ 0 w 874"/>
                <a:gd name="T19" fmla="*/ 0 h 456"/>
                <a:gd name="T20" fmla="*/ 0 w 874"/>
                <a:gd name="T21" fmla="*/ 1 h 456"/>
                <a:gd name="T22" fmla="*/ 0 w 874"/>
                <a:gd name="T23" fmla="*/ 1 h 456"/>
                <a:gd name="T24" fmla="*/ 0 w 874"/>
                <a:gd name="T25" fmla="*/ 1 h 456"/>
                <a:gd name="T26" fmla="*/ 0 w 874"/>
                <a:gd name="T27" fmla="*/ 1 h 456"/>
                <a:gd name="T28" fmla="*/ 0 w 874"/>
                <a:gd name="T29" fmla="*/ 1 h 456"/>
                <a:gd name="T30" fmla="*/ 0 w 874"/>
                <a:gd name="T31" fmla="*/ 1 h 456"/>
                <a:gd name="T32" fmla="*/ 0 w 874"/>
                <a:gd name="T33" fmla="*/ 0 h 456"/>
                <a:gd name="T34" fmla="*/ 0 w 874"/>
                <a:gd name="T35" fmla="*/ 0 h 456"/>
                <a:gd name="T36" fmla="*/ 0 w 874"/>
                <a:gd name="T37" fmla="*/ 1 h 456"/>
                <a:gd name="T38" fmla="*/ 0 w 874"/>
                <a:gd name="T39" fmla="*/ 1 h 456"/>
                <a:gd name="T40" fmla="*/ 0 w 874"/>
                <a:gd name="T41" fmla="*/ 1 h 456"/>
                <a:gd name="T42" fmla="*/ 0 w 874"/>
                <a:gd name="T43" fmla="*/ 1 h 456"/>
                <a:gd name="T44" fmla="*/ 0 w 874"/>
                <a:gd name="T45" fmla="*/ 1 h 456"/>
                <a:gd name="T46" fmla="*/ 0 w 874"/>
                <a:gd name="T47" fmla="*/ 1 h 456"/>
                <a:gd name="T48" fmla="*/ 0 w 874"/>
                <a:gd name="T49" fmla="*/ 0 h 456"/>
                <a:gd name="T50" fmla="*/ 0 w 874"/>
                <a:gd name="T51" fmla="*/ 0 h 456"/>
                <a:gd name="T52" fmla="*/ 0 w 874"/>
                <a:gd name="T53" fmla="*/ 1 h 456"/>
                <a:gd name="T54" fmla="*/ 0 w 874"/>
                <a:gd name="T55" fmla="*/ 1 h 456"/>
                <a:gd name="T56" fmla="*/ 0 w 874"/>
                <a:gd name="T57" fmla="*/ 1 h 456"/>
                <a:gd name="T58" fmla="*/ 0 w 874"/>
                <a:gd name="T59" fmla="*/ 1 h 456"/>
                <a:gd name="T60" fmla="*/ 0 w 874"/>
                <a:gd name="T61" fmla="*/ 1 h 456"/>
                <a:gd name="T62" fmla="*/ 0 w 874"/>
                <a:gd name="T63" fmla="*/ 1 h 456"/>
                <a:gd name="T64" fmla="*/ 0 w 874"/>
                <a:gd name="T65" fmla="*/ 1 h 456"/>
                <a:gd name="T66" fmla="*/ 0 w 874"/>
                <a:gd name="T67" fmla="*/ 1 h 456"/>
                <a:gd name="T68" fmla="*/ 0 w 874"/>
                <a:gd name="T69" fmla="*/ 1 h 456"/>
                <a:gd name="T70" fmla="*/ 0 w 874"/>
                <a:gd name="T71" fmla="*/ 1 h 456"/>
                <a:gd name="T72" fmla="*/ 0 w 874"/>
                <a:gd name="T73" fmla="*/ 1 h 456"/>
                <a:gd name="T74" fmla="*/ 0 w 874"/>
                <a:gd name="T75" fmla="*/ 1 h 456"/>
                <a:gd name="T76" fmla="*/ 0 w 874"/>
                <a:gd name="T77" fmla="*/ 1 h 456"/>
                <a:gd name="T78" fmla="*/ 0 w 874"/>
                <a:gd name="T79" fmla="*/ 1 h 456"/>
                <a:gd name="T80" fmla="*/ 0 w 874"/>
                <a:gd name="T81" fmla="*/ 1 h 456"/>
                <a:gd name="T82" fmla="*/ 0 w 874"/>
                <a:gd name="T83" fmla="*/ 1 h 456"/>
                <a:gd name="T84" fmla="*/ 0 w 874"/>
                <a:gd name="T85" fmla="*/ 1 h 456"/>
                <a:gd name="T86" fmla="*/ 0 w 874"/>
                <a:gd name="T87" fmla="*/ 1 h 456"/>
                <a:gd name="T88" fmla="*/ 0 w 874"/>
                <a:gd name="T89" fmla="*/ 1 h 456"/>
                <a:gd name="T90" fmla="*/ 0 w 874"/>
                <a:gd name="T91" fmla="*/ 1 h 456"/>
                <a:gd name="T92" fmla="*/ 0 w 874"/>
                <a:gd name="T93" fmla="*/ 1 h 456"/>
                <a:gd name="T94" fmla="*/ 0 w 874"/>
                <a:gd name="T95" fmla="*/ 1 h 456"/>
                <a:gd name="T96" fmla="*/ 0 w 874"/>
                <a:gd name="T97" fmla="*/ 0 h 456"/>
                <a:gd name="T98" fmla="*/ 0 w 874"/>
                <a:gd name="T99" fmla="*/ 0 h 45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874"/>
                <a:gd name="T151" fmla="*/ 0 h 456"/>
                <a:gd name="T152" fmla="*/ 874 w 874"/>
                <a:gd name="T153" fmla="*/ 456 h 45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874" h="456">
                  <a:moveTo>
                    <a:pt x="303" y="0"/>
                  </a:moveTo>
                  <a:lnTo>
                    <a:pt x="344" y="0"/>
                  </a:lnTo>
                  <a:lnTo>
                    <a:pt x="344" y="181"/>
                  </a:lnTo>
                  <a:lnTo>
                    <a:pt x="416" y="181"/>
                  </a:lnTo>
                  <a:lnTo>
                    <a:pt x="416" y="399"/>
                  </a:lnTo>
                  <a:lnTo>
                    <a:pt x="487" y="399"/>
                  </a:lnTo>
                  <a:lnTo>
                    <a:pt x="487" y="371"/>
                  </a:lnTo>
                  <a:lnTo>
                    <a:pt x="446" y="371"/>
                  </a:lnTo>
                  <a:lnTo>
                    <a:pt x="446" y="0"/>
                  </a:lnTo>
                  <a:lnTo>
                    <a:pt x="487" y="0"/>
                  </a:lnTo>
                  <a:lnTo>
                    <a:pt x="487" y="181"/>
                  </a:lnTo>
                  <a:lnTo>
                    <a:pt x="556" y="181"/>
                  </a:lnTo>
                  <a:lnTo>
                    <a:pt x="556" y="399"/>
                  </a:lnTo>
                  <a:lnTo>
                    <a:pt x="625" y="399"/>
                  </a:lnTo>
                  <a:lnTo>
                    <a:pt x="625" y="371"/>
                  </a:lnTo>
                  <a:lnTo>
                    <a:pt x="584" y="371"/>
                  </a:lnTo>
                  <a:lnTo>
                    <a:pt x="584" y="0"/>
                  </a:lnTo>
                  <a:lnTo>
                    <a:pt x="627" y="0"/>
                  </a:lnTo>
                  <a:lnTo>
                    <a:pt x="627" y="180"/>
                  </a:lnTo>
                  <a:lnTo>
                    <a:pt x="701" y="261"/>
                  </a:lnTo>
                  <a:lnTo>
                    <a:pt x="701" y="399"/>
                  </a:lnTo>
                  <a:lnTo>
                    <a:pt x="772" y="399"/>
                  </a:lnTo>
                  <a:lnTo>
                    <a:pt x="772" y="371"/>
                  </a:lnTo>
                  <a:lnTo>
                    <a:pt x="731" y="371"/>
                  </a:lnTo>
                  <a:lnTo>
                    <a:pt x="731" y="0"/>
                  </a:lnTo>
                  <a:lnTo>
                    <a:pt x="765" y="0"/>
                  </a:lnTo>
                  <a:lnTo>
                    <a:pt x="765" y="316"/>
                  </a:lnTo>
                  <a:lnTo>
                    <a:pt x="874" y="434"/>
                  </a:lnTo>
                  <a:lnTo>
                    <a:pt x="874" y="456"/>
                  </a:lnTo>
                  <a:lnTo>
                    <a:pt x="249" y="456"/>
                  </a:lnTo>
                  <a:lnTo>
                    <a:pt x="249" y="432"/>
                  </a:lnTo>
                  <a:lnTo>
                    <a:pt x="244" y="427"/>
                  </a:lnTo>
                  <a:lnTo>
                    <a:pt x="230" y="413"/>
                  </a:lnTo>
                  <a:lnTo>
                    <a:pt x="213" y="396"/>
                  </a:lnTo>
                  <a:lnTo>
                    <a:pt x="190" y="375"/>
                  </a:lnTo>
                  <a:lnTo>
                    <a:pt x="166" y="351"/>
                  </a:lnTo>
                  <a:lnTo>
                    <a:pt x="140" y="323"/>
                  </a:lnTo>
                  <a:lnTo>
                    <a:pt x="113" y="297"/>
                  </a:lnTo>
                  <a:lnTo>
                    <a:pt x="87" y="269"/>
                  </a:lnTo>
                  <a:lnTo>
                    <a:pt x="61" y="244"/>
                  </a:lnTo>
                  <a:lnTo>
                    <a:pt x="37" y="221"/>
                  </a:lnTo>
                  <a:lnTo>
                    <a:pt x="18" y="200"/>
                  </a:lnTo>
                  <a:lnTo>
                    <a:pt x="0" y="183"/>
                  </a:lnTo>
                  <a:lnTo>
                    <a:pt x="57" y="183"/>
                  </a:lnTo>
                  <a:lnTo>
                    <a:pt x="275" y="399"/>
                  </a:lnTo>
                  <a:lnTo>
                    <a:pt x="344" y="399"/>
                  </a:lnTo>
                  <a:lnTo>
                    <a:pt x="344" y="371"/>
                  </a:lnTo>
                  <a:lnTo>
                    <a:pt x="303" y="371"/>
                  </a:lnTo>
                  <a:lnTo>
                    <a:pt x="303" y="0"/>
                  </a:lnTo>
                  <a:close/>
                </a:path>
              </a:pathLst>
            </a:custGeom>
            <a:solidFill>
              <a:srgbClr val="A2C1FE"/>
            </a:solidFill>
            <a:ln w="9525">
              <a:noFill/>
              <a:round/>
              <a:headEnd/>
              <a:tailEnd/>
            </a:ln>
          </p:spPr>
          <p:txBody>
            <a:bodyPr/>
            <a:lstStyle/>
            <a:p>
              <a:endParaRPr lang="en-US" sz="700" dirty="0"/>
            </a:p>
          </p:txBody>
        </p:sp>
        <p:sp>
          <p:nvSpPr>
            <p:cNvPr id="74" name="Freeform 22"/>
            <p:cNvSpPr>
              <a:spLocks/>
            </p:cNvSpPr>
            <p:nvPr/>
          </p:nvSpPr>
          <p:spPr bwMode="auto">
            <a:xfrm>
              <a:off x="758" y="2140"/>
              <a:ext cx="319" cy="22"/>
            </a:xfrm>
            <a:custGeom>
              <a:avLst/>
              <a:gdLst>
                <a:gd name="T0" fmla="*/ 0 w 638"/>
                <a:gd name="T1" fmla="*/ 0 h 44"/>
                <a:gd name="T2" fmla="*/ 1 w 638"/>
                <a:gd name="T3" fmla="*/ 0 h 44"/>
                <a:gd name="T4" fmla="*/ 1 w 638"/>
                <a:gd name="T5" fmla="*/ 0 h 44"/>
                <a:gd name="T6" fmla="*/ 1 w 638"/>
                <a:gd name="T7" fmla="*/ 1 h 44"/>
                <a:gd name="T8" fmla="*/ 1 w 638"/>
                <a:gd name="T9" fmla="*/ 1 h 44"/>
                <a:gd name="T10" fmla="*/ 1 w 638"/>
                <a:gd name="T11" fmla="*/ 1 h 44"/>
                <a:gd name="T12" fmla="*/ 1 w 638"/>
                <a:gd name="T13" fmla="*/ 1 h 44"/>
                <a:gd name="T14" fmla="*/ 1 w 638"/>
                <a:gd name="T15" fmla="*/ 1 h 44"/>
                <a:gd name="T16" fmla="*/ 1 w 638"/>
                <a:gd name="T17" fmla="*/ 1 h 44"/>
                <a:gd name="T18" fmla="*/ 1 w 638"/>
                <a:gd name="T19" fmla="*/ 1 h 44"/>
                <a:gd name="T20" fmla="*/ 1 w 638"/>
                <a:gd name="T21" fmla="*/ 1 h 44"/>
                <a:gd name="T22" fmla="*/ 1 w 638"/>
                <a:gd name="T23" fmla="*/ 1 h 44"/>
                <a:gd name="T24" fmla="*/ 1 w 638"/>
                <a:gd name="T25" fmla="*/ 1 h 44"/>
                <a:gd name="T26" fmla="*/ 1 w 638"/>
                <a:gd name="T27" fmla="*/ 1 h 44"/>
                <a:gd name="T28" fmla="*/ 1 w 638"/>
                <a:gd name="T29" fmla="*/ 1 h 44"/>
                <a:gd name="T30" fmla="*/ 1 w 638"/>
                <a:gd name="T31" fmla="*/ 1 h 44"/>
                <a:gd name="T32" fmla="*/ 1 w 638"/>
                <a:gd name="T33" fmla="*/ 1 h 44"/>
                <a:gd name="T34" fmla="*/ 1 w 638"/>
                <a:gd name="T35" fmla="*/ 1 h 44"/>
                <a:gd name="T36" fmla="*/ 1 w 638"/>
                <a:gd name="T37" fmla="*/ 1 h 44"/>
                <a:gd name="T38" fmla="*/ 1 w 638"/>
                <a:gd name="T39" fmla="*/ 1 h 44"/>
                <a:gd name="T40" fmla="*/ 1 w 638"/>
                <a:gd name="T41" fmla="*/ 1 h 44"/>
                <a:gd name="T42" fmla="*/ 1 w 638"/>
                <a:gd name="T43" fmla="*/ 1 h 44"/>
                <a:gd name="T44" fmla="*/ 1 w 638"/>
                <a:gd name="T45" fmla="*/ 1 h 44"/>
                <a:gd name="T46" fmla="*/ 1 w 638"/>
                <a:gd name="T47" fmla="*/ 1 h 44"/>
                <a:gd name="T48" fmla="*/ 1 w 638"/>
                <a:gd name="T49" fmla="*/ 1 h 44"/>
                <a:gd name="T50" fmla="*/ 1 w 638"/>
                <a:gd name="T51" fmla="*/ 1 h 44"/>
                <a:gd name="T52" fmla="*/ 1 w 638"/>
                <a:gd name="T53" fmla="*/ 1 h 44"/>
                <a:gd name="T54" fmla="*/ 1 w 638"/>
                <a:gd name="T55" fmla="*/ 1 h 44"/>
                <a:gd name="T56" fmla="*/ 1 w 638"/>
                <a:gd name="T57" fmla="*/ 1 h 44"/>
                <a:gd name="T58" fmla="*/ 1 w 638"/>
                <a:gd name="T59" fmla="*/ 1 h 44"/>
                <a:gd name="T60" fmla="*/ 1 w 638"/>
                <a:gd name="T61" fmla="*/ 1 h 44"/>
                <a:gd name="T62" fmla="*/ 1 w 638"/>
                <a:gd name="T63" fmla="*/ 1 h 44"/>
                <a:gd name="T64" fmla="*/ 1 w 638"/>
                <a:gd name="T65" fmla="*/ 1 h 44"/>
                <a:gd name="T66" fmla="*/ 1 w 638"/>
                <a:gd name="T67" fmla="*/ 1 h 44"/>
                <a:gd name="T68" fmla="*/ 1 w 638"/>
                <a:gd name="T69" fmla="*/ 1 h 44"/>
                <a:gd name="T70" fmla="*/ 1 w 638"/>
                <a:gd name="T71" fmla="*/ 1 h 44"/>
                <a:gd name="T72" fmla="*/ 1 w 638"/>
                <a:gd name="T73" fmla="*/ 1 h 44"/>
                <a:gd name="T74" fmla="*/ 1 w 638"/>
                <a:gd name="T75" fmla="*/ 1 h 44"/>
                <a:gd name="T76" fmla="*/ 1 w 638"/>
                <a:gd name="T77" fmla="*/ 1 h 44"/>
                <a:gd name="T78" fmla="*/ 0 w 638"/>
                <a:gd name="T79" fmla="*/ 0 h 44"/>
                <a:gd name="T80" fmla="*/ 0 w 638"/>
                <a:gd name="T81" fmla="*/ 0 h 44"/>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638"/>
                <a:gd name="T124" fmla="*/ 0 h 44"/>
                <a:gd name="T125" fmla="*/ 638 w 638"/>
                <a:gd name="T126" fmla="*/ 44 h 44"/>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638" h="44">
                  <a:moveTo>
                    <a:pt x="0" y="0"/>
                  </a:moveTo>
                  <a:lnTo>
                    <a:pt x="614" y="0"/>
                  </a:lnTo>
                  <a:lnTo>
                    <a:pt x="616" y="0"/>
                  </a:lnTo>
                  <a:lnTo>
                    <a:pt x="618" y="1"/>
                  </a:lnTo>
                  <a:lnTo>
                    <a:pt x="619" y="1"/>
                  </a:lnTo>
                  <a:lnTo>
                    <a:pt x="621" y="3"/>
                  </a:lnTo>
                  <a:lnTo>
                    <a:pt x="623" y="5"/>
                  </a:lnTo>
                  <a:lnTo>
                    <a:pt x="625" y="6"/>
                  </a:lnTo>
                  <a:lnTo>
                    <a:pt x="628" y="8"/>
                  </a:lnTo>
                  <a:lnTo>
                    <a:pt x="630" y="10"/>
                  </a:lnTo>
                  <a:lnTo>
                    <a:pt x="631" y="13"/>
                  </a:lnTo>
                  <a:lnTo>
                    <a:pt x="635" y="15"/>
                  </a:lnTo>
                  <a:lnTo>
                    <a:pt x="637" y="17"/>
                  </a:lnTo>
                  <a:lnTo>
                    <a:pt x="638" y="19"/>
                  </a:lnTo>
                  <a:lnTo>
                    <a:pt x="638" y="44"/>
                  </a:lnTo>
                  <a:lnTo>
                    <a:pt x="19" y="44"/>
                  </a:lnTo>
                  <a:lnTo>
                    <a:pt x="19" y="43"/>
                  </a:lnTo>
                  <a:lnTo>
                    <a:pt x="19" y="41"/>
                  </a:lnTo>
                  <a:lnTo>
                    <a:pt x="19" y="39"/>
                  </a:lnTo>
                  <a:lnTo>
                    <a:pt x="19" y="38"/>
                  </a:lnTo>
                  <a:lnTo>
                    <a:pt x="20" y="36"/>
                  </a:lnTo>
                  <a:lnTo>
                    <a:pt x="19" y="34"/>
                  </a:lnTo>
                  <a:lnTo>
                    <a:pt x="20" y="31"/>
                  </a:lnTo>
                  <a:lnTo>
                    <a:pt x="19" y="27"/>
                  </a:lnTo>
                  <a:lnTo>
                    <a:pt x="20" y="24"/>
                  </a:lnTo>
                  <a:lnTo>
                    <a:pt x="19" y="19"/>
                  </a:lnTo>
                  <a:lnTo>
                    <a:pt x="17" y="17"/>
                  </a:lnTo>
                  <a:lnTo>
                    <a:pt x="15" y="15"/>
                  </a:lnTo>
                  <a:lnTo>
                    <a:pt x="13" y="13"/>
                  </a:lnTo>
                  <a:lnTo>
                    <a:pt x="12" y="12"/>
                  </a:lnTo>
                  <a:lnTo>
                    <a:pt x="10" y="10"/>
                  </a:lnTo>
                  <a:lnTo>
                    <a:pt x="8" y="8"/>
                  </a:lnTo>
                  <a:lnTo>
                    <a:pt x="6" y="6"/>
                  </a:lnTo>
                  <a:lnTo>
                    <a:pt x="5" y="5"/>
                  </a:lnTo>
                  <a:lnTo>
                    <a:pt x="3" y="3"/>
                  </a:lnTo>
                  <a:lnTo>
                    <a:pt x="1" y="1"/>
                  </a:lnTo>
                  <a:lnTo>
                    <a:pt x="0" y="0"/>
                  </a:lnTo>
                  <a:close/>
                </a:path>
              </a:pathLst>
            </a:custGeom>
            <a:solidFill>
              <a:srgbClr val="A2C1FE"/>
            </a:solidFill>
            <a:ln w="9525">
              <a:noFill/>
              <a:round/>
              <a:headEnd/>
              <a:tailEnd/>
            </a:ln>
          </p:spPr>
          <p:txBody>
            <a:bodyPr/>
            <a:lstStyle/>
            <a:p>
              <a:endParaRPr lang="en-US" sz="700" dirty="0"/>
            </a:p>
          </p:txBody>
        </p:sp>
      </p:grpSp>
      <p:sp>
        <p:nvSpPr>
          <p:cNvPr id="75" name="TextBox 74"/>
          <p:cNvSpPr txBox="1"/>
          <p:nvPr/>
        </p:nvSpPr>
        <p:spPr>
          <a:xfrm>
            <a:off x="5792746" y="1686847"/>
            <a:ext cx="973777" cy="415488"/>
          </a:xfrm>
          <a:prstGeom prst="rect">
            <a:avLst/>
          </a:prstGeom>
          <a:noFill/>
        </p:spPr>
        <p:txBody>
          <a:bodyPr wrap="square" lIns="91430" tIns="45715" rIns="91430" bIns="45715" rtlCol="0">
            <a:spAutoFit/>
          </a:bodyPr>
          <a:lstStyle/>
          <a:p>
            <a:pPr algn="ctr"/>
            <a:r>
              <a:rPr lang="en-US" sz="1000" dirty="0" smtClean="0">
                <a:solidFill>
                  <a:srgbClr val="000000"/>
                </a:solidFill>
                <a:latin typeface="Calibri" pitchFamily="34" charset="0"/>
              </a:rPr>
              <a:t>Customer Bank</a:t>
            </a:r>
          </a:p>
          <a:p>
            <a:pPr algn="ctr"/>
            <a:r>
              <a:rPr lang="en-US" sz="1000" dirty="0" smtClean="0">
                <a:solidFill>
                  <a:srgbClr val="000000"/>
                </a:solidFill>
                <a:latin typeface="Calibri" pitchFamily="34" charset="0"/>
              </a:rPr>
              <a:t>(AS-PSP)</a:t>
            </a:r>
          </a:p>
        </p:txBody>
      </p:sp>
      <p:pic>
        <p:nvPicPr>
          <p:cNvPr id="77" name="Picture 2" descr="D:\Users\skusare\Desktop\Capgemini_Project_Documents\Capgemini\Capgemini - Payments Practice Work\PSD2\icons to used in ppt\user2.jpg"/>
          <p:cNvPicPr>
            <a:picLocks noChangeAspect="1" noChangeArrowheads="1"/>
          </p:cNvPicPr>
          <p:nvPr/>
        </p:nvPicPr>
        <p:blipFill>
          <a:blip r:embed="rId3" cstate="print"/>
          <a:srcRect/>
          <a:stretch>
            <a:fillRect/>
          </a:stretch>
        </p:blipFill>
        <p:spPr bwMode="auto">
          <a:xfrm>
            <a:off x="1965487" y="1218690"/>
            <a:ext cx="602425" cy="602425"/>
          </a:xfrm>
          <a:prstGeom prst="rect">
            <a:avLst/>
          </a:prstGeom>
          <a:noFill/>
        </p:spPr>
      </p:pic>
      <p:pic>
        <p:nvPicPr>
          <p:cNvPr id="78" name="Picture 34" descr="Corporate"/>
          <p:cNvPicPr>
            <a:picLocks noChangeAspect="1" noChangeArrowheads="1"/>
          </p:cNvPicPr>
          <p:nvPr/>
        </p:nvPicPr>
        <p:blipFill>
          <a:blip r:embed="rId4" cstate="print"/>
          <a:srcRect/>
          <a:stretch>
            <a:fillRect/>
          </a:stretch>
        </p:blipFill>
        <p:spPr bwMode="auto">
          <a:xfrm>
            <a:off x="2014446" y="2907178"/>
            <a:ext cx="526789" cy="619752"/>
          </a:xfrm>
          <a:prstGeom prst="rect">
            <a:avLst/>
          </a:prstGeom>
          <a:noFill/>
          <a:ln w="9525">
            <a:noFill/>
            <a:miter lim="800000"/>
            <a:headEnd/>
            <a:tailEnd/>
          </a:ln>
        </p:spPr>
      </p:pic>
      <p:sp>
        <p:nvSpPr>
          <p:cNvPr id="80" name="TextBox 79"/>
          <p:cNvSpPr txBox="1"/>
          <p:nvPr/>
        </p:nvSpPr>
        <p:spPr>
          <a:xfrm>
            <a:off x="1853415" y="1775596"/>
            <a:ext cx="809501" cy="250765"/>
          </a:xfrm>
          <a:prstGeom prst="rect">
            <a:avLst/>
          </a:prstGeom>
          <a:noFill/>
        </p:spPr>
        <p:txBody>
          <a:bodyPr wrap="square" lIns="91430" tIns="45715" rIns="91430" bIns="45715" rtlCol="0">
            <a:spAutoFit/>
          </a:bodyPr>
          <a:lstStyle/>
          <a:p>
            <a:pPr algn="ctr"/>
            <a:r>
              <a:rPr lang="en-US" sz="1000" dirty="0" smtClean="0">
                <a:solidFill>
                  <a:srgbClr val="000000"/>
                </a:solidFill>
                <a:latin typeface="Calibri" pitchFamily="34" charset="0"/>
              </a:rPr>
              <a:t>Customer</a:t>
            </a:r>
          </a:p>
        </p:txBody>
      </p:sp>
      <p:sp>
        <p:nvSpPr>
          <p:cNvPr id="81" name="TextBox 80"/>
          <p:cNvSpPr txBox="1"/>
          <p:nvPr/>
        </p:nvSpPr>
        <p:spPr>
          <a:xfrm>
            <a:off x="1878917" y="3441687"/>
            <a:ext cx="809501" cy="400099"/>
          </a:xfrm>
          <a:prstGeom prst="rect">
            <a:avLst/>
          </a:prstGeom>
          <a:noFill/>
        </p:spPr>
        <p:txBody>
          <a:bodyPr wrap="square" lIns="91430" tIns="45715" rIns="91430" bIns="45715" rtlCol="0">
            <a:spAutoFit/>
          </a:bodyPr>
          <a:lstStyle/>
          <a:p>
            <a:pPr algn="ctr"/>
            <a:r>
              <a:rPr lang="en-US" sz="1000" dirty="0" smtClean="0">
                <a:solidFill>
                  <a:srgbClr val="000000"/>
                </a:solidFill>
                <a:latin typeface="Calibri" pitchFamily="34" charset="0"/>
              </a:rPr>
              <a:t>Merchant Website</a:t>
            </a:r>
          </a:p>
        </p:txBody>
      </p:sp>
      <p:pic>
        <p:nvPicPr>
          <p:cNvPr id="88" name="Picture 1070" descr="Q:\CLIPART\POWERPNT\BUILDNG5.WMF"/>
          <p:cNvPicPr>
            <a:picLocks noChangeAspect="1" noChangeArrowheads="1"/>
          </p:cNvPicPr>
          <p:nvPr/>
        </p:nvPicPr>
        <p:blipFill>
          <a:blip r:embed="rId5" cstate="print"/>
          <a:srcRect/>
          <a:stretch>
            <a:fillRect/>
          </a:stretch>
        </p:blipFill>
        <p:spPr bwMode="auto">
          <a:xfrm>
            <a:off x="7015177" y="1888825"/>
            <a:ext cx="1020009" cy="653926"/>
          </a:xfrm>
          <a:prstGeom prst="rect">
            <a:avLst/>
          </a:prstGeom>
          <a:noFill/>
        </p:spPr>
      </p:pic>
      <p:sp>
        <p:nvSpPr>
          <p:cNvPr id="89" name="TextBox 88"/>
          <p:cNvSpPr txBox="1"/>
          <p:nvPr/>
        </p:nvSpPr>
        <p:spPr>
          <a:xfrm>
            <a:off x="7324818" y="2443904"/>
            <a:ext cx="508657" cy="250765"/>
          </a:xfrm>
          <a:prstGeom prst="rect">
            <a:avLst/>
          </a:prstGeom>
          <a:noFill/>
        </p:spPr>
        <p:txBody>
          <a:bodyPr wrap="square" lIns="91430" tIns="45715" rIns="91430" bIns="45715" rtlCol="0">
            <a:spAutoFit/>
          </a:bodyPr>
          <a:lstStyle/>
          <a:p>
            <a:pPr algn="ctr"/>
            <a:r>
              <a:rPr lang="en-US" sz="1000" dirty="0" smtClean="0">
                <a:solidFill>
                  <a:srgbClr val="000000"/>
                </a:solidFill>
                <a:latin typeface="Calibri" pitchFamily="34" charset="0"/>
              </a:rPr>
              <a:t>CSM</a:t>
            </a:r>
          </a:p>
        </p:txBody>
      </p:sp>
      <p:sp>
        <p:nvSpPr>
          <p:cNvPr id="90" name="Rounded Rectangle 89"/>
          <p:cNvSpPr/>
          <p:nvPr/>
        </p:nvSpPr>
        <p:spPr>
          <a:xfrm>
            <a:off x="7876601" y="2095667"/>
            <a:ext cx="415636" cy="213757"/>
          </a:xfrm>
          <a:prstGeom prst="roundRect">
            <a:avLst/>
          </a:prstGeom>
          <a:ln w="12700">
            <a:solidFill>
              <a:srgbClr val="000000"/>
            </a:solidFill>
            <a:prstDash val="solid"/>
            <a:tailEnd type="arrow"/>
          </a:ln>
        </p:spPr>
        <p:style>
          <a:lnRef idx="1">
            <a:schemeClr val="accent1"/>
          </a:lnRef>
          <a:fillRef idx="0">
            <a:schemeClr val="accent1"/>
          </a:fillRef>
          <a:effectRef idx="0">
            <a:schemeClr val="accent1"/>
          </a:effectRef>
          <a:fontRef idx="minor">
            <a:schemeClr val="tx1"/>
          </a:fontRef>
        </p:style>
        <p:txBody>
          <a:bodyPr lIns="91430" tIns="45715" rIns="91430" bIns="45715" rtlCol="0" anchor="ctr"/>
          <a:lstStyle/>
          <a:p>
            <a:pPr algn="ctr"/>
            <a:r>
              <a:rPr lang="en-US" sz="1100" dirty="0" smtClean="0">
                <a:solidFill>
                  <a:srgbClr val="000000"/>
                </a:solidFill>
                <a:latin typeface="Calibri" pitchFamily="34" charset="0"/>
              </a:rPr>
              <a:t>10</a:t>
            </a:r>
          </a:p>
        </p:txBody>
      </p:sp>
      <p:sp>
        <p:nvSpPr>
          <p:cNvPr id="50" name="Rounded Rectangle 49"/>
          <p:cNvSpPr/>
          <p:nvPr/>
        </p:nvSpPr>
        <p:spPr>
          <a:xfrm>
            <a:off x="3615123" y="2062718"/>
            <a:ext cx="1339703" cy="744279"/>
          </a:xfrm>
          <a:prstGeom prst="roundRect">
            <a:avLst/>
          </a:prstGeom>
          <a:solidFill>
            <a:srgbClr val="C1E1FF"/>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91430" tIns="45715" rIns="91430" bIns="45715" rtlCol="0" anchor="ctr"/>
          <a:lstStyle/>
          <a:p>
            <a:pPr algn="ctr"/>
            <a:endParaRPr lang="en-US" sz="1000" dirty="0" smtClean="0">
              <a:solidFill>
                <a:schemeClr val="tx2">
                  <a:lumMod val="50000"/>
                </a:schemeClr>
              </a:solidFill>
              <a:latin typeface="Calibri" pitchFamily="34" charset="0"/>
            </a:endParaRPr>
          </a:p>
        </p:txBody>
      </p:sp>
      <p:sp>
        <p:nvSpPr>
          <p:cNvPr id="52" name="Cloud 51"/>
          <p:cNvSpPr/>
          <p:nvPr/>
        </p:nvSpPr>
        <p:spPr>
          <a:xfrm>
            <a:off x="4086993" y="2158411"/>
            <a:ext cx="772136" cy="463533"/>
          </a:xfrm>
          <a:prstGeom prst="cloud">
            <a:avLst/>
          </a:prstGeom>
          <a:solidFill>
            <a:schemeClr val="tx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35996" rIns="0" bIns="35996" anchor="ctr"/>
          <a:lstStyle/>
          <a:p>
            <a:pPr algn="ctr"/>
            <a:r>
              <a:rPr lang="en-US" sz="900" dirty="0" smtClean="0">
                <a:solidFill>
                  <a:srgbClr val="000000"/>
                </a:solidFill>
                <a:latin typeface="Calibri" pitchFamily="34" charset="0"/>
              </a:rPr>
              <a:t>(Capgemini API)</a:t>
            </a:r>
          </a:p>
        </p:txBody>
      </p:sp>
      <p:grpSp>
        <p:nvGrpSpPr>
          <p:cNvPr id="3" name="Group 23"/>
          <p:cNvGrpSpPr>
            <a:grpSpLocks/>
          </p:cNvGrpSpPr>
          <p:nvPr/>
        </p:nvGrpSpPr>
        <p:grpSpPr bwMode="auto">
          <a:xfrm>
            <a:off x="3593858" y="2073351"/>
            <a:ext cx="528727" cy="605980"/>
            <a:chOff x="567" y="1616"/>
            <a:chExt cx="568" cy="605"/>
          </a:xfrm>
        </p:grpSpPr>
        <p:sp>
          <p:nvSpPr>
            <p:cNvPr id="56" name="AutoShape 17"/>
            <p:cNvSpPr>
              <a:spLocks noChangeAspect="1" noChangeArrowheads="1" noTextEdit="1"/>
            </p:cNvSpPr>
            <p:nvPr/>
          </p:nvSpPr>
          <p:spPr bwMode="auto">
            <a:xfrm>
              <a:off x="567" y="1616"/>
              <a:ext cx="568" cy="605"/>
            </a:xfrm>
            <a:prstGeom prst="rect">
              <a:avLst/>
            </a:prstGeom>
            <a:noFill/>
            <a:ln w="9525">
              <a:noFill/>
              <a:miter lim="800000"/>
              <a:headEnd/>
              <a:tailEnd/>
            </a:ln>
          </p:spPr>
          <p:txBody>
            <a:bodyPr/>
            <a:lstStyle/>
            <a:p>
              <a:endParaRPr lang="en-US" sz="700" dirty="0"/>
            </a:p>
          </p:txBody>
        </p:sp>
        <p:sp>
          <p:nvSpPr>
            <p:cNvPr id="62" name="Freeform 19"/>
            <p:cNvSpPr>
              <a:spLocks/>
            </p:cNvSpPr>
            <p:nvPr/>
          </p:nvSpPr>
          <p:spPr bwMode="auto">
            <a:xfrm>
              <a:off x="611" y="1660"/>
              <a:ext cx="480" cy="517"/>
            </a:xfrm>
            <a:custGeom>
              <a:avLst/>
              <a:gdLst>
                <a:gd name="T0" fmla="*/ 1 w 960"/>
                <a:gd name="T1" fmla="*/ 0 h 1034"/>
                <a:gd name="T2" fmla="*/ 1 w 960"/>
                <a:gd name="T3" fmla="*/ 1 h 1034"/>
                <a:gd name="T4" fmla="*/ 1 w 960"/>
                <a:gd name="T5" fmla="*/ 1 h 1034"/>
                <a:gd name="T6" fmla="*/ 1 w 960"/>
                <a:gd name="T7" fmla="*/ 1 h 1034"/>
                <a:gd name="T8" fmla="*/ 1 w 960"/>
                <a:gd name="T9" fmla="*/ 1 h 1034"/>
                <a:gd name="T10" fmla="*/ 1 w 960"/>
                <a:gd name="T11" fmla="*/ 1 h 1034"/>
                <a:gd name="T12" fmla="*/ 1 w 960"/>
                <a:gd name="T13" fmla="*/ 1 h 1034"/>
                <a:gd name="T14" fmla="*/ 1 w 960"/>
                <a:gd name="T15" fmla="*/ 1 h 1034"/>
                <a:gd name="T16" fmla="*/ 1 w 960"/>
                <a:gd name="T17" fmla="*/ 1 h 1034"/>
                <a:gd name="T18" fmla="*/ 1 w 960"/>
                <a:gd name="T19" fmla="*/ 1 h 1034"/>
                <a:gd name="T20" fmla="*/ 1 w 960"/>
                <a:gd name="T21" fmla="*/ 1 h 1034"/>
                <a:gd name="T22" fmla="*/ 1 w 960"/>
                <a:gd name="T23" fmla="*/ 1 h 1034"/>
                <a:gd name="T24" fmla="*/ 1 w 960"/>
                <a:gd name="T25" fmla="*/ 1 h 1034"/>
                <a:gd name="T26" fmla="*/ 1 w 960"/>
                <a:gd name="T27" fmla="*/ 1 h 1034"/>
                <a:gd name="T28" fmla="*/ 1 w 960"/>
                <a:gd name="T29" fmla="*/ 1 h 1034"/>
                <a:gd name="T30" fmla="*/ 1 w 960"/>
                <a:gd name="T31" fmla="*/ 1 h 1034"/>
                <a:gd name="T32" fmla="*/ 1 w 960"/>
                <a:gd name="T33" fmla="*/ 1 h 1034"/>
                <a:gd name="T34" fmla="*/ 1 w 960"/>
                <a:gd name="T35" fmla="*/ 1 h 1034"/>
                <a:gd name="T36" fmla="*/ 1 w 960"/>
                <a:gd name="T37" fmla="*/ 1 h 1034"/>
                <a:gd name="T38" fmla="*/ 1 w 960"/>
                <a:gd name="T39" fmla="*/ 1 h 1034"/>
                <a:gd name="T40" fmla="*/ 1 w 960"/>
                <a:gd name="T41" fmla="*/ 1 h 1034"/>
                <a:gd name="T42" fmla="*/ 1 w 960"/>
                <a:gd name="T43" fmla="*/ 1 h 1034"/>
                <a:gd name="T44" fmla="*/ 1 w 960"/>
                <a:gd name="T45" fmla="*/ 1 h 1034"/>
                <a:gd name="T46" fmla="*/ 1 w 960"/>
                <a:gd name="T47" fmla="*/ 1 h 1034"/>
                <a:gd name="T48" fmla="*/ 1 w 960"/>
                <a:gd name="T49" fmla="*/ 1 h 1034"/>
                <a:gd name="T50" fmla="*/ 1 w 960"/>
                <a:gd name="T51" fmla="*/ 1 h 1034"/>
                <a:gd name="T52" fmla="*/ 1 w 960"/>
                <a:gd name="T53" fmla="*/ 1 h 1034"/>
                <a:gd name="T54" fmla="*/ 1 w 960"/>
                <a:gd name="T55" fmla="*/ 1 h 1034"/>
                <a:gd name="T56" fmla="*/ 1 w 960"/>
                <a:gd name="T57" fmla="*/ 1 h 1034"/>
                <a:gd name="T58" fmla="*/ 1 w 960"/>
                <a:gd name="T59" fmla="*/ 1 h 1034"/>
                <a:gd name="T60" fmla="*/ 1 w 960"/>
                <a:gd name="T61" fmla="*/ 1 h 1034"/>
                <a:gd name="T62" fmla="*/ 1 w 960"/>
                <a:gd name="T63" fmla="*/ 1 h 1034"/>
                <a:gd name="T64" fmla="*/ 1 w 960"/>
                <a:gd name="T65" fmla="*/ 1 h 1034"/>
                <a:gd name="T66" fmla="*/ 1 w 960"/>
                <a:gd name="T67" fmla="*/ 1 h 1034"/>
                <a:gd name="T68" fmla="*/ 1 w 960"/>
                <a:gd name="T69" fmla="*/ 1 h 1034"/>
                <a:gd name="T70" fmla="*/ 1 w 960"/>
                <a:gd name="T71" fmla="*/ 1 h 1034"/>
                <a:gd name="T72" fmla="*/ 1 w 960"/>
                <a:gd name="T73" fmla="*/ 1 h 1034"/>
                <a:gd name="T74" fmla="*/ 1 w 960"/>
                <a:gd name="T75" fmla="*/ 1 h 1034"/>
                <a:gd name="T76" fmla="*/ 1 w 960"/>
                <a:gd name="T77" fmla="*/ 1 h 1034"/>
                <a:gd name="T78" fmla="*/ 1 w 960"/>
                <a:gd name="T79" fmla="*/ 1 h 1034"/>
                <a:gd name="T80" fmla="*/ 1 w 960"/>
                <a:gd name="T81" fmla="*/ 1 h 1034"/>
                <a:gd name="T82" fmla="*/ 1 w 960"/>
                <a:gd name="T83" fmla="*/ 1 h 1034"/>
                <a:gd name="T84" fmla="*/ 1 w 960"/>
                <a:gd name="T85" fmla="*/ 1 h 1034"/>
                <a:gd name="T86" fmla="*/ 1 w 960"/>
                <a:gd name="T87" fmla="*/ 1 h 1034"/>
                <a:gd name="T88" fmla="*/ 0 w 960"/>
                <a:gd name="T89" fmla="*/ 1 h 1034"/>
                <a:gd name="T90" fmla="*/ 0 w 960"/>
                <a:gd name="T91" fmla="*/ 1 h 1034"/>
                <a:gd name="T92" fmla="*/ 1 w 960"/>
                <a:gd name="T93" fmla="*/ 1 h 1034"/>
                <a:gd name="T94" fmla="*/ 1 w 960"/>
                <a:gd name="T95" fmla="*/ 1 h 1034"/>
                <a:gd name="T96" fmla="*/ 1 w 960"/>
                <a:gd name="T97" fmla="*/ 1 h 1034"/>
                <a:gd name="T98" fmla="*/ 1 w 960"/>
                <a:gd name="T99" fmla="*/ 1 h 1034"/>
                <a:gd name="T100" fmla="*/ 1 w 960"/>
                <a:gd name="T101" fmla="*/ 1 h 1034"/>
                <a:gd name="T102" fmla="*/ 1 w 960"/>
                <a:gd name="T103" fmla="*/ 1 h 1034"/>
                <a:gd name="T104" fmla="*/ 1 w 960"/>
                <a:gd name="T105" fmla="*/ 1 h 1034"/>
                <a:gd name="T106" fmla="*/ 1 w 960"/>
                <a:gd name="T107" fmla="*/ 1 h 1034"/>
                <a:gd name="T108" fmla="*/ 1 w 960"/>
                <a:gd name="T109" fmla="*/ 1 h 1034"/>
                <a:gd name="T110" fmla="*/ 1 w 960"/>
                <a:gd name="T111" fmla="*/ 1 h 1034"/>
                <a:gd name="T112" fmla="*/ 1 w 960"/>
                <a:gd name="T113" fmla="*/ 1 h 1034"/>
                <a:gd name="T114" fmla="*/ 1 w 960"/>
                <a:gd name="T115" fmla="*/ 1 h 1034"/>
                <a:gd name="T116" fmla="*/ 1 w 960"/>
                <a:gd name="T117" fmla="*/ 1 h 1034"/>
                <a:gd name="T118" fmla="*/ 1 w 960"/>
                <a:gd name="T119" fmla="*/ 1 h 1034"/>
                <a:gd name="T120" fmla="*/ 1 w 960"/>
                <a:gd name="T121" fmla="*/ 1 h 1034"/>
                <a:gd name="T122" fmla="*/ 1 w 960"/>
                <a:gd name="T123" fmla="*/ 0 h 1034"/>
                <a:gd name="T124" fmla="*/ 1 w 960"/>
                <a:gd name="T125" fmla="*/ 0 h 1034"/>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960"/>
                <a:gd name="T190" fmla="*/ 0 h 1034"/>
                <a:gd name="T191" fmla="*/ 960 w 960"/>
                <a:gd name="T192" fmla="*/ 1034 h 1034"/>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960" h="1034">
                  <a:moveTo>
                    <a:pt x="332" y="0"/>
                  </a:moveTo>
                  <a:lnTo>
                    <a:pt x="354" y="12"/>
                  </a:lnTo>
                  <a:lnTo>
                    <a:pt x="376" y="24"/>
                  </a:lnTo>
                  <a:lnTo>
                    <a:pt x="399" y="35"/>
                  </a:lnTo>
                  <a:lnTo>
                    <a:pt x="423" y="47"/>
                  </a:lnTo>
                  <a:lnTo>
                    <a:pt x="445" y="57"/>
                  </a:lnTo>
                  <a:lnTo>
                    <a:pt x="468" y="68"/>
                  </a:lnTo>
                  <a:lnTo>
                    <a:pt x="490" y="80"/>
                  </a:lnTo>
                  <a:lnTo>
                    <a:pt x="511" y="92"/>
                  </a:lnTo>
                  <a:lnTo>
                    <a:pt x="534" y="104"/>
                  </a:lnTo>
                  <a:lnTo>
                    <a:pt x="554" y="116"/>
                  </a:lnTo>
                  <a:lnTo>
                    <a:pt x="575" y="130"/>
                  </a:lnTo>
                  <a:lnTo>
                    <a:pt x="594" y="144"/>
                  </a:lnTo>
                  <a:lnTo>
                    <a:pt x="620" y="164"/>
                  </a:lnTo>
                  <a:lnTo>
                    <a:pt x="642" y="183"/>
                  </a:lnTo>
                  <a:lnTo>
                    <a:pt x="665" y="204"/>
                  </a:lnTo>
                  <a:lnTo>
                    <a:pt x="687" y="227"/>
                  </a:lnTo>
                  <a:lnTo>
                    <a:pt x="710" y="247"/>
                  </a:lnTo>
                  <a:lnTo>
                    <a:pt x="730" y="270"/>
                  </a:lnTo>
                  <a:lnTo>
                    <a:pt x="751" y="292"/>
                  </a:lnTo>
                  <a:lnTo>
                    <a:pt x="773" y="315"/>
                  </a:lnTo>
                  <a:lnTo>
                    <a:pt x="794" y="337"/>
                  </a:lnTo>
                  <a:lnTo>
                    <a:pt x="815" y="360"/>
                  </a:lnTo>
                  <a:lnTo>
                    <a:pt x="836" y="382"/>
                  </a:lnTo>
                  <a:lnTo>
                    <a:pt x="856" y="403"/>
                  </a:lnTo>
                  <a:lnTo>
                    <a:pt x="856" y="470"/>
                  </a:lnTo>
                  <a:lnTo>
                    <a:pt x="824" y="470"/>
                  </a:lnTo>
                  <a:lnTo>
                    <a:pt x="824" y="780"/>
                  </a:lnTo>
                  <a:lnTo>
                    <a:pt x="932" y="890"/>
                  </a:lnTo>
                  <a:lnTo>
                    <a:pt x="932" y="939"/>
                  </a:lnTo>
                  <a:lnTo>
                    <a:pt x="936" y="942"/>
                  </a:lnTo>
                  <a:lnTo>
                    <a:pt x="938" y="944"/>
                  </a:lnTo>
                  <a:lnTo>
                    <a:pt x="939" y="946"/>
                  </a:lnTo>
                  <a:lnTo>
                    <a:pt x="943" y="949"/>
                  </a:lnTo>
                  <a:lnTo>
                    <a:pt x="944" y="951"/>
                  </a:lnTo>
                  <a:lnTo>
                    <a:pt x="946" y="953"/>
                  </a:lnTo>
                  <a:lnTo>
                    <a:pt x="950" y="956"/>
                  </a:lnTo>
                  <a:lnTo>
                    <a:pt x="951" y="958"/>
                  </a:lnTo>
                  <a:lnTo>
                    <a:pt x="955" y="961"/>
                  </a:lnTo>
                  <a:lnTo>
                    <a:pt x="956" y="963"/>
                  </a:lnTo>
                  <a:lnTo>
                    <a:pt x="958" y="965"/>
                  </a:lnTo>
                  <a:lnTo>
                    <a:pt x="960" y="966"/>
                  </a:lnTo>
                  <a:lnTo>
                    <a:pt x="960" y="1034"/>
                  </a:lnTo>
                  <a:lnTo>
                    <a:pt x="297" y="1034"/>
                  </a:lnTo>
                  <a:lnTo>
                    <a:pt x="0" y="737"/>
                  </a:lnTo>
                  <a:lnTo>
                    <a:pt x="0" y="628"/>
                  </a:lnTo>
                  <a:lnTo>
                    <a:pt x="69" y="628"/>
                  </a:lnTo>
                  <a:lnTo>
                    <a:pt x="69" y="246"/>
                  </a:lnTo>
                  <a:lnTo>
                    <a:pt x="66" y="242"/>
                  </a:lnTo>
                  <a:lnTo>
                    <a:pt x="62" y="239"/>
                  </a:lnTo>
                  <a:lnTo>
                    <a:pt x="57" y="234"/>
                  </a:lnTo>
                  <a:lnTo>
                    <a:pt x="54" y="228"/>
                  </a:lnTo>
                  <a:lnTo>
                    <a:pt x="48" y="223"/>
                  </a:lnTo>
                  <a:lnTo>
                    <a:pt x="43" y="220"/>
                  </a:lnTo>
                  <a:lnTo>
                    <a:pt x="40" y="215"/>
                  </a:lnTo>
                  <a:lnTo>
                    <a:pt x="36" y="211"/>
                  </a:lnTo>
                  <a:lnTo>
                    <a:pt x="33" y="208"/>
                  </a:lnTo>
                  <a:lnTo>
                    <a:pt x="31" y="204"/>
                  </a:lnTo>
                  <a:lnTo>
                    <a:pt x="29" y="202"/>
                  </a:lnTo>
                  <a:lnTo>
                    <a:pt x="28" y="201"/>
                  </a:lnTo>
                  <a:lnTo>
                    <a:pt x="28" y="145"/>
                  </a:lnTo>
                  <a:lnTo>
                    <a:pt x="332" y="0"/>
                  </a:lnTo>
                  <a:close/>
                </a:path>
              </a:pathLst>
            </a:custGeom>
            <a:solidFill>
              <a:srgbClr val="000066"/>
            </a:solidFill>
            <a:ln w="9525">
              <a:noFill/>
              <a:round/>
              <a:headEnd/>
              <a:tailEnd/>
            </a:ln>
          </p:spPr>
          <p:txBody>
            <a:bodyPr/>
            <a:lstStyle/>
            <a:p>
              <a:endParaRPr lang="en-US" sz="700" dirty="0"/>
            </a:p>
          </p:txBody>
        </p:sp>
        <p:sp>
          <p:nvSpPr>
            <p:cNvPr id="68" name="Freeform 20"/>
            <p:cNvSpPr>
              <a:spLocks/>
            </p:cNvSpPr>
            <p:nvPr/>
          </p:nvSpPr>
          <p:spPr bwMode="auto">
            <a:xfrm>
              <a:off x="640" y="1689"/>
              <a:ext cx="385" cy="192"/>
            </a:xfrm>
            <a:custGeom>
              <a:avLst/>
              <a:gdLst>
                <a:gd name="T0" fmla="*/ 0 w 772"/>
                <a:gd name="T1" fmla="*/ 0 h 386"/>
                <a:gd name="T2" fmla="*/ 0 w 772"/>
                <a:gd name="T3" fmla="*/ 0 h 386"/>
                <a:gd name="T4" fmla="*/ 0 w 772"/>
                <a:gd name="T5" fmla="*/ 0 h 386"/>
                <a:gd name="T6" fmla="*/ 0 w 772"/>
                <a:gd name="T7" fmla="*/ 0 h 386"/>
                <a:gd name="T8" fmla="*/ 0 w 772"/>
                <a:gd name="T9" fmla="*/ 0 h 386"/>
                <a:gd name="T10" fmla="*/ 0 w 772"/>
                <a:gd name="T11" fmla="*/ 0 h 386"/>
                <a:gd name="T12" fmla="*/ 0 w 772"/>
                <a:gd name="T13" fmla="*/ 0 h 386"/>
                <a:gd name="T14" fmla="*/ 0 w 772"/>
                <a:gd name="T15" fmla="*/ 0 h 386"/>
                <a:gd name="T16" fmla="*/ 0 w 772"/>
                <a:gd name="T17" fmla="*/ 0 h 386"/>
                <a:gd name="T18" fmla="*/ 0 w 772"/>
                <a:gd name="T19" fmla="*/ 0 h 386"/>
                <a:gd name="T20" fmla="*/ 0 w 772"/>
                <a:gd name="T21" fmla="*/ 0 h 386"/>
                <a:gd name="T22" fmla="*/ 0 w 772"/>
                <a:gd name="T23" fmla="*/ 0 h 386"/>
                <a:gd name="T24" fmla="*/ 0 w 772"/>
                <a:gd name="T25" fmla="*/ 0 h 386"/>
                <a:gd name="T26" fmla="*/ 0 w 772"/>
                <a:gd name="T27" fmla="*/ 0 h 386"/>
                <a:gd name="T28" fmla="*/ 0 w 772"/>
                <a:gd name="T29" fmla="*/ 0 h 386"/>
                <a:gd name="T30" fmla="*/ 0 w 772"/>
                <a:gd name="T31" fmla="*/ 0 h 386"/>
                <a:gd name="T32" fmla="*/ 0 w 772"/>
                <a:gd name="T33" fmla="*/ 0 h 386"/>
                <a:gd name="T34" fmla="*/ 0 w 772"/>
                <a:gd name="T35" fmla="*/ 0 h 386"/>
                <a:gd name="T36" fmla="*/ 0 w 772"/>
                <a:gd name="T37" fmla="*/ 0 h 386"/>
                <a:gd name="T38" fmla="*/ 0 w 772"/>
                <a:gd name="T39" fmla="*/ 0 h 386"/>
                <a:gd name="T40" fmla="*/ 0 w 772"/>
                <a:gd name="T41" fmla="*/ 0 h 386"/>
                <a:gd name="T42" fmla="*/ 0 w 772"/>
                <a:gd name="T43" fmla="*/ 0 h 386"/>
                <a:gd name="T44" fmla="*/ 0 w 772"/>
                <a:gd name="T45" fmla="*/ 0 h 386"/>
                <a:gd name="T46" fmla="*/ 0 w 772"/>
                <a:gd name="T47" fmla="*/ 0 h 386"/>
                <a:gd name="T48" fmla="*/ 0 w 772"/>
                <a:gd name="T49" fmla="*/ 0 h 386"/>
                <a:gd name="T50" fmla="*/ 0 w 772"/>
                <a:gd name="T51" fmla="*/ 0 h 386"/>
                <a:gd name="T52" fmla="*/ 0 w 772"/>
                <a:gd name="T53" fmla="*/ 0 h 386"/>
                <a:gd name="T54" fmla="*/ 0 w 772"/>
                <a:gd name="T55" fmla="*/ 0 h 386"/>
                <a:gd name="T56" fmla="*/ 0 w 772"/>
                <a:gd name="T57" fmla="*/ 0 h 386"/>
                <a:gd name="T58" fmla="*/ 0 w 772"/>
                <a:gd name="T59" fmla="*/ 0 h 386"/>
                <a:gd name="T60" fmla="*/ 0 w 772"/>
                <a:gd name="T61" fmla="*/ 0 h 386"/>
                <a:gd name="T62" fmla="*/ 0 w 772"/>
                <a:gd name="T63" fmla="*/ 0 h 386"/>
                <a:gd name="T64" fmla="*/ 0 w 772"/>
                <a:gd name="T65" fmla="*/ 0 h 386"/>
                <a:gd name="T66" fmla="*/ 0 w 772"/>
                <a:gd name="T67" fmla="*/ 0 h 386"/>
                <a:gd name="T68" fmla="*/ 0 w 772"/>
                <a:gd name="T69" fmla="*/ 0 h 386"/>
                <a:gd name="T70" fmla="*/ 0 w 772"/>
                <a:gd name="T71" fmla="*/ 0 h 386"/>
                <a:gd name="T72" fmla="*/ 0 w 772"/>
                <a:gd name="T73" fmla="*/ 0 h 386"/>
                <a:gd name="T74" fmla="*/ 0 w 772"/>
                <a:gd name="T75" fmla="*/ 0 h 386"/>
                <a:gd name="T76" fmla="*/ 0 w 772"/>
                <a:gd name="T77" fmla="*/ 0 h 386"/>
                <a:gd name="T78" fmla="*/ 0 w 772"/>
                <a:gd name="T79" fmla="*/ 0 h 386"/>
                <a:gd name="T80" fmla="*/ 0 w 772"/>
                <a:gd name="T81" fmla="*/ 0 h 386"/>
                <a:gd name="T82" fmla="*/ 0 w 772"/>
                <a:gd name="T83" fmla="*/ 0 h 386"/>
                <a:gd name="T84" fmla="*/ 0 w 772"/>
                <a:gd name="T85" fmla="*/ 0 h 386"/>
                <a:gd name="T86" fmla="*/ 0 w 772"/>
                <a:gd name="T87" fmla="*/ 0 h 386"/>
                <a:gd name="T88" fmla="*/ 0 w 772"/>
                <a:gd name="T89" fmla="*/ 0 h 386"/>
                <a:gd name="T90" fmla="*/ 0 w 772"/>
                <a:gd name="T91" fmla="*/ 0 h 386"/>
                <a:gd name="T92" fmla="*/ 0 w 772"/>
                <a:gd name="T93" fmla="*/ 0 h 386"/>
                <a:gd name="T94" fmla="*/ 0 w 772"/>
                <a:gd name="T95" fmla="*/ 0 h 386"/>
                <a:gd name="T96" fmla="*/ 0 w 772"/>
                <a:gd name="T97" fmla="*/ 0 h 386"/>
                <a:gd name="T98" fmla="*/ 0 w 772"/>
                <a:gd name="T99" fmla="*/ 0 h 386"/>
                <a:gd name="T100" fmla="*/ 0 w 772"/>
                <a:gd name="T101" fmla="*/ 0 h 386"/>
                <a:gd name="T102" fmla="*/ 0 w 772"/>
                <a:gd name="T103" fmla="*/ 0 h 386"/>
                <a:gd name="T104" fmla="*/ 0 w 772"/>
                <a:gd name="T105" fmla="*/ 0 h 386"/>
                <a:gd name="T106" fmla="*/ 0 w 772"/>
                <a:gd name="T107" fmla="*/ 0 h 386"/>
                <a:gd name="T108" fmla="*/ 0 w 772"/>
                <a:gd name="T109" fmla="*/ 0 h 386"/>
                <a:gd name="T110" fmla="*/ 0 w 772"/>
                <a:gd name="T111" fmla="*/ 0 h 386"/>
                <a:gd name="T112" fmla="*/ 0 w 772"/>
                <a:gd name="T113" fmla="*/ 0 h 38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772"/>
                <a:gd name="T172" fmla="*/ 0 h 386"/>
                <a:gd name="T173" fmla="*/ 772 w 772"/>
                <a:gd name="T174" fmla="*/ 386 h 38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772" h="386">
                  <a:moveTo>
                    <a:pt x="318" y="0"/>
                  </a:moveTo>
                  <a:lnTo>
                    <a:pt x="326" y="5"/>
                  </a:lnTo>
                  <a:lnTo>
                    <a:pt x="333" y="9"/>
                  </a:lnTo>
                  <a:lnTo>
                    <a:pt x="340" y="12"/>
                  </a:lnTo>
                  <a:lnTo>
                    <a:pt x="347" y="16"/>
                  </a:lnTo>
                  <a:lnTo>
                    <a:pt x="356" y="21"/>
                  </a:lnTo>
                  <a:lnTo>
                    <a:pt x="363" y="24"/>
                  </a:lnTo>
                  <a:lnTo>
                    <a:pt x="369" y="28"/>
                  </a:lnTo>
                  <a:lnTo>
                    <a:pt x="376" y="31"/>
                  </a:lnTo>
                  <a:lnTo>
                    <a:pt x="385" y="37"/>
                  </a:lnTo>
                  <a:lnTo>
                    <a:pt x="392" y="40"/>
                  </a:lnTo>
                  <a:lnTo>
                    <a:pt x="399" y="43"/>
                  </a:lnTo>
                  <a:lnTo>
                    <a:pt x="406" y="47"/>
                  </a:lnTo>
                  <a:lnTo>
                    <a:pt x="416" y="52"/>
                  </a:lnTo>
                  <a:lnTo>
                    <a:pt x="426" y="57"/>
                  </a:lnTo>
                  <a:lnTo>
                    <a:pt x="435" y="62"/>
                  </a:lnTo>
                  <a:lnTo>
                    <a:pt x="445" y="68"/>
                  </a:lnTo>
                  <a:lnTo>
                    <a:pt x="456" y="73"/>
                  </a:lnTo>
                  <a:lnTo>
                    <a:pt x="466" y="76"/>
                  </a:lnTo>
                  <a:lnTo>
                    <a:pt x="475" y="81"/>
                  </a:lnTo>
                  <a:lnTo>
                    <a:pt x="485" y="87"/>
                  </a:lnTo>
                  <a:lnTo>
                    <a:pt x="496" y="94"/>
                  </a:lnTo>
                  <a:lnTo>
                    <a:pt x="504" y="99"/>
                  </a:lnTo>
                  <a:lnTo>
                    <a:pt x="513" y="106"/>
                  </a:lnTo>
                  <a:lnTo>
                    <a:pt x="521" y="111"/>
                  </a:lnTo>
                  <a:lnTo>
                    <a:pt x="544" y="130"/>
                  </a:lnTo>
                  <a:lnTo>
                    <a:pt x="566" y="151"/>
                  </a:lnTo>
                  <a:lnTo>
                    <a:pt x="587" y="170"/>
                  </a:lnTo>
                  <a:lnTo>
                    <a:pt x="608" y="190"/>
                  </a:lnTo>
                  <a:lnTo>
                    <a:pt x="628" y="211"/>
                  </a:lnTo>
                  <a:lnTo>
                    <a:pt x="649" y="232"/>
                  </a:lnTo>
                  <a:lnTo>
                    <a:pt x="670" y="254"/>
                  </a:lnTo>
                  <a:lnTo>
                    <a:pt x="689" y="275"/>
                  </a:lnTo>
                  <a:lnTo>
                    <a:pt x="710" y="296"/>
                  </a:lnTo>
                  <a:lnTo>
                    <a:pt x="730" y="318"/>
                  </a:lnTo>
                  <a:lnTo>
                    <a:pt x="751" y="339"/>
                  </a:lnTo>
                  <a:lnTo>
                    <a:pt x="772" y="360"/>
                  </a:lnTo>
                  <a:lnTo>
                    <a:pt x="772" y="386"/>
                  </a:lnTo>
                  <a:lnTo>
                    <a:pt x="254" y="386"/>
                  </a:lnTo>
                  <a:lnTo>
                    <a:pt x="0" y="132"/>
                  </a:lnTo>
                  <a:lnTo>
                    <a:pt x="0" y="107"/>
                  </a:lnTo>
                  <a:lnTo>
                    <a:pt x="2" y="107"/>
                  </a:lnTo>
                  <a:lnTo>
                    <a:pt x="3" y="107"/>
                  </a:lnTo>
                  <a:lnTo>
                    <a:pt x="5" y="106"/>
                  </a:lnTo>
                  <a:lnTo>
                    <a:pt x="7" y="104"/>
                  </a:lnTo>
                  <a:lnTo>
                    <a:pt x="9" y="104"/>
                  </a:lnTo>
                  <a:lnTo>
                    <a:pt x="10" y="104"/>
                  </a:lnTo>
                  <a:lnTo>
                    <a:pt x="12" y="102"/>
                  </a:lnTo>
                  <a:lnTo>
                    <a:pt x="14" y="102"/>
                  </a:lnTo>
                  <a:lnTo>
                    <a:pt x="14" y="100"/>
                  </a:lnTo>
                  <a:lnTo>
                    <a:pt x="257" y="342"/>
                  </a:lnTo>
                  <a:lnTo>
                    <a:pt x="525" y="206"/>
                  </a:lnTo>
                  <a:lnTo>
                    <a:pt x="318" y="0"/>
                  </a:lnTo>
                  <a:close/>
                </a:path>
              </a:pathLst>
            </a:custGeom>
            <a:solidFill>
              <a:srgbClr val="A2C1FE"/>
            </a:solidFill>
            <a:ln w="9525">
              <a:noFill/>
              <a:round/>
              <a:headEnd/>
              <a:tailEnd/>
            </a:ln>
          </p:spPr>
          <p:txBody>
            <a:bodyPr/>
            <a:lstStyle/>
            <a:p>
              <a:endParaRPr lang="en-US" sz="700" dirty="0"/>
            </a:p>
          </p:txBody>
        </p:sp>
        <p:sp>
          <p:nvSpPr>
            <p:cNvPr id="69" name="Freeform 21"/>
            <p:cNvSpPr>
              <a:spLocks/>
            </p:cNvSpPr>
            <p:nvPr/>
          </p:nvSpPr>
          <p:spPr bwMode="auto">
            <a:xfrm>
              <a:off x="626" y="1904"/>
              <a:ext cx="436" cy="228"/>
            </a:xfrm>
            <a:custGeom>
              <a:avLst/>
              <a:gdLst>
                <a:gd name="T0" fmla="*/ 0 w 874"/>
                <a:gd name="T1" fmla="*/ 0 h 456"/>
                <a:gd name="T2" fmla="*/ 0 w 874"/>
                <a:gd name="T3" fmla="*/ 0 h 456"/>
                <a:gd name="T4" fmla="*/ 0 w 874"/>
                <a:gd name="T5" fmla="*/ 1 h 456"/>
                <a:gd name="T6" fmla="*/ 0 w 874"/>
                <a:gd name="T7" fmla="*/ 1 h 456"/>
                <a:gd name="T8" fmla="*/ 0 w 874"/>
                <a:gd name="T9" fmla="*/ 1 h 456"/>
                <a:gd name="T10" fmla="*/ 0 w 874"/>
                <a:gd name="T11" fmla="*/ 1 h 456"/>
                <a:gd name="T12" fmla="*/ 0 w 874"/>
                <a:gd name="T13" fmla="*/ 1 h 456"/>
                <a:gd name="T14" fmla="*/ 0 w 874"/>
                <a:gd name="T15" fmla="*/ 1 h 456"/>
                <a:gd name="T16" fmla="*/ 0 w 874"/>
                <a:gd name="T17" fmla="*/ 0 h 456"/>
                <a:gd name="T18" fmla="*/ 0 w 874"/>
                <a:gd name="T19" fmla="*/ 0 h 456"/>
                <a:gd name="T20" fmla="*/ 0 w 874"/>
                <a:gd name="T21" fmla="*/ 1 h 456"/>
                <a:gd name="T22" fmla="*/ 0 w 874"/>
                <a:gd name="T23" fmla="*/ 1 h 456"/>
                <a:gd name="T24" fmla="*/ 0 w 874"/>
                <a:gd name="T25" fmla="*/ 1 h 456"/>
                <a:gd name="T26" fmla="*/ 0 w 874"/>
                <a:gd name="T27" fmla="*/ 1 h 456"/>
                <a:gd name="T28" fmla="*/ 0 w 874"/>
                <a:gd name="T29" fmla="*/ 1 h 456"/>
                <a:gd name="T30" fmla="*/ 0 w 874"/>
                <a:gd name="T31" fmla="*/ 1 h 456"/>
                <a:gd name="T32" fmla="*/ 0 w 874"/>
                <a:gd name="T33" fmla="*/ 0 h 456"/>
                <a:gd name="T34" fmla="*/ 0 w 874"/>
                <a:gd name="T35" fmla="*/ 0 h 456"/>
                <a:gd name="T36" fmla="*/ 0 w 874"/>
                <a:gd name="T37" fmla="*/ 1 h 456"/>
                <a:gd name="T38" fmla="*/ 0 w 874"/>
                <a:gd name="T39" fmla="*/ 1 h 456"/>
                <a:gd name="T40" fmla="*/ 0 w 874"/>
                <a:gd name="T41" fmla="*/ 1 h 456"/>
                <a:gd name="T42" fmla="*/ 0 w 874"/>
                <a:gd name="T43" fmla="*/ 1 h 456"/>
                <a:gd name="T44" fmla="*/ 0 w 874"/>
                <a:gd name="T45" fmla="*/ 1 h 456"/>
                <a:gd name="T46" fmla="*/ 0 w 874"/>
                <a:gd name="T47" fmla="*/ 1 h 456"/>
                <a:gd name="T48" fmla="*/ 0 w 874"/>
                <a:gd name="T49" fmla="*/ 0 h 456"/>
                <a:gd name="T50" fmla="*/ 0 w 874"/>
                <a:gd name="T51" fmla="*/ 0 h 456"/>
                <a:gd name="T52" fmla="*/ 0 w 874"/>
                <a:gd name="T53" fmla="*/ 1 h 456"/>
                <a:gd name="T54" fmla="*/ 0 w 874"/>
                <a:gd name="T55" fmla="*/ 1 h 456"/>
                <a:gd name="T56" fmla="*/ 0 w 874"/>
                <a:gd name="T57" fmla="*/ 1 h 456"/>
                <a:gd name="T58" fmla="*/ 0 w 874"/>
                <a:gd name="T59" fmla="*/ 1 h 456"/>
                <a:gd name="T60" fmla="*/ 0 w 874"/>
                <a:gd name="T61" fmla="*/ 1 h 456"/>
                <a:gd name="T62" fmla="*/ 0 w 874"/>
                <a:gd name="T63" fmla="*/ 1 h 456"/>
                <a:gd name="T64" fmla="*/ 0 w 874"/>
                <a:gd name="T65" fmla="*/ 1 h 456"/>
                <a:gd name="T66" fmla="*/ 0 w 874"/>
                <a:gd name="T67" fmla="*/ 1 h 456"/>
                <a:gd name="T68" fmla="*/ 0 w 874"/>
                <a:gd name="T69" fmla="*/ 1 h 456"/>
                <a:gd name="T70" fmla="*/ 0 w 874"/>
                <a:gd name="T71" fmla="*/ 1 h 456"/>
                <a:gd name="T72" fmla="*/ 0 w 874"/>
                <a:gd name="T73" fmla="*/ 1 h 456"/>
                <a:gd name="T74" fmla="*/ 0 w 874"/>
                <a:gd name="T75" fmla="*/ 1 h 456"/>
                <a:gd name="T76" fmla="*/ 0 w 874"/>
                <a:gd name="T77" fmla="*/ 1 h 456"/>
                <a:gd name="T78" fmla="*/ 0 w 874"/>
                <a:gd name="T79" fmla="*/ 1 h 456"/>
                <a:gd name="T80" fmla="*/ 0 w 874"/>
                <a:gd name="T81" fmla="*/ 1 h 456"/>
                <a:gd name="T82" fmla="*/ 0 w 874"/>
                <a:gd name="T83" fmla="*/ 1 h 456"/>
                <a:gd name="T84" fmla="*/ 0 w 874"/>
                <a:gd name="T85" fmla="*/ 1 h 456"/>
                <a:gd name="T86" fmla="*/ 0 w 874"/>
                <a:gd name="T87" fmla="*/ 1 h 456"/>
                <a:gd name="T88" fmla="*/ 0 w 874"/>
                <a:gd name="T89" fmla="*/ 1 h 456"/>
                <a:gd name="T90" fmla="*/ 0 w 874"/>
                <a:gd name="T91" fmla="*/ 1 h 456"/>
                <a:gd name="T92" fmla="*/ 0 w 874"/>
                <a:gd name="T93" fmla="*/ 1 h 456"/>
                <a:gd name="T94" fmla="*/ 0 w 874"/>
                <a:gd name="T95" fmla="*/ 1 h 456"/>
                <a:gd name="T96" fmla="*/ 0 w 874"/>
                <a:gd name="T97" fmla="*/ 0 h 456"/>
                <a:gd name="T98" fmla="*/ 0 w 874"/>
                <a:gd name="T99" fmla="*/ 0 h 45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874"/>
                <a:gd name="T151" fmla="*/ 0 h 456"/>
                <a:gd name="T152" fmla="*/ 874 w 874"/>
                <a:gd name="T153" fmla="*/ 456 h 45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874" h="456">
                  <a:moveTo>
                    <a:pt x="303" y="0"/>
                  </a:moveTo>
                  <a:lnTo>
                    <a:pt x="344" y="0"/>
                  </a:lnTo>
                  <a:lnTo>
                    <a:pt x="344" y="181"/>
                  </a:lnTo>
                  <a:lnTo>
                    <a:pt x="416" y="181"/>
                  </a:lnTo>
                  <a:lnTo>
                    <a:pt x="416" y="399"/>
                  </a:lnTo>
                  <a:lnTo>
                    <a:pt x="487" y="399"/>
                  </a:lnTo>
                  <a:lnTo>
                    <a:pt x="487" y="371"/>
                  </a:lnTo>
                  <a:lnTo>
                    <a:pt x="446" y="371"/>
                  </a:lnTo>
                  <a:lnTo>
                    <a:pt x="446" y="0"/>
                  </a:lnTo>
                  <a:lnTo>
                    <a:pt x="487" y="0"/>
                  </a:lnTo>
                  <a:lnTo>
                    <a:pt x="487" y="181"/>
                  </a:lnTo>
                  <a:lnTo>
                    <a:pt x="556" y="181"/>
                  </a:lnTo>
                  <a:lnTo>
                    <a:pt x="556" y="399"/>
                  </a:lnTo>
                  <a:lnTo>
                    <a:pt x="625" y="399"/>
                  </a:lnTo>
                  <a:lnTo>
                    <a:pt x="625" y="371"/>
                  </a:lnTo>
                  <a:lnTo>
                    <a:pt x="584" y="371"/>
                  </a:lnTo>
                  <a:lnTo>
                    <a:pt x="584" y="0"/>
                  </a:lnTo>
                  <a:lnTo>
                    <a:pt x="627" y="0"/>
                  </a:lnTo>
                  <a:lnTo>
                    <a:pt x="627" y="180"/>
                  </a:lnTo>
                  <a:lnTo>
                    <a:pt x="701" y="261"/>
                  </a:lnTo>
                  <a:lnTo>
                    <a:pt x="701" y="399"/>
                  </a:lnTo>
                  <a:lnTo>
                    <a:pt x="772" y="399"/>
                  </a:lnTo>
                  <a:lnTo>
                    <a:pt x="772" y="371"/>
                  </a:lnTo>
                  <a:lnTo>
                    <a:pt x="731" y="371"/>
                  </a:lnTo>
                  <a:lnTo>
                    <a:pt x="731" y="0"/>
                  </a:lnTo>
                  <a:lnTo>
                    <a:pt x="765" y="0"/>
                  </a:lnTo>
                  <a:lnTo>
                    <a:pt x="765" y="316"/>
                  </a:lnTo>
                  <a:lnTo>
                    <a:pt x="874" y="434"/>
                  </a:lnTo>
                  <a:lnTo>
                    <a:pt x="874" y="456"/>
                  </a:lnTo>
                  <a:lnTo>
                    <a:pt x="249" y="456"/>
                  </a:lnTo>
                  <a:lnTo>
                    <a:pt x="249" y="432"/>
                  </a:lnTo>
                  <a:lnTo>
                    <a:pt x="244" y="427"/>
                  </a:lnTo>
                  <a:lnTo>
                    <a:pt x="230" y="413"/>
                  </a:lnTo>
                  <a:lnTo>
                    <a:pt x="213" y="396"/>
                  </a:lnTo>
                  <a:lnTo>
                    <a:pt x="190" y="375"/>
                  </a:lnTo>
                  <a:lnTo>
                    <a:pt x="166" y="351"/>
                  </a:lnTo>
                  <a:lnTo>
                    <a:pt x="140" y="323"/>
                  </a:lnTo>
                  <a:lnTo>
                    <a:pt x="113" y="297"/>
                  </a:lnTo>
                  <a:lnTo>
                    <a:pt x="87" y="269"/>
                  </a:lnTo>
                  <a:lnTo>
                    <a:pt x="61" y="244"/>
                  </a:lnTo>
                  <a:lnTo>
                    <a:pt x="37" y="221"/>
                  </a:lnTo>
                  <a:lnTo>
                    <a:pt x="18" y="200"/>
                  </a:lnTo>
                  <a:lnTo>
                    <a:pt x="0" y="183"/>
                  </a:lnTo>
                  <a:lnTo>
                    <a:pt x="57" y="183"/>
                  </a:lnTo>
                  <a:lnTo>
                    <a:pt x="275" y="399"/>
                  </a:lnTo>
                  <a:lnTo>
                    <a:pt x="344" y="399"/>
                  </a:lnTo>
                  <a:lnTo>
                    <a:pt x="344" y="371"/>
                  </a:lnTo>
                  <a:lnTo>
                    <a:pt x="303" y="371"/>
                  </a:lnTo>
                  <a:lnTo>
                    <a:pt x="303" y="0"/>
                  </a:lnTo>
                  <a:close/>
                </a:path>
              </a:pathLst>
            </a:custGeom>
            <a:solidFill>
              <a:srgbClr val="A2C1FE"/>
            </a:solidFill>
            <a:ln w="9525">
              <a:noFill/>
              <a:round/>
              <a:headEnd/>
              <a:tailEnd/>
            </a:ln>
          </p:spPr>
          <p:txBody>
            <a:bodyPr/>
            <a:lstStyle/>
            <a:p>
              <a:endParaRPr lang="en-US" sz="700" dirty="0"/>
            </a:p>
          </p:txBody>
        </p:sp>
        <p:sp>
          <p:nvSpPr>
            <p:cNvPr id="91" name="Freeform 22"/>
            <p:cNvSpPr>
              <a:spLocks/>
            </p:cNvSpPr>
            <p:nvPr/>
          </p:nvSpPr>
          <p:spPr bwMode="auto">
            <a:xfrm>
              <a:off x="758" y="2140"/>
              <a:ext cx="319" cy="22"/>
            </a:xfrm>
            <a:custGeom>
              <a:avLst/>
              <a:gdLst>
                <a:gd name="T0" fmla="*/ 0 w 638"/>
                <a:gd name="T1" fmla="*/ 0 h 44"/>
                <a:gd name="T2" fmla="*/ 1 w 638"/>
                <a:gd name="T3" fmla="*/ 0 h 44"/>
                <a:gd name="T4" fmla="*/ 1 w 638"/>
                <a:gd name="T5" fmla="*/ 0 h 44"/>
                <a:gd name="T6" fmla="*/ 1 w 638"/>
                <a:gd name="T7" fmla="*/ 1 h 44"/>
                <a:gd name="T8" fmla="*/ 1 w 638"/>
                <a:gd name="T9" fmla="*/ 1 h 44"/>
                <a:gd name="T10" fmla="*/ 1 w 638"/>
                <a:gd name="T11" fmla="*/ 1 h 44"/>
                <a:gd name="T12" fmla="*/ 1 w 638"/>
                <a:gd name="T13" fmla="*/ 1 h 44"/>
                <a:gd name="T14" fmla="*/ 1 w 638"/>
                <a:gd name="T15" fmla="*/ 1 h 44"/>
                <a:gd name="T16" fmla="*/ 1 w 638"/>
                <a:gd name="T17" fmla="*/ 1 h 44"/>
                <a:gd name="T18" fmla="*/ 1 w 638"/>
                <a:gd name="T19" fmla="*/ 1 h 44"/>
                <a:gd name="T20" fmla="*/ 1 w 638"/>
                <a:gd name="T21" fmla="*/ 1 h 44"/>
                <a:gd name="T22" fmla="*/ 1 w 638"/>
                <a:gd name="T23" fmla="*/ 1 h 44"/>
                <a:gd name="T24" fmla="*/ 1 w 638"/>
                <a:gd name="T25" fmla="*/ 1 h 44"/>
                <a:gd name="T26" fmla="*/ 1 w 638"/>
                <a:gd name="T27" fmla="*/ 1 h 44"/>
                <a:gd name="T28" fmla="*/ 1 w 638"/>
                <a:gd name="T29" fmla="*/ 1 h 44"/>
                <a:gd name="T30" fmla="*/ 1 w 638"/>
                <a:gd name="T31" fmla="*/ 1 h 44"/>
                <a:gd name="T32" fmla="*/ 1 w 638"/>
                <a:gd name="T33" fmla="*/ 1 h 44"/>
                <a:gd name="T34" fmla="*/ 1 w 638"/>
                <a:gd name="T35" fmla="*/ 1 h 44"/>
                <a:gd name="T36" fmla="*/ 1 w 638"/>
                <a:gd name="T37" fmla="*/ 1 h 44"/>
                <a:gd name="T38" fmla="*/ 1 w 638"/>
                <a:gd name="T39" fmla="*/ 1 h 44"/>
                <a:gd name="T40" fmla="*/ 1 w 638"/>
                <a:gd name="T41" fmla="*/ 1 h 44"/>
                <a:gd name="T42" fmla="*/ 1 w 638"/>
                <a:gd name="T43" fmla="*/ 1 h 44"/>
                <a:gd name="T44" fmla="*/ 1 w 638"/>
                <a:gd name="T45" fmla="*/ 1 h 44"/>
                <a:gd name="T46" fmla="*/ 1 w 638"/>
                <a:gd name="T47" fmla="*/ 1 h 44"/>
                <a:gd name="T48" fmla="*/ 1 w 638"/>
                <a:gd name="T49" fmla="*/ 1 h 44"/>
                <a:gd name="T50" fmla="*/ 1 w 638"/>
                <a:gd name="T51" fmla="*/ 1 h 44"/>
                <a:gd name="T52" fmla="*/ 1 w 638"/>
                <a:gd name="T53" fmla="*/ 1 h 44"/>
                <a:gd name="T54" fmla="*/ 1 w 638"/>
                <a:gd name="T55" fmla="*/ 1 h 44"/>
                <a:gd name="T56" fmla="*/ 1 w 638"/>
                <a:gd name="T57" fmla="*/ 1 h 44"/>
                <a:gd name="T58" fmla="*/ 1 w 638"/>
                <a:gd name="T59" fmla="*/ 1 h 44"/>
                <a:gd name="T60" fmla="*/ 1 w 638"/>
                <a:gd name="T61" fmla="*/ 1 h 44"/>
                <a:gd name="T62" fmla="*/ 1 w 638"/>
                <a:gd name="T63" fmla="*/ 1 h 44"/>
                <a:gd name="T64" fmla="*/ 1 w 638"/>
                <a:gd name="T65" fmla="*/ 1 h 44"/>
                <a:gd name="T66" fmla="*/ 1 w 638"/>
                <a:gd name="T67" fmla="*/ 1 h 44"/>
                <a:gd name="T68" fmla="*/ 1 w 638"/>
                <a:gd name="T69" fmla="*/ 1 h 44"/>
                <a:gd name="T70" fmla="*/ 1 w 638"/>
                <a:gd name="T71" fmla="*/ 1 h 44"/>
                <a:gd name="T72" fmla="*/ 1 w 638"/>
                <a:gd name="T73" fmla="*/ 1 h 44"/>
                <a:gd name="T74" fmla="*/ 1 w 638"/>
                <a:gd name="T75" fmla="*/ 1 h 44"/>
                <a:gd name="T76" fmla="*/ 1 w 638"/>
                <a:gd name="T77" fmla="*/ 1 h 44"/>
                <a:gd name="T78" fmla="*/ 0 w 638"/>
                <a:gd name="T79" fmla="*/ 0 h 44"/>
                <a:gd name="T80" fmla="*/ 0 w 638"/>
                <a:gd name="T81" fmla="*/ 0 h 44"/>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638"/>
                <a:gd name="T124" fmla="*/ 0 h 44"/>
                <a:gd name="T125" fmla="*/ 638 w 638"/>
                <a:gd name="T126" fmla="*/ 44 h 44"/>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638" h="44">
                  <a:moveTo>
                    <a:pt x="0" y="0"/>
                  </a:moveTo>
                  <a:lnTo>
                    <a:pt x="614" y="0"/>
                  </a:lnTo>
                  <a:lnTo>
                    <a:pt x="616" y="0"/>
                  </a:lnTo>
                  <a:lnTo>
                    <a:pt x="618" y="1"/>
                  </a:lnTo>
                  <a:lnTo>
                    <a:pt x="619" y="1"/>
                  </a:lnTo>
                  <a:lnTo>
                    <a:pt x="621" y="3"/>
                  </a:lnTo>
                  <a:lnTo>
                    <a:pt x="623" y="5"/>
                  </a:lnTo>
                  <a:lnTo>
                    <a:pt x="625" y="6"/>
                  </a:lnTo>
                  <a:lnTo>
                    <a:pt x="628" y="8"/>
                  </a:lnTo>
                  <a:lnTo>
                    <a:pt x="630" y="10"/>
                  </a:lnTo>
                  <a:lnTo>
                    <a:pt x="631" y="13"/>
                  </a:lnTo>
                  <a:lnTo>
                    <a:pt x="635" y="15"/>
                  </a:lnTo>
                  <a:lnTo>
                    <a:pt x="637" y="17"/>
                  </a:lnTo>
                  <a:lnTo>
                    <a:pt x="638" y="19"/>
                  </a:lnTo>
                  <a:lnTo>
                    <a:pt x="638" y="44"/>
                  </a:lnTo>
                  <a:lnTo>
                    <a:pt x="19" y="44"/>
                  </a:lnTo>
                  <a:lnTo>
                    <a:pt x="19" y="43"/>
                  </a:lnTo>
                  <a:lnTo>
                    <a:pt x="19" y="41"/>
                  </a:lnTo>
                  <a:lnTo>
                    <a:pt x="19" y="39"/>
                  </a:lnTo>
                  <a:lnTo>
                    <a:pt x="19" y="38"/>
                  </a:lnTo>
                  <a:lnTo>
                    <a:pt x="20" y="36"/>
                  </a:lnTo>
                  <a:lnTo>
                    <a:pt x="19" y="34"/>
                  </a:lnTo>
                  <a:lnTo>
                    <a:pt x="20" y="31"/>
                  </a:lnTo>
                  <a:lnTo>
                    <a:pt x="19" y="27"/>
                  </a:lnTo>
                  <a:lnTo>
                    <a:pt x="20" y="24"/>
                  </a:lnTo>
                  <a:lnTo>
                    <a:pt x="19" y="19"/>
                  </a:lnTo>
                  <a:lnTo>
                    <a:pt x="17" y="17"/>
                  </a:lnTo>
                  <a:lnTo>
                    <a:pt x="15" y="15"/>
                  </a:lnTo>
                  <a:lnTo>
                    <a:pt x="13" y="13"/>
                  </a:lnTo>
                  <a:lnTo>
                    <a:pt x="12" y="12"/>
                  </a:lnTo>
                  <a:lnTo>
                    <a:pt x="10" y="10"/>
                  </a:lnTo>
                  <a:lnTo>
                    <a:pt x="8" y="8"/>
                  </a:lnTo>
                  <a:lnTo>
                    <a:pt x="6" y="6"/>
                  </a:lnTo>
                  <a:lnTo>
                    <a:pt x="5" y="5"/>
                  </a:lnTo>
                  <a:lnTo>
                    <a:pt x="3" y="3"/>
                  </a:lnTo>
                  <a:lnTo>
                    <a:pt x="1" y="1"/>
                  </a:lnTo>
                  <a:lnTo>
                    <a:pt x="0" y="0"/>
                  </a:lnTo>
                  <a:close/>
                </a:path>
              </a:pathLst>
            </a:custGeom>
            <a:solidFill>
              <a:srgbClr val="A2C1FE"/>
            </a:solidFill>
            <a:ln w="9525">
              <a:noFill/>
              <a:round/>
              <a:headEnd/>
              <a:tailEnd/>
            </a:ln>
          </p:spPr>
          <p:txBody>
            <a:bodyPr/>
            <a:lstStyle/>
            <a:p>
              <a:endParaRPr lang="en-US" sz="700" dirty="0"/>
            </a:p>
          </p:txBody>
        </p:sp>
      </p:grpSp>
      <p:sp>
        <p:nvSpPr>
          <p:cNvPr id="92" name="TextBox 91"/>
          <p:cNvSpPr txBox="1"/>
          <p:nvPr/>
        </p:nvSpPr>
        <p:spPr>
          <a:xfrm>
            <a:off x="3753283" y="2594346"/>
            <a:ext cx="903766" cy="246211"/>
          </a:xfrm>
          <a:prstGeom prst="rect">
            <a:avLst/>
          </a:prstGeom>
          <a:noFill/>
        </p:spPr>
        <p:txBody>
          <a:bodyPr wrap="square" lIns="91430" tIns="45715" rIns="91430" bIns="45715" rtlCol="0">
            <a:spAutoFit/>
          </a:bodyPr>
          <a:lstStyle/>
          <a:p>
            <a:pPr algn="ctr"/>
            <a:r>
              <a:rPr lang="en-US" sz="1000" b="1" dirty="0" smtClean="0">
                <a:solidFill>
                  <a:srgbClr val="000000"/>
                </a:solidFill>
                <a:latin typeface="Calibri" pitchFamily="34" charset="0"/>
              </a:rPr>
              <a:t>TPP as PISP</a:t>
            </a:r>
          </a:p>
        </p:txBody>
      </p:sp>
      <p:pic>
        <p:nvPicPr>
          <p:cNvPr id="93" name="Picture 34" descr="Corporate"/>
          <p:cNvPicPr>
            <a:picLocks noChangeAspect="1" noChangeArrowheads="1"/>
          </p:cNvPicPr>
          <p:nvPr/>
        </p:nvPicPr>
        <p:blipFill>
          <a:blip r:embed="rId4" cstate="print"/>
          <a:srcRect/>
          <a:stretch>
            <a:fillRect/>
          </a:stretch>
        </p:blipFill>
        <p:spPr bwMode="auto">
          <a:xfrm>
            <a:off x="4591950" y="3070455"/>
            <a:ext cx="353252" cy="415591"/>
          </a:xfrm>
          <a:prstGeom prst="rect">
            <a:avLst/>
          </a:prstGeom>
          <a:noFill/>
          <a:ln w="9525">
            <a:noFill/>
            <a:miter lim="800000"/>
            <a:headEnd/>
            <a:tailEnd/>
          </a:ln>
        </p:spPr>
      </p:pic>
      <p:sp>
        <p:nvSpPr>
          <p:cNvPr id="94" name="TextBox 93"/>
          <p:cNvSpPr txBox="1"/>
          <p:nvPr/>
        </p:nvSpPr>
        <p:spPr>
          <a:xfrm>
            <a:off x="3823790" y="3419401"/>
            <a:ext cx="1907221" cy="338544"/>
          </a:xfrm>
          <a:prstGeom prst="rect">
            <a:avLst/>
          </a:prstGeom>
          <a:noFill/>
        </p:spPr>
        <p:txBody>
          <a:bodyPr wrap="square" lIns="91430" tIns="45715" rIns="91430" bIns="45715" rtlCol="0">
            <a:spAutoFit/>
          </a:bodyPr>
          <a:lstStyle/>
          <a:p>
            <a:pPr algn="ctr"/>
            <a:r>
              <a:rPr lang="en-US" sz="800" b="1" dirty="0" smtClean="0">
                <a:solidFill>
                  <a:srgbClr val="000000"/>
                </a:solidFill>
                <a:latin typeface="Calibri" pitchFamily="34" charset="0"/>
              </a:rPr>
              <a:t>Static Data</a:t>
            </a:r>
            <a:r>
              <a:rPr lang="en-US" sz="800" b="1" dirty="0" smtClean="0">
                <a:solidFill>
                  <a:srgbClr val="FF0000"/>
                </a:solidFill>
                <a:latin typeface="Calibri" pitchFamily="34" charset="0"/>
              </a:rPr>
              <a:t>: County, Bank and CSM Mapping provider</a:t>
            </a:r>
          </a:p>
        </p:txBody>
      </p:sp>
      <p:sp>
        <p:nvSpPr>
          <p:cNvPr id="96" name="Rounded Rectangular Callout 95"/>
          <p:cNvSpPr/>
          <p:nvPr/>
        </p:nvSpPr>
        <p:spPr>
          <a:xfrm>
            <a:off x="7776532" y="1127052"/>
            <a:ext cx="1750231" cy="808075"/>
          </a:xfrm>
          <a:prstGeom prst="wedgeRoundRectCallout">
            <a:avLst>
              <a:gd name="adj1" fmla="val -98090"/>
              <a:gd name="adj2" fmla="val -7725"/>
              <a:gd name="adj3" fmla="val 16667"/>
            </a:avLst>
          </a:prstGeom>
          <a:solidFill>
            <a:schemeClr val="tx2">
              <a:lumMod val="20000"/>
              <a:lumOff val="80000"/>
            </a:schemeClr>
          </a:solid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91430" tIns="45715" rIns="91430" bIns="45715" rtlCol="0" anchor="ctr"/>
          <a:lstStyle/>
          <a:p>
            <a:pPr marL="228575" indent="-228575"/>
            <a:r>
              <a:rPr lang="en-US" sz="800" dirty="0" smtClean="0">
                <a:solidFill>
                  <a:srgbClr val="0070C0"/>
                </a:solidFill>
                <a:latin typeface="Calibri" pitchFamily="34" charset="0"/>
              </a:rPr>
              <a:t>1. verifyCustomerLoginDetails</a:t>
            </a:r>
          </a:p>
          <a:p>
            <a:pPr marL="228575" indent="-228575"/>
            <a:r>
              <a:rPr lang="en-US" sz="800" dirty="0" smtClean="0">
                <a:solidFill>
                  <a:srgbClr val="0070C0"/>
                </a:solidFill>
                <a:latin typeface="Calibri" pitchFamily="34" charset="0"/>
              </a:rPr>
              <a:t>2. checkMerchantCreditDetails</a:t>
            </a:r>
          </a:p>
          <a:p>
            <a:pPr marL="228575" indent="-228575"/>
            <a:r>
              <a:rPr lang="en-US" sz="800" dirty="0" smtClean="0">
                <a:solidFill>
                  <a:srgbClr val="0070C0"/>
                </a:solidFill>
                <a:latin typeface="Calibri" pitchFamily="34" charset="0"/>
              </a:rPr>
              <a:t>3. sendPaymentOTPToCustomer</a:t>
            </a:r>
          </a:p>
          <a:p>
            <a:pPr marL="228575" indent="-228575"/>
            <a:r>
              <a:rPr lang="en-US" sz="800" dirty="0" smtClean="0">
                <a:solidFill>
                  <a:srgbClr val="0070C0"/>
                </a:solidFill>
                <a:latin typeface="Calibri" pitchFamily="34" charset="0"/>
              </a:rPr>
              <a:t>4. verifyTransactionAndOTPDetails</a:t>
            </a:r>
          </a:p>
          <a:p>
            <a:pPr marL="228575" indent="-228575"/>
            <a:r>
              <a:rPr lang="en-US" sz="800" dirty="0" smtClean="0">
                <a:solidFill>
                  <a:srgbClr val="0070C0"/>
                </a:solidFill>
                <a:latin typeface="Calibri" pitchFamily="34" charset="0"/>
              </a:rPr>
              <a:t>5. executePaymentOrder</a:t>
            </a:r>
          </a:p>
          <a:p>
            <a:pPr marL="228575" indent="-228575"/>
            <a:r>
              <a:rPr lang="en-US" sz="800" dirty="0" smtClean="0">
                <a:solidFill>
                  <a:srgbClr val="0070C0"/>
                </a:solidFill>
                <a:latin typeface="Calibri" pitchFamily="34" charset="0"/>
              </a:rPr>
              <a:t>6. notifyPaymentOrderStatus </a:t>
            </a:r>
          </a:p>
        </p:txBody>
      </p:sp>
      <p:sp>
        <p:nvSpPr>
          <p:cNvPr id="98" name="Cloud 97"/>
          <p:cNvSpPr/>
          <p:nvPr/>
        </p:nvSpPr>
        <p:spPr>
          <a:xfrm>
            <a:off x="6331939" y="1385870"/>
            <a:ext cx="617517" cy="368133"/>
          </a:xfrm>
          <a:prstGeom prst="cloud">
            <a:avLst/>
          </a:prstGeom>
          <a:solidFill>
            <a:schemeClr val="tx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35996" rIns="0" bIns="35996" anchor="ctr"/>
          <a:lstStyle/>
          <a:p>
            <a:pPr algn="ctr" fontAlgn="auto">
              <a:spcBef>
                <a:spcPts val="0"/>
              </a:spcBef>
              <a:spcAft>
                <a:spcPts val="0"/>
              </a:spcAft>
              <a:defRPr/>
            </a:pPr>
            <a:r>
              <a:rPr lang="nl-NL" sz="1000" dirty="0" smtClean="0">
                <a:solidFill>
                  <a:schemeClr val="tx1"/>
                </a:solidFill>
                <a:latin typeface="Arial" pitchFamily="34" charset="0"/>
                <a:cs typeface="Arial" pitchFamily="34" charset="0"/>
              </a:rPr>
              <a:t>API</a:t>
            </a:r>
            <a:endParaRPr lang="nl-NL" sz="1000" dirty="0">
              <a:solidFill>
                <a:schemeClr val="tx1"/>
              </a:solidFill>
              <a:latin typeface="Arial" pitchFamily="34" charset="0"/>
              <a:cs typeface="Arial" pitchFamily="34" charset="0"/>
            </a:endParaRPr>
          </a:p>
        </p:txBody>
      </p:sp>
      <p:sp>
        <p:nvSpPr>
          <p:cNvPr id="99" name="Rounded Rectangle 98"/>
          <p:cNvSpPr/>
          <p:nvPr/>
        </p:nvSpPr>
        <p:spPr>
          <a:xfrm>
            <a:off x="1805049" y="6415161"/>
            <a:ext cx="5775965" cy="385948"/>
          </a:xfrm>
          <a:prstGeom prst="round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900" dirty="0" smtClean="0">
                <a:solidFill>
                  <a:srgbClr val="C00000"/>
                </a:solidFill>
                <a:latin typeface="Calibri" pitchFamily="34" charset="0"/>
              </a:rPr>
              <a:t>Note: Please be noted, Technical Specification for PSD2 is yet not released by EBA. All the scenario captured is based on certain assumptions and may tend to change.</a:t>
            </a:r>
          </a:p>
        </p:txBody>
      </p:sp>
      <p:sp>
        <p:nvSpPr>
          <p:cNvPr id="100" name="Horizontal Scroll 99"/>
          <p:cNvSpPr/>
          <p:nvPr/>
        </p:nvSpPr>
        <p:spPr>
          <a:xfrm>
            <a:off x="6943064" y="85058"/>
            <a:ext cx="2712095" cy="792840"/>
          </a:xfrm>
          <a:prstGeom prst="horizontalScroll">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200" dirty="0" smtClean="0">
                <a:solidFill>
                  <a:schemeClr val="tx2">
                    <a:lumMod val="50000"/>
                  </a:schemeClr>
                </a:solidFill>
                <a:latin typeface="Calibri" pitchFamily="34" charset="0"/>
              </a:rPr>
              <a:t>This scenario is based on existing European Payments system. </a:t>
            </a:r>
          </a:p>
          <a:p>
            <a:pPr algn="ctr"/>
            <a:r>
              <a:rPr lang="en-US" sz="1200" dirty="0" smtClean="0">
                <a:solidFill>
                  <a:schemeClr val="tx2">
                    <a:lumMod val="50000"/>
                  </a:schemeClr>
                </a:solidFill>
                <a:latin typeface="Calibri" pitchFamily="34" charset="0"/>
              </a:rPr>
              <a:t>E.g. Sofort</a:t>
            </a:r>
          </a:p>
        </p:txBody>
      </p:sp>
      <p:sp>
        <p:nvSpPr>
          <p:cNvPr id="121" name="Rounded Rectangle 120"/>
          <p:cNvSpPr/>
          <p:nvPr/>
        </p:nvSpPr>
        <p:spPr>
          <a:xfrm>
            <a:off x="5851498" y="2693634"/>
            <a:ext cx="1169581" cy="786809"/>
          </a:xfrm>
          <a:prstGeom prst="roundRect">
            <a:avLst/>
          </a:prstGeom>
          <a:solidFill>
            <a:srgbClr val="C1E1FF"/>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91430" tIns="45715" rIns="91430" bIns="45715" rtlCol="0" anchor="ctr"/>
          <a:lstStyle/>
          <a:p>
            <a:pPr algn="ctr"/>
            <a:endParaRPr lang="en-US" sz="1000" dirty="0" smtClean="0">
              <a:solidFill>
                <a:schemeClr val="tx2">
                  <a:lumMod val="50000"/>
                </a:schemeClr>
              </a:solidFill>
              <a:latin typeface="Calibri" pitchFamily="34" charset="0"/>
            </a:endParaRPr>
          </a:p>
        </p:txBody>
      </p:sp>
      <p:grpSp>
        <p:nvGrpSpPr>
          <p:cNvPr id="4" name="Group 23"/>
          <p:cNvGrpSpPr>
            <a:grpSpLocks/>
          </p:cNvGrpSpPr>
          <p:nvPr/>
        </p:nvGrpSpPr>
        <p:grpSpPr bwMode="auto">
          <a:xfrm>
            <a:off x="5925926" y="2661737"/>
            <a:ext cx="520875" cy="561592"/>
            <a:chOff x="567" y="1616"/>
            <a:chExt cx="568" cy="605"/>
          </a:xfrm>
        </p:grpSpPr>
        <p:sp>
          <p:nvSpPr>
            <p:cNvPr id="123" name="AutoShape 17"/>
            <p:cNvSpPr>
              <a:spLocks noChangeAspect="1" noChangeArrowheads="1" noTextEdit="1"/>
            </p:cNvSpPr>
            <p:nvPr/>
          </p:nvSpPr>
          <p:spPr bwMode="auto">
            <a:xfrm>
              <a:off x="567" y="1616"/>
              <a:ext cx="568" cy="605"/>
            </a:xfrm>
            <a:prstGeom prst="rect">
              <a:avLst/>
            </a:prstGeom>
            <a:noFill/>
            <a:ln w="9525">
              <a:noFill/>
              <a:miter lim="800000"/>
              <a:headEnd/>
              <a:tailEnd/>
            </a:ln>
          </p:spPr>
          <p:txBody>
            <a:bodyPr/>
            <a:lstStyle/>
            <a:p>
              <a:endParaRPr lang="en-US" sz="700" dirty="0"/>
            </a:p>
          </p:txBody>
        </p:sp>
        <p:sp>
          <p:nvSpPr>
            <p:cNvPr id="124" name="Freeform 19"/>
            <p:cNvSpPr>
              <a:spLocks/>
            </p:cNvSpPr>
            <p:nvPr/>
          </p:nvSpPr>
          <p:spPr bwMode="auto">
            <a:xfrm>
              <a:off x="611" y="1660"/>
              <a:ext cx="480" cy="517"/>
            </a:xfrm>
            <a:custGeom>
              <a:avLst/>
              <a:gdLst>
                <a:gd name="T0" fmla="*/ 1 w 960"/>
                <a:gd name="T1" fmla="*/ 0 h 1034"/>
                <a:gd name="T2" fmla="*/ 1 w 960"/>
                <a:gd name="T3" fmla="*/ 1 h 1034"/>
                <a:gd name="T4" fmla="*/ 1 w 960"/>
                <a:gd name="T5" fmla="*/ 1 h 1034"/>
                <a:gd name="T6" fmla="*/ 1 w 960"/>
                <a:gd name="T7" fmla="*/ 1 h 1034"/>
                <a:gd name="T8" fmla="*/ 1 w 960"/>
                <a:gd name="T9" fmla="*/ 1 h 1034"/>
                <a:gd name="T10" fmla="*/ 1 w 960"/>
                <a:gd name="T11" fmla="*/ 1 h 1034"/>
                <a:gd name="T12" fmla="*/ 1 w 960"/>
                <a:gd name="T13" fmla="*/ 1 h 1034"/>
                <a:gd name="T14" fmla="*/ 1 w 960"/>
                <a:gd name="T15" fmla="*/ 1 h 1034"/>
                <a:gd name="T16" fmla="*/ 1 w 960"/>
                <a:gd name="T17" fmla="*/ 1 h 1034"/>
                <a:gd name="T18" fmla="*/ 1 w 960"/>
                <a:gd name="T19" fmla="*/ 1 h 1034"/>
                <a:gd name="T20" fmla="*/ 1 w 960"/>
                <a:gd name="T21" fmla="*/ 1 h 1034"/>
                <a:gd name="T22" fmla="*/ 1 w 960"/>
                <a:gd name="T23" fmla="*/ 1 h 1034"/>
                <a:gd name="T24" fmla="*/ 1 w 960"/>
                <a:gd name="T25" fmla="*/ 1 h 1034"/>
                <a:gd name="T26" fmla="*/ 1 w 960"/>
                <a:gd name="T27" fmla="*/ 1 h 1034"/>
                <a:gd name="T28" fmla="*/ 1 w 960"/>
                <a:gd name="T29" fmla="*/ 1 h 1034"/>
                <a:gd name="T30" fmla="*/ 1 w 960"/>
                <a:gd name="T31" fmla="*/ 1 h 1034"/>
                <a:gd name="T32" fmla="*/ 1 w 960"/>
                <a:gd name="T33" fmla="*/ 1 h 1034"/>
                <a:gd name="T34" fmla="*/ 1 w 960"/>
                <a:gd name="T35" fmla="*/ 1 h 1034"/>
                <a:gd name="T36" fmla="*/ 1 w 960"/>
                <a:gd name="T37" fmla="*/ 1 h 1034"/>
                <a:gd name="T38" fmla="*/ 1 w 960"/>
                <a:gd name="T39" fmla="*/ 1 h 1034"/>
                <a:gd name="T40" fmla="*/ 1 w 960"/>
                <a:gd name="T41" fmla="*/ 1 h 1034"/>
                <a:gd name="T42" fmla="*/ 1 w 960"/>
                <a:gd name="T43" fmla="*/ 1 h 1034"/>
                <a:gd name="T44" fmla="*/ 1 w 960"/>
                <a:gd name="T45" fmla="*/ 1 h 1034"/>
                <a:gd name="T46" fmla="*/ 1 w 960"/>
                <a:gd name="T47" fmla="*/ 1 h 1034"/>
                <a:gd name="T48" fmla="*/ 1 w 960"/>
                <a:gd name="T49" fmla="*/ 1 h 1034"/>
                <a:gd name="T50" fmla="*/ 1 w 960"/>
                <a:gd name="T51" fmla="*/ 1 h 1034"/>
                <a:gd name="T52" fmla="*/ 1 w 960"/>
                <a:gd name="T53" fmla="*/ 1 h 1034"/>
                <a:gd name="T54" fmla="*/ 1 w 960"/>
                <a:gd name="T55" fmla="*/ 1 h 1034"/>
                <a:gd name="T56" fmla="*/ 1 w 960"/>
                <a:gd name="T57" fmla="*/ 1 h 1034"/>
                <a:gd name="T58" fmla="*/ 1 w 960"/>
                <a:gd name="T59" fmla="*/ 1 h 1034"/>
                <a:gd name="T60" fmla="*/ 1 w 960"/>
                <a:gd name="T61" fmla="*/ 1 h 1034"/>
                <a:gd name="T62" fmla="*/ 1 w 960"/>
                <a:gd name="T63" fmla="*/ 1 h 1034"/>
                <a:gd name="T64" fmla="*/ 1 w 960"/>
                <a:gd name="T65" fmla="*/ 1 h 1034"/>
                <a:gd name="T66" fmla="*/ 1 w 960"/>
                <a:gd name="T67" fmla="*/ 1 h 1034"/>
                <a:gd name="T68" fmla="*/ 1 w 960"/>
                <a:gd name="T69" fmla="*/ 1 h 1034"/>
                <a:gd name="T70" fmla="*/ 1 w 960"/>
                <a:gd name="T71" fmla="*/ 1 h 1034"/>
                <a:gd name="T72" fmla="*/ 1 w 960"/>
                <a:gd name="T73" fmla="*/ 1 h 1034"/>
                <a:gd name="T74" fmla="*/ 1 w 960"/>
                <a:gd name="T75" fmla="*/ 1 h 1034"/>
                <a:gd name="T76" fmla="*/ 1 w 960"/>
                <a:gd name="T77" fmla="*/ 1 h 1034"/>
                <a:gd name="T78" fmla="*/ 1 w 960"/>
                <a:gd name="T79" fmla="*/ 1 h 1034"/>
                <a:gd name="T80" fmla="*/ 1 w 960"/>
                <a:gd name="T81" fmla="*/ 1 h 1034"/>
                <a:gd name="T82" fmla="*/ 1 w 960"/>
                <a:gd name="T83" fmla="*/ 1 h 1034"/>
                <a:gd name="T84" fmla="*/ 1 w 960"/>
                <a:gd name="T85" fmla="*/ 1 h 1034"/>
                <a:gd name="T86" fmla="*/ 1 w 960"/>
                <a:gd name="T87" fmla="*/ 1 h 1034"/>
                <a:gd name="T88" fmla="*/ 0 w 960"/>
                <a:gd name="T89" fmla="*/ 1 h 1034"/>
                <a:gd name="T90" fmla="*/ 0 w 960"/>
                <a:gd name="T91" fmla="*/ 1 h 1034"/>
                <a:gd name="T92" fmla="*/ 1 w 960"/>
                <a:gd name="T93" fmla="*/ 1 h 1034"/>
                <a:gd name="T94" fmla="*/ 1 w 960"/>
                <a:gd name="T95" fmla="*/ 1 h 1034"/>
                <a:gd name="T96" fmla="*/ 1 w 960"/>
                <a:gd name="T97" fmla="*/ 1 h 1034"/>
                <a:gd name="T98" fmla="*/ 1 w 960"/>
                <a:gd name="T99" fmla="*/ 1 h 1034"/>
                <a:gd name="T100" fmla="*/ 1 w 960"/>
                <a:gd name="T101" fmla="*/ 1 h 1034"/>
                <a:gd name="T102" fmla="*/ 1 w 960"/>
                <a:gd name="T103" fmla="*/ 1 h 1034"/>
                <a:gd name="T104" fmla="*/ 1 w 960"/>
                <a:gd name="T105" fmla="*/ 1 h 1034"/>
                <a:gd name="T106" fmla="*/ 1 w 960"/>
                <a:gd name="T107" fmla="*/ 1 h 1034"/>
                <a:gd name="T108" fmla="*/ 1 w 960"/>
                <a:gd name="T109" fmla="*/ 1 h 1034"/>
                <a:gd name="T110" fmla="*/ 1 w 960"/>
                <a:gd name="T111" fmla="*/ 1 h 1034"/>
                <a:gd name="T112" fmla="*/ 1 w 960"/>
                <a:gd name="T113" fmla="*/ 1 h 1034"/>
                <a:gd name="T114" fmla="*/ 1 w 960"/>
                <a:gd name="T115" fmla="*/ 1 h 1034"/>
                <a:gd name="T116" fmla="*/ 1 w 960"/>
                <a:gd name="T117" fmla="*/ 1 h 1034"/>
                <a:gd name="T118" fmla="*/ 1 w 960"/>
                <a:gd name="T119" fmla="*/ 1 h 1034"/>
                <a:gd name="T120" fmla="*/ 1 w 960"/>
                <a:gd name="T121" fmla="*/ 1 h 1034"/>
                <a:gd name="T122" fmla="*/ 1 w 960"/>
                <a:gd name="T123" fmla="*/ 0 h 1034"/>
                <a:gd name="T124" fmla="*/ 1 w 960"/>
                <a:gd name="T125" fmla="*/ 0 h 1034"/>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960"/>
                <a:gd name="T190" fmla="*/ 0 h 1034"/>
                <a:gd name="T191" fmla="*/ 960 w 960"/>
                <a:gd name="T192" fmla="*/ 1034 h 1034"/>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960" h="1034">
                  <a:moveTo>
                    <a:pt x="332" y="0"/>
                  </a:moveTo>
                  <a:lnTo>
                    <a:pt x="354" y="12"/>
                  </a:lnTo>
                  <a:lnTo>
                    <a:pt x="376" y="24"/>
                  </a:lnTo>
                  <a:lnTo>
                    <a:pt x="399" y="35"/>
                  </a:lnTo>
                  <a:lnTo>
                    <a:pt x="423" y="47"/>
                  </a:lnTo>
                  <a:lnTo>
                    <a:pt x="445" y="57"/>
                  </a:lnTo>
                  <a:lnTo>
                    <a:pt x="468" y="68"/>
                  </a:lnTo>
                  <a:lnTo>
                    <a:pt x="490" y="80"/>
                  </a:lnTo>
                  <a:lnTo>
                    <a:pt x="511" y="92"/>
                  </a:lnTo>
                  <a:lnTo>
                    <a:pt x="534" y="104"/>
                  </a:lnTo>
                  <a:lnTo>
                    <a:pt x="554" y="116"/>
                  </a:lnTo>
                  <a:lnTo>
                    <a:pt x="575" y="130"/>
                  </a:lnTo>
                  <a:lnTo>
                    <a:pt x="594" y="144"/>
                  </a:lnTo>
                  <a:lnTo>
                    <a:pt x="620" y="164"/>
                  </a:lnTo>
                  <a:lnTo>
                    <a:pt x="642" y="183"/>
                  </a:lnTo>
                  <a:lnTo>
                    <a:pt x="665" y="204"/>
                  </a:lnTo>
                  <a:lnTo>
                    <a:pt x="687" y="227"/>
                  </a:lnTo>
                  <a:lnTo>
                    <a:pt x="710" y="247"/>
                  </a:lnTo>
                  <a:lnTo>
                    <a:pt x="730" y="270"/>
                  </a:lnTo>
                  <a:lnTo>
                    <a:pt x="751" y="292"/>
                  </a:lnTo>
                  <a:lnTo>
                    <a:pt x="773" y="315"/>
                  </a:lnTo>
                  <a:lnTo>
                    <a:pt x="794" y="337"/>
                  </a:lnTo>
                  <a:lnTo>
                    <a:pt x="815" y="360"/>
                  </a:lnTo>
                  <a:lnTo>
                    <a:pt x="836" y="382"/>
                  </a:lnTo>
                  <a:lnTo>
                    <a:pt x="856" y="403"/>
                  </a:lnTo>
                  <a:lnTo>
                    <a:pt x="856" y="470"/>
                  </a:lnTo>
                  <a:lnTo>
                    <a:pt x="824" y="470"/>
                  </a:lnTo>
                  <a:lnTo>
                    <a:pt x="824" y="780"/>
                  </a:lnTo>
                  <a:lnTo>
                    <a:pt x="932" y="890"/>
                  </a:lnTo>
                  <a:lnTo>
                    <a:pt x="932" y="939"/>
                  </a:lnTo>
                  <a:lnTo>
                    <a:pt x="936" y="942"/>
                  </a:lnTo>
                  <a:lnTo>
                    <a:pt x="938" y="944"/>
                  </a:lnTo>
                  <a:lnTo>
                    <a:pt x="939" y="946"/>
                  </a:lnTo>
                  <a:lnTo>
                    <a:pt x="943" y="949"/>
                  </a:lnTo>
                  <a:lnTo>
                    <a:pt x="944" y="951"/>
                  </a:lnTo>
                  <a:lnTo>
                    <a:pt x="946" y="953"/>
                  </a:lnTo>
                  <a:lnTo>
                    <a:pt x="950" y="956"/>
                  </a:lnTo>
                  <a:lnTo>
                    <a:pt x="951" y="958"/>
                  </a:lnTo>
                  <a:lnTo>
                    <a:pt x="955" y="961"/>
                  </a:lnTo>
                  <a:lnTo>
                    <a:pt x="956" y="963"/>
                  </a:lnTo>
                  <a:lnTo>
                    <a:pt x="958" y="965"/>
                  </a:lnTo>
                  <a:lnTo>
                    <a:pt x="960" y="966"/>
                  </a:lnTo>
                  <a:lnTo>
                    <a:pt x="960" y="1034"/>
                  </a:lnTo>
                  <a:lnTo>
                    <a:pt x="297" y="1034"/>
                  </a:lnTo>
                  <a:lnTo>
                    <a:pt x="0" y="737"/>
                  </a:lnTo>
                  <a:lnTo>
                    <a:pt x="0" y="628"/>
                  </a:lnTo>
                  <a:lnTo>
                    <a:pt x="69" y="628"/>
                  </a:lnTo>
                  <a:lnTo>
                    <a:pt x="69" y="246"/>
                  </a:lnTo>
                  <a:lnTo>
                    <a:pt x="66" y="242"/>
                  </a:lnTo>
                  <a:lnTo>
                    <a:pt x="62" y="239"/>
                  </a:lnTo>
                  <a:lnTo>
                    <a:pt x="57" y="234"/>
                  </a:lnTo>
                  <a:lnTo>
                    <a:pt x="54" y="228"/>
                  </a:lnTo>
                  <a:lnTo>
                    <a:pt x="48" y="223"/>
                  </a:lnTo>
                  <a:lnTo>
                    <a:pt x="43" y="220"/>
                  </a:lnTo>
                  <a:lnTo>
                    <a:pt x="40" y="215"/>
                  </a:lnTo>
                  <a:lnTo>
                    <a:pt x="36" y="211"/>
                  </a:lnTo>
                  <a:lnTo>
                    <a:pt x="33" y="208"/>
                  </a:lnTo>
                  <a:lnTo>
                    <a:pt x="31" y="204"/>
                  </a:lnTo>
                  <a:lnTo>
                    <a:pt x="29" y="202"/>
                  </a:lnTo>
                  <a:lnTo>
                    <a:pt x="28" y="201"/>
                  </a:lnTo>
                  <a:lnTo>
                    <a:pt x="28" y="145"/>
                  </a:lnTo>
                  <a:lnTo>
                    <a:pt x="332" y="0"/>
                  </a:lnTo>
                  <a:close/>
                </a:path>
              </a:pathLst>
            </a:custGeom>
            <a:solidFill>
              <a:srgbClr val="000066"/>
            </a:solidFill>
            <a:ln w="9525">
              <a:noFill/>
              <a:round/>
              <a:headEnd/>
              <a:tailEnd/>
            </a:ln>
          </p:spPr>
          <p:txBody>
            <a:bodyPr/>
            <a:lstStyle/>
            <a:p>
              <a:endParaRPr lang="en-US" sz="700" dirty="0"/>
            </a:p>
          </p:txBody>
        </p:sp>
        <p:sp>
          <p:nvSpPr>
            <p:cNvPr id="125" name="Freeform 20"/>
            <p:cNvSpPr>
              <a:spLocks/>
            </p:cNvSpPr>
            <p:nvPr/>
          </p:nvSpPr>
          <p:spPr bwMode="auto">
            <a:xfrm>
              <a:off x="640" y="1689"/>
              <a:ext cx="385" cy="192"/>
            </a:xfrm>
            <a:custGeom>
              <a:avLst/>
              <a:gdLst>
                <a:gd name="T0" fmla="*/ 0 w 772"/>
                <a:gd name="T1" fmla="*/ 0 h 386"/>
                <a:gd name="T2" fmla="*/ 0 w 772"/>
                <a:gd name="T3" fmla="*/ 0 h 386"/>
                <a:gd name="T4" fmla="*/ 0 w 772"/>
                <a:gd name="T5" fmla="*/ 0 h 386"/>
                <a:gd name="T6" fmla="*/ 0 w 772"/>
                <a:gd name="T7" fmla="*/ 0 h 386"/>
                <a:gd name="T8" fmla="*/ 0 w 772"/>
                <a:gd name="T9" fmla="*/ 0 h 386"/>
                <a:gd name="T10" fmla="*/ 0 w 772"/>
                <a:gd name="T11" fmla="*/ 0 h 386"/>
                <a:gd name="T12" fmla="*/ 0 w 772"/>
                <a:gd name="T13" fmla="*/ 0 h 386"/>
                <a:gd name="T14" fmla="*/ 0 w 772"/>
                <a:gd name="T15" fmla="*/ 0 h 386"/>
                <a:gd name="T16" fmla="*/ 0 w 772"/>
                <a:gd name="T17" fmla="*/ 0 h 386"/>
                <a:gd name="T18" fmla="*/ 0 w 772"/>
                <a:gd name="T19" fmla="*/ 0 h 386"/>
                <a:gd name="T20" fmla="*/ 0 w 772"/>
                <a:gd name="T21" fmla="*/ 0 h 386"/>
                <a:gd name="T22" fmla="*/ 0 w 772"/>
                <a:gd name="T23" fmla="*/ 0 h 386"/>
                <a:gd name="T24" fmla="*/ 0 w 772"/>
                <a:gd name="T25" fmla="*/ 0 h 386"/>
                <a:gd name="T26" fmla="*/ 0 w 772"/>
                <a:gd name="T27" fmla="*/ 0 h 386"/>
                <a:gd name="T28" fmla="*/ 0 w 772"/>
                <a:gd name="T29" fmla="*/ 0 h 386"/>
                <a:gd name="T30" fmla="*/ 0 w 772"/>
                <a:gd name="T31" fmla="*/ 0 h 386"/>
                <a:gd name="T32" fmla="*/ 0 w 772"/>
                <a:gd name="T33" fmla="*/ 0 h 386"/>
                <a:gd name="T34" fmla="*/ 0 w 772"/>
                <a:gd name="T35" fmla="*/ 0 h 386"/>
                <a:gd name="T36" fmla="*/ 0 w 772"/>
                <a:gd name="T37" fmla="*/ 0 h 386"/>
                <a:gd name="T38" fmla="*/ 0 w 772"/>
                <a:gd name="T39" fmla="*/ 0 h 386"/>
                <a:gd name="T40" fmla="*/ 0 w 772"/>
                <a:gd name="T41" fmla="*/ 0 h 386"/>
                <a:gd name="T42" fmla="*/ 0 w 772"/>
                <a:gd name="T43" fmla="*/ 0 h 386"/>
                <a:gd name="T44" fmla="*/ 0 w 772"/>
                <a:gd name="T45" fmla="*/ 0 h 386"/>
                <a:gd name="T46" fmla="*/ 0 w 772"/>
                <a:gd name="T47" fmla="*/ 0 h 386"/>
                <a:gd name="T48" fmla="*/ 0 w 772"/>
                <a:gd name="T49" fmla="*/ 0 h 386"/>
                <a:gd name="T50" fmla="*/ 0 w 772"/>
                <a:gd name="T51" fmla="*/ 0 h 386"/>
                <a:gd name="T52" fmla="*/ 0 w 772"/>
                <a:gd name="T53" fmla="*/ 0 h 386"/>
                <a:gd name="T54" fmla="*/ 0 w 772"/>
                <a:gd name="T55" fmla="*/ 0 h 386"/>
                <a:gd name="T56" fmla="*/ 0 w 772"/>
                <a:gd name="T57" fmla="*/ 0 h 386"/>
                <a:gd name="T58" fmla="*/ 0 w 772"/>
                <a:gd name="T59" fmla="*/ 0 h 386"/>
                <a:gd name="T60" fmla="*/ 0 w 772"/>
                <a:gd name="T61" fmla="*/ 0 h 386"/>
                <a:gd name="T62" fmla="*/ 0 w 772"/>
                <a:gd name="T63" fmla="*/ 0 h 386"/>
                <a:gd name="T64" fmla="*/ 0 w 772"/>
                <a:gd name="T65" fmla="*/ 0 h 386"/>
                <a:gd name="T66" fmla="*/ 0 w 772"/>
                <a:gd name="T67" fmla="*/ 0 h 386"/>
                <a:gd name="T68" fmla="*/ 0 w 772"/>
                <a:gd name="T69" fmla="*/ 0 h 386"/>
                <a:gd name="T70" fmla="*/ 0 w 772"/>
                <a:gd name="T71" fmla="*/ 0 h 386"/>
                <a:gd name="T72" fmla="*/ 0 w 772"/>
                <a:gd name="T73" fmla="*/ 0 h 386"/>
                <a:gd name="T74" fmla="*/ 0 w 772"/>
                <a:gd name="T75" fmla="*/ 0 h 386"/>
                <a:gd name="T76" fmla="*/ 0 w 772"/>
                <a:gd name="T77" fmla="*/ 0 h 386"/>
                <a:gd name="T78" fmla="*/ 0 w 772"/>
                <a:gd name="T79" fmla="*/ 0 h 386"/>
                <a:gd name="T80" fmla="*/ 0 w 772"/>
                <a:gd name="T81" fmla="*/ 0 h 386"/>
                <a:gd name="T82" fmla="*/ 0 w 772"/>
                <a:gd name="T83" fmla="*/ 0 h 386"/>
                <a:gd name="T84" fmla="*/ 0 w 772"/>
                <a:gd name="T85" fmla="*/ 0 h 386"/>
                <a:gd name="T86" fmla="*/ 0 w 772"/>
                <a:gd name="T87" fmla="*/ 0 h 386"/>
                <a:gd name="T88" fmla="*/ 0 w 772"/>
                <a:gd name="T89" fmla="*/ 0 h 386"/>
                <a:gd name="T90" fmla="*/ 0 w 772"/>
                <a:gd name="T91" fmla="*/ 0 h 386"/>
                <a:gd name="T92" fmla="*/ 0 w 772"/>
                <a:gd name="T93" fmla="*/ 0 h 386"/>
                <a:gd name="T94" fmla="*/ 0 w 772"/>
                <a:gd name="T95" fmla="*/ 0 h 386"/>
                <a:gd name="T96" fmla="*/ 0 w 772"/>
                <a:gd name="T97" fmla="*/ 0 h 386"/>
                <a:gd name="T98" fmla="*/ 0 w 772"/>
                <a:gd name="T99" fmla="*/ 0 h 386"/>
                <a:gd name="T100" fmla="*/ 0 w 772"/>
                <a:gd name="T101" fmla="*/ 0 h 386"/>
                <a:gd name="T102" fmla="*/ 0 w 772"/>
                <a:gd name="T103" fmla="*/ 0 h 386"/>
                <a:gd name="T104" fmla="*/ 0 w 772"/>
                <a:gd name="T105" fmla="*/ 0 h 386"/>
                <a:gd name="T106" fmla="*/ 0 w 772"/>
                <a:gd name="T107" fmla="*/ 0 h 386"/>
                <a:gd name="T108" fmla="*/ 0 w 772"/>
                <a:gd name="T109" fmla="*/ 0 h 386"/>
                <a:gd name="T110" fmla="*/ 0 w 772"/>
                <a:gd name="T111" fmla="*/ 0 h 386"/>
                <a:gd name="T112" fmla="*/ 0 w 772"/>
                <a:gd name="T113" fmla="*/ 0 h 38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772"/>
                <a:gd name="T172" fmla="*/ 0 h 386"/>
                <a:gd name="T173" fmla="*/ 772 w 772"/>
                <a:gd name="T174" fmla="*/ 386 h 38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772" h="386">
                  <a:moveTo>
                    <a:pt x="318" y="0"/>
                  </a:moveTo>
                  <a:lnTo>
                    <a:pt x="326" y="5"/>
                  </a:lnTo>
                  <a:lnTo>
                    <a:pt x="333" y="9"/>
                  </a:lnTo>
                  <a:lnTo>
                    <a:pt x="340" y="12"/>
                  </a:lnTo>
                  <a:lnTo>
                    <a:pt x="347" y="16"/>
                  </a:lnTo>
                  <a:lnTo>
                    <a:pt x="356" y="21"/>
                  </a:lnTo>
                  <a:lnTo>
                    <a:pt x="363" y="24"/>
                  </a:lnTo>
                  <a:lnTo>
                    <a:pt x="369" y="28"/>
                  </a:lnTo>
                  <a:lnTo>
                    <a:pt x="376" y="31"/>
                  </a:lnTo>
                  <a:lnTo>
                    <a:pt x="385" y="37"/>
                  </a:lnTo>
                  <a:lnTo>
                    <a:pt x="392" y="40"/>
                  </a:lnTo>
                  <a:lnTo>
                    <a:pt x="399" y="43"/>
                  </a:lnTo>
                  <a:lnTo>
                    <a:pt x="406" y="47"/>
                  </a:lnTo>
                  <a:lnTo>
                    <a:pt x="416" y="52"/>
                  </a:lnTo>
                  <a:lnTo>
                    <a:pt x="426" y="57"/>
                  </a:lnTo>
                  <a:lnTo>
                    <a:pt x="435" y="62"/>
                  </a:lnTo>
                  <a:lnTo>
                    <a:pt x="445" y="68"/>
                  </a:lnTo>
                  <a:lnTo>
                    <a:pt x="456" y="73"/>
                  </a:lnTo>
                  <a:lnTo>
                    <a:pt x="466" y="76"/>
                  </a:lnTo>
                  <a:lnTo>
                    <a:pt x="475" y="81"/>
                  </a:lnTo>
                  <a:lnTo>
                    <a:pt x="485" y="87"/>
                  </a:lnTo>
                  <a:lnTo>
                    <a:pt x="496" y="94"/>
                  </a:lnTo>
                  <a:lnTo>
                    <a:pt x="504" y="99"/>
                  </a:lnTo>
                  <a:lnTo>
                    <a:pt x="513" y="106"/>
                  </a:lnTo>
                  <a:lnTo>
                    <a:pt x="521" y="111"/>
                  </a:lnTo>
                  <a:lnTo>
                    <a:pt x="544" y="130"/>
                  </a:lnTo>
                  <a:lnTo>
                    <a:pt x="566" y="151"/>
                  </a:lnTo>
                  <a:lnTo>
                    <a:pt x="587" y="170"/>
                  </a:lnTo>
                  <a:lnTo>
                    <a:pt x="608" y="190"/>
                  </a:lnTo>
                  <a:lnTo>
                    <a:pt x="628" y="211"/>
                  </a:lnTo>
                  <a:lnTo>
                    <a:pt x="649" y="232"/>
                  </a:lnTo>
                  <a:lnTo>
                    <a:pt x="670" y="254"/>
                  </a:lnTo>
                  <a:lnTo>
                    <a:pt x="689" y="275"/>
                  </a:lnTo>
                  <a:lnTo>
                    <a:pt x="710" y="296"/>
                  </a:lnTo>
                  <a:lnTo>
                    <a:pt x="730" y="318"/>
                  </a:lnTo>
                  <a:lnTo>
                    <a:pt x="751" y="339"/>
                  </a:lnTo>
                  <a:lnTo>
                    <a:pt x="772" y="360"/>
                  </a:lnTo>
                  <a:lnTo>
                    <a:pt x="772" y="386"/>
                  </a:lnTo>
                  <a:lnTo>
                    <a:pt x="254" y="386"/>
                  </a:lnTo>
                  <a:lnTo>
                    <a:pt x="0" y="132"/>
                  </a:lnTo>
                  <a:lnTo>
                    <a:pt x="0" y="107"/>
                  </a:lnTo>
                  <a:lnTo>
                    <a:pt x="2" y="107"/>
                  </a:lnTo>
                  <a:lnTo>
                    <a:pt x="3" y="107"/>
                  </a:lnTo>
                  <a:lnTo>
                    <a:pt x="5" y="106"/>
                  </a:lnTo>
                  <a:lnTo>
                    <a:pt x="7" y="104"/>
                  </a:lnTo>
                  <a:lnTo>
                    <a:pt x="9" y="104"/>
                  </a:lnTo>
                  <a:lnTo>
                    <a:pt x="10" y="104"/>
                  </a:lnTo>
                  <a:lnTo>
                    <a:pt x="12" y="102"/>
                  </a:lnTo>
                  <a:lnTo>
                    <a:pt x="14" y="102"/>
                  </a:lnTo>
                  <a:lnTo>
                    <a:pt x="14" y="100"/>
                  </a:lnTo>
                  <a:lnTo>
                    <a:pt x="257" y="342"/>
                  </a:lnTo>
                  <a:lnTo>
                    <a:pt x="525" y="206"/>
                  </a:lnTo>
                  <a:lnTo>
                    <a:pt x="318" y="0"/>
                  </a:lnTo>
                  <a:close/>
                </a:path>
              </a:pathLst>
            </a:custGeom>
            <a:solidFill>
              <a:srgbClr val="A2C1FE"/>
            </a:solidFill>
            <a:ln w="9525">
              <a:noFill/>
              <a:round/>
              <a:headEnd/>
              <a:tailEnd/>
            </a:ln>
          </p:spPr>
          <p:txBody>
            <a:bodyPr/>
            <a:lstStyle/>
            <a:p>
              <a:endParaRPr lang="en-US" sz="700" dirty="0"/>
            </a:p>
          </p:txBody>
        </p:sp>
        <p:sp>
          <p:nvSpPr>
            <p:cNvPr id="126" name="Freeform 21"/>
            <p:cNvSpPr>
              <a:spLocks/>
            </p:cNvSpPr>
            <p:nvPr/>
          </p:nvSpPr>
          <p:spPr bwMode="auto">
            <a:xfrm>
              <a:off x="626" y="1904"/>
              <a:ext cx="436" cy="228"/>
            </a:xfrm>
            <a:custGeom>
              <a:avLst/>
              <a:gdLst>
                <a:gd name="T0" fmla="*/ 0 w 874"/>
                <a:gd name="T1" fmla="*/ 0 h 456"/>
                <a:gd name="T2" fmla="*/ 0 w 874"/>
                <a:gd name="T3" fmla="*/ 0 h 456"/>
                <a:gd name="T4" fmla="*/ 0 w 874"/>
                <a:gd name="T5" fmla="*/ 1 h 456"/>
                <a:gd name="T6" fmla="*/ 0 w 874"/>
                <a:gd name="T7" fmla="*/ 1 h 456"/>
                <a:gd name="T8" fmla="*/ 0 w 874"/>
                <a:gd name="T9" fmla="*/ 1 h 456"/>
                <a:gd name="T10" fmla="*/ 0 w 874"/>
                <a:gd name="T11" fmla="*/ 1 h 456"/>
                <a:gd name="T12" fmla="*/ 0 w 874"/>
                <a:gd name="T13" fmla="*/ 1 h 456"/>
                <a:gd name="T14" fmla="*/ 0 w 874"/>
                <a:gd name="T15" fmla="*/ 1 h 456"/>
                <a:gd name="T16" fmla="*/ 0 w 874"/>
                <a:gd name="T17" fmla="*/ 0 h 456"/>
                <a:gd name="T18" fmla="*/ 0 w 874"/>
                <a:gd name="T19" fmla="*/ 0 h 456"/>
                <a:gd name="T20" fmla="*/ 0 w 874"/>
                <a:gd name="T21" fmla="*/ 1 h 456"/>
                <a:gd name="T22" fmla="*/ 0 w 874"/>
                <a:gd name="T23" fmla="*/ 1 h 456"/>
                <a:gd name="T24" fmla="*/ 0 w 874"/>
                <a:gd name="T25" fmla="*/ 1 h 456"/>
                <a:gd name="T26" fmla="*/ 0 w 874"/>
                <a:gd name="T27" fmla="*/ 1 h 456"/>
                <a:gd name="T28" fmla="*/ 0 w 874"/>
                <a:gd name="T29" fmla="*/ 1 h 456"/>
                <a:gd name="T30" fmla="*/ 0 w 874"/>
                <a:gd name="T31" fmla="*/ 1 h 456"/>
                <a:gd name="T32" fmla="*/ 0 w 874"/>
                <a:gd name="T33" fmla="*/ 0 h 456"/>
                <a:gd name="T34" fmla="*/ 0 w 874"/>
                <a:gd name="T35" fmla="*/ 0 h 456"/>
                <a:gd name="T36" fmla="*/ 0 w 874"/>
                <a:gd name="T37" fmla="*/ 1 h 456"/>
                <a:gd name="T38" fmla="*/ 0 w 874"/>
                <a:gd name="T39" fmla="*/ 1 h 456"/>
                <a:gd name="T40" fmla="*/ 0 w 874"/>
                <a:gd name="T41" fmla="*/ 1 h 456"/>
                <a:gd name="T42" fmla="*/ 0 w 874"/>
                <a:gd name="T43" fmla="*/ 1 h 456"/>
                <a:gd name="T44" fmla="*/ 0 w 874"/>
                <a:gd name="T45" fmla="*/ 1 h 456"/>
                <a:gd name="T46" fmla="*/ 0 w 874"/>
                <a:gd name="T47" fmla="*/ 1 h 456"/>
                <a:gd name="T48" fmla="*/ 0 w 874"/>
                <a:gd name="T49" fmla="*/ 0 h 456"/>
                <a:gd name="T50" fmla="*/ 0 w 874"/>
                <a:gd name="T51" fmla="*/ 0 h 456"/>
                <a:gd name="T52" fmla="*/ 0 w 874"/>
                <a:gd name="T53" fmla="*/ 1 h 456"/>
                <a:gd name="T54" fmla="*/ 0 w 874"/>
                <a:gd name="T55" fmla="*/ 1 h 456"/>
                <a:gd name="T56" fmla="*/ 0 w 874"/>
                <a:gd name="T57" fmla="*/ 1 h 456"/>
                <a:gd name="T58" fmla="*/ 0 w 874"/>
                <a:gd name="T59" fmla="*/ 1 h 456"/>
                <a:gd name="T60" fmla="*/ 0 w 874"/>
                <a:gd name="T61" fmla="*/ 1 h 456"/>
                <a:gd name="T62" fmla="*/ 0 w 874"/>
                <a:gd name="T63" fmla="*/ 1 h 456"/>
                <a:gd name="T64" fmla="*/ 0 w 874"/>
                <a:gd name="T65" fmla="*/ 1 h 456"/>
                <a:gd name="T66" fmla="*/ 0 w 874"/>
                <a:gd name="T67" fmla="*/ 1 h 456"/>
                <a:gd name="T68" fmla="*/ 0 w 874"/>
                <a:gd name="T69" fmla="*/ 1 h 456"/>
                <a:gd name="T70" fmla="*/ 0 w 874"/>
                <a:gd name="T71" fmla="*/ 1 h 456"/>
                <a:gd name="T72" fmla="*/ 0 w 874"/>
                <a:gd name="T73" fmla="*/ 1 h 456"/>
                <a:gd name="T74" fmla="*/ 0 w 874"/>
                <a:gd name="T75" fmla="*/ 1 h 456"/>
                <a:gd name="T76" fmla="*/ 0 w 874"/>
                <a:gd name="T77" fmla="*/ 1 h 456"/>
                <a:gd name="T78" fmla="*/ 0 w 874"/>
                <a:gd name="T79" fmla="*/ 1 h 456"/>
                <a:gd name="T80" fmla="*/ 0 w 874"/>
                <a:gd name="T81" fmla="*/ 1 h 456"/>
                <a:gd name="T82" fmla="*/ 0 w 874"/>
                <a:gd name="T83" fmla="*/ 1 h 456"/>
                <a:gd name="T84" fmla="*/ 0 w 874"/>
                <a:gd name="T85" fmla="*/ 1 h 456"/>
                <a:gd name="T86" fmla="*/ 0 w 874"/>
                <a:gd name="T87" fmla="*/ 1 h 456"/>
                <a:gd name="T88" fmla="*/ 0 w 874"/>
                <a:gd name="T89" fmla="*/ 1 h 456"/>
                <a:gd name="T90" fmla="*/ 0 w 874"/>
                <a:gd name="T91" fmla="*/ 1 h 456"/>
                <a:gd name="T92" fmla="*/ 0 w 874"/>
                <a:gd name="T93" fmla="*/ 1 h 456"/>
                <a:gd name="T94" fmla="*/ 0 w 874"/>
                <a:gd name="T95" fmla="*/ 1 h 456"/>
                <a:gd name="T96" fmla="*/ 0 w 874"/>
                <a:gd name="T97" fmla="*/ 0 h 456"/>
                <a:gd name="T98" fmla="*/ 0 w 874"/>
                <a:gd name="T99" fmla="*/ 0 h 45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874"/>
                <a:gd name="T151" fmla="*/ 0 h 456"/>
                <a:gd name="T152" fmla="*/ 874 w 874"/>
                <a:gd name="T153" fmla="*/ 456 h 45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874" h="456">
                  <a:moveTo>
                    <a:pt x="303" y="0"/>
                  </a:moveTo>
                  <a:lnTo>
                    <a:pt x="344" y="0"/>
                  </a:lnTo>
                  <a:lnTo>
                    <a:pt x="344" y="181"/>
                  </a:lnTo>
                  <a:lnTo>
                    <a:pt x="416" y="181"/>
                  </a:lnTo>
                  <a:lnTo>
                    <a:pt x="416" y="399"/>
                  </a:lnTo>
                  <a:lnTo>
                    <a:pt x="487" y="399"/>
                  </a:lnTo>
                  <a:lnTo>
                    <a:pt x="487" y="371"/>
                  </a:lnTo>
                  <a:lnTo>
                    <a:pt x="446" y="371"/>
                  </a:lnTo>
                  <a:lnTo>
                    <a:pt x="446" y="0"/>
                  </a:lnTo>
                  <a:lnTo>
                    <a:pt x="487" y="0"/>
                  </a:lnTo>
                  <a:lnTo>
                    <a:pt x="487" y="181"/>
                  </a:lnTo>
                  <a:lnTo>
                    <a:pt x="556" y="181"/>
                  </a:lnTo>
                  <a:lnTo>
                    <a:pt x="556" y="399"/>
                  </a:lnTo>
                  <a:lnTo>
                    <a:pt x="625" y="399"/>
                  </a:lnTo>
                  <a:lnTo>
                    <a:pt x="625" y="371"/>
                  </a:lnTo>
                  <a:lnTo>
                    <a:pt x="584" y="371"/>
                  </a:lnTo>
                  <a:lnTo>
                    <a:pt x="584" y="0"/>
                  </a:lnTo>
                  <a:lnTo>
                    <a:pt x="627" y="0"/>
                  </a:lnTo>
                  <a:lnTo>
                    <a:pt x="627" y="180"/>
                  </a:lnTo>
                  <a:lnTo>
                    <a:pt x="701" y="261"/>
                  </a:lnTo>
                  <a:lnTo>
                    <a:pt x="701" y="399"/>
                  </a:lnTo>
                  <a:lnTo>
                    <a:pt x="772" y="399"/>
                  </a:lnTo>
                  <a:lnTo>
                    <a:pt x="772" y="371"/>
                  </a:lnTo>
                  <a:lnTo>
                    <a:pt x="731" y="371"/>
                  </a:lnTo>
                  <a:lnTo>
                    <a:pt x="731" y="0"/>
                  </a:lnTo>
                  <a:lnTo>
                    <a:pt x="765" y="0"/>
                  </a:lnTo>
                  <a:lnTo>
                    <a:pt x="765" y="316"/>
                  </a:lnTo>
                  <a:lnTo>
                    <a:pt x="874" y="434"/>
                  </a:lnTo>
                  <a:lnTo>
                    <a:pt x="874" y="456"/>
                  </a:lnTo>
                  <a:lnTo>
                    <a:pt x="249" y="456"/>
                  </a:lnTo>
                  <a:lnTo>
                    <a:pt x="249" y="432"/>
                  </a:lnTo>
                  <a:lnTo>
                    <a:pt x="244" y="427"/>
                  </a:lnTo>
                  <a:lnTo>
                    <a:pt x="230" y="413"/>
                  </a:lnTo>
                  <a:lnTo>
                    <a:pt x="213" y="396"/>
                  </a:lnTo>
                  <a:lnTo>
                    <a:pt x="190" y="375"/>
                  </a:lnTo>
                  <a:lnTo>
                    <a:pt x="166" y="351"/>
                  </a:lnTo>
                  <a:lnTo>
                    <a:pt x="140" y="323"/>
                  </a:lnTo>
                  <a:lnTo>
                    <a:pt x="113" y="297"/>
                  </a:lnTo>
                  <a:lnTo>
                    <a:pt x="87" y="269"/>
                  </a:lnTo>
                  <a:lnTo>
                    <a:pt x="61" y="244"/>
                  </a:lnTo>
                  <a:lnTo>
                    <a:pt x="37" y="221"/>
                  </a:lnTo>
                  <a:lnTo>
                    <a:pt x="18" y="200"/>
                  </a:lnTo>
                  <a:lnTo>
                    <a:pt x="0" y="183"/>
                  </a:lnTo>
                  <a:lnTo>
                    <a:pt x="57" y="183"/>
                  </a:lnTo>
                  <a:lnTo>
                    <a:pt x="275" y="399"/>
                  </a:lnTo>
                  <a:lnTo>
                    <a:pt x="344" y="399"/>
                  </a:lnTo>
                  <a:lnTo>
                    <a:pt x="344" y="371"/>
                  </a:lnTo>
                  <a:lnTo>
                    <a:pt x="303" y="371"/>
                  </a:lnTo>
                  <a:lnTo>
                    <a:pt x="303" y="0"/>
                  </a:lnTo>
                  <a:close/>
                </a:path>
              </a:pathLst>
            </a:custGeom>
            <a:solidFill>
              <a:srgbClr val="A2C1FE"/>
            </a:solidFill>
            <a:ln w="9525">
              <a:noFill/>
              <a:round/>
              <a:headEnd/>
              <a:tailEnd/>
            </a:ln>
          </p:spPr>
          <p:txBody>
            <a:bodyPr/>
            <a:lstStyle/>
            <a:p>
              <a:endParaRPr lang="en-US" sz="700" dirty="0"/>
            </a:p>
          </p:txBody>
        </p:sp>
        <p:sp>
          <p:nvSpPr>
            <p:cNvPr id="127" name="Freeform 22"/>
            <p:cNvSpPr>
              <a:spLocks/>
            </p:cNvSpPr>
            <p:nvPr/>
          </p:nvSpPr>
          <p:spPr bwMode="auto">
            <a:xfrm>
              <a:off x="758" y="2140"/>
              <a:ext cx="319" cy="22"/>
            </a:xfrm>
            <a:custGeom>
              <a:avLst/>
              <a:gdLst>
                <a:gd name="T0" fmla="*/ 0 w 638"/>
                <a:gd name="T1" fmla="*/ 0 h 44"/>
                <a:gd name="T2" fmla="*/ 1 w 638"/>
                <a:gd name="T3" fmla="*/ 0 h 44"/>
                <a:gd name="T4" fmla="*/ 1 w 638"/>
                <a:gd name="T5" fmla="*/ 0 h 44"/>
                <a:gd name="T6" fmla="*/ 1 w 638"/>
                <a:gd name="T7" fmla="*/ 1 h 44"/>
                <a:gd name="T8" fmla="*/ 1 w 638"/>
                <a:gd name="T9" fmla="*/ 1 h 44"/>
                <a:gd name="T10" fmla="*/ 1 w 638"/>
                <a:gd name="T11" fmla="*/ 1 h 44"/>
                <a:gd name="T12" fmla="*/ 1 w 638"/>
                <a:gd name="T13" fmla="*/ 1 h 44"/>
                <a:gd name="T14" fmla="*/ 1 w 638"/>
                <a:gd name="T15" fmla="*/ 1 h 44"/>
                <a:gd name="T16" fmla="*/ 1 w 638"/>
                <a:gd name="T17" fmla="*/ 1 h 44"/>
                <a:gd name="T18" fmla="*/ 1 w 638"/>
                <a:gd name="T19" fmla="*/ 1 h 44"/>
                <a:gd name="T20" fmla="*/ 1 w 638"/>
                <a:gd name="T21" fmla="*/ 1 h 44"/>
                <a:gd name="T22" fmla="*/ 1 w 638"/>
                <a:gd name="T23" fmla="*/ 1 h 44"/>
                <a:gd name="T24" fmla="*/ 1 w 638"/>
                <a:gd name="T25" fmla="*/ 1 h 44"/>
                <a:gd name="T26" fmla="*/ 1 w 638"/>
                <a:gd name="T27" fmla="*/ 1 h 44"/>
                <a:gd name="T28" fmla="*/ 1 w 638"/>
                <a:gd name="T29" fmla="*/ 1 h 44"/>
                <a:gd name="T30" fmla="*/ 1 w 638"/>
                <a:gd name="T31" fmla="*/ 1 h 44"/>
                <a:gd name="T32" fmla="*/ 1 w 638"/>
                <a:gd name="T33" fmla="*/ 1 h 44"/>
                <a:gd name="T34" fmla="*/ 1 w 638"/>
                <a:gd name="T35" fmla="*/ 1 h 44"/>
                <a:gd name="T36" fmla="*/ 1 w 638"/>
                <a:gd name="T37" fmla="*/ 1 h 44"/>
                <a:gd name="T38" fmla="*/ 1 w 638"/>
                <a:gd name="T39" fmla="*/ 1 h 44"/>
                <a:gd name="T40" fmla="*/ 1 w 638"/>
                <a:gd name="T41" fmla="*/ 1 h 44"/>
                <a:gd name="T42" fmla="*/ 1 w 638"/>
                <a:gd name="T43" fmla="*/ 1 h 44"/>
                <a:gd name="T44" fmla="*/ 1 w 638"/>
                <a:gd name="T45" fmla="*/ 1 h 44"/>
                <a:gd name="T46" fmla="*/ 1 w 638"/>
                <a:gd name="T47" fmla="*/ 1 h 44"/>
                <a:gd name="T48" fmla="*/ 1 w 638"/>
                <a:gd name="T49" fmla="*/ 1 h 44"/>
                <a:gd name="T50" fmla="*/ 1 w 638"/>
                <a:gd name="T51" fmla="*/ 1 h 44"/>
                <a:gd name="T52" fmla="*/ 1 w 638"/>
                <a:gd name="T53" fmla="*/ 1 h 44"/>
                <a:gd name="T54" fmla="*/ 1 w 638"/>
                <a:gd name="T55" fmla="*/ 1 h 44"/>
                <a:gd name="T56" fmla="*/ 1 w 638"/>
                <a:gd name="T57" fmla="*/ 1 h 44"/>
                <a:gd name="T58" fmla="*/ 1 w 638"/>
                <a:gd name="T59" fmla="*/ 1 h 44"/>
                <a:gd name="T60" fmla="*/ 1 w 638"/>
                <a:gd name="T61" fmla="*/ 1 h 44"/>
                <a:gd name="T62" fmla="*/ 1 w 638"/>
                <a:gd name="T63" fmla="*/ 1 h 44"/>
                <a:gd name="T64" fmla="*/ 1 w 638"/>
                <a:gd name="T65" fmla="*/ 1 h 44"/>
                <a:gd name="T66" fmla="*/ 1 w 638"/>
                <a:gd name="T67" fmla="*/ 1 h 44"/>
                <a:gd name="T68" fmla="*/ 1 w 638"/>
                <a:gd name="T69" fmla="*/ 1 h 44"/>
                <a:gd name="T70" fmla="*/ 1 w 638"/>
                <a:gd name="T71" fmla="*/ 1 h 44"/>
                <a:gd name="T72" fmla="*/ 1 w 638"/>
                <a:gd name="T73" fmla="*/ 1 h 44"/>
                <a:gd name="T74" fmla="*/ 1 w 638"/>
                <a:gd name="T75" fmla="*/ 1 h 44"/>
                <a:gd name="T76" fmla="*/ 1 w 638"/>
                <a:gd name="T77" fmla="*/ 1 h 44"/>
                <a:gd name="T78" fmla="*/ 0 w 638"/>
                <a:gd name="T79" fmla="*/ 0 h 44"/>
                <a:gd name="T80" fmla="*/ 0 w 638"/>
                <a:gd name="T81" fmla="*/ 0 h 44"/>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638"/>
                <a:gd name="T124" fmla="*/ 0 h 44"/>
                <a:gd name="T125" fmla="*/ 638 w 638"/>
                <a:gd name="T126" fmla="*/ 44 h 44"/>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638" h="44">
                  <a:moveTo>
                    <a:pt x="0" y="0"/>
                  </a:moveTo>
                  <a:lnTo>
                    <a:pt x="614" y="0"/>
                  </a:lnTo>
                  <a:lnTo>
                    <a:pt x="616" y="0"/>
                  </a:lnTo>
                  <a:lnTo>
                    <a:pt x="618" y="1"/>
                  </a:lnTo>
                  <a:lnTo>
                    <a:pt x="619" y="1"/>
                  </a:lnTo>
                  <a:lnTo>
                    <a:pt x="621" y="3"/>
                  </a:lnTo>
                  <a:lnTo>
                    <a:pt x="623" y="5"/>
                  </a:lnTo>
                  <a:lnTo>
                    <a:pt x="625" y="6"/>
                  </a:lnTo>
                  <a:lnTo>
                    <a:pt x="628" y="8"/>
                  </a:lnTo>
                  <a:lnTo>
                    <a:pt x="630" y="10"/>
                  </a:lnTo>
                  <a:lnTo>
                    <a:pt x="631" y="13"/>
                  </a:lnTo>
                  <a:lnTo>
                    <a:pt x="635" y="15"/>
                  </a:lnTo>
                  <a:lnTo>
                    <a:pt x="637" y="17"/>
                  </a:lnTo>
                  <a:lnTo>
                    <a:pt x="638" y="19"/>
                  </a:lnTo>
                  <a:lnTo>
                    <a:pt x="638" y="44"/>
                  </a:lnTo>
                  <a:lnTo>
                    <a:pt x="19" y="44"/>
                  </a:lnTo>
                  <a:lnTo>
                    <a:pt x="19" y="43"/>
                  </a:lnTo>
                  <a:lnTo>
                    <a:pt x="19" y="41"/>
                  </a:lnTo>
                  <a:lnTo>
                    <a:pt x="19" y="39"/>
                  </a:lnTo>
                  <a:lnTo>
                    <a:pt x="19" y="38"/>
                  </a:lnTo>
                  <a:lnTo>
                    <a:pt x="20" y="36"/>
                  </a:lnTo>
                  <a:lnTo>
                    <a:pt x="19" y="34"/>
                  </a:lnTo>
                  <a:lnTo>
                    <a:pt x="20" y="31"/>
                  </a:lnTo>
                  <a:lnTo>
                    <a:pt x="19" y="27"/>
                  </a:lnTo>
                  <a:lnTo>
                    <a:pt x="20" y="24"/>
                  </a:lnTo>
                  <a:lnTo>
                    <a:pt x="19" y="19"/>
                  </a:lnTo>
                  <a:lnTo>
                    <a:pt x="17" y="17"/>
                  </a:lnTo>
                  <a:lnTo>
                    <a:pt x="15" y="15"/>
                  </a:lnTo>
                  <a:lnTo>
                    <a:pt x="13" y="13"/>
                  </a:lnTo>
                  <a:lnTo>
                    <a:pt x="12" y="12"/>
                  </a:lnTo>
                  <a:lnTo>
                    <a:pt x="10" y="10"/>
                  </a:lnTo>
                  <a:lnTo>
                    <a:pt x="8" y="8"/>
                  </a:lnTo>
                  <a:lnTo>
                    <a:pt x="6" y="6"/>
                  </a:lnTo>
                  <a:lnTo>
                    <a:pt x="5" y="5"/>
                  </a:lnTo>
                  <a:lnTo>
                    <a:pt x="3" y="3"/>
                  </a:lnTo>
                  <a:lnTo>
                    <a:pt x="1" y="1"/>
                  </a:lnTo>
                  <a:lnTo>
                    <a:pt x="0" y="0"/>
                  </a:lnTo>
                  <a:close/>
                </a:path>
              </a:pathLst>
            </a:custGeom>
            <a:solidFill>
              <a:srgbClr val="A2C1FE"/>
            </a:solidFill>
            <a:ln w="9525">
              <a:noFill/>
              <a:round/>
              <a:headEnd/>
              <a:tailEnd/>
            </a:ln>
          </p:spPr>
          <p:txBody>
            <a:bodyPr/>
            <a:lstStyle/>
            <a:p>
              <a:endParaRPr lang="en-US" sz="700" dirty="0"/>
            </a:p>
          </p:txBody>
        </p:sp>
      </p:grpSp>
      <p:sp>
        <p:nvSpPr>
          <p:cNvPr id="128" name="TextBox 127"/>
          <p:cNvSpPr txBox="1"/>
          <p:nvPr/>
        </p:nvSpPr>
        <p:spPr>
          <a:xfrm>
            <a:off x="5796284" y="3115207"/>
            <a:ext cx="973777" cy="415488"/>
          </a:xfrm>
          <a:prstGeom prst="rect">
            <a:avLst/>
          </a:prstGeom>
          <a:noFill/>
        </p:spPr>
        <p:txBody>
          <a:bodyPr wrap="square" lIns="91430" tIns="45715" rIns="91430" bIns="45715" rtlCol="0">
            <a:spAutoFit/>
          </a:bodyPr>
          <a:lstStyle/>
          <a:p>
            <a:pPr algn="ctr"/>
            <a:r>
              <a:rPr lang="en-US" sz="1000" dirty="0" smtClean="0">
                <a:solidFill>
                  <a:srgbClr val="000000"/>
                </a:solidFill>
                <a:latin typeface="Calibri" pitchFamily="34" charset="0"/>
              </a:rPr>
              <a:t>Merchant Bank</a:t>
            </a:r>
          </a:p>
          <a:p>
            <a:pPr algn="ctr"/>
            <a:r>
              <a:rPr lang="en-US" sz="1000" dirty="0" smtClean="0">
                <a:solidFill>
                  <a:srgbClr val="000000"/>
                </a:solidFill>
                <a:latin typeface="Calibri" pitchFamily="34" charset="0"/>
              </a:rPr>
              <a:t>(AS-PSP)</a:t>
            </a:r>
          </a:p>
        </p:txBody>
      </p:sp>
      <p:sp>
        <p:nvSpPr>
          <p:cNvPr id="129" name="Cloud 128"/>
          <p:cNvSpPr/>
          <p:nvPr/>
        </p:nvSpPr>
        <p:spPr>
          <a:xfrm>
            <a:off x="6335477" y="2803597"/>
            <a:ext cx="617517" cy="368133"/>
          </a:xfrm>
          <a:prstGeom prst="cloud">
            <a:avLst/>
          </a:prstGeom>
          <a:solidFill>
            <a:schemeClr val="tx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35996" rIns="0" bIns="35996" anchor="ctr"/>
          <a:lstStyle/>
          <a:p>
            <a:pPr algn="ctr" fontAlgn="auto">
              <a:spcBef>
                <a:spcPts val="0"/>
              </a:spcBef>
              <a:spcAft>
                <a:spcPts val="0"/>
              </a:spcAft>
              <a:defRPr/>
            </a:pPr>
            <a:r>
              <a:rPr lang="nl-NL" sz="1000" dirty="0" smtClean="0">
                <a:solidFill>
                  <a:schemeClr val="tx1"/>
                </a:solidFill>
                <a:latin typeface="Arial" pitchFamily="34" charset="0"/>
                <a:cs typeface="Arial" pitchFamily="34" charset="0"/>
              </a:rPr>
              <a:t>API</a:t>
            </a:r>
            <a:endParaRPr lang="nl-NL" sz="1000" dirty="0">
              <a:solidFill>
                <a:schemeClr val="tx1"/>
              </a:solidFill>
              <a:latin typeface="Arial" pitchFamily="34" charset="0"/>
              <a:cs typeface="Arial" pitchFamily="34" charset="0"/>
            </a:endParaRPr>
          </a:p>
        </p:txBody>
      </p:sp>
      <p:cxnSp>
        <p:nvCxnSpPr>
          <p:cNvPr id="133" name="Shape 132"/>
          <p:cNvCxnSpPr>
            <a:stCxn id="89" idx="2"/>
            <a:endCxn id="121" idx="3"/>
          </p:cNvCxnSpPr>
          <p:nvPr/>
        </p:nvCxnSpPr>
        <p:spPr>
          <a:xfrm rot="5400000">
            <a:off x="7103928" y="2611820"/>
            <a:ext cx="392370" cy="558068"/>
          </a:xfrm>
          <a:prstGeom prst="bentConnector2">
            <a:avLst/>
          </a:prstGeom>
          <a:ln w="12700">
            <a:solidFill>
              <a:srgbClr val="00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55" name="Straight Arrow Connector 154"/>
          <p:cNvCxnSpPr/>
          <p:nvPr/>
        </p:nvCxnSpPr>
        <p:spPr>
          <a:xfrm flipV="1">
            <a:off x="3150453" y="3030280"/>
            <a:ext cx="156327" cy="75841"/>
          </a:xfrm>
          <a:prstGeom prst="straightConnector1">
            <a:avLst/>
          </a:prstGeom>
          <a:ln w="12700">
            <a:solidFill>
              <a:srgbClr val="000000"/>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67" name="Elbow Connector 166"/>
          <p:cNvCxnSpPr>
            <a:stCxn id="50" idx="2"/>
            <a:endCxn id="93" idx="1"/>
          </p:cNvCxnSpPr>
          <p:nvPr/>
        </p:nvCxnSpPr>
        <p:spPr>
          <a:xfrm rot="16200000" flipH="1">
            <a:off x="4202835" y="2889136"/>
            <a:ext cx="471254" cy="306975"/>
          </a:xfrm>
          <a:prstGeom prst="bentConnector2">
            <a:avLst/>
          </a:prstGeom>
          <a:ln w="12700">
            <a:solidFill>
              <a:srgbClr val="000000"/>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med">
    <p:wip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Rounded Rectangular Callout 78"/>
          <p:cNvSpPr/>
          <p:nvPr/>
        </p:nvSpPr>
        <p:spPr>
          <a:xfrm>
            <a:off x="255170" y="1903229"/>
            <a:ext cx="1676400" cy="967563"/>
          </a:xfrm>
          <a:prstGeom prst="wedgeRoundRectCallout">
            <a:avLst>
              <a:gd name="adj1" fmla="val 150555"/>
              <a:gd name="adj2" fmla="val -2836"/>
              <a:gd name="adj3" fmla="val 16667"/>
            </a:avLst>
          </a:prstGeom>
          <a:solidFill>
            <a:schemeClr val="tx2">
              <a:lumMod val="20000"/>
              <a:lumOff val="80000"/>
            </a:schemeClr>
          </a:solid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91430" tIns="45715" rIns="91430" bIns="45715" rtlCol="0" anchor="ctr"/>
          <a:lstStyle/>
          <a:p>
            <a:pPr marL="228575" indent="-228575"/>
            <a:r>
              <a:rPr lang="en-US" sz="800" dirty="0" smtClean="0">
                <a:solidFill>
                  <a:srgbClr val="0070C0"/>
                </a:solidFill>
                <a:latin typeface="Calibri" pitchFamily="34" charset="0"/>
              </a:rPr>
              <a:t>1. getMerchantCreditDetails</a:t>
            </a:r>
          </a:p>
          <a:p>
            <a:pPr marL="228575" indent="-228575"/>
            <a:r>
              <a:rPr lang="en-US" sz="800" dirty="0" smtClean="0">
                <a:solidFill>
                  <a:srgbClr val="0070C0"/>
                </a:solidFill>
                <a:latin typeface="Calibri" pitchFamily="34" charset="0"/>
              </a:rPr>
              <a:t>2. getMemberState&amp;Bank</a:t>
            </a:r>
          </a:p>
          <a:p>
            <a:pPr marL="228575" indent="-228575"/>
            <a:r>
              <a:rPr lang="en-US" sz="800" dirty="0" smtClean="0">
                <a:solidFill>
                  <a:srgbClr val="0070C0"/>
                </a:solidFill>
                <a:latin typeface="Calibri" pitchFamily="34" charset="0"/>
              </a:rPr>
              <a:t>3. sendCustomerLoginDetails</a:t>
            </a:r>
          </a:p>
          <a:p>
            <a:pPr marL="228575" indent="-228575"/>
            <a:r>
              <a:rPr lang="en-US" sz="800" dirty="0" smtClean="0">
                <a:solidFill>
                  <a:srgbClr val="0070C0"/>
                </a:solidFill>
                <a:latin typeface="Calibri" pitchFamily="34" charset="0"/>
              </a:rPr>
              <a:t>4. sendMerchantCreditDetails</a:t>
            </a:r>
          </a:p>
          <a:p>
            <a:pPr marL="228575" indent="-228575"/>
            <a:r>
              <a:rPr lang="en-US" sz="800" dirty="0" smtClean="0">
                <a:solidFill>
                  <a:srgbClr val="0070C0"/>
                </a:solidFill>
                <a:latin typeface="Calibri" pitchFamily="34" charset="0"/>
              </a:rPr>
              <a:t>5. enterPaymentOTPDetails</a:t>
            </a:r>
          </a:p>
          <a:p>
            <a:pPr marL="228575" indent="-228575"/>
            <a:r>
              <a:rPr lang="en-US" sz="800" dirty="0" smtClean="0">
                <a:solidFill>
                  <a:srgbClr val="0070C0"/>
                </a:solidFill>
                <a:latin typeface="Calibri" pitchFamily="34" charset="0"/>
              </a:rPr>
              <a:t>6. sendTransactionAndOTPDetails</a:t>
            </a:r>
          </a:p>
          <a:p>
            <a:pPr marL="228575" indent="-228575"/>
            <a:r>
              <a:rPr lang="en-US" sz="800" dirty="0" smtClean="0">
                <a:solidFill>
                  <a:srgbClr val="0070C0"/>
                </a:solidFill>
                <a:latin typeface="Calibri" pitchFamily="34" charset="0"/>
              </a:rPr>
              <a:t>7. showPaymentsStatus</a:t>
            </a:r>
          </a:p>
        </p:txBody>
      </p:sp>
      <p:sp>
        <p:nvSpPr>
          <p:cNvPr id="97" name="Rounded Rectangle 96"/>
          <p:cNvSpPr/>
          <p:nvPr/>
        </p:nvSpPr>
        <p:spPr>
          <a:xfrm>
            <a:off x="5847960" y="1275907"/>
            <a:ext cx="1169581" cy="786809"/>
          </a:xfrm>
          <a:prstGeom prst="roundRect">
            <a:avLst/>
          </a:prstGeom>
          <a:solidFill>
            <a:srgbClr val="C1E1FF"/>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91430" tIns="45715" rIns="91430" bIns="45715" rtlCol="0" anchor="ctr"/>
          <a:lstStyle/>
          <a:p>
            <a:pPr algn="ctr"/>
            <a:endParaRPr lang="en-US" sz="1000" dirty="0" smtClean="0">
              <a:solidFill>
                <a:schemeClr val="tx2">
                  <a:lumMod val="50000"/>
                </a:schemeClr>
              </a:solidFill>
              <a:latin typeface="Calibri" pitchFamily="34" charset="0"/>
            </a:endParaRPr>
          </a:p>
        </p:txBody>
      </p:sp>
      <p:sp>
        <p:nvSpPr>
          <p:cNvPr id="83970" name="Text Box 2"/>
          <p:cNvSpPr>
            <a:spLocks noGrp="1" noChangeArrowheads="1"/>
          </p:cNvSpPr>
          <p:nvPr>
            <p:ph type="title"/>
          </p:nvPr>
        </p:nvSpPr>
        <p:spPr>
          <a:xfrm>
            <a:off x="211140" y="109184"/>
            <a:ext cx="6189660" cy="762001"/>
          </a:xfrm>
        </p:spPr>
        <p:txBody>
          <a:bodyPr/>
          <a:lstStyle/>
          <a:p>
            <a:pPr eaLnBrk="1" hangingPunct="1"/>
            <a:r>
              <a:rPr lang="en-US" altLang="en-US" sz="2400" dirty="0" smtClean="0">
                <a:latin typeface="Calibri" pitchFamily="34" charset="0"/>
              </a:rPr>
              <a:t>Scenario 2 – TPP is Acting as PISP using Capgemini API</a:t>
            </a:r>
          </a:p>
        </p:txBody>
      </p:sp>
      <p:sp>
        <p:nvSpPr>
          <p:cNvPr id="7" name="Text Box 3"/>
          <p:cNvSpPr txBox="1">
            <a:spLocks noChangeArrowheads="1"/>
          </p:cNvSpPr>
          <p:nvPr/>
        </p:nvSpPr>
        <p:spPr bwMode="auto">
          <a:xfrm>
            <a:off x="163774" y="3923412"/>
            <a:ext cx="9618402" cy="2367073"/>
          </a:xfrm>
          <a:prstGeom prst="rect">
            <a:avLst/>
          </a:prstGeom>
          <a:ln/>
          <a:extLst/>
        </p:spPr>
        <p:style>
          <a:lnRef idx="1">
            <a:schemeClr val="accent5"/>
          </a:lnRef>
          <a:fillRef idx="2">
            <a:schemeClr val="accent5"/>
          </a:fillRef>
          <a:effectRef idx="1">
            <a:schemeClr val="accent5"/>
          </a:effectRef>
          <a:fontRef idx="minor">
            <a:schemeClr val="dk1"/>
          </a:fontRef>
        </p:style>
        <p:txBody>
          <a:bodyPr lIns="89990" tIns="44995" rIns="89990" bIns="44995" numCol="2"/>
          <a:lstStyle>
            <a:lvl1pPr marL="228600" indent="-228600">
              <a:spcBef>
                <a:spcPts val="700"/>
              </a:spcBef>
              <a:buClr>
                <a:srgbClr val="000000"/>
              </a:buClr>
              <a:buSzPct val="100000"/>
              <a:buFont typeface="Times New Roman" panose="02020603050405020304" pitchFamily="18" charset="0"/>
              <a:buChar char="•"/>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sz="2800">
                <a:solidFill>
                  <a:srgbClr val="000000"/>
                </a:solidFill>
                <a:latin typeface="Calibri" panose="020F0502020204030204" pitchFamily="34" charset="0"/>
                <a:ea typeface="Lucida Sans Unicode" panose="020B0602030504020204" pitchFamily="34" charset="0"/>
                <a:cs typeface="Lucida Sans Unicode" panose="020B0602030504020204" pitchFamily="34" charset="0"/>
              </a:defRPr>
            </a:lvl1pPr>
            <a:lvl2pPr>
              <a:spcBef>
                <a:spcPts val="600"/>
              </a:spcBef>
              <a:buClr>
                <a:srgbClr val="000000"/>
              </a:buClr>
              <a:buSzPct val="100000"/>
              <a:buFont typeface="Times New Roman" panose="02020603050405020304" pitchFamily="18" charset="0"/>
              <a:buChar char="–"/>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sz="2400">
                <a:solidFill>
                  <a:srgbClr val="000000"/>
                </a:solidFill>
                <a:latin typeface="Calibri" panose="020F0502020204030204" pitchFamily="34" charset="0"/>
                <a:ea typeface="Lucida Sans Unicode" panose="020B0602030504020204" pitchFamily="34" charset="0"/>
                <a:cs typeface="Lucida Sans Unicode" panose="020B0602030504020204" pitchFamily="34" charset="0"/>
              </a:defRPr>
            </a:lvl2pPr>
            <a:lvl3pPr>
              <a:spcBef>
                <a:spcPts val="500"/>
              </a:spcBef>
              <a:buClr>
                <a:srgbClr val="000000"/>
              </a:buClr>
              <a:buSzPct val="100000"/>
              <a:buFont typeface="Times New Roman" panose="02020603050405020304" pitchFamily="18" charset="0"/>
              <a:buChar char="•"/>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sz="2000">
                <a:solidFill>
                  <a:srgbClr val="000000"/>
                </a:solidFill>
                <a:latin typeface="Calibri" panose="020F0502020204030204" pitchFamily="34" charset="0"/>
                <a:ea typeface="Lucida Sans Unicode" panose="020B0602030504020204" pitchFamily="34" charset="0"/>
                <a:cs typeface="Lucida Sans Unicode" panose="020B0602030504020204" pitchFamily="34" charset="0"/>
              </a:defRPr>
            </a:lvl3pPr>
            <a:lvl4pPr>
              <a:spcBef>
                <a:spcPts val="500"/>
              </a:spcBef>
              <a:buClr>
                <a:srgbClr val="000000"/>
              </a:buClr>
              <a:buSzPct val="100000"/>
              <a:buFont typeface="Times New Roman" panose="02020603050405020304" pitchFamily="18" charset="0"/>
              <a:buChar char="–"/>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sz="2000">
                <a:solidFill>
                  <a:srgbClr val="1C7DAF"/>
                </a:solidFill>
                <a:latin typeface="Trebuchet MS" panose="020B0603020202020204" pitchFamily="34" charset="0"/>
                <a:ea typeface="Lucida Sans Unicode" panose="020B0602030504020204" pitchFamily="34" charset="0"/>
                <a:cs typeface="Lucida Sans Unicode" panose="020B0602030504020204" pitchFamily="34" charset="0"/>
              </a:defRPr>
            </a:lvl4pPr>
            <a:lvl5pPr>
              <a:spcBef>
                <a:spcPts val="500"/>
              </a:spcBef>
              <a:buClr>
                <a:srgbClr val="000000"/>
              </a:buClr>
              <a:buSzPct val="100000"/>
              <a:buFont typeface="Times New Roman" panose="02020603050405020304" pitchFamily="18" charset="0"/>
              <a:buChar char="»"/>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sz="2000">
                <a:solidFill>
                  <a:srgbClr val="1C7DAF"/>
                </a:solidFill>
                <a:latin typeface="Trebuchet MS" panose="020B0603020202020204" pitchFamily="34" charset="0"/>
                <a:ea typeface="Lucida Sans Unicode" panose="020B0602030504020204" pitchFamily="34" charset="0"/>
                <a:cs typeface="Lucida Sans Unicode" panose="020B0602030504020204" pitchFamily="34"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buChar char="»"/>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sz="2000">
                <a:solidFill>
                  <a:srgbClr val="1C7DAF"/>
                </a:solidFill>
                <a:latin typeface="Trebuchet MS" panose="020B0603020202020204" pitchFamily="34" charset="0"/>
                <a:ea typeface="Lucida Sans Unicode" panose="020B0602030504020204" pitchFamily="34" charset="0"/>
                <a:cs typeface="Lucida Sans Unicode" panose="020B0602030504020204" pitchFamily="34"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buChar char="»"/>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sz="2000">
                <a:solidFill>
                  <a:srgbClr val="1C7DAF"/>
                </a:solidFill>
                <a:latin typeface="Trebuchet MS" panose="020B0603020202020204" pitchFamily="34" charset="0"/>
                <a:ea typeface="Lucida Sans Unicode" panose="020B0602030504020204" pitchFamily="34" charset="0"/>
                <a:cs typeface="Lucida Sans Unicode" panose="020B0602030504020204" pitchFamily="34"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buChar char="»"/>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sz="2000">
                <a:solidFill>
                  <a:srgbClr val="1C7DAF"/>
                </a:solidFill>
                <a:latin typeface="Trebuchet MS" panose="020B0603020202020204" pitchFamily="34" charset="0"/>
                <a:ea typeface="Lucida Sans Unicode" panose="020B0602030504020204" pitchFamily="34" charset="0"/>
                <a:cs typeface="Lucida Sans Unicode" panose="020B0602030504020204" pitchFamily="34"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buChar char="»"/>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sz="2000">
                <a:solidFill>
                  <a:srgbClr val="1C7DAF"/>
                </a:solidFill>
                <a:latin typeface="Trebuchet MS" panose="020B0603020202020204" pitchFamily="34" charset="0"/>
                <a:ea typeface="Lucida Sans Unicode" panose="020B0602030504020204" pitchFamily="34" charset="0"/>
                <a:cs typeface="Lucida Sans Unicode" panose="020B0602030504020204" pitchFamily="34" charset="0"/>
              </a:defRPr>
            </a:lvl9pPr>
          </a:lstStyle>
          <a:p>
            <a:pPr eaLnBrk="1" hangingPunct="1">
              <a:spcBef>
                <a:spcPct val="0"/>
              </a:spcBef>
              <a:buAutoNum type="arabicPeriod"/>
              <a:defRPr/>
            </a:pPr>
            <a:r>
              <a:rPr lang="en-IN" sz="1000" dirty="0" smtClean="0"/>
              <a:t>Customer want to return the product/Service and want full or partial refund </a:t>
            </a:r>
            <a:r>
              <a:rPr lang="en-IN" sz="1000" dirty="0" err="1" smtClean="0"/>
              <a:t>andd</a:t>
            </a:r>
            <a:r>
              <a:rPr lang="en-IN" sz="1000" dirty="0" smtClean="0"/>
              <a:t> goes to merchant website and initiates the refund request</a:t>
            </a:r>
          </a:p>
          <a:p>
            <a:pPr eaLnBrk="1" hangingPunct="1">
              <a:spcBef>
                <a:spcPct val="0"/>
              </a:spcBef>
              <a:buFont typeface="Times New Roman" panose="02020603050405020304" pitchFamily="18" charset="0"/>
              <a:buAutoNum type="arabicPeriod"/>
              <a:defRPr/>
            </a:pPr>
            <a:r>
              <a:rPr lang="en-IN" sz="1000" dirty="0" smtClean="0"/>
              <a:t>Here TPP is acting as PISP using Capgemini API. Capgemini API (Cloud Based) has been invoked for Payment refund.</a:t>
            </a:r>
            <a:r>
              <a:rPr lang="en-US" sz="1000" dirty="0" smtClean="0">
                <a:solidFill>
                  <a:srgbClr val="FF0000"/>
                </a:solidFill>
              </a:rPr>
              <a:t> </a:t>
            </a:r>
          </a:p>
          <a:p>
            <a:pPr eaLnBrk="1" hangingPunct="1">
              <a:spcBef>
                <a:spcPct val="0"/>
              </a:spcBef>
              <a:buFont typeface="Times New Roman" panose="02020603050405020304" pitchFamily="18" charset="0"/>
              <a:buAutoNum type="arabicPeriod"/>
              <a:defRPr/>
            </a:pPr>
            <a:r>
              <a:rPr lang="en-IN" sz="1000" dirty="0" smtClean="0"/>
              <a:t>PISP Sends Payment refund request to the Merchant Bank . </a:t>
            </a:r>
            <a:endParaRPr lang="en-US" sz="1000" dirty="0" smtClean="0">
              <a:solidFill>
                <a:srgbClr val="FF0000"/>
              </a:solidFill>
              <a:cs typeface="Arial" pitchFamily="34" charset="0"/>
            </a:endParaRPr>
          </a:p>
          <a:p>
            <a:pPr eaLnBrk="1" hangingPunct="1">
              <a:spcBef>
                <a:spcPct val="0"/>
              </a:spcBef>
              <a:buFont typeface="Times New Roman" panose="02020603050405020304" pitchFamily="18" charset="0"/>
              <a:buAutoNum type="arabicPeriod"/>
              <a:defRPr/>
            </a:pPr>
            <a:r>
              <a:rPr lang="en-IN" sz="1000" dirty="0" smtClean="0"/>
              <a:t>Merchant Bank authorised the Payments details. Merchant Bank to generate OTP (One Time Password) &amp; send to Merchant registered mobile number. (2 factor authorization). </a:t>
            </a:r>
            <a:r>
              <a:rPr lang="en-IN" sz="1000" dirty="0" smtClean="0">
                <a:solidFill>
                  <a:srgbClr val="FF0000"/>
                </a:solidFill>
              </a:rPr>
              <a:t>verifyCustomerLoginDetails, checkMerchantCreditDetails, sendPaymentOTPToCustomer</a:t>
            </a:r>
          </a:p>
          <a:p>
            <a:pPr eaLnBrk="1" hangingPunct="1">
              <a:spcBef>
                <a:spcPct val="0"/>
              </a:spcBef>
              <a:buFont typeface="Times New Roman" panose="02020603050405020304" pitchFamily="18" charset="0"/>
              <a:buAutoNum type="arabicPeriod"/>
              <a:defRPr/>
            </a:pPr>
            <a:r>
              <a:rPr lang="en-IN" sz="1000" dirty="0" smtClean="0"/>
              <a:t>Merchant  received OTP which has been sent by their Bank  and enter it in PISP website. </a:t>
            </a:r>
            <a:r>
              <a:rPr lang="en-US" sz="1000" dirty="0" smtClean="0">
                <a:solidFill>
                  <a:srgbClr val="FF0000"/>
                </a:solidFill>
                <a:cs typeface="Arial" pitchFamily="34" charset="0"/>
              </a:rPr>
              <a:t>enterPaymentOTPDetails </a:t>
            </a:r>
          </a:p>
          <a:p>
            <a:pPr eaLnBrk="1" hangingPunct="1">
              <a:spcBef>
                <a:spcPct val="0"/>
              </a:spcBef>
              <a:buFont typeface="Times New Roman" panose="02020603050405020304" pitchFamily="18" charset="0"/>
              <a:buAutoNum type="arabicPeriod"/>
              <a:defRPr/>
            </a:pPr>
            <a:r>
              <a:rPr lang="en-IN" sz="1000" dirty="0" smtClean="0"/>
              <a:t>PISP send the OTP details received for the initiated transaction to the Customer Bank. </a:t>
            </a:r>
            <a:r>
              <a:rPr lang="en-US" sz="1000" dirty="0" smtClean="0">
                <a:solidFill>
                  <a:srgbClr val="FF0000"/>
                </a:solidFill>
                <a:cs typeface="Arial" pitchFamily="34" charset="0"/>
              </a:rPr>
              <a:t>sendTransactionAndOTPDetails</a:t>
            </a:r>
          </a:p>
          <a:p>
            <a:pPr eaLnBrk="1" hangingPunct="1">
              <a:spcBef>
                <a:spcPct val="0"/>
              </a:spcBef>
              <a:buFont typeface="Times New Roman" panose="02020603050405020304" pitchFamily="18" charset="0"/>
              <a:buAutoNum type="arabicPeriod"/>
              <a:defRPr/>
            </a:pPr>
            <a:r>
              <a:rPr lang="en-IN" sz="1000" dirty="0" smtClean="0"/>
              <a:t>Customer Bank verify the Payment details and OTP. After successful verification, Customer Bank send positive response to the PISP.</a:t>
            </a:r>
            <a:r>
              <a:rPr lang="en-US" sz="1000" dirty="0" smtClean="0">
                <a:solidFill>
                  <a:srgbClr val="FF0000"/>
                </a:solidFill>
                <a:cs typeface="Arial" pitchFamily="34" charset="0"/>
              </a:rPr>
              <a:t> verifyTransactionAndOTPDetails, executePaymentOrder, notifyPaymentOrderStatus</a:t>
            </a:r>
          </a:p>
          <a:p>
            <a:pPr eaLnBrk="1" hangingPunct="1">
              <a:spcBef>
                <a:spcPct val="0"/>
              </a:spcBef>
              <a:buFont typeface="Times New Roman" panose="02020603050405020304" pitchFamily="18" charset="0"/>
              <a:buAutoNum type="arabicPeriod"/>
              <a:defRPr/>
            </a:pPr>
            <a:r>
              <a:rPr lang="en-IN" sz="1000" dirty="0" smtClean="0"/>
              <a:t>PISP send control to merchant website and confirms payment status </a:t>
            </a:r>
            <a:r>
              <a:rPr lang="en-US" sz="1000" dirty="0" smtClean="0">
                <a:solidFill>
                  <a:srgbClr val="FF0000"/>
                </a:solidFill>
                <a:cs typeface="Arial" pitchFamily="34" charset="0"/>
              </a:rPr>
              <a:t>showPaymentStatus</a:t>
            </a:r>
            <a:endParaRPr lang="en-US" sz="1000" dirty="0" smtClean="0"/>
          </a:p>
          <a:p>
            <a:pPr eaLnBrk="1" hangingPunct="1">
              <a:spcBef>
                <a:spcPct val="0"/>
              </a:spcBef>
              <a:buAutoNum type="arabicPeriod"/>
              <a:defRPr/>
            </a:pPr>
            <a:r>
              <a:rPr lang="en-IN" sz="1000" dirty="0" smtClean="0"/>
              <a:t>Customer Bank will initiate credit transfer payment to credit Merchant’s account via CSM. </a:t>
            </a:r>
          </a:p>
          <a:p>
            <a:pPr eaLnBrk="1" hangingPunct="1">
              <a:spcBef>
                <a:spcPct val="0"/>
              </a:spcBef>
              <a:buAutoNum type="arabicPeriod"/>
              <a:defRPr/>
            </a:pPr>
            <a:endParaRPr lang="en-US" sz="1000" dirty="0" smtClean="0"/>
          </a:p>
          <a:p>
            <a:pPr eaLnBrk="1" hangingPunct="1">
              <a:spcBef>
                <a:spcPct val="0"/>
              </a:spcBef>
              <a:buNone/>
              <a:defRPr/>
            </a:pPr>
            <a:r>
              <a:rPr lang="en-US" sz="1000" b="1" dirty="0" smtClean="0"/>
              <a:t>NOTE: Account transfer between Customer and Merchant Bank will be happening with different available CSM’s. E.g. With SEPA Insta Payment it will be real-time fund transfer.</a:t>
            </a:r>
            <a:endParaRPr lang="en-US" sz="1600" b="1" dirty="0" smtClean="0"/>
          </a:p>
        </p:txBody>
      </p:sp>
      <p:cxnSp>
        <p:nvCxnSpPr>
          <p:cNvPr id="30" name="Straight Arrow Connector 29"/>
          <p:cNvCxnSpPr/>
          <p:nvPr/>
        </p:nvCxnSpPr>
        <p:spPr>
          <a:xfrm>
            <a:off x="2265684" y="2024569"/>
            <a:ext cx="20370" cy="782428"/>
          </a:xfrm>
          <a:prstGeom prst="straightConnector1">
            <a:avLst/>
          </a:prstGeom>
          <a:ln w="12700">
            <a:solidFill>
              <a:srgbClr val="000000"/>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31" name="Oval 30"/>
          <p:cNvSpPr/>
          <p:nvPr/>
        </p:nvSpPr>
        <p:spPr>
          <a:xfrm>
            <a:off x="2025208" y="2395077"/>
            <a:ext cx="195943" cy="235132"/>
          </a:xfrm>
          <a:prstGeom prst="ellipse">
            <a:avLst/>
          </a:prstGeom>
          <a:ln w="12700">
            <a:solidFill>
              <a:srgbClr val="000000"/>
            </a:solidFill>
            <a:prstDash val="solid"/>
            <a:tailEnd type="arrow"/>
          </a:ln>
        </p:spPr>
        <p:style>
          <a:lnRef idx="1">
            <a:schemeClr val="accent1"/>
          </a:lnRef>
          <a:fillRef idx="0">
            <a:schemeClr val="accent1"/>
          </a:fillRef>
          <a:effectRef idx="0">
            <a:schemeClr val="accent1"/>
          </a:effectRef>
          <a:fontRef idx="minor">
            <a:schemeClr val="tx1"/>
          </a:fontRef>
        </p:style>
        <p:txBody>
          <a:bodyPr lIns="91430" tIns="45715" rIns="91430" bIns="45715" rtlCol="0" anchor="ctr"/>
          <a:lstStyle/>
          <a:p>
            <a:pPr algn="ctr"/>
            <a:r>
              <a:rPr lang="en-US" sz="1100" dirty="0" smtClean="0">
                <a:solidFill>
                  <a:srgbClr val="000000"/>
                </a:solidFill>
                <a:latin typeface="Calibri" pitchFamily="34" charset="0"/>
              </a:rPr>
              <a:t>1</a:t>
            </a:r>
          </a:p>
        </p:txBody>
      </p:sp>
      <p:cxnSp>
        <p:nvCxnSpPr>
          <p:cNvPr id="34" name="Straight Arrow Connector 33"/>
          <p:cNvCxnSpPr>
            <a:stCxn id="78" idx="3"/>
          </p:cNvCxnSpPr>
          <p:nvPr/>
        </p:nvCxnSpPr>
        <p:spPr>
          <a:xfrm flipV="1">
            <a:off x="2541235" y="2785730"/>
            <a:ext cx="999407" cy="431324"/>
          </a:xfrm>
          <a:prstGeom prst="straightConnector1">
            <a:avLst/>
          </a:prstGeom>
          <a:ln w="12700">
            <a:solidFill>
              <a:srgbClr val="000000"/>
            </a:solidFill>
            <a:prstDash val="solid"/>
            <a:headEnd type="triangle"/>
            <a:tailEnd type="triangle"/>
          </a:ln>
        </p:spPr>
        <p:style>
          <a:lnRef idx="1">
            <a:schemeClr val="accent1"/>
          </a:lnRef>
          <a:fillRef idx="0">
            <a:schemeClr val="accent1"/>
          </a:fillRef>
          <a:effectRef idx="0">
            <a:schemeClr val="accent1"/>
          </a:effectRef>
          <a:fontRef idx="minor">
            <a:schemeClr val="tx1"/>
          </a:fontRef>
        </p:style>
      </p:cxnSp>
      <p:sp>
        <p:nvSpPr>
          <p:cNvPr id="38" name="Oval 37"/>
          <p:cNvSpPr/>
          <p:nvPr/>
        </p:nvSpPr>
        <p:spPr>
          <a:xfrm>
            <a:off x="2972572" y="3029154"/>
            <a:ext cx="195943" cy="235132"/>
          </a:xfrm>
          <a:prstGeom prst="ellipse">
            <a:avLst/>
          </a:prstGeom>
          <a:ln w="12700">
            <a:solidFill>
              <a:srgbClr val="000000"/>
            </a:solidFill>
            <a:prstDash val="solid"/>
            <a:tailEnd type="arrow"/>
          </a:ln>
        </p:spPr>
        <p:style>
          <a:lnRef idx="1">
            <a:schemeClr val="accent1"/>
          </a:lnRef>
          <a:fillRef idx="0">
            <a:schemeClr val="accent1"/>
          </a:fillRef>
          <a:effectRef idx="0">
            <a:schemeClr val="accent1"/>
          </a:effectRef>
          <a:fontRef idx="minor">
            <a:schemeClr val="tx1"/>
          </a:fontRef>
        </p:style>
        <p:txBody>
          <a:bodyPr lIns="91430" tIns="45715" rIns="91430" bIns="45715" rtlCol="0" anchor="ctr"/>
          <a:lstStyle/>
          <a:p>
            <a:pPr algn="ctr"/>
            <a:r>
              <a:rPr lang="en-US" sz="1100" dirty="0" smtClean="0">
                <a:solidFill>
                  <a:srgbClr val="000000"/>
                </a:solidFill>
                <a:latin typeface="Calibri" pitchFamily="34" charset="0"/>
              </a:rPr>
              <a:t>2</a:t>
            </a:r>
          </a:p>
        </p:txBody>
      </p:sp>
      <p:cxnSp>
        <p:nvCxnSpPr>
          <p:cNvPr id="44" name="Straight Arrow Connector 43"/>
          <p:cNvCxnSpPr/>
          <p:nvPr/>
        </p:nvCxnSpPr>
        <p:spPr>
          <a:xfrm flipH="1" flipV="1">
            <a:off x="2697358" y="1429627"/>
            <a:ext cx="3044277" cy="5770"/>
          </a:xfrm>
          <a:prstGeom prst="straightConnector1">
            <a:avLst/>
          </a:prstGeom>
          <a:ln w="12700">
            <a:solidFill>
              <a:srgbClr val="000000"/>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47" name="Oval 46"/>
          <p:cNvSpPr/>
          <p:nvPr/>
        </p:nvSpPr>
        <p:spPr>
          <a:xfrm>
            <a:off x="4264899" y="1168362"/>
            <a:ext cx="195943" cy="235132"/>
          </a:xfrm>
          <a:prstGeom prst="ellipse">
            <a:avLst/>
          </a:prstGeom>
          <a:ln w="12700">
            <a:solidFill>
              <a:srgbClr val="000000"/>
            </a:solidFill>
            <a:prstDash val="solid"/>
            <a:tailEnd type="arrow"/>
          </a:ln>
        </p:spPr>
        <p:style>
          <a:lnRef idx="1">
            <a:schemeClr val="accent1"/>
          </a:lnRef>
          <a:fillRef idx="0">
            <a:schemeClr val="accent1"/>
          </a:fillRef>
          <a:effectRef idx="0">
            <a:schemeClr val="accent1"/>
          </a:effectRef>
          <a:fontRef idx="minor">
            <a:schemeClr val="tx1"/>
          </a:fontRef>
        </p:style>
        <p:txBody>
          <a:bodyPr lIns="91430" tIns="45715" rIns="91430" bIns="45715" rtlCol="0" anchor="ctr"/>
          <a:lstStyle/>
          <a:p>
            <a:pPr algn="ctr"/>
            <a:r>
              <a:rPr lang="en-US" sz="1100" dirty="0" smtClean="0">
                <a:solidFill>
                  <a:srgbClr val="000000"/>
                </a:solidFill>
                <a:latin typeface="Calibri" pitchFamily="34" charset="0"/>
              </a:rPr>
              <a:t>5</a:t>
            </a:r>
          </a:p>
        </p:txBody>
      </p:sp>
      <p:cxnSp>
        <p:nvCxnSpPr>
          <p:cNvPr id="48" name="Straight Arrow Connector 47"/>
          <p:cNvCxnSpPr/>
          <p:nvPr/>
        </p:nvCxnSpPr>
        <p:spPr>
          <a:xfrm>
            <a:off x="2551868" y="1637415"/>
            <a:ext cx="1010093" cy="446568"/>
          </a:xfrm>
          <a:prstGeom prst="straightConnector1">
            <a:avLst/>
          </a:prstGeom>
          <a:ln w="12700">
            <a:solidFill>
              <a:srgbClr val="000000"/>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49" name="Oval 48"/>
          <p:cNvSpPr/>
          <p:nvPr/>
        </p:nvSpPr>
        <p:spPr>
          <a:xfrm>
            <a:off x="3063736" y="1628661"/>
            <a:ext cx="195943" cy="235132"/>
          </a:xfrm>
          <a:prstGeom prst="ellipse">
            <a:avLst/>
          </a:prstGeom>
          <a:ln w="12700">
            <a:solidFill>
              <a:srgbClr val="000000"/>
            </a:solidFill>
            <a:prstDash val="solid"/>
            <a:tailEnd type="arrow"/>
          </a:ln>
        </p:spPr>
        <p:style>
          <a:lnRef idx="1">
            <a:schemeClr val="accent1"/>
          </a:lnRef>
          <a:fillRef idx="0">
            <a:schemeClr val="accent1"/>
          </a:fillRef>
          <a:effectRef idx="0">
            <a:schemeClr val="accent1"/>
          </a:effectRef>
          <a:fontRef idx="minor">
            <a:schemeClr val="tx1"/>
          </a:fontRef>
        </p:style>
        <p:txBody>
          <a:bodyPr lIns="91430" tIns="45715" rIns="91430" bIns="45715" rtlCol="0" anchor="ctr"/>
          <a:lstStyle/>
          <a:p>
            <a:pPr algn="ctr"/>
            <a:r>
              <a:rPr lang="en-US" sz="1100" dirty="0" smtClean="0">
                <a:solidFill>
                  <a:srgbClr val="000000"/>
                </a:solidFill>
                <a:latin typeface="Calibri" pitchFamily="34" charset="0"/>
              </a:rPr>
              <a:t>3</a:t>
            </a:r>
          </a:p>
        </p:txBody>
      </p:sp>
      <p:sp>
        <p:nvSpPr>
          <p:cNvPr id="51" name="Oval 50"/>
          <p:cNvSpPr/>
          <p:nvPr/>
        </p:nvSpPr>
        <p:spPr>
          <a:xfrm>
            <a:off x="2932039" y="1897333"/>
            <a:ext cx="195943" cy="235132"/>
          </a:xfrm>
          <a:prstGeom prst="ellipse">
            <a:avLst/>
          </a:prstGeom>
          <a:ln w="12700">
            <a:solidFill>
              <a:srgbClr val="000000"/>
            </a:solidFill>
            <a:prstDash val="solid"/>
            <a:tailEnd type="arrow"/>
          </a:ln>
        </p:spPr>
        <p:style>
          <a:lnRef idx="1">
            <a:schemeClr val="accent1"/>
          </a:lnRef>
          <a:fillRef idx="0">
            <a:schemeClr val="accent1"/>
          </a:fillRef>
          <a:effectRef idx="0">
            <a:schemeClr val="accent1"/>
          </a:effectRef>
          <a:fontRef idx="minor">
            <a:schemeClr val="tx1"/>
          </a:fontRef>
        </p:style>
        <p:txBody>
          <a:bodyPr lIns="91430" tIns="45715" rIns="91430" bIns="45715" rtlCol="0" anchor="ctr"/>
          <a:lstStyle/>
          <a:p>
            <a:pPr algn="ctr"/>
            <a:r>
              <a:rPr lang="en-US" sz="1100" dirty="0" smtClean="0">
                <a:solidFill>
                  <a:srgbClr val="000000"/>
                </a:solidFill>
                <a:latin typeface="Calibri" pitchFamily="34" charset="0"/>
              </a:rPr>
              <a:t>6</a:t>
            </a:r>
          </a:p>
        </p:txBody>
      </p:sp>
      <p:cxnSp>
        <p:nvCxnSpPr>
          <p:cNvPr id="53" name="Straight Arrow Connector 52"/>
          <p:cNvCxnSpPr/>
          <p:nvPr/>
        </p:nvCxnSpPr>
        <p:spPr>
          <a:xfrm flipV="1">
            <a:off x="4954826" y="1711880"/>
            <a:ext cx="815360" cy="393368"/>
          </a:xfrm>
          <a:prstGeom prst="straightConnector1">
            <a:avLst/>
          </a:prstGeom>
          <a:ln w="12700">
            <a:solidFill>
              <a:srgbClr val="000000"/>
            </a:solidFill>
            <a:prstDash val="solid"/>
            <a:headEnd type="triangle"/>
            <a:tailEnd type="triangle"/>
          </a:ln>
        </p:spPr>
        <p:style>
          <a:lnRef idx="1">
            <a:schemeClr val="accent1"/>
          </a:lnRef>
          <a:fillRef idx="0">
            <a:schemeClr val="accent1"/>
          </a:fillRef>
          <a:effectRef idx="0">
            <a:schemeClr val="accent1"/>
          </a:effectRef>
          <a:fontRef idx="minor">
            <a:schemeClr val="tx1"/>
          </a:fontRef>
        </p:style>
      </p:cxnSp>
      <p:sp>
        <p:nvSpPr>
          <p:cNvPr id="55" name="Oval 54"/>
          <p:cNvSpPr/>
          <p:nvPr/>
        </p:nvSpPr>
        <p:spPr>
          <a:xfrm>
            <a:off x="5035076" y="1705667"/>
            <a:ext cx="195943" cy="235132"/>
          </a:xfrm>
          <a:prstGeom prst="ellipse">
            <a:avLst/>
          </a:prstGeom>
          <a:ln w="12700">
            <a:solidFill>
              <a:srgbClr val="000000"/>
            </a:solidFill>
            <a:prstDash val="solid"/>
            <a:tailEnd type="arrow"/>
          </a:ln>
        </p:spPr>
        <p:style>
          <a:lnRef idx="1">
            <a:schemeClr val="accent1"/>
          </a:lnRef>
          <a:fillRef idx="0">
            <a:schemeClr val="accent1"/>
          </a:fillRef>
          <a:effectRef idx="0">
            <a:schemeClr val="accent1"/>
          </a:effectRef>
          <a:fontRef idx="minor">
            <a:schemeClr val="tx1"/>
          </a:fontRef>
        </p:style>
        <p:txBody>
          <a:bodyPr lIns="91430" tIns="45715" rIns="91430" bIns="45715" rtlCol="0" anchor="ctr"/>
          <a:lstStyle/>
          <a:p>
            <a:pPr algn="ctr"/>
            <a:r>
              <a:rPr lang="en-US" sz="1100" dirty="0" smtClean="0">
                <a:solidFill>
                  <a:srgbClr val="000000"/>
                </a:solidFill>
                <a:latin typeface="Calibri" pitchFamily="34" charset="0"/>
              </a:rPr>
              <a:t>4</a:t>
            </a:r>
          </a:p>
        </p:txBody>
      </p:sp>
      <p:sp>
        <p:nvSpPr>
          <p:cNvPr id="57" name="Oval 56"/>
          <p:cNvSpPr/>
          <p:nvPr/>
        </p:nvSpPr>
        <p:spPr>
          <a:xfrm>
            <a:off x="5233810" y="1618929"/>
            <a:ext cx="195943" cy="235132"/>
          </a:xfrm>
          <a:prstGeom prst="ellipse">
            <a:avLst/>
          </a:prstGeom>
          <a:ln w="12700">
            <a:solidFill>
              <a:srgbClr val="000000"/>
            </a:solidFill>
            <a:prstDash val="solid"/>
            <a:tailEnd type="arrow"/>
          </a:ln>
        </p:spPr>
        <p:style>
          <a:lnRef idx="1">
            <a:schemeClr val="accent1"/>
          </a:lnRef>
          <a:fillRef idx="0">
            <a:schemeClr val="accent1"/>
          </a:fillRef>
          <a:effectRef idx="0">
            <a:schemeClr val="accent1"/>
          </a:effectRef>
          <a:fontRef idx="minor">
            <a:schemeClr val="tx1"/>
          </a:fontRef>
        </p:style>
        <p:txBody>
          <a:bodyPr lIns="91430" tIns="45715" rIns="91430" bIns="45715" rtlCol="0" anchor="ctr"/>
          <a:lstStyle/>
          <a:p>
            <a:pPr algn="ctr"/>
            <a:r>
              <a:rPr lang="en-US" sz="1100" dirty="0" smtClean="0">
                <a:solidFill>
                  <a:srgbClr val="000000"/>
                </a:solidFill>
                <a:latin typeface="Calibri" pitchFamily="34" charset="0"/>
              </a:rPr>
              <a:t>7</a:t>
            </a:r>
          </a:p>
        </p:txBody>
      </p:sp>
      <p:cxnSp>
        <p:nvCxnSpPr>
          <p:cNvPr id="58" name="Straight Arrow Connector 57"/>
          <p:cNvCxnSpPr/>
          <p:nvPr/>
        </p:nvCxnSpPr>
        <p:spPr>
          <a:xfrm flipV="1">
            <a:off x="5423320" y="1637415"/>
            <a:ext cx="137562" cy="63000"/>
          </a:xfrm>
          <a:prstGeom prst="straightConnector1">
            <a:avLst/>
          </a:prstGeom>
          <a:ln w="12700">
            <a:solidFill>
              <a:srgbClr val="000000"/>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59" name="Oval 58"/>
          <p:cNvSpPr/>
          <p:nvPr/>
        </p:nvSpPr>
        <p:spPr>
          <a:xfrm>
            <a:off x="5413606" y="1884062"/>
            <a:ext cx="195943" cy="235132"/>
          </a:xfrm>
          <a:prstGeom prst="ellipse">
            <a:avLst/>
          </a:prstGeom>
          <a:ln w="12700">
            <a:solidFill>
              <a:srgbClr val="000000"/>
            </a:solidFill>
            <a:prstDash val="solid"/>
            <a:tailEnd type="arrow"/>
          </a:ln>
        </p:spPr>
        <p:style>
          <a:lnRef idx="1">
            <a:schemeClr val="accent1"/>
          </a:lnRef>
          <a:fillRef idx="0">
            <a:schemeClr val="accent1"/>
          </a:fillRef>
          <a:effectRef idx="0">
            <a:schemeClr val="accent1"/>
          </a:effectRef>
          <a:fontRef idx="minor">
            <a:schemeClr val="tx1"/>
          </a:fontRef>
        </p:style>
        <p:txBody>
          <a:bodyPr lIns="91430" tIns="45715" rIns="91430" bIns="45715" rtlCol="0" anchor="ctr"/>
          <a:lstStyle/>
          <a:p>
            <a:pPr algn="ctr"/>
            <a:r>
              <a:rPr lang="en-US" sz="1100" dirty="0" smtClean="0">
                <a:solidFill>
                  <a:srgbClr val="000000"/>
                </a:solidFill>
                <a:latin typeface="Calibri" pitchFamily="34" charset="0"/>
              </a:rPr>
              <a:t>8</a:t>
            </a:r>
          </a:p>
        </p:txBody>
      </p:sp>
      <p:cxnSp>
        <p:nvCxnSpPr>
          <p:cNvPr id="60" name="Straight Arrow Connector 59"/>
          <p:cNvCxnSpPr/>
          <p:nvPr/>
        </p:nvCxnSpPr>
        <p:spPr>
          <a:xfrm flipH="1">
            <a:off x="5295068" y="2067287"/>
            <a:ext cx="124826" cy="59226"/>
          </a:xfrm>
          <a:prstGeom prst="straightConnector1">
            <a:avLst/>
          </a:prstGeom>
          <a:ln w="12700">
            <a:solidFill>
              <a:srgbClr val="000000"/>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61" name="Shape 60"/>
          <p:cNvCxnSpPr>
            <a:stCxn id="97" idx="3"/>
            <a:endCxn id="88" idx="0"/>
          </p:cNvCxnSpPr>
          <p:nvPr/>
        </p:nvCxnSpPr>
        <p:spPr>
          <a:xfrm>
            <a:off x="7017541" y="1669312"/>
            <a:ext cx="507641" cy="219513"/>
          </a:xfrm>
          <a:prstGeom prst="bentConnector2">
            <a:avLst/>
          </a:prstGeom>
          <a:ln w="12700">
            <a:solidFill>
              <a:srgbClr val="000000"/>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65" name="Oval 64"/>
          <p:cNvSpPr/>
          <p:nvPr/>
        </p:nvSpPr>
        <p:spPr>
          <a:xfrm>
            <a:off x="3069610" y="2650371"/>
            <a:ext cx="195943" cy="235132"/>
          </a:xfrm>
          <a:prstGeom prst="ellipse">
            <a:avLst/>
          </a:prstGeom>
          <a:ln w="12700">
            <a:solidFill>
              <a:srgbClr val="000000"/>
            </a:solidFill>
            <a:prstDash val="solid"/>
            <a:tailEnd type="arrow"/>
          </a:ln>
        </p:spPr>
        <p:style>
          <a:lnRef idx="1">
            <a:schemeClr val="accent1"/>
          </a:lnRef>
          <a:fillRef idx="0">
            <a:schemeClr val="accent1"/>
          </a:fillRef>
          <a:effectRef idx="0">
            <a:schemeClr val="accent1"/>
          </a:effectRef>
          <a:fontRef idx="minor">
            <a:schemeClr val="tx1"/>
          </a:fontRef>
        </p:style>
        <p:txBody>
          <a:bodyPr lIns="91430" tIns="45715" rIns="91430" bIns="45715" rtlCol="0" anchor="ctr"/>
          <a:lstStyle/>
          <a:p>
            <a:pPr algn="ctr"/>
            <a:r>
              <a:rPr lang="en-US" sz="1100" dirty="0" smtClean="0">
                <a:solidFill>
                  <a:srgbClr val="000000"/>
                </a:solidFill>
                <a:latin typeface="Calibri" pitchFamily="34" charset="0"/>
              </a:rPr>
              <a:t>9</a:t>
            </a:r>
          </a:p>
        </p:txBody>
      </p:sp>
      <p:cxnSp>
        <p:nvCxnSpPr>
          <p:cNvPr id="66" name="Straight Arrow Connector 65"/>
          <p:cNvCxnSpPr/>
          <p:nvPr/>
        </p:nvCxnSpPr>
        <p:spPr>
          <a:xfrm flipH="1">
            <a:off x="2952803" y="2807126"/>
            <a:ext cx="128687" cy="65216"/>
          </a:xfrm>
          <a:prstGeom prst="straightConnector1">
            <a:avLst/>
          </a:prstGeom>
          <a:ln w="12700">
            <a:solidFill>
              <a:srgbClr val="000000"/>
            </a:solidFill>
            <a:prstDash val="solid"/>
            <a:tailEnd type="triangle"/>
          </a:ln>
        </p:spPr>
        <p:style>
          <a:lnRef idx="1">
            <a:schemeClr val="accent1"/>
          </a:lnRef>
          <a:fillRef idx="0">
            <a:schemeClr val="accent1"/>
          </a:fillRef>
          <a:effectRef idx="0">
            <a:schemeClr val="accent1"/>
          </a:effectRef>
          <a:fontRef idx="minor">
            <a:schemeClr val="tx1"/>
          </a:fontRef>
        </p:style>
      </p:cxnSp>
      <p:grpSp>
        <p:nvGrpSpPr>
          <p:cNvPr id="2" name="Group 23"/>
          <p:cNvGrpSpPr>
            <a:grpSpLocks/>
          </p:cNvGrpSpPr>
          <p:nvPr/>
        </p:nvGrpSpPr>
        <p:grpSpPr bwMode="auto">
          <a:xfrm>
            <a:off x="5922388" y="1244010"/>
            <a:ext cx="520875" cy="561592"/>
            <a:chOff x="567" y="1616"/>
            <a:chExt cx="568" cy="605"/>
          </a:xfrm>
        </p:grpSpPr>
        <p:sp>
          <p:nvSpPr>
            <p:cNvPr id="70" name="AutoShape 17"/>
            <p:cNvSpPr>
              <a:spLocks noChangeAspect="1" noChangeArrowheads="1" noTextEdit="1"/>
            </p:cNvSpPr>
            <p:nvPr/>
          </p:nvSpPr>
          <p:spPr bwMode="auto">
            <a:xfrm>
              <a:off x="567" y="1616"/>
              <a:ext cx="568" cy="605"/>
            </a:xfrm>
            <a:prstGeom prst="rect">
              <a:avLst/>
            </a:prstGeom>
            <a:noFill/>
            <a:ln w="9525">
              <a:noFill/>
              <a:miter lim="800000"/>
              <a:headEnd/>
              <a:tailEnd/>
            </a:ln>
          </p:spPr>
          <p:txBody>
            <a:bodyPr/>
            <a:lstStyle/>
            <a:p>
              <a:endParaRPr lang="en-US" sz="700" dirty="0"/>
            </a:p>
          </p:txBody>
        </p:sp>
        <p:sp>
          <p:nvSpPr>
            <p:cNvPr id="71" name="Freeform 19"/>
            <p:cNvSpPr>
              <a:spLocks/>
            </p:cNvSpPr>
            <p:nvPr/>
          </p:nvSpPr>
          <p:spPr bwMode="auto">
            <a:xfrm>
              <a:off x="611" y="1660"/>
              <a:ext cx="480" cy="517"/>
            </a:xfrm>
            <a:custGeom>
              <a:avLst/>
              <a:gdLst>
                <a:gd name="T0" fmla="*/ 1 w 960"/>
                <a:gd name="T1" fmla="*/ 0 h 1034"/>
                <a:gd name="T2" fmla="*/ 1 w 960"/>
                <a:gd name="T3" fmla="*/ 1 h 1034"/>
                <a:gd name="T4" fmla="*/ 1 w 960"/>
                <a:gd name="T5" fmla="*/ 1 h 1034"/>
                <a:gd name="T6" fmla="*/ 1 w 960"/>
                <a:gd name="T7" fmla="*/ 1 h 1034"/>
                <a:gd name="T8" fmla="*/ 1 w 960"/>
                <a:gd name="T9" fmla="*/ 1 h 1034"/>
                <a:gd name="T10" fmla="*/ 1 w 960"/>
                <a:gd name="T11" fmla="*/ 1 h 1034"/>
                <a:gd name="T12" fmla="*/ 1 w 960"/>
                <a:gd name="T13" fmla="*/ 1 h 1034"/>
                <a:gd name="T14" fmla="*/ 1 w 960"/>
                <a:gd name="T15" fmla="*/ 1 h 1034"/>
                <a:gd name="T16" fmla="*/ 1 w 960"/>
                <a:gd name="T17" fmla="*/ 1 h 1034"/>
                <a:gd name="T18" fmla="*/ 1 w 960"/>
                <a:gd name="T19" fmla="*/ 1 h 1034"/>
                <a:gd name="T20" fmla="*/ 1 w 960"/>
                <a:gd name="T21" fmla="*/ 1 h 1034"/>
                <a:gd name="T22" fmla="*/ 1 w 960"/>
                <a:gd name="T23" fmla="*/ 1 h 1034"/>
                <a:gd name="T24" fmla="*/ 1 w 960"/>
                <a:gd name="T25" fmla="*/ 1 h 1034"/>
                <a:gd name="T26" fmla="*/ 1 w 960"/>
                <a:gd name="T27" fmla="*/ 1 h 1034"/>
                <a:gd name="T28" fmla="*/ 1 w 960"/>
                <a:gd name="T29" fmla="*/ 1 h 1034"/>
                <a:gd name="T30" fmla="*/ 1 w 960"/>
                <a:gd name="T31" fmla="*/ 1 h 1034"/>
                <a:gd name="T32" fmla="*/ 1 w 960"/>
                <a:gd name="T33" fmla="*/ 1 h 1034"/>
                <a:gd name="T34" fmla="*/ 1 w 960"/>
                <a:gd name="T35" fmla="*/ 1 h 1034"/>
                <a:gd name="T36" fmla="*/ 1 w 960"/>
                <a:gd name="T37" fmla="*/ 1 h 1034"/>
                <a:gd name="T38" fmla="*/ 1 w 960"/>
                <a:gd name="T39" fmla="*/ 1 h 1034"/>
                <a:gd name="T40" fmla="*/ 1 w 960"/>
                <a:gd name="T41" fmla="*/ 1 h 1034"/>
                <a:gd name="T42" fmla="*/ 1 w 960"/>
                <a:gd name="T43" fmla="*/ 1 h 1034"/>
                <a:gd name="T44" fmla="*/ 1 w 960"/>
                <a:gd name="T45" fmla="*/ 1 h 1034"/>
                <a:gd name="T46" fmla="*/ 1 w 960"/>
                <a:gd name="T47" fmla="*/ 1 h 1034"/>
                <a:gd name="T48" fmla="*/ 1 w 960"/>
                <a:gd name="T49" fmla="*/ 1 h 1034"/>
                <a:gd name="T50" fmla="*/ 1 w 960"/>
                <a:gd name="T51" fmla="*/ 1 h 1034"/>
                <a:gd name="T52" fmla="*/ 1 w 960"/>
                <a:gd name="T53" fmla="*/ 1 h 1034"/>
                <a:gd name="T54" fmla="*/ 1 w 960"/>
                <a:gd name="T55" fmla="*/ 1 h 1034"/>
                <a:gd name="T56" fmla="*/ 1 w 960"/>
                <a:gd name="T57" fmla="*/ 1 h 1034"/>
                <a:gd name="T58" fmla="*/ 1 w 960"/>
                <a:gd name="T59" fmla="*/ 1 h 1034"/>
                <a:gd name="T60" fmla="*/ 1 w 960"/>
                <a:gd name="T61" fmla="*/ 1 h 1034"/>
                <a:gd name="T62" fmla="*/ 1 w 960"/>
                <a:gd name="T63" fmla="*/ 1 h 1034"/>
                <a:gd name="T64" fmla="*/ 1 w 960"/>
                <a:gd name="T65" fmla="*/ 1 h 1034"/>
                <a:gd name="T66" fmla="*/ 1 w 960"/>
                <a:gd name="T67" fmla="*/ 1 h 1034"/>
                <a:gd name="T68" fmla="*/ 1 w 960"/>
                <a:gd name="T69" fmla="*/ 1 h 1034"/>
                <a:gd name="T70" fmla="*/ 1 w 960"/>
                <a:gd name="T71" fmla="*/ 1 h 1034"/>
                <a:gd name="T72" fmla="*/ 1 w 960"/>
                <a:gd name="T73" fmla="*/ 1 h 1034"/>
                <a:gd name="T74" fmla="*/ 1 w 960"/>
                <a:gd name="T75" fmla="*/ 1 h 1034"/>
                <a:gd name="T76" fmla="*/ 1 w 960"/>
                <a:gd name="T77" fmla="*/ 1 h 1034"/>
                <a:gd name="T78" fmla="*/ 1 w 960"/>
                <a:gd name="T79" fmla="*/ 1 h 1034"/>
                <a:gd name="T80" fmla="*/ 1 w 960"/>
                <a:gd name="T81" fmla="*/ 1 h 1034"/>
                <a:gd name="T82" fmla="*/ 1 w 960"/>
                <a:gd name="T83" fmla="*/ 1 h 1034"/>
                <a:gd name="T84" fmla="*/ 1 w 960"/>
                <a:gd name="T85" fmla="*/ 1 h 1034"/>
                <a:gd name="T86" fmla="*/ 1 w 960"/>
                <a:gd name="T87" fmla="*/ 1 h 1034"/>
                <a:gd name="T88" fmla="*/ 0 w 960"/>
                <a:gd name="T89" fmla="*/ 1 h 1034"/>
                <a:gd name="T90" fmla="*/ 0 w 960"/>
                <a:gd name="T91" fmla="*/ 1 h 1034"/>
                <a:gd name="T92" fmla="*/ 1 w 960"/>
                <a:gd name="T93" fmla="*/ 1 h 1034"/>
                <a:gd name="T94" fmla="*/ 1 w 960"/>
                <a:gd name="T95" fmla="*/ 1 h 1034"/>
                <a:gd name="T96" fmla="*/ 1 w 960"/>
                <a:gd name="T97" fmla="*/ 1 h 1034"/>
                <a:gd name="T98" fmla="*/ 1 w 960"/>
                <a:gd name="T99" fmla="*/ 1 h 1034"/>
                <a:gd name="T100" fmla="*/ 1 w 960"/>
                <a:gd name="T101" fmla="*/ 1 h 1034"/>
                <a:gd name="T102" fmla="*/ 1 w 960"/>
                <a:gd name="T103" fmla="*/ 1 h 1034"/>
                <a:gd name="T104" fmla="*/ 1 w 960"/>
                <a:gd name="T105" fmla="*/ 1 h 1034"/>
                <a:gd name="T106" fmla="*/ 1 w 960"/>
                <a:gd name="T107" fmla="*/ 1 h 1034"/>
                <a:gd name="T108" fmla="*/ 1 w 960"/>
                <a:gd name="T109" fmla="*/ 1 h 1034"/>
                <a:gd name="T110" fmla="*/ 1 w 960"/>
                <a:gd name="T111" fmla="*/ 1 h 1034"/>
                <a:gd name="T112" fmla="*/ 1 w 960"/>
                <a:gd name="T113" fmla="*/ 1 h 1034"/>
                <a:gd name="T114" fmla="*/ 1 w 960"/>
                <a:gd name="T115" fmla="*/ 1 h 1034"/>
                <a:gd name="T116" fmla="*/ 1 w 960"/>
                <a:gd name="T117" fmla="*/ 1 h 1034"/>
                <a:gd name="T118" fmla="*/ 1 w 960"/>
                <a:gd name="T119" fmla="*/ 1 h 1034"/>
                <a:gd name="T120" fmla="*/ 1 w 960"/>
                <a:gd name="T121" fmla="*/ 1 h 1034"/>
                <a:gd name="T122" fmla="*/ 1 w 960"/>
                <a:gd name="T123" fmla="*/ 0 h 1034"/>
                <a:gd name="T124" fmla="*/ 1 w 960"/>
                <a:gd name="T125" fmla="*/ 0 h 1034"/>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960"/>
                <a:gd name="T190" fmla="*/ 0 h 1034"/>
                <a:gd name="T191" fmla="*/ 960 w 960"/>
                <a:gd name="T192" fmla="*/ 1034 h 1034"/>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960" h="1034">
                  <a:moveTo>
                    <a:pt x="332" y="0"/>
                  </a:moveTo>
                  <a:lnTo>
                    <a:pt x="354" y="12"/>
                  </a:lnTo>
                  <a:lnTo>
                    <a:pt x="376" y="24"/>
                  </a:lnTo>
                  <a:lnTo>
                    <a:pt x="399" y="35"/>
                  </a:lnTo>
                  <a:lnTo>
                    <a:pt x="423" y="47"/>
                  </a:lnTo>
                  <a:lnTo>
                    <a:pt x="445" y="57"/>
                  </a:lnTo>
                  <a:lnTo>
                    <a:pt x="468" y="68"/>
                  </a:lnTo>
                  <a:lnTo>
                    <a:pt x="490" y="80"/>
                  </a:lnTo>
                  <a:lnTo>
                    <a:pt x="511" y="92"/>
                  </a:lnTo>
                  <a:lnTo>
                    <a:pt x="534" y="104"/>
                  </a:lnTo>
                  <a:lnTo>
                    <a:pt x="554" y="116"/>
                  </a:lnTo>
                  <a:lnTo>
                    <a:pt x="575" y="130"/>
                  </a:lnTo>
                  <a:lnTo>
                    <a:pt x="594" y="144"/>
                  </a:lnTo>
                  <a:lnTo>
                    <a:pt x="620" y="164"/>
                  </a:lnTo>
                  <a:lnTo>
                    <a:pt x="642" y="183"/>
                  </a:lnTo>
                  <a:lnTo>
                    <a:pt x="665" y="204"/>
                  </a:lnTo>
                  <a:lnTo>
                    <a:pt x="687" y="227"/>
                  </a:lnTo>
                  <a:lnTo>
                    <a:pt x="710" y="247"/>
                  </a:lnTo>
                  <a:lnTo>
                    <a:pt x="730" y="270"/>
                  </a:lnTo>
                  <a:lnTo>
                    <a:pt x="751" y="292"/>
                  </a:lnTo>
                  <a:lnTo>
                    <a:pt x="773" y="315"/>
                  </a:lnTo>
                  <a:lnTo>
                    <a:pt x="794" y="337"/>
                  </a:lnTo>
                  <a:lnTo>
                    <a:pt x="815" y="360"/>
                  </a:lnTo>
                  <a:lnTo>
                    <a:pt x="836" y="382"/>
                  </a:lnTo>
                  <a:lnTo>
                    <a:pt x="856" y="403"/>
                  </a:lnTo>
                  <a:lnTo>
                    <a:pt x="856" y="470"/>
                  </a:lnTo>
                  <a:lnTo>
                    <a:pt x="824" y="470"/>
                  </a:lnTo>
                  <a:lnTo>
                    <a:pt x="824" y="780"/>
                  </a:lnTo>
                  <a:lnTo>
                    <a:pt x="932" y="890"/>
                  </a:lnTo>
                  <a:lnTo>
                    <a:pt x="932" y="939"/>
                  </a:lnTo>
                  <a:lnTo>
                    <a:pt x="936" y="942"/>
                  </a:lnTo>
                  <a:lnTo>
                    <a:pt x="938" y="944"/>
                  </a:lnTo>
                  <a:lnTo>
                    <a:pt x="939" y="946"/>
                  </a:lnTo>
                  <a:lnTo>
                    <a:pt x="943" y="949"/>
                  </a:lnTo>
                  <a:lnTo>
                    <a:pt x="944" y="951"/>
                  </a:lnTo>
                  <a:lnTo>
                    <a:pt x="946" y="953"/>
                  </a:lnTo>
                  <a:lnTo>
                    <a:pt x="950" y="956"/>
                  </a:lnTo>
                  <a:lnTo>
                    <a:pt x="951" y="958"/>
                  </a:lnTo>
                  <a:lnTo>
                    <a:pt x="955" y="961"/>
                  </a:lnTo>
                  <a:lnTo>
                    <a:pt x="956" y="963"/>
                  </a:lnTo>
                  <a:lnTo>
                    <a:pt x="958" y="965"/>
                  </a:lnTo>
                  <a:lnTo>
                    <a:pt x="960" y="966"/>
                  </a:lnTo>
                  <a:lnTo>
                    <a:pt x="960" y="1034"/>
                  </a:lnTo>
                  <a:lnTo>
                    <a:pt x="297" y="1034"/>
                  </a:lnTo>
                  <a:lnTo>
                    <a:pt x="0" y="737"/>
                  </a:lnTo>
                  <a:lnTo>
                    <a:pt x="0" y="628"/>
                  </a:lnTo>
                  <a:lnTo>
                    <a:pt x="69" y="628"/>
                  </a:lnTo>
                  <a:lnTo>
                    <a:pt x="69" y="246"/>
                  </a:lnTo>
                  <a:lnTo>
                    <a:pt x="66" y="242"/>
                  </a:lnTo>
                  <a:lnTo>
                    <a:pt x="62" y="239"/>
                  </a:lnTo>
                  <a:lnTo>
                    <a:pt x="57" y="234"/>
                  </a:lnTo>
                  <a:lnTo>
                    <a:pt x="54" y="228"/>
                  </a:lnTo>
                  <a:lnTo>
                    <a:pt x="48" y="223"/>
                  </a:lnTo>
                  <a:lnTo>
                    <a:pt x="43" y="220"/>
                  </a:lnTo>
                  <a:lnTo>
                    <a:pt x="40" y="215"/>
                  </a:lnTo>
                  <a:lnTo>
                    <a:pt x="36" y="211"/>
                  </a:lnTo>
                  <a:lnTo>
                    <a:pt x="33" y="208"/>
                  </a:lnTo>
                  <a:lnTo>
                    <a:pt x="31" y="204"/>
                  </a:lnTo>
                  <a:lnTo>
                    <a:pt x="29" y="202"/>
                  </a:lnTo>
                  <a:lnTo>
                    <a:pt x="28" y="201"/>
                  </a:lnTo>
                  <a:lnTo>
                    <a:pt x="28" y="145"/>
                  </a:lnTo>
                  <a:lnTo>
                    <a:pt x="332" y="0"/>
                  </a:lnTo>
                  <a:close/>
                </a:path>
              </a:pathLst>
            </a:custGeom>
            <a:solidFill>
              <a:srgbClr val="000066"/>
            </a:solidFill>
            <a:ln w="9525">
              <a:noFill/>
              <a:round/>
              <a:headEnd/>
              <a:tailEnd/>
            </a:ln>
          </p:spPr>
          <p:txBody>
            <a:bodyPr/>
            <a:lstStyle/>
            <a:p>
              <a:endParaRPr lang="en-US" sz="700" dirty="0"/>
            </a:p>
          </p:txBody>
        </p:sp>
        <p:sp>
          <p:nvSpPr>
            <p:cNvPr id="72" name="Freeform 20"/>
            <p:cNvSpPr>
              <a:spLocks/>
            </p:cNvSpPr>
            <p:nvPr/>
          </p:nvSpPr>
          <p:spPr bwMode="auto">
            <a:xfrm>
              <a:off x="640" y="1689"/>
              <a:ext cx="385" cy="192"/>
            </a:xfrm>
            <a:custGeom>
              <a:avLst/>
              <a:gdLst>
                <a:gd name="T0" fmla="*/ 0 w 772"/>
                <a:gd name="T1" fmla="*/ 0 h 386"/>
                <a:gd name="T2" fmla="*/ 0 w 772"/>
                <a:gd name="T3" fmla="*/ 0 h 386"/>
                <a:gd name="T4" fmla="*/ 0 w 772"/>
                <a:gd name="T5" fmla="*/ 0 h 386"/>
                <a:gd name="T6" fmla="*/ 0 w 772"/>
                <a:gd name="T7" fmla="*/ 0 h 386"/>
                <a:gd name="T8" fmla="*/ 0 w 772"/>
                <a:gd name="T9" fmla="*/ 0 h 386"/>
                <a:gd name="T10" fmla="*/ 0 w 772"/>
                <a:gd name="T11" fmla="*/ 0 h 386"/>
                <a:gd name="T12" fmla="*/ 0 w 772"/>
                <a:gd name="T13" fmla="*/ 0 h 386"/>
                <a:gd name="T14" fmla="*/ 0 w 772"/>
                <a:gd name="T15" fmla="*/ 0 h 386"/>
                <a:gd name="T16" fmla="*/ 0 w 772"/>
                <a:gd name="T17" fmla="*/ 0 h 386"/>
                <a:gd name="T18" fmla="*/ 0 w 772"/>
                <a:gd name="T19" fmla="*/ 0 h 386"/>
                <a:gd name="T20" fmla="*/ 0 w 772"/>
                <a:gd name="T21" fmla="*/ 0 h 386"/>
                <a:gd name="T22" fmla="*/ 0 w 772"/>
                <a:gd name="T23" fmla="*/ 0 h 386"/>
                <a:gd name="T24" fmla="*/ 0 w 772"/>
                <a:gd name="T25" fmla="*/ 0 h 386"/>
                <a:gd name="T26" fmla="*/ 0 w 772"/>
                <a:gd name="T27" fmla="*/ 0 h 386"/>
                <a:gd name="T28" fmla="*/ 0 w 772"/>
                <a:gd name="T29" fmla="*/ 0 h 386"/>
                <a:gd name="T30" fmla="*/ 0 w 772"/>
                <a:gd name="T31" fmla="*/ 0 h 386"/>
                <a:gd name="T32" fmla="*/ 0 w 772"/>
                <a:gd name="T33" fmla="*/ 0 h 386"/>
                <a:gd name="T34" fmla="*/ 0 w 772"/>
                <a:gd name="T35" fmla="*/ 0 h 386"/>
                <a:gd name="T36" fmla="*/ 0 w 772"/>
                <a:gd name="T37" fmla="*/ 0 h 386"/>
                <a:gd name="T38" fmla="*/ 0 w 772"/>
                <a:gd name="T39" fmla="*/ 0 h 386"/>
                <a:gd name="T40" fmla="*/ 0 w 772"/>
                <a:gd name="T41" fmla="*/ 0 h 386"/>
                <a:gd name="T42" fmla="*/ 0 w 772"/>
                <a:gd name="T43" fmla="*/ 0 h 386"/>
                <a:gd name="T44" fmla="*/ 0 w 772"/>
                <a:gd name="T45" fmla="*/ 0 h 386"/>
                <a:gd name="T46" fmla="*/ 0 w 772"/>
                <a:gd name="T47" fmla="*/ 0 h 386"/>
                <a:gd name="T48" fmla="*/ 0 w 772"/>
                <a:gd name="T49" fmla="*/ 0 h 386"/>
                <a:gd name="T50" fmla="*/ 0 w 772"/>
                <a:gd name="T51" fmla="*/ 0 h 386"/>
                <a:gd name="T52" fmla="*/ 0 w 772"/>
                <a:gd name="T53" fmla="*/ 0 h 386"/>
                <a:gd name="T54" fmla="*/ 0 w 772"/>
                <a:gd name="T55" fmla="*/ 0 h 386"/>
                <a:gd name="T56" fmla="*/ 0 w 772"/>
                <a:gd name="T57" fmla="*/ 0 h 386"/>
                <a:gd name="T58" fmla="*/ 0 w 772"/>
                <a:gd name="T59" fmla="*/ 0 h 386"/>
                <a:gd name="T60" fmla="*/ 0 w 772"/>
                <a:gd name="T61" fmla="*/ 0 h 386"/>
                <a:gd name="T62" fmla="*/ 0 w 772"/>
                <a:gd name="T63" fmla="*/ 0 h 386"/>
                <a:gd name="T64" fmla="*/ 0 w 772"/>
                <a:gd name="T65" fmla="*/ 0 h 386"/>
                <a:gd name="T66" fmla="*/ 0 w 772"/>
                <a:gd name="T67" fmla="*/ 0 h 386"/>
                <a:gd name="T68" fmla="*/ 0 w 772"/>
                <a:gd name="T69" fmla="*/ 0 h 386"/>
                <a:gd name="T70" fmla="*/ 0 w 772"/>
                <a:gd name="T71" fmla="*/ 0 h 386"/>
                <a:gd name="T72" fmla="*/ 0 w 772"/>
                <a:gd name="T73" fmla="*/ 0 h 386"/>
                <a:gd name="T74" fmla="*/ 0 w 772"/>
                <a:gd name="T75" fmla="*/ 0 h 386"/>
                <a:gd name="T76" fmla="*/ 0 w 772"/>
                <a:gd name="T77" fmla="*/ 0 h 386"/>
                <a:gd name="T78" fmla="*/ 0 w 772"/>
                <a:gd name="T79" fmla="*/ 0 h 386"/>
                <a:gd name="T80" fmla="*/ 0 w 772"/>
                <a:gd name="T81" fmla="*/ 0 h 386"/>
                <a:gd name="T82" fmla="*/ 0 w 772"/>
                <a:gd name="T83" fmla="*/ 0 h 386"/>
                <a:gd name="T84" fmla="*/ 0 w 772"/>
                <a:gd name="T85" fmla="*/ 0 h 386"/>
                <a:gd name="T86" fmla="*/ 0 w 772"/>
                <a:gd name="T87" fmla="*/ 0 h 386"/>
                <a:gd name="T88" fmla="*/ 0 w 772"/>
                <a:gd name="T89" fmla="*/ 0 h 386"/>
                <a:gd name="T90" fmla="*/ 0 w 772"/>
                <a:gd name="T91" fmla="*/ 0 h 386"/>
                <a:gd name="T92" fmla="*/ 0 w 772"/>
                <a:gd name="T93" fmla="*/ 0 h 386"/>
                <a:gd name="T94" fmla="*/ 0 w 772"/>
                <a:gd name="T95" fmla="*/ 0 h 386"/>
                <a:gd name="T96" fmla="*/ 0 w 772"/>
                <a:gd name="T97" fmla="*/ 0 h 386"/>
                <a:gd name="T98" fmla="*/ 0 w 772"/>
                <a:gd name="T99" fmla="*/ 0 h 386"/>
                <a:gd name="T100" fmla="*/ 0 w 772"/>
                <a:gd name="T101" fmla="*/ 0 h 386"/>
                <a:gd name="T102" fmla="*/ 0 w 772"/>
                <a:gd name="T103" fmla="*/ 0 h 386"/>
                <a:gd name="T104" fmla="*/ 0 w 772"/>
                <a:gd name="T105" fmla="*/ 0 h 386"/>
                <a:gd name="T106" fmla="*/ 0 w 772"/>
                <a:gd name="T107" fmla="*/ 0 h 386"/>
                <a:gd name="T108" fmla="*/ 0 w 772"/>
                <a:gd name="T109" fmla="*/ 0 h 386"/>
                <a:gd name="T110" fmla="*/ 0 w 772"/>
                <a:gd name="T111" fmla="*/ 0 h 386"/>
                <a:gd name="T112" fmla="*/ 0 w 772"/>
                <a:gd name="T113" fmla="*/ 0 h 38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772"/>
                <a:gd name="T172" fmla="*/ 0 h 386"/>
                <a:gd name="T173" fmla="*/ 772 w 772"/>
                <a:gd name="T174" fmla="*/ 386 h 38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772" h="386">
                  <a:moveTo>
                    <a:pt x="318" y="0"/>
                  </a:moveTo>
                  <a:lnTo>
                    <a:pt x="326" y="5"/>
                  </a:lnTo>
                  <a:lnTo>
                    <a:pt x="333" y="9"/>
                  </a:lnTo>
                  <a:lnTo>
                    <a:pt x="340" y="12"/>
                  </a:lnTo>
                  <a:lnTo>
                    <a:pt x="347" y="16"/>
                  </a:lnTo>
                  <a:lnTo>
                    <a:pt x="356" y="21"/>
                  </a:lnTo>
                  <a:lnTo>
                    <a:pt x="363" y="24"/>
                  </a:lnTo>
                  <a:lnTo>
                    <a:pt x="369" y="28"/>
                  </a:lnTo>
                  <a:lnTo>
                    <a:pt x="376" y="31"/>
                  </a:lnTo>
                  <a:lnTo>
                    <a:pt x="385" y="37"/>
                  </a:lnTo>
                  <a:lnTo>
                    <a:pt x="392" y="40"/>
                  </a:lnTo>
                  <a:lnTo>
                    <a:pt x="399" y="43"/>
                  </a:lnTo>
                  <a:lnTo>
                    <a:pt x="406" y="47"/>
                  </a:lnTo>
                  <a:lnTo>
                    <a:pt x="416" y="52"/>
                  </a:lnTo>
                  <a:lnTo>
                    <a:pt x="426" y="57"/>
                  </a:lnTo>
                  <a:lnTo>
                    <a:pt x="435" y="62"/>
                  </a:lnTo>
                  <a:lnTo>
                    <a:pt x="445" y="68"/>
                  </a:lnTo>
                  <a:lnTo>
                    <a:pt x="456" y="73"/>
                  </a:lnTo>
                  <a:lnTo>
                    <a:pt x="466" y="76"/>
                  </a:lnTo>
                  <a:lnTo>
                    <a:pt x="475" y="81"/>
                  </a:lnTo>
                  <a:lnTo>
                    <a:pt x="485" y="87"/>
                  </a:lnTo>
                  <a:lnTo>
                    <a:pt x="496" y="94"/>
                  </a:lnTo>
                  <a:lnTo>
                    <a:pt x="504" y="99"/>
                  </a:lnTo>
                  <a:lnTo>
                    <a:pt x="513" y="106"/>
                  </a:lnTo>
                  <a:lnTo>
                    <a:pt x="521" y="111"/>
                  </a:lnTo>
                  <a:lnTo>
                    <a:pt x="544" y="130"/>
                  </a:lnTo>
                  <a:lnTo>
                    <a:pt x="566" y="151"/>
                  </a:lnTo>
                  <a:lnTo>
                    <a:pt x="587" y="170"/>
                  </a:lnTo>
                  <a:lnTo>
                    <a:pt x="608" y="190"/>
                  </a:lnTo>
                  <a:lnTo>
                    <a:pt x="628" y="211"/>
                  </a:lnTo>
                  <a:lnTo>
                    <a:pt x="649" y="232"/>
                  </a:lnTo>
                  <a:lnTo>
                    <a:pt x="670" y="254"/>
                  </a:lnTo>
                  <a:lnTo>
                    <a:pt x="689" y="275"/>
                  </a:lnTo>
                  <a:lnTo>
                    <a:pt x="710" y="296"/>
                  </a:lnTo>
                  <a:lnTo>
                    <a:pt x="730" y="318"/>
                  </a:lnTo>
                  <a:lnTo>
                    <a:pt x="751" y="339"/>
                  </a:lnTo>
                  <a:lnTo>
                    <a:pt x="772" y="360"/>
                  </a:lnTo>
                  <a:lnTo>
                    <a:pt x="772" y="386"/>
                  </a:lnTo>
                  <a:lnTo>
                    <a:pt x="254" y="386"/>
                  </a:lnTo>
                  <a:lnTo>
                    <a:pt x="0" y="132"/>
                  </a:lnTo>
                  <a:lnTo>
                    <a:pt x="0" y="107"/>
                  </a:lnTo>
                  <a:lnTo>
                    <a:pt x="2" y="107"/>
                  </a:lnTo>
                  <a:lnTo>
                    <a:pt x="3" y="107"/>
                  </a:lnTo>
                  <a:lnTo>
                    <a:pt x="5" y="106"/>
                  </a:lnTo>
                  <a:lnTo>
                    <a:pt x="7" y="104"/>
                  </a:lnTo>
                  <a:lnTo>
                    <a:pt x="9" y="104"/>
                  </a:lnTo>
                  <a:lnTo>
                    <a:pt x="10" y="104"/>
                  </a:lnTo>
                  <a:lnTo>
                    <a:pt x="12" y="102"/>
                  </a:lnTo>
                  <a:lnTo>
                    <a:pt x="14" y="102"/>
                  </a:lnTo>
                  <a:lnTo>
                    <a:pt x="14" y="100"/>
                  </a:lnTo>
                  <a:lnTo>
                    <a:pt x="257" y="342"/>
                  </a:lnTo>
                  <a:lnTo>
                    <a:pt x="525" y="206"/>
                  </a:lnTo>
                  <a:lnTo>
                    <a:pt x="318" y="0"/>
                  </a:lnTo>
                  <a:close/>
                </a:path>
              </a:pathLst>
            </a:custGeom>
            <a:solidFill>
              <a:srgbClr val="A2C1FE"/>
            </a:solidFill>
            <a:ln w="9525">
              <a:noFill/>
              <a:round/>
              <a:headEnd/>
              <a:tailEnd/>
            </a:ln>
          </p:spPr>
          <p:txBody>
            <a:bodyPr/>
            <a:lstStyle/>
            <a:p>
              <a:endParaRPr lang="en-US" sz="700" dirty="0"/>
            </a:p>
          </p:txBody>
        </p:sp>
        <p:sp>
          <p:nvSpPr>
            <p:cNvPr id="73" name="Freeform 21"/>
            <p:cNvSpPr>
              <a:spLocks/>
            </p:cNvSpPr>
            <p:nvPr/>
          </p:nvSpPr>
          <p:spPr bwMode="auto">
            <a:xfrm>
              <a:off x="626" y="1904"/>
              <a:ext cx="436" cy="228"/>
            </a:xfrm>
            <a:custGeom>
              <a:avLst/>
              <a:gdLst>
                <a:gd name="T0" fmla="*/ 0 w 874"/>
                <a:gd name="T1" fmla="*/ 0 h 456"/>
                <a:gd name="T2" fmla="*/ 0 w 874"/>
                <a:gd name="T3" fmla="*/ 0 h 456"/>
                <a:gd name="T4" fmla="*/ 0 w 874"/>
                <a:gd name="T5" fmla="*/ 1 h 456"/>
                <a:gd name="T6" fmla="*/ 0 w 874"/>
                <a:gd name="T7" fmla="*/ 1 h 456"/>
                <a:gd name="T8" fmla="*/ 0 w 874"/>
                <a:gd name="T9" fmla="*/ 1 h 456"/>
                <a:gd name="T10" fmla="*/ 0 w 874"/>
                <a:gd name="T11" fmla="*/ 1 h 456"/>
                <a:gd name="T12" fmla="*/ 0 w 874"/>
                <a:gd name="T13" fmla="*/ 1 h 456"/>
                <a:gd name="T14" fmla="*/ 0 w 874"/>
                <a:gd name="T15" fmla="*/ 1 h 456"/>
                <a:gd name="T16" fmla="*/ 0 w 874"/>
                <a:gd name="T17" fmla="*/ 0 h 456"/>
                <a:gd name="T18" fmla="*/ 0 w 874"/>
                <a:gd name="T19" fmla="*/ 0 h 456"/>
                <a:gd name="T20" fmla="*/ 0 w 874"/>
                <a:gd name="T21" fmla="*/ 1 h 456"/>
                <a:gd name="T22" fmla="*/ 0 w 874"/>
                <a:gd name="T23" fmla="*/ 1 h 456"/>
                <a:gd name="T24" fmla="*/ 0 w 874"/>
                <a:gd name="T25" fmla="*/ 1 h 456"/>
                <a:gd name="T26" fmla="*/ 0 w 874"/>
                <a:gd name="T27" fmla="*/ 1 h 456"/>
                <a:gd name="T28" fmla="*/ 0 w 874"/>
                <a:gd name="T29" fmla="*/ 1 h 456"/>
                <a:gd name="T30" fmla="*/ 0 w 874"/>
                <a:gd name="T31" fmla="*/ 1 h 456"/>
                <a:gd name="T32" fmla="*/ 0 w 874"/>
                <a:gd name="T33" fmla="*/ 0 h 456"/>
                <a:gd name="T34" fmla="*/ 0 w 874"/>
                <a:gd name="T35" fmla="*/ 0 h 456"/>
                <a:gd name="T36" fmla="*/ 0 w 874"/>
                <a:gd name="T37" fmla="*/ 1 h 456"/>
                <a:gd name="T38" fmla="*/ 0 w 874"/>
                <a:gd name="T39" fmla="*/ 1 h 456"/>
                <a:gd name="T40" fmla="*/ 0 w 874"/>
                <a:gd name="T41" fmla="*/ 1 h 456"/>
                <a:gd name="T42" fmla="*/ 0 w 874"/>
                <a:gd name="T43" fmla="*/ 1 h 456"/>
                <a:gd name="T44" fmla="*/ 0 w 874"/>
                <a:gd name="T45" fmla="*/ 1 h 456"/>
                <a:gd name="T46" fmla="*/ 0 w 874"/>
                <a:gd name="T47" fmla="*/ 1 h 456"/>
                <a:gd name="T48" fmla="*/ 0 w 874"/>
                <a:gd name="T49" fmla="*/ 0 h 456"/>
                <a:gd name="T50" fmla="*/ 0 w 874"/>
                <a:gd name="T51" fmla="*/ 0 h 456"/>
                <a:gd name="T52" fmla="*/ 0 w 874"/>
                <a:gd name="T53" fmla="*/ 1 h 456"/>
                <a:gd name="T54" fmla="*/ 0 w 874"/>
                <a:gd name="T55" fmla="*/ 1 h 456"/>
                <a:gd name="T56" fmla="*/ 0 w 874"/>
                <a:gd name="T57" fmla="*/ 1 h 456"/>
                <a:gd name="T58" fmla="*/ 0 w 874"/>
                <a:gd name="T59" fmla="*/ 1 h 456"/>
                <a:gd name="T60" fmla="*/ 0 w 874"/>
                <a:gd name="T61" fmla="*/ 1 h 456"/>
                <a:gd name="T62" fmla="*/ 0 w 874"/>
                <a:gd name="T63" fmla="*/ 1 h 456"/>
                <a:gd name="T64" fmla="*/ 0 w 874"/>
                <a:gd name="T65" fmla="*/ 1 h 456"/>
                <a:gd name="T66" fmla="*/ 0 w 874"/>
                <a:gd name="T67" fmla="*/ 1 h 456"/>
                <a:gd name="T68" fmla="*/ 0 w 874"/>
                <a:gd name="T69" fmla="*/ 1 h 456"/>
                <a:gd name="T70" fmla="*/ 0 w 874"/>
                <a:gd name="T71" fmla="*/ 1 h 456"/>
                <a:gd name="T72" fmla="*/ 0 w 874"/>
                <a:gd name="T73" fmla="*/ 1 h 456"/>
                <a:gd name="T74" fmla="*/ 0 w 874"/>
                <a:gd name="T75" fmla="*/ 1 h 456"/>
                <a:gd name="T76" fmla="*/ 0 w 874"/>
                <a:gd name="T77" fmla="*/ 1 h 456"/>
                <a:gd name="T78" fmla="*/ 0 w 874"/>
                <a:gd name="T79" fmla="*/ 1 h 456"/>
                <a:gd name="T80" fmla="*/ 0 w 874"/>
                <a:gd name="T81" fmla="*/ 1 h 456"/>
                <a:gd name="T82" fmla="*/ 0 w 874"/>
                <a:gd name="T83" fmla="*/ 1 h 456"/>
                <a:gd name="T84" fmla="*/ 0 w 874"/>
                <a:gd name="T85" fmla="*/ 1 h 456"/>
                <a:gd name="T86" fmla="*/ 0 w 874"/>
                <a:gd name="T87" fmla="*/ 1 h 456"/>
                <a:gd name="T88" fmla="*/ 0 w 874"/>
                <a:gd name="T89" fmla="*/ 1 h 456"/>
                <a:gd name="T90" fmla="*/ 0 w 874"/>
                <a:gd name="T91" fmla="*/ 1 h 456"/>
                <a:gd name="T92" fmla="*/ 0 w 874"/>
                <a:gd name="T93" fmla="*/ 1 h 456"/>
                <a:gd name="T94" fmla="*/ 0 w 874"/>
                <a:gd name="T95" fmla="*/ 1 h 456"/>
                <a:gd name="T96" fmla="*/ 0 w 874"/>
                <a:gd name="T97" fmla="*/ 0 h 456"/>
                <a:gd name="T98" fmla="*/ 0 w 874"/>
                <a:gd name="T99" fmla="*/ 0 h 45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874"/>
                <a:gd name="T151" fmla="*/ 0 h 456"/>
                <a:gd name="T152" fmla="*/ 874 w 874"/>
                <a:gd name="T153" fmla="*/ 456 h 45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874" h="456">
                  <a:moveTo>
                    <a:pt x="303" y="0"/>
                  </a:moveTo>
                  <a:lnTo>
                    <a:pt x="344" y="0"/>
                  </a:lnTo>
                  <a:lnTo>
                    <a:pt x="344" y="181"/>
                  </a:lnTo>
                  <a:lnTo>
                    <a:pt x="416" y="181"/>
                  </a:lnTo>
                  <a:lnTo>
                    <a:pt x="416" y="399"/>
                  </a:lnTo>
                  <a:lnTo>
                    <a:pt x="487" y="399"/>
                  </a:lnTo>
                  <a:lnTo>
                    <a:pt x="487" y="371"/>
                  </a:lnTo>
                  <a:lnTo>
                    <a:pt x="446" y="371"/>
                  </a:lnTo>
                  <a:lnTo>
                    <a:pt x="446" y="0"/>
                  </a:lnTo>
                  <a:lnTo>
                    <a:pt x="487" y="0"/>
                  </a:lnTo>
                  <a:lnTo>
                    <a:pt x="487" y="181"/>
                  </a:lnTo>
                  <a:lnTo>
                    <a:pt x="556" y="181"/>
                  </a:lnTo>
                  <a:lnTo>
                    <a:pt x="556" y="399"/>
                  </a:lnTo>
                  <a:lnTo>
                    <a:pt x="625" y="399"/>
                  </a:lnTo>
                  <a:lnTo>
                    <a:pt x="625" y="371"/>
                  </a:lnTo>
                  <a:lnTo>
                    <a:pt x="584" y="371"/>
                  </a:lnTo>
                  <a:lnTo>
                    <a:pt x="584" y="0"/>
                  </a:lnTo>
                  <a:lnTo>
                    <a:pt x="627" y="0"/>
                  </a:lnTo>
                  <a:lnTo>
                    <a:pt x="627" y="180"/>
                  </a:lnTo>
                  <a:lnTo>
                    <a:pt x="701" y="261"/>
                  </a:lnTo>
                  <a:lnTo>
                    <a:pt x="701" y="399"/>
                  </a:lnTo>
                  <a:lnTo>
                    <a:pt x="772" y="399"/>
                  </a:lnTo>
                  <a:lnTo>
                    <a:pt x="772" y="371"/>
                  </a:lnTo>
                  <a:lnTo>
                    <a:pt x="731" y="371"/>
                  </a:lnTo>
                  <a:lnTo>
                    <a:pt x="731" y="0"/>
                  </a:lnTo>
                  <a:lnTo>
                    <a:pt x="765" y="0"/>
                  </a:lnTo>
                  <a:lnTo>
                    <a:pt x="765" y="316"/>
                  </a:lnTo>
                  <a:lnTo>
                    <a:pt x="874" y="434"/>
                  </a:lnTo>
                  <a:lnTo>
                    <a:pt x="874" y="456"/>
                  </a:lnTo>
                  <a:lnTo>
                    <a:pt x="249" y="456"/>
                  </a:lnTo>
                  <a:lnTo>
                    <a:pt x="249" y="432"/>
                  </a:lnTo>
                  <a:lnTo>
                    <a:pt x="244" y="427"/>
                  </a:lnTo>
                  <a:lnTo>
                    <a:pt x="230" y="413"/>
                  </a:lnTo>
                  <a:lnTo>
                    <a:pt x="213" y="396"/>
                  </a:lnTo>
                  <a:lnTo>
                    <a:pt x="190" y="375"/>
                  </a:lnTo>
                  <a:lnTo>
                    <a:pt x="166" y="351"/>
                  </a:lnTo>
                  <a:lnTo>
                    <a:pt x="140" y="323"/>
                  </a:lnTo>
                  <a:lnTo>
                    <a:pt x="113" y="297"/>
                  </a:lnTo>
                  <a:lnTo>
                    <a:pt x="87" y="269"/>
                  </a:lnTo>
                  <a:lnTo>
                    <a:pt x="61" y="244"/>
                  </a:lnTo>
                  <a:lnTo>
                    <a:pt x="37" y="221"/>
                  </a:lnTo>
                  <a:lnTo>
                    <a:pt x="18" y="200"/>
                  </a:lnTo>
                  <a:lnTo>
                    <a:pt x="0" y="183"/>
                  </a:lnTo>
                  <a:lnTo>
                    <a:pt x="57" y="183"/>
                  </a:lnTo>
                  <a:lnTo>
                    <a:pt x="275" y="399"/>
                  </a:lnTo>
                  <a:lnTo>
                    <a:pt x="344" y="399"/>
                  </a:lnTo>
                  <a:lnTo>
                    <a:pt x="344" y="371"/>
                  </a:lnTo>
                  <a:lnTo>
                    <a:pt x="303" y="371"/>
                  </a:lnTo>
                  <a:lnTo>
                    <a:pt x="303" y="0"/>
                  </a:lnTo>
                  <a:close/>
                </a:path>
              </a:pathLst>
            </a:custGeom>
            <a:solidFill>
              <a:srgbClr val="A2C1FE"/>
            </a:solidFill>
            <a:ln w="9525">
              <a:noFill/>
              <a:round/>
              <a:headEnd/>
              <a:tailEnd/>
            </a:ln>
          </p:spPr>
          <p:txBody>
            <a:bodyPr/>
            <a:lstStyle/>
            <a:p>
              <a:endParaRPr lang="en-US" sz="700" dirty="0"/>
            </a:p>
          </p:txBody>
        </p:sp>
        <p:sp>
          <p:nvSpPr>
            <p:cNvPr id="74" name="Freeform 22"/>
            <p:cNvSpPr>
              <a:spLocks/>
            </p:cNvSpPr>
            <p:nvPr/>
          </p:nvSpPr>
          <p:spPr bwMode="auto">
            <a:xfrm>
              <a:off x="758" y="2140"/>
              <a:ext cx="319" cy="22"/>
            </a:xfrm>
            <a:custGeom>
              <a:avLst/>
              <a:gdLst>
                <a:gd name="T0" fmla="*/ 0 w 638"/>
                <a:gd name="T1" fmla="*/ 0 h 44"/>
                <a:gd name="T2" fmla="*/ 1 w 638"/>
                <a:gd name="T3" fmla="*/ 0 h 44"/>
                <a:gd name="T4" fmla="*/ 1 w 638"/>
                <a:gd name="T5" fmla="*/ 0 h 44"/>
                <a:gd name="T6" fmla="*/ 1 w 638"/>
                <a:gd name="T7" fmla="*/ 1 h 44"/>
                <a:gd name="T8" fmla="*/ 1 w 638"/>
                <a:gd name="T9" fmla="*/ 1 h 44"/>
                <a:gd name="T10" fmla="*/ 1 w 638"/>
                <a:gd name="T11" fmla="*/ 1 h 44"/>
                <a:gd name="T12" fmla="*/ 1 w 638"/>
                <a:gd name="T13" fmla="*/ 1 h 44"/>
                <a:gd name="T14" fmla="*/ 1 w 638"/>
                <a:gd name="T15" fmla="*/ 1 h 44"/>
                <a:gd name="T16" fmla="*/ 1 w 638"/>
                <a:gd name="T17" fmla="*/ 1 h 44"/>
                <a:gd name="T18" fmla="*/ 1 w 638"/>
                <a:gd name="T19" fmla="*/ 1 h 44"/>
                <a:gd name="T20" fmla="*/ 1 w 638"/>
                <a:gd name="T21" fmla="*/ 1 h 44"/>
                <a:gd name="T22" fmla="*/ 1 w 638"/>
                <a:gd name="T23" fmla="*/ 1 h 44"/>
                <a:gd name="T24" fmla="*/ 1 w 638"/>
                <a:gd name="T25" fmla="*/ 1 h 44"/>
                <a:gd name="T26" fmla="*/ 1 w 638"/>
                <a:gd name="T27" fmla="*/ 1 h 44"/>
                <a:gd name="T28" fmla="*/ 1 w 638"/>
                <a:gd name="T29" fmla="*/ 1 h 44"/>
                <a:gd name="T30" fmla="*/ 1 w 638"/>
                <a:gd name="T31" fmla="*/ 1 h 44"/>
                <a:gd name="T32" fmla="*/ 1 w 638"/>
                <a:gd name="T33" fmla="*/ 1 h 44"/>
                <a:gd name="T34" fmla="*/ 1 w 638"/>
                <a:gd name="T35" fmla="*/ 1 h 44"/>
                <a:gd name="T36" fmla="*/ 1 w 638"/>
                <a:gd name="T37" fmla="*/ 1 h 44"/>
                <a:gd name="T38" fmla="*/ 1 w 638"/>
                <a:gd name="T39" fmla="*/ 1 h 44"/>
                <a:gd name="T40" fmla="*/ 1 w 638"/>
                <a:gd name="T41" fmla="*/ 1 h 44"/>
                <a:gd name="T42" fmla="*/ 1 w 638"/>
                <a:gd name="T43" fmla="*/ 1 h 44"/>
                <a:gd name="T44" fmla="*/ 1 w 638"/>
                <a:gd name="T45" fmla="*/ 1 h 44"/>
                <a:gd name="T46" fmla="*/ 1 w 638"/>
                <a:gd name="T47" fmla="*/ 1 h 44"/>
                <a:gd name="T48" fmla="*/ 1 w 638"/>
                <a:gd name="T49" fmla="*/ 1 h 44"/>
                <a:gd name="T50" fmla="*/ 1 w 638"/>
                <a:gd name="T51" fmla="*/ 1 h 44"/>
                <a:gd name="T52" fmla="*/ 1 w 638"/>
                <a:gd name="T53" fmla="*/ 1 h 44"/>
                <a:gd name="T54" fmla="*/ 1 w 638"/>
                <a:gd name="T55" fmla="*/ 1 h 44"/>
                <a:gd name="T56" fmla="*/ 1 w 638"/>
                <a:gd name="T57" fmla="*/ 1 h 44"/>
                <a:gd name="T58" fmla="*/ 1 w 638"/>
                <a:gd name="T59" fmla="*/ 1 h 44"/>
                <a:gd name="T60" fmla="*/ 1 w 638"/>
                <a:gd name="T61" fmla="*/ 1 h 44"/>
                <a:gd name="T62" fmla="*/ 1 w 638"/>
                <a:gd name="T63" fmla="*/ 1 h 44"/>
                <a:gd name="T64" fmla="*/ 1 w 638"/>
                <a:gd name="T65" fmla="*/ 1 h 44"/>
                <a:gd name="T66" fmla="*/ 1 w 638"/>
                <a:gd name="T67" fmla="*/ 1 h 44"/>
                <a:gd name="T68" fmla="*/ 1 w 638"/>
                <a:gd name="T69" fmla="*/ 1 h 44"/>
                <a:gd name="T70" fmla="*/ 1 w 638"/>
                <a:gd name="T71" fmla="*/ 1 h 44"/>
                <a:gd name="T72" fmla="*/ 1 w 638"/>
                <a:gd name="T73" fmla="*/ 1 h 44"/>
                <a:gd name="T74" fmla="*/ 1 w 638"/>
                <a:gd name="T75" fmla="*/ 1 h 44"/>
                <a:gd name="T76" fmla="*/ 1 w 638"/>
                <a:gd name="T77" fmla="*/ 1 h 44"/>
                <a:gd name="T78" fmla="*/ 0 w 638"/>
                <a:gd name="T79" fmla="*/ 0 h 44"/>
                <a:gd name="T80" fmla="*/ 0 w 638"/>
                <a:gd name="T81" fmla="*/ 0 h 44"/>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638"/>
                <a:gd name="T124" fmla="*/ 0 h 44"/>
                <a:gd name="T125" fmla="*/ 638 w 638"/>
                <a:gd name="T126" fmla="*/ 44 h 44"/>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638" h="44">
                  <a:moveTo>
                    <a:pt x="0" y="0"/>
                  </a:moveTo>
                  <a:lnTo>
                    <a:pt x="614" y="0"/>
                  </a:lnTo>
                  <a:lnTo>
                    <a:pt x="616" y="0"/>
                  </a:lnTo>
                  <a:lnTo>
                    <a:pt x="618" y="1"/>
                  </a:lnTo>
                  <a:lnTo>
                    <a:pt x="619" y="1"/>
                  </a:lnTo>
                  <a:lnTo>
                    <a:pt x="621" y="3"/>
                  </a:lnTo>
                  <a:lnTo>
                    <a:pt x="623" y="5"/>
                  </a:lnTo>
                  <a:lnTo>
                    <a:pt x="625" y="6"/>
                  </a:lnTo>
                  <a:lnTo>
                    <a:pt x="628" y="8"/>
                  </a:lnTo>
                  <a:lnTo>
                    <a:pt x="630" y="10"/>
                  </a:lnTo>
                  <a:lnTo>
                    <a:pt x="631" y="13"/>
                  </a:lnTo>
                  <a:lnTo>
                    <a:pt x="635" y="15"/>
                  </a:lnTo>
                  <a:lnTo>
                    <a:pt x="637" y="17"/>
                  </a:lnTo>
                  <a:lnTo>
                    <a:pt x="638" y="19"/>
                  </a:lnTo>
                  <a:lnTo>
                    <a:pt x="638" y="44"/>
                  </a:lnTo>
                  <a:lnTo>
                    <a:pt x="19" y="44"/>
                  </a:lnTo>
                  <a:lnTo>
                    <a:pt x="19" y="43"/>
                  </a:lnTo>
                  <a:lnTo>
                    <a:pt x="19" y="41"/>
                  </a:lnTo>
                  <a:lnTo>
                    <a:pt x="19" y="39"/>
                  </a:lnTo>
                  <a:lnTo>
                    <a:pt x="19" y="38"/>
                  </a:lnTo>
                  <a:lnTo>
                    <a:pt x="20" y="36"/>
                  </a:lnTo>
                  <a:lnTo>
                    <a:pt x="19" y="34"/>
                  </a:lnTo>
                  <a:lnTo>
                    <a:pt x="20" y="31"/>
                  </a:lnTo>
                  <a:lnTo>
                    <a:pt x="19" y="27"/>
                  </a:lnTo>
                  <a:lnTo>
                    <a:pt x="20" y="24"/>
                  </a:lnTo>
                  <a:lnTo>
                    <a:pt x="19" y="19"/>
                  </a:lnTo>
                  <a:lnTo>
                    <a:pt x="17" y="17"/>
                  </a:lnTo>
                  <a:lnTo>
                    <a:pt x="15" y="15"/>
                  </a:lnTo>
                  <a:lnTo>
                    <a:pt x="13" y="13"/>
                  </a:lnTo>
                  <a:lnTo>
                    <a:pt x="12" y="12"/>
                  </a:lnTo>
                  <a:lnTo>
                    <a:pt x="10" y="10"/>
                  </a:lnTo>
                  <a:lnTo>
                    <a:pt x="8" y="8"/>
                  </a:lnTo>
                  <a:lnTo>
                    <a:pt x="6" y="6"/>
                  </a:lnTo>
                  <a:lnTo>
                    <a:pt x="5" y="5"/>
                  </a:lnTo>
                  <a:lnTo>
                    <a:pt x="3" y="3"/>
                  </a:lnTo>
                  <a:lnTo>
                    <a:pt x="1" y="1"/>
                  </a:lnTo>
                  <a:lnTo>
                    <a:pt x="0" y="0"/>
                  </a:lnTo>
                  <a:close/>
                </a:path>
              </a:pathLst>
            </a:custGeom>
            <a:solidFill>
              <a:srgbClr val="A2C1FE"/>
            </a:solidFill>
            <a:ln w="9525">
              <a:noFill/>
              <a:round/>
              <a:headEnd/>
              <a:tailEnd/>
            </a:ln>
          </p:spPr>
          <p:txBody>
            <a:bodyPr/>
            <a:lstStyle/>
            <a:p>
              <a:endParaRPr lang="en-US" sz="700" dirty="0"/>
            </a:p>
          </p:txBody>
        </p:sp>
      </p:grpSp>
      <p:sp>
        <p:nvSpPr>
          <p:cNvPr id="75" name="TextBox 74"/>
          <p:cNvSpPr txBox="1"/>
          <p:nvPr/>
        </p:nvSpPr>
        <p:spPr>
          <a:xfrm>
            <a:off x="5792746" y="1686847"/>
            <a:ext cx="973777" cy="415488"/>
          </a:xfrm>
          <a:prstGeom prst="rect">
            <a:avLst/>
          </a:prstGeom>
          <a:noFill/>
        </p:spPr>
        <p:txBody>
          <a:bodyPr wrap="square" lIns="91430" tIns="45715" rIns="91430" bIns="45715" rtlCol="0">
            <a:spAutoFit/>
          </a:bodyPr>
          <a:lstStyle/>
          <a:p>
            <a:pPr algn="ctr"/>
            <a:r>
              <a:rPr lang="en-US" sz="1000" dirty="0" smtClean="0">
                <a:solidFill>
                  <a:srgbClr val="000000"/>
                </a:solidFill>
                <a:latin typeface="Calibri" pitchFamily="34" charset="0"/>
              </a:rPr>
              <a:t>Customer Bank</a:t>
            </a:r>
          </a:p>
          <a:p>
            <a:pPr algn="ctr"/>
            <a:r>
              <a:rPr lang="en-US" sz="1000" dirty="0" smtClean="0">
                <a:solidFill>
                  <a:srgbClr val="000000"/>
                </a:solidFill>
                <a:latin typeface="Calibri" pitchFamily="34" charset="0"/>
              </a:rPr>
              <a:t>(AS-PSP)</a:t>
            </a:r>
          </a:p>
        </p:txBody>
      </p:sp>
      <p:pic>
        <p:nvPicPr>
          <p:cNvPr id="77" name="Picture 2" descr="D:\Users\skusare\Desktop\Capgemini_Project_Documents\Capgemini\Capgemini - Payments Practice Work\PSD2\icons to used in ppt\user2.jpg"/>
          <p:cNvPicPr>
            <a:picLocks noChangeAspect="1" noChangeArrowheads="1"/>
          </p:cNvPicPr>
          <p:nvPr/>
        </p:nvPicPr>
        <p:blipFill>
          <a:blip r:embed="rId3" cstate="print"/>
          <a:srcRect/>
          <a:stretch>
            <a:fillRect/>
          </a:stretch>
        </p:blipFill>
        <p:spPr bwMode="auto">
          <a:xfrm>
            <a:off x="1965487" y="1218690"/>
            <a:ext cx="602425" cy="602425"/>
          </a:xfrm>
          <a:prstGeom prst="rect">
            <a:avLst/>
          </a:prstGeom>
          <a:noFill/>
        </p:spPr>
      </p:pic>
      <p:pic>
        <p:nvPicPr>
          <p:cNvPr id="78" name="Picture 34" descr="Corporate"/>
          <p:cNvPicPr>
            <a:picLocks noChangeAspect="1" noChangeArrowheads="1"/>
          </p:cNvPicPr>
          <p:nvPr/>
        </p:nvPicPr>
        <p:blipFill>
          <a:blip r:embed="rId4" cstate="print"/>
          <a:srcRect/>
          <a:stretch>
            <a:fillRect/>
          </a:stretch>
        </p:blipFill>
        <p:spPr bwMode="auto">
          <a:xfrm>
            <a:off x="2014446" y="2907178"/>
            <a:ext cx="526789" cy="619752"/>
          </a:xfrm>
          <a:prstGeom prst="rect">
            <a:avLst/>
          </a:prstGeom>
          <a:noFill/>
          <a:ln w="9525">
            <a:noFill/>
            <a:miter lim="800000"/>
            <a:headEnd/>
            <a:tailEnd/>
          </a:ln>
        </p:spPr>
      </p:pic>
      <p:sp>
        <p:nvSpPr>
          <p:cNvPr id="80" name="TextBox 79"/>
          <p:cNvSpPr txBox="1"/>
          <p:nvPr/>
        </p:nvSpPr>
        <p:spPr>
          <a:xfrm>
            <a:off x="1853415" y="1775596"/>
            <a:ext cx="809501" cy="250765"/>
          </a:xfrm>
          <a:prstGeom prst="rect">
            <a:avLst/>
          </a:prstGeom>
          <a:noFill/>
        </p:spPr>
        <p:txBody>
          <a:bodyPr wrap="square" lIns="91430" tIns="45715" rIns="91430" bIns="45715" rtlCol="0">
            <a:spAutoFit/>
          </a:bodyPr>
          <a:lstStyle/>
          <a:p>
            <a:pPr algn="ctr"/>
            <a:r>
              <a:rPr lang="en-US" sz="1000" dirty="0" smtClean="0">
                <a:solidFill>
                  <a:srgbClr val="000000"/>
                </a:solidFill>
                <a:latin typeface="Calibri" pitchFamily="34" charset="0"/>
              </a:rPr>
              <a:t>Customer</a:t>
            </a:r>
          </a:p>
        </p:txBody>
      </p:sp>
      <p:sp>
        <p:nvSpPr>
          <p:cNvPr id="81" name="TextBox 80"/>
          <p:cNvSpPr txBox="1"/>
          <p:nvPr/>
        </p:nvSpPr>
        <p:spPr>
          <a:xfrm>
            <a:off x="1878917" y="3441687"/>
            <a:ext cx="809501" cy="400099"/>
          </a:xfrm>
          <a:prstGeom prst="rect">
            <a:avLst/>
          </a:prstGeom>
          <a:noFill/>
        </p:spPr>
        <p:txBody>
          <a:bodyPr wrap="square" lIns="91430" tIns="45715" rIns="91430" bIns="45715" rtlCol="0">
            <a:spAutoFit/>
          </a:bodyPr>
          <a:lstStyle/>
          <a:p>
            <a:pPr algn="ctr"/>
            <a:r>
              <a:rPr lang="en-US" sz="1000" dirty="0" smtClean="0">
                <a:solidFill>
                  <a:srgbClr val="000000"/>
                </a:solidFill>
                <a:latin typeface="Calibri" pitchFamily="34" charset="0"/>
              </a:rPr>
              <a:t>Merchant Website</a:t>
            </a:r>
          </a:p>
        </p:txBody>
      </p:sp>
      <p:pic>
        <p:nvPicPr>
          <p:cNvPr id="88" name="Picture 1070" descr="Q:\CLIPART\POWERPNT\BUILDNG5.WMF"/>
          <p:cNvPicPr>
            <a:picLocks noChangeAspect="1" noChangeArrowheads="1"/>
          </p:cNvPicPr>
          <p:nvPr/>
        </p:nvPicPr>
        <p:blipFill>
          <a:blip r:embed="rId5" cstate="print"/>
          <a:srcRect/>
          <a:stretch>
            <a:fillRect/>
          </a:stretch>
        </p:blipFill>
        <p:spPr bwMode="auto">
          <a:xfrm>
            <a:off x="7015177" y="1888825"/>
            <a:ext cx="1020009" cy="653926"/>
          </a:xfrm>
          <a:prstGeom prst="rect">
            <a:avLst/>
          </a:prstGeom>
          <a:noFill/>
        </p:spPr>
      </p:pic>
      <p:sp>
        <p:nvSpPr>
          <p:cNvPr id="89" name="TextBox 88"/>
          <p:cNvSpPr txBox="1"/>
          <p:nvPr/>
        </p:nvSpPr>
        <p:spPr>
          <a:xfrm>
            <a:off x="7324818" y="2443904"/>
            <a:ext cx="508657" cy="250765"/>
          </a:xfrm>
          <a:prstGeom prst="rect">
            <a:avLst/>
          </a:prstGeom>
          <a:noFill/>
        </p:spPr>
        <p:txBody>
          <a:bodyPr wrap="square" lIns="91430" tIns="45715" rIns="91430" bIns="45715" rtlCol="0">
            <a:spAutoFit/>
          </a:bodyPr>
          <a:lstStyle/>
          <a:p>
            <a:pPr algn="ctr"/>
            <a:r>
              <a:rPr lang="en-US" sz="1000" dirty="0" smtClean="0">
                <a:solidFill>
                  <a:srgbClr val="000000"/>
                </a:solidFill>
                <a:latin typeface="Calibri" pitchFamily="34" charset="0"/>
              </a:rPr>
              <a:t>CSM</a:t>
            </a:r>
          </a:p>
        </p:txBody>
      </p:sp>
      <p:sp>
        <p:nvSpPr>
          <p:cNvPr id="90" name="Rounded Rectangle 89"/>
          <p:cNvSpPr/>
          <p:nvPr/>
        </p:nvSpPr>
        <p:spPr>
          <a:xfrm>
            <a:off x="7876601" y="2095667"/>
            <a:ext cx="415636" cy="213757"/>
          </a:xfrm>
          <a:prstGeom prst="roundRect">
            <a:avLst/>
          </a:prstGeom>
          <a:ln w="12700">
            <a:solidFill>
              <a:srgbClr val="000000"/>
            </a:solidFill>
            <a:prstDash val="solid"/>
            <a:tailEnd type="arrow"/>
          </a:ln>
        </p:spPr>
        <p:style>
          <a:lnRef idx="1">
            <a:schemeClr val="accent1"/>
          </a:lnRef>
          <a:fillRef idx="0">
            <a:schemeClr val="accent1"/>
          </a:fillRef>
          <a:effectRef idx="0">
            <a:schemeClr val="accent1"/>
          </a:effectRef>
          <a:fontRef idx="minor">
            <a:schemeClr val="tx1"/>
          </a:fontRef>
        </p:style>
        <p:txBody>
          <a:bodyPr lIns="91430" tIns="45715" rIns="91430" bIns="45715" rtlCol="0" anchor="ctr"/>
          <a:lstStyle/>
          <a:p>
            <a:pPr algn="ctr"/>
            <a:r>
              <a:rPr lang="en-US" sz="1100" dirty="0" smtClean="0">
                <a:solidFill>
                  <a:srgbClr val="000000"/>
                </a:solidFill>
                <a:latin typeface="Calibri" pitchFamily="34" charset="0"/>
              </a:rPr>
              <a:t>10</a:t>
            </a:r>
          </a:p>
        </p:txBody>
      </p:sp>
      <p:sp>
        <p:nvSpPr>
          <p:cNvPr id="50" name="Rounded Rectangle 49"/>
          <p:cNvSpPr/>
          <p:nvPr/>
        </p:nvSpPr>
        <p:spPr>
          <a:xfrm>
            <a:off x="3615123" y="2062718"/>
            <a:ext cx="1339703" cy="744279"/>
          </a:xfrm>
          <a:prstGeom prst="roundRect">
            <a:avLst/>
          </a:prstGeom>
          <a:solidFill>
            <a:srgbClr val="C1E1FF"/>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91430" tIns="45715" rIns="91430" bIns="45715" rtlCol="0" anchor="ctr"/>
          <a:lstStyle/>
          <a:p>
            <a:pPr algn="ctr"/>
            <a:endParaRPr lang="en-US" sz="1000" dirty="0" smtClean="0">
              <a:solidFill>
                <a:schemeClr val="tx2">
                  <a:lumMod val="50000"/>
                </a:schemeClr>
              </a:solidFill>
              <a:latin typeface="Calibri" pitchFamily="34" charset="0"/>
            </a:endParaRPr>
          </a:p>
        </p:txBody>
      </p:sp>
      <p:sp>
        <p:nvSpPr>
          <p:cNvPr id="52" name="Cloud 51"/>
          <p:cNvSpPr/>
          <p:nvPr/>
        </p:nvSpPr>
        <p:spPr>
          <a:xfrm>
            <a:off x="4086993" y="2158411"/>
            <a:ext cx="772136" cy="463533"/>
          </a:xfrm>
          <a:prstGeom prst="cloud">
            <a:avLst/>
          </a:prstGeom>
          <a:solidFill>
            <a:schemeClr val="tx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35996" rIns="0" bIns="35996" anchor="ctr"/>
          <a:lstStyle/>
          <a:p>
            <a:pPr algn="ctr"/>
            <a:r>
              <a:rPr lang="en-US" sz="900" dirty="0" smtClean="0">
                <a:solidFill>
                  <a:srgbClr val="000000"/>
                </a:solidFill>
                <a:latin typeface="Calibri" pitchFamily="34" charset="0"/>
              </a:rPr>
              <a:t>(Capgemini API)</a:t>
            </a:r>
          </a:p>
        </p:txBody>
      </p:sp>
      <p:grpSp>
        <p:nvGrpSpPr>
          <p:cNvPr id="3" name="Group 23"/>
          <p:cNvGrpSpPr>
            <a:grpSpLocks/>
          </p:cNvGrpSpPr>
          <p:nvPr/>
        </p:nvGrpSpPr>
        <p:grpSpPr bwMode="auto">
          <a:xfrm>
            <a:off x="3593858" y="2073351"/>
            <a:ext cx="528727" cy="605980"/>
            <a:chOff x="567" y="1616"/>
            <a:chExt cx="568" cy="605"/>
          </a:xfrm>
        </p:grpSpPr>
        <p:sp>
          <p:nvSpPr>
            <p:cNvPr id="56" name="AutoShape 17"/>
            <p:cNvSpPr>
              <a:spLocks noChangeAspect="1" noChangeArrowheads="1" noTextEdit="1"/>
            </p:cNvSpPr>
            <p:nvPr/>
          </p:nvSpPr>
          <p:spPr bwMode="auto">
            <a:xfrm>
              <a:off x="567" y="1616"/>
              <a:ext cx="568" cy="605"/>
            </a:xfrm>
            <a:prstGeom prst="rect">
              <a:avLst/>
            </a:prstGeom>
            <a:noFill/>
            <a:ln w="9525">
              <a:noFill/>
              <a:miter lim="800000"/>
              <a:headEnd/>
              <a:tailEnd/>
            </a:ln>
          </p:spPr>
          <p:txBody>
            <a:bodyPr/>
            <a:lstStyle/>
            <a:p>
              <a:endParaRPr lang="en-US" sz="700" dirty="0"/>
            </a:p>
          </p:txBody>
        </p:sp>
        <p:sp>
          <p:nvSpPr>
            <p:cNvPr id="62" name="Freeform 19"/>
            <p:cNvSpPr>
              <a:spLocks/>
            </p:cNvSpPr>
            <p:nvPr/>
          </p:nvSpPr>
          <p:spPr bwMode="auto">
            <a:xfrm>
              <a:off x="611" y="1660"/>
              <a:ext cx="480" cy="517"/>
            </a:xfrm>
            <a:custGeom>
              <a:avLst/>
              <a:gdLst>
                <a:gd name="T0" fmla="*/ 1 w 960"/>
                <a:gd name="T1" fmla="*/ 0 h 1034"/>
                <a:gd name="T2" fmla="*/ 1 w 960"/>
                <a:gd name="T3" fmla="*/ 1 h 1034"/>
                <a:gd name="T4" fmla="*/ 1 w 960"/>
                <a:gd name="T5" fmla="*/ 1 h 1034"/>
                <a:gd name="T6" fmla="*/ 1 w 960"/>
                <a:gd name="T7" fmla="*/ 1 h 1034"/>
                <a:gd name="T8" fmla="*/ 1 w 960"/>
                <a:gd name="T9" fmla="*/ 1 h 1034"/>
                <a:gd name="T10" fmla="*/ 1 w 960"/>
                <a:gd name="T11" fmla="*/ 1 h 1034"/>
                <a:gd name="T12" fmla="*/ 1 w 960"/>
                <a:gd name="T13" fmla="*/ 1 h 1034"/>
                <a:gd name="T14" fmla="*/ 1 w 960"/>
                <a:gd name="T15" fmla="*/ 1 h 1034"/>
                <a:gd name="T16" fmla="*/ 1 w 960"/>
                <a:gd name="T17" fmla="*/ 1 h 1034"/>
                <a:gd name="T18" fmla="*/ 1 w 960"/>
                <a:gd name="T19" fmla="*/ 1 h 1034"/>
                <a:gd name="T20" fmla="*/ 1 w 960"/>
                <a:gd name="T21" fmla="*/ 1 h 1034"/>
                <a:gd name="T22" fmla="*/ 1 w 960"/>
                <a:gd name="T23" fmla="*/ 1 h 1034"/>
                <a:gd name="T24" fmla="*/ 1 w 960"/>
                <a:gd name="T25" fmla="*/ 1 h 1034"/>
                <a:gd name="T26" fmla="*/ 1 w 960"/>
                <a:gd name="T27" fmla="*/ 1 h 1034"/>
                <a:gd name="T28" fmla="*/ 1 w 960"/>
                <a:gd name="T29" fmla="*/ 1 h 1034"/>
                <a:gd name="T30" fmla="*/ 1 w 960"/>
                <a:gd name="T31" fmla="*/ 1 h 1034"/>
                <a:gd name="T32" fmla="*/ 1 w 960"/>
                <a:gd name="T33" fmla="*/ 1 h 1034"/>
                <a:gd name="T34" fmla="*/ 1 w 960"/>
                <a:gd name="T35" fmla="*/ 1 h 1034"/>
                <a:gd name="T36" fmla="*/ 1 w 960"/>
                <a:gd name="T37" fmla="*/ 1 h 1034"/>
                <a:gd name="T38" fmla="*/ 1 w 960"/>
                <a:gd name="T39" fmla="*/ 1 h 1034"/>
                <a:gd name="T40" fmla="*/ 1 w 960"/>
                <a:gd name="T41" fmla="*/ 1 h 1034"/>
                <a:gd name="T42" fmla="*/ 1 w 960"/>
                <a:gd name="T43" fmla="*/ 1 h 1034"/>
                <a:gd name="T44" fmla="*/ 1 w 960"/>
                <a:gd name="T45" fmla="*/ 1 h 1034"/>
                <a:gd name="T46" fmla="*/ 1 w 960"/>
                <a:gd name="T47" fmla="*/ 1 h 1034"/>
                <a:gd name="T48" fmla="*/ 1 w 960"/>
                <a:gd name="T49" fmla="*/ 1 h 1034"/>
                <a:gd name="T50" fmla="*/ 1 w 960"/>
                <a:gd name="T51" fmla="*/ 1 h 1034"/>
                <a:gd name="T52" fmla="*/ 1 w 960"/>
                <a:gd name="T53" fmla="*/ 1 h 1034"/>
                <a:gd name="T54" fmla="*/ 1 w 960"/>
                <a:gd name="T55" fmla="*/ 1 h 1034"/>
                <a:gd name="T56" fmla="*/ 1 w 960"/>
                <a:gd name="T57" fmla="*/ 1 h 1034"/>
                <a:gd name="T58" fmla="*/ 1 w 960"/>
                <a:gd name="T59" fmla="*/ 1 h 1034"/>
                <a:gd name="T60" fmla="*/ 1 w 960"/>
                <a:gd name="T61" fmla="*/ 1 h 1034"/>
                <a:gd name="T62" fmla="*/ 1 w 960"/>
                <a:gd name="T63" fmla="*/ 1 h 1034"/>
                <a:gd name="T64" fmla="*/ 1 w 960"/>
                <a:gd name="T65" fmla="*/ 1 h 1034"/>
                <a:gd name="T66" fmla="*/ 1 w 960"/>
                <a:gd name="T67" fmla="*/ 1 h 1034"/>
                <a:gd name="T68" fmla="*/ 1 w 960"/>
                <a:gd name="T69" fmla="*/ 1 h 1034"/>
                <a:gd name="T70" fmla="*/ 1 w 960"/>
                <a:gd name="T71" fmla="*/ 1 h 1034"/>
                <a:gd name="T72" fmla="*/ 1 w 960"/>
                <a:gd name="T73" fmla="*/ 1 h 1034"/>
                <a:gd name="T74" fmla="*/ 1 w 960"/>
                <a:gd name="T75" fmla="*/ 1 h 1034"/>
                <a:gd name="T76" fmla="*/ 1 w 960"/>
                <a:gd name="T77" fmla="*/ 1 h 1034"/>
                <a:gd name="T78" fmla="*/ 1 w 960"/>
                <a:gd name="T79" fmla="*/ 1 h 1034"/>
                <a:gd name="T80" fmla="*/ 1 w 960"/>
                <a:gd name="T81" fmla="*/ 1 h 1034"/>
                <a:gd name="T82" fmla="*/ 1 w 960"/>
                <a:gd name="T83" fmla="*/ 1 h 1034"/>
                <a:gd name="T84" fmla="*/ 1 w 960"/>
                <a:gd name="T85" fmla="*/ 1 h 1034"/>
                <a:gd name="T86" fmla="*/ 1 w 960"/>
                <a:gd name="T87" fmla="*/ 1 h 1034"/>
                <a:gd name="T88" fmla="*/ 0 w 960"/>
                <a:gd name="T89" fmla="*/ 1 h 1034"/>
                <a:gd name="T90" fmla="*/ 0 w 960"/>
                <a:gd name="T91" fmla="*/ 1 h 1034"/>
                <a:gd name="T92" fmla="*/ 1 w 960"/>
                <a:gd name="T93" fmla="*/ 1 h 1034"/>
                <a:gd name="T94" fmla="*/ 1 w 960"/>
                <a:gd name="T95" fmla="*/ 1 h 1034"/>
                <a:gd name="T96" fmla="*/ 1 w 960"/>
                <a:gd name="T97" fmla="*/ 1 h 1034"/>
                <a:gd name="T98" fmla="*/ 1 w 960"/>
                <a:gd name="T99" fmla="*/ 1 h 1034"/>
                <a:gd name="T100" fmla="*/ 1 w 960"/>
                <a:gd name="T101" fmla="*/ 1 h 1034"/>
                <a:gd name="T102" fmla="*/ 1 w 960"/>
                <a:gd name="T103" fmla="*/ 1 h 1034"/>
                <a:gd name="T104" fmla="*/ 1 w 960"/>
                <a:gd name="T105" fmla="*/ 1 h 1034"/>
                <a:gd name="T106" fmla="*/ 1 w 960"/>
                <a:gd name="T107" fmla="*/ 1 h 1034"/>
                <a:gd name="T108" fmla="*/ 1 w 960"/>
                <a:gd name="T109" fmla="*/ 1 h 1034"/>
                <a:gd name="T110" fmla="*/ 1 w 960"/>
                <a:gd name="T111" fmla="*/ 1 h 1034"/>
                <a:gd name="T112" fmla="*/ 1 w 960"/>
                <a:gd name="T113" fmla="*/ 1 h 1034"/>
                <a:gd name="T114" fmla="*/ 1 w 960"/>
                <a:gd name="T115" fmla="*/ 1 h 1034"/>
                <a:gd name="T116" fmla="*/ 1 w 960"/>
                <a:gd name="T117" fmla="*/ 1 h 1034"/>
                <a:gd name="T118" fmla="*/ 1 w 960"/>
                <a:gd name="T119" fmla="*/ 1 h 1034"/>
                <a:gd name="T120" fmla="*/ 1 w 960"/>
                <a:gd name="T121" fmla="*/ 1 h 1034"/>
                <a:gd name="T122" fmla="*/ 1 w 960"/>
                <a:gd name="T123" fmla="*/ 0 h 1034"/>
                <a:gd name="T124" fmla="*/ 1 w 960"/>
                <a:gd name="T125" fmla="*/ 0 h 1034"/>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960"/>
                <a:gd name="T190" fmla="*/ 0 h 1034"/>
                <a:gd name="T191" fmla="*/ 960 w 960"/>
                <a:gd name="T192" fmla="*/ 1034 h 1034"/>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960" h="1034">
                  <a:moveTo>
                    <a:pt x="332" y="0"/>
                  </a:moveTo>
                  <a:lnTo>
                    <a:pt x="354" y="12"/>
                  </a:lnTo>
                  <a:lnTo>
                    <a:pt x="376" y="24"/>
                  </a:lnTo>
                  <a:lnTo>
                    <a:pt x="399" y="35"/>
                  </a:lnTo>
                  <a:lnTo>
                    <a:pt x="423" y="47"/>
                  </a:lnTo>
                  <a:lnTo>
                    <a:pt x="445" y="57"/>
                  </a:lnTo>
                  <a:lnTo>
                    <a:pt x="468" y="68"/>
                  </a:lnTo>
                  <a:lnTo>
                    <a:pt x="490" y="80"/>
                  </a:lnTo>
                  <a:lnTo>
                    <a:pt x="511" y="92"/>
                  </a:lnTo>
                  <a:lnTo>
                    <a:pt x="534" y="104"/>
                  </a:lnTo>
                  <a:lnTo>
                    <a:pt x="554" y="116"/>
                  </a:lnTo>
                  <a:lnTo>
                    <a:pt x="575" y="130"/>
                  </a:lnTo>
                  <a:lnTo>
                    <a:pt x="594" y="144"/>
                  </a:lnTo>
                  <a:lnTo>
                    <a:pt x="620" y="164"/>
                  </a:lnTo>
                  <a:lnTo>
                    <a:pt x="642" y="183"/>
                  </a:lnTo>
                  <a:lnTo>
                    <a:pt x="665" y="204"/>
                  </a:lnTo>
                  <a:lnTo>
                    <a:pt x="687" y="227"/>
                  </a:lnTo>
                  <a:lnTo>
                    <a:pt x="710" y="247"/>
                  </a:lnTo>
                  <a:lnTo>
                    <a:pt x="730" y="270"/>
                  </a:lnTo>
                  <a:lnTo>
                    <a:pt x="751" y="292"/>
                  </a:lnTo>
                  <a:lnTo>
                    <a:pt x="773" y="315"/>
                  </a:lnTo>
                  <a:lnTo>
                    <a:pt x="794" y="337"/>
                  </a:lnTo>
                  <a:lnTo>
                    <a:pt x="815" y="360"/>
                  </a:lnTo>
                  <a:lnTo>
                    <a:pt x="836" y="382"/>
                  </a:lnTo>
                  <a:lnTo>
                    <a:pt x="856" y="403"/>
                  </a:lnTo>
                  <a:lnTo>
                    <a:pt x="856" y="470"/>
                  </a:lnTo>
                  <a:lnTo>
                    <a:pt x="824" y="470"/>
                  </a:lnTo>
                  <a:lnTo>
                    <a:pt x="824" y="780"/>
                  </a:lnTo>
                  <a:lnTo>
                    <a:pt x="932" y="890"/>
                  </a:lnTo>
                  <a:lnTo>
                    <a:pt x="932" y="939"/>
                  </a:lnTo>
                  <a:lnTo>
                    <a:pt x="936" y="942"/>
                  </a:lnTo>
                  <a:lnTo>
                    <a:pt x="938" y="944"/>
                  </a:lnTo>
                  <a:lnTo>
                    <a:pt x="939" y="946"/>
                  </a:lnTo>
                  <a:lnTo>
                    <a:pt x="943" y="949"/>
                  </a:lnTo>
                  <a:lnTo>
                    <a:pt x="944" y="951"/>
                  </a:lnTo>
                  <a:lnTo>
                    <a:pt x="946" y="953"/>
                  </a:lnTo>
                  <a:lnTo>
                    <a:pt x="950" y="956"/>
                  </a:lnTo>
                  <a:lnTo>
                    <a:pt x="951" y="958"/>
                  </a:lnTo>
                  <a:lnTo>
                    <a:pt x="955" y="961"/>
                  </a:lnTo>
                  <a:lnTo>
                    <a:pt x="956" y="963"/>
                  </a:lnTo>
                  <a:lnTo>
                    <a:pt x="958" y="965"/>
                  </a:lnTo>
                  <a:lnTo>
                    <a:pt x="960" y="966"/>
                  </a:lnTo>
                  <a:lnTo>
                    <a:pt x="960" y="1034"/>
                  </a:lnTo>
                  <a:lnTo>
                    <a:pt x="297" y="1034"/>
                  </a:lnTo>
                  <a:lnTo>
                    <a:pt x="0" y="737"/>
                  </a:lnTo>
                  <a:lnTo>
                    <a:pt x="0" y="628"/>
                  </a:lnTo>
                  <a:lnTo>
                    <a:pt x="69" y="628"/>
                  </a:lnTo>
                  <a:lnTo>
                    <a:pt x="69" y="246"/>
                  </a:lnTo>
                  <a:lnTo>
                    <a:pt x="66" y="242"/>
                  </a:lnTo>
                  <a:lnTo>
                    <a:pt x="62" y="239"/>
                  </a:lnTo>
                  <a:lnTo>
                    <a:pt x="57" y="234"/>
                  </a:lnTo>
                  <a:lnTo>
                    <a:pt x="54" y="228"/>
                  </a:lnTo>
                  <a:lnTo>
                    <a:pt x="48" y="223"/>
                  </a:lnTo>
                  <a:lnTo>
                    <a:pt x="43" y="220"/>
                  </a:lnTo>
                  <a:lnTo>
                    <a:pt x="40" y="215"/>
                  </a:lnTo>
                  <a:lnTo>
                    <a:pt x="36" y="211"/>
                  </a:lnTo>
                  <a:lnTo>
                    <a:pt x="33" y="208"/>
                  </a:lnTo>
                  <a:lnTo>
                    <a:pt x="31" y="204"/>
                  </a:lnTo>
                  <a:lnTo>
                    <a:pt x="29" y="202"/>
                  </a:lnTo>
                  <a:lnTo>
                    <a:pt x="28" y="201"/>
                  </a:lnTo>
                  <a:lnTo>
                    <a:pt x="28" y="145"/>
                  </a:lnTo>
                  <a:lnTo>
                    <a:pt x="332" y="0"/>
                  </a:lnTo>
                  <a:close/>
                </a:path>
              </a:pathLst>
            </a:custGeom>
            <a:solidFill>
              <a:srgbClr val="000066"/>
            </a:solidFill>
            <a:ln w="9525">
              <a:noFill/>
              <a:round/>
              <a:headEnd/>
              <a:tailEnd/>
            </a:ln>
          </p:spPr>
          <p:txBody>
            <a:bodyPr/>
            <a:lstStyle/>
            <a:p>
              <a:endParaRPr lang="en-US" sz="700" dirty="0"/>
            </a:p>
          </p:txBody>
        </p:sp>
        <p:sp>
          <p:nvSpPr>
            <p:cNvPr id="68" name="Freeform 20"/>
            <p:cNvSpPr>
              <a:spLocks/>
            </p:cNvSpPr>
            <p:nvPr/>
          </p:nvSpPr>
          <p:spPr bwMode="auto">
            <a:xfrm>
              <a:off x="640" y="1689"/>
              <a:ext cx="385" cy="192"/>
            </a:xfrm>
            <a:custGeom>
              <a:avLst/>
              <a:gdLst>
                <a:gd name="T0" fmla="*/ 0 w 772"/>
                <a:gd name="T1" fmla="*/ 0 h 386"/>
                <a:gd name="T2" fmla="*/ 0 w 772"/>
                <a:gd name="T3" fmla="*/ 0 h 386"/>
                <a:gd name="T4" fmla="*/ 0 w 772"/>
                <a:gd name="T5" fmla="*/ 0 h 386"/>
                <a:gd name="T6" fmla="*/ 0 w 772"/>
                <a:gd name="T7" fmla="*/ 0 h 386"/>
                <a:gd name="T8" fmla="*/ 0 w 772"/>
                <a:gd name="T9" fmla="*/ 0 h 386"/>
                <a:gd name="T10" fmla="*/ 0 w 772"/>
                <a:gd name="T11" fmla="*/ 0 h 386"/>
                <a:gd name="T12" fmla="*/ 0 w 772"/>
                <a:gd name="T13" fmla="*/ 0 h 386"/>
                <a:gd name="T14" fmla="*/ 0 w 772"/>
                <a:gd name="T15" fmla="*/ 0 h 386"/>
                <a:gd name="T16" fmla="*/ 0 w 772"/>
                <a:gd name="T17" fmla="*/ 0 h 386"/>
                <a:gd name="T18" fmla="*/ 0 w 772"/>
                <a:gd name="T19" fmla="*/ 0 h 386"/>
                <a:gd name="T20" fmla="*/ 0 w 772"/>
                <a:gd name="T21" fmla="*/ 0 h 386"/>
                <a:gd name="T22" fmla="*/ 0 w 772"/>
                <a:gd name="T23" fmla="*/ 0 h 386"/>
                <a:gd name="T24" fmla="*/ 0 w 772"/>
                <a:gd name="T25" fmla="*/ 0 h 386"/>
                <a:gd name="T26" fmla="*/ 0 w 772"/>
                <a:gd name="T27" fmla="*/ 0 h 386"/>
                <a:gd name="T28" fmla="*/ 0 w 772"/>
                <a:gd name="T29" fmla="*/ 0 h 386"/>
                <a:gd name="T30" fmla="*/ 0 w 772"/>
                <a:gd name="T31" fmla="*/ 0 h 386"/>
                <a:gd name="T32" fmla="*/ 0 w 772"/>
                <a:gd name="T33" fmla="*/ 0 h 386"/>
                <a:gd name="T34" fmla="*/ 0 w 772"/>
                <a:gd name="T35" fmla="*/ 0 h 386"/>
                <a:gd name="T36" fmla="*/ 0 w 772"/>
                <a:gd name="T37" fmla="*/ 0 h 386"/>
                <a:gd name="T38" fmla="*/ 0 w 772"/>
                <a:gd name="T39" fmla="*/ 0 h 386"/>
                <a:gd name="T40" fmla="*/ 0 w 772"/>
                <a:gd name="T41" fmla="*/ 0 h 386"/>
                <a:gd name="T42" fmla="*/ 0 w 772"/>
                <a:gd name="T43" fmla="*/ 0 h 386"/>
                <a:gd name="T44" fmla="*/ 0 w 772"/>
                <a:gd name="T45" fmla="*/ 0 h 386"/>
                <a:gd name="T46" fmla="*/ 0 w 772"/>
                <a:gd name="T47" fmla="*/ 0 h 386"/>
                <a:gd name="T48" fmla="*/ 0 w 772"/>
                <a:gd name="T49" fmla="*/ 0 h 386"/>
                <a:gd name="T50" fmla="*/ 0 w 772"/>
                <a:gd name="T51" fmla="*/ 0 h 386"/>
                <a:gd name="T52" fmla="*/ 0 w 772"/>
                <a:gd name="T53" fmla="*/ 0 h 386"/>
                <a:gd name="T54" fmla="*/ 0 w 772"/>
                <a:gd name="T55" fmla="*/ 0 h 386"/>
                <a:gd name="T56" fmla="*/ 0 w 772"/>
                <a:gd name="T57" fmla="*/ 0 h 386"/>
                <a:gd name="T58" fmla="*/ 0 w 772"/>
                <a:gd name="T59" fmla="*/ 0 h 386"/>
                <a:gd name="T60" fmla="*/ 0 w 772"/>
                <a:gd name="T61" fmla="*/ 0 h 386"/>
                <a:gd name="T62" fmla="*/ 0 w 772"/>
                <a:gd name="T63" fmla="*/ 0 h 386"/>
                <a:gd name="T64" fmla="*/ 0 w 772"/>
                <a:gd name="T65" fmla="*/ 0 h 386"/>
                <a:gd name="T66" fmla="*/ 0 w 772"/>
                <a:gd name="T67" fmla="*/ 0 h 386"/>
                <a:gd name="T68" fmla="*/ 0 w 772"/>
                <a:gd name="T69" fmla="*/ 0 h 386"/>
                <a:gd name="T70" fmla="*/ 0 w 772"/>
                <a:gd name="T71" fmla="*/ 0 h 386"/>
                <a:gd name="T72" fmla="*/ 0 w 772"/>
                <a:gd name="T73" fmla="*/ 0 h 386"/>
                <a:gd name="T74" fmla="*/ 0 w 772"/>
                <a:gd name="T75" fmla="*/ 0 h 386"/>
                <a:gd name="T76" fmla="*/ 0 w 772"/>
                <a:gd name="T77" fmla="*/ 0 h 386"/>
                <a:gd name="T78" fmla="*/ 0 w 772"/>
                <a:gd name="T79" fmla="*/ 0 h 386"/>
                <a:gd name="T80" fmla="*/ 0 w 772"/>
                <a:gd name="T81" fmla="*/ 0 h 386"/>
                <a:gd name="T82" fmla="*/ 0 w 772"/>
                <a:gd name="T83" fmla="*/ 0 h 386"/>
                <a:gd name="T84" fmla="*/ 0 w 772"/>
                <a:gd name="T85" fmla="*/ 0 h 386"/>
                <a:gd name="T86" fmla="*/ 0 w 772"/>
                <a:gd name="T87" fmla="*/ 0 h 386"/>
                <a:gd name="T88" fmla="*/ 0 w 772"/>
                <a:gd name="T89" fmla="*/ 0 h 386"/>
                <a:gd name="T90" fmla="*/ 0 w 772"/>
                <a:gd name="T91" fmla="*/ 0 h 386"/>
                <a:gd name="T92" fmla="*/ 0 w 772"/>
                <a:gd name="T93" fmla="*/ 0 h 386"/>
                <a:gd name="T94" fmla="*/ 0 w 772"/>
                <a:gd name="T95" fmla="*/ 0 h 386"/>
                <a:gd name="T96" fmla="*/ 0 w 772"/>
                <a:gd name="T97" fmla="*/ 0 h 386"/>
                <a:gd name="T98" fmla="*/ 0 w 772"/>
                <a:gd name="T99" fmla="*/ 0 h 386"/>
                <a:gd name="T100" fmla="*/ 0 w 772"/>
                <a:gd name="T101" fmla="*/ 0 h 386"/>
                <a:gd name="T102" fmla="*/ 0 w 772"/>
                <a:gd name="T103" fmla="*/ 0 h 386"/>
                <a:gd name="T104" fmla="*/ 0 w 772"/>
                <a:gd name="T105" fmla="*/ 0 h 386"/>
                <a:gd name="T106" fmla="*/ 0 w 772"/>
                <a:gd name="T107" fmla="*/ 0 h 386"/>
                <a:gd name="T108" fmla="*/ 0 w 772"/>
                <a:gd name="T109" fmla="*/ 0 h 386"/>
                <a:gd name="T110" fmla="*/ 0 w 772"/>
                <a:gd name="T111" fmla="*/ 0 h 386"/>
                <a:gd name="T112" fmla="*/ 0 w 772"/>
                <a:gd name="T113" fmla="*/ 0 h 38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772"/>
                <a:gd name="T172" fmla="*/ 0 h 386"/>
                <a:gd name="T173" fmla="*/ 772 w 772"/>
                <a:gd name="T174" fmla="*/ 386 h 38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772" h="386">
                  <a:moveTo>
                    <a:pt x="318" y="0"/>
                  </a:moveTo>
                  <a:lnTo>
                    <a:pt x="326" y="5"/>
                  </a:lnTo>
                  <a:lnTo>
                    <a:pt x="333" y="9"/>
                  </a:lnTo>
                  <a:lnTo>
                    <a:pt x="340" y="12"/>
                  </a:lnTo>
                  <a:lnTo>
                    <a:pt x="347" y="16"/>
                  </a:lnTo>
                  <a:lnTo>
                    <a:pt x="356" y="21"/>
                  </a:lnTo>
                  <a:lnTo>
                    <a:pt x="363" y="24"/>
                  </a:lnTo>
                  <a:lnTo>
                    <a:pt x="369" y="28"/>
                  </a:lnTo>
                  <a:lnTo>
                    <a:pt x="376" y="31"/>
                  </a:lnTo>
                  <a:lnTo>
                    <a:pt x="385" y="37"/>
                  </a:lnTo>
                  <a:lnTo>
                    <a:pt x="392" y="40"/>
                  </a:lnTo>
                  <a:lnTo>
                    <a:pt x="399" y="43"/>
                  </a:lnTo>
                  <a:lnTo>
                    <a:pt x="406" y="47"/>
                  </a:lnTo>
                  <a:lnTo>
                    <a:pt x="416" y="52"/>
                  </a:lnTo>
                  <a:lnTo>
                    <a:pt x="426" y="57"/>
                  </a:lnTo>
                  <a:lnTo>
                    <a:pt x="435" y="62"/>
                  </a:lnTo>
                  <a:lnTo>
                    <a:pt x="445" y="68"/>
                  </a:lnTo>
                  <a:lnTo>
                    <a:pt x="456" y="73"/>
                  </a:lnTo>
                  <a:lnTo>
                    <a:pt x="466" y="76"/>
                  </a:lnTo>
                  <a:lnTo>
                    <a:pt x="475" y="81"/>
                  </a:lnTo>
                  <a:lnTo>
                    <a:pt x="485" y="87"/>
                  </a:lnTo>
                  <a:lnTo>
                    <a:pt x="496" y="94"/>
                  </a:lnTo>
                  <a:lnTo>
                    <a:pt x="504" y="99"/>
                  </a:lnTo>
                  <a:lnTo>
                    <a:pt x="513" y="106"/>
                  </a:lnTo>
                  <a:lnTo>
                    <a:pt x="521" y="111"/>
                  </a:lnTo>
                  <a:lnTo>
                    <a:pt x="544" y="130"/>
                  </a:lnTo>
                  <a:lnTo>
                    <a:pt x="566" y="151"/>
                  </a:lnTo>
                  <a:lnTo>
                    <a:pt x="587" y="170"/>
                  </a:lnTo>
                  <a:lnTo>
                    <a:pt x="608" y="190"/>
                  </a:lnTo>
                  <a:lnTo>
                    <a:pt x="628" y="211"/>
                  </a:lnTo>
                  <a:lnTo>
                    <a:pt x="649" y="232"/>
                  </a:lnTo>
                  <a:lnTo>
                    <a:pt x="670" y="254"/>
                  </a:lnTo>
                  <a:lnTo>
                    <a:pt x="689" y="275"/>
                  </a:lnTo>
                  <a:lnTo>
                    <a:pt x="710" y="296"/>
                  </a:lnTo>
                  <a:lnTo>
                    <a:pt x="730" y="318"/>
                  </a:lnTo>
                  <a:lnTo>
                    <a:pt x="751" y="339"/>
                  </a:lnTo>
                  <a:lnTo>
                    <a:pt x="772" y="360"/>
                  </a:lnTo>
                  <a:lnTo>
                    <a:pt x="772" y="386"/>
                  </a:lnTo>
                  <a:lnTo>
                    <a:pt x="254" y="386"/>
                  </a:lnTo>
                  <a:lnTo>
                    <a:pt x="0" y="132"/>
                  </a:lnTo>
                  <a:lnTo>
                    <a:pt x="0" y="107"/>
                  </a:lnTo>
                  <a:lnTo>
                    <a:pt x="2" y="107"/>
                  </a:lnTo>
                  <a:lnTo>
                    <a:pt x="3" y="107"/>
                  </a:lnTo>
                  <a:lnTo>
                    <a:pt x="5" y="106"/>
                  </a:lnTo>
                  <a:lnTo>
                    <a:pt x="7" y="104"/>
                  </a:lnTo>
                  <a:lnTo>
                    <a:pt x="9" y="104"/>
                  </a:lnTo>
                  <a:lnTo>
                    <a:pt x="10" y="104"/>
                  </a:lnTo>
                  <a:lnTo>
                    <a:pt x="12" y="102"/>
                  </a:lnTo>
                  <a:lnTo>
                    <a:pt x="14" y="102"/>
                  </a:lnTo>
                  <a:lnTo>
                    <a:pt x="14" y="100"/>
                  </a:lnTo>
                  <a:lnTo>
                    <a:pt x="257" y="342"/>
                  </a:lnTo>
                  <a:lnTo>
                    <a:pt x="525" y="206"/>
                  </a:lnTo>
                  <a:lnTo>
                    <a:pt x="318" y="0"/>
                  </a:lnTo>
                  <a:close/>
                </a:path>
              </a:pathLst>
            </a:custGeom>
            <a:solidFill>
              <a:srgbClr val="A2C1FE"/>
            </a:solidFill>
            <a:ln w="9525">
              <a:noFill/>
              <a:round/>
              <a:headEnd/>
              <a:tailEnd/>
            </a:ln>
          </p:spPr>
          <p:txBody>
            <a:bodyPr/>
            <a:lstStyle/>
            <a:p>
              <a:endParaRPr lang="en-US" sz="700" dirty="0"/>
            </a:p>
          </p:txBody>
        </p:sp>
        <p:sp>
          <p:nvSpPr>
            <p:cNvPr id="69" name="Freeform 21"/>
            <p:cNvSpPr>
              <a:spLocks/>
            </p:cNvSpPr>
            <p:nvPr/>
          </p:nvSpPr>
          <p:spPr bwMode="auto">
            <a:xfrm>
              <a:off x="626" y="1904"/>
              <a:ext cx="436" cy="228"/>
            </a:xfrm>
            <a:custGeom>
              <a:avLst/>
              <a:gdLst>
                <a:gd name="T0" fmla="*/ 0 w 874"/>
                <a:gd name="T1" fmla="*/ 0 h 456"/>
                <a:gd name="T2" fmla="*/ 0 w 874"/>
                <a:gd name="T3" fmla="*/ 0 h 456"/>
                <a:gd name="T4" fmla="*/ 0 w 874"/>
                <a:gd name="T5" fmla="*/ 1 h 456"/>
                <a:gd name="T6" fmla="*/ 0 w 874"/>
                <a:gd name="T7" fmla="*/ 1 h 456"/>
                <a:gd name="T8" fmla="*/ 0 w 874"/>
                <a:gd name="T9" fmla="*/ 1 h 456"/>
                <a:gd name="T10" fmla="*/ 0 w 874"/>
                <a:gd name="T11" fmla="*/ 1 h 456"/>
                <a:gd name="T12" fmla="*/ 0 w 874"/>
                <a:gd name="T13" fmla="*/ 1 h 456"/>
                <a:gd name="T14" fmla="*/ 0 w 874"/>
                <a:gd name="T15" fmla="*/ 1 h 456"/>
                <a:gd name="T16" fmla="*/ 0 w 874"/>
                <a:gd name="T17" fmla="*/ 0 h 456"/>
                <a:gd name="T18" fmla="*/ 0 w 874"/>
                <a:gd name="T19" fmla="*/ 0 h 456"/>
                <a:gd name="T20" fmla="*/ 0 w 874"/>
                <a:gd name="T21" fmla="*/ 1 h 456"/>
                <a:gd name="T22" fmla="*/ 0 w 874"/>
                <a:gd name="T23" fmla="*/ 1 h 456"/>
                <a:gd name="T24" fmla="*/ 0 w 874"/>
                <a:gd name="T25" fmla="*/ 1 h 456"/>
                <a:gd name="T26" fmla="*/ 0 w 874"/>
                <a:gd name="T27" fmla="*/ 1 h 456"/>
                <a:gd name="T28" fmla="*/ 0 w 874"/>
                <a:gd name="T29" fmla="*/ 1 h 456"/>
                <a:gd name="T30" fmla="*/ 0 w 874"/>
                <a:gd name="T31" fmla="*/ 1 h 456"/>
                <a:gd name="T32" fmla="*/ 0 w 874"/>
                <a:gd name="T33" fmla="*/ 0 h 456"/>
                <a:gd name="T34" fmla="*/ 0 w 874"/>
                <a:gd name="T35" fmla="*/ 0 h 456"/>
                <a:gd name="T36" fmla="*/ 0 w 874"/>
                <a:gd name="T37" fmla="*/ 1 h 456"/>
                <a:gd name="T38" fmla="*/ 0 w 874"/>
                <a:gd name="T39" fmla="*/ 1 h 456"/>
                <a:gd name="T40" fmla="*/ 0 w 874"/>
                <a:gd name="T41" fmla="*/ 1 h 456"/>
                <a:gd name="T42" fmla="*/ 0 w 874"/>
                <a:gd name="T43" fmla="*/ 1 h 456"/>
                <a:gd name="T44" fmla="*/ 0 w 874"/>
                <a:gd name="T45" fmla="*/ 1 h 456"/>
                <a:gd name="T46" fmla="*/ 0 w 874"/>
                <a:gd name="T47" fmla="*/ 1 h 456"/>
                <a:gd name="T48" fmla="*/ 0 w 874"/>
                <a:gd name="T49" fmla="*/ 0 h 456"/>
                <a:gd name="T50" fmla="*/ 0 w 874"/>
                <a:gd name="T51" fmla="*/ 0 h 456"/>
                <a:gd name="T52" fmla="*/ 0 w 874"/>
                <a:gd name="T53" fmla="*/ 1 h 456"/>
                <a:gd name="T54" fmla="*/ 0 w 874"/>
                <a:gd name="T55" fmla="*/ 1 h 456"/>
                <a:gd name="T56" fmla="*/ 0 w 874"/>
                <a:gd name="T57" fmla="*/ 1 h 456"/>
                <a:gd name="T58" fmla="*/ 0 w 874"/>
                <a:gd name="T59" fmla="*/ 1 h 456"/>
                <a:gd name="T60" fmla="*/ 0 w 874"/>
                <a:gd name="T61" fmla="*/ 1 h 456"/>
                <a:gd name="T62" fmla="*/ 0 w 874"/>
                <a:gd name="T63" fmla="*/ 1 h 456"/>
                <a:gd name="T64" fmla="*/ 0 w 874"/>
                <a:gd name="T65" fmla="*/ 1 h 456"/>
                <a:gd name="T66" fmla="*/ 0 w 874"/>
                <a:gd name="T67" fmla="*/ 1 h 456"/>
                <a:gd name="T68" fmla="*/ 0 w 874"/>
                <a:gd name="T69" fmla="*/ 1 h 456"/>
                <a:gd name="T70" fmla="*/ 0 w 874"/>
                <a:gd name="T71" fmla="*/ 1 h 456"/>
                <a:gd name="T72" fmla="*/ 0 w 874"/>
                <a:gd name="T73" fmla="*/ 1 h 456"/>
                <a:gd name="T74" fmla="*/ 0 w 874"/>
                <a:gd name="T75" fmla="*/ 1 h 456"/>
                <a:gd name="T76" fmla="*/ 0 w 874"/>
                <a:gd name="T77" fmla="*/ 1 h 456"/>
                <a:gd name="T78" fmla="*/ 0 w 874"/>
                <a:gd name="T79" fmla="*/ 1 h 456"/>
                <a:gd name="T80" fmla="*/ 0 w 874"/>
                <a:gd name="T81" fmla="*/ 1 h 456"/>
                <a:gd name="T82" fmla="*/ 0 w 874"/>
                <a:gd name="T83" fmla="*/ 1 h 456"/>
                <a:gd name="T84" fmla="*/ 0 w 874"/>
                <a:gd name="T85" fmla="*/ 1 h 456"/>
                <a:gd name="T86" fmla="*/ 0 w 874"/>
                <a:gd name="T87" fmla="*/ 1 h 456"/>
                <a:gd name="T88" fmla="*/ 0 w 874"/>
                <a:gd name="T89" fmla="*/ 1 h 456"/>
                <a:gd name="T90" fmla="*/ 0 w 874"/>
                <a:gd name="T91" fmla="*/ 1 h 456"/>
                <a:gd name="T92" fmla="*/ 0 w 874"/>
                <a:gd name="T93" fmla="*/ 1 h 456"/>
                <a:gd name="T94" fmla="*/ 0 w 874"/>
                <a:gd name="T95" fmla="*/ 1 h 456"/>
                <a:gd name="T96" fmla="*/ 0 w 874"/>
                <a:gd name="T97" fmla="*/ 0 h 456"/>
                <a:gd name="T98" fmla="*/ 0 w 874"/>
                <a:gd name="T99" fmla="*/ 0 h 45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874"/>
                <a:gd name="T151" fmla="*/ 0 h 456"/>
                <a:gd name="T152" fmla="*/ 874 w 874"/>
                <a:gd name="T153" fmla="*/ 456 h 45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874" h="456">
                  <a:moveTo>
                    <a:pt x="303" y="0"/>
                  </a:moveTo>
                  <a:lnTo>
                    <a:pt x="344" y="0"/>
                  </a:lnTo>
                  <a:lnTo>
                    <a:pt x="344" y="181"/>
                  </a:lnTo>
                  <a:lnTo>
                    <a:pt x="416" y="181"/>
                  </a:lnTo>
                  <a:lnTo>
                    <a:pt x="416" y="399"/>
                  </a:lnTo>
                  <a:lnTo>
                    <a:pt x="487" y="399"/>
                  </a:lnTo>
                  <a:lnTo>
                    <a:pt x="487" y="371"/>
                  </a:lnTo>
                  <a:lnTo>
                    <a:pt x="446" y="371"/>
                  </a:lnTo>
                  <a:lnTo>
                    <a:pt x="446" y="0"/>
                  </a:lnTo>
                  <a:lnTo>
                    <a:pt x="487" y="0"/>
                  </a:lnTo>
                  <a:lnTo>
                    <a:pt x="487" y="181"/>
                  </a:lnTo>
                  <a:lnTo>
                    <a:pt x="556" y="181"/>
                  </a:lnTo>
                  <a:lnTo>
                    <a:pt x="556" y="399"/>
                  </a:lnTo>
                  <a:lnTo>
                    <a:pt x="625" y="399"/>
                  </a:lnTo>
                  <a:lnTo>
                    <a:pt x="625" y="371"/>
                  </a:lnTo>
                  <a:lnTo>
                    <a:pt x="584" y="371"/>
                  </a:lnTo>
                  <a:lnTo>
                    <a:pt x="584" y="0"/>
                  </a:lnTo>
                  <a:lnTo>
                    <a:pt x="627" y="0"/>
                  </a:lnTo>
                  <a:lnTo>
                    <a:pt x="627" y="180"/>
                  </a:lnTo>
                  <a:lnTo>
                    <a:pt x="701" y="261"/>
                  </a:lnTo>
                  <a:lnTo>
                    <a:pt x="701" y="399"/>
                  </a:lnTo>
                  <a:lnTo>
                    <a:pt x="772" y="399"/>
                  </a:lnTo>
                  <a:lnTo>
                    <a:pt x="772" y="371"/>
                  </a:lnTo>
                  <a:lnTo>
                    <a:pt x="731" y="371"/>
                  </a:lnTo>
                  <a:lnTo>
                    <a:pt x="731" y="0"/>
                  </a:lnTo>
                  <a:lnTo>
                    <a:pt x="765" y="0"/>
                  </a:lnTo>
                  <a:lnTo>
                    <a:pt x="765" y="316"/>
                  </a:lnTo>
                  <a:lnTo>
                    <a:pt x="874" y="434"/>
                  </a:lnTo>
                  <a:lnTo>
                    <a:pt x="874" y="456"/>
                  </a:lnTo>
                  <a:lnTo>
                    <a:pt x="249" y="456"/>
                  </a:lnTo>
                  <a:lnTo>
                    <a:pt x="249" y="432"/>
                  </a:lnTo>
                  <a:lnTo>
                    <a:pt x="244" y="427"/>
                  </a:lnTo>
                  <a:lnTo>
                    <a:pt x="230" y="413"/>
                  </a:lnTo>
                  <a:lnTo>
                    <a:pt x="213" y="396"/>
                  </a:lnTo>
                  <a:lnTo>
                    <a:pt x="190" y="375"/>
                  </a:lnTo>
                  <a:lnTo>
                    <a:pt x="166" y="351"/>
                  </a:lnTo>
                  <a:lnTo>
                    <a:pt x="140" y="323"/>
                  </a:lnTo>
                  <a:lnTo>
                    <a:pt x="113" y="297"/>
                  </a:lnTo>
                  <a:lnTo>
                    <a:pt x="87" y="269"/>
                  </a:lnTo>
                  <a:lnTo>
                    <a:pt x="61" y="244"/>
                  </a:lnTo>
                  <a:lnTo>
                    <a:pt x="37" y="221"/>
                  </a:lnTo>
                  <a:lnTo>
                    <a:pt x="18" y="200"/>
                  </a:lnTo>
                  <a:lnTo>
                    <a:pt x="0" y="183"/>
                  </a:lnTo>
                  <a:lnTo>
                    <a:pt x="57" y="183"/>
                  </a:lnTo>
                  <a:lnTo>
                    <a:pt x="275" y="399"/>
                  </a:lnTo>
                  <a:lnTo>
                    <a:pt x="344" y="399"/>
                  </a:lnTo>
                  <a:lnTo>
                    <a:pt x="344" y="371"/>
                  </a:lnTo>
                  <a:lnTo>
                    <a:pt x="303" y="371"/>
                  </a:lnTo>
                  <a:lnTo>
                    <a:pt x="303" y="0"/>
                  </a:lnTo>
                  <a:close/>
                </a:path>
              </a:pathLst>
            </a:custGeom>
            <a:solidFill>
              <a:srgbClr val="A2C1FE"/>
            </a:solidFill>
            <a:ln w="9525">
              <a:noFill/>
              <a:round/>
              <a:headEnd/>
              <a:tailEnd/>
            </a:ln>
          </p:spPr>
          <p:txBody>
            <a:bodyPr/>
            <a:lstStyle/>
            <a:p>
              <a:endParaRPr lang="en-US" sz="700" dirty="0"/>
            </a:p>
          </p:txBody>
        </p:sp>
        <p:sp>
          <p:nvSpPr>
            <p:cNvPr id="91" name="Freeform 22"/>
            <p:cNvSpPr>
              <a:spLocks/>
            </p:cNvSpPr>
            <p:nvPr/>
          </p:nvSpPr>
          <p:spPr bwMode="auto">
            <a:xfrm>
              <a:off x="758" y="2140"/>
              <a:ext cx="319" cy="22"/>
            </a:xfrm>
            <a:custGeom>
              <a:avLst/>
              <a:gdLst>
                <a:gd name="T0" fmla="*/ 0 w 638"/>
                <a:gd name="T1" fmla="*/ 0 h 44"/>
                <a:gd name="T2" fmla="*/ 1 w 638"/>
                <a:gd name="T3" fmla="*/ 0 h 44"/>
                <a:gd name="T4" fmla="*/ 1 w 638"/>
                <a:gd name="T5" fmla="*/ 0 h 44"/>
                <a:gd name="T6" fmla="*/ 1 w 638"/>
                <a:gd name="T7" fmla="*/ 1 h 44"/>
                <a:gd name="T8" fmla="*/ 1 w 638"/>
                <a:gd name="T9" fmla="*/ 1 h 44"/>
                <a:gd name="T10" fmla="*/ 1 w 638"/>
                <a:gd name="T11" fmla="*/ 1 h 44"/>
                <a:gd name="T12" fmla="*/ 1 w 638"/>
                <a:gd name="T13" fmla="*/ 1 h 44"/>
                <a:gd name="T14" fmla="*/ 1 w 638"/>
                <a:gd name="T15" fmla="*/ 1 h 44"/>
                <a:gd name="T16" fmla="*/ 1 w 638"/>
                <a:gd name="T17" fmla="*/ 1 h 44"/>
                <a:gd name="T18" fmla="*/ 1 w 638"/>
                <a:gd name="T19" fmla="*/ 1 h 44"/>
                <a:gd name="T20" fmla="*/ 1 w 638"/>
                <a:gd name="T21" fmla="*/ 1 h 44"/>
                <a:gd name="T22" fmla="*/ 1 w 638"/>
                <a:gd name="T23" fmla="*/ 1 h 44"/>
                <a:gd name="T24" fmla="*/ 1 w 638"/>
                <a:gd name="T25" fmla="*/ 1 h 44"/>
                <a:gd name="T26" fmla="*/ 1 w 638"/>
                <a:gd name="T27" fmla="*/ 1 h 44"/>
                <a:gd name="T28" fmla="*/ 1 w 638"/>
                <a:gd name="T29" fmla="*/ 1 h 44"/>
                <a:gd name="T30" fmla="*/ 1 w 638"/>
                <a:gd name="T31" fmla="*/ 1 h 44"/>
                <a:gd name="T32" fmla="*/ 1 w 638"/>
                <a:gd name="T33" fmla="*/ 1 h 44"/>
                <a:gd name="T34" fmla="*/ 1 w 638"/>
                <a:gd name="T35" fmla="*/ 1 h 44"/>
                <a:gd name="T36" fmla="*/ 1 w 638"/>
                <a:gd name="T37" fmla="*/ 1 h 44"/>
                <a:gd name="T38" fmla="*/ 1 w 638"/>
                <a:gd name="T39" fmla="*/ 1 h 44"/>
                <a:gd name="T40" fmla="*/ 1 w 638"/>
                <a:gd name="T41" fmla="*/ 1 h 44"/>
                <a:gd name="T42" fmla="*/ 1 w 638"/>
                <a:gd name="T43" fmla="*/ 1 h 44"/>
                <a:gd name="T44" fmla="*/ 1 w 638"/>
                <a:gd name="T45" fmla="*/ 1 h 44"/>
                <a:gd name="T46" fmla="*/ 1 w 638"/>
                <a:gd name="T47" fmla="*/ 1 h 44"/>
                <a:gd name="T48" fmla="*/ 1 w 638"/>
                <a:gd name="T49" fmla="*/ 1 h 44"/>
                <a:gd name="T50" fmla="*/ 1 w 638"/>
                <a:gd name="T51" fmla="*/ 1 h 44"/>
                <a:gd name="T52" fmla="*/ 1 w 638"/>
                <a:gd name="T53" fmla="*/ 1 h 44"/>
                <a:gd name="T54" fmla="*/ 1 w 638"/>
                <a:gd name="T55" fmla="*/ 1 h 44"/>
                <a:gd name="T56" fmla="*/ 1 w 638"/>
                <a:gd name="T57" fmla="*/ 1 h 44"/>
                <a:gd name="T58" fmla="*/ 1 w 638"/>
                <a:gd name="T59" fmla="*/ 1 h 44"/>
                <a:gd name="T60" fmla="*/ 1 w 638"/>
                <a:gd name="T61" fmla="*/ 1 h 44"/>
                <a:gd name="T62" fmla="*/ 1 w 638"/>
                <a:gd name="T63" fmla="*/ 1 h 44"/>
                <a:gd name="T64" fmla="*/ 1 w 638"/>
                <a:gd name="T65" fmla="*/ 1 h 44"/>
                <a:gd name="T66" fmla="*/ 1 w 638"/>
                <a:gd name="T67" fmla="*/ 1 h 44"/>
                <a:gd name="T68" fmla="*/ 1 w 638"/>
                <a:gd name="T69" fmla="*/ 1 h 44"/>
                <a:gd name="T70" fmla="*/ 1 w 638"/>
                <a:gd name="T71" fmla="*/ 1 h 44"/>
                <a:gd name="T72" fmla="*/ 1 w 638"/>
                <a:gd name="T73" fmla="*/ 1 h 44"/>
                <a:gd name="T74" fmla="*/ 1 w 638"/>
                <a:gd name="T75" fmla="*/ 1 h 44"/>
                <a:gd name="T76" fmla="*/ 1 w 638"/>
                <a:gd name="T77" fmla="*/ 1 h 44"/>
                <a:gd name="T78" fmla="*/ 0 w 638"/>
                <a:gd name="T79" fmla="*/ 0 h 44"/>
                <a:gd name="T80" fmla="*/ 0 w 638"/>
                <a:gd name="T81" fmla="*/ 0 h 44"/>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638"/>
                <a:gd name="T124" fmla="*/ 0 h 44"/>
                <a:gd name="T125" fmla="*/ 638 w 638"/>
                <a:gd name="T126" fmla="*/ 44 h 44"/>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638" h="44">
                  <a:moveTo>
                    <a:pt x="0" y="0"/>
                  </a:moveTo>
                  <a:lnTo>
                    <a:pt x="614" y="0"/>
                  </a:lnTo>
                  <a:lnTo>
                    <a:pt x="616" y="0"/>
                  </a:lnTo>
                  <a:lnTo>
                    <a:pt x="618" y="1"/>
                  </a:lnTo>
                  <a:lnTo>
                    <a:pt x="619" y="1"/>
                  </a:lnTo>
                  <a:lnTo>
                    <a:pt x="621" y="3"/>
                  </a:lnTo>
                  <a:lnTo>
                    <a:pt x="623" y="5"/>
                  </a:lnTo>
                  <a:lnTo>
                    <a:pt x="625" y="6"/>
                  </a:lnTo>
                  <a:lnTo>
                    <a:pt x="628" y="8"/>
                  </a:lnTo>
                  <a:lnTo>
                    <a:pt x="630" y="10"/>
                  </a:lnTo>
                  <a:lnTo>
                    <a:pt x="631" y="13"/>
                  </a:lnTo>
                  <a:lnTo>
                    <a:pt x="635" y="15"/>
                  </a:lnTo>
                  <a:lnTo>
                    <a:pt x="637" y="17"/>
                  </a:lnTo>
                  <a:lnTo>
                    <a:pt x="638" y="19"/>
                  </a:lnTo>
                  <a:lnTo>
                    <a:pt x="638" y="44"/>
                  </a:lnTo>
                  <a:lnTo>
                    <a:pt x="19" y="44"/>
                  </a:lnTo>
                  <a:lnTo>
                    <a:pt x="19" y="43"/>
                  </a:lnTo>
                  <a:lnTo>
                    <a:pt x="19" y="41"/>
                  </a:lnTo>
                  <a:lnTo>
                    <a:pt x="19" y="39"/>
                  </a:lnTo>
                  <a:lnTo>
                    <a:pt x="19" y="38"/>
                  </a:lnTo>
                  <a:lnTo>
                    <a:pt x="20" y="36"/>
                  </a:lnTo>
                  <a:lnTo>
                    <a:pt x="19" y="34"/>
                  </a:lnTo>
                  <a:lnTo>
                    <a:pt x="20" y="31"/>
                  </a:lnTo>
                  <a:lnTo>
                    <a:pt x="19" y="27"/>
                  </a:lnTo>
                  <a:lnTo>
                    <a:pt x="20" y="24"/>
                  </a:lnTo>
                  <a:lnTo>
                    <a:pt x="19" y="19"/>
                  </a:lnTo>
                  <a:lnTo>
                    <a:pt x="17" y="17"/>
                  </a:lnTo>
                  <a:lnTo>
                    <a:pt x="15" y="15"/>
                  </a:lnTo>
                  <a:lnTo>
                    <a:pt x="13" y="13"/>
                  </a:lnTo>
                  <a:lnTo>
                    <a:pt x="12" y="12"/>
                  </a:lnTo>
                  <a:lnTo>
                    <a:pt x="10" y="10"/>
                  </a:lnTo>
                  <a:lnTo>
                    <a:pt x="8" y="8"/>
                  </a:lnTo>
                  <a:lnTo>
                    <a:pt x="6" y="6"/>
                  </a:lnTo>
                  <a:lnTo>
                    <a:pt x="5" y="5"/>
                  </a:lnTo>
                  <a:lnTo>
                    <a:pt x="3" y="3"/>
                  </a:lnTo>
                  <a:lnTo>
                    <a:pt x="1" y="1"/>
                  </a:lnTo>
                  <a:lnTo>
                    <a:pt x="0" y="0"/>
                  </a:lnTo>
                  <a:close/>
                </a:path>
              </a:pathLst>
            </a:custGeom>
            <a:solidFill>
              <a:srgbClr val="A2C1FE"/>
            </a:solidFill>
            <a:ln w="9525">
              <a:noFill/>
              <a:round/>
              <a:headEnd/>
              <a:tailEnd/>
            </a:ln>
          </p:spPr>
          <p:txBody>
            <a:bodyPr/>
            <a:lstStyle/>
            <a:p>
              <a:endParaRPr lang="en-US" sz="700" dirty="0"/>
            </a:p>
          </p:txBody>
        </p:sp>
      </p:grpSp>
      <p:sp>
        <p:nvSpPr>
          <p:cNvPr id="92" name="TextBox 91"/>
          <p:cNvSpPr txBox="1"/>
          <p:nvPr/>
        </p:nvSpPr>
        <p:spPr>
          <a:xfrm>
            <a:off x="3753283" y="2594346"/>
            <a:ext cx="903766" cy="246211"/>
          </a:xfrm>
          <a:prstGeom prst="rect">
            <a:avLst/>
          </a:prstGeom>
          <a:noFill/>
        </p:spPr>
        <p:txBody>
          <a:bodyPr wrap="square" lIns="91430" tIns="45715" rIns="91430" bIns="45715" rtlCol="0">
            <a:spAutoFit/>
          </a:bodyPr>
          <a:lstStyle/>
          <a:p>
            <a:pPr algn="ctr"/>
            <a:r>
              <a:rPr lang="en-US" sz="1000" b="1" dirty="0" smtClean="0">
                <a:solidFill>
                  <a:srgbClr val="000000"/>
                </a:solidFill>
                <a:latin typeface="Calibri" pitchFamily="34" charset="0"/>
              </a:rPr>
              <a:t>TPP as PISP</a:t>
            </a:r>
          </a:p>
        </p:txBody>
      </p:sp>
      <p:pic>
        <p:nvPicPr>
          <p:cNvPr id="93" name="Picture 34" descr="Corporate"/>
          <p:cNvPicPr>
            <a:picLocks noChangeAspect="1" noChangeArrowheads="1"/>
          </p:cNvPicPr>
          <p:nvPr/>
        </p:nvPicPr>
        <p:blipFill>
          <a:blip r:embed="rId4" cstate="print"/>
          <a:srcRect/>
          <a:stretch>
            <a:fillRect/>
          </a:stretch>
        </p:blipFill>
        <p:spPr bwMode="auto">
          <a:xfrm>
            <a:off x="4591950" y="3070455"/>
            <a:ext cx="353252" cy="415591"/>
          </a:xfrm>
          <a:prstGeom prst="rect">
            <a:avLst/>
          </a:prstGeom>
          <a:noFill/>
          <a:ln w="9525">
            <a:noFill/>
            <a:miter lim="800000"/>
            <a:headEnd/>
            <a:tailEnd/>
          </a:ln>
        </p:spPr>
      </p:pic>
      <p:sp>
        <p:nvSpPr>
          <p:cNvPr id="94" name="TextBox 93"/>
          <p:cNvSpPr txBox="1"/>
          <p:nvPr/>
        </p:nvSpPr>
        <p:spPr>
          <a:xfrm>
            <a:off x="3823790" y="3419401"/>
            <a:ext cx="1907221" cy="338544"/>
          </a:xfrm>
          <a:prstGeom prst="rect">
            <a:avLst/>
          </a:prstGeom>
          <a:noFill/>
        </p:spPr>
        <p:txBody>
          <a:bodyPr wrap="square" lIns="91430" tIns="45715" rIns="91430" bIns="45715" rtlCol="0">
            <a:spAutoFit/>
          </a:bodyPr>
          <a:lstStyle/>
          <a:p>
            <a:pPr algn="ctr"/>
            <a:r>
              <a:rPr lang="en-US" sz="800" b="1" dirty="0" smtClean="0">
                <a:solidFill>
                  <a:srgbClr val="000000"/>
                </a:solidFill>
                <a:latin typeface="Calibri" pitchFamily="34" charset="0"/>
              </a:rPr>
              <a:t>Static Data</a:t>
            </a:r>
            <a:r>
              <a:rPr lang="en-US" sz="800" b="1" dirty="0" smtClean="0">
                <a:solidFill>
                  <a:srgbClr val="FF0000"/>
                </a:solidFill>
                <a:latin typeface="Calibri" pitchFamily="34" charset="0"/>
              </a:rPr>
              <a:t>: County, Bank and CSM Mapping provider</a:t>
            </a:r>
          </a:p>
        </p:txBody>
      </p:sp>
      <p:sp>
        <p:nvSpPr>
          <p:cNvPr id="96" name="Rounded Rectangular Callout 95"/>
          <p:cNvSpPr/>
          <p:nvPr/>
        </p:nvSpPr>
        <p:spPr>
          <a:xfrm>
            <a:off x="7776532" y="1127052"/>
            <a:ext cx="1750231" cy="808075"/>
          </a:xfrm>
          <a:prstGeom prst="wedgeRoundRectCallout">
            <a:avLst>
              <a:gd name="adj1" fmla="val -98090"/>
              <a:gd name="adj2" fmla="val -7725"/>
              <a:gd name="adj3" fmla="val 16667"/>
            </a:avLst>
          </a:prstGeom>
          <a:solidFill>
            <a:schemeClr val="tx2">
              <a:lumMod val="20000"/>
              <a:lumOff val="80000"/>
            </a:schemeClr>
          </a:solid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91430" tIns="45715" rIns="91430" bIns="45715" rtlCol="0" anchor="ctr"/>
          <a:lstStyle/>
          <a:p>
            <a:pPr marL="228575" indent="-228575"/>
            <a:r>
              <a:rPr lang="en-US" sz="800" dirty="0" smtClean="0">
                <a:solidFill>
                  <a:srgbClr val="0070C0"/>
                </a:solidFill>
                <a:latin typeface="Calibri" pitchFamily="34" charset="0"/>
              </a:rPr>
              <a:t>1. verifyCustomerLoginDetails</a:t>
            </a:r>
          </a:p>
          <a:p>
            <a:pPr marL="228575" indent="-228575"/>
            <a:r>
              <a:rPr lang="en-US" sz="800" dirty="0" smtClean="0">
                <a:solidFill>
                  <a:srgbClr val="0070C0"/>
                </a:solidFill>
                <a:latin typeface="Calibri" pitchFamily="34" charset="0"/>
              </a:rPr>
              <a:t>2. checkMerchantCreditDetails</a:t>
            </a:r>
          </a:p>
          <a:p>
            <a:pPr marL="228575" indent="-228575"/>
            <a:r>
              <a:rPr lang="en-US" sz="800" dirty="0" smtClean="0">
                <a:solidFill>
                  <a:srgbClr val="0070C0"/>
                </a:solidFill>
                <a:latin typeface="Calibri" pitchFamily="34" charset="0"/>
              </a:rPr>
              <a:t>3. sendPaymentOTPToCustomer</a:t>
            </a:r>
          </a:p>
          <a:p>
            <a:pPr marL="228575" indent="-228575"/>
            <a:r>
              <a:rPr lang="en-US" sz="800" dirty="0" smtClean="0">
                <a:solidFill>
                  <a:srgbClr val="0070C0"/>
                </a:solidFill>
                <a:latin typeface="Calibri" pitchFamily="34" charset="0"/>
              </a:rPr>
              <a:t>4. verifyTransactionAndOTPDetails</a:t>
            </a:r>
          </a:p>
          <a:p>
            <a:pPr marL="228575" indent="-228575"/>
            <a:r>
              <a:rPr lang="en-US" sz="800" dirty="0" smtClean="0">
                <a:solidFill>
                  <a:srgbClr val="0070C0"/>
                </a:solidFill>
                <a:latin typeface="Calibri" pitchFamily="34" charset="0"/>
              </a:rPr>
              <a:t>5. executePaymentOrder</a:t>
            </a:r>
          </a:p>
          <a:p>
            <a:pPr marL="228575" indent="-228575"/>
            <a:r>
              <a:rPr lang="en-US" sz="800" dirty="0" smtClean="0">
                <a:solidFill>
                  <a:srgbClr val="0070C0"/>
                </a:solidFill>
                <a:latin typeface="Calibri" pitchFamily="34" charset="0"/>
              </a:rPr>
              <a:t>6. notifyPaymentOrderStatus </a:t>
            </a:r>
          </a:p>
        </p:txBody>
      </p:sp>
      <p:sp>
        <p:nvSpPr>
          <p:cNvPr id="98" name="Cloud 97"/>
          <p:cNvSpPr/>
          <p:nvPr/>
        </p:nvSpPr>
        <p:spPr>
          <a:xfrm>
            <a:off x="6331939" y="1385870"/>
            <a:ext cx="617517" cy="368133"/>
          </a:xfrm>
          <a:prstGeom prst="cloud">
            <a:avLst/>
          </a:prstGeom>
          <a:solidFill>
            <a:schemeClr val="tx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35996" rIns="0" bIns="35996" anchor="ctr"/>
          <a:lstStyle/>
          <a:p>
            <a:pPr algn="ctr" fontAlgn="auto">
              <a:spcBef>
                <a:spcPts val="0"/>
              </a:spcBef>
              <a:spcAft>
                <a:spcPts val="0"/>
              </a:spcAft>
              <a:defRPr/>
            </a:pPr>
            <a:r>
              <a:rPr lang="nl-NL" sz="1000" dirty="0" smtClean="0">
                <a:solidFill>
                  <a:schemeClr val="tx1"/>
                </a:solidFill>
                <a:latin typeface="Arial" pitchFamily="34" charset="0"/>
                <a:cs typeface="Arial" pitchFamily="34" charset="0"/>
              </a:rPr>
              <a:t>API</a:t>
            </a:r>
            <a:endParaRPr lang="nl-NL" sz="1000" dirty="0">
              <a:solidFill>
                <a:schemeClr val="tx1"/>
              </a:solidFill>
              <a:latin typeface="Arial" pitchFamily="34" charset="0"/>
              <a:cs typeface="Arial" pitchFamily="34" charset="0"/>
            </a:endParaRPr>
          </a:p>
        </p:txBody>
      </p:sp>
      <p:sp>
        <p:nvSpPr>
          <p:cNvPr id="99" name="Rounded Rectangle 98"/>
          <p:cNvSpPr/>
          <p:nvPr/>
        </p:nvSpPr>
        <p:spPr>
          <a:xfrm>
            <a:off x="1805049" y="6415161"/>
            <a:ext cx="5775965" cy="385948"/>
          </a:xfrm>
          <a:prstGeom prst="round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900" dirty="0" smtClean="0">
                <a:solidFill>
                  <a:srgbClr val="C00000"/>
                </a:solidFill>
                <a:latin typeface="Calibri" pitchFamily="34" charset="0"/>
              </a:rPr>
              <a:t>Note: Please be noted, Technical Specification for PSD2 is yet not released by EBA. All the scenario captured is based on certain assumptions and may tend to change.</a:t>
            </a:r>
          </a:p>
        </p:txBody>
      </p:sp>
      <p:sp>
        <p:nvSpPr>
          <p:cNvPr id="100" name="Horizontal Scroll 99"/>
          <p:cNvSpPr/>
          <p:nvPr/>
        </p:nvSpPr>
        <p:spPr>
          <a:xfrm>
            <a:off x="6943064" y="85058"/>
            <a:ext cx="2712095" cy="792840"/>
          </a:xfrm>
          <a:prstGeom prst="horizontalScroll">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200" dirty="0" smtClean="0">
                <a:solidFill>
                  <a:schemeClr val="tx2">
                    <a:lumMod val="50000"/>
                  </a:schemeClr>
                </a:solidFill>
                <a:latin typeface="Calibri" pitchFamily="34" charset="0"/>
              </a:rPr>
              <a:t>This scenario is based on existing European Payments system. </a:t>
            </a:r>
          </a:p>
          <a:p>
            <a:pPr algn="ctr"/>
            <a:r>
              <a:rPr lang="en-US" sz="1200" dirty="0" smtClean="0">
                <a:solidFill>
                  <a:schemeClr val="tx2">
                    <a:lumMod val="50000"/>
                  </a:schemeClr>
                </a:solidFill>
                <a:latin typeface="Calibri" pitchFamily="34" charset="0"/>
              </a:rPr>
              <a:t>E.g. Sofort</a:t>
            </a:r>
          </a:p>
        </p:txBody>
      </p:sp>
      <p:sp>
        <p:nvSpPr>
          <p:cNvPr id="121" name="Rounded Rectangle 120"/>
          <p:cNvSpPr/>
          <p:nvPr/>
        </p:nvSpPr>
        <p:spPr>
          <a:xfrm>
            <a:off x="5851498" y="2693634"/>
            <a:ext cx="1169581" cy="786809"/>
          </a:xfrm>
          <a:prstGeom prst="roundRect">
            <a:avLst/>
          </a:prstGeom>
          <a:solidFill>
            <a:srgbClr val="C1E1FF"/>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91430" tIns="45715" rIns="91430" bIns="45715" rtlCol="0" anchor="ctr"/>
          <a:lstStyle/>
          <a:p>
            <a:pPr algn="ctr"/>
            <a:endParaRPr lang="en-US" sz="1000" dirty="0" smtClean="0">
              <a:solidFill>
                <a:schemeClr val="tx2">
                  <a:lumMod val="50000"/>
                </a:schemeClr>
              </a:solidFill>
              <a:latin typeface="Calibri" pitchFamily="34" charset="0"/>
            </a:endParaRPr>
          </a:p>
        </p:txBody>
      </p:sp>
      <p:grpSp>
        <p:nvGrpSpPr>
          <p:cNvPr id="4" name="Group 23"/>
          <p:cNvGrpSpPr>
            <a:grpSpLocks/>
          </p:cNvGrpSpPr>
          <p:nvPr/>
        </p:nvGrpSpPr>
        <p:grpSpPr bwMode="auto">
          <a:xfrm>
            <a:off x="5925926" y="2661737"/>
            <a:ext cx="520875" cy="561592"/>
            <a:chOff x="567" y="1616"/>
            <a:chExt cx="568" cy="605"/>
          </a:xfrm>
        </p:grpSpPr>
        <p:sp>
          <p:nvSpPr>
            <p:cNvPr id="123" name="AutoShape 17"/>
            <p:cNvSpPr>
              <a:spLocks noChangeAspect="1" noChangeArrowheads="1" noTextEdit="1"/>
            </p:cNvSpPr>
            <p:nvPr/>
          </p:nvSpPr>
          <p:spPr bwMode="auto">
            <a:xfrm>
              <a:off x="567" y="1616"/>
              <a:ext cx="568" cy="605"/>
            </a:xfrm>
            <a:prstGeom prst="rect">
              <a:avLst/>
            </a:prstGeom>
            <a:noFill/>
            <a:ln w="9525">
              <a:noFill/>
              <a:miter lim="800000"/>
              <a:headEnd/>
              <a:tailEnd/>
            </a:ln>
          </p:spPr>
          <p:txBody>
            <a:bodyPr/>
            <a:lstStyle/>
            <a:p>
              <a:endParaRPr lang="en-US" sz="700" dirty="0"/>
            </a:p>
          </p:txBody>
        </p:sp>
        <p:sp>
          <p:nvSpPr>
            <p:cNvPr id="124" name="Freeform 19"/>
            <p:cNvSpPr>
              <a:spLocks/>
            </p:cNvSpPr>
            <p:nvPr/>
          </p:nvSpPr>
          <p:spPr bwMode="auto">
            <a:xfrm>
              <a:off x="611" y="1660"/>
              <a:ext cx="480" cy="517"/>
            </a:xfrm>
            <a:custGeom>
              <a:avLst/>
              <a:gdLst>
                <a:gd name="T0" fmla="*/ 1 w 960"/>
                <a:gd name="T1" fmla="*/ 0 h 1034"/>
                <a:gd name="T2" fmla="*/ 1 w 960"/>
                <a:gd name="T3" fmla="*/ 1 h 1034"/>
                <a:gd name="T4" fmla="*/ 1 w 960"/>
                <a:gd name="T5" fmla="*/ 1 h 1034"/>
                <a:gd name="T6" fmla="*/ 1 w 960"/>
                <a:gd name="T7" fmla="*/ 1 h 1034"/>
                <a:gd name="T8" fmla="*/ 1 w 960"/>
                <a:gd name="T9" fmla="*/ 1 h 1034"/>
                <a:gd name="T10" fmla="*/ 1 w 960"/>
                <a:gd name="T11" fmla="*/ 1 h 1034"/>
                <a:gd name="T12" fmla="*/ 1 w 960"/>
                <a:gd name="T13" fmla="*/ 1 h 1034"/>
                <a:gd name="T14" fmla="*/ 1 w 960"/>
                <a:gd name="T15" fmla="*/ 1 h 1034"/>
                <a:gd name="T16" fmla="*/ 1 w 960"/>
                <a:gd name="T17" fmla="*/ 1 h 1034"/>
                <a:gd name="T18" fmla="*/ 1 w 960"/>
                <a:gd name="T19" fmla="*/ 1 h 1034"/>
                <a:gd name="T20" fmla="*/ 1 w 960"/>
                <a:gd name="T21" fmla="*/ 1 h 1034"/>
                <a:gd name="T22" fmla="*/ 1 w 960"/>
                <a:gd name="T23" fmla="*/ 1 h 1034"/>
                <a:gd name="T24" fmla="*/ 1 w 960"/>
                <a:gd name="T25" fmla="*/ 1 h 1034"/>
                <a:gd name="T26" fmla="*/ 1 w 960"/>
                <a:gd name="T27" fmla="*/ 1 h 1034"/>
                <a:gd name="T28" fmla="*/ 1 w 960"/>
                <a:gd name="T29" fmla="*/ 1 h 1034"/>
                <a:gd name="T30" fmla="*/ 1 w 960"/>
                <a:gd name="T31" fmla="*/ 1 h 1034"/>
                <a:gd name="T32" fmla="*/ 1 w 960"/>
                <a:gd name="T33" fmla="*/ 1 h 1034"/>
                <a:gd name="T34" fmla="*/ 1 w 960"/>
                <a:gd name="T35" fmla="*/ 1 h 1034"/>
                <a:gd name="T36" fmla="*/ 1 w 960"/>
                <a:gd name="T37" fmla="*/ 1 h 1034"/>
                <a:gd name="T38" fmla="*/ 1 w 960"/>
                <a:gd name="T39" fmla="*/ 1 h 1034"/>
                <a:gd name="T40" fmla="*/ 1 w 960"/>
                <a:gd name="T41" fmla="*/ 1 h 1034"/>
                <a:gd name="T42" fmla="*/ 1 w 960"/>
                <a:gd name="T43" fmla="*/ 1 h 1034"/>
                <a:gd name="T44" fmla="*/ 1 w 960"/>
                <a:gd name="T45" fmla="*/ 1 h 1034"/>
                <a:gd name="T46" fmla="*/ 1 w 960"/>
                <a:gd name="T47" fmla="*/ 1 h 1034"/>
                <a:gd name="T48" fmla="*/ 1 w 960"/>
                <a:gd name="T49" fmla="*/ 1 h 1034"/>
                <a:gd name="T50" fmla="*/ 1 w 960"/>
                <a:gd name="T51" fmla="*/ 1 h 1034"/>
                <a:gd name="T52" fmla="*/ 1 w 960"/>
                <a:gd name="T53" fmla="*/ 1 h 1034"/>
                <a:gd name="T54" fmla="*/ 1 w 960"/>
                <a:gd name="T55" fmla="*/ 1 h 1034"/>
                <a:gd name="T56" fmla="*/ 1 w 960"/>
                <a:gd name="T57" fmla="*/ 1 h 1034"/>
                <a:gd name="T58" fmla="*/ 1 w 960"/>
                <a:gd name="T59" fmla="*/ 1 h 1034"/>
                <a:gd name="T60" fmla="*/ 1 w 960"/>
                <a:gd name="T61" fmla="*/ 1 h 1034"/>
                <a:gd name="T62" fmla="*/ 1 w 960"/>
                <a:gd name="T63" fmla="*/ 1 h 1034"/>
                <a:gd name="T64" fmla="*/ 1 w 960"/>
                <a:gd name="T65" fmla="*/ 1 h 1034"/>
                <a:gd name="T66" fmla="*/ 1 w 960"/>
                <a:gd name="T67" fmla="*/ 1 h 1034"/>
                <a:gd name="T68" fmla="*/ 1 w 960"/>
                <a:gd name="T69" fmla="*/ 1 h 1034"/>
                <a:gd name="T70" fmla="*/ 1 w 960"/>
                <a:gd name="T71" fmla="*/ 1 h 1034"/>
                <a:gd name="T72" fmla="*/ 1 w 960"/>
                <a:gd name="T73" fmla="*/ 1 h 1034"/>
                <a:gd name="T74" fmla="*/ 1 w 960"/>
                <a:gd name="T75" fmla="*/ 1 h 1034"/>
                <a:gd name="T76" fmla="*/ 1 w 960"/>
                <a:gd name="T77" fmla="*/ 1 h 1034"/>
                <a:gd name="T78" fmla="*/ 1 w 960"/>
                <a:gd name="T79" fmla="*/ 1 h 1034"/>
                <a:gd name="T80" fmla="*/ 1 w 960"/>
                <a:gd name="T81" fmla="*/ 1 h 1034"/>
                <a:gd name="T82" fmla="*/ 1 w 960"/>
                <a:gd name="T83" fmla="*/ 1 h 1034"/>
                <a:gd name="T84" fmla="*/ 1 w 960"/>
                <a:gd name="T85" fmla="*/ 1 h 1034"/>
                <a:gd name="T86" fmla="*/ 1 w 960"/>
                <a:gd name="T87" fmla="*/ 1 h 1034"/>
                <a:gd name="T88" fmla="*/ 0 w 960"/>
                <a:gd name="T89" fmla="*/ 1 h 1034"/>
                <a:gd name="T90" fmla="*/ 0 w 960"/>
                <a:gd name="T91" fmla="*/ 1 h 1034"/>
                <a:gd name="T92" fmla="*/ 1 w 960"/>
                <a:gd name="T93" fmla="*/ 1 h 1034"/>
                <a:gd name="T94" fmla="*/ 1 w 960"/>
                <a:gd name="T95" fmla="*/ 1 h 1034"/>
                <a:gd name="T96" fmla="*/ 1 w 960"/>
                <a:gd name="T97" fmla="*/ 1 h 1034"/>
                <a:gd name="T98" fmla="*/ 1 w 960"/>
                <a:gd name="T99" fmla="*/ 1 h 1034"/>
                <a:gd name="T100" fmla="*/ 1 w 960"/>
                <a:gd name="T101" fmla="*/ 1 h 1034"/>
                <a:gd name="T102" fmla="*/ 1 w 960"/>
                <a:gd name="T103" fmla="*/ 1 h 1034"/>
                <a:gd name="T104" fmla="*/ 1 w 960"/>
                <a:gd name="T105" fmla="*/ 1 h 1034"/>
                <a:gd name="T106" fmla="*/ 1 w 960"/>
                <a:gd name="T107" fmla="*/ 1 h 1034"/>
                <a:gd name="T108" fmla="*/ 1 w 960"/>
                <a:gd name="T109" fmla="*/ 1 h 1034"/>
                <a:gd name="T110" fmla="*/ 1 w 960"/>
                <a:gd name="T111" fmla="*/ 1 h 1034"/>
                <a:gd name="T112" fmla="*/ 1 w 960"/>
                <a:gd name="T113" fmla="*/ 1 h 1034"/>
                <a:gd name="T114" fmla="*/ 1 w 960"/>
                <a:gd name="T115" fmla="*/ 1 h 1034"/>
                <a:gd name="T116" fmla="*/ 1 w 960"/>
                <a:gd name="T117" fmla="*/ 1 h 1034"/>
                <a:gd name="T118" fmla="*/ 1 w 960"/>
                <a:gd name="T119" fmla="*/ 1 h 1034"/>
                <a:gd name="T120" fmla="*/ 1 w 960"/>
                <a:gd name="T121" fmla="*/ 1 h 1034"/>
                <a:gd name="T122" fmla="*/ 1 w 960"/>
                <a:gd name="T123" fmla="*/ 0 h 1034"/>
                <a:gd name="T124" fmla="*/ 1 w 960"/>
                <a:gd name="T125" fmla="*/ 0 h 1034"/>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960"/>
                <a:gd name="T190" fmla="*/ 0 h 1034"/>
                <a:gd name="T191" fmla="*/ 960 w 960"/>
                <a:gd name="T192" fmla="*/ 1034 h 1034"/>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960" h="1034">
                  <a:moveTo>
                    <a:pt x="332" y="0"/>
                  </a:moveTo>
                  <a:lnTo>
                    <a:pt x="354" y="12"/>
                  </a:lnTo>
                  <a:lnTo>
                    <a:pt x="376" y="24"/>
                  </a:lnTo>
                  <a:lnTo>
                    <a:pt x="399" y="35"/>
                  </a:lnTo>
                  <a:lnTo>
                    <a:pt x="423" y="47"/>
                  </a:lnTo>
                  <a:lnTo>
                    <a:pt x="445" y="57"/>
                  </a:lnTo>
                  <a:lnTo>
                    <a:pt x="468" y="68"/>
                  </a:lnTo>
                  <a:lnTo>
                    <a:pt x="490" y="80"/>
                  </a:lnTo>
                  <a:lnTo>
                    <a:pt x="511" y="92"/>
                  </a:lnTo>
                  <a:lnTo>
                    <a:pt x="534" y="104"/>
                  </a:lnTo>
                  <a:lnTo>
                    <a:pt x="554" y="116"/>
                  </a:lnTo>
                  <a:lnTo>
                    <a:pt x="575" y="130"/>
                  </a:lnTo>
                  <a:lnTo>
                    <a:pt x="594" y="144"/>
                  </a:lnTo>
                  <a:lnTo>
                    <a:pt x="620" y="164"/>
                  </a:lnTo>
                  <a:lnTo>
                    <a:pt x="642" y="183"/>
                  </a:lnTo>
                  <a:lnTo>
                    <a:pt x="665" y="204"/>
                  </a:lnTo>
                  <a:lnTo>
                    <a:pt x="687" y="227"/>
                  </a:lnTo>
                  <a:lnTo>
                    <a:pt x="710" y="247"/>
                  </a:lnTo>
                  <a:lnTo>
                    <a:pt x="730" y="270"/>
                  </a:lnTo>
                  <a:lnTo>
                    <a:pt x="751" y="292"/>
                  </a:lnTo>
                  <a:lnTo>
                    <a:pt x="773" y="315"/>
                  </a:lnTo>
                  <a:lnTo>
                    <a:pt x="794" y="337"/>
                  </a:lnTo>
                  <a:lnTo>
                    <a:pt x="815" y="360"/>
                  </a:lnTo>
                  <a:lnTo>
                    <a:pt x="836" y="382"/>
                  </a:lnTo>
                  <a:lnTo>
                    <a:pt x="856" y="403"/>
                  </a:lnTo>
                  <a:lnTo>
                    <a:pt x="856" y="470"/>
                  </a:lnTo>
                  <a:lnTo>
                    <a:pt x="824" y="470"/>
                  </a:lnTo>
                  <a:lnTo>
                    <a:pt x="824" y="780"/>
                  </a:lnTo>
                  <a:lnTo>
                    <a:pt x="932" y="890"/>
                  </a:lnTo>
                  <a:lnTo>
                    <a:pt x="932" y="939"/>
                  </a:lnTo>
                  <a:lnTo>
                    <a:pt x="936" y="942"/>
                  </a:lnTo>
                  <a:lnTo>
                    <a:pt x="938" y="944"/>
                  </a:lnTo>
                  <a:lnTo>
                    <a:pt x="939" y="946"/>
                  </a:lnTo>
                  <a:lnTo>
                    <a:pt x="943" y="949"/>
                  </a:lnTo>
                  <a:lnTo>
                    <a:pt x="944" y="951"/>
                  </a:lnTo>
                  <a:lnTo>
                    <a:pt x="946" y="953"/>
                  </a:lnTo>
                  <a:lnTo>
                    <a:pt x="950" y="956"/>
                  </a:lnTo>
                  <a:lnTo>
                    <a:pt x="951" y="958"/>
                  </a:lnTo>
                  <a:lnTo>
                    <a:pt x="955" y="961"/>
                  </a:lnTo>
                  <a:lnTo>
                    <a:pt x="956" y="963"/>
                  </a:lnTo>
                  <a:lnTo>
                    <a:pt x="958" y="965"/>
                  </a:lnTo>
                  <a:lnTo>
                    <a:pt x="960" y="966"/>
                  </a:lnTo>
                  <a:lnTo>
                    <a:pt x="960" y="1034"/>
                  </a:lnTo>
                  <a:lnTo>
                    <a:pt x="297" y="1034"/>
                  </a:lnTo>
                  <a:lnTo>
                    <a:pt x="0" y="737"/>
                  </a:lnTo>
                  <a:lnTo>
                    <a:pt x="0" y="628"/>
                  </a:lnTo>
                  <a:lnTo>
                    <a:pt x="69" y="628"/>
                  </a:lnTo>
                  <a:lnTo>
                    <a:pt x="69" y="246"/>
                  </a:lnTo>
                  <a:lnTo>
                    <a:pt x="66" y="242"/>
                  </a:lnTo>
                  <a:lnTo>
                    <a:pt x="62" y="239"/>
                  </a:lnTo>
                  <a:lnTo>
                    <a:pt x="57" y="234"/>
                  </a:lnTo>
                  <a:lnTo>
                    <a:pt x="54" y="228"/>
                  </a:lnTo>
                  <a:lnTo>
                    <a:pt x="48" y="223"/>
                  </a:lnTo>
                  <a:lnTo>
                    <a:pt x="43" y="220"/>
                  </a:lnTo>
                  <a:lnTo>
                    <a:pt x="40" y="215"/>
                  </a:lnTo>
                  <a:lnTo>
                    <a:pt x="36" y="211"/>
                  </a:lnTo>
                  <a:lnTo>
                    <a:pt x="33" y="208"/>
                  </a:lnTo>
                  <a:lnTo>
                    <a:pt x="31" y="204"/>
                  </a:lnTo>
                  <a:lnTo>
                    <a:pt x="29" y="202"/>
                  </a:lnTo>
                  <a:lnTo>
                    <a:pt x="28" y="201"/>
                  </a:lnTo>
                  <a:lnTo>
                    <a:pt x="28" y="145"/>
                  </a:lnTo>
                  <a:lnTo>
                    <a:pt x="332" y="0"/>
                  </a:lnTo>
                  <a:close/>
                </a:path>
              </a:pathLst>
            </a:custGeom>
            <a:solidFill>
              <a:srgbClr val="000066"/>
            </a:solidFill>
            <a:ln w="9525">
              <a:noFill/>
              <a:round/>
              <a:headEnd/>
              <a:tailEnd/>
            </a:ln>
          </p:spPr>
          <p:txBody>
            <a:bodyPr/>
            <a:lstStyle/>
            <a:p>
              <a:endParaRPr lang="en-US" sz="700" dirty="0"/>
            </a:p>
          </p:txBody>
        </p:sp>
        <p:sp>
          <p:nvSpPr>
            <p:cNvPr id="125" name="Freeform 20"/>
            <p:cNvSpPr>
              <a:spLocks/>
            </p:cNvSpPr>
            <p:nvPr/>
          </p:nvSpPr>
          <p:spPr bwMode="auto">
            <a:xfrm>
              <a:off x="640" y="1689"/>
              <a:ext cx="385" cy="192"/>
            </a:xfrm>
            <a:custGeom>
              <a:avLst/>
              <a:gdLst>
                <a:gd name="T0" fmla="*/ 0 w 772"/>
                <a:gd name="T1" fmla="*/ 0 h 386"/>
                <a:gd name="T2" fmla="*/ 0 w 772"/>
                <a:gd name="T3" fmla="*/ 0 h 386"/>
                <a:gd name="T4" fmla="*/ 0 w 772"/>
                <a:gd name="T5" fmla="*/ 0 h 386"/>
                <a:gd name="T6" fmla="*/ 0 w 772"/>
                <a:gd name="T7" fmla="*/ 0 h 386"/>
                <a:gd name="T8" fmla="*/ 0 w 772"/>
                <a:gd name="T9" fmla="*/ 0 h 386"/>
                <a:gd name="T10" fmla="*/ 0 w 772"/>
                <a:gd name="T11" fmla="*/ 0 h 386"/>
                <a:gd name="T12" fmla="*/ 0 w 772"/>
                <a:gd name="T13" fmla="*/ 0 h 386"/>
                <a:gd name="T14" fmla="*/ 0 w 772"/>
                <a:gd name="T15" fmla="*/ 0 h 386"/>
                <a:gd name="T16" fmla="*/ 0 w 772"/>
                <a:gd name="T17" fmla="*/ 0 h 386"/>
                <a:gd name="T18" fmla="*/ 0 w 772"/>
                <a:gd name="T19" fmla="*/ 0 h 386"/>
                <a:gd name="T20" fmla="*/ 0 w 772"/>
                <a:gd name="T21" fmla="*/ 0 h 386"/>
                <a:gd name="T22" fmla="*/ 0 w 772"/>
                <a:gd name="T23" fmla="*/ 0 h 386"/>
                <a:gd name="T24" fmla="*/ 0 w 772"/>
                <a:gd name="T25" fmla="*/ 0 h 386"/>
                <a:gd name="T26" fmla="*/ 0 w 772"/>
                <a:gd name="T27" fmla="*/ 0 h 386"/>
                <a:gd name="T28" fmla="*/ 0 w 772"/>
                <a:gd name="T29" fmla="*/ 0 h 386"/>
                <a:gd name="T30" fmla="*/ 0 w 772"/>
                <a:gd name="T31" fmla="*/ 0 h 386"/>
                <a:gd name="T32" fmla="*/ 0 w 772"/>
                <a:gd name="T33" fmla="*/ 0 h 386"/>
                <a:gd name="T34" fmla="*/ 0 w 772"/>
                <a:gd name="T35" fmla="*/ 0 h 386"/>
                <a:gd name="T36" fmla="*/ 0 w 772"/>
                <a:gd name="T37" fmla="*/ 0 h 386"/>
                <a:gd name="T38" fmla="*/ 0 w 772"/>
                <a:gd name="T39" fmla="*/ 0 h 386"/>
                <a:gd name="T40" fmla="*/ 0 w 772"/>
                <a:gd name="T41" fmla="*/ 0 h 386"/>
                <a:gd name="T42" fmla="*/ 0 w 772"/>
                <a:gd name="T43" fmla="*/ 0 h 386"/>
                <a:gd name="T44" fmla="*/ 0 w 772"/>
                <a:gd name="T45" fmla="*/ 0 h 386"/>
                <a:gd name="T46" fmla="*/ 0 w 772"/>
                <a:gd name="T47" fmla="*/ 0 h 386"/>
                <a:gd name="T48" fmla="*/ 0 w 772"/>
                <a:gd name="T49" fmla="*/ 0 h 386"/>
                <a:gd name="T50" fmla="*/ 0 w 772"/>
                <a:gd name="T51" fmla="*/ 0 h 386"/>
                <a:gd name="T52" fmla="*/ 0 w 772"/>
                <a:gd name="T53" fmla="*/ 0 h 386"/>
                <a:gd name="T54" fmla="*/ 0 w 772"/>
                <a:gd name="T55" fmla="*/ 0 h 386"/>
                <a:gd name="T56" fmla="*/ 0 w 772"/>
                <a:gd name="T57" fmla="*/ 0 h 386"/>
                <a:gd name="T58" fmla="*/ 0 w 772"/>
                <a:gd name="T59" fmla="*/ 0 h 386"/>
                <a:gd name="T60" fmla="*/ 0 w 772"/>
                <a:gd name="T61" fmla="*/ 0 h 386"/>
                <a:gd name="T62" fmla="*/ 0 w 772"/>
                <a:gd name="T63" fmla="*/ 0 h 386"/>
                <a:gd name="T64" fmla="*/ 0 w 772"/>
                <a:gd name="T65" fmla="*/ 0 h 386"/>
                <a:gd name="T66" fmla="*/ 0 w 772"/>
                <a:gd name="T67" fmla="*/ 0 h 386"/>
                <a:gd name="T68" fmla="*/ 0 w 772"/>
                <a:gd name="T69" fmla="*/ 0 h 386"/>
                <a:gd name="T70" fmla="*/ 0 w 772"/>
                <a:gd name="T71" fmla="*/ 0 h 386"/>
                <a:gd name="T72" fmla="*/ 0 w 772"/>
                <a:gd name="T73" fmla="*/ 0 h 386"/>
                <a:gd name="T74" fmla="*/ 0 w 772"/>
                <a:gd name="T75" fmla="*/ 0 h 386"/>
                <a:gd name="T76" fmla="*/ 0 w 772"/>
                <a:gd name="T77" fmla="*/ 0 h 386"/>
                <a:gd name="T78" fmla="*/ 0 w 772"/>
                <a:gd name="T79" fmla="*/ 0 h 386"/>
                <a:gd name="T80" fmla="*/ 0 w 772"/>
                <a:gd name="T81" fmla="*/ 0 h 386"/>
                <a:gd name="T82" fmla="*/ 0 w 772"/>
                <a:gd name="T83" fmla="*/ 0 h 386"/>
                <a:gd name="T84" fmla="*/ 0 w 772"/>
                <a:gd name="T85" fmla="*/ 0 h 386"/>
                <a:gd name="T86" fmla="*/ 0 w 772"/>
                <a:gd name="T87" fmla="*/ 0 h 386"/>
                <a:gd name="T88" fmla="*/ 0 w 772"/>
                <a:gd name="T89" fmla="*/ 0 h 386"/>
                <a:gd name="T90" fmla="*/ 0 w 772"/>
                <a:gd name="T91" fmla="*/ 0 h 386"/>
                <a:gd name="T92" fmla="*/ 0 w 772"/>
                <a:gd name="T93" fmla="*/ 0 h 386"/>
                <a:gd name="T94" fmla="*/ 0 w 772"/>
                <a:gd name="T95" fmla="*/ 0 h 386"/>
                <a:gd name="T96" fmla="*/ 0 w 772"/>
                <a:gd name="T97" fmla="*/ 0 h 386"/>
                <a:gd name="T98" fmla="*/ 0 w 772"/>
                <a:gd name="T99" fmla="*/ 0 h 386"/>
                <a:gd name="T100" fmla="*/ 0 w 772"/>
                <a:gd name="T101" fmla="*/ 0 h 386"/>
                <a:gd name="T102" fmla="*/ 0 w 772"/>
                <a:gd name="T103" fmla="*/ 0 h 386"/>
                <a:gd name="T104" fmla="*/ 0 w 772"/>
                <a:gd name="T105" fmla="*/ 0 h 386"/>
                <a:gd name="T106" fmla="*/ 0 w 772"/>
                <a:gd name="T107" fmla="*/ 0 h 386"/>
                <a:gd name="T108" fmla="*/ 0 w 772"/>
                <a:gd name="T109" fmla="*/ 0 h 386"/>
                <a:gd name="T110" fmla="*/ 0 w 772"/>
                <a:gd name="T111" fmla="*/ 0 h 386"/>
                <a:gd name="T112" fmla="*/ 0 w 772"/>
                <a:gd name="T113" fmla="*/ 0 h 38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772"/>
                <a:gd name="T172" fmla="*/ 0 h 386"/>
                <a:gd name="T173" fmla="*/ 772 w 772"/>
                <a:gd name="T174" fmla="*/ 386 h 38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772" h="386">
                  <a:moveTo>
                    <a:pt x="318" y="0"/>
                  </a:moveTo>
                  <a:lnTo>
                    <a:pt x="326" y="5"/>
                  </a:lnTo>
                  <a:lnTo>
                    <a:pt x="333" y="9"/>
                  </a:lnTo>
                  <a:lnTo>
                    <a:pt x="340" y="12"/>
                  </a:lnTo>
                  <a:lnTo>
                    <a:pt x="347" y="16"/>
                  </a:lnTo>
                  <a:lnTo>
                    <a:pt x="356" y="21"/>
                  </a:lnTo>
                  <a:lnTo>
                    <a:pt x="363" y="24"/>
                  </a:lnTo>
                  <a:lnTo>
                    <a:pt x="369" y="28"/>
                  </a:lnTo>
                  <a:lnTo>
                    <a:pt x="376" y="31"/>
                  </a:lnTo>
                  <a:lnTo>
                    <a:pt x="385" y="37"/>
                  </a:lnTo>
                  <a:lnTo>
                    <a:pt x="392" y="40"/>
                  </a:lnTo>
                  <a:lnTo>
                    <a:pt x="399" y="43"/>
                  </a:lnTo>
                  <a:lnTo>
                    <a:pt x="406" y="47"/>
                  </a:lnTo>
                  <a:lnTo>
                    <a:pt x="416" y="52"/>
                  </a:lnTo>
                  <a:lnTo>
                    <a:pt x="426" y="57"/>
                  </a:lnTo>
                  <a:lnTo>
                    <a:pt x="435" y="62"/>
                  </a:lnTo>
                  <a:lnTo>
                    <a:pt x="445" y="68"/>
                  </a:lnTo>
                  <a:lnTo>
                    <a:pt x="456" y="73"/>
                  </a:lnTo>
                  <a:lnTo>
                    <a:pt x="466" y="76"/>
                  </a:lnTo>
                  <a:lnTo>
                    <a:pt x="475" y="81"/>
                  </a:lnTo>
                  <a:lnTo>
                    <a:pt x="485" y="87"/>
                  </a:lnTo>
                  <a:lnTo>
                    <a:pt x="496" y="94"/>
                  </a:lnTo>
                  <a:lnTo>
                    <a:pt x="504" y="99"/>
                  </a:lnTo>
                  <a:lnTo>
                    <a:pt x="513" y="106"/>
                  </a:lnTo>
                  <a:lnTo>
                    <a:pt x="521" y="111"/>
                  </a:lnTo>
                  <a:lnTo>
                    <a:pt x="544" y="130"/>
                  </a:lnTo>
                  <a:lnTo>
                    <a:pt x="566" y="151"/>
                  </a:lnTo>
                  <a:lnTo>
                    <a:pt x="587" y="170"/>
                  </a:lnTo>
                  <a:lnTo>
                    <a:pt x="608" y="190"/>
                  </a:lnTo>
                  <a:lnTo>
                    <a:pt x="628" y="211"/>
                  </a:lnTo>
                  <a:lnTo>
                    <a:pt x="649" y="232"/>
                  </a:lnTo>
                  <a:lnTo>
                    <a:pt x="670" y="254"/>
                  </a:lnTo>
                  <a:lnTo>
                    <a:pt x="689" y="275"/>
                  </a:lnTo>
                  <a:lnTo>
                    <a:pt x="710" y="296"/>
                  </a:lnTo>
                  <a:lnTo>
                    <a:pt x="730" y="318"/>
                  </a:lnTo>
                  <a:lnTo>
                    <a:pt x="751" y="339"/>
                  </a:lnTo>
                  <a:lnTo>
                    <a:pt x="772" y="360"/>
                  </a:lnTo>
                  <a:lnTo>
                    <a:pt x="772" y="386"/>
                  </a:lnTo>
                  <a:lnTo>
                    <a:pt x="254" y="386"/>
                  </a:lnTo>
                  <a:lnTo>
                    <a:pt x="0" y="132"/>
                  </a:lnTo>
                  <a:lnTo>
                    <a:pt x="0" y="107"/>
                  </a:lnTo>
                  <a:lnTo>
                    <a:pt x="2" y="107"/>
                  </a:lnTo>
                  <a:lnTo>
                    <a:pt x="3" y="107"/>
                  </a:lnTo>
                  <a:lnTo>
                    <a:pt x="5" y="106"/>
                  </a:lnTo>
                  <a:lnTo>
                    <a:pt x="7" y="104"/>
                  </a:lnTo>
                  <a:lnTo>
                    <a:pt x="9" y="104"/>
                  </a:lnTo>
                  <a:lnTo>
                    <a:pt x="10" y="104"/>
                  </a:lnTo>
                  <a:lnTo>
                    <a:pt x="12" y="102"/>
                  </a:lnTo>
                  <a:lnTo>
                    <a:pt x="14" y="102"/>
                  </a:lnTo>
                  <a:lnTo>
                    <a:pt x="14" y="100"/>
                  </a:lnTo>
                  <a:lnTo>
                    <a:pt x="257" y="342"/>
                  </a:lnTo>
                  <a:lnTo>
                    <a:pt x="525" y="206"/>
                  </a:lnTo>
                  <a:lnTo>
                    <a:pt x="318" y="0"/>
                  </a:lnTo>
                  <a:close/>
                </a:path>
              </a:pathLst>
            </a:custGeom>
            <a:solidFill>
              <a:srgbClr val="A2C1FE"/>
            </a:solidFill>
            <a:ln w="9525">
              <a:noFill/>
              <a:round/>
              <a:headEnd/>
              <a:tailEnd/>
            </a:ln>
          </p:spPr>
          <p:txBody>
            <a:bodyPr/>
            <a:lstStyle/>
            <a:p>
              <a:endParaRPr lang="en-US" sz="700" dirty="0"/>
            </a:p>
          </p:txBody>
        </p:sp>
        <p:sp>
          <p:nvSpPr>
            <p:cNvPr id="126" name="Freeform 21"/>
            <p:cNvSpPr>
              <a:spLocks/>
            </p:cNvSpPr>
            <p:nvPr/>
          </p:nvSpPr>
          <p:spPr bwMode="auto">
            <a:xfrm>
              <a:off x="626" y="1904"/>
              <a:ext cx="436" cy="228"/>
            </a:xfrm>
            <a:custGeom>
              <a:avLst/>
              <a:gdLst>
                <a:gd name="T0" fmla="*/ 0 w 874"/>
                <a:gd name="T1" fmla="*/ 0 h 456"/>
                <a:gd name="T2" fmla="*/ 0 w 874"/>
                <a:gd name="T3" fmla="*/ 0 h 456"/>
                <a:gd name="T4" fmla="*/ 0 w 874"/>
                <a:gd name="T5" fmla="*/ 1 h 456"/>
                <a:gd name="T6" fmla="*/ 0 w 874"/>
                <a:gd name="T7" fmla="*/ 1 h 456"/>
                <a:gd name="T8" fmla="*/ 0 w 874"/>
                <a:gd name="T9" fmla="*/ 1 h 456"/>
                <a:gd name="T10" fmla="*/ 0 w 874"/>
                <a:gd name="T11" fmla="*/ 1 h 456"/>
                <a:gd name="T12" fmla="*/ 0 w 874"/>
                <a:gd name="T13" fmla="*/ 1 h 456"/>
                <a:gd name="T14" fmla="*/ 0 w 874"/>
                <a:gd name="T15" fmla="*/ 1 h 456"/>
                <a:gd name="T16" fmla="*/ 0 w 874"/>
                <a:gd name="T17" fmla="*/ 0 h 456"/>
                <a:gd name="T18" fmla="*/ 0 w 874"/>
                <a:gd name="T19" fmla="*/ 0 h 456"/>
                <a:gd name="T20" fmla="*/ 0 w 874"/>
                <a:gd name="T21" fmla="*/ 1 h 456"/>
                <a:gd name="T22" fmla="*/ 0 w 874"/>
                <a:gd name="T23" fmla="*/ 1 h 456"/>
                <a:gd name="T24" fmla="*/ 0 w 874"/>
                <a:gd name="T25" fmla="*/ 1 h 456"/>
                <a:gd name="T26" fmla="*/ 0 w 874"/>
                <a:gd name="T27" fmla="*/ 1 h 456"/>
                <a:gd name="T28" fmla="*/ 0 w 874"/>
                <a:gd name="T29" fmla="*/ 1 h 456"/>
                <a:gd name="T30" fmla="*/ 0 w 874"/>
                <a:gd name="T31" fmla="*/ 1 h 456"/>
                <a:gd name="T32" fmla="*/ 0 w 874"/>
                <a:gd name="T33" fmla="*/ 0 h 456"/>
                <a:gd name="T34" fmla="*/ 0 w 874"/>
                <a:gd name="T35" fmla="*/ 0 h 456"/>
                <a:gd name="T36" fmla="*/ 0 w 874"/>
                <a:gd name="T37" fmla="*/ 1 h 456"/>
                <a:gd name="T38" fmla="*/ 0 w 874"/>
                <a:gd name="T39" fmla="*/ 1 h 456"/>
                <a:gd name="T40" fmla="*/ 0 w 874"/>
                <a:gd name="T41" fmla="*/ 1 h 456"/>
                <a:gd name="T42" fmla="*/ 0 w 874"/>
                <a:gd name="T43" fmla="*/ 1 h 456"/>
                <a:gd name="T44" fmla="*/ 0 w 874"/>
                <a:gd name="T45" fmla="*/ 1 h 456"/>
                <a:gd name="T46" fmla="*/ 0 w 874"/>
                <a:gd name="T47" fmla="*/ 1 h 456"/>
                <a:gd name="T48" fmla="*/ 0 w 874"/>
                <a:gd name="T49" fmla="*/ 0 h 456"/>
                <a:gd name="T50" fmla="*/ 0 w 874"/>
                <a:gd name="T51" fmla="*/ 0 h 456"/>
                <a:gd name="T52" fmla="*/ 0 w 874"/>
                <a:gd name="T53" fmla="*/ 1 h 456"/>
                <a:gd name="T54" fmla="*/ 0 w 874"/>
                <a:gd name="T55" fmla="*/ 1 h 456"/>
                <a:gd name="T56" fmla="*/ 0 w 874"/>
                <a:gd name="T57" fmla="*/ 1 h 456"/>
                <a:gd name="T58" fmla="*/ 0 w 874"/>
                <a:gd name="T59" fmla="*/ 1 h 456"/>
                <a:gd name="T60" fmla="*/ 0 w 874"/>
                <a:gd name="T61" fmla="*/ 1 h 456"/>
                <a:gd name="T62" fmla="*/ 0 w 874"/>
                <a:gd name="T63" fmla="*/ 1 h 456"/>
                <a:gd name="T64" fmla="*/ 0 w 874"/>
                <a:gd name="T65" fmla="*/ 1 h 456"/>
                <a:gd name="T66" fmla="*/ 0 w 874"/>
                <a:gd name="T67" fmla="*/ 1 h 456"/>
                <a:gd name="T68" fmla="*/ 0 w 874"/>
                <a:gd name="T69" fmla="*/ 1 h 456"/>
                <a:gd name="T70" fmla="*/ 0 w 874"/>
                <a:gd name="T71" fmla="*/ 1 h 456"/>
                <a:gd name="T72" fmla="*/ 0 w 874"/>
                <a:gd name="T73" fmla="*/ 1 h 456"/>
                <a:gd name="T74" fmla="*/ 0 w 874"/>
                <a:gd name="T75" fmla="*/ 1 h 456"/>
                <a:gd name="T76" fmla="*/ 0 w 874"/>
                <a:gd name="T77" fmla="*/ 1 h 456"/>
                <a:gd name="T78" fmla="*/ 0 w 874"/>
                <a:gd name="T79" fmla="*/ 1 h 456"/>
                <a:gd name="T80" fmla="*/ 0 w 874"/>
                <a:gd name="T81" fmla="*/ 1 h 456"/>
                <a:gd name="T82" fmla="*/ 0 w 874"/>
                <a:gd name="T83" fmla="*/ 1 h 456"/>
                <a:gd name="T84" fmla="*/ 0 w 874"/>
                <a:gd name="T85" fmla="*/ 1 h 456"/>
                <a:gd name="T86" fmla="*/ 0 w 874"/>
                <a:gd name="T87" fmla="*/ 1 h 456"/>
                <a:gd name="T88" fmla="*/ 0 w 874"/>
                <a:gd name="T89" fmla="*/ 1 h 456"/>
                <a:gd name="T90" fmla="*/ 0 w 874"/>
                <a:gd name="T91" fmla="*/ 1 h 456"/>
                <a:gd name="T92" fmla="*/ 0 w 874"/>
                <a:gd name="T93" fmla="*/ 1 h 456"/>
                <a:gd name="T94" fmla="*/ 0 w 874"/>
                <a:gd name="T95" fmla="*/ 1 h 456"/>
                <a:gd name="T96" fmla="*/ 0 w 874"/>
                <a:gd name="T97" fmla="*/ 0 h 456"/>
                <a:gd name="T98" fmla="*/ 0 w 874"/>
                <a:gd name="T99" fmla="*/ 0 h 45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874"/>
                <a:gd name="T151" fmla="*/ 0 h 456"/>
                <a:gd name="T152" fmla="*/ 874 w 874"/>
                <a:gd name="T153" fmla="*/ 456 h 45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874" h="456">
                  <a:moveTo>
                    <a:pt x="303" y="0"/>
                  </a:moveTo>
                  <a:lnTo>
                    <a:pt x="344" y="0"/>
                  </a:lnTo>
                  <a:lnTo>
                    <a:pt x="344" y="181"/>
                  </a:lnTo>
                  <a:lnTo>
                    <a:pt x="416" y="181"/>
                  </a:lnTo>
                  <a:lnTo>
                    <a:pt x="416" y="399"/>
                  </a:lnTo>
                  <a:lnTo>
                    <a:pt x="487" y="399"/>
                  </a:lnTo>
                  <a:lnTo>
                    <a:pt x="487" y="371"/>
                  </a:lnTo>
                  <a:lnTo>
                    <a:pt x="446" y="371"/>
                  </a:lnTo>
                  <a:lnTo>
                    <a:pt x="446" y="0"/>
                  </a:lnTo>
                  <a:lnTo>
                    <a:pt x="487" y="0"/>
                  </a:lnTo>
                  <a:lnTo>
                    <a:pt x="487" y="181"/>
                  </a:lnTo>
                  <a:lnTo>
                    <a:pt x="556" y="181"/>
                  </a:lnTo>
                  <a:lnTo>
                    <a:pt x="556" y="399"/>
                  </a:lnTo>
                  <a:lnTo>
                    <a:pt x="625" y="399"/>
                  </a:lnTo>
                  <a:lnTo>
                    <a:pt x="625" y="371"/>
                  </a:lnTo>
                  <a:lnTo>
                    <a:pt x="584" y="371"/>
                  </a:lnTo>
                  <a:lnTo>
                    <a:pt x="584" y="0"/>
                  </a:lnTo>
                  <a:lnTo>
                    <a:pt x="627" y="0"/>
                  </a:lnTo>
                  <a:lnTo>
                    <a:pt x="627" y="180"/>
                  </a:lnTo>
                  <a:lnTo>
                    <a:pt x="701" y="261"/>
                  </a:lnTo>
                  <a:lnTo>
                    <a:pt x="701" y="399"/>
                  </a:lnTo>
                  <a:lnTo>
                    <a:pt x="772" y="399"/>
                  </a:lnTo>
                  <a:lnTo>
                    <a:pt x="772" y="371"/>
                  </a:lnTo>
                  <a:lnTo>
                    <a:pt x="731" y="371"/>
                  </a:lnTo>
                  <a:lnTo>
                    <a:pt x="731" y="0"/>
                  </a:lnTo>
                  <a:lnTo>
                    <a:pt x="765" y="0"/>
                  </a:lnTo>
                  <a:lnTo>
                    <a:pt x="765" y="316"/>
                  </a:lnTo>
                  <a:lnTo>
                    <a:pt x="874" y="434"/>
                  </a:lnTo>
                  <a:lnTo>
                    <a:pt x="874" y="456"/>
                  </a:lnTo>
                  <a:lnTo>
                    <a:pt x="249" y="456"/>
                  </a:lnTo>
                  <a:lnTo>
                    <a:pt x="249" y="432"/>
                  </a:lnTo>
                  <a:lnTo>
                    <a:pt x="244" y="427"/>
                  </a:lnTo>
                  <a:lnTo>
                    <a:pt x="230" y="413"/>
                  </a:lnTo>
                  <a:lnTo>
                    <a:pt x="213" y="396"/>
                  </a:lnTo>
                  <a:lnTo>
                    <a:pt x="190" y="375"/>
                  </a:lnTo>
                  <a:lnTo>
                    <a:pt x="166" y="351"/>
                  </a:lnTo>
                  <a:lnTo>
                    <a:pt x="140" y="323"/>
                  </a:lnTo>
                  <a:lnTo>
                    <a:pt x="113" y="297"/>
                  </a:lnTo>
                  <a:lnTo>
                    <a:pt x="87" y="269"/>
                  </a:lnTo>
                  <a:lnTo>
                    <a:pt x="61" y="244"/>
                  </a:lnTo>
                  <a:lnTo>
                    <a:pt x="37" y="221"/>
                  </a:lnTo>
                  <a:lnTo>
                    <a:pt x="18" y="200"/>
                  </a:lnTo>
                  <a:lnTo>
                    <a:pt x="0" y="183"/>
                  </a:lnTo>
                  <a:lnTo>
                    <a:pt x="57" y="183"/>
                  </a:lnTo>
                  <a:lnTo>
                    <a:pt x="275" y="399"/>
                  </a:lnTo>
                  <a:lnTo>
                    <a:pt x="344" y="399"/>
                  </a:lnTo>
                  <a:lnTo>
                    <a:pt x="344" y="371"/>
                  </a:lnTo>
                  <a:lnTo>
                    <a:pt x="303" y="371"/>
                  </a:lnTo>
                  <a:lnTo>
                    <a:pt x="303" y="0"/>
                  </a:lnTo>
                  <a:close/>
                </a:path>
              </a:pathLst>
            </a:custGeom>
            <a:solidFill>
              <a:srgbClr val="A2C1FE"/>
            </a:solidFill>
            <a:ln w="9525">
              <a:noFill/>
              <a:round/>
              <a:headEnd/>
              <a:tailEnd/>
            </a:ln>
          </p:spPr>
          <p:txBody>
            <a:bodyPr/>
            <a:lstStyle/>
            <a:p>
              <a:endParaRPr lang="en-US" sz="700" dirty="0"/>
            </a:p>
          </p:txBody>
        </p:sp>
        <p:sp>
          <p:nvSpPr>
            <p:cNvPr id="127" name="Freeform 22"/>
            <p:cNvSpPr>
              <a:spLocks/>
            </p:cNvSpPr>
            <p:nvPr/>
          </p:nvSpPr>
          <p:spPr bwMode="auto">
            <a:xfrm>
              <a:off x="758" y="2140"/>
              <a:ext cx="319" cy="22"/>
            </a:xfrm>
            <a:custGeom>
              <a:avLst/>
              <a:gdLst>
                <a:gd name="T0" fmla="*/ 0 w 638"/>
                <a:gd name="T1" fmla="*/ 0 h 44"/>
                <a:gd name="T2" fmla="*/ 1 w 638"/>
                <a:gd name="T3" fmla="*/ 0 h 44"/>
                <a:gd name="T4" fmla="*/ 1 w 638"/>
                <a:gd name="T5" fmla="*/ 0 h 44"/>
                <a:gd name="T6" fmla="*/ 1 w 638"/>
                <a:gd name="T7" fmla="*/ 1 h 44"/>
                <a:gd name="T8" fmla="*/ 1 w 638"/>
                <a:gd name="T9" fmla="*/ 1 h 44"/>
                <a:gd name="T10" fmla="*/ 1 w 638"/>
                <a:gd name="T11" fmla="*/ 1 h 44"/>
                <a:gd name="T12" fmla="*/ 1 w 638"/>
                <a:gd name="T13" fmla="*/ 1 h 44"/>
                <a:gd name="T14" fmla="*/ 1 w 638"/>
                <a:gd name="T15" fmla="*/ 1 h 44"/>
                <a:gd name="T16" fmla="*/ 1 w 638"/>
                <a:gd name="T17" fmla="*/ 1 h 44"/>
                <a:gd name="T18" fmla="*/ 1 w 638"/>
                <a:gd name="T19" fmla="*/ 1 h 44"/>
                <a:gd name="T20" fmla="*/ 1 w 638"/>
                <a:gd name="T21" fmla="*/ 1 h 44"/>
                <a:gd name="T22" fmla="*/ 1 w 638"/>
                <a:gd name="T23" fmla="*/ 1 h 44"/>
                <a:gd name="T24" fmla="*/ 1 w 638"/>
                <a:gd name="T25" fmla="*/ 1 h 44"/>
                <a:gd name="T26" fmla="*/ 1 w 638"/>
                <a:gd name="T27" fmla="*/ 1 h 44"/>
                <a:gd name="T28" fmla="*/ 1 w 638"/>
                <a:gd name="T29" fmla="*/ 1 h 44"/>
                <a:gd name="T30" fmla="*/ 1 w 638"/>
                <a:gd name="T31" fmla="*/ 1 h 44"/>
                <a:gd name="T32" fmla="*/ 1 w 638"/>
                <a:gd name="T33" fmla="*/ 1 h 44"/>
                <a:gd name="T34" fmla="*/ 1 w 638"/>
                <a:gd name="T35" fmla="*/ 1 h 44"/>
                <a:gd name="T36" fmla="*/ 1 w 638"/>
                <a:gd name="T37" fmla="*/ 1 h 44"/>
                <a:gd name="T38" fmla="*/ 1 w 638"/>
                <a:gd name="T39" fmla="*/ 1 h 44"/>
                <a:gd name="T40" fmla="*/ 1 w 638"/>
                <a:gd name="T41" fmla="*/ 1 h 44"/>
                <a:gd name="T42" fmla="*/ 1 w 638"/>
                <a:gd name="T43" fmla="*/ 1 h 44"/>
                <a:gd name="T44" fmla="*/ 1 w 638"/>
                <a:gd name="T45" fmla="*/ 1 h 44"/>
                <a:gd name="T46" fmla="*/ 1 w 638"/>
                <a:gd name="T47" fmla="*/ 1 h 44"/>
                <a:gd name="T48" fmla="*/ 1 w 638"/>
                <a:gd name="T49" fmla="*/ 1 h 44"/>
                <a:gd name="T50" fmla="*/ 1 w 638"/>
                <a:gd name="T51" fmla="*/ 1 h 44"/>
                <a:gd name="T52" fmla="*/ 1 w 638"/>
                <a:gd name="T53" fmla="*/ 1 h 44"/>
                <a:gd name="T54" fmla="*/ 1 w 638"/>
                <a:gd name="T55" fmla="*/ 1 h 44"/>
                <a:gd name="T56" fmla="*/ 1 w 638"/>
                <a:gd name="T57" fmla="*/ 1 h 44"/>
                <a:gd name="T58" fmla="*/ 1 w 638"/>
                <a:gd name="T59" fmla="*/ 1 h 44"/>
                <a:gd name="T60" fmla="*/ 1 w 638"/>
                <a:gd name="T61" fmla="*/ 1 h 44"/>
                <a:gd name="T62" fmla="*/ 1 w 638"/>
                <a:gd name="T63" fmla="*/ 1 h 44"/>
                <a:gd name="T64" fmla="*/ 1 w 638"/>
                <a:gd name="T65" fmla="*/ 1 h 44"/>
                <a:gd name="T66" fmla="*/ 1 w 638"/>
                <a:gd name="T67" fmla="*/ 1 h 44"/>
                <a:gd name="T68" fmla="*/ 1 w 638"/>
                <a:gd name="T69" fmla="*/ 1 h 44"/>
                <a:gd name="T70" fmla="*/ 1 w 638"/>
                <a:gd name="T71" fmla="*/ 1 h 44"/>
                <a:gd name="T72" fmla="*/ 1 w 638"/>
                <a:gd name="T73" fmla="*/ 1 h 44"/>
                <a:gd name="T74" fmla="*/ 1 w 638"/>
                <a:gd name="T75" fmla="*/ 1 h 44"/>
                <a:gd name="T76" fmla="*/ 1 w 638"/>
                <a:gd name="T77" fmla="*/ 1 h 44"/>
                <a:gd name="T78" fmla="*/ 0 w 638"/>
                <a:gd name="T79" fmla="*/ 0 h 44"/>
                <a:gd name="T80" fmla="*/ 0 w 638"/>
                <a:gd name="T81" fmla="*/ 0 h 44"/>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638"/>
                <a:gd name="T124" fmla="*/ 0 h 44"/>
                <a:gd name="T125" fmla="*/ 638 w 638"/>
                <a:gd name="T126" fmla="*/ 44 h 44"/>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638" h="44">
                  <a:moveTo>
                    <a:pt x="0" y="0"/>
                  </a:moveTo>
                  <a:lnTo>
                    <a:pt x="614" y="0"/>
                  </a:lnTo>
                  <a:lnTo>
                    <a:pt x="616" y="0"/>
                  </a:lnTo>
                  <a:lnTo>
                    <a:pt x="618" y="1"/>
                  </a:lnTo>
                  <a:lnTo>
                    <a:pt x="619" y="1"/>
                  </a:lnTo>
                  <a:lnTo>
                    <a:pt x="621" y="3"/>
                  </a:lnTo>
                  <a:lnTo>
                    <a:pt x="623" y="5"/>
                  </a:lnTo>
                  <a:lnTo>
                    <a:pt x="625" y="6"/>
                  </a:lnTo>
                  <a:lnTo>
                    <a:pt x="628" y="8"/>
                  </a:lnTo>
                  <a:lnTo>
                    <a:pt x="630" y="10"/>
                  </a:lnTo>
                  <a:lnTo>
                    <a:pt x="631" y="13"/>
                  </a:lnTo>
                  <a:lnTo>
                    <a:pt x="635" y="15"/>
                  </a:lnTo>
                  <a:lnTo>
                    <a:pt x="637" y="17"/>
                  </a:lnTo>
                  <a:lnTo>
                    <a:pt x="638" y="19"/>
                  </a:lnTo>
                  <a:lnTo>
                    <a:pt x="638" y="44"/>
                  </a:lnTo>
                  <a:lnTo>
                    <a:pt x="19" y="44"/>
                  </a:lnTo>
                  <a:lnTo>
                    <a:pt x="19" y="43"/>
                  </a:lnTo>
                  <a:lnTo>
                    <a:pt x="19" y="41"/>
                  </a:lnTo>
                  <a:lnTo>
                    <a:pt x="19" y="39"/>
                  </a:lnTo>
                  <a:lnTo>
                    <a:pt x="19" y="38"/>
                  </a:lnTo>
                  <a:lnTo>
                    <a:pt x="20" y="36"/>
                  </a:lnTo>
                  <a:lnTo>
                    <a:pt x="19" y="34"/>
                  </a:lnTo>
                  <a:lnTo>
                    <a:pt x="20" y="31"/>
                  </a:lnTo>
                  <a:lnTo>
                    <a:pt x="19" y="27"/>
                  </a:lnTo>
                  <a:lnTo>
                    <a:pt x="20" y="24"/>
                  </a:lnTo>
                  <a:lnTo>
                    <a:pt x="19" y="19"/>
                  </a:lnTo>
                  <a:lnTo>
                    <a:pt x="17" y="17"/>
                  </a:lnTo>
                  <a:lnTo>
                    <a:pt x="15" y="15"/>
                  </a:lnTo>
                  <a:lnTo>
                    <a:pt x="13" y="13"/>
                  </a:lnTo>
                  <a:lnTo>
                    <a:pt x="12" y="12"/>
                  </a:lnTo>
                  <a:lnTo>
                    <a:pt x="10" y="10"/>
                  </a:lnTo>
                  <a:lnTo>
                    <a:pt x="8" y="8"/>
                  </a:lnTo>
                  <a:lnTo>
                    <a:pt x="6" y="6"/>
                  </a:lnTo>
                  <a:lnTo>
                    <a:pt x="5" y="5"/>
                  </a:lnTo>
                  <a:lnTo>
                    <a:pt x="3" y="3"/>
                  </a:lnTo>
                  <a:lnTo>
                    <a:pt x="1" y="1"/>
                  </a:lnTo>
                  <a:lnTo>
                    <a:pt x="0" y="0"/>
                  </a:lnTo>
                  <a:close/>
                </a:path>
              </a:pathLst>
            </a:custGeom>
            <a:solidFill>
              <a:srgbClr val="A2C1FE"/>
            </a:solidFill>
            <a:ln w="9525">
              <a:noFill/>
              <a:round/>
              <a:headEnd/>
              <a:tailEnd/>
            </a:ln>
          </p:spPr>
          <p:txBody>
            <a:bodyPr/>
            <a:lstStyle/>
            <a:p>
              <a:endParaRPr lang="en-US" sz="700" dirty="0"/>
            </a:p>
          </p:txBody>
        </p:sp>
      </p:grpSp>
      <p:sp>
        <p:nvSpPr>
          <p:cNvPr id="128" name="TextBox 127"/>
          <p:cNvSpPr txBox="1"/>
          <p:nvPr/>
        </p:nvSpPr>
        <p:spPr>
          <a:xfrm>
            <a:off x="5796284" y="3115207"/>
            <a:ext cx="973777" cy="415488"/>
          </a:xfrm>
          <a:prstGeom prst="rect">
            <a:avLst/>
          </a:prstGeom>
          <a:noFill/>
        </p:spPr>
        <p:txBody>
          <a:bodyPr wrap="square" lIns="91430" tIns="45715" rIns="91430" bIns="45715" rtlCol="0">
            <a:spAutoFit/>
          </a:bodyPr>
          <a:lstStyle/>
          <a:p>
            <a:pPr algn="ctr"/>
            <a:r>
              <a:rPr lang="en-US" sz="1000" dirty="0" smtClean="0">
                <a:solidFill>
                  <a:srgbClr val="000000"/>
                </a:solidFill>
                <a:latin typeface="Calibri" pitchFamily="34" charset="0"/>
              </a:rPr>
              <a:t>Merchant Bank</a:t>
            </a:r>
          </a:p>
          <a:p>
            <a:pPr algn="ctr"/>
            <a:r>
              <a:rPr lang="en-US" sz="1000" dirty="0" smtClean="0">
                <a:solidFill>
                  <a:srgbClr val="000000"/>
                </a:solidFill>
                <a:latin typeface="Calibri" pitchFamily="34" charset="0"/>
              </a:rPr>
              <a:t>(AS-PSP)</a:t>
            </a:r>
          </a:p>
        </p:txBody>
      </p:sp>
      <p:sp>
        <p:nvSpPr>
          <p:cNvPr id="129" name="Cloud 128"/>
          <p:cNvSpPr/>
          <p:nvPr/>
        </p:nvSpPr>
        <p:spPr>
          <a:xfrm>
            <a:off x="6335477" y="2803597"/>
            <a:ext cx="617517" cy="368133"/>
          </a:xfrm>
          <a:prstGeom prst="cloud">
            <a:avLst/>
          </a:prstGeom>
          <a:solidFill>
            <a:schemeClr val="tx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35996" rIns="0" bIns="35996" anchor="ctr"/>
          <a:lstStyle/>
          <a:p>
            <a:pPr algn="ctr" fontAlgn="auto">
              <a:spcBef>
                <a:spcPts val="0"/>
              </a:spcBef>
              <a:spcAft>
                <a:spcPts val="0"/>
              </a:spcAft>
              <a:defRPr/>
            </a:pPr>
            <a:r>
              <a:rPr lang="nl-NL" sz="1000" dirty="0" smtClean="0">
                <a:solidFill>
                  <a:schemeClr val="tx1"/>
                </a:solidFill>
                <a:latin typeface="Arial" pitchFamily="34" charset="0"/>
                <a:cs typeface="Arial" pitchFamily="34" charset="0"/>
              </a:rPr>
              <a:t>API</a:t>
            </a:r>
            <a:endParaRPr lang="nl-NL" sz="1000" dirty="0">
              <a:solidFill>
                <a:schemeClr val="tx1"/>
              </a:solidFill>
              <a:latin typeface="Arial" pitchFamily="34" charset="0"/>
              <a:cs typeface="Arial" pitchFamily="34" charset="0"/>
            </a:endParaRPr>
          </a:p>
        </p:txBody>
      </p:sp>
      <p:cxnSp>
        <p:nvCxnSpPr>
          <p:cNvPr id="133" name="Shape 132"/>
          <p:cNvCxnSpPr>
            <a:stCxn id="89" idx="2"/>
            <a:endCxn id="121" idx="3"/>
          </p:cNvCxnSpPr>
          <p:nvPr/>
        </p:nvCxnSpPr>
        <p:spPr>
          <a:xfrm rot="5400000">
            <a:off x="7103928" y="2611820"/>
            <a:ext cx="392370" cy="558068"/>
          </a:xfrm>
          <a:prstGeom prst="bentConnector2">
            <a:avLst/>
          </a:prstGeom>
          <a:ln w="12700">
            <a:solidFill>
              <a:srgbClr val="00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55" name="Straight Arrow Connector 154"/>
          <p:cNvCxnSpPr/>
          <p:nvPr/>
        </p:nvCxnSpPr>
        <p:spPr>
          <a:xfrm flipV="1">
            <a:off x="3150453" y="3030280"/>
            <a:ext cx="156327" cy="75841"/>
          </a:xfrm>
          <a:prstGeom prst="straightConnector1">
            <a:avLst/>
          </a:prstGeom>
          <a:ln w="12700">
            <a:solidFill>
              <a:srgbClr val="000000"/>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67" name="Elbow Connector 166"/>
          <p:cNvCxnSpPr>
            <a:stCxn id="50" idx="2"/>
            <a:endCxn id="93" idx="1"/>
          </p:cNvCxnSpPr>
          <p:nvPr/>
        </p:nvCxnSpPr>
        <p:spPr>
          <a:xfrm rot="16200000" flipH="1">
            <a:off x="4202835" y="2889136"/>
            <a:ext cx="471254" cy="306975"/>
          </a:xfrm>
          <a:prstGeom prst="bentConnector2">
            <a:avLst/>
          </a:prstGeom>
          <a:ln w="12700">
            <a:solidFill>
              <a:srgbClr val="000000"/>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med">
    <p:wip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Rounded Rectangle 67"/>
          <p:cNvSpPr/>
          <p:nvPr/>
        </p:nvSpPr>
        <p:spPr>
          <a:xfrm>
            <a:off x="5178049" y="1275907"/>
            <a:ext cx="1158949" cy="818707"/>
          </a:xfrm>
          <a:prstGeom prst="roundRect">
            <a:avLst/>
          </a:prstGeom>
          <a:solidFill>
            <a:srgbClr val="C1E1FF"/>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91430" tIns="45715" rIns="91430" bIns="45715" rtlCol="0" anchor="ctr"/>
          <a:lstStyle/>
          <a:p>
            <a:pPr algn="ctr"/>
            <a:endParaRPr lang="en-US" sz="1000" dirty="0" smtClean="0">
              <a:solidFill>
                <a:schemeClr val="tx2">
                  <a:lumMod val="50000"/>
                </a:schemeClr>
              </a:solidFill>
              <a:latin typeface="Calibri" pitchFamily="34" charset="0"/>
            </a:endParaRPr>
          </a:p>
        </p:txBody>
      </p:sp>
      <p:sp>
        <p:nvSpPr>
          <p:cNvPr id="69" name="Cloud 68"/>
          <p:cNvSpPr/>
          <p:nvPr/>
        </p:nvSpPr>
        <p:spPr>
          <a:xfrm>
            <a:off x="5747075" y="1307805"/>
            <a:ext cx="558025" cy="307975"/>
          </a:xfrm>
          <a:prstGeom prst="cloud">
            <a:avLst/>
          </a:prstGeom>
          <a:solidFill>
            <a:schemeClr val="tx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35996" rIns="0" bIns="35996" anchor="ctr"/>
          <a:lstStyle/>
          <a:p>
            <a:pPr algn="ctr" fontAlgn="auto">
              <a:spcBef>
                <a:spcPts val="0"/>
              </a:spcBef>
              <a:spcAft>
                <a:spcPts val="0"/>
              </a:spcAft>
              <a:defRPr/>
            </a:pPr>
            <a:r>
              <a:rPr lang="nl-NL" sz="1000" dirty="0" smtClean="0">
                <a:solidFill>
                  <a:schemeClr val="tx1"/>
                </a:solidFill>
                <a:latin typeface="Arial" pitchFamily="34" charset="0"/>
                <a:cs typeface="Arial" pitchFamily="34" charset="0"/>
              </a:rPr>
              <a:t>API</a:t>
            </a:r>
            <a:endParaRPr lang="nl-NL" sz="1000" dirty="0">
              <a:solidFill>
                <a:schemeClr val="tx1"/>
              </a:solidFill>
              <a:latin typeface="Arial" pitchFamily="34" charset="0"/>
              <a:cs typeface="Arial" pitchFamily="34" charset="0"/>
            </a:endParaRPr>
          </a:p>
        </p:txBody>
      </p:sp>
      <p:sp>
        <p:nvSpPr>
          <p:cNvPr id="46" name="Rounded Rectangle 45"/>
          <p:cNvSpPr/>
          <p:nvPr/>
        </p:nvSpPr>
        <p:spPr>
          <a:xfrm>
            <a:off x="2414753" y="2519918"/>
            <a:ext cx="1508662" cy="786808"/>
          </a:xfrm>
          <a:prstGeom prst="roundRect">
            <a:avLst/>
          </a:prstGeom>
          <a:solidFill>
            <a:srgbClr val="C1E1FF"/>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91430" tIns="45715" rIns="91430" bIns="45715" rtlCol="0" anchor="ctr"/>
          <a:lstStyle/>
          <a:p>
            <a:pPr algn="ctr"/>
            <a:endParaRPr lang="en-US" sz="1000" dirty="0" smtClean="0">
              <a:solidFill>
                <a:schemeClr val="tx2">
                  <a:lumMod val="50000"/>
                </a:schemeClr>
              </a:solidFill>
              <a:latin typeface="Calibri" pitchFamily="34" charset="0"/>
            </a:endParaRPr>
          </a:p>
        </p:txBody>
      </p:sp>
      <p:sp>
        <p:nvSpPr>
          <p:cNvPr id="83970" name="Text Box 2"/>
          <p:cNvSpPr>
            <a:spLocks noGrp="1" noChangeArrowheads="1"/>
          </p:cNvSpPr>
          <p:nvPr>
            <p:ph type="title"/>
          </p:nvPr>
        </p:nvSpPr>
        <p:spPr>
          <a:xfrm>
            <a:off x="211140" y="212726"/>
            <a:ext cx="5498544" cy="549275"/>
          </a:xfrm>
        </p:spPr>
        <p:txBody>
          <a:bodyPr/>
          <a:lstStyle/>
          <a:p>
            <a:pPr eaLnBrk="1" hangingPunct="1"/>
            <a:r>
              <a:rPr lang="en-US" altLang="en-US" sz="2400" dirty="0" smtClean="0">
                <a:latin typeface="Calibri" pitchFamily="34" charset="0"/>
              </a:rPr>
              <a:t>Scenario 3 – Merchant is Acting as PISP using Capgemini API</a:t>
            </a:r>
          </a:p>
        </p:txBody>
      </p:sp>
      <p:sp>
        <p:nvSpPr>
          <p:cNvPr id="7" name="Text Box 3"/>
          <p:cNvSpPr txBox="1">
            <a:spLocks noChangeArrowheads="1"/>
          </p:cNvSpPr>
          <p:nvPr/>
        </p:nvSpPr>
        <p:spPr bwMode="auto">
          <a:xfrm>
            <a:off x="159489" y="3844579"/>
            <a:ext cx="9558669" cy="2439264"/>
          </a:xfrm>
          <a:prstGeom prst="rect">
            <a:avLst/>
          </a:prstGeom>
          <a:ln/>
          <a:extLst/>
        </p:spPr>
        <p:style>
          <a:lnRef idx="1">
            <a:schemeClr val="accent5"/>
          </a:lnRef>
          <a:fillRef idx="2">
            <a:schemeClr val="accent5"/>
          </a:fillRef>
          <a:effectRef idx="1">
            <a:schemeClr val="accent5"/>
          </a:effectRef>
          <a:fontRef idx="minor">
            <a:schemeClr val="dk1"/>
          </a:fontRef>
        </p:style>
        <p:txBody>
          <a:bodyPr lIns="89990" tIns="44995" rIns="89990" bIns="44995" numCol="2"/>
          <a:lstStyle>
            <a:lvl1pPr marL="228600" indent="-228600">
              <a:spcBef>
                <a:spcPts val="700"/>
              </a:spcBef>
              <a:buClr>
                <a:srgbClr val="000000"/>
              </a:buClr>
              <a:buSzPct val="100000"/>
              <a:buFont typeface="Times New Roman" panose="02020603050405020304" pitchFamily="18" charset="0"/>
              <a:buChar char="•"/>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sz="2800">
                <a:solidFill>
                  <a:srgbClr val="000000"/>
                </a:solidFill>
                <a:latin typeface="Calibri" panose="020F0502020204030204" pitchFamily="34" charset="0"/>
                <a:ea typeface="Lucida Sans Unicode" panose="020B0602030504020204" pitchFamily="34" charset="0"/>
                <a:cs typeface="Lucida Sans Unicode" panose="020B0602030504020204" pitchFamily="34" charset="0"/>
              </a:defRPr>
            </a:lvl1pPr>
            <a:lvl2pPr>
              <a:spcBef>
                <a:spcPts val="600"/>
              </a:spcBef>
              <a:buClr>
                <a:srgbClr val="000000"/>
              </a:buClr>
              <a:buSzPct val="100000"/>
              <a:buFont typeface="Times New Roman" panose="02020603050405020304" pitchFamily="18" charset="0"/>
              <a:buChar char="–"/>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sz="2400">
                <a:solidFill>
                  <a:srgbClr val="000000"/>
                </a:solidFill>
                <a:latin typeface="Calibri" panose="020F0502020204030204" pitchFamily="34" charset="0"/>
                <a:ea typeface="Lucida Sans Unicode" panose="020B0602030504020204" pitchFamily="34" charset="0"/>
                <a:cs typeface="Lucida Sans Unicode" panose="020B0602030504020204" pitchFamily="34" charset="0"/>
              </a:defRPr>
            </a:lvl2pPr>
            <a:lvl3pPr>
              <a:spcBef>
                <a:spcPts val="500"/>
              </a:spcBef>
              <a:buClr>
                <a:srgbClr val="000000"/>
              </a:buClr>
              <a:buSzPct val="100000"/>
              <a:buFont typeface="Times New Roman" panose="02020603050405020304" pitchFamily="18" charset="0"/>
              <a:buChar char="•"/>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sz="2000">
                <a:solidFill>
                  <a:srgbClr val="000000"/>
                </a:solidFill>
                <a:latin typeface="Calibri" panose="020F0502020204030204" pitchFamily="34" charset="0"/>
                <a:ea typeface="Lucida Sans Unicode" panose="020B0602030504020204" pitchFamily="34" charset="0"/>
                <a:cs typeface="Lucida Sans Unicode" panose="020B0602030504020204" pitchFamily="34" charset="0"/>
              </a:defRPr>
            </a:lvl3pPr>
            <a:lvl4pPr>
              <a:spcBef>
                <a:spcPts val="500"/>
              </a:spcBef>
              <a:buClr>
                <a:srgbClr val="000000"/>
              </a:buClr>
              <a:buSzPct val="100000"/>
              <a:buFont typeface="Times New Roman" panose="02020603050405020304" pitchFamily="18" charset="0"/>
              <a:buChar char="–"/>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sz="2000">
                <a:solidFill>
                  <a:srgbClr val="1C7DAF"/>
                </a:solidFill>
                <a:latin typeface="Trebuchet MS" panose="020B0603020202020204" pitchFamily="34" charset="0"/>
                <a:ea typeface="Lucida Sans Unicode" panose="020B0602030504020204" pitchFamily="34" charset="0"/>
                <a:cs typeface="Lucida Sans Unicode" panose="020B0602030504020204" pitchFamily="34" charset="0"/>
              </a:defRPr>
            </a:lvl4pPr>
            <a:lvl5pPr>
              <a:spcBef>
                <a:spcPts val="500"/>
              </a:spcBef>
              <a:buClr>
                <a:srgbClr val="000000"/>
              </a:buClr>
              <a:buSzPct val="100000"/>
              <a:buFont typeface="Times New Roman" panose="02020603050405020304" pitchFamily="18" charset="0"/>
              <a:buChar char="»"/>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sz="2000">
                <a:solidFill>
                  <a:srgbClr val="1C7DAF"/>
                </a:solidFill>
                <a:latin typeface="Trebuchet MS" panose="020B0603020202020204" pitchFamily="34" charset="0"/>
                <a:ea typeface="Lucida Sans Unicode" panose="020B0602030504020204" pitchFamily="34" charset="0"/>
                <a:cs typeface="Lucida Sans Unicode" panose="020B0602030504020204" pitchFamily="34"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buChar char="»"/>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sz="2000">
                <a:solidFill>
                  <a:srgbClr val="1C7DAF"/>
                </a:solidFill>
                <a:latin typeface="Trebuchet MS" panose="020B0603020202020204" pitchFamily="34" charset="0"/>
                <a:ea typeface="Lucida Sans Unicode" panose="020B0602030504020204" pitchFamily="34" charset="0"/>
                <a:cs typeface="Lucida Sans Unicode" panose="020B0602030504020204" pitchFamily="34"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buChar char="»"/>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sz="2000">
                <a:solidFill>
                  <a:srgbClr val="1C7DAF"/>
                </a:solidFill>
                <a:latin typeface="Trebuchet MS" panose="020B0603020202020204" pitchFamily="34" charset="0"/>
                <a:ea typeface="Lucida Sans Unicode" panose="020B0602030504020204" pitchFamily="34" charset="0"/>
                <a:cs typeface="Lucida Sans Unicode" panose="020B0602030504020204" pitchFamily="34"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buChar char="»"/>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sz="2000">
                <a:solidFill>
                  <a:srgbClr val="1C7DAF"/>
                </a:solidFill>
                <a:latin typeface="Trebuchet MS" panose="020B0603020202020204" pitchFamily="34" charset="0"/>
                <a:ea typeface="Lucida Sans Unicode" panose="020B0602030504020204" pitchFamily="34" charset="0"/>
                <a:cs typeface="Lucida Sans Unicode" panose="020B0602030504020204" pitchFamily="34"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buChar char="»"/>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sz="2000">
                <a:solidFill>
                  <a:srgbClr val="1C7DAF"/>
                </a:solidFill>
                <a:latin typeface="Trebuchet MS" panose="020B0603020202020204" pitchFamily="34" charset="0"/>
                <a:ea typeface="Lucida Sans Unicode" panose="020B0602030504020204" pitchFamily="34" charset="0"/>
                <a:cs typeface="Lucida Sans Unicode" panose="020B0602030504020204" pitchFamily="34" charset="0"/>
              </a:defRPr>
            </a:lvl9pPr>
          </a:lstStyle>
          <a:p>
            <a:pPr eaLnBrk="1" hangingPunct="1">
              <a:spcBef>
                <a:spcPct val="0"/>
              </a:spcBef>
              <a:buFont typeface="Times New Roman" panose="02020603050405020304" pitchFamily="18" charset="0"/>
              <a:buAutoNum type="arabicPeriod"/>
              <a:defRPr/>
            </a:pPr>
            <a:r>
              <a:rPr lang="en-IN" sz="1000" dirty="0" smtClean="0"/>
              <a:t>Customer Shop Online on Merchant Website &amp; buy. Customer select “Pay online from Account” option. </a:t>
            </a:r>
            <a:endParaRPr lang="en-IN" sz="1000" dirty="0" smtClean="0">
              <a:solidFill>
                <a:srgbClr val="FF0000"/>
              </a:solidFill>
            </a:endParaRPr>
          </a:p>
          <a:p>
            <a:pPr lvl="1" eaLnBrk="1" hangingPunct="1">
              <a:spcBef>
                <a:spcPct val="0"/>
              </a:spcBef>
              <a:buFont typeface="Wingdings" pitchFamily="2" charset="2"/>
              <a:buChar char="Ø"/>
              <a:defRPr/>
            </a:pPr>
            <a:r>
              <a:rPr lang="en-IN" sz="1000" dirty="0" smtClean="0"/>
              <a:t>Here Merchant is acting as PISP using Capgemini API. Capgemini API (Cloud Based) has been invoked for Payment Initiation.</a:t>
            </a:r>
            <a:r>
              <a:rPr lang="en-US" sz="1000" dirty="0" smtClean="0">
                <a:solidFill>
                  <a:srgbClr val="FF0000"/>
                </a:solidFill>
              </a:rPr>
              <a:t> getMerchantCreditDetails</a:t>
            </a:r>
            <a:endParaRPr lang="en-IN" sz="1000" dirty="0" smtClean="0"/>
          </a:p>
          <a:p>
            <a:pPr lvl="1" eaLnBrk="1" hangingPunct="1">
              <a:spcBef>
                <a:spcPct val="0"/>
              </a:spcBef>
              <a:buFont typeface="Wingdings" pitchFamily="2" charset="2"/>
              <a:buChar char="Ø"/>
              <a:defRPr/>
            </a:pPr>
            <a:r>
              <a:rPr lang="en-IN" sz="1000" dirty="0" smtClean="0"/>
              <a:t>Customer has been asked to select “Country/Member State” and “Bank” (Customer AS-PSP). After selecting Country &amp; Bank, Customer needs to enter Login credentials given by their AS-PSP. Note – Merchant will have information about Country &amp; Bank as a part of its Static Data information populated by invoking  </a:t>
            </a:r>
            <a:r>
              <a:rPr lang="en-US" sz="1000" dirty="0" smtClean="0">
                <a:solidFill>
                  <a:srgbClr val="FF0000"/>
                </a:solidFill>
                <a:cs typeface="Arial" pitchFamily="34" charset="0"/>
              </a:rPr>
              <a:t>getMemberState&amp;Bank</a:t>
            </a:r>
            <a:endParaRPr lang="en-US" sz="1000" dirty="0" smtClean="0">
              <a:solidFill>
                <a:srgbClr val="FF0000"/>
              </a:solidFill>
            </a:endParaRPr>
          </a:p>
          <a:p>
            <a:pPr eaLnBrk="1" hangingPunct="1">
              <a:spcBef>
                <a:spcPct val="0"/>
              </a:spcBef>
              <a:buFont typeface="Times New Roman" panose="02020603050405020304" pitchFamily="18" charset="0"/>
              <a:buAutoNum type="arabicPeriod"/>
              <a:defRPr/>
            </a:pPr>
            <a:r>
              <a:rPr lang="en-IN" sz="1000" dirty="0" smtClean="0"/>
              <a:t>PISP Sends Payment Initiation details to the Customer Bank for Authorization. </a:t>
            </a:r>
            <a:r>
              <a:rPr lang="en-US" sz="1000" dirty="0" smtClean="0">
                <a:solidFill>
                  <a:srgbClr val="FF0000"/>
                </a:solidFill>
              </a:rPr>
              <a:t>sendCustomerLoginDetails, </a:t>
            </a:r>
            <a:r>
              <a:rPr lang="en-US" sz="1000" dirty="0" smtClean="0">
                <a:solidFill>
                  <a:srgbClr val="FF0000"/>
                </a:solidFill>
                <a:cs typeface="Arial" pitchFamily="34" charset="0"/>
              </a:rPr>
              <a:t>sendMerchantCreditDetails</a:t>
            </a:r>
          </a:p>
          <a:p>
            <a:pPr eaLnBrk="1" hangingPunct="1">
              <a:spcBef>
                <a:spcPct val="0"/>
              </a:spcBef>
              <a:buAutoNum type="arabicPeriod"/>
              <a:defRPr/>
            </a:pPr>
            <a:r>
              <a:rPr lang="en-IN" sz="1000" dirty="0" smtClean="0"/>
              <a:t>Customer Bank authorised the Payments details. Customer Bank to generate OTP (One Time Password) &amp; send to customer registered mobile number. </a:t>
            </a:r>
            <a:r>
              <a:rPr lang="en-IN" sz="1000" dirty="0" smtClean="0">
                <a:solidFill>
                  <a:srgbClr val="FF0000"/>
                </a:solidFill>
              </a:rPr>
              <a:t>verifyCustomerLoginDetails, checkMerchantCreditDetails, sendPaymentOTPToCustomer</a:t>
            </a:r>
          </a:p>
          <a:p>
            <a:pPr eaLnBrk="1" hangingPunct="1">
              <a:spcBef>
                <a:spcPct val="0"/>
              </a:spcBef>
              <a:buFont typeface="Times New Roman" panose="02020603050405020304" pitchFamily="18" charset="0"/>
              <a:buAutoNum type="arabicPeriod"/>
              <a:defRPr/>
            </a:pPr>
            <a:r>
              <a:rPr lang="en-IN" sz="1000" dirty="0" smtClean="0"/>
              <a:t>Customer received OTP which has been sent by their Bank  and enter it in PISP website. </a:t>
            </a:r>
            <a:r>
              <a:rPr lang="en-US" sz="1000" dirty="0" smtClean="0">
                <a:solidFill>
                  <a:srgbClr val="FF0000"/>
                </a:solidFill>
                <a:cs typeface="Arial" pitchFamily="34" charset="0"/>
              </a:rPr>
              <a:t>enterPaymentOTPDetails</a:t>
            </a:r>
          </a:p>
          <a:p>
            <a:pPr eaLnBrk="1" hangingPunct="1">
              <a:spcBef>
                <a:spcPct val="0"/>
              </a:spcBef>
              <a:buFont typeface="Times New Roman" panose="02020603050405020304" pitchFamily="18" charset="0"/>
              <a:buAutoNum type="arabicPeriod"/>
              <a:defRPr/>
            </a:pPr>
            <a:r>
              <a:rPr lang="en-IN" sz="1000" dirty="0" smtClean="0"/>
              <a:t>PISP send the OTP details received for the initiated transaction to the Customer Bank. </a:t>
            </a:r>
            <a:r>
              <a:rPr lang="en-US" sz="1000" dirty="0" smtClean="0">
                <a:solidFill>
                  <a:srgbClr val="FF0000"/>
                </a:solidFill>
                <a:cs typeface="Arial" pitchFamily="34" charset="0"/>
              </a:rPr>
              <a:t>sendTransactionAndOTPDetails</a:t>
            </a:r>
            <a:endParaRPr lang="en-US" sz="1000" dirty="0" smtClean="0">
              <a:solidFill>
                <a:srgbClr val="FF0000"/>
              </a:solidFill>
            </a:endParaRPr>
          </a:p>
          <a:p>
            <a:pPr eaLnBrk="1" hangingPunct="1">
              <a:spcBef>
                <a:spcPct val="0"/>
              </a:spcBef>
              <a:buFont typeface="Times New Roman" panose="02020603050405020304" pitchFamily="18" charset="0"/>
              <a:buAutoNum type="arabicPeriod"/>
              <a:defRPr/>
            </a:pPr>
            <a:r>
              <a:rPr lang="en-IN" sz="1000" dirty="0" smtClean="0"/>
              <a:t>Customer Bank verify the Payment details and OTP. After successful verification, Customer Bank send positive response to the PISP.</a:t>
            </a:r>
            <a:r>
              <a:rPr lang="en-US" sz="1000" dirty="0" smtClean="0">
                <a:solidFill>
                  <a:srgbClr val="FF0000"/>
                </a:solidFill>
                <a:cs typeface="Arial" pitchFamily="34" charset="0"/>
              </a:rPr>
              <a:t> verifyTransactionAndOTPDetails, executePaymentOrder, notifyPaymentOrderStatus</a:t>
            </a:r>
          </a:p>
          <a:p>
            <a:pPr lvl="1" eaLnBrk="1" hangingPunct="1">
              <a:spcBef>
                <a:spcPct val="0"/>
              </a:spcBef>
              <a:buFont typeface="Wingdings" pitchFamily="2" charset="2"/>
              <a:buChar char="Ø"/>
              <a:defRPr/>
            </a:pPr>
            <a:r>
              <a:rPr lang="en-IN" sz="1000" dirty="0" smtClean="0"/>
              <a:t>Merchant / PISP confirms payment status on Merchant’s website. </a:t>
            </a:r>
            <a:r>
              <a:rPr lang="en-US" sz="1000" dirty="0" smtClean="0">
                <a:solidFill>
                  <a:srgbClr val="FF0000"/>
                </a:solidFill>
                <a:cs typeface="Arial" pitchFamily="34" charset="0"/>
              </a:rPr>
              <a:t>sendPaymentStatus</a:t>
            </a:r>
            <a:endParaRPr lang="en-IN" sz="1000" dirty="0" smtClean="0">
              <a:solidFill>
                <a:srgbClr val="FF0000"/>
              </a:solidFill>
            </a:endParaRPr>
          </a:p>
          <a:p>
            <a:pPr eaLnBrk="1" hangingPunct="1">
              <a:spcBef>
                <a:spcPct val="0"/>
              </a:spcBef>
              <a:buFont typeface="Times New Roman" panose="02020603050405020304" pitchFamily="18" charset="0"/>
              <a:buAutoNum type="arabicPeriod"/>
              <a:defRPr/>
            </a:pPr>
            <a:r>
              <a:rPr lang="en-IN" sz="1000" dirty="0" smtClean="0"/>
              <a:t>PISP confirms payment status </a:t>
            </a:r>
            <a:r>
              <a:rPr lang="en-US" sz="1000" dirty="0" smtClean="0">
                <a:solidFill>
                  <a:srgbClr val="FF0000"/>
                </a:solidFill>
                <a:cs typeface="Arial" pitchFamily="34" charset="0"/>
              </a:rPr>
              <a:t>showPaymentStatus</a:t>
            </a:r>
            <a:endParaRPr lang="en-US" sz="1000" dirty="0" smtClean="0"/>
          </a:p>
          <a:p>
            <a:pPr eaLnBrk="1" hangingPunct="1">
              <a:spcBef>
                <a:spcPct val="0"/>
              </a:spcBef>
              <a:buAutoNum type="arabicPeriod"/>
              <a:defRPr/>
            </a:pPr>
            <a:r>
              <a:rPr lang="en-IN" sz="1000" dirty="0" smtClean="0"/>
              <a:t>Customer Bank will initiate credit transfer payment to credit Merchant’s account via CSM. </a:t>
            </a:r>
            <a:endParaRPr lang="en-US" sz="900" b="1" dirty="0" smtClean="0"/>
          </a:p>
          <a:p>
            <a:pPr eaLnBrk="1" hangingPunct="1">
              <a:spcBef>
                <a:spcPct val="0"/>
              </a:spcBef>
              <a:buNone/>
              <a:defRPr/>
            </a:pPr>
            <a:r>
              <a:rPr lang="en-US" sz="1000" b="1" dirty="0" smtClean="0"/>
              <a:t>NOTE: Account transfer between Customer and Merchant Bank will be happening with different available CSM’s. E.g. With SEPA Insta Payment it will be real-time fund transfer.</a:t>
            </a:r>
            <a:endParaRPr lang="en-US" sz="1600" b="1" dirty="0" smtClean="0"/>
          </a:p>
        </p:txBody>
      </p:sp>
      <p:cxnSp>
        <p:nvCxnSpPr>
          <p:cNvPr id="30" name="Straight Arrow Connector 29"/>
          <p:cNvCxnSpPr/>
          <p:nvPr/>
        </p:nvCxnSpPr>
        <p:spPr>
          <a:xfrm>
            <a:off x="2706278" y="1971405"/>
            <a:ext cx="5348" cy="418021"/>
          </a:xfrm>
          <a:prstGeom prst="straightConnector1">
            <a:avLst/>
          </a:prstGeom>
          <a:ln w="12700">
            <a:solidFill>
              <a:srgbClr val="000000"/>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31" name="Oval 30"/>
          <p:cNvSpPr/>
          <p:nvPr/>
        </p:nvSpPr>
        <p:spPr>
          <a:xfrm>
            <a:off x="2464560" y="2047522"/>
            <a:ext cx="195943" cy="235132"/>
          </a:xfrm>
          <a:prstGeom prst="ellipse">
            <a:avLst/>
          </a:prstGeom>
          <a:ln w="12700">
            <a:solidFill>
              <a:srgbClr val="000000"/>
            </a:solidFill>
            <a:prstDash val="solid"/>
            <a:tailEnd type="arrow"/>
          </a:ln>
        </p:spPr>
        <p:style>
          <a:lnRef idx="1">
            <a:schemeClr val="accent1"/>
          </a:lnRef>
          <a:fillRef idx="0">
            <a:schemeClr val="accent1"/>
          </a:fillRef>
          <a:effectRef idx="0">
            <a:schemeClr val="accent1"/>
          </a:effectRef>
          <a:fontRef idx="minor">
            <a:schemeClr val="tx1"/>
          </a:fontRef>
        </p:style>
        <p:txBody>
          <a:bodyPr lIns="91430" tIns="45715" rIns="91430" bIns="45715" rtlCol="0" anchor="ctr"/>
          <a:lstStyle/>
          <a:p>
            <a:pPr algn="ctr"/>
            <a:r>
              <a:rPr lang="en-US" sz="1100" dirty="0" smtClean="0">
                <a:solidFill>
                  <a:srgbClr val="000000"/>
                </a:solidFill>
                <a:latin typeface="Calibri" pitchFamily="34" charset="0"/>
              </a:rPr>
              <a:t>1</a:t>
            </a:r>
          </a:p>
        </p:txBody>
      </p:sp>
      <p:cxnSp>
        <p:nvCxnSpPr>
          <p:cNvPr id="40" name="Straight Arrow Connector 39"/>
          <p:cNvCxnSpPr/>
          <p:nvPr/>
        </p:nvCxnSpPr>
        <p:spPr>
          <a:xfrm flipH="1" flipV="1">
            <a:off x="3095420" y="1546591"/>
            <a:ext cx="2008207" cy="5770"/>
          </a:xfrm>
          <a:prstGeom prst="straightConnector1">
            <a:avLst/>
          </a:prstGeom>
          <a:ln w="12700">
            <a:solidFill>
              <a:srgbClr val="000000"/>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43" name="Oval 42"/>
          <p:cNvSpPr/>
          <p:nvPr/>
        </p:nvSpPr>
        <p:spPr>
          <a:xfrm>
            <a:off x="3993082" y="1253427"/>
            <a:ext cx="195943" cy="235132"/>
          </a:xfrm>
          <a:prstGeom prst="ellipse">
            <a:avLst/>
          </a:prstGeom>
          <a:ln w="12700">
            <a:solidFill>
              <a:srgbClr val="000000"/>
            </a:solidFill>
            <a:prstDash val="solid"/>
            <a:tailEnd type="arrow"/>
          </a:ln>
        </p:spPr>
        <p:style>
          <a:lnRef idx="1">
            <a:schemeClr val="accent1"/>
          </a:lnRef>
          <a:fillRef idx="0">
            <a:schemeClr val="accent1"/>
          </a:fillRef>
          <a:effectRef idx="0">
            <a:schemeClr val="accent1"/>
          </a:effectRef>
          <a:fontRef idx="minor">
            <a:schemeClr val="tx1"/>
          </a:fontRef>
        </p:style>
        <p:txBody>
          <a:bodyPr lIns="91430" tIns="45715" rIns="91430" bIns="45715" rtlCol="0" anchor="ctr"/>
          <a:lstStyle/>
          <a:p>
            <a:pPr algn="ctr"/>
            <a:r>
              <a:rPr lang="en-US" sz="1100" dirty="0" smtClean="0">
                <a:solidFill>
                  <a:srgbClr val="000000"/>
                </a:solidFill>
                <a:latin typeface="Calibri" pitchFamily="34" charset="0"/>
              </a:rPr>
              <a:t>3</a:t>
            </a:r>
          </a:p>
        </p:txBody>
      </p:sp>
      <p:sp>
        <p:nvSpPr>
          <p:cNvPr id="47" name="Oval 46"/>
          <p:cNvSpPr/>
          <p:nvPr/>
        </p:nvSpPr>
        <p:spPr>
          <a:xfrm>
            <a:off x="2753355" y="2050075"/>
            <a:ext cx="195943" cy="235132"/>
          </a:xfrm>
          <a:prstGeom prst="ellipse">
            <a:avLst/>
          </a:prstGeom>
          <a:ln w="12700">
            <a:solidFill>
              <a:srgbClr val="000000"/>
            </a:solidFill>
            <a:prstDash val="solid"/>
            <a:tailEnd type="arrow"/>
          </a:ln>
        </p:spPr>
        <p:style>
          <a:lnRef idx="1">
            <a:schemeClr val="accent1"/>
          </a:lnRef>
          <a:fillRef idx="0">
            <a:schemeClr val="accent1"/>
          </a:fillRef>
          <a:effectRef idx="0">
            <a:schemeClr val="accent1"/>
          </a:effectRef>
          <a:fontRef idx="minor">
            <a:schemeClr val="tx1"/>
          </a:fontRef>
        </p:style>
        <p:txBody>
          <a:bodyPr lIns="91430" tIns="45715" rIns="91430" bIns="45715" rtlCol="0" anchor="ctr"/>
          <a:lstStyle/>
          <a:p>
            <a:pPr algn="ctr"/>
            <a:r>
              <a:rPr lang="en-US" sz="1100" dirty="0" smtClean="0">
                <a:solidFill>
                  <a:srgbClr val="000000"/>
                </a:solidFill>
                <a:latin typeface="Calibri" pitchFamily="34" charset="0"/>
              </a:rPr>
              <a:t>4</a:t>
            </a:r>
          </a:p>
        </p:txBody>
      </p:sp>
      <p:cxnSp>
        <p:nvCxnSpPr>
          <p:cNvPr id="49" name="Straight Arrow Connector 48"/>
          <p:cNvCxnSpPr/>
          <p:nvPr/>
        </p:nvCxnSpPr>
        <p:spPr>
          <a:xfrm flipV="1">
            <a:off x="4040372" y="2073350"/>
            <a:ext cx="1116419" cy="765543"/>
          </a:xfrm>
          <a:prstGeom prst="straightConnector1">
            <a:avLst/>
          </a:prstGeom>
          <a:ln w="15875">
            <a:solidFill>
              <a:srgbClr val="000000"/>
            </a:solidFill>
            <a:prstDash val="solid"/>
            <a:headEnd type="triangle"/>
            <a:tailEnd type="triangle"/>
          </a:ln>
        </p:spPr>
        <p:style>
          <a:lnRef idx="1">
            <a:schemeClr val="accent1"/>
          </a:lnRef>
          <a:fillRef idx="0">
            <a:schemeClr val="accent1"/>
          </a:fillRef>
          <a:effectRef idx="0">
            <a:schemeClr val="accent1"/>
          </a:effectRef>
          <a:fontRef idx="minor">
            <a:schemeClr val="tx1"/>
          </a:fontRef>
        </p:style>
      </p:cxnSp>
      <p:sp>
        <p:nvSpPr>
          <p:cNvPr id="51" name="Oval 50"/>
          <p:cNvSpPr/>
          <p:nvPr/>
        </p:nvSpPr>
        <p:spPr>
          <a:xfrm>
            <a:off x="4453740" y="2557330"/>
            <a:ext cx="195943" cy="235132"/>
          </a:xfrm>
          <a:prstGeom prst="ellipse">
            <a:avLst/>
          </a:prstGeom>
          <a:ln w="12700">
            <a:solidFill>
              <a:srgbClr val="000000"/>
            </a:solidFill>
            <a:prstDash val="solid"/>
            <a:tailEnd type="arrow"/>
          </a:ln>
        </p:spPr>
        <p:style>
          <a:lnRef idx="1">
            <a:schemeClr val="accent1"/>
          </a:lnRef>
          <a:fillRef idx="0">
            <a:schemeClr val="accent1"/>
          </a:fillRef>
          <a:effectRef idx="0">
            <a:schemeClr val="accent1"/>
          </a:effectRef>
          <a:fontRef idx="minor">
            <a:schemeClr val="tx1"/>
          </a:fontRef>
        </p:style>
        <p:txBody>
          <a:bodyPr lIns="91430" tIns="45715" rIns="91430" bIns="45715" rtlCol="0" anchor="ctr"/>
          <a:lstStyle/>
          <a:p>
            <a:pPr algn="ctr"/>
            <a:r>
              <a:rPr lang="en-US" sz="1100" dirty="0" smtClean="0">
                <a:solidFill>
                  <a:srgbClr val="000000"/>
                </a:solidFill>
                <a:latin typeface="Calibri" pitchFamily="34" charset="0"/>
              </a:rPr>
              <a:t>2</a:t>
            </a:r>
          </a:p>
        </p:txBody>
      </p:sp>
      <p:sp>
        <p:nvSpPr>
          <p:cNvPr id="53" name="Oval 52"/>
          <p:cNvSpPr/>
          <p:nvPr/>
        </p:nvSpPr>
        <p:spPr>
          <a:xfrm>
            <a:off x="4652617" y="2405827"/>
            <a:ext cx="195943" cy="235132"/>
          </a:xfrm>
          <a:prstGeom prst="ellipse">
            <a:avLst/>
          </a:prstGeom>
          <a:ln w="12700">
            <a:solidFill>
              <a:srgbClr val="000000"/>
            </a:solidFill>
            <a:prstDash val="solid"/>
            <a:tailEnd type="arrow"/>
          </a:ln>
        </p:spPr>
        <p:style>
          <a:lnRef idx="1">
            <a:schemeClr val="accent1"/>
          </a:lnRef>
          <a:fillRef idx="0">
            <a:schemeClr val="accent1"/>
          </a:fillRef>
          <a:effectRef idx="0">
            <a:schemeClr val="accent1"/>
          </a:effectRef>
          <a:fontRef idx="minor">
            <a:schemeClr val="tx1"/>
          </a:fontRef>
        </p:style>
        <p:txBody>
          <a:bodyPr lIns="91430" tIns="45715" rIns="91430" bIns="45715" rtlCol="0" anchor="ctr"/>
          <a:lstStyle/>
          <a:p>
            <a:pPr algn="ctr"/>
            <a:r>
              <a:rPr lang="en-US" sz="1100" dirty="0" smtClean="0">
                <a:solidFill>
                  <a:srgbClr val="000000"/>
                </a:solidFill>
                <a:latin typeface="Calibri" pitchFamily="34" charset="0"/>
              </a:rPr>
              <a:t>5</a:t>
            </a:r>
          </a:p>
        </p:txBody>
      </p:sp>
      <p:cxnSp>
        <p:nvCxnSpPr>
          <p:cNvPr id="55" name="Straight Arrow Connector 54"/>
          <p:cNvCxnSpPr/>
          <p:nvPr/>
        </p:nvCxnSpPr>
        <p:spPr>
          <a:xfrm flipV="1">
            <a:off x="4824808" y="2339162"/>
            <a:ext cx="119330" cy="97489"/>
          </a:xfrm>
          <a:prstGeom prst="straightConnector1">
            <a:avLst/>
          </a:prstGeom>
          <a:ln w="12700">
            <a:solidFill>
              <a:srgbClr val="000000"/>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57" name="Oval 56"/>
          <p:cNvSpPr/>
          <p:nvPr/>
        </p:nvSpPr>
        <p:spPr>
          <a:xfrm>
            <a:off x="4542410" y="2118514"/>
            <a:ext cx="195943" cy="235132"/>
          </a:xfrm>
          <a:prstGeom prst="ellipse">
            <a:avLst/>
          </a:prstGeom>
          <a:ln w="12700">
            <a:solidFill>
              <a:srgbClr val="000000"/>
            </a:solidFill>
            <a:prstDash val="solid"/>
            <a:tailEnd type="arrow"/>
          </a:ln>
        </p:spPr>
        <p:style>
          <a:lnRef idx="1">
            <a:schemeClr val="accent1"/>
          </a:lnRef>
          <a:fillRef idx="0">
            <a:schemeClr val="accent1"/>
          </a:fillRef>
          <a:effectRef idx="0">
            <a:schemeClr val="accent1"/>
          </a:effectRef>
          <a:fontRef idx="minor">
            <a:schemeClr val="tx1"/>
          </a:fontRef>
        </p:style>
        <p:txBody>
          <a:bodyPr lIns="91430" tIns="45715" rIns="91430" bIns="45715" rtlCol="0" anchor="ctr"/>
          <a:lstStyle/>
          <a:p>
            <a:pPr algn="ctr"/>
            <a:r>
              <a:rPr lang="en-US" sz="1100" dirty="0" smtClean="0">
                <a:solidFill>
                  <a:srgbClr val="000000"/>
                </a:solidFill>
                <a:latin typeface="Calibri" pitchFamily="34" charset="0"/>
              </a:rPr>
              <a:t>6</a:t>
            </a:r>
          </a:p>
        </p:txBody>
      </p:sp>
      <p:cxnSp>
        <p:nvCxnSpPr>
          <p:cNvPr id="58" name="Straight Arrow Connector 57"/>
          <p:cNvCxnSpPr>
            <a:stCxn id="57" idx="3"/>
          </p:cNvCxnSpPr>
          <p:nvPr/>
        </p:nvCxnSpPr>
        <p:spPr>
          <a:xfrm flipH="1">
            <a:off x="4455042" y="2319212"/>
            <a:ext cx="116063" cy="94379"/>
          </a:xfrm>
          <a:prstGeom prst="straightConnector1">
            <a:avLst/>
          </a:prstGeom>
          <a:ln w="12700">
            <a:solidFill>
              <a:srgbClr val="000000"/>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9" name="Shape 58"/>
          <p:cNvCxnSpPr>
            <a:stCxn id="68" idx="3"/>
            <a:endCxn id="86" idx="0"/>
          </p:cNvCxnSpPr>
          <p:nvPr/>
        </p:nvCxnSpPr>
        <p:spPr>
          <a:xfrm>
            <a:off x="6336998" y="1685261"/>
            <a:ext cx="634317" cy="116946"/>
          </a:xfrm>
          <a:prstGeom prst="bentConnector2">
            <a:avLst/>
          </a:prstGeom>
          <a:ln w="15875">
            <a:solidFill>
              <a:srgbClr val="00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60" name="Shape 59"/>
          <p:cNvCxnSpPr>
            <a:stCxn id="87" idx="2"/>
            <a:endCxn id="81" idx="3"/>
          </p:cNvCxnSpPr>
          <p:nvPr/>
        </p:nvCxnSpPr>
        <p:spPr>
          <a:xfrm rot="5400000">
            <a:off x="6497445" y="2218701"/>
            <a:ext cx="94835" cy="875756"/>
          </a:xfrm>
          <a:prstGeom prst="bentConnector2">
            <a:avLst/>
          </a:prstGeom>
          <a:ln w="15875">
            <a:solidFill>
              <a:srgbClr val="000000"/>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63" name="Oval 62"/>
          <p:cNvSpPr/>
          <p:nvPr/>
        </p:nvSpPr>
        <p:spPr>
          <a:xfrm>
            <a:off x="7419431" y="2124745"/>
            <a:ext cx="195943" cy="235132"/>
          </a:xfrm>
          <a:prstGeom prst="ellipse">
            <a:avLst/>
          </a:prstGeom>
          <a:ln w="12700">
            <a:solidFill>
              <a:srgbClr val="000000"/>
            </a:solidFill>
            <a:prstDash val="solid"/>
            <a:tailEnd type="arrow"/>
          </a:ln>
        </p:spPr>
        <p:style>
          <a:lnRef idx="1">
            <a:schemeClr val="accent1"/>
          </a:lnRef>
          <a:fillRef idx="0">
            <a:schemeClr val="accent1"/>
          </a:fillRef>
          <a:effectRef idx="0">
            <a:schemeClr val="accent1"/>
          </a:effectRef>
          <a:fontRef idx="minor">
            <a:schemeClr val="tx1"/>
          </a:fontRef>
        </p:style>
        <p:txBody>
          <a:bodyPr lIns="91430" tIns="45715" rIns="91430" bIns="45715" rtlCol="0" anchor="ctr"/>
          <a:lstStyle/>
          <a:p>
            <a:pPr algn="ctr"/>
            <a:r>
              <a:rPr lang="en-US" sz="1100" dirty="0" smtClean="0">
                <a:solidFill>
                  <a:srgbClr val="000000"/>
                </a:solidFill>
                <a:latin typeface="Calibri" pitchFamily="34" charset="0"/>
              </a:rPr>
              <a:t>8</a:t>
            </a:r>
          </a:p>
        </p:txBody>
      </p:sp>
      <p:grpSp>
        <p:nvGrpSpPr>
          <p:cNvPr id="2" name="Group 23"/>
          <p:cNvGrpSpPr>
            <a:grpSpLocks/>
          </p:cNvGrpSpPr>
          <p:nvPr/>
        </p:nvGrpSpPr>
        <p:grpSpPr bwMode="auto">
          <a:xfrm>
            <a:off x="5273742" y="1254642"/>
            <a:ext cx="574140" cy="584792"/>
            <a:chOff x="567" y="1616"/>
            <a:chExt cx="568" cy="605"/>
          </a:xfrm>
        </p:grpSpPr>
        <p:sp>
          <p:nvSpPr>
            <p:cNvPr id="66" name="AutoShape 17"/>
            <p:cNvSpPr>
              <a:spLocks noChangeAspect="1" noChangeArrowheads="1" noTextEdit="1"/>
            </p:cNvSpPr>
            <p:nvPr/>
          </p:nvSpPr>
          <p:spPr bwMode="auto">
            <a:xfrm>
              <a:off x="567" y="1616"/>
              <a:ext cx="568" cy="605"/>
            </a:xfrm>
            <a:prstGeom prst="rect">
              <a:avLst/>
            </a:prstGeom>
            <a:noFill/>
            <a:ln w="9525">
              <a:noFill/>
              <a:miter lim="800000"/>
              <a:headEnd/>
              <a:tailEnd/>
            </a:ln>
          </p:spPr>
          <p:txBody>
            <a:bodyPr/>
            <a:lstStyle/>
            <a:p>
              <a:endParaRPr lang="en-US" sz="700" dirty="0"/>
            </a:p>
          </p:txBody>
        </p:sp>
        <p:sp>
          <p:nvSpPr>
            <p:cNvPr id="67" name="Freeform 19"/>
            <p:cNvSpPr>
              <a:spLocks/>
            </p:cNvSpPr>
            <p:nvPr/>
          </p:nvSpPr>
          <p:spPr bwMode="auto">
            <a:xfrm>
              <a:off x="611" y="1660"/>
              <a:ext cx="480" cy="517"/>
            </a:xfrm>
            <a:custGeom>
              <a:avLst/>
              <a:gdLst>
                <a:gd name="T0" fmla="*/ 1 w 960"/>
                <a:gd name="T1" fmla="*/ 0 h 1034"/>
                <a:gd name="T2" fmla="*/ 1 w 960"/>
                <a:gd name="T3" fmla="*/ 1 h 1034"/>
                <a:gd name="T4" fmla="*/ 1 w 960"/>
                <a:gd name="T5" fmla="*/ 1 h 1034"/>
                <a:gd name="T6" fmla="*/ 1 w 960"/>
                <a:gd name="T7" fmla="*/ 1 h 1034"/>
                <a:gd name="T8" fmla="*/ 1 w 960"/>
                <a:gd name="T9" fmla="*/ 1 h 1034"/>
                <a:gd name="T10" fmla="*/ 1 w 960"/>
                <a:gd name="T11" fmla="*/ 1 h 1034"/>
                <a:gd name="T12" fmla="*/ 1 w 960"/>
                <a:gd name="T13" fmla="*/ 1 h 1034"/>
                <a:gd name="T14" fmla="*/ 1 w 960"/>
                <a:gd name="T15" fmla="*/ 1 h 1034"/>
                <a:gd name="T16" fmla="*/ 1 w 960"/>
                <a:gd name="T17" fmla="*/ 1 h 1034"/>
                <a:gd name="T18" fmla="*/ 1 w 960"/>
                <a:gd name="T19" fmla="*/ 1 h 1034"/>
                <a:gd name="T20" fmla="*/ 1 w 960"/>
                <a:gd name="T21" fmla="*/ 1 h 1034"/>
                <a:gd name="T22" fmla="*/ 1 w 960"/>
                <a:gd name="T23" fmla="*/ 1 h 1034"/>
                <a:gd name="T24" fmla="*/ 1 w 960"/>
                <a:gd name="T25" fmla="*/ 1 h 1034"/>
                <a:gd name="T26" fmla="*/ 1 w 960"/>
                <a:gd name="T27" fmla="*/ 1 h 1034"/>
                <a:gd name="T28" fmla="*/ 1 w 960"/>
                <a:gd name="T29" fmla="*/ 1 h 1034"/>
                <a:gd name="T30" fmla="*/ 1 w 960"/>
                <a:gd name="T31" fmla="*/ 1 h 1034"/>
                <a:gd name="T32" fmla="*/ 1 w 960"/>
                <a:gd name="T33" fmla="*/ 1 h 1034"/>
                <a:gd name="T34" fmla="*/ 1 w 960"/>
                <a:gd name="T35" fmla="*/ 1 h 1034"/>
                <a:gd name="T36" fmla="*/ 1 w 960"/>
                <a:gd name="T37" fmla="*/ 1 h 1034"/>
                <a:gd name="T38" fmla="*/ 1 w 960"/>
                <a:gd name="T39" fmla="*/ 1 h 1034"/>
                <a:gd name="T40" fmla="*/ 1 w 960"/>
                <a:gd name="T41" fmla="*/ 1 h 1034"/>
                <a:gd name="T42" fmla="*/ 1 w 960"/>
                <a:gd name="T43" fmla="*/ 1 h 1034"/>
                <a:gd name="T44" fmla="*/ 1 w 960"/>
                <a:gd name="T45" fmla="*/ 1 h 1034"/>
                <a:gd name="T46" fmla="*/ 1 w 960"/>
                <a:gd name="T47" fmla="*/ 1 h 1034"/>
                <a:gd name="T48" fmla="*/ 1 w 960"/>
                <a:gd name="T49" fmla="*/ 1 h 1034"/>
                <a:gd name="T50" fmla="*/ 1 w 960"/>
                <a:gd name="T51" fmla="*/ 1 h 1034"/>
                <a:gd name="T52" fmla="*/ 1 w 960"/>
                <a:gd name="T53" fmla="*/ 1 h 1034"/>
                <a:gd name="T54" fmla="*/ 1 w 960"/>
                <a:gd name="T55" fmla="*/ 1 h 1034"/>
                <a:gd name="T56" fmla="*/ 1 w 960"/>
                <a:gd name="T57" fmla="*/ 1 h 1034"/>
                <a:gd name="T58" fmla="*/ 1 w 960"/>
                <a:gd name="T59" fmla="*/ 1 h 1034"/>
                <a:gd name="T60" fmla="*/ 1 w 960"/>
                <a:gd name="T61" fmla="*/ 1 h 1034"/>
                <a:gd name="T62" fmla="*/ 1 w 960"/>
                <a:gd name="T63" fmla="*/ 1 h 1034"/>
                <a:gd name="T64" fmla="*/ 1 w 960"/>
                <a:gd name="T65" fmla="*/ 1 h 1034"/>
                <a:gd name="T66" fmla="*/ 1 w 960"/>
                <a:gd name="T67" fmla="*/ 1 h 1034"/>
                <a:gd name="T68" fmla="*/ 1 w 960"/>
                <a:gd name="T69" fmla="*/ 1 h 1034"/>
                <a:gd name="T70" fmla="*/ 1 w 960"/>
                <a:gd name="T71" fmla="*/ 1 h 1034"/>
                <a:gd name="T72" fmla="*/ 1 w 960"/>
                <a:gd name="T73" fmla="*/ 1 h 1034"/>
                <a:gd name="T74" fmla="*/ 1 w 960"/>
                <a:gd name="T75" fmla="*/ 1 h 1034"/>
                <a:gd name="T76" fmla="*/ 1 w 960"/>
                <a:gd name="T77" fmla="*/ 1 h 1034"/>
                <a:gd name="T78" fmla="*/ 1 w 960"/>
                <a:gd name="T79" fmla="*/ 1 h 1034"/>
                <a:gd name="T80" fmla="*/ 1 w 960"/>
                <a:gd name="T81" fmla="*/ 1 h 1034"/>
                <a:gd name="T82" fmla="*/ 1 w 960"/>
                <a:gd name="T83" fmla="*/ 1 h 1034"/>
                <a:gd name="T84" fmla="*/ 1 w 960"/>
                <a:gd name="T85" fmla="*/ 1 h 1034"/>
                <a:gd name="T86" fmla="*/ 1 w 960"/>
                <a:gd name="T87" fmla="*/ 1 h 1034"/>
                <a:gd name="T88" fmla="*/ 0 w 960"/>
                <a:gd name="T89" fmla="*/ 1 h 1034"/>
                <a:gd name="T90" fmla="*/ 0 w 960"/>
                <a:gd name="T91" fmla="*/ 1 h 1034"/>
                <a:gd name="T92" fmla="*/ 1 w 960"/>
                <a:gd name="T93" fmla="*/ 1 h 1034"/>
                <a:gd name="T94" fmla="*/ 1 w 960"/>
                <a:gd name="T95" fmla="*/ 1 h 1034"/>
                <a:gd name="T96" fmla="*/ 1 w 960"/>
                <a:gd name="T97" fmla="*/ 1 h 1034"/>
                <a:gd name="T98" fmla="*/ 1 w 960"/>
                <a:gd name="T99" fmla="*/ 1 h 1034"/>
                <a:gd name="T100" fmla="*/ 1 w 960"/>
                <a:gd name="T101" fmla="*/ 1 h 1034"/>
                <a:gd name="T102" fmla="*/ 1 w 960"/>
                <a:gd name="T103" fmla="*/ 1 h 1034"/>
                <a:gd name="T104" fmla="*/ 1 w 960"/>
                <a:gd name="T105" fmla="*/ 1 h 1034"/>
                <a:gd name="T106" fmla="*/ 1 w 960"/>
                <a:gd name="T107" fmla="*/ 1 h 1034"/>
                <a:gd name="T108" fmla="*/ 1 w 960"/>
                <a:gd name="T109" fmla="*/ 1 h 1034"/>
                <a:gd name="T110" fmla="*/ 1 w 960"/>
                <a:gd name="T111" fmla="*/ 1 h 1034"/>
                <a:gd name="T112" fmla="*/ 1 w 960"/>
                <a:gd name="T113" fmla="*/ 1 h 1034"/>
                <a:gd name="T114" fmla="*/ 1 w 960"/>
                <a:gd name="T115" fmla="*/ 1 h 1034"/>
                <a:gd name="T116" fmla="*/ 1 w 960"/>
                <a:gd name="T117" fmla="*/ 1 h 1034"/>
                <a:gd name="T118" fmla="*/ 1 w 960"/>
                <a:gd name="T119" fmla="*/ 1 h 1034"/>
                <a:gd name="T120" fmla="*/ 1 w 960"/>
                <a:gd name="T121" fmla="*/ 1 h 1034"/>
                <a:gd name="T122" fmla="*/ 1 w 960"/>
                <a:gd name="T123" fmla="*/ 0 h 1034"/>
                <a:gd name="T124" fmla="*/ 1 w 960"/>
                <a:gd name="T125" fmla="*/ 0 h 1034"/>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960"/>
                <a:gd name="T190" fmla="*/ 0 h 1034"/>
                <a:gd name="T191" fmla="*/ 960 w 960"/>
                <a:gd name="T192" fmla="*/ 1034 h 1034"/>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960" h="1034">
                  <a:moveTo>
                    <a:pt x="332" y="0"/>
                  </a:moveTo>
                  <a:lnTo>
                    <a:pt x="354" y="12"/>
                  </a:lnTo>
                  <a:lnTo>
                    <a:pt x="376" y="24"/>
                  </a:lnTo>
                  <a:lnTo>
                    <a:pt x="399" y="35"/>
                  </a:lnTo>
                  <a:lnTo>
                    <a:pt x="423" y="47"/>
                  </a:lnTo>
                  <a:lnTo>
                    <a:pt x="445" y="57"/>
                  </a:lnTo>
                  <a:lnTo>
                    <a:pt x="468" y="68"/>
                  </a:lnTo>
                  <a:lnTo>
                    <a:pt x="490" y="80"/>
                  </a:lnTo>
                  <a:lnTo>
                    <a:pt x="511" y="92"/>
                  </a:lnTo>
                  <a:lnTo>
                    <a:pt x="534" y="104"/>
                  </a:lnTo>
                  <a:lnTo>
                    <a:pt x="554" y="116"/>
                  </a:lnTo>
                  <a:lnTo>
                    <a:pt x="575" y="130"/>
                  </a:lnTo>
                  <a:lnTo>
                    <a:pt x="594" y="144"/>
                  </a:lnTo>
                  <a:lnTo>
                    <a:pt x="620" y="164"/>
                  </a:lnTo>
                  <a:lnTo>
                    <a:pt x="642" y="183"/>
                  </a:lnTo>
                  <a:lnTo>
                    <a:pt x="665" y="204"/>
                  </a:lnTo>
                  <a:lnTo>
                    <a:pt x="687" y="227"/>
                  </a:lnTo>
                  <a:lnTo>
                    <a:pt x="710" y="247"/>
                  </a:lnTo>
                  <a:lnTo>
                    <a:pt x="730" y="270"/>
                  </a:lnTo>
                  <a:lnTo>
                    <a:pt x="751" y="292"/>
                  </a:lnTo>
                  <a:lnTo>
                    <a:pt x="773" y="315"/>
                  </a:lnTo>
                  <a:lnTo>
                    <a:pt x="794" y="337"/>
                  </a:lnTo>
                  <a:lnTo>
                    <a:pt x="815" y="360"/>
                  </a:lnTo>
                  <a:lnTo>
                    <a:pt x="836" y="382"/>
                  </a:lnTo>
                  <a:lnTo>
                    <a:pt x="856" y="403"/>
                  </a:lnTo>
                  <a:lnTo>
                    <a:pt x="856" y="470"/>
                  </a:lnTo>
                  <a:lnTo>
                    <a:pt x="824" y="470"/>
                  </a:lnTo>
                  <a:lnTo>
                    <a:pt x="824" y="780"/>
                  </a:lnTo>
                  <a:lnTo>
                    <a:pt x="932" y="890"/>
                  </a:lnTo>
                  <a:lnTo>
                    <a:pt x="932" y="939"/>
                  </a:lnTo>
                  <a:lnTo>
                    <a:pt x="936" y="942"/>
                  </a:lnTo>
                  <a:lnTo>
                    <a:pt x="938" y="944"/>
                  </a:lnTo>
                  <a:lnTo>
                    <a:pt x="939" y="946"/>
                  </a:lnTo>
                  <a:lnTo>
                    <a:pt x="943" y="949"/>
                  </a:lnTo>
                  <a:lnTo>
                    <a:pt x="944" y="951"/>
                  </a:lnTo>
                  <a:lnTo>
                    <a:pt x="946" y="953"/>
                  </a:lnTo>
                  <a:lnTo>
                    <a:pt x="950" y="956"/>
                  </a:lnTo>
                  <a:lnTo>
                    <a:pt x="951" y="958"/>
                  </a:lnTo>
                  <a:lnTo>
                    <a:pt x="955" y="961"/>
                  </a:lnTo>
                  <a:lnTo>
                    <a:pt x="956" y="963"/>
                  </a:lnTo>
                  <a:lnTo>
                    <a:pt x="958" y="965"/>
                  </a:lnTo>
                  <a:lnTo>
                    <a:pt x="960" y="966"/>
                  </a:lnTo>
                  <a:lnTo>
                    <a:pt x="960" y="1034"/>
                  </a:lnTo>
                  <a:lnTo>
                    <a:pt x="297" y="1034"/>
                  </a:lnTo>
                  <a:lnTo>
                    <a:pt x="0" y="737"/>
                  </a:lnTo>
                  <a:lnTo>
                    <a:pt x="0" y="628"/>
                  </a:lnTo>
                  <a:lnTo>
                    <a:pt x="69" y="628"/>
                  </a:lnTo>
                  <a:lnTo>
                    <a:pt x="69" y="246"/>
                  </a:lnTo>
                  <a:lnTo>
                    <a:pt x="66" y="242"/>
                  </a:lnTo>
                  <a:lnTo>
                    <a:pt x="62" y="239"/>
                  </a:lnTo>
                  <a:lnTo>
                    <a:pt x="57" y="234"/>
                  </a:lnTo>
                  <a:lnTo>
                    <a:pt x="54" y="228"/>
                  </a:lnTo>
                  <a:lnTo>
                    <a:pt x="48" y="223"/>
                  </a:lnTo>
                  <a:lnTo>
                    <a:pt x="43" y="220"/>
                  </a:lnTo>
                  <a:lnTo>
                    <a:pt x="40" y="215"/>
                  </a:lnTo>
                  <a:lnTo>
                    <a:pt x="36" y="211"/>
                  </a:lnTo>
                  <a:lnTo>
                    <a:pt x="33" y="208"/>
                  </a:lnTo>
                  <a:lnTo>
                    <a:pt x="31" y="204"/>
                  </a:lnTo>
                  <a:lnTo>
                    <a:pt x="29" y="202"/>
                  </a:lnTo>
                  <a:lnTo>
                    <a:pt x="28" y="201"/>
                  </a:lnTo>
                  <a:lnTo>
                    <a:pt x="28" y="145"/>
                  </a:lnTo>
                  <a:lnTo>
                    <a:pt x="332" y="0"/>
                  </a:lnTo>
                  <a:close/>
                </a:path>
              </a:pathLst>
            </a:custGeom>
            <a:solidFill>
              <a:srgbClr val="000066"/>
            </a:solidFill>
            <a:ln w="9525">
              <a:noFill/>
              <a:round/>
              <a:headEnd/>
              <a:tailEnd/>
            </a:ln>
          </p:spPr>
          <p:txBody>
            <a:bodyPr/>
            <a:lstStyle/>
            <a:p>
              <a:endParaRPr lang="en-US" sz="700" dirty="0"/>
            </a:p>
          </p:txBody>
        </p:sp>
        <p:sp>
          <p:nvSpPr>
            <p:cNvPr id="70" name="Freeform 20"/>
            <p:cNvSpPr>
              <a:spLocks/>
            </p:cNvSpPr>
            <p:nvPr/>
          </p:nvSpPr>
          <p:spPr bwMode="auto">
            <a:xfrm>
              <a:off x="640" y="1689"/>
              <a:ext cx="385" cy="192"/>
            </a:xfrm>
            <a:custGeom>
              <a:avLst/>
              <a:gdLst>
                <a:gd name="T0" fmla="*/ 0 w 772"/>
                <a:gd name="T1" fmla="*/ 0 h 386"/>
                <a:gd name="T2" fmla="*/ 0 w 772"/>
                <a:gd name="T3" fmla="*/ 0 h 386"/>
                <a:gd name="T4" fmla="*/ 0 w 772"/>
                <a:gd name="T5" fmla="*/ 0 h 386"/>
                <a:gd name="T6" fmla="*/ 0 w 772"/>
                <a:gd name="T7" fmla="*/ 0 h 386"/>
                <a:gd name="T8" fmla="*/ 0 w 772"/>
                <a:gd name="T9" fmla="*/ 0 h 386"/>
                <a:gd name="T10" fmla="*/ 0 w 772"/>
                <a:gd name="T11" fmla="*/ 0 h 386"/>
                <a:gd name="T12" fmla="*/ 0 w 772"/>
                <a:gd name="T13" fmla="*/ 0 h 386"/>
                <a:gd name="T14" fmla="*/ 0 w 772"/>
                <a:gd name="T15" fmla="*/ 0 h 386"/>
                <a:gd name="T16" fmla="*/ 0 w 772"/>
                <a:gd name="T17" fmla="*/ 0 h 386"/>
                <a:gd name="T18" fmla="*/ 0 w 772"/>
                <a:gd name="T19" fmla="*/ 0 h 386"/>
                <a:gd name="T20" fmla="*/ 0 w 772"/>
                <a:gd name="T21" fmla="*/ 0 h 386"/>
                <a:gd name="T22" fmla="*/ 0 w 772"/>
                <a:gd name="T23" fmla="*/ 0 h 386"/>
                <a:gd name="T24" fmla="*/ 0 w 772"/>
                <a:gd name="T25" fmla="*/ 0 h 386"/>
                <a:gd name="T26" fmla="*/ 0 w 772"/>
                <a:gd name="T27" fmla="*/ 0 h 386"/>
                <a:gd name="T28" fmla="*/ 0 w 772"/>
                <a:gd name="T29" fmla="*/ 0 h 386"/>
                <a:gd name="T30" fmla="*/ 0 w 772"/>
                <a:gd name="T31" fmla="*/ 0 h 386"/>
                <a:gd name="T32" fmla="*/ 0 w 772"/>
                <a:gd name="T33" fmla="*/ 0 h 386"/>
                <a:gd name="T34" fmla="*/ 0 w 772"/>
                <a:gd name="T35" fmla="*/ 0 h 386"/>
                <a:gd name="T36" fmla="*/ 0 w 772"/>
                <a:gd name="T37" fmla="*/ 0 h 386"/>
                <a:gd name="T38" fmla="*/ 0 w 772"/>
                <a:gd name="T39" fmla="*/ 0 h 386"/>
                <a:gd name="T40" fmla="*/ 0 w 772"/>
                <a:gd name="T41" fmla="*/ 0 h 386"/>
                <a:gd name="T42" fmla="*/ 0 w 772"/>
                <a:gd name="T43" fmla="*/ 0 h 386"/>
                <a:gd name="T44" fmla="*/ 0 w 772"/>
                <a:gd name="T45" fmla="*/ 0 h 386"/>
                <a:gd name="T46" fmla="*/ 0 w 772"/>
                <a:gd name="T47" fmla="*/ 0 h 386"/>
                <a:gd name="T48" fmla="*/ 0 w 772"/>
                <a:gd name="T49" fmla="*/ 0 h 386"/>
                <a:gd name="T50" fmla="*/ 0 w 772"/>
                <a:gd name="T51" fmla="*/ 0 h 386"/>
                <a:gd name="T52" fmla="*/ 0 w 772"/>
                <a:gd name="T53" fmla="*/ 0 h 386"/>
                <a:gd name="T54" fmla="*/ 0 w 772"/>
                <a:gd name="T55" fmla="*/ 0 h 386"/>
                <a:gd name="T56" fmla="*/ 0 w 772"/>
                <a:gd name="T57" fmla="*/ 0 h 386"/>
                <a:gd name="T58" fmla="*/ 0 w 772"/>
                <a:gd name="T59" fmla="*/ 0 h 386"/>
                <a:gd name="T60" fmla="*/ 0 w 772"/>
                <a:gd name="T61" fmla="*/ 0 h 386"/>
                <a:gd name="T62" fmla="*/ 0 w 772"/>
                <a:gd name="T63" fmla="*/ 0 h 386"/>
                <a:gd name="T64" fmla="*/ 0 w 772"/>
                <a:gd name="T65" fmla="*/ 0 h 386"/>
                <a:gd name="T66" fmla="*/ 0 w 772"/>
                <a:gd name="T67" fmla="*/ 0 h 386"/>
                <a:gd name="T68" fmla="*/ 0 w 772"/>
                <a:gd name="T69" fmla="*/ 0 h 386"/>
                <a:gd name="T70" fmla="*/ 0 w 772"/>
                <a:gd name="T71" fmla="*/ 0 h 386"/>
                <a:gd name="T72" fmla="*/ 0 w 772"/>
                <a:gd name="T73" fmla="*/ 0 h 386"/>
                <a:gd name="T74" fmla="*/ 0 w 772"/>
                <a:gd name="T75" fmla="*/ 0 h 386"/>
                <a:gd name="T76" fmla="*/ 0 w 772"/>
                <a:gd name="T77" fmla="*/ 0 h 386"/>
                <a:gd name="T78" fmla="*/ 0 w 772"/>
                <a:gd name="T79" fmla="*/ 0 h 386"/>
                <a:gd name="T80" fmla="*/ 0 w 772"/>
                <a:gd name="T81" fmla="*/ 0 h 386"/>
                <a:gd name="T82" fmla="*/ 0 w 772"/>
                <a:gd name="T83" fmla="*/ 0 h 386"/>
                <a:gd name="T84" fmla="*/ 0 w 772"/>
                <a:gd name="T85" fmla="*/ 0 h 386"/>
                <a:gd name="T86" fmla="*/ 0 w 772"/>
                <a:gd name="T87" fmla="*/ 0 h 386"/>
                <a:gd name="T88" fmla="*/ 0 w 772"/>
                <a:gd name="T89" fmla="*/ 0 h 386"/>
                <a:gd name="T90" fmla="*/ 0 w 772"/>
                <a:gd name="T91" fmla="*/ 0 h 386"/>
                <a:gd name="T92" fmla="*/ 0 w 772"/>
                <a:gd name="T93" fmla="*/ 0 h 386"/>
                <a:gd name="T94" fmla="*/ 0 w 772"/>
                <a:gd name="T95" fmla="*/ 0 h 386"/>
                <a:gd name="T96" fmla="*/ 0 w 772"/>
                <a:gd name="T97" fmla="*/ 0 h 386"/>
                <a:gd name="T98" fmla="*/ 0 w 772"/>
                <a:gd name="T99" fmla="*/ 0 h 386"/>
                <a:gd name="T100" fmla="*/ 0 w 772"/>
                <a:gd name="T101" fmla="*/ 0 h 386"/>
                <a:gd name="T102" fmla="*/ 0 w 772"/>
                <a:gd name="T103" fmla="*/ 0 h 386"/>
                <a:gd name="T104" fmla="*/ 0 w 772"/>
                <a:gd name="T105" fmla="*/ 0 h 386"/>
                <a:gd name="T106" fmla="*/ 0 w 772"/>
                <a:gd name="T107" fmla="*/ 0 h 386"/>
                <a:gd name="T108" fmla="*/ 0 w 772"/>
                <a:gd name="T109" fmla="*/ 0 h 386"/>
                <a:gd name="T110" fmla="*/ 0 w 772"/>
                <a:gd name="T111" fmla="*/ 0 h 386"/>
                <a:gd name="T112" fmla="*/ 0 w 772"/>
                <a:gd name="T113" fmla="*/ 0 h 38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772"/>
                <a:gd name="T172" fmla="*/ 0 h 386"/>
                <a:gd name="T173" fmla="*/ 772 w 772"/>
                <a:gd name="T174" fmla="*/ 386 h 38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772" h="386">
                  <a:moveTo>
                    <a:pt x="318" y="0"/>
                  </a:moveTo>
                  <a:lnTo>
                    <a:pt x="326" y="5"/>
                  </a:lnTo>
                  <a:lnTo>
                    <a:pt x="333" y="9"/>
                  </a:lnTo>
                  <a:lnTo>
                    <a:pt x="340" y="12"/>
                  </a:lnTo>
                  <a:lnTo>
                    <a:pt x="347" y="16"/>
                  </a:lnTo>
                  <a:lnTo>
                    <a:pt x="356" y="21"/>
                  </a:lnTo>
                  <a:lnTo>
                    <a:pt x="363" y="24"/>
                  </a:lnTo>
                  <a:lnTo>
                    <a:pt x="369" y="28"/>
                  </a:lnTo>
                  <a:lnTo>
                    <a:pt x="376" y="31"/>
                  </a:lnTo>
                  <a:lnTo>
                    <a:pt x="385" y="37"/>
                  </a:lnTo>
                  <a:lnTo>
                    <a:pt x="392" y="40"/>
                  </a:lnTo>
                  <a:lnTo>
                    <a:pt x="399" y="43"/>
                  </a:lnTo>
                  <a:lnTo>
                    <a:pt x="406" y="47"/>
                  </a:lnTo>
                  <a:lnTo>
                    <a:pt x="416" y="52"/>
                  </a:lnTo>
                  <a:lnTo>
                    <a:pt x="426" y="57"/>
                  </a:lnTo>
                  <a:lnTo>
                    <a:pt x="435" y="62"/>
                  </a:lnTo>
                  <a:lnTo>
                    <a:pt x="445" y="68"/>
                  </a:lnTo>
                  <a:lnTo>
                    <a:pt x="456" y="73"/>
                  </a:lnTo>
                  <a:lnTo>
                    <a:pt x="466" y="76"/>
                  </a:lnTo>
                  <a:lnTo>
                    <a:pt x="475" y="81"/>
                  </a:lnTo>
                  <a:lnTo>
                    <a:pt x="485" y="87"/>
                  </a:lnTo>
                  <a:lnTo>
                    <a:pt x="496" y="94"/>
                  </a:lnTo>
                  <a:lnTo>
                    <a:pt x="504" y="99"/>
                  </a:lnTo>
                  <a:lnTo>
                    <a:pt x="513" y="106"/>
                  </a:lnTo>
                  <a:lnTo>
                    <a:pt x="521" y="111"/>
                  </a:lnTo>
                  <a:lnTo>
                    <a:pt x="544" y="130"/>
                  </a:lnTo>
                  <a:lnTo>
                    <a:pt x="566" y="151"/>
                  </a:lnTo>
                  <a:lnTo>
                    <a:pt x="587" y="170"/>
                  </a:lnTo>
                  <a:lnTo>
                    <a:pt x="608" y="190"/>
                  </a:lnTo>
                  <a:lnTo>
                    <a:pt x="628" y="211"/>
                  </a:lnTo>
                  <a:lnTo>
                    <a:pt x="649" y="232"/>
                  </a:lnTo>
                  <a:lnTo>
                    <a:pt x="670" y="254"/>
                  </a:lnTo>
                  <a:lnTo>
                    <a:pt x="689" y="275"/>
                  </a:lnTo>
                  <a:lnTo>
                    <a:pt x="710" y="296"/>
                  </a:lnTo>
                  <a:lnTo>
                    <a:pt x="730" y="318"/>
                  </a:lnTo>
                  <a:lnTo>
                    <a:pt x="751" y="339"/>
                  </a:lnTo>
                  <a:lnTo>
                    <a:pt x="772" y="360"/>
                  </a:lnTo>
                  <a:lnTo>
                    <a:pt x="772" y="386"/>
                  </a:lnTo>
                  <a:lnTo>
                    <a:pt x="254" y="386"/>
                  </a:lnTo>
                  <a:lnTo>
                    <a:pt x="0" y="132"/>
                  </a:lnTo>
                  <a:lnTo>
                    <a:pt x="0" y="107"/>
                  </a:lnTo>
                  <a:lnTo>
                    <a:pt x="2" y="107"/>
                  </a:lnTo>
                  <a:lnTo>
                    <a:pt x="3" y="107"/>
                  </a:lnTo>
                  <a:lnTo>
                    <a:pt x="5" y="106"/>
                  </a:lnTo>
                  <a:lnTo>
                    <a:pt x="7" y="104"/>
                  </a:lnTo>
                  <a:lnTo>
                    <a:pt x="9" y="104"/>
                  </a:lnTo>
                  <a:lnTo>
                    <a:pt x="10" y="104"/>
                  </a:lnTo>
                  <a:lnTo>
                    <a:pt x="12" y="102"/>
                  </a:lnTo>
                  <a:lnTo>
                    <a:pt x="14" y="102"/>
                  </a:lnTo>
                  <a:lnTo>
                    <a:pt x="14" y="100"/>
                  </a:lnTo>
                  <a:lnTo>
                    <a:pt x="257" y="342"/>
                  </a:lnTo>
                  <a:lnTo>
                    <a:pt x="525" y="206"/>
                  </a:lnTo>
                  <a:lnTo>
                    <a:pt x="318" y="0"/>
                  </a:lnTo>
                  <a:close/>
                </a:path>
              </a:pathLst>
            </a:custGeom>
            <a:solidFill>
              <a:srgbClr val="A2C1FE"/>
            </a:solidFill>
            <a:ln w="9525">
              <a:noFill/>
              <a:round/>
              <a:headEnd/>
              <a:tailEnd/>
            </a:ln>
          </p:spPr>
          <p:txBody>
            <a:bodyPr/>
            <a:lstStyle/>
            <a:p>
              <a:endParaRPr lang="en-US" sz="700" dirty="0"/>
            </a:p>
          </p:txBody>
        </p:sp>
        <p:sp>
          <p:nvSpPr>
            <p:cNvPr id="71" name="Freeform 21"/>
            <p:cNvSpPr>
              <a:spLocks/>
            </p:cNvSpPr>
            <p:nvPr/>
          </p:nvSpPr>
          <p:spPr bwMode="auto">
            <a:xfrm>
              <a:off x="626" y="1904"/>
              <a:ext cx="436" cy="228"/>
            </a:xfrm>
            <a:custGeom>
              <a:avLst/>
              <a:gdLst>
                <a:gd name="T0" fmla="*/ 0 w 874"/>
                <a:gd name="T1" fmla="*/ 0 h 456"/>
                <a:gd name="T2" fmla="*/ 0 w 874"/>
                <a:gd name="T3" fmla="*/ 0 h 456"/>
                <a:gd name="T4" fmla="*/ 0 w 874"/>
                <a:gd name="T5" fmla="*/ 1 h 456"/>
                <a:gd name="T6" fmla="*/ 0 w 874"/>
                <a:gd name="T7" fmla="*/ 1 h 456"/>
                <a:gd name="T8" fmla="*/ 0 w 874"/>
                <a:gd name="T9" fmla="*/ 1 h 456"/>
                <a:gd name="T10" fmla="*/ 0 w 874"/>
                <a:gd name="T11" fmla="*/ 1 h 456"/>
                <a:gd name="T12" fmla="*/ 0 w 874"/>
                <a:gd name="T13" fmla="*/ 1 h 456"/>
                <a:gd name="T14" fmla="*/ 0 w 874"/>
                <a:gd name="T15" fmla="*/ 1 h 456"/>
                <a:gd name="T16" fmla="*/ 0 w 874"/>
                <a:gd name="T17" fmla="*/ 0 h 456"/>
                <a:gd name="T18" fmla="*/ 0 w 874"/>
                <a:gd name="T19" fmla="*/ 0 h 456"/>
                <a:gd name="T20" fmla="*/ 0 w 874"/>
                <a:gd name="T21" fmla="*/ 1 h 456"/>
                <a:gd name="T22" fmla="*/ 0 w 874"/>
                <a:gd name="T23" fmla="*/ 1 h 456"/>
                <a:gd name="T24" fmla="*/ 0 w 874"/>
                <a:gd name="T25" fmla="*/ 1 h 456"/>
                <a:gd name="T26" fmla="*/ 0 w 874"/>
                <a:gd name="T27" fmla="*/ 1 h 456"/>
                <a:gd name="T28" fmla="*/ 0 w 874"/>
                <a:gd name="T29" fmla="*/ 1 h 456"/>
                <a:gd name="T30" fmla="*/ 0 w 874"/>
                <a:gd name="T31" fmla="*/ 1 h 456"/>
                <a:gd name="T32" fmla="*/ 0 w 874"/>
                <a:gd name="T33" fmla="*/ 0 h 456"/>
                <a:gd name="T34" fmla="*/ 0 w 874"/>
                <a:gd name="T35" fmla="*/ 0 h 456"/>
                <a:gd name="T36" fmla="*/ 0 w 874"/>
                <a:gd name="T37" fmla="*/ 1 h 456"/>
                <a:gd name="T38" fmla="*/ 0 w 874"/>
                <a:gd name="T39" fmla="*/ 1 h 456"/>
                <a:gd name="T40" fmla="*/ 0 w 874"/>
                <a:gd name="T41" fmla="*/ 1 h 456"/>
                <a:gd name="T42" fmla="*/ 0 w 874"/>
                <a:gd name="T43" fmla="*/ 1 h 456"/>
                <a:gd name="T44" fmla="*/ 0 w 874"/>
                <a:gd name="T45" fmla="*/ 1 h 456"/>
                <a:gd name="T46" fmla="*/ 0 w 874"/>
                <a:gd name="T47" fmla="*/ 1 h 456"/>
                <a:gd name="T48" fmla="*/ 0 w 874"/>
                <a:gd name="T49" fmla="*/ 0 h 456"/>
                <a:gd name="T50" fmla="*/ 0 w 874"/>
                <a:gd name="T51" fmla="*/ 0 h 456"/>
                <a:gd name="T52" fmla="*/ 0 w 874"/>
                <a:gd name="T53" fmla="*/ 1 h 456"/>
                <a:gd name="T54" fmla="*/ 0 w 874"/>
                <a:gd name="T55" fmla="*/ 1 h 456"/>
                <a:gd name="T56" fmla="*/ 0 w 874"/>
                <a:gd name="T57" fmla="*/ 1 h 456"/>
                <a:gd name="T58" fmla="*/ 0 w 874"/>
                <a:gd name="T59" fmla="*/ 1 h 456"/>
                <a:gd name="T60" fmla="*/ 0 w 874"/>
                <a:gd name="T61" fmla="*/ 1 h 456"/>
                <a:gd name="T62" fmla="*/ 0 w 874"/>
                <a:gd name="T63" fmla="*/ 1 h 456"/>
                <a:gd name="T64" fmla="*/ 0 w 874"/>
                <a:gd name="T65" fmla="*/ 1 h 456"/>
                <a:gd name="T66" fmla="*/ 0 w 874"/>
                <a:gd name="T67" fmla="*/ 1 h 456"/>
                <a:gd name="T68" fmla="*/ 0 w 874"/>
                <a:gd name="T69" fmla="*/ 1 h 456"/>
                <a:gd name="T70" fmla="*/ 0 w 874"/>
                <a:gd name="T71" fmla="*/ 1 h 456"/>
                <a:gd name="T72" fmla="*/ 0 w 874"/>
                <a:gd name="T73" fmla="*/ 1 h 456"/>
                <a:gd name="T74" fmla="*/ 0 w 874"/>
                <a:gd name="T75" fmla="*/ 1 h 456"/>
                <a:gd name="T76" fmla="*/ 0 w 874"/>
                <a:gd name="T77" fmla="*/ 1 h 456"/>
                <a:gd name="T78" fmla="*/ 0 w 874"/>
                <a:gd name="T79" fmla="*/ 1 h 456"/>
                <a:gd name="T80" fmla="*/ 0 w 874"/>
                <a:gd name="T81" fmla="*/ 1 h 456"/>
                <a:gd name="T82" fmla="*/ 0 w 874"/>
                <a:gd name="T83" fmla="*/ 1 h 456"/>
                <a:gd name="T84" fmla="*/ 0 w 874"/>
                <a:gd name="T85" fmla="*/ 1 h 456"/>
                <a:gd name="T86" fmla="*/ 0 w 874"/>
                <a:gd name="T87" fmla="*/ 1 h 456"/>
                <a:gd name="T88" fmla="*/ 0 w 874"/>
                <a:gd name="T89" fmla="*/ 1 h 456"/>
                <a:gd name="T90" fmla="*/ 0 w 874"/>
                <a:gd name="T91" fmla="*/ 1 h 456"/>
                <a:gd name="T92" fmla="*/ 0 w 874"/>
                <a:gd name="T93" fmla="*/ 1 h 456"/>
                <a:gd name="T94" fmla="*/ 0 w 874"/>
                <a:gd name="T95" fmla="*/ 1 h 456"/>
                <a:gd name="T96" fmla="*/ 0 w 874"/>
                <a:gd name="T97" fmla="*/ 0 h 456"/>
                <a:gd name="T98" fmla="*/ 0 w 874"/>
                <a:gd name="T99" fmla="*/ 0 h 45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874"/>
                <a:gd name="T151" fmla="*/ 0 h 456"/>
                <a:gd name="T152" fmla="*/ 874 w 874"/>
                <a:gd name="T153" fmla="*/ 456 h 45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874" h="456">
                  <a:moveTo>
                    <a:pt x="303" y="0"/>
                  </a:moveTo>
                  <a:lnTo>
                    <a:pt x="344" y="0"/>
                  </a:lnTo>
                  <a:lnTo>
                    <a:pt x="344" y="181"/>
                  </a:lnTo>
                  <a:lnTo>
                    <a:pt x="416" y="181"/>
                  </a:lnTo>
                  <a:lnTo>
                    <a:pt x="416" y="399"/>
                  </a:lnTo>
                  <a:lnTo>
                    <a:pt x="487" y="399"/>
                  </a:lnTo>
                  <a:lnTo>
                    <a:pt x="487" y="371"/>
                  </a:lnTo>
                  <a:lnTo>
                    <a:pt x="446" y="371"/>
                  </a:lnTo>
                  <a:lnTo>
                    <a:pt x="446" y="0"/>
                  </a:lnTo>
                  <a:lnTo>
                    <a:pt x="487" y="0"/>
                  </a:lnTo>
                  <a:lnTo>
                    <a:pt x="487" y="181"/>
                  </a:lnTo>
                  <a:lnTo>
                    <a:pt x="556" y="181"/>
                  </a:lnTo>
                  <a:lnTo>
                    <a:pt x="556" y="399"/>
                  </a:lnTo>
                  <a:lnTo>
                    <a:pt x="625" y="399"/>
                  </a:lnTo>
                  <a:lnTo>
                    <a:pt x="625" y="371"/>
                  </a:lnTo>
                  <a:lnTo>
                    <a:pt x="584" y="371"/>
                  </a:lnTo>
                  <a:lnTo>
                    <a:pt x="584" y="0"/>
                  </a:lnTo>
                  <a:lnTo>
                    <a:pt x="627" y="0"/>
                  </a:lnTo>
                  <a:lnTo>
                    <a:pt x="627" y="180"/>
                  </a:lnTo>
                  <a:lnTo>
                    <a:pt x="701" y="261"/>
                  </a:lnTo>
                  <a:lnTo>
                    <a:pt x="701" y="399"/>
                  </a:lnTo>
                  <a:lnTo>
                    <a:pt x="772" y="399"/>
                  </a:lnTo>
                  <a:lnTo>
                    <a:pt x="772" y="371"/>
                  </a:lnTo>
                  <a:lnTo>
                    <a:pt x="731" y="371"/>
                  </a:lnTo>
                  <a:lnTo>
                    <a:pt x="731" y="0"/>
                  </a:lnTo>
                  <a:lnTo>
                    <a:pt x="765" y="0"/>
                  </a:lnTo>
                  <a:lnTo>
                    <a:pt x="765" y="316"/>
                  </a:lnTo>
                  <a:lnTo>
                    <a:pt x="874" y="434"/>
                  </a:lnTo>
                  <a:lnTo>
                    <a:pt x="874" y="456"/>
                  </a:lnTo>
                  <a:lnTo>
                    <a:pt x="249" y="456"/>
                  </a:lnTo>
                  <a:lnTo>
                    <a:pt x="249" y="432"/>
                  </a:lnTo>
                  <a:lnTo>
                    <a:pt x="244" y="427"/>
                  </a:lnTo>
                  <a:lnTo>
                    <a:pt x="230" y="413"/>
                  </a:lnTo>
                  <a:lnTo>
                    <a:pt x="213" y="396"/>
                  </a:lnTo>
                  <a:lnTo>
                    <a:pt x="190" y="375"/>
                  </a:lnTo>
                  <a:lnTo>
                    <a:pt x="166" y="351"/>
                  </a:lnTo>
                  <a:lnTo>
                    <a:pt x="140" y="323"/>
                  </a:lnTo>
                  <a:lnTo>
                    <a:pt x="113" y="297"/>
                  </a:lnTo>
                  <a:lnTo>
                    <a:pt x="87" y="269"/>
                  </a:lnTo>
                  <a:lnTo>
                    <a:pt x="61" y="244"/>
                  </a:lnTo>
                  <a:lnTo>
                    <a:pt x="37" y="221"/>
                  </a:lnTo>
                  <a:lnTo>
                    <a:pt x="18" y="200"/>
                  </a:lnTo>
                  <a:lnTo>
                    <a:pt x="0" y="183"/>
                  </a:lnTo>
                  <a:lnTo>
                    <a:pt x="57" y="183"/>
                  </a:lnTo>
                  <a:lnTo>
                    <a:pt x="275" y="399"/>
                  </a:lnTo>
                  <a:lnTo>
                    <a:pt x="344" y="399"/>
                  </a:lnTo>
                  <a:lnTo>
                    <a:pt x="344" y="371"/>
                  </a:lnTo>
                  <a:lnTo>
                    <a:pt x="303" y="371"/>
                  </a:lnTo>
                  <a:lnTo>
                    <a:pt x="303" y="0"/>
                  </a:lnTo>
                  <a:close/>
                </a:path>
              </a:pathLst>
            </a:custGeom>
            <a:solidFill>
              <a:srgbClr val="A2C1FE"/>
            </a:solidFill>
            <a:ln w="9525">
              <a:noFill/>
              <a:round/>
              <a:headEnd/>
              <a:tailEnd/>
            </a:ln>
          </p:spPr>
          <p:txBody>
            <a:bodyPr/>
            <a:lstStyle/>
            <a:p>
              <a:endParaRPr lang="en-US" sz="700" dirty="0"/>
            </a:p>
          </p:txBody>
        </p:sp>
        <p:sp>
          <p:nvSpPr>
            <p:cNvPr id="72" name="Freeform 22"/>
            <p:cNvSpPr>
              <a:spLocks/>
            </p:cNvSpPr>
            <p:nvPr/>
          </p:nvSpPr>
          <p:spPr bwMode="auto">
            <a:xfrm>
              <a:off x="758" y="2140"/>
              <a:ext cx="319" cy="22"/>
            </a:xfrm>
            <a:custGeom>
              <a:avLst/>
              <a:gdLst>
                <a:gd name="T0" fmla="*/ 0 w 638"/>
                <a:gd name="T1" fmla="*/ 0 h 44"/>
                <a:gd name="T2" fmla="*/ 1 w 638"/>
                <a:gd name="T3" fmla="*/ 0 h 44"/>
                <a:gd name="T4" fmla="*/ 1 w 638"/>
                <a:gd name="T5" fmla="*/ 0 h 44"/>
                <a:gd name="T6" fmla="*/ 1 w 638"/>
                <a:gd name="T7" fmla="*/ 1 h 44"/>
                <a:gd name="T8" fmla="*/ 1 w 638"/>
                <a:gd name="T9" fmla="*/ 1 h 44"/>
                <a:gd name="T10" fmla="*/ 1 w 638"/>
                <a:gd name="T11" fmla="*/ 1 h 44"/>
                <a:gd name="T12" fmla="*/ 1 w 638"/>
                <a:gd name="T13" fmla="*/ 1 h 44"/>
                <a:gd name="T14" fmla="*/ 1 w 638"/>
                <a:gd name="T15" fmla="*/ 1 h 44"/>
                <a:gd name="T16" fmla="*/ 1 w 638"/>
                <a:gd name="T17" fmla="*/ 1 h 44"/>
                <a:gd name="T18" fmla="*/ 1 w 638"/>
                <a:gd name="T19" fmla="*/ 1 h 44"/>
                <a:gd name="T20" fmla="*/ 1 w 638"/>
                <a:gd name="T21" fmla="*/ 1 h 44"/>
                <a:gd name="T22" fmla="*/ 1 w 638"/>
                <a:gd name="T23" fmla="*/ 1 h 44"/>
                <a:gd name="T24" fmla="*/ 1 w 638"/>
                <a:gd name="T25" fmla="*/ 1 h 44"/>
                <a:gd name="T26" fmla="*/ 1 w 638"/>
                <a:gd name="T27" fmla="*/ 1 h 44"/>
                <a:gd name="T28" fmla="*/ 1 w 638"/>
                <a:gd name="T29" fmla="*/ 1 h 44"/>
                <a:gd name="T30" fmla="*/ 1 w 638"/>
                <a:gd name="T31" fmla="*/ 1 h 44"/>
                <a:gd name="T32" fmla="*/ 1 w 638"/>
                <a:gd name="T33" fmla="*/ 1 h 44"/>
                <a:gd name="T34" fmla="*/ 1 w 638"/>
                <a:gd name="T35" fmla="*/ 1 h 44"/>
                <a:gd name="T36" fmla="*/ 1 w 638"/>
                <a:gd name="T37" fmla="*/ 1 h 44"/>
                <a:gd name="T38" fmla="*/ 1 w 638"/>
                <a:gd name="T39" fmla="*/ 1 h 44"/>
                <a:gd name="T40" fmla="*/ 1 w 638"/>
                <a:gd name="T41" fmla="*/ 1 h 44"/>
                <a:gd name="T42" fmla="*/ 1 w 638"/>
                <a:gd name="T43" fmla="*/ 1 h 44"/>
                <a:gd name="T44" fmla="*/ 1 w 638"/>
                <a:gd name="T45" fmla="*/ 1 h 44"/>
                <a:gd name="T46" fmla="*/ 1 w 638"/>
                <a:gd name="T47" fmla="*/ 1 h 44"/>
                <a:gd name="T48" fmla="*/ 1 w 638"/>
                <a:gd name="T49" fmla="*/ 1 h 44"/>
                <a:gd name="T50" fmla="*/ 1 w 638"/>
                <a:gd name="T51" fmla="*/ 1 h 44"/>
                <a:gd name="T52" fmla="*/ 1 w 638"/>
                <a:gd name="T53" fmla="*/ 1 h 44"/>
                <a:gd name="T54" fmla="*/ 1 w 638"/>
                <a:gd name="T55" fmla="*/ 1 h 44"/>
                <a:gd name="T56" fmla="*/ 1 w 638"/>
                <a:gd name="T57" fmla="*/ 1 h 44"/>
                <a:gd name="T58" fmla="*/ 1 w 638"/>
                <a:gd name="T59" fmla="*/ 1 h 44"/>
                <a:gd name="T60" fmla="*/ 1 w 638"/>
                <a:gd name="T61" fmla="*/ 1 h 44"/>
                <a:gd name="T62" fmla="*/ 1 w 638"/>
                <a:gd name="T63" fmla="*/ 1 h 44"/>
                <a:gd name="T64" fmla="*/ 1 w 638"/>
                <a:gd name="T65" fmla="*/ 1 h 44"/>
                <a:gd name="T66" fmla="*/ 1 w 638"/>
                <a:gd name="T67" fmla="*/ 1 h 44"/>
                <a:gd name="T68" fmla="*/ 1 w 638"/>
                <a:gd name="T69" fmla="*/ 1 h 44"/>
                <a:gd name="T70" fmla="*/ 1 w 638"/>
                <a:gd name="T71" fmla="*/ 1 h 44"/>
                <a:gd name="T72" fmla="*/ 1 w 638"/>
                <a:gd name="T73" fmla="*/ 1 h 44"/>
                <a:gd name="T74" fmla="*/ 1 w 638"/>
                <a:gd name="T75" fmla="*/ 1 h 44"/>
                <a:gd name="T76" fmla="*/ 1 w 638"/>
                <a:gd name="T77" fmla="*/ 1 h 44"/>
                <a:gd name="T78" fmla="*/ 0 w 638"/>
                <a:gd name="T79" fmla="*/ 0 h 44"/>
                <a:gd name="T80" fmla="*/ 0 w 638"/>
                <a:gd name="T81" fmla="*/ 0 h 44"/>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638"/>
                <a:gd name="T124" fmla="*/ 0 h 44"/>
                <a:gd name="T125" fmla="*/ 638 w 638"/>
                <a:gd name="T126" fmla="*/ 44 h 44"/>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638" h="44">
                  <a:moveTo>
                    <a:pt x="0" y="0"/>
                  </a:moveTo>
                  <a:lnTo>
                    <a:pt x="614" y="0"/>
                  </a:lnTo>
                  <a:lnTo>
                    <a:pt x="616" y="0"/>
                  </a:lnTo>
                  <a:lnTo>
                    <a:pt x="618" y="1"/>
                  </a:lnTo>
                  <a:lnTo>
                    <a:pt x="619" y="1"/>
                  </a:lnTo>
                  <a:lnTo>
                    <a:pt x="621" y="3"/>
                  </a:lnTo>
                  <a:lnTo>
                    <a:pt x="623" y="5"/>
                  </a:lnTo>
                  <a:lnTo>
                    <a:pt x="625" y="6"/>
                  </a:lnTo>
                  <a:lnTo>
                    <a:pt x="628" y="8"/>
                  </a:lnTo>
                  <a:lnTo>
                    <a:pt x="630" y="10"/>
                  </a:lnTo>
                  <a:lnTo>
                    <a:pt x="631" y="13"/>
                  </a:lnTo>
                  <a:lnTo>
                    <a:pt x="635" y="15"/>
                  </a:lnTo>
                  <a:lnTo>
                    <a:pt x="637" y="17"/>
                  </a:lnTo>
                  <a:lnTo>
                    <a:pt x="638" y="19"/>
                  </a:lnTo>
                  <a:lnTo>
                    <a:pt x="638" y="44"/>
                  </a:lnTo>
                  <a:lnTo>
                    <a:pt x="19" y="44"/>
                  </a:lnTo>
                  <a:lnTo>
                    <a:pt x="19" y="43"/>
                  </a:lnTo>
                  <a:lnTo>
                    <a:pt x="19" y="41"/>
                  </a:lnTo>
                  <a:lnTo>
                    <a:pt x="19" y="39"/>
                  </a:lnTo>
                  <a:lnTo>
                    <a:pt x="19" y="38"/>
                  </a:lnTo>
                  <a:lnTo>
                    <a:pt x="20" y="36"/>
                  </a:lnTo>
                  <a:lnTo>
                    <a:pt x="19" y="34"/>
                  </a:lnTo>
                  <a:lnTo>
                    <a:pt x="20" y="31"/>
                  </a:lnTo>
                  <a:lnTo>
                    <a:pt x="19" y="27"/>
                  </a:lnTo>
                  <a:lnTo>
                    <a:pt x="20" y="24"/>
                  </a:lnTo>
                  <a:lnTo>
                    <a:pt x="19" y="19"/>
                  </a:lnTo>
                  <a:lnTo>
                    <a:pt x="17" y="17"/>
                  </a:lnTo>
                  <a:lnTo>
                    <a:pt x="15" y="15"/>
                  </a:lnTo>
                  <a:lnTo>
                    <a:pt x="13" y="13"/>
                  </a:lnTo>
                  <a:lnTo>
                    <a:pt x="12" y="12"/>
                  </a:lnTo>
                  <a:lnTo>
                    <a:pt x="10" y="10"/>
                  </a:lnTo>
                  <a:lnTo>
                    <a:pt x="8" y="8"/>
                  </a:lnTo>
                  <a:lnTo>
                    <a:pt x="6" y="6"/>
                  </a:lnTo>
                  <a:lnTo>
                    <a:pt x="5" y="5"/>
                  </a:lnTo>
                  <a:lnTo>
                    <a:pt x="3" y="3"/>
                  </a:lnTo>
                  <a:lnTo>
                    <a:pt x="1" y="1"/>
                  </a:lnTo>
                  <a:lnTo>
                    <a:pt x="0" y="0"/>
                  </a:lnTo>
                  <a:close/>
                </a:path>
              </a:pathLst>
            </a:custGeom>
            <a:solidFill>
              <a:srgbClr val="A2C1FE"/>
            </a:solidFill>
            <a:ln w="9525">
              <a:noFill/>
              <a:round/>
              <a:headEnd/>
              <a:tailEnd/>
            </a:ln>
          </p:spPr>
          <p:txBody>
            <a:bodyPr/>
            <a:lstStyle/>
            <a:p>
              <a:endParaRPr lang="en-US" sz="700" dirty="0"/>
            </a:p>
          </p:txBody>
        </p:sp>
      </p:grpSp>
      <p:sp>
        <p:nvSpPr>
          <p:cNvPr id="73" name="TextBox 72"/>
          <p:cNvSpPr txBox="1"/>
          <p:nvPr/>
        </p:nvSpPr>
        <p:spPr>
          <a:xfrm>
            <a:off x="5125096" y="1740013"/>
            <a:ext cx="973777" cy="415488"/>
          </a:xfrm>
          <a:prstGeom prst="rect">
            <a:avLst/>
          </a:prstGeom>
          <a:noFill/>
        </p:spPr>
        <p:txBody>
          <a:bodyPr wrap="square" lIns="91430" tIns="45715" rIns="91430" bIns="45715" rtlCol="0">
            <a:spAutoFit/>
          </a:bodyPr>
          <a:lstStyle/>
          <a:p>
            <a:pPr algn="ctr"/>
            <a:r>
              <a:rPr lang="en-US" sz="1000" dirty="0" smtClean="0">
                <a:solidFill>
                  <a:srgbClr val="000000"/>
                </a:solidFill>
                <a:latin typeface="Calibri" pitchFamily="34" charset="0"/>
              </a:rPr>
              <a:t>Customer Bank</a:t>
            </a:r>
          </a:p>
          <a:p>
            <a:pPr algn="ctr"/>
            <a:r>
              <a:rPr lang="en-US" sz="1000" dirty="0" smtClean="0">
                <a:solidFill>
                  <a:srgbClr val="000000"/>
                </a:solidFill>
                <a:latin typeface="Calibri" pitchFamily="34" charset="0"/>
              </a:rPr>
              <a:t>(AS-PSP)</a:t>
            </a:r>
          </a:p>
        </p:txBody>
      </p:sp>
      <p:sp>
        <p:nvSpPr>
          <p:cNvPr id="74" name="TextBox 73"/>
          <p:cNvSpPr txBox="1"/>
          <p:nvPr/>
        </p:nvSpPr>
        <p:spPr>
          <a:xfrm>
            <a:off x="5286075" y="2896919"/>
            <a:ext cx="1177636" cy="400099"/>
          </a:xfrm>
          <a:prstGeom prst="rect">
            <a:avLst/>
          </a:prstGeom>
          <a:noFill/>
        </p:spPr>
        <p:txBody>
          <a:bodyPr wrap="square" lIns="91430" tIns="45715" rIns="91430" bIns="45715" rtlCol="0">
            <a:spAutoFit/>
          </a:bodyPr>
          <a:lstStyle/>
          <a:p>
            <a:pPr algn="ctr"/>
            <a:r>
              <a:rPr lang="en-US" sz="1000" dirty="0" smtClean="0">
                <a:solidFill>
                  <a:srgbClr val="000000"/>
                </a:solidFill>
                <a:latin typeface="Calibri" pitchFamily="34" charset="0"/>
              </a:rPr>
              <a:t>Merchant Bank</a:t>
            </a:r>
          </a:p>
          <a:p>
            <a:pPr algn="ctr"/>
            <a:r>
              <a:rPr lang="en-US" sz="1000" dirty="0" smtClean="0">
                <a:solidFill>
                  <a:srgbClr val="000000"/>
                </a:solidFill>
                <a:latin typeface="Calibri" pitchFamily="34" charset="0"/>
              </a:rPr>
              <a:t>(AS-PSP)</a:t>
            </a:r>
          </a:p>
        </p:txBody>
      </p:sp>
      <p:pic>
        <p:nvPicPr>
          <p:cNvPr id="75" name="Picture 2" descr="D:\Users\skusare\Desktop\Capgemini_Project_Documents\Capgemini\Capgemini - Payments Practice Work\PSD2\icons to used in ppt\user2.jpg"/>
          <p:cNvPicPr>
            <a:picLocks noChangeAspect="1" noChangeArrowheads="1"/>
          </p:cNvPicPr>
          <p:nvPr/>
        </p:nvPicPr>
        <p:blipFill>
          <a:blip r:embed="rId3" cstate="print"/>
          <a:srcRect/>
          <a:stretch>
            <a:fillRect/>
          </a:stretch>
        </p:blipFill>
        <p:spPr bwMode="auto">
          <a:xfrm>
            <a:off x="2406081" y="1186791"/>
            <a:ext cx="602425" cy="602425"/>
          </a:xfrm>
          <a:prstGeom prst="rect">
            <a:avLst/>
          </a:prstGeom>
          <a:noFill/>
        </p:spPr>
      </p:pic>
      <p:pic>
        <p:nvPicPr>
          <p:cNvPr id="76" name="Picture 34" descr="Corporate"/>
          <p:cNvPicPr>
            <a:picLocks noChangeAspect="1" noChangeArrowheads="1"/>
          </p:cNvPicPr>
          <p:nvPr/>
        </p:nvPicPr>
        <p:blipFill>
          <a:blip r:embed="rId4" cstate="print"/>
          <a:srcRect/>
          <a:stretch>
            <a:fillRect/>
          </a:stretch>
        </p:blipFill>
        <p:spPr bwMode="auto">
          <a:xfrm>
            <a:off x="3339212" y="2509245"/>
            <a:ext cx="562930" cy="662271"/>
          </a:xfrm>
          <a:prstGeom prst="rect">
            <a:avLst/>
          </a:prstGeom>
          <a:noFill/>
          <a:ln w="9525">
            <a:noFill/>
            <a:miter lim="800000"/>
            <a:headEnd/>
            <a:tailEnd/>
          </a:ln>
        </p:spPr>
      </p:pic>
      <p:sp>
        <p:nvSpPr>
          <p:cNvPr id="77" name="Cloud 76"/>
          <p:cNvSpPr/>
          <p:nvPr/>
        </p:nvSpPr>
        <p:spPr>
          <a:xfrm>
            <a:off x="2488012" y="2612591"/>
            <a:ext cx="808081" cy="375157"/>
          </a:xfrm>
          <a:prstGeom prst="cloud">
            <a:avLst/>
          </a:prstGeom>
          <a:solidFill>
            <a:schemeClr val="tx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35996" rIns="0" bIns="35996" anchor="ctr"/>
          <a:lstStyle/>
          <a:p>
            <a:pPr algn="ctr"/>
            <a:r>
              <a:rPr lang="en-US" sz="900" dirty="0" smtClean="0">
                <a:solidFill>
                  <a:srgbClr val="000000"/>
                </a:solidFill>
                <a:latin typeface="Calibri" pitchFamily="34" charset="0"/>
              </a:rPr>
              <a:t>(Capgemini API)</a:t>
            </a:r>
          </a:p>
        </p:txBody>
      </p:sp>
      <p:sp>
        <p:nvSpPr>
          <p:cNvPr id="78" name="TextBox 77"/>
          <p:cNvSpPr txBox="1"/>
          <p:nvPr/>
        </p:nvSpPr>
        <p:spPr>
          <a:xfrm>
            <a:off x="2294008" y="1743697"/>
            <a:ext cx="809501" cy="250765"/>
          </a:xfrm>
          <a:prstGeom prst="rect">
            <a:avLst/>
          </a:prstGeom>
          <a:noFill/>
        </p:spPr>
        <p:txBody>
          <a:bodyPr wrap="square" lIns="91430" tIns="45715" rIns="91430" bIns="45715" rtlCol="0">
            <a:spAutoFit/>
          </a:bodyPr>
          <a:lstStyle/>
          <a:p>
            <a:pPr algn="ctr"/>
            <a:r>
              <a:rPr lang="en-US" sz="1000" dirty="0" smtClean="0">
                <a:solidFill>
                  <a:srgbClr val="000000"/>
                </a:solidFill>
                <a:latin typeface="Calibri" pitchFamily="34" charset="0"/>
              </a:rPr>
              <a:t>Customer</a:t>
            </a:r>
          </a:p>
        </p:txBody>
      </p:sp>
      <p:grpSp>
        <p:nvGrpSpPr>
          <p:cNvPr id="3" name="Group 23"/>
          <p:cNvGrpSpPr>
            <a:grpSpLocks/>
          </p:cNvGrpSpPr>
          <p:nvPr/>
        </p:nvGrpSpPr>
        <p:grpSpPr bwMode="auto">
          <a:xfrm>
            <a:off x="5497012" y="2402956"/>
            <a:ext cx="609972" cy="602082"/>
            <a:chOff x="567" y="1616"/>
            <a:chExt cx="568" cy="605"/>
          </a:xfrm>
        </p:grpSpPr>
        <p:sp>
          <p:nvSpPr>
            <p:cNvPr id="81" name="AutoShape 17"/>
            <p:cNvSpPr>
              <a:spLocks noChangeAspect="1" noChangeArrowheads="1" noTextEdit="1"/>
            </p:cNvSpPr>
            <p:nvPr/>
          </p:nvSpPr>
          <p:spPr bwMode="auto">
            <a:xfrm>
              <a:off x="567" y="1616"/>
              <a:ext cx="568" cy="605"/>
            </a:xfrm>
            <a:prstGeom prst="rect">
              <a:avLst/>
            </a:prstGeom>
            <a:noFill/>
            <a:ln w="9525">
              <a:noFill/>
              <a:miter lim="800000"/>
              <a:headEnd/>
              <a:tailEnd/>
            </a:ln>
          </p:spPr>
          <p:txBody>
            <a:bodyPr/>
            <a:lstStyle/>
            <a:p>
              <a:endParaRPr lang="en-US" sz="700" dirty="0"/>
            </a:p>
          </p:txBody>
        </p:sp>
        <p:sp>
          <p:nvSpPr>
            <p:cNvPr id="82" name="Freeform 19"/>
            <p:cNvSpPr>
              <a:spLocks/>
            </p:cNvSpPr>
            <p:nvPr/>
          </p:nvSpPr>
          <p:spPr bwMode="auto">
            <a:xfrm>
              <a:off x="611" y="1660"/>
              <a:ext cx="480" cy="517"/>
            </a:xfrm>
            <a:custGeom>
              <a:avLst/>
              <a:gdLst>
                <a:gd name="T0" fmla="*/ 1 w 960"/>
                <a:gd name="T1" fmla="*/ 0 h 1034"/>
                <a:gd name="T2" fmla="*/ 1 w 960"/>
                <a:gd name="T3" fmla="*/ 1 h 1034"/>
                <a:gd name="T4" fmla="*/ 1 w 960"/>
                <a:gd name="T5" fmla="*/ 1 h 1034"/>
                <a:gd name="T6" fmla="*/ 1 w 960"/>
                <a:gd name="T7" fmla="*/ 1 h 1034"/>
                <a:gd name="T8" fmla="*/ 1 w 960"/>
                <a:gd name="T9" fmla="*/ 1 h 1034"/>
                <a:gd name="T10" fmla="*/ 1 w 960"/>
                <a:gd name="T11" fmla="*/ 1 h 1034"/>
                <a:gd name="T12" fmla="*/ 1 w 960"/>
                <a:gd name="T13" fmla="*/ 1 h 1034"/>
                <a:gd name="T14" fmla="*/ 1 w 960"/>
                <a:gd name="T15" fmla="*/ 1 h 1034"/>
                <a:gd name="T16" fmla="*/ 1 w 960"/>
                <a:gd name="T17" fmla="*/ 1 h 1034"/>
                <a:gd name="T18" fmla="*/ 1 w 960"/>
                <a:gd name="T19" fmla="*/ 1 h 1034"/>
                <a:gd name="T20" fmla="*/ 1 w 960"/>
                <a:gd name="T21" fmla="*/ 1 h 1034"/>
                <a:gd name="T22" fmla="*/ 1 w 960"/>
                <a:gd name="T23" fmla="*/ 1 h 1034"/>
                <a:gd name="T24" fmla="*/ 1 w 960"/>
                <a:gd name="T25" fmla="*/ 1 h 1034"/>
                <a:gd name="T26" fmla="*/ 1 w 960"/>
                <a:gd name="T27" fmla="*/ 1 h 1034"/>
                <a:gd name="T28" fmla="*/ 1 w 960"/>
                <a:gd name="T29" fmla="*/ 1 h 1034"/>
                <a:gd name="T30" fmla="*/ 1 w 960"/>
                <a:gd name="T31" fmla="*/ 1 h 1034"/>
                <a:gd name="T32" fmla="*/ 1 w 960"/>
                <a:gd name="T33" fmla="*/ 1 h 1034"/>
                <a:gd name="T34" fmla="*/ 1 w 960"/>
                <a:gd name="T35" fmla="*/ 1 h 1034"/>
                <a:gd name="T36" fmla="*/ 1 w 960"/>
                <a:gd name="T37" fmla="*/ 1 h 1034"/>
                <a:gd name="T38" fmla="*/ 1 w 960"/>
                <a:gd name="T39" fmla="*/ 1 h 1034"/>
                <a:gd name="T40" fmla="*/ 1 w 960"/>
                <a:gd name="T41" fmla="*/ 1 h 1034"/>
                <a:gd name="T42" fmla="*/ 1 w 960"/>
                <a:gd name="T43" fmla="*/ 1 h 1034"/>
                <a:gd name="T44" fmla="*/ 1 w 960"/>
                <a:gd name="T45" fmla="*/ 1 h 1034"/>
                <a:gd name="T46" fmla="*/ 1 w 960"/>
                <a:gd name="T47" fmla="*/ 1 h 1034"/>
                <a:gd name="T48" fmla="*/ 1 w 960"/>
                <a:gd name="T49" fmla="*/ 1 h 1034"/>
                <a:gd name="T50" fmla="*/ 1 w 960"/>
                <a:gd name="T51" fmla="*/ 1 h 1034"/>
                <a:gd name="T52" fmla="*/ 1 w 960"/>
                <a:gd name="T53" fmla="*/ 1 h 1034"/>
                <a:gd name="T54" fmla="*/ 1 w 960"/>
                <a:gd name="T55" fmla="*/ 1 h 1034"/>
                <a:gd name="T56" fmla="*/ 1 w 960"/>
                <a:gd name="T57" fmla="*/ 1 h 1034"/>
                <a:gd name="T58" fmla="*/ 1 w 960"/>
                <a:gd name="T59" fmla="*/ 1 h 1034"/>
                <a:gd name="T60" fmla="*/ 1 w 960"/>
                <a:gd name="T61" fmla="*/ 1 h 1034"/>
                <a:gd name="T62" fmla="*/ 1 w 960"/>
                <a:gd name="T63" fmla="*/ 1 h 1034"/>
                <a:gd name="T64" fmla="*/ 1 w 960"/>
                <a:gd name="T65" fmla="*/ 1 h 1034"/>
                <a:gd name="T66" fmla="*/ 1 w 960"/>
                <a:gd name="T67" fmla="*/ 1 h 1034"/>
                <a:gd name="T68" fmla="*/ 1 w 960"/>
                <a:gd name="T69" fmla="*/ 1 h 1034"/>
                <a:gd name="T70" fmla="*/ 1 w 960"/>
                <a:gd name="T71" fmla="*/ 1 h 1034"/>
                <a:gd name="T72" fmla="*/ 1 w 960"/>
                <a:gd name="T73" fmla="*/ 1 h 1034"/>
                <a:gd name="T74" fmla="*/ 1 w 960"/>
                <a:gd name="T75" fmla="*/ 1 h 1034"/>
                <a:gd name="T76" fmla="*/ 1 w 960"/>
                <a:gd name="T77" fmla="*/ 1 h 1034"/>
                <a:gd name="T78" fmla="*/ 1 w 960"/>
                <a:gd name="T79" fmla="*/ 1 h 1034"/>
                <a:gd name="T80" fmla="*/ 1 w 960"/>
                <a:gd name="T81" fmla="*/ 1 h 1034"/>
                <a:gd name="T82" fmla="*/ 1 w 960"/>
                <a:gd name="T83" fmla="*/ 1 h 1034"/>
                <a:gd name="T84" fmla="*/ 1 w 960"/>
                <a:gd name="T85" fmla="*/ 1 h 1034"/>
                <a:gd name="T86" fmla="*/ 1 w 960"/>
                <a:gd name="T87" fmla="*/ 1 h 1034"/>
                <a:gd name="T88" fmla="*/ 0 w 960"/>
                <a:gd name="T89" fmla="*/ 1 h 1034"/>
                <a:gd name="T90" fmla="*/ 0 w 960"/>
                <a:gd name="T91" fmla="*/ 1 h 1034"/>
                <a:gd name="T92" fmla="*/ 1 w 960"/>
                <a:gd name="T93" fmla="*/ 1 h 1034"/>
                <a:gd name="T94" fmla="*/ 1 w 960"/>
                <a:gd name="T95" fmla="*/ 1 h 1034"/>
                <a:gd name="T96" fmla="*/ 1 w 960"/>
                <a:gd name="T97" fmla="*/ 1 h 1034"/>
                <a:gd name="T98" fmla="*/ 1 w 960"/>
                <a:gd name="T99" fmla="*/ 1 h 1034"/>
                <a:gd name="T100" fmla="*/ 1 w 960"/>
                <a:gd name="T101" fmla="*/ 1 h 1034"/>
                <a:gd name="T102" fmla="*/ 1 w 960"/>
                <a:gd name="T103" fmla="*/ 1 h 1034"/>
                <a:gd name="T104" fmla="*/ 1 w 960"/>
                <a:gd name="T105" fmla="*/ 1 h 1034"/>
                <a:gd name="T106" fmla="*/ 1 w 960"/>
                <a:gd name="T107" fmla="*/ 1 h 1034"/>
                <a:gd name="T108" fmla="*/ 1 w 960"/>
                <a:gd name="T109" fmla="*/ 1 h 1034"/>
                <a:gd name="T110" fmla="*/ 1 w 960"/>
                <a:gd name="T111" fmla="*/ 1 h 1034"/>
                <a:gd name="T112" fmla="*/ 1 w 960"/>
                <a:gd name="T113" fmla="*/ 1 h 1034"/>
                <a:gd name="T114" fmla="*/ 1 w 960"/>
                <a:gd name="T115" fmla="*/ 1 h 1034"/>
                <a:gd name="T116" fmla="*/ 1 w 960"/>
                <a:gd name="T117" fmla="*/ 1 h 1034"/>
                <a:gd name="T118" fmla="*/ 1 w 960"/>
                <a:gd name="T119" fmla="*/ 1 h 1034"/>
                <a:gd name="T120" fmla="*/ 1 w 960"/>
                <a:gd name="T121" fmla="*/ 1 h 1034"/>
                <a:gd name="T122" fmla="*/ 1 w 960"/>
                <a:gd name="T123" fmla="*/ 0 h 1034"/>
                <a:gd name="T124" fmla="*/ 1 w 960"/>
                <a:gd name="T125" fmla="*/ 0 h 1034"/>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960"/>
                <a:gd name="T190" fmla="*/ 0 h 1034"/>
                <a:gd name="T191" fmla="*/ 960 w 960"/>
                <a:gd name="T192" fmla="*/ 1034 h 1034"/>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960" h="1034">
                  <a:moveTo>
                    <a:pt x="332" y="0"/>
                  </a:moveTo>
                  <a:lnTo>
                    <a:pt x="354" y="12"/>
                  </a:lnTo>
                  <a:lnTo>
                    <a:pt x="376" y="24"/>
                  </a:lnTo>
                  <a:lnTo>
                    <a:pt x="399" y="35"/>
                  </a:lnTo>
                  <a:lnTo>
                    <a:pt x="423" y="47"/>
                  </a:lnTo>
                  <a:lnTo>
                    <a:pt x="445" y="57"/>
                  </a:lnTo>
                  <a:lnTo>
                    <a:pt x="468" y="68"/>
                  </a:lnTo>
                  <a:lnTo>
                    <a:pt x="490" y="80"/>
                  </a:lnTo>
                  <a:lnTo>
                    <a:pt x="511" y="92"/>
                  </a:lnTo>
                  <a:lnTo>
                    <a:pt x="534" y="104"/>
                  </a:lnTo>
                  <a:lnTo>
                    <a:pt x="554" y="116"/>
                  </a:lnTo>
                  <a:lnTo>
                    <a:pt x="575" y="130"/>
                  </a:lnTo>
                  <a:lnTo>
                    <a:pt x="594" y="144"/>
                  </a:lnTo>
                  <a:lnTo>
                    <a:pt x="620" y="164"/>
                  </a:lnTo>
                  <a:lnTo>
                    <a:pt x="642" y="183"/>
                  </a:lnTo>
                  <a:lnTo>
                    <a:pt x="665" y="204"/>
                  </a:lnTo>
                  <a:lnTo>
                    <a:pt x="687" y="227"/>
                  </a:lnTo>
                  <a:lnTo>
                    <a:pt x="710" y="247"/>
                  </a:lnTo>
                  <a:lnTo>
                    <a:pt x="730" y="270"/>
                  </a:lnTo>
                  <a:lnTo>
                    <a:pt x="751" y="292"/>
                  </a:lnTo>
                  <a:lnTo>
                    <a:pt x="773" y="315"/>
                  </a:lnTo>
                  <a:lnTo>
                    <a:pt x="794" y="337"/>
                  </a:lnTo>
                  <a:lnTo>
                    <a:pt x="815" y="360"/>
                  </a:lnTo>
                  <a:lnTo>
                    <a:pt x="836" y="382"/>
                  </a:lnTo>
                  <a:lnTo>
                    <a:pt x="856" y="403"/>
                  </a:lnTo>
                  <a:lnTo>
                    <a:pt x="856" y="470"/>
                  </a:lnTo>
                  <a:lnTo>
                    <a:pt x="824" y="470"/>
                  </a:lnTo>
                  <a:lnTo>
                    <a:pt x="824" y="780"/>
                  </a:lnTo>
                  <a:lnTo>
                    <a:pt x="932" y="890"/>
                  </a:lnTo>
                  <a:lnTo>
                    <a:pt x="932" y="939"/>
                  </a:lnTo>
                  <a:lnTo>
                    <a:pt x="936" y="942"/>
                  </a:lnTo>
                  <a:lnTo>
                    <a:pt x="938" y="944"/>
                  </a:lnTo>
                  <a:lnTo>
                    <a:pt x="939" y="946"/>
                  </a:lnTo>
                  <a:lnTo>
                    <a:pt x="943" y="949"/>
                  </a:lnTo>
                  <a:lnTo>
                    <a:pt x="944" y="951"/>
                  </a:lnTo>
                  <a:lnTo>
                    <a:pt x="946" y="953"/>
                  </a:lnTo>
                  <a:lnTo>
                    <a:pt x="950" y="956"/>
                  </a:lnTo>
                  <a:lnTo>
                    <a:pt x="951" y="958"/>
                  </a:lnTo>
                  <a:lnTo>
                    <a:pt x="955" y="961"/>
                  </a:lnTo>
                  <a:lnTo>
                    <a:pt x="956" y="963"/>
                  </a:lnTo>
                  <a:lnTo>
                    <a:pt x="958" y="965"/>
                  </a:lnTo>
                  <a:lnTo>
                    <a:pt x="960" y="966"/>
                  </a:lnTo>
                  <a:lnTo>
                    <a:pt x="960" y="1034"/>
                  </a:lnTo>
                  <a:lnTo>
                    <a:pt x="297" y="1034"/>
                  </a:lnTo>
                  <a:lnTo>
                    <a:pt x="0" y="737"/>
                  </a:lnTo>
                  <a:lnTo>
                    <a:pt x="0" y="628"/>
                  </a:lnTo>
                  <a:lnTo>
                    <a:pt x="69" y="628"/>
                  </a:lnTo>
                  <a:lnTo>
                    <a:pt x="69" y="246"/>
                  </a:lnTo>
                  <a:lnTo>
                    <a:pt x="66" y="242"/>
                  </a:lnTo>
                  <a:lnTo>
                    <a:pt x="62" y="239"/>
                  </a:lnTo>
                  <a:lnTo>
                    <a:pt x="57" y="234"/>
                  </a:lnTo>
                  <a:lnTo>
                    <a:pt x="54" y="228"/>
                  </a:lnTo>
                  <a:lnTo>
                    <a:pt x="48" y="223"/>
                  </a:lnTo>
                  <a:lnTo>
                    <a:pt x="43" y="220"/>
                  </a:lnTo>
                  <a:lnTo>
                    <a:pt x="40" y="215"/>
                  </a:lnTo>
                  <a:lnTo>
                    <a:pt x="36" y="211"/>
                  </a:lnTo>
                  <a:lnTo>
                    <a:pt x="33" y="208"/>
                  </a:lnTo>
                  <a:lnTo>
                    <a:pt x="31" y="204"/>
                  </a:lnTo>
                  <a:lnTo>
                    <a:pt x="29" y="202"/>
                  </a:lnTo>
                  <a:lnTo>
                    <a:pt x="28" y="201"/>
                  </a:lnTo>
                  <a:lnTo>
                    <a:pt x="28" y="145"/>
                  </a:lnTo>
                  <a:lnTo>
                    <a:pt x="332" y="0"/>
                  </a:lnTo>
                  <a:close/>
                </a:path>
              </a:pathLst>
            </a:custGeom>
            <a:solidFill>
              <a:srgbClr val="000066"/>
            </a:solidFill>
            <a:ln w="9525">
              <a:noFill/>
              <a:round/>
              <a:headEnd/>
              <a:tailEnd/>
            </a:ln>
          </p:spPr>
          <p:txBody>
            <a:bodyPr/>
            <a:lstStyle/>
            <a:p>
              <a:endParaRPr lang="en-US" sz="700" dirty="0"/>
            </a:p>
          </p:txBody>
        </p:sp>
        <p:sp>
          <p:nvSpPr>
            <p:cNvPr id="83" name="Freeform 20"/>
            <p:cNvSpPr>
              <a:spLocks/>
            </p:cNvSpPr>
            <p:nvPr/>
          </p:nvSpPr>
          <p:spPr bwMode="auto">
            <a:xfrm>
              <a:off x="640" y="1689"/>
              <a:ext cx="385" cy="192"/>
            </a:xfrm>
            <a:custGeom>
              <a:avLst/>
              <a:gdLst>
                <a:gd name="T0" fmla="*/ 0 w 772"/>
                <a:gd name="T1" fmla="*/ 0 h 386"/>
                <a:gd name="T2" fmla="*/ 0 w 772"/>
                <a:gd name="T3" fmla="*/ 0 h 386"/>
                <a:gd name="T4" fmla="*/ 0 w 772"/>
                <a:gd name="T5" fmla="*/ 0 h 386"/>
                <a:gd name="T6" fmla="*/ 0 w 772"/>
                <a:gd name="T7" fmla="*/ 0 h 386"/>
                <a:gd name="T8" fmla="*/ 0 w 772"/>
                <a:gd name="T9" fmla="*/ 0 h 386"/>
                <a:gd name="T10" fmla="*/ 0 w 772"/>
                <a:gd name="T11" fmla="*/ 0 h 386"/>
                <a:gd name="T12" fmla="*/ 0 w 772"/>
                <a:gd name="T13" fmla="*/ 0 h 386"/>
                <a:gd name="T14" fmla="*/ 0 w 772"/>
                <a:gd name="T15" fmla="*/ 0 h 386"/>
                <a:gd name="T16" fmla="*/ 0 w 772"/>
                <a:gd name="T17" fmla="*/ 0 h 386"/>
                <a:gd name="T18" fmla="*/ 0 w 772"/>
                <a:gd name="T19" fmla="*/ 0 h 386"/>
                <a:gd name="T20" fmla="*/ 0 w 772"/>
                <a:gd name="T21" fmla="*/ 0 h 386"/>
                <a:gd name="T22" fmla="*/ 0 w 772"/>
                <a:gd name="T23" fmla="*/ 0 h 386"/>
                <a:gd name="T24" fmla="*/ 0 w 772"/>
                <a:gd name="T25" fmla="*/ 0 h 386"/>
                <a:gd name="T26" fmla="*/ 0 w 772"/>
                <a:gd name="T27" fmla="*/ 0 h 386"/>
                <a:gd name="T28" fmla="*/ 0 w 772"/>
                <a:gd name="T29" fmla="*/ 0 h 386"/>
                <a:gd name="T30" fmla="*/ 0 w 772"/>
                <a:gd name="T31" fmla="*/ 0 h 386"/>
                <a:gd name="T32" fmla="*/ 0 w 772"/>
                <a:gd name="T33" fmla="*/ 0 h 386"/>
                <a:gd name="T34" fmla="*/ 0 w 772"/>
                <a:gd name="T35" fmla="*/ 0 h 386"/>
                <a:gd name="T36" fmla="*/ 0 w 772"/>
                <a:gd name="T37" fmla="*/ 0 h 386"/>
                <a:gd name="T38" fmla="*/ 0 w 772"/>
                <a:gd name="T39" fmla="*/ 0 h 386"/>
                <a:gd name="T40" fmla="*/ 0 w 772"/>
                <a:gd name="T41" fmla="*/ 0 h 386"/>
                <a:gd name="T42" fmla="*/ 0 w 772"/>
                <a:gd name="T43" fmla="*/ 0 h 386"/>
                <a:gd name="T44" fmla="*/ 0 w 772"/>
                <a:gd name="T45" fmla="*/ 0 h 386"/>
                <a:gd name="T46" fmla="*/ 0 w 772"/>
                <a:gd name="T47" fmla="*/ 0 h 386"/>
                <a:gd name="T48" fmla="*/ 0 w 772"/>
                <a:gd name="T49" fmla="*/ 0 h 386"/>
                <a:gd name="T50" fmla="*/ 0 w 772"/>
                <a:gd name="T51" fmla="*/ 0 h 386"/>
                <a:gd name="T52" fmla="*/ 0 w 772"/>
                <a:gd name="T53" fmla="*/ 0 h 386"/>
                <a:gd name="T54" fmla="*/ 0 w 772"/>
                <a:gd name="T55" fmla="*/ 0 h 386"/>
                <a:gd name="T56" fmla="*/ 0 w 772"/>
                <a:gd name="T57" fmla="*/ 0 h 386"/>
                <a:gd name="T58" fmla="*/ 0 w 772"/>
                <a:gd name="T59" fmla="*/ 0 h 386"/>
                <a:gd name="T60" fmla="*/ 0 w 772"/>
                <a:gd name="T61" fmla="*/ 0 h 386"/>
                <a:gd name="T62" fmla="*/ 0 w 772"/>
                <a:gd name="T63" fmla="*/ 0 h 386"/>
                <a:gd name="T64" fmla="*/ 0 w 772"/>
                <a:gd name="T65" fmla="*/ 0 h 386"/>
                <a:gd name="T66" fmla="*/ 0 w 772"/>
                <a:gd name="T67" fmla="*/ 0 h 386"/>
                <a:gd name="T68" fmla="*/ 0 w 772"/>
                <a:gd name="T69" fmla="*/ 0 h 386"/>
                <a:gd name="T70" fmla="*/ 0 w 772"/>
                <a:gd name="T71" fmla="*/ 0 h 386"/>
                <a:gd name="T72" fmla="*/ 0 w 772"/>
                <a:gd name="T73" fmla="*/ 0 h 386"/>
                <a:gd name="T74" fmla="*/ 0 w 772"/>
                <a:gd name="T75" fmla="*/ 0 h 386"/>
                <a:gd name="T76" fmla="*/ 0 w 772"/>
                <a:gd name="T77" fmla="*/ 0 h 386"/>
                <a:gd name="T78" fmla="*/ 0 w 772"/>
                <a:gd name="T79" fmla="*/ 0 h 386"/>
                <a:gd name="T80" fmla="*/ 0 w 772"/>
                <a:gd name="T81" fmla="*/ 0 h 386"/>
                <a:gd name="T82" fmla="*/ 0 w 772"/>
                <a:gd name="T83" fmla="*/ 0 h 386"/>
                <a:gd name="T84" fmla="*/ 0 w 772"/>
                <a:gd name="T85" fmla="*/ 0 h 386"/>
                <a:gd name="T86" fmla="*/ 0 w 772"/>
                <a:gd name="T87" fmla="*/ 0 h 386"/>
                <a:gd name="T88" fmla="*/ 0 w 772"/>
                <a:gd name="T89" fmla="*/ 0 h 386"/>
                <a:gd name="T90" fmla="*/ 0 w 772"/>
                <a:gd name="T91" fmla="*/ 0 h 386"/>
                <a:gd name="T92" fmla="*/ 0 w 772"/>
                <a:gd name="T93" fmla="*/ 0 h 386"/>
                <a:gd name="T94" fmla="*/ 0 w 772"/>
                <a:gd name="T95" fmla="*/ 0 h 386"/>
                <a:gd name="T96" fmla="*/ 0 w 772"/>
                <a:gd name="T97" fmla="*/ 0 h 386"/>
                <a:gd name="T98" fmla="*/ 0 w 772"/>
                <a:gd name="T99" fmla="*/ 0 h 386"/>
                <a:gd name="T100" fmla="*/ 0 w 772"/>
                <a:gd name="T101" fmla="*/ 0 h 386"/>
                <a:gd name="T102" fmla="*/ 0 w 772"/>
                <a:gd name="T103" fmla="*/ 0 h 386"/>
                <a:gd name="T104" fmla="*/ 0 w 772"/>
                <a:gd name="T105" fmla="*/ 0 h 386"/>
                <a:gd name="T106" fmla="*/ 0 w 772"/>
                <a:gd name="T107" fmla="*/ 0 h 386"/>
                <a:gd name="T108" fmla="*/ 0 w 772"/>
                <a:gd name="T109" fmla="*/ 0 h 386"/>
                <a:gd name="T110" fmla="*/ 0 w 772"/>
                <a:gd name="T111" fmla="*/ 0 h 386"/>
                <a:gd name="T112" fmla="*/ 0 w 772"/>
                <a:gd name="T113" fmla="*/ 0 h 38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772"/>
                <a:gd name="T172" fmla="*/ 0 h 386"/>
                <a:gd name="T173" fmla="*/ 772 w 772"/>
                <a:gd name="T174" fmla="*/ 386 h 38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772" h="386">
                  <a:moveTo>
                    <a:pt x="318" y="0"/>
                  </a:moveTo>
                  <a:lnTo>
                    <a:pt x="326" y="5"/>
                  </a:lnTo>
                  <a:lnTo>
                    <a:pt x="333" y="9"/>
                  </a:lnTo>
                  <a:lnTo>
                    <a:pt x="340" y="12"/>
                  </a:lnTo>
                  <a:lnTo>
                    <a:pt x="347" y="16"/>
                  </a:lnTo>
                  <a:lnTo>
                    <a:pt x="356" y="21"/>
                  </a:lnTo>
                  <a:lnTo>
                    <a:pt x="363" y="24"/>
                  </a:lnTo>
                  <a:lnTo>
                    <a:pt x="369" y="28"/>
                  </a:lnTo>
                  <a:lnTo>
                    <a:pt x="376" y="31"/>
                  </a:lnTo>
                  <a:lnTo>
                    <a:pt x="385" y="37"/>
                  </a:lnTo>
                  <a:lnTo>
                    <a:pt x="392" y="40"/>
                  </a:lnTo>
                  <a:lnTo>
                    <a:pt x="399" y="43"/>
                  </a:lnTo>
                  <a:lnTo>
                    <a:pt x="406" y="47"/>
                  </a:lnTo>
                  <a:lnTo>
                    <a:pt x="416" y="52"/>
                  </a:lnTo>
                  <a:lnTo>
                    <a:pt x="426" y="57"/>
                  </a:lnTo>
                  <a:lnTo>
                    <a:pt x="435" y="62"/>
                  </a:lnTo>
                  <a:lnTo>
                    <a:pt x="445" y="68"/>
                  </a:lnTo>
                  <a:lnTo>
                    <a:pt x="456" y="73"/>
                  </a:lnTo>
                  <a:lnTo>
                    <a:pt x="466" y="76"/>
                  </a:lnTo>
                  <a:lnTo>
                    <a:pt x="475" y="81"/>
                  </a:lnTo>
                  <a:lnTo>
                    <a:pt x="485" y="87"/>
                  </a:lnTo>
                  <a:lnTo>
                    <a:pt x="496" y="94"/>
                  </a:lnTo>
                  <a:lnTo>
                    <a:pt x="504" y="99"/>
                  </a:lnTo>
                  <a:lnTo>
                    <a:pt x="513" y="106"/>
                  </a:lnTo>
                  <a:lnTo>
                    <a:pt x="521" y="111"/>
                  </a:lnTo>
                  <a:lnTo>
                    <a:pt x="544" y="130"/>
                  </a:lnTo>
                  <a:lnTo>
                    <a:pt x="566" y="151"/>
                  </a:lnTo>
                  <a:lnTo>
                    <a:pt x="587" y="170"/>
                  </a:lnTo>
                  <a:lnTo>
                    <a:pt x="608" y="190"/>
                  </a:lnTo>
                  <a:lnTo>
                    <a:pt x="628" y="211"/>
                  </a:lnTo>
                  <a:lnTo>
                    <a:pt x="649" y="232"/>
                  </a:lnTo>
                  <a:lnTo>
                    <a:pt x="670" y="254"/>
                  </a:lnTo>
                  <a:lnTo>
                    <a:pt x="689" y="275"/>
                  </a:lnTo>
                  <a:lnTo>
                    <a:pt x="710" y="296"/>
                  </a:lnTo>
                  <a:lnTo>
                    <a:pt x="730" y="318"/>
                  </a:lnTo>
                  <a:lnTo>
                    <a:pt x="751" y="339"/>
                  </a:lnTo>
                  <a:lnTo>
                    <a:pt x="772" y="360"/>
                  </a:lnTo>
                  <a:lnTo>
                    <a:pt x="772" y="386"/>
                  </a:lnTo>
                  <a:lnTo>
                    <a:pt x="254" y="386"/>
                  </a:lnTo>
                  <a:lnTo>
                    <a:pt x="0" y="132"/>
                  </a:lnTo>
                  <a:lnTo>
                    <a:pt x="0" y="107"/>
                  </a:lnTo>
                  <a:lnTo>
                    <a:pt x="2" y="107"/>
                  </a:lnTo>
                  <a:lnTo>
                    <a:pt x="3" y="107"/>
                  </a:lnTo>
                  <a:lnTo>
                    <a:pt x="5" y="106"/>
                  </a:lnTo>
                  <a:lnTo>
                    <a:pt x="7" y="104"/>
                  </a:lnTo>
                  <a:lnTo>
                    <a:pt x="9" y="104"/>
                  </a:lnTo>
                  <a:lnTo>
                    <a:pt x="10" y="104"/>
                  </a:lnTo>
                  <a:lnTo>
                    <a:pt x="12" y="102"/>
                  </a:lnTo>
                  <a:lnTo>
                    <a:pt x="14" y="102"/>
                  </a:lnTo>
                  <a:lnTo>
                    <a:pt x="14" y="100"/>
                  </a:lnTo>
                  <a:lnTo>
                    <a:pt x="257" y="342"/>
                  </a:lnTo>
                  <a:lnTo>
                    <a:pt x="525" y="206"/>
                  </a:lnTo>
                  <a:lnTo>
                    <a:pt x="318" y="0"/>
                  </a:lnTo>
                  <a:close/>
                </a:path>
              </a:pathLst>
            </a:custGeom>
            <a:solidFill>
              <a:srgbClr val="A2C1FE"/>
            </a:solidFill>
            <a:ln w="9525">
              <a:noFill/>
              <a:round/>
              <a:headEnd/>
              <a:tailEnd/>
            </a:ln>
          </p:spPr>
          <p:txBody>
            <a:bodyPr/>
            <a:lstStyle/>
            <a:p>
              <a:endParaRPr lang="en-US" sz="700" dirty="0"/>
            </a:p>
          </p:txBody>
        </p:sp>
        <p:sp>
          <p:nvSpPr>
            <p:cNvPr id="84" name="Freeform 21"/>
            <p:cNvSpPr>
              <a:spLocks/>
            </p:cNvSpPr>
            <p:nvPr/>
          </p:nvSpPr>
          <p:spPr bwMode="auto">
            <a:xfrm>
              <a:off x="626" y="1904"/>
              <a:ext cx="436" cy="228"/>
            </a:xfrm>
            <a:custGeom>
              <a:avLst/>
              <a:gdLst>
                <a:gd name="T0" fmla="*/ 0 w 874"/>
                <a:gd name="T1" fmla="*/ 0 h 456"/>
                <a:gd name="T2" fmla="*/ 0 w 874"/>
                <a:gd name="T3" fmla="*/ 0 h 456"/>
                <a:gd name="T4" fmla="*/ 0 w 874"/>
                <a:gd name="T5" fmla="*/ 1 h 456"/>
                <a:gd name="T6" fmla="*/ 0 w 874"/>
                <a:gd name="T7" fmla="*/ 1 h 456"/>
                <a:gd name="T8" fmla="*/ 0 w 874"/>
                <a:gd name="T9" fmla="*/ 1 h 456"/>
                <a:gd name="T10" fmla="*/ 0 w 874"/>
                <a:gd name="T11" fmla="*/ 1 h 456"/>
                <a:gd name="T12" fmla="*/ 0 w 874"/>
                <a:gd name="T13" fmla="*/ 1 h 456"/>
                <a:gd name="T14" fmla="*/ 0 w 874"/>
                <a:gd name="T15" fmla="*/ 1 h 456"/>
                <a:gd name="T16" fmla="*/ 0 w 874"/>
                <a:gd name="T17" fmla="*/ 0 h 456"/>
                <a:gd name="T18" fmla="*/ 0 w 874"/>
                <a:gd name="T19" fmla="*/ 0 h 456"/>
                <a:gd name="T20" fmla="*/ 0 w 874"/>
                <a:gd name="T21" fmla="*/ 1 h 456"/>
                <a:gd name="T22" fmla="*/ 0 w 874"/>
                <a:gd name="T23" fmla="*/ 1 h 456"/>
                <a:gd name="T24" fmla="*/ 0 w 874"/>
                <a:gd name="T25" fmla="*/ 1 h 456"/>
                <a:gd name="T26" fmla="*/ 0 w 874"/>
                <a:gd name="T27" fmla="*/ 1 h 456"/>
                <a:gd name="T28" fmla="*/ 0 w 874"/>
                <a:gd name="T29" fmla="*/ 1 h 456"/>
                <a:gd name="T30" fmla="*/ 0 w 874"/>
                <a:gd name="T31" fmla="*/ 1 h 456"/>
                <a:gd name="T32" fmla="*/ 0 w 874"/>
                <a:gd name="T33" fmla="*/ 0 h 456"/>
                <a:gd name="T34" fmla="*/ 0 w 874"/>
                <a:gd name="T35" fmla="*/ 0 h 456"/>
                <a:gd name="T36" fmla="*/ 0 w 874"/>
                <a:gd name="T37" fmla="*/ 1 h 456"/>
                <a:gd name="T38" fmla="*/ 0 w 874"/>
                <a:gd name="T39" fmla="*/ 1 h 456"/>
                <a:gd name="T40" fmla="*/ 0 w 874"/>
                <a:gd name="T41" fmla="*/ 1 h 456"/>
                <a:gd name="T42" fmla="*/ 0 w 874"/>
                <a:gd name="T43" fmla="*/ 1 h 456"/>
                <a:gd name="T44" fmla="*/ 0 w 874"/>
                <a:gd name="T45" fmla="*/ 1 h 456"/>
                <a:gd name="T46" fmla="*/ 0 w 874"/>
                <a:gd name="T47" fmla="*/ 1 h 456"/>
                <a:gd name="T48" fmla="*/ 0 w 874"/>
                <a:gd name="T49" fmla="*/ 0 h 456"/>
                <a:gd name="T50" fmla="*/ 0 w 874"/>
                <a:gd name="T51" fmla="*/ 0 h 456"/>
                <a:gd name="T52" fmla="*/ 0 w 874"/>
                <a:gd name="T53" fmla="*/ 1 h 456"/>
                <a:gd name="T54" fmla="*/ 0 w 874"/>
                <a:gd name="T55" fmla="*/ 1 h 456"/>
                <a:gd name="T56" fmla="*/ 0 w 874"/>
                <a:gd name="T57" fmla="*/ 1 h 456"/>
                <a:gd name="T58" fmla="*/ 0 w 874"/>
                <a:gd name="T59" fmla="*/ 1 h 456"/>
                <a:gd name="T60" fmla="*/ 0 w 874"/>
                <a:gd name="T61" fmla="*/ 1 h 456"/>
                <a:gd name="T62" fmla="*/ 0 w 874"/>
                <a:gd name="T63" fmla="*/ 1 h 456"/>
                <a:gd name="T64" fmla="*/ 0 w 874"/>
                <a:gd name="T65" fmla="*/ 1 h 456"/>
                <a:gd name="T66" fmla="*/ 0 w 874"/>
                <a:gd name="T67" fmla="*/ 1 h 456"/>
                <a:gd name="T68" fmla="*/ 0 w 874"/>
                <a:gd name="T69" fmla="*/ 1 h 456"/>
                <a:gd name="T70" fmla="*/ 0 w 874"/>
                <a:gd name="T71" fmla="*/ 1 h 456"/>
                <a:gd name="T72" fmla="*/ 0 w 874"/>
                <a:gd name="T73" fmla="*/ 1 h 456"/>
                <a:gd name="T74" fmla="*/ 0 w 874"/>
                <a:gd name="T75" fmla="*/ 1 h 456"/>
                <a:gd name="T76" fmla="*/ 0 w 874"/>
                <a:gd name="T77" fmla="*/ 1 h 456"/>
                <a:gd name="T78" fmla="*/ 0 w 874"/>
                <a:gd name="T79" fmla="*/ 1 h 456"/>
                <a:gd name="T80" fmla="*/ 0 w 874"/>
                <a:gd name="T81" fmla="*/ 1 h 456"/>
                <a:gd name="T82" fmla="*/ 0 w 874"/>
                <a:gd name="T83" fmla="*/ 1 h 456"/>
                <a:gd name="T84" fmla="*/ 0 w 874"/>
                <a:gd name="T85" fmla="*/ 1 h 456"/>
                <a:gd name="T86" fmla="*/ 0 w 874"/>
                <a:gd name="T87" fmla="*/ 1 h 456"/>
                <a:gd name="T88" fmla="*/ 0 w 874"/>
                <a:gd name="T89" fmla="*/ 1 h 456"/>
                <a:gd name="T90" fmla="*/ 0 w 874"/>
                <a:gd name="T91" fmla="*/ 1 h 456"/>
                <a:gd name="T92" fmla="*/ 0 w 874"/>
                <a:gd name="T93" fmla="*/ 1 h 456"/>
                <a:gd name="T94" fmla="*/ 0 w 874"/>
                <a:gd name="T95" fmla="*/ 1 h 456"/>
                <a:gd name="T96" fmla="*/ 0 w 874"/>
                <a:gd name="T97" fmla="*/ 0 h 456"/>
                <a:gd name="T98" fmla="*/ 0 w 874"/>
                <a:gd name="T99" fmla="*/ 0 h 45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874"/>
                <a:gd name="T151" fmla="*/ 0 h 456"/>
                <a:gd name="T152" fmla="*/ 874 w 874"/>
                <a:gd name="T153" fmla="*/ 456 h 45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874" h="456">
                  <a:moveTo>
                    <a:pt x="303" y="0"/>
                  </a:moveTo>
                  <a:lnTo>
                    <a:pt x="344" y="0"/>
                  </a:lnTo>
                  <a:lnTo>
                    <a:pt x="344" y="181"/>
                  </a:lnTo>
                  <a:lnTo>
                    <a:pt x="416" y="181"/>
                  </a:lnTo>
                  <a:lnTo>
                    <a:pt x="416" y="399"/>
                  </a:lnTo>
                  <a:lnTo>
                    <a:pt x="487" y="399"/>
                  </a:lnTo>
                  <a:lnTo>
                    <a:pt x="487" y="371"/>
                  </a:lnTo>
                  <a:lnTo>
                    <a:pt x="446" y="371"/>
                  </a:lnTo>
                  <a:lnTo>
                    <a:pt x="446" y="0"/>
                  </a:lnTo>
                  <a:lnTo>
                    <a:pt x="487" y="0"/>
                  </a:lnTo>
                  <a:lnTo>
                    <a:pt x="487" y="181"/>
                  </a:lnTo>
                  <a:lnTo>
                    <a:pt x="556" y="181"/>
                  </a:lnTo>
                  <a:lnTo>
                    <a:pt x="556" y="399"/>
                  </a:lnTo>
                  <a:lnTo>
                    <a:pt x="625" y="399"/>
                  </a:lnTo>
                  <a:lnTo>
                    <a:pt x="625" y="371"/>
                  </a:lnTo>
                  <a:lnTo>
                    <a:pt x="584" y="371"/>
                  </a:lnTo>
                  <a:lnTo>
                    <a:pt x="584" y="0"/>
                  </a:lnTo>
                  <a:lnTo>
                    <a:pt x="627" y="0"/>
                  </a:lnTo>
                  <a:lnTo>
                    <a:pt x="627" y="180"/>
                  </a:lnTo>
                  <a:lnTo>
                    <a:pt x="701" y="261"/>
                  </a:lnTo>
                  <a:lnTo>
                    <a:pt x="701" y="399"/>
                  </a:lnTo>
                  <a:lnTo>
                    <a:pt x="772" y="399"/>
                  </a:lnTo>
                  <a:lnTo>
                    <a:pt x="772" y="371"/>
                  </a:lnTo>
                  <a:lnTo>
                    <a:pt x="731" y="371"/>
                  </a:lnTo>
                  <a:lnTo>
                    <a:pt x="731" y="0"/>
                  </a:lnTo>
                  <a:lnTo>
                    <a:pt x="765" y="0"/>
                  </a:lnTo>
                  <a:lnTo>
                    <a:pt x="765" y="316"/>
                  </a:lnTo>
                  <a:lnTo>
                    <a:pt x="874" y="434"/>
                  </a:lnTo>
                  <a:lnTo>
                    <a:pt x="874" y="456"/>
                  </a:lnTo>
                  <a:lnTo>
                    <a:pt x="249" y="456"/>
                  </a:lnTo>
                  <a:lnTo>
                    <a:pt x="249" y="432"/>
                  </a:lnTo>
                  <a:lnTo>
                    <a:pt x="244" y="427"/>
                  </a:lnTo>
                  <a:lnTo>
                    <a:pt x="230" y="413"/>
                  </a:lnTo>
                  <a:lnTo>
                    <a:pt x="213" y="396"/>
                  </a:lnTo>
                  <a:lnTo>
                    <a:pt x="190" y="375"/>
                  </a:lnTo>
                  <a:lnTo>
                    <a:pt x="166" y="351"/>
                  </a:lnTo>
                  <a:lnTo>
                    <a:pt x="140" y="323"/>
                  </a:lnTo>
                  <a:lnTo>
                    <a:pt x="113" y="297"/>
                  </a:lnTo>
                  <a:lnTo>
                    <a:pt x="87" y="269"/>
                  </a:lnTo>
                  <a:lnTo>
                    <a:pt x="61" y="244"/>
                  </a:lnTo>
                  <a:lnTo>
                    <a:pt x="37" y="221"/>
                  </a:lnTo>
                  <a:lnTo>
                    <a:pt x="18" y="200"/>
                  </a:lnTo>
                  <a:lnTo>
                    <a:pt x="0" y="183"/>
                  </a:lnTo>
                  <a:lnTo>
                    <a:pt x="57" y="183"/>
                  </a:lnTo>
                  <a:lnTo>
                    <a:pt x="275" y="399"/>
                  </a:lnTo>
                  <a:lnTo>
                    <a:pt x="344" y="399"/>
                  </a:lnTo>
                  <a:lnTo>
                    <a:pt x="344" y="371"/>
                  </a:lnTo>
                  <a:lnTo>
                    <a:pt x="303" y="371"/>
                  </a:lnTo>
                  <a:lnTo>
                    <a:pt x="303" y="0"/>
                  </a:lnTo>
                  <a:close/>
                </a:path>
              </a:pathLst>
            </a:custGeom>
            <a:solidFill>
              <a:srgbClr val="A2C1FE"/>
            </a:solidFill>
            <a:ln w="9525">
              <a:noFill/>
              <a:round/>
              <a:headEnd/>
              <a:tailEnd/>
            </a:ln>
          </p:spPr>
          <p:txBody>
            <a:bodyPr/>
            <a:lstStyle/>
            <a:p>
              <a:endParaRPr lang="en-US" sz="700" dirty="0"/>
            </a:p>
          </p:txBody>
        </p:sp>
        <p:sp>
          <p:nvSpPr>
            <p:cNvPr id="85" name="Freeform 22"/>
            <p:cNvSpPr>
              <a:spLocks/>
            </p:cNvSpPr>
            <p:nvPr/>
          </p:nvSpPr>
          <p:spPr bwMode="auto">
            <a:xfrm>
              <a:off x="758" y="2140"/>
              <a:ext cx="319" cy="22"/>
            </a:xfrm>
            <a:custGeom>
              <a:avLst/>
              <a:gdLst>
                <a:gd name="T0" fmla="*/ 0 w 638"/>
                <a:gd name="T1" fmla="*/ 0 h 44"/>
                <a:gd name="T2" fmla="*/ 1 w 638"/>
                <a:gd name="T3" fmla="*/ 0 h 44"/>
                <a:gd name="T4" fmla="*/ 1 w 638"/>
                <a:gd name="T5" fmla="*/ 0 h 44"/>
                <a:gd name="T6" fmla="*/ 1 w 638"/>
                <a:gd name="T7" fmla="*/ 1 h 44"/>
                <a:gd name="T8" fmla="*/ 1 w 638"/>
                <a:gd name="T9" fmla="*/ 1 h 44"/>
                <a:gd name="T10" fmla="*/ 1 w 638"/>
                <a:gd name="T11" fmla="*/ 1 h 44"/>
                <a:gd name="T12" fmla="*/ 1 w 638"/>
                <a:gd name="T13" fmla="*/ 1 h 44"/>
                <a:gd name="T14" fmla="*/ 1 w 638"/>
                <a:gd name="T15" fmla="*/ 1 h 44"/>
                <a:gd name="T16" fmla="*/ 1 w 638"/>
                <a:gd name="T17" fmla="*/ 1 h 44"/>
                <a:gd name="T18" fmla="*/ 1 w 638"/>
                <a:gd name="T19" fmla="*/ 1 h 44"/>
                <a:gd name="T20" fmla="*/ 1 w 638"/>
                <a:gd name="T21" fmla="*/ 1 h 44"/>
                <a:gd name="T22" fmla="*/ 1 w 638"/>
                <a:gd name="T23" fmla="*/ 1 h 44"/>
                <a:gd name="T24" fmla="*/ 1 w 638"/>
                <a:gd name="T25" fmla="*/ 1 h 44"/>
                <a:gd name="T26" fmla="*/ 1 w 638"/>
                <a:gd name="T27" fmla="*/ 1 h 44"/>
                <a:gd name="T28" fmla="*/ 1 w 638"/>
                <a:gd name="T29" fmla="*/ 1 h 44"/>
                <a:gd name="T30" fmla="*/ 1 w 638"/>
                <a:gd name="T31" fmla="*/ 1 h 44"/>
                <a:gd name="T32" fmla="*/ 1 w 638"/>
                <a:gd name="T33" fmla="*/ 1 h 44"/>
                <a:gd name="T34" fmla="*/ 1 w 638"/>
                <a:gd name="T35" fmla="*/ 1 h 44"/>
                <a:gd name="T36" fmla="*/ 1 w 638"/>
                <a:gd name="T37" fmla="*/ 1 h 44"/>
                <a:gd name="T38" fmla="*/ 1 w 638"/>
                <a:gd name="T39" fmla="*/ 1 h 44"/>
                <a:gd name="T40" fmla="*/ 1 w 638"/>
                <a:gd name="T41" fmla="*/ 1 h 44"/>
                <a:gd name="T42" fmla="*/ 1 w 638"/>
                <a:gd name="T43" fmla="*/ 1 h 44"/>
                <a:gd name="T44" fmla="*/ 1 w 638"/>
                <a:gd name="T45" fmla="*/ 1 h 44"/>
                <a:gd name="T46" fmla="*/ 1 w 638"/>
                <a:gd name="T47" fmla="*/ 1 h 44"/>
                <a:gd name="T48" fmla="*/ 1 w 638"/>
                <a:gd name="T49" fmla="*/ 1 h 44"/>
                <a:gd name="T50" fmla="*/ 1 w 638"/>
                <a:gd name="T51" fmla="*/ 1 h 44"/>
                <a:gd name="T52" fmla="*/ 1 w 638"/>
                <a:gd name="T53" fmla="*/ 1 h 44"/>
                <a:gd name="T54" fmla="*/ 1 w 638"/>
                <a:gd name="T55" fmla="*/ 1 h 44"/>
                <a:gd name="T56" fmla="*/ 1 w 638"/>
                <a:gd name="T57" fmla="*/ 1 h 44"/>
                <a:gd name="T58" fmla="*/ 1 w 638"/>
                <a:gd name="T59" fmla="*/ 1 h 44"/>
                <a:gd name="T60" fmla="*/ 1 w 638"/>
                <a:gd name="T61" fmla="*/ 1 h 44"/>
                <a:gd name="T62" fmla="*/ 1 w 638"/>
                <a:gd name="T63" fmla="*/ 1 h 44"/>
                <a:gd name="T64" fmla="*/ 1 w 638"/>
                <a:gd name="T65" fmla="*/ 1 h 44"/>
                <a:gd name="T66" fmla="*/ 1 w 638"/>
                <a:gd name="T67" fmla="*/ 1 h 44"/>
                <a:gd name="T68" fmla="*/ 1 w 638"/>
                <a:gd name="T69" fmla="*/ 1 h 44"/>
                <a:gd name="T70" fmla="*/ 1 w 638"/>
                <a:gd name="T71" fmla="*/ 1 h 44"/>
                <a:gd name="T72" fmla="*/ 1 w 638"/>
                <a:gd name="T73" fmla="*/ 1 h 44"/>
                <a:gd name="T74" fmla="*/ 1 w 638"/>
                <a:gd name="T75" fmla="*/ 1 h 44"/>
                <a:gd name="T76" fmla="*/ 1 w 638"/>
                <a:gd name="T77" fmla="*/ 1 h 44"/>
                <a:gd name="T78" fmla="*/ 0 w 638"/>
                <a:gd name="T79" fmla="*/ 0 h 44"/>
                <a:gd name="T80" fmla="*/ 0 w 638"/>
                <a:gd name="T81" fmla="*/ 0 h 44"/>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638"/>
                <a:gd name="T124" fmla="*/ 0 h 44"/>
                <a:gd name="T125" fmla="*/ 638 w 638"/>
                <a:gd name="T126" fmla="*/ 44 h 44"/>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638" h="44">
                  <a:moveTo>
                    <a:pt x="0" y="0"/>
                  </a:moveTo>
                  <a:lnTo>
                    <a:pt x="614" y="0"/>
                  </a:lnTo>
                  <a:lnTo>
                    <a:pt x="616" y="0"/>
                  </a:lnTo>
                  <a:lnTo>
                    <a:pt x="618" y="1"/>
                  </a:lnTo>
                  <a:lnTo>
                    <a:pt x="619" y="1"/>
                  </a:lnTo>
                  <a:lnTo>
                    <a:pt x="621" y="3"/>
                  </a:lnTo>
                  <a:lnTo>
                    <a:pt x="623" y="5"/>
                  </a:lnTo>
                  <a:lnTo>
                    <a:pt x="625" y="6"/>
                  </a:lnTo>
                  <a:lnTo>
                    <a:pt x="628" y="8"/>
                  </a:lnTo>
                  <a:lnTo>
                    <a:pt x="630" y="10"/>
                  </a:lnTo>
                  <a:lnTo>
                    <a:pt x="631" y="13"/>
                  </a:lnTo>
                  <a:lnTo>
                    <a:pt x="635" y="15"/>
                  </a:lnTo>
                  <a:lnTo>
                    <a:pt x="637" y="17"/>
                  </a:lnTo>
                  <a:lnTo>
                    <a:pt x="638" y="19"/>
                  </a:lnTo>
                  <a:lnTo>
                    <a:pt x="638" y="44"/>
                  </a:lnTo>
                  <a:lnTo>
                    <a:pt x="19" y="44"/>
                  </a:lnTo>
                  <a:lnTo>
                    <a:pt x="19" y="43"/>
                  </a:lnTo>
                  <a:lnTo>
                    <a:pt x="19" y="41"/>
                  </a:lnTo>
                  <a:lnTo>
                    <a:pt x="19" y="39"/>
                  </a:lnTo>
                  <a:lnTo>
                    <a:pt x="19" y="38"/>
                  </a:lnTo>
                  <a:lnTo>
                    <a:pt x="20" y="36"/>
                  </a:lnTo>
                  <a:lnTo>
                    <a:pt x="19" y="34"/>
                  </a:lnTo>
                  <a:lnTo>
                    <a:pt x="20" y="31"/>
                  </a:lnTo>
                  <a:lnTo>
                    <a:pt x="19" y="27"/>
                  </a:lnTo>
                  <a:lnTo>
                    <a:pt x="20" y="24"/>
                  </a:lnTo>
                  <a:lnTo>
                    <a:pt x="19" y="19"/>
                  </a:lnTo>
                  <a:lnTo>
                    <a:pt x="17" y="17"/>
                  </a:lnTo>
                  <a:lnTo>
                    <a:pt x="15" y="15"/>
                  </a:lnTo>
                  <a:lnTo>
                    <a:pt x="13" y="13"/>
                  </a:lnTo>
                  <a:lnTo>
                    <a:pt x="12" y="12"/>
                  </a:lnTo>
                  <a:lnTo>
                    <a:pt x="10" y="10"/>
                  </a:lnTo>
                  <a:lnTo>
                    <a:pt x="8" y="8"/>
                  </a:lnTo>
                  <a:lnTo>
                    <a:pt x="6" y="6"/>
                  </a:lnTo>
                  <a:lnTo>
                    <a:pt x="5" y="5"/>
                  </a:lnTo>
                  <a:lnTo>
                    <a:pt x="3" y="3"/>
                  </a:lnTo>
                  <a:lnTo>
                    <a:pt x="1" y="1"/>
                  </a:lnTo>
                  <a:lnTo>
                    <a:pt x="0" y="0"/>
                  </a:lnTo>
                  <a:close/>
                </a:path>
              </a:pathLst>
            </a:custGeom>
            <a:solidFill>
              <a:srgbClr val="A2C1FE"/>
            </a:solidFill>
            <a:ln w="9525">
              <a:noFill/>
              <a:round/>
              <a:headEnd/>
              <a:tailEnd/>
            </a:ln>
          </p:spPr>
          <p:txBody>
            <a:bodyPr/>
            <a:lstStyle/>
            <a:p>
              <a:endParaRPr lang="en-US" sz="700" dirty="0"/>
            </a:p>
          </p:txBody>
        </p:sp>
      </p:grpSp>
      <p:pic>
        <p:nvPicPr>
          <p:cNvPr id="86" name="Picture 1070" descr="Q:\CLIPART\POWERPNT\BUILDNG5.WMF"/>
          <p:cNvPicPr>
            <a:picLocks noChangeAspect="1" noChangeArrowheads="1"/>
          </p:cNvPicPr>
          <p:nvPr/>
        </p:nvPicPr>
        <p:blipFill>
          <a:blip r:embed="rId5" cstate="print"/>
          <a:srcRect/>
          <a:stretch>
            <a:fillRect/>
          </a:stretch>
        </p:blipFill>
        <p:spPr bwMode="auto">
          <a:xfrm>
            <a:off x="6461310" y="1802207"/>
            <a:ext cx="1020009" cy="653926"/>
          </a:xfrm>
          <a:prstGeom prst="rect">
            <a:avLst/>
          </a:prstGeom>
          <a:noFill/>
        </p:spPr>
      </p:pic>
      <p:sp>
        <p:nvSpPr>
          <p:cNvPr id="87" name="TextBox 86"/>
          <p:cNvSpPr txBox="1"/>
          <p:nvPr/>
        </p:nvSpPr>
        <p:spPr>
          <a:xfrm>
            <a:off x="6728411" y="2358397"/>
            <a:ext cx="508657" cy="250765"/>
          </a:xfrm>
          <a:prstGeom prst="rect">
            <a:avLst/>
          </a:prstGeom>
          <a:noFill/>
        </p:spPr>
        <p:txBody>
          <a:bodyPr wrap="square" lIns="91430" tIns="45715" rIns="91430" bIns="45715" rtlCol="0">
            <a:spAutoFit/>
          </a:bodyPr>
          <a:lstStyle/>
          <a:p>
            <a:pPr algn="ctr"/>
            <a:r>
              <a:rPr lang="en-US" sz="1000" dirty="0" smtClean="0">
                <a:solidFill>
                  <a:srgbClr val="000000"/>
                </a:solidFill>
                <a:latin typeface="Calibri" pitchFamily="34" charset="0"/>
              </a:rPr>
              <a:t>CSM</a:t>
            </a:r>
          </a:p>
        </p:txBody>
      </p:sp>
      <p:sp>
        <p:nvSpPr>
          <p:cNvPr id="52" name="TextBox 51"/>
          <p:cNvSpPr txBox="1"/>
          <p:nvPr/>
        </p:nvSpPr>
        <p:spPr>
          <a:xfrm>
            <a:off x="2517713" y="3062175"/>
            <a:ext cx="1310011" cy="261600"/>
          </a:xfrm>
          <a:prstGeom prst="rect">
            <a:avLst/>
          </a:prstGeom>
          <a:noFill/>
        </p:spPr>
        <p:txBody>
          <a:bodyPr wrap="square" lIns="91430" tIns="45715" rIns="91430" bIns="45715" rtlCol="0">
            <a:spAutoFit/>
          </a:bodyPr>
          <a:lstStyle/>
          <a:p>
            <a:pPr algn="ctr"/>
            <a:r>
              <a:rPr lang="en-US" sz="1100" b="1" dirty="0" smtClean="0">
                <a:solidFill>
                  <a:srgbClr val="000000"/>
                </a:solidFill>
                <a:latin typeface="Calibri" pitchFamily="34" charset="0"/>
              </a:rPr>
              <a:t>Merchant as PISP</a:t>
            </a:r>
          </a:p>
        </p:txBody>
      </p:sp>
      <p:sp>
        <p:nvSpPr>
          <p:cNvPr id="48" name="Rounded Rectangular Callout 47"/>
          <p:cNvSpPr/>
          <p:nvPr/>
        </p:nvSpPr>
        <p:spPr>
          <a:xfrm>
            <a:off x="148856" y="1711843"/>
            <a:ext cx="1943099" cy="1169581"/>
          </a:xfrm>
          <a:prstGeom prst="wedgeRoundRectCallout">
            <a:avLst>
              <a:gd name="adj1" fmla="val 71750"/>
              <a:gd name="adj2" fmla="val 38460"/>
              <a:gd name="adj3" fmla="val 16667"/>
            </a:avLst>
          </a:prstGeom>
          <a:solidFill>
            <a:schemeClr val="tx2">
              <a:lumMod val="20000"/>
              <a:lumOff val="80000"/>
            </a:schemeClr>
          </a:solid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91430" tIns="45715" rIns="91430" bIns="45715" rtlCol="0" anchor="ctr"/>
          <a:lstStyle/>
          <a:p>
            <a:pPr marL="228575" indent="-228575"/>
            <a:r>
              <a:rPr lang="en-US" sz="900" dirty="0" smtClean="0">
                <a:solidFill>
                  <a:srgbClr val="0070C0"/>
                </a:solidFill>
                <a:latin typeface="Calibri" pitchFamily="34" charset="0"/>
              </a:rPr>
              <a:t>List of API </a:t>
            </a:r>
          </a:p>
          <a:p>
            <a:pPr marL="228575" indent="-228575"/>
            <a:r>
              <a:rPr lang="en-US" sz="900" dirty="0" smtClean="0">
                <a:solidFill>
                  <a:srgbClr val="0070C0"/>
                </a:solidFill>
                <a:latin typeface="Calibri" pitchFamily="34" charset="0"/>
              </a:rPr>
              <a:t>1. getMerchantCreditDetails</a:t>
            </a:r>
          </a:p>
          <a:p>
            <a:pPr marL="228575" indent="-228575"/>
            <a:r>
              <a:rPr lang="en-US" sz="900" dirty="0" smtClean="0">
                <a:solidFill>
                  <a:srgbClr val="0070C0"/>
                </a:solidFill>
                <a:latin typeface="Calibri" pitchFamily="34" charset="0"/>
              </a:rPr>
              <a:t>2. getMemberState&amp;Bank</a:t>
            </a:r>
          </a:p>
          <a:p>
            <a:pPr marL="228575" indent="-228575"/>
            <a:r>
              <a:rPr lang="en-US" sz="900" dirty="0" smtClean="0">
                <a:solidFill>
                  <a:srgbClr val="0070C0"/>
                </a:solidFill>
                <a:latin typeface="Calibri" pitchFamily="34" charset="0"/>
              </a:rPr>
              <a:t>3. sendCustomerLoginDetails</a:t>
            </a:r>
          </a:p>
          <a:p>
            <a:pPr marL="228575" indent="-228575"/>
            <a:r>
              <a:rPr lang="en-US" sz="900" dirty="0" smtClean="0">
                <a:solidFill>
                  <a:srgbClr val="0070C0"/>
                </a:solidFill>
                <a:latin typeface="Calibri" pitchFamily="34" charset="0"/>
              </a:rPr>
              <a:t>4. sendMerchantCreditDetails</a:t>
            </a:r>
          </a:p>
          <a:p>
            <a:pPr marL="228575" indent="-228575"/>
            <a:r>
              <a:rPr lang="en-US" sz="900" dirty="0" smtClean="0">
                <a:solidFill>
                  <a:srgbClr val="0070C0"/>
                </a:solidFill>
                <a:latin typeface="Calibri" pitchFamily="34" charset="0"/>
              </a:rPr>
              <a:t>5. enterPaymentOTPDetails</a:t>
            </a:r>
          </a:p>
          <a:p>
            <a:pPr marL="228575" indent="-228575"/>
            <a:r>
              <a:rPr lang="en-US" sz="900" dirty="0" smtClean="0">
                <a:solidFill>
                  <a:srgbClr val="0070C0"/>
                </a:solidFill>
                <a:latin typeface="Calibri" pitchFamily="34" charset="0"/>
              </a:rPr>
              <a:t>6. sendTransactionAndOTPDetails</a:t>
            </a:r>
          </a:p>
          <a:p>
            <a:pPr marL="228575" indent="-228575"/>
            <a:r>
              <a:rPr lang="en-US" sz="900" dirty="0" smtClean="0">
                <a:solidFill>
                  <a:srgbClr val="0070C0"/>
                </a:solidFill>
                <a:latin typeface="Calibri" pitchFamily="34" charset="0"/>
              </a:rPr>
              <a:t>7. showPaymentsStatus</a:t>
            </a:r>
          </a:p>
        </p:txBody>
      </p:sp>
      <p:pic>
        <p:nvPicPr>
          <p:cNvPr id="42" name="Picture 34" descr="Corporate"/>
          <p:cNvPicPr>
            <a:picLocks noChangeAspect="1" noChangeArrowheads="1"/>
          </p:cNvPicPr>
          <p:nvPr/>
        </p:nvPicPr>
        <p:blipFill>
          <a:blip r:embed="rId4" cstate="print"/>
          <a:srcRect/>
          <a:stretch>
            <a:fillRect/>
          </a:stretch>
        </p:blipFill>
        <p:spPr bwMode="auto">
          <a:xfrm>
            <a:off x="4263171" y="3251213"/>
            <a:ext cx="353252" cy="415591"/>
          </a:xfrm>
          <a:prstGeom prst="rect">
            <a:avLst/>
          </a:prstGeom>
          <a:noFill/>
          <a:ln w="9525">
            <a:noFill/>
            <a:miter lim="800000"/>
            <a:headEnd/>
            <a:tailEnd/>
          </a:ln>
        </p:spPr>
      </p:pic>
      <p:sp>
        <p:nvSpPr>
          <p:cNvPr id="45" name="TextBox 44"/>
          <p:cNvSpPr txBox="1"/>
          <p:nvPr/>
        </p:nvSpPr>
        <p:spPr>
          <a:xfrm>
            <a:off x="4356274" y="3334336"/>
            <a:ext cx="3206337" cy="246211"/>
          </a:xfrm>
          <a:prstGeom prst="rect">
            <a:avLst/>
          </a:prstGeom>
          <a:noFill/>
        </p:spPr>
        <p:txBody>
          <a:bodyPr wrap="square" lIns="91430" tIns="45715" rIns="91430" bIns="45715" rtlCol="0">
            <a:spAutoFit/>
          </a:bodyPr>
          <a:lstStyle/>
          <a:p>
            <a:pPr algn="ctr"/>
            <a:r>
              <a:rPr lang="en-US" sz="1000" b="1" dirty="0" smtClean="0">
                <a:solidFill>
                  <a:srgbClr val="000000"/>
                </a:solidFill>
                <a:latin typeface="Calibri" pitchFamily="34" charset="0"/>
              </a:rPr>
              <a:t>Static Data</a:t>
            </a:r>
            <a:r>
              <a:rPr lang="en-US" sz="1000" b="1" dirty="0" smtClean="0">
                <a:solidFill>
                  <a:srgbClr val="FF0000"/>
                </a:solidFill>
                <a:latin typeface="Calibri" pitchFamily="34" charset="0"/>
              </a:rPr>
              <a:t>: County, Bank and CSM Mapping provider</a:t>
            </a:r>
          </a:p>
        </p:txBody>
      </p:sp>
      <p:sp>
        <p:nvSpPr>
          <p:cNvPr id="54" name="Rounded Rectangular Callout 53"/>
          <p:cNvSpPr/>
          <p:nvPr/>
        </p:nvSpPr>
        <p:spPr>
          <a:xfrm>
            <a:off x="7761770" y="1216205"/>
            <a:ext cx="1818168" cy="963883"/>
          </a:xfrm>
          <a:prstGeom prst="wedgeRoundRectCallout">
            <a:avLst>
              <a:gd name="adj1" fmla="val -129779"/>
              <a:gd name="adj2" fmla="val -32842"/>
              <a:gd name="adj3" fmla="val 16667"/>
            </a:avLst>
          </a:prstGeom>
          <a:solidFill>
            <a:schemeClr val="tx2">
              <a:lumMod val="20000"/>
              <a:lumOff val="80000"/>
            </a:schemeClr>
          </a:solid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91430" tIns="45715" rIns="91430" bIns="45715" rtlCol="0" anchor="ctr"/>
          <a:lstStyle/>
          <a:p>
            <a:pPr marL="228575" indent="-228575"/>
            <a:r>
              <a:rPr lang="en-US" sz="800" dirty="0" smtClean="0">
                <a:solidFill>
                  <a:srgbClr val="0070C0"/>
                </a:solidFill>
                <a:latin typeface="Calibri" pitchFamily="34" charset="0"/>
              </a:rPr>
              <a:t>List of API</a:t>
            </a:r>
          </a:p>
          <a:p>
            <a:pPr marL="228575" indent="-228575"/>
            <a:r>
              <a:rPr lang="en-US" sz="800" dirty="0" smtClean="0">
                <a:solidFill>
                  <a:srgbClr val="0070C0"/>
                </a:solidFill>
                <a:latin typeface="Calibri" pitchFamily="34" charset="0"/>
              </a:rPr>
              <a:t>1. verifyCustomerLoginDetails</a:t>
            </a:r>
          </a:p>
          <a:p>
            <a:pPr marL="228575" indent="-228575"/>
            <a:r>
              <a:rPr lang="en-US" sz="800" dirty="0" smtClean="0">
                <a:solidFill>
                  <a:srgbClr val="0070C0"/>
                </a:solidFill>
                <a:latin typeface="Calibri" pitchFamily="34" charset="0"/>
              </a:rPr>
              <a:t>2. checkMerchantCreditDetails</a:t>
            </a:r>
          </a:p>
          <a:p>
            <a:pPr marL="228575" indent="-228575"/>
            <a:r>
              <a:rPr lang="en-US" sz="800" dirty="0" smtClean="0">
                <a:solidFill>
                  <a:srgbClr val="0070C0"/>
                </a:solidFill>
                <a:latin typeface="Calibri" pitchFamily="34" charset="0"/>
              </a:rPr>
              <a:t>3. sendPaymentOTPToCustomer</a:t>
            </a:r>
          </a:p>
          <a:p>
            <a:pPr marL="228575" indent="-228575"/>
            <a:r>
              <a:rPr lang="en-US" sz="800" dirty="0" smtClean="0">
                <a:solidFill>
                  <a:srgbClr val="0070C0"/>
                </a:solidFill>
                <a:latin typeface="Calibri" pitchFamily="34" charset="0"/>
              </a:rPr>
              <a:t>4. verifyTransactionAndOTPDetails</a:t>
            </a:r>
          </a:p>
          <a:p>
            <a:pPr marL="228575" indent="-228575"/>
            <a:r>
              <a:rPr lang="en-US" sz="800" dirty="0" smtClean="0">
                <a:solidFill>
                  <a:srgbClr val="0070C0"/>
                </a:solidFill>
                <a:latin typeface="Calibri" pitchFamily="34" charset="0"/>
              </a:rPr>
              <a:t>5. executePaymentOrder</a:t>
            </a:r>
          </a:p>
          <a:p>
            <a:pPr marL="228575" indent="-228575"/>
            <a:r>
              <a:rPr lang="en-US" sz="800" dirty="0" smtClean="0">
                <a:solidFill>
                  <a:srgbClr val="0070C0"/>
                </a:solidFill>
                <a:latin typeface="Calibri" pitchFamily="34" charset="0"/>
              </a:rPr>
              <a:t>6. notifyPaymentOrderStatus </a:t>
            </a:r>
          </a:p>
        </p:txBody>
      </p:sp>
      <p:sp>
        <p:nvSpPr>
          <p:cNvPr id="61" name="Horizontal Scroll 60"/>
          <p:cNvSpPr/>
          <p:nvPr/>
        </p:nvSpPr>
        <p:spPr>
          <a:xfrm>
            <a:off x="6564573" y="1"/>
            <a:ext cx="3016155" cy="941695"/>
          </a:xfrm>
          <a:prstGeom prst="horizontalScroll">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200" dirty="0" smtClean="0">
                <a:solidFill>
                  <a:schemeClr val="tx2">
                    <a:lumMod val="50000"/>
                  </a:schemeClr>
                </a:solidFill>
                <a:latin typeface="Calibri" pitchFamily="34" charset="0"/>
              </a:rPr>
              <a:t>This scenario is based on existing European Payments system. </a:t>
            </a:r>
          </a:p>
          <a:p>
            <a:pPr algn="ctr"/>
            <a:r>
              <a:rPr lang="en-US" sz="1200" dirty="0" smtClean="0">
                <a:solidFill>
                  <a:schemeClr val="tx2">
                    <a:lumMod val="50000"/>
                  </a:schemeClr>
                </a:solidFill>
                <a:latin typeface="Calibri" pitchFamily="34" charset="0"/>
              </a:rPr>
              <a:t>E.g. Sofort</a:t>
            </a:r>
          </a:p>
        </p:txBody>
      </p:sp>
      <p:cxnSp>
        <p:nvCxnSpPr>
          <p:cNvPr id="98" name="Shape 97"/>
          <p:cNvCxnSpPr>
            <a:stCxn id="52" idx="2"/>
            <a:endCxn id="42" idx="1"/>
          </p:cNvCxnSpPr>
          <p:nvPr/>
        </p:nvCxnSpPr>
        <p:spPr>
          <a:xfrm rot="16200000" flipH="1">
            <a:off x="3650328" y="2846166"/>
            <a:ext cx="135234" cy="1090452"/>
          </a:xfrm>
          <a:prstGeom prst="bentConnector2">
            <a:avLst/>
          </a:prstGeom>
          <a:ln w="15875">
            <a:solidFill>
              <a:srgbClr val="000000"/>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101" name="Oval 100"/>
          <p:cNvSpPr/>
          <p:nvPr/>
        </p:nvSpPr>
        <p:spPr>
          <a:xfrm>
            <a:off x="3252347" y="2267064"/>
            <a:ext cx="195943" cy="235132"/>
          </a:xfrm>
          <a:prstGeom prst="ellipse">
            <a:avLst/>
          </a:prstGeom>
          <a:ln w="12700">
            <a:solidFill>
              <a:srgbClr val="000000"/>
            </a:solidFill>
            <a:prstDash val="solid"/>
            <a:tailEnd type="arrow"/>
          </a:ln>
        </p:spPr>
        <p:style>
          <a:lnRef idx="1">
            <a:schemeClr val="accent1"/>
          </a:lnRef>
          <a:fillRef idx="0">
            <a:schemeClr val="accent1"/>
          </a:fillRef>
          <a:effectRef idx="0">
            <a:schemeClr val="accent1"/>
          </a:effectRef>
          <a:fontRef idx="minor">
            <a:schemeClr val="tx1"/>
          </a:fontRef>
        </p:style>
        <p:txBody>
          <a:bodyPr lIns="91430" tIns="45715" rIns="91430" bIns="45715" rtlCol="0" anchor="ctr"/>
          <a:lstStyle/>
          <a:p>
            <a:pPr algn="ctr"/>
            <a:r>
              <a:rPr lang="en-US" sz="1100" dirty="0" smtClean="0">
                <a:solidFill>
                  <a:srgbClr val="000000"/>
                </a:solidFill>
                <a:latin typeface="Calibri" pitchFamily="34" charset="0"/>
              </a:rPr>
              <a:t>7</a:t>
            </a:r>
          </a:p>
        </p:txBody>
      </p:sp>
      <p:sp>
        <p:nvSpPr>
          <p:cNvPr id="102" name="Rounded Rectangle 101"/>
          <p:cNvSpPr/>
          <p:nvPr/>
        </p:nvSpPr>
        <p:spPr>
          <a:xfrm>
            <a:off x="1805049" y="6415161"/>
            <a:ext cx="5775965" cy="385948"/>
          </a:xfrm>
          <a:prstGeom prst="round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900" dirty="0" smtClean="0">
                <a:solidFill>
                  <a:srgbClr val="C00000"/>
                </a:solidFill>
                <a:latin typeface="Calibri" pitchFamily="34" charset="0"/>
              </a:rPr>
              <a:t>Note: Please be noted, Technical Specification for PSD2 is yet not released by EBA. All the scenario captured is based on certain assumptions and may tend to change.</a:t>
            </a:r>
          </a:p>
        </p:txBody>
      </p:sp>
    </p:spTree>
  </p:cSld>
  <p:clrMapOvr>
    <a:masterClrMapping/>
  </p:clrMapOvr>
  <p:transition spd="med">
    <p:wip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Rounded Rectangle 44"/>
          <p:cNvSpPr/>
          <p:nvPr/>
        </p:nvSpPr>
        <p:spPr>
          <a:xfrm>
            <a:off x="3450935" y="1779188"/>
            <a:ext cx="1864426" cy="975871"/>
          </a:xfrm>
          <a:prstGeom prst="roundRect">
            <a:avLst/>
          </a:prstGeom>
          <a:solidFill>
            <a:srgbClr val="C1E1FF"/>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91430" tIns="45715" rIns="91430" bIns="45715" rtlCol="0" anchor="ctr"/>
          <a:lstStyle/>
          <a:p>
            <a:pPr algn="ctr"/>
            <a:endParaRPr lang="en-US" sz="1000" dirty="0" smtClean="0">
              <a:solidFill>
                <a:schemeClr val="tx2">
                  <a:lumMod val="50000"/>
                </a:schemeClr>
              </a:solidFill>
              <a:latin typeface="Calibri" pitchFamily="34" charset="0"/>
            </a:endParaRPr>
          </a:p>
        </p:txBody>
      </p:sp>
      <p:sp>
        <p:nvSpPr>
          <p:cNvPr id="64" name="Rounded Rectangle 63"/>
          <p:cNvSpPr/>
          <p:nvPr/>
        </p:nvSpPr>
        <p:spPr>
          <a:xfrm>
            <a:off x="5741579" y="1148317"/>
            <a:ext cx="1403497" cy="733647"/>
          </a:xfrm>
          <a:prstGeom prst="roundRect">
            <a:avLst/>
          </a:prstGeom>
          <a:solidFill>
            <a:srgbClr val="C1E1FF"/>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91430" tIns="45715" rIns="91430" bIns="45715" rtlCol="0" anchor="ctr"/>
          <a:lstStyle/>
          <a:p>
            <a:pPr algn="ctr"/>
            <a:endParaRPr lang="en-US" sz="1000" dirty="0" smtClean="0">
              <a:solidFill>
                <a:schemeClr val="tx2">
                  <a:lumMod val="50000"/>
                </a:schemeClr>
              </a:solidFill>
              <a:latin typeface="Calibri" pitchFamily="34" charset="0"/>
            </a:endParaRPr>
          </a:p>
        </p:txBody>
      </p:sp>
      <p:sp>
        <p:nvSpPr>
          <p:cNvPr id="62" name="Rounded Rectangle 61"/>
          <p:cNvSpPr/>
          <p:nvPr/>
        </p:nvSpPr>
        <p:spPr>
          <a:xfrm>
            <a:off x="3448541" y="3384698"/>
            <a:ext cx="1049079" cy="921489"/>
          </a:xfrm>
          <a:prstGeom prst="roundRect">
            <a:avLst/>
          </a:prstGeom>
          <a:solidFill>
            <a:srgbClr val="C1E1FF"/>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91430" tIns="45715" rIns="91430" bIns="45715" rtlCol="0" anchor="ctr"/>
          <a:lstStyle/>
          <a:p>
            <a:pPr algn="ctr"/>
            <a:endParaRPr lang="en-US" sz="1000" dirty="0" smtClean="0">
              <a:solidFill>
                <a:schemeClr val="tx2">
                  <a:lumMod val="50000"/>
                </a:schemeClr>
              </a:solidFill>
              <a:latin typeface="Calibri" pitchFamily="34" charset="0"/>
            </a:endParaRPr>
          </a:p>
        </p:txBody>
      </p:sp>
      <p:sp>
        <p:nvSpPr>
          <p:cNvPr id="61" name="Rounded Rectangle 60"/>
          <p:cNvSpPr/>
          <p:nvPr/>
        </p:nvSpPr>
        <p:spPr>
          <a:xfrm>
            <a:off x="6234273" y="3342169"/>
            <a:ext cx="978195" cy="1041991"/>
          </a:xfrm>
          <a:prstGeom prst="roundRect">
            <a:avLst/>
          </a:prstGeom>
          <a:solidFill>
            <a:srgbClr val="C1E1FF"/>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91430" tIns="45715" rIns="91430" bIns="45715" rtlCol="0" anchor="ctr"/>
          <a:lstStyle/>
          <a:p>
            <a:pPr algn="ctr"/>
            <a:endParaRPr lang="en-US" sz="1000" dirty="0" smtClean="0">
              <a:solidFill>
                <a:schemeClr val="tx2">
                  <a:lumMod val="50000"/>
                </a:schemeClr>
              </a:solidFill>
              <a:latin typeface="Calibri" pitchFamily="34" charset="0"/>
            </a:endParaRPr>
          </a:p>
        </p:txBody>
      </p:sp>
      <p:sp>
        <p:nvSpPr>
          <p:cNvPr id="2" name="Content Placeholder 1"/>
          <p:cNvSpPr>
            <a:spLocks noGrp="1"/>
          </p:cNvSpPr>
          <p:nvPr>
            <p:ph idx="12"/>
          </p:nvPr>
        </p:nvSpPr>
        <p:spPr>
          <a:xfrm>
            <a:off x="191068" y="4540098"/>
            <a:ext cx="9485195" cy="1754373"/>
          </a:xfrm>
        </p:spPr>
        <p:style>
          <a:lnRef idx="1">
            <a:schemeClr val="accent5"/>
          </a:lnRef>
          <a:fillRef idx="2">
            <a:schemeClr val="accent5"/>
          </a:fillRef>
          <a:effectRef idx="1">
            <a:schemeClr val="accent5"/>
          </a:effectRef>
          <a:fontRef idx="minor">
            <a:schemeClr val="dk1"/>
          </a:fontRef>
        </p:style>
        <p:txBody>
          <a:bodyPr numCol="2"/>
          <a:lstStyle/>
          <a:p>
            <a:pPr marL="228575" indent="-228575">
              <a:buNone/>
            </a:pPr>
            <a:r>
              <a:rPr lang="en-US" sz="900" dirty="0">
                <a:solidFill>
                  <a:srgbClr val="000000"/>
                </a:solidFill>
              </a:rPr>
              <a:t>1. Customer1 login into his </a:t>
            </a:r>
            <a:r>
              <a:rPr lang="en-US" sz="900" dirty="0" smtClean="0">
                <a:solidFill>
                  <a:srgbClr val="000000"/>
                </a:solidFill>
              </a:rPr>
              <a:t>Online banking portal and </a:t>
            </a:r>
            <a:r>
              <a:rPr lang="en-US" sz="900" dirty="0">
                <a:solidFill>
                  <a:srgbClr val="000000"/>
                </a:solidFill>
              </a:rPr>
              <a:t>initiate credit transfer request to pay </a:t>
            </a:r>
            <a:r>
              <a:rPr lang="en-US" sz="900" dirty="0" smtClean="0">
                <a:solidFill>
                  <a:srgbClr val="000000"/>
                </a:solidFill>
              </a:rPr>
              <a:t>Customer2. To initiate payment, Customer1 use “</a:t>
            </a:r>
            <a:r>
              <a:rPr lang="en-US" sz="900" b="1" dirty="0" smtClean="0">
                <a:solidFill>
                  <a:srgbClr val="000000"/>
                </a:solidFill>
              </a:rPr>
              <a:t>Virtual Address / Alias</a:t>
            </a:r>
            <a:r>
              <a:rPr lang="en-US" sz="900" dirty="0" smtClean="0">
                <a:solidFill>
                  <a:srgbClr val="000000"/>
                </a:solidFill>
              </a:rPr>
              <a:t>” </a:t>
            </a:r>
            <a:r>
              <a:rPr lang="en-US" sz="900" dirty="0">
                <a:solidFill>
                  <a:srgbClr val="000000"/>
                </a:solidFill>
              </a:rPr>
              <a:t>of </a:t>
            </a:r>
            <a:r>
              <a:rPr lang="en-US" sz="900" dirty="0" smtClean="0">
                <a:solidFill>
                  <a:srgbClr val="000000"/>
                </a:solidFill>
              </a:rPr>
              <a:t>Customer2. </a:t>
            </a:r>
            <a:r>
              <a:rPr lang="en-US" sz="900" dirty="0" smtClean="0">
                <a:solidFill>
                  <a:srgbClr val="FF0000"/>
                </a:solidFill>
              </a:rPr>
              <a:t>getCreditAlias</a:t>
            </a:r>
            <a:endParaRPr lang="en-US" sz="900" dirty="0">
              <a:solidFill>
                <a:srgbClr val="FF0000"/>
              </a:solidFill>
            </a:endParaRPr>
          </a:p>
          <a:p>
            <a:pPr marL="228575" indent="-228575">
              <a:buNone/>
            </a:pPr>
            <a:r>
              <a:rPr lang="en-US" sz="900" dirty="0">
                <a:solidFill>
                  <a:srgbClr val="000000"/>
                </a:solidFill>
              </a:rPr>
              <a:t>2. </a:t>
            </a:r>
            <a:r>
              <a:rPr lang="en-US" sz="900" dirty="0" smtClean="0">
                <a:solidFill>
                  <a:srgbClr val="000000"/>
                </a:solidFill>
              </a:rPr>
              <a:t>Assuming Third Party Registry Service provider will have “Virtual Address/Alias to it’s Issuer Bank/TPP” mapping, and details of the customer. So Customer1 bank </a:t>
            </a:r>
            <a:r>
              <a:rPr lang="en-US" sz="900" dirty="0">
                <a:solidFill>
                  <a:srgbClr val="000000"/>
                </a:solidFill>
              </a:rPr>
              <a:t>get the IBAN of </a:t>
            </a:r>
            <a:r>
              <a:rPr lang="en-US" sz="900" dirty="0" smtClean="0">
                <a:solidFill>
                  <a:srgbClr val="000000"/>
                </a:solidFill>
              </a:rPr>
              <a:t>TPP (Wallet) of Customer2 from </a:t>
            </a:r>
            <a:r>
              <a:rPr lang="en-US" sz="900" dirty="0">
                <a:solidFill>
                  <a:srgbClr val="000000"/>
                </a:solidFill>
              </a:rPr>
              <a:t>authorized Third Party Registry Service. </a:t>
            </a:r>
            <a:r>
              <a:rPr lang="en-US" sz="900" dirty="0" smtClean="0">
                <a:solidFill>
                  <a:srgbClr val="FF0000"/>
                </a:solidFill>
              </a:rPr>
              <a:t>getIBAN, sendIBANDetails </a:t>
            </a:r>
            <a:endParaRPr lang="en-US" sz="900" dirty="0">
              <a:solidFill>
                <a:srgbClr val="FF0000"/>
              </a:solidFill>
            </a:endParaRPr>
          </a:p>
          <a:p>
            <a:pPr marL="228575" indent="-228575">
              <a:buNone/>
            </a:pPr>
            <a:r>
              <a:rPr lang="en-US" sz="900" dirty="0">
                <a:solidFill>
                  <a:srgbClr val="000000"/>
                </a:solidFill>
              </a:rPr>
              <a:t>3. Customer1 </a:t>
            </a:r>
            <a:r>
              <a:rPr lang="en-US" sz="900" dirty="0" smtClean="0">
                <a:solidFill>
                  <a:srgbClr val="000000"/>
                </a:solidFill>
              </a:rPr>
              <a:t>bank initiate Fund transfer request to credit TPP Bank account via available CSM.</a:t>
            </a:r>
            <a:r>
              <a:rPr lang="en-IN" sz="900" dirty="0">
                <a:solidFill>
                  <a:srgbClr val="FF0000"/>
                </a:solidFill>
              </a:rPr>
              <a:t> checkCustomerCreditDetails, </a:t>
            </a:r>
            <a:r>
              <a:rPr lang="en-US" sz="900" dirty="0" smtClean="0">
                <a:solidFill>
                  <a:srgbClr val="FF0000"/>
                </a:solidFill>
                <a:cs typeface="Arial" pitchFamily="34" charset="0"/>
              </a:rPr>
              <a:t>executePaymentOrder</a:t>
            </a:r>
            <a:endParaRPr lang="en-US" sz="900" dirty="0">
              <a:solidFill>
                <a:schemeClr val="accent5"/>
              </a:solidFill>
              <a:cs typeface="Arial" pitchFamily="34" charset="0"/>
            </a:endParaRPr>
          </a:p>
          <a:p>
            <a:pPr marL="228575" indent="-228575">
              <a:buNone/>
            </a:pPr>
            <a:r>
              <a:rPr lang="en-US" sz="900" dirty="0">
                <a:solidFill>
                  <a:srgbClr val="000000"/>
                </a:solidFill>
              </a:rPr>
              <a:t>4. </a:t>
            </a:r>
            <a:r>
              <a:rPr lang="en-US" sz="900" dirty="0" smtClean="0">
                <a:solidFill>
                  <a:srgbClr val="000000"/>
                </a:solidFill>
              </a:rPr>
              <a:t>On successful payment initiation, Customer1 bank send payment information (</a:t>
            </a:r>
            <a:r>
              <a:rPr lang="en-US" sz="900" b="1" dirty="0" smtClean="0">
                <a:solidFill>
                  <a:srgbClr val="000000"/>
                </a:solidFill>
              </a:rPr>
              <a:t>Customer2 alias, Transaction Reference, Amount</a:t>
            </a:r>
            <a:r>
              <a:rPr lang="en-US" sz="900" dirty="0" smtClean="0">
                <a:solidFill>
                  <a:srgbClr val="000000"/>
                </a:solidFill>
              </a:rPr>
              <a:t>) to TPP (wallet) to credit Customer2.</a:t>
            </a:r>
            <a:r>
              <a:rPr lang="en-US" sz="900" dirty="0">
                <a:solidFill>
                  <a:srgbClr val="FF0000"/>
                </a:solidFill>
              </a:rPr>
              <a:t> sendPaymentInfo</a:t>
            </a:r>
            <a:endParaRPr lang="en-US" sz="900" dirty="0">
              <a:solidFill>
                <a:srgbClr val="000000"/>
              </a:solidFill>
            </a:endParaRPr>
          </a:p>
          <a:p>
            <a:pPr marL="228575" indent="-228575">
              <a:buNone/>
            </a:pPr>
            <a:r>
              <a:rPr lang="en-US" sz="900" dirty="0" smtClean="0">
                <a:solidFill>
                  <a:srgbClr val="000000"/>
                </a:solidFill>
              </a:rPr>
              <a:t>5. </a:t>
            </a:r>
            <a:r>
              <a:rPr lang="en-US" sz="900" dirty="0">
                <a:solidFill>
                  <a:srgbClr val="000000"/>
                </a:solidFill>
              </a:rPr>
              <a:t>The funds become available to </a:t>
            </a:r>
            <a:r>
              <a:rPr lang="en-US" sz="900" dirty="0" smtClean="0">
                <a:solidFill>
                  <a:srgbClr val="000000"/>
                </a:solidFill>
              </a:rPr>
              <a:t>TPP </a:t>
            </a:r>
            <a:r>
              <a:rPr lang="en-US" sz="900" dirty="0">
                <a:solidFill>
                  <a:srgbClr val="000000"/>
                </a:solidFill>
              </a:rPr>
              <a:t>once clearing and settlement in the infrastructure layer has been completed. </a:t>
            </a:r>
            <a:r>
              <a:rPr lang="en-US" sz="900" dirty="0" smtClean="0">
                <a:solidFill>
                  <a:srgbClr val="FF0000"/>
                </a:solidFill>
              </a:rPr>
              <a:t>notifyPaymentReceiptToTPP</a:t>
            </a:r>
            <a:endParaRPr lang="en-US" sz="900" dirty="0">
              <a:solidFill>
                <a:srgbClr val="000000"/>
              </a:solidFill>
            </a:endParaRPr>
          </a:p>
          <a:p>
            <a:pPr marL="228575" indent="-228575">
              <a:buNone/>
            </a:pPr>
            <a:r>
              <a:rPr lang="en-US" sz="900" dirty="0" smtClean="0">
                <a:solidFill>
                  <a:srgbClr val="000000"/>
                </a:solidFill>
              </a:rPr>
              <a:t>6. TPP </a:t>
            </a:r>
            <a:r>
              <a:rPr lang="en-US" sz="900" dirty="0">
                <a:solidFill>
                  <a:srgbClr val="000000"/>
                </a:solidFill>
              </a:rPr>
              <a:t>will match the </a:t>
            </a:r>
            <a:r>
              <a:rPr lang="en-US" sz="900" b="1" dirty="0" smtClean="0">
                <a:solidFill>
                  <a:srgbClr val="000000"/>
                </a:solidFill>
              </a:rPr>
              <a:t>Customer2 alias, Amount  and </a:t>
            </a:r>
            <a:r>
              <a:rPr lang="en-US" sz="900" b="1" dirty="0">
                <a:solidFill>
                  <a:srgbClr val="000000"/>
                </a:solidFill>
              </a:rPr>
              <a:t>Transaction </a:t>
            </a:r>
            <a:r>
              <a:rPr lang="en-US" sz="900" b="1" dirty="0" smtClean="0">
                <a:solidFill>
                  <a:srgbClr val="000000"/>
                </a:solidFill>
              </a:rPr>
              <a:t>Reference</a:t>
            </a:r>
            <a:r>
              <a:rPr lang="en-US" sz="900" dirty="0" smtClean="0">
                <a:solidFill>
                  <a:srgbClr val="000000"/>
                </a:solidFill>
              </a:rPr>
              <a:t> </a:t>
            </a:r>
            <a:r>
              <a:rPr lang="en-US" sz="900" dirty="0">
                <a:solidFill>
                  <a:srgbClr val="000000"/>
                </a:solidFill>
              </a:rPr>
              <a:t>and the funds become available to Customer2 in his </a:t>
            </a:r>
            <a:r>
              <a:rPr lang="en-US" sz="900" dirty="0" smtClean="0">
                <a:solidFill>
                  <a:srgbClr val="000000"/>
                </a:solidFill>
              </a:rPr>
              <a:t>TPP </a:t>
            </a:r>
            <a:r>
              <a:rPr lang="en-US" sz="900" dirty="0">
                <a:solidFill>
                  <a:srgbClr val="000000"/>
                </a:solidFill>
              </a:rPr>
              <a:t>wallet account. </a:t>
            </a:r>
            <a:r>
              <a:rPr lang="en-US" sz="900" dirty="0">
                <a:solidFill>
                  <a:srgbClr val="FF0000"/>
                </a:solidFill>
              </a:rPr>
              <a:t>matchTransaction, </a:t>
            </a:r>
            <a:r>
              <a:rPr lang="en-US" sz="900" dirty="0" smtClean="0">
                <a:solidFill>
                  <a:srgbClr val="FF0000"/>
                </a:solidFill>
              </a:rPr>
              <a:t>notifyPaymentStatusToBank, </a:t>
            </a:r>
            <a:r>
              <a:rPr lang="en-US" sz="900" dirty="0">
                <a:solidFill>
                  <a:srgbClr val="FF0000"/>
                </a:solidFill>
              </a:rPr>
              <a:t>notifyPaymentReceiptToCustomer</a:t>
            </a:r>
          </a:p>
          <a:p>
            <a:pPr marL="228575" indent="-228575">
              <a:buNone/>
            </a:pPr>
            <a:r>
              <a:rPr lang="en-US" sz="900" dirty="0" smtClean="0"/>
              <a:t>7. Customer1 Bank receive </a:t>
            </a:r>
            <a:r>
              <a:rPr lang="en-US" sz="900" dirty="0"/>
              <a:t>the transaction status from </a:t>
            </a:r>
            <a:r>
              <a:rPr lang="en-US" sz="900" dirty="0" smtClean="0"/>
              <a:t>TPP </a:t>
            </a:r>
            <a:r>
              <a:rPr lang="en-US" sz="900" dirty="0"/>
              <a:t>and </a:t>
            </a:r>
            <a:r>
              <a:rPr lang="en-US" sz="900" dirty="0" smtClean="0"/>
              <a:t>notify </a:t>
            </a:r>
            <a:r>
              <a:rPr lang="en-US" sz="900" dirty="0"/>
              <a:t>the status to </a:t>
            </a:r>
            <a:r>
              <a:rPr lang="en-US" sz="900" dirty="0" smtClean="0"/>
              <a:t>Customer1</a:t>
            </a:r>
            <a:r>
              <a:rPr lang="en-US" sz="900" dirty="0"/>
              <a:t>. </a:t>
            </a:r>
            <a:r>
              <a:rPr lang="en-US" sz="900" dirty="0">
                <a:solidFill>
                  <a:srgbClr val="FF0000"/>
                </a:solidFill>
              </a:rPr>
              <a:t>notifyPaymentSentToCustomer</a:t>
            </a:r>
            <a:endParaRPr lang="en-US" sz="900" dirty="0"/>
          </a:p>
          <a:p>
            <a:pPr marL="228575" indent="-228575">
              <a:buAutoNum type="arabicPeriod"/>
            </a:pPr>
            <a:endParaRPr lang="en-US" sz="900" dirty="0">
              <a:solidFill>
                <a:srgbClr val="000000"/>
              </a:solidFill>
            </a:endParaRPr>
          </a:p>
          <a:p>
            <a:pPr marL="228575" indent="-228575">
              <a:buAutoNum type="arabicPeriod"/>
            </a:pPr>
            <a:endParaRPr lang="en-US" sz="900" dirty="0">
              <a:solidFill>
                <a:srgbClr val="000000"/>
              </a:solidFill>
            </a:endParaRPr>
          </a:p>
        </p:txBody>
      </p:sp>
      <p:sp>
        <p:nvSpPr>
          <p:cNvPr id="3" name="Title 2"/>
          <p:cNvSpPr>
            <a:spLocks noGrp="1"/>
          </p:cNvSpPr>
          <p:nvPr>
            <p:ph type="title"/>
          </p:nvPr>
        </p:nvSpPr>
        <p:spPr>
          <a:xfrm>
            <a:off x="0" y="126439"/>
            <a:ext cx="5336276" cy="549275"/>
          </a:xfrm>
        </p:spPr>
        <p:txBody>
          <a:bodyPr/>
          <a:lstStyle/>
          <a:p>
            <a:r>
              <a:rPr lang="en-US" altLang="en-US" sz="2400" dirty="0" smtClean="0">
                <a:solidFill>
                  <a:srgbClr val="000000"/>
                </a:solidFill>
                <a:latin typeface="Calibri" pitchFamily="34" charset="0"/>
                <a:cs typeface="Lucida Sans Unicode" pitchFamily="34" charset="0"/>
              </a:rPr>
              <a:t>Scenario 4 – Bank to TPP(Wallet)  Money Transfer (Approach 1)</a:t>
            </a:r>
            <a:endParaRPr lang="en-US" sz="2400" dirty="0"/>
          </a:p>
        </p:txBody>
      </p:sp>
      <p:sp>
        <p:nvSpPr>
          <p:cNvPr id="5" name="Oval 4"/>
          <p:cNvSpPr/>
          <p:nvPr/>
        </p:nvSpPr>
        <p:spPr>
          <a:xfrm>
            <a:off x="2730126" y="1864398"/>
            <a:ext cx="195943" cy="235132"/>
          </a:xfrm>
          <a:prstGeom prst="ellipse">
            <a:avLst/>
          </a:prstGeom>
          <a:ln w="15875">
            <a:solidFill>
              <a:srgbClr val="000000"/>
            </a:solidFill>
            <a:prstDash val="solid"/>
            <a:tailEnd type="arrow"/>
          </a:ln>
        </p:spPr>
        <p:style>
          <a:lnRef idx="1">
            <a:schemeClr val="accent1"/>
          </a:lnRef>
          <a:fillRef idx="0">
            <a:schemeClr val="accent1"/>
          </a:fillRef>
          <a:effectRef idx="0">
            <a:schemeClr val="accent1"/>
          </a:effectRef>
          <a:fontRef idx="minor">
            <a:schemeClr val="tx1"/>
          </a:fontRef>
        </p:style>
        <p:txBody>
          <a:bodyPr lIns="91430" tIns="45715" rIns="91430" bIns="45715" rtlCol="0" anchor="ctr"/>
          <a:lstStyle/>
          <a:p>
            <a:pPr algn="ctr"/>
            <a:r>
              <a:rPr lang="en-US" sz="1100" dirty="0" smtClean="0">
                <a:solidFill>
                  <a:srgbClr val="000000"/>
                </a:solidFill>
                <a:latin typeface="Calibri" pitchFamily="34" charset="0"/>
              </a:rPr>
              <a:t>1</a:t>
            </a:r>
          </a:p>
        </p:txBody>
      </p:sp>
      <p:cxnSp>
        <p:nvCxnSpPr>
          <p:cNvPr id="10" name="Straight Arrow Connector 9"/>
          <p:cNvCxnSpPr/>
          <p:nvPr/>
        </p:nvCxnSpPr>
        <p:spPr>
          <a:xfrm>
            <a:off x="2436590" y="2141129"/>
            <a:ext cx="902499" cy="8288"/>
          </a:xfrm>
          <a:prstGeom prst="straightConnector1">
            <a:avLst/>
          </a:prstGeom>
          <a:ln w="15875">
            <a:solidFill>
              <a:srgbClr val="000000"/>
            </a:solidFill>
            <a:prstDash val="solid"/>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9" name="Shape 18"/>
          <p:cNvCxnSpPr>
            <a:stCxn id="45" idx="3"/>
            <a:endCxn id="42" idx="0"/>
          </p:cNvCxnSpPr>
          <p:nvPr/>
        </p:nvCxnSpPr>
        <p:spPr>
          <a:xfrm>
            <a:off x="5315361" y="2267124"/>
            <a:ext cx="2389352" cy="308516"/>
          </a:xfrm>
          <a:prstGeom prst="bentConnector2">
            <a:avLst/>
          </a:prstGeom>
          <a:ln w="15875">
            <a:solidFill>
              <a:srgbClr val="00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0" name="Shape 19"/>
          <p:cNvCxnSpPr>
            <a:stCxn id="43" idx="2"/>
            <a:endCxn id="61" idx="3"/>
          </p:cNvCxnSpPr>
          <p:nvPr/>
        </p:nvCxnSpPr>
        <p:spPr>
          <a:xfrm rot="5400000">
            <a:off x="7260680" y="3407707"/>
            <a:ext cx="407246" cy="503670"/>
          </a:xfrm>
          <a:prstGeom prst="bentConnector2">
            <a:avLst/>
          </a:prstGeom>
          <a:ln w="15875">
            <a:solidFill>
              <a:srgbClr val="000000"/>
            </a:solidFill>
            <a:prstDash val="dash"/>
            <a:tailEnd type="triangle"/>
          </a:ln>
        </p:spPr>
        <p:style>
          <a:lnRef idx="1">
            <a:schemeClr val="accent1"/>
          </a:lnRef>
          <a:fillRef idx="0">
            <a:schemeClr val="accent1"/>
          </a:fillRef>
          <a:effectRef idx="0">
            <a:schemeClr val="accent1"/>
          </a:effectRef>
          <a:fontRef idx="minor">
            <a:schemeClr val="tx1"/>
          </a:fontRef>
        </p:style>
      </p:cxnSp>
      <p:grpSp>
        <p:nvGrpSpPr>
          <p:cNvPr id="4" name="Group 23"/>
          <p:cNvGrpSpPr>
            <a:grpSpLocks/>
          </p:cNvGrpSpPr>
          <p:nvPr/>
        </p:nvGrpSpPr>
        <p:grpSpPr bwMode="auto">
          <a:xfrm>
            <a:off x="3580462" y="1800948"/>
            <a:ext cx="587501" cy="612644"/>
            <a:chOff x="567" y="1616"/>
            <a:chExt cx="568" cy="605"/>
          </a:xfrm>
        </p:grpSpPr>
        <p:sp>
          <p:nvSpPr>
            <p:cNvPr id="25" name="AutoShape 17"/>
            <p:cNvSpPr>
              <a:spLocks noChangeAspect="1" noChangeArrowheads="1" noTextEdit="1"/>
            </p:cNvSpPr>
            <p:nvPr/>
          </p:nvSpPr>
          <p:spPr bwMode="auto">
            <a:xfrm>
              <a:off x="567" y="1616"/>
              <a:ext cx="568" cy="605"/>
            </a:xfrm>
            <a:prstGeom prst="rect">
              <a:avLst/>
            </a:prstGeom>
            <a:noFill/>
            <a:ln w="9525">
              <a:noFill/>
              <a:miter lim="800000"/>
              <a:headEnd/>
              <a:tailEnd/>
            </a:ln>
          </p:spPr>
          <p:txBody>
            <a:bodyPr/>
            <a:lstStyle/>
            <a:p>
              <a:endParaRPr lang="en-US" sz="700" dirty="0"/>
            </a:p>
          </p:txBody>
        </p:sp>
        <p:sp>
          <p:nvSpPr>
            <p:cNvPr id="26" name="Freeform 19"/>
            <p:cNvSpPr>
              <a:spLocks/>
            </p:cNvSpPr>
            <p:nvPr/>
          </p:nvSpPr>
          <p:spPr bwMode="auto">
            <a:xfrm>
              <a:off x="611" y="1660"/>
              <a:ext cx="480" cy="517"/>
            </a:xfrm>
            <a:custGeom>
              <a:avLst/>
              <a:gdLst>
                <a:gd name="T0" fmla="*/ 1 w 960"/>
                <a:gd name="T1" fmla="*/ 0 h 1034"/>
                <a:gd name="T2" fmla="*/ 1 w 960"/>
                <a:gd name="T3" fmla="*/ 1 h 1034"/>
                <a:gd name="T4" fmla="*/ 1 w 960"/>
                <a:gd name="T5" fmla="*/ 1 h 1034"/>
                <a:gd name="T6" fmla="*/ 1 w 960"/>
                <a:gd name="T7" fmla="*/ 1 h 1034"/>
                <a:gd name="T8" fmla="*/ 1 w 960"/>
                <a:gd name="T9" fmla="*/ 1 h 1034"/>
                <a:gd name="T10" fmla="*/ 1 w 960"/>
                <a:gd name="T11" fmla="*/ 1 h 1034"/>
                <a:gd name="T12" fmla="*/ 1 w 960"/>
                <a:gd name="T13" fmla="*/ 1 h 1034"/>
                <a:gd name="T14" fmla="*/ 1 w 960"/>
                <a:gd name="T15" fmla="*/ 1 h 1034"/>
                <a:gd name="T16" fmla="*/ 1 w 960"/>
                <a:gd name="T17" fmla="*/ 1 h 1034"/>
                <a:gd name="T18" fmla="*/ 1 w 960"/>
                <a:gd name="T19" fmla="*/ 1 h 1034"/>
                <a:gd name="T20" fmla="*/ 1 w 960"/>
                <a:gd name="T21" fmla="*/ 1 h 1034"/>
                <a:gd name="T22" fmla="*/ 1 w 960"/>
                <a:gd name="T23" fmla="*/ 1 h 1034"/>
                <a:gd name="T24" fmla="*/ 1 w 960"/>
                <a:gd name="T25" fmla="*/ 1 h 1034"/>
                <a:gd name="T26" fmla="*/ 1 w 960"/>
                <a:gd name="T27" fmla="*/ 1 h 1034"/>
                <a:gd name="T28" fmla="*/ 1 w 960"/>
                <a:gd name="T29" fmla="*/ 1 h 1034"/>
                <a:gd name="T30" fmla="*/ 1 w 960"/>
                <a:gd name="T31" fmla="*/ 1 h 1034"/>
                <a:gd name="T32" fmla="*/ 1 w 960"/>
                <a:gd name="T33" fmla="*/ 1 h 1034"/>
                <a:gd name="T34" fmla="*/ 1 w 960"/>
                <a:gd name="T35" fmla="*/ 1 h 1034"/>
                <a:gd name="T36" fmla="*/ 1 w 960"/>
                <a:gd name="T37" fmla="*/ 1 h 1034"/>
                <a:gd name="T38" fmla="*/ 1 w 960"/>
                <a:gd name="T39" fmla="*/ 1 h 1034"/>
                <a:gd name="T40" fmla="*/ 1 w 960"/>
                <a:gd name="T41" fmla="*/ 1 h 1034"/>
                <a:gd name="T42" fmla="*/ 1 w 960"/>
                <a:gd name="T43" fmla="*/ 1 h 1034"/>
                <a:gd name="T44" fmla="*/ 1 w 960"/>
                <a:gd name="T45" fmla="*/ 1 h 1034"/>
                <a:gd name="T46" fmla="*/ 1 w 960"/>
                <a:gd name="T47" fmla="*/ 1 h 1034"/>
                <a:gd name="T48" fmla="*/ 1 w 960"/>
                <a:gd name="T49" fmla="*/ 1 h 1034"/>
                <a:gd name="T50" fmla="*/ 1 w 960"/>
                <a:gd name="T51" fmla="*/ 1 h 1034"/>
                <a:gd name="T52" fmla="*/ 1 w 960"/>
                <a:gd name="T53" fmla="*/ 1 h 1034"/>
                <a:gd name="T54" fmla="*/ 1 w 960"/>
                <a:gd name="T55" fmla="*/ 1 h 1034"/>
                <a:gd name="T56" fmla="*/ 1 w 960"/>
                <a:gd name="T57" fmla="*/ 1 h 1034"/>
                <a:gd name="T58" fmla="*/ 1 w 960"/>
                <a:gd name="T59" fmla="*/ 1 h 1034"/>
                <a:gd name="T60" fmla="*/ 1 w 960"/>
                <a:gd name="T61" fmla="*/ 1 h 1034"/>
                <a:gd name="T62" fmla="*/ 1 w 960"/>
                <a:gd name="T63" fmla="*/ 1 h 1034"/>
                <a:gd name="T64" fmla="*/ 1 w 960"/>
                <a:gd name="T65" fmla="*/ 1 h 1034"/>
                <a:gd name="T66" fmla="*/ 1 w 960"/>
                <a:gd name="T67" fmla="*/ 1 h 1034"/>
                <a:gd name="T68" fmla="*/ 1 w 960"/>
                <a:gd name="T69" fmla="*/ 1 h 1034"/>
                <a:gd name="T70" fmla="*/ 1 w 960"/>
                <a:gd name="T71" fmla="*/ 1 h 1034"/>
                <a:gd name="T72" fmla="*/ 1 w 960"/>
                <a:gd name="T73" fmla="*/ 1 h 1034"/>
                <a:gd name="T74" fmla="*/ 1 w 960"/>
                <a:gd name="T75" fmla="*/ 1 h 1034"/>
                <a:gd name="T76" fmla="*/ 1 w 960"/>
                <a:gd name="T77" fmla="*/ 1 h 1034"/>
                <a:gd name="T78" fmla="*/ 1 w 960"/>
                <a:gd name="T79" fmla="*/ 1 h 1034"/>
                <a:gd name="T80" fmla="*/ 1 w 960"/>
                <a:gd name="T81" fmla="*/ 1 h 1034"/>
                <a:gd name="T82" fmla="*/ 1 w 960"/>
                <a:gd name="T83" fmla="*/ 1 h 1034"/>
                <a:gd name="T84" fmla="*/ 1 w 960"/>
                <a:gd name="T85" fmla="*/ 1 h 1034"/>
                <a:gd name="T86" fmla="*/ 1 w 960"/>
                <a:gd name="T87" fmla="*/ 1 h 1034"/>
                <a:gd name="T88" fmla="*/ 0 w 960"/>
                <a:gd name="T89" fmla="*/ 1 h 1034"/>
                <a:gd name="T90" fmla="*/ 0 w 960"/>
                <a:gd name="T91" fmla="*/ 1 h 1034"/>
                <a:gd name="T92" fmla="*/ 1 w 960"/>
                <a:gd name="T93" fmla="*/ 1 h 1034"/>
                <a:gd name="T94" fmla="*/ 1 w 960"/>
                <a:gd name="T95" fmla="*/ 1 h 1034"/>
                <a:gd name="T96" fmla="*/ 1 w 960"/>
                <a:gd name="T97" fmla="*/ 1 h 1034"/>
                <a:gd name="T98" fmla="*/ 1 w 960"/>
                <a:gd name="T99" fmla="*/ 1 h 1034"/>
                <a:gd name="T100" fmla="*/ 1 w 960"/>
                <a:gd name="T101" fmla="*/ 1 h 1034"/>
                <a:gd name="T102" fmla="*/ 1 w 960"/>
                <a:gd name="T103" fmla="*/ 1 h 1034"/>
                <a:gd name="T104" fmla="*/ 1 w 960"/>
                <a:gd name="T105" fmla="*/ 1 h 1034"/>
                <a:gd name="T106" fmla="*/ 1 w 960"/>
                <a:gd name="T107" fmla="*/ 1 h 1034"/>
                <a:gd name="T108" fmla="*/ 1 w 960"/>
                <a:gd name="T109" fmla="*/ 1 h 1034"/>
                <a:gd name="T110" fmla="*/ 1 w 960"/>
                <a:gd name="T111" fmla="*/ 1 h 1034"/>
                <a:gd name="T112" fmla="*/ 1 w 960"/>
                <a:gd name="T113" fmla="*/ 1 h 1034"/>
                <a:gd name="T114" fmla="*/ 1 w 960"/>
                <a:gd name="T115" fmla="*/ 1 h 1034"/>
                <a:gd name="T116" fmla="*/ 1 w 960"/>
                <a:gd name="T117" fmla="*/ 1 h 1034"/>
                <a:gd name="T118" fmla="*/ 1 w 960"/>
                <a:gd name="T119" fmla="*/ 1 h 1034"/>
                <a:gd name="T120" fmla="*/ 1 w 960"/>
                <a:gd name="T121" fmla="*/ 1 h 1034"/>
                <a:gd name="T122" fmla="*/ 1 w 960"/>
                <a:gd name="T123" fmla="*/ 0 h 1034"/>
                <a:gd name="T124" fmla="*/ 1 w 960"/>
                <a:gd name="T125" fmla="*/ 0 h 1034"/>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960"/>
                <a:gd name="T190" fmla="*/ 0 h 1034"/>
                <a:gd name="T191" fmla="*/ 960 w 960"/>
                <a:gd name="T192" fmla="*/ 1034 h 1034"/>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960" h="1034">
                  <a:moveTo>
                    <a:pt x="332" y="0"/>
                  </a:moveTo>
                  <a:lnTo>
                    <a:pt x="354" y="12"/>
                  </a:lnTo>
                  <a:lnTo>
                    <a:pt x="376" y="24"/>
                  </a:lnTo>
                  <a:lnTo>
                    <a:pt x="399" y="35"/>
                  </a:lnTo>
                  <a:lnTo>
                    <a:pt x="423" y="47"/>
                  </a:lnTo>
                  <a:lnTo>
                    <a:pt x="445" y="57"/>
                  </a:lnTo>
                  <a:lnTo>
                    <a:pt x="468" y="68"/>
                  </a:lnTo>
                  <a:lnTo>
                    <a:pt x="490" y="80"/>
                  </a:lnTo>
                  <a:lnTo>
                    <a:pt x="511" y="92"/>
                  </a:lnTo>
                  <a:lnTo>
                    <a:pt x="534" y="104"/>
                  </a:lnTo>
                  <a:lnTo>
                    <a:pt x="554" y="116"/>
                  </a:lnTo>
                  <a:lnTo>
                    <a:pt x="575" y="130"/>
                  </a:lnTo>
                  <a:lnTo>
                    <a:pt x="594" y="144"/>
                  </a:lnTo>
                  <a:lnTo>
                    <a:pt x="620" y="164"/>
                  </a:lnTo>
                  <a:lnTo>
                    <a:pt x="642" y="183"/>
                  </a:lnTo>
                  <a:lnTo>
                    <a:pt x="665" y="204"/>
                  </a:lnTo>
                  <a:lnTo>
                    <a:pt x="687" y="227"/>
                  </a:lnTo>
                  <a:lnTo>
                    <a:pt x="710" y="247"/>
                  </a:lnTo>
                  <a:lnTo>
                    <a:pt x="730" y="270"/>
                  </a:lnTo>
                  <a:lnTo>
                    <a:pt x="751" y="292"/>
                  </a:lnTo>
                  <a:lnTo>
                    <a:pt x="773" y="315"/>
                  </a:lnTo>
                  <a:lnTo>
                    <a:pt x="794" y="337"/>
                  </a:lnTo>
                  <a:lnTo>
                    <a:pt x="815" y="360"/>
                  </a:lnTo>
                  <a:lnTo>
                    <a:pt x="836" y="382"/>
                  </a:lnTo>
                  <a:lnTo>
                    <a:pt x="856" y="403"/>
                  </a:lnTo>
                  <a:lnTo>
                    <a:pt x="856" y="470"/>
                  </a:lnTo>
                  <a:lnTo>
                    <a:pt x="824" y="470"/>
                  </a:lnTo>
                  <a:lnTo>
                    <a:pt x="824" y="780"/>
                  </a:lnTo>
                  <a:lnTo>
                    <a:pt x="932" y="890"/>
                  </a:lnTo>
                  <a:lnTo>
                    <a:pt x="932" y="939"/>
                  </a:lnTo>
                  <a:lnTo>
                    <a:pt x="936" y="942"/>
                  </a:lnTo>
                  <a:lnTo>
                    <a:pt x="938" y="944"/>
                  </a:lnTo>
                  <a:lnTo>
                    <a:pt x="939" y="946"/>
                  </a:lnTo>
                  <a:lnTo>
                    <a:pt x="943" y="949"/>
                  </a:lnTo>
                  <a:lnTo>
                    <a:pt x="944" y="951"/>
                  </a:lnTo>
                  <a:lnTo>
                    <a:pt x="946" y="953"/>
                  </a:lnTo>
                  <a:lnTo>
                    <a:pt x="950" y="956"/>
                  </a:lnTo>
                  <a:lnTo>
                    <a:pt x="951" y="958"/>
                  </a:lnTo>
                  <a:lnTo>
                    <a:pt x="955" y="961"/>
                  </a:lnTo>
                  <a:lnTo>
                    <a:pt x="956" y="963"/>
                  </a:lnTo>
                  <a:lnTo>
                    <a:pt x="958" y="965"/>
                  </a:lnTo>
                  <a:lnTo>
                    <a:pt x="960" y="966"/>
                  </a:lnTo>
                  <a:lnTo>
                    <a:pt x="960" y="1034"/>
                  </a:lnTo>
                  <a:lnTo>
                    <a:pt x="297" y="1034"/>
                  </a:lnTo>
                  <a:lnTo>
                    <a:pt x="0" y="737"/>
                  </a:lnTo>
                  <a:lnTo>
                    <a:pt x="0" y="628"/>
                  </a:lnTo>
                  <a:lnTo>
                    <a:pt x="69" y="628"/>
                  </a:lnTo>
                  <a:lnTo>
                    <a:pt x="69" y="246"/>
                  </a:lnTo>
                  <a:lnTo>
                    <a:pt x="66" y="242"/>
                  </a:lnTo>
                  <a:lnTo>
                    <a:pt x="62" y="239"/>
                  </a:lnTo>
                  <a:lnTo>
                    <a:pt x="57" y="234"/>
                  </a:lnTo>
                  <a:lnTo>
                    <a:pt x="54" y="228"/>
                  </a:lnTo>
                  <a:lnTo>
                    <a:pt x="48" y="223"/>
                  </a:lnTo>
                  <a:lnTo>
                    <a:pt x="43" y="220"/>
                  </a:lnTo>
                  <a:lnTo>
                    <a:pt x="40" y="215"/>
                  </a:lnTo>
                  <a:lnTo>
                    <a:pt x="36" y="211"/>
                  </a:lnTo>
                  <a:lnTo>
                    <a:pt x="33" y="208"/>
                  </a:lnTo>
                  <a:lnTo>
                    <a:pt x="31" y="204"/>
                  </a:lnTo>
                  <a:lnTo>
                    <a:pt x="29" y="202"/>
                  </a:lnTo>
                  <a:lnTo>
                    <a:pt x="28" y="201"/>
                  </a:lnTo>
                  <a:lnTo>
                    <a:pt x="28" y="145"/>
                  </a:lnTo>
                  <a:lnTo>
                    <a:pt x="332" y="0"/>
                  </a:lnTo>
                  <a:close/>
                </a:path>
              </a:pathLst>
            </a:custGeom>
            <a:solidFill>
              <a:srgbClr val="000066"/>
            </a:solidFill>
            <a:ln w="9525">
              <a:noFill/>
              <a:round/>
              <a:headEnd/>
              <a:tailEnd/>
            </a:ln>
          </p:spPr>
          <p:txBody>
            <a:bodyPr/>
            <a:lstStyle/>
            <a:p>
              <a:endParaRPr lang="en-US" sz="700" dirty="0"/>
            </a:p>
          </p:txBody>
        </p:sp>
        <p:sp>
          <p:nvSpPr>
            <p:cNvPr id="27" name="Freeform 20"/>
            <p:cNvSpPr>
              <a:spLocks/>
            </p:cNvSpPr>
            <p:nvPr/>
          </p:nvSpPr>
          <p:spPr bwMode="auto">
            <a:xfrm>
              <a:off x="640" y="1689"/>
              <a:ext cx="385" cy="192"/>
            </a:xfrm>
            <a:custGeom>
              <a:avLst/>
              <a:gdLst>
                <a:gd name="T0" fmla="*/ 0 w 772"/>
                <a:gd name="T1" fmla="*/ 0 h 386"/>
                <a:gd name="T2" fmla="*/ 0 w 772"/>
                <a:gd name="T3" fmla="*/ 0 h 386"/>
                <a:gd name="T4" fmla="*/ 0 w 772"/>
                <a:gd name="T5" fmla="*/ 0 h 386"/>
                <a:gd name="T6" fmla="*/ 0 w 772"/>
                <a:gd name="T7" fmla="*/ 0 h 386"/>
                <a:gd name="T8" fmla="*/ 0 w 772"/>
                <a:gd name="T9" fmla="*/ 0 h 386"/>
                <a:gd name="T10" fmla="*/ 0 w 772"/>
                <a:gd name="T11" fmla="*/ 0 h 386"/>
                <a:gd name="T12" fmla="*/ 0 w 772"/>
                <a:gd name="T13" fmla="*/ 0 h 386"/>
                <a:gd name="T14" fmla="*/ 0 w 772"/>
                <a:gd name="T15" fmla="*/ 0 h 386"/>
                <a:gd name="T16" fmla="*/ 0 w 772"/>
                <a:gd name="T17" fmla="*/ 0 h 386"/>
                <a:gd name="T18" fmla="*/ 0 w 772"/>
                <a:gd name="T19" fmla="*/ 0 h 386"/>
                <a:gd name="T20" fmla="*/ 0 w 772"/>
                <a:gd name="T21" fmla="*/ 0 h 386"/>
                <a:gd name="T22" fmla="*/ 0 w 772"/>
                <a:gd name="T23" fmla="*/ 0 h 386"/>
                <a:gd name="T24" fmla="*/ 0 w 772"/>
                <a:gd name="T25" fmla="*/ 0 h 386"/>
                <a:gd name="T26" fmla="*/ 0 w 772"/>
                <a:gd name="T27" fmla="*/ 0 h 386"/>
                <a:gd name="T28" fmla="*/ 0 w 772"/>
                <a:gd name="T29" fmla="*/ 0 h 386"/>
                <a:gd name="T30" fmla="*/ 0 w 772"/>
                <a:gd name="T31" fmla="*/ 0 h 386"/>
                <a:gd name="T32" fmla="*/ 0 w 772"/>
                <a:gd name="T33" fmla="*/ 0 h 386"/>
                <a:gd name="T34" fmla="*/ 0 w 772"/>
                <a:gd name="T35" fmla="*/ 0 h 386"/>
                <a:gd name="T36" fmla="*/ 0 w 772"/>
                <a:gd name="T37" fmla="*/ 0 h 386"/>
                <a:gd name="T38" fmla="*/ 0 w 772"/>
                <a:gd name="T39" fmla="*/ 0 h 386"/>
                <a:gd name="T40" fmla="*/ 0 w 772"/>
                <a:gd name="T41" fmla="*/ 0 h 386"/>
                <a:gd name="T42" fmla="*/ 0 w 772"/>
                <a:gd name="T43" fmla="*/ 0 h 386"/>
                <a:gd name="T44" fmla="*/ 0 w 772"/>
                <a:gd name="T45" fmla="*/ 0 h 386"/>
                <a:gd name="T46" fmla="*/ 0 w 772"/>
                <a:gd name="T47" fmla="*/ 0 h 386"/>
                <a:gd name="T48" fmla="*/ 0 w 772"/>
                <a:gd name="T49" fmla="*/ 0 h 386"/>
                <a:gd name="T50" fmla="*/ 0 w 772"/>
                <a:gd name="T51" fmla="*/ 0 h 386"/>
                <a:gd name="T52" fmla="*/ 0 w 772"/>
                <a:gd name="T53" fmla="*/ 0 h 386"/>
                <a:gd name="T54" fmla="*/ 0 w 772"/>
                <a:gd name="T55" fmla="*/ 0 h 386"/>
                <a:gd name="T56" fmla="*/ 0 w 772"/>
                <a:gd name="T57" fmla="*/ 0 h 386"/>
                <a:gd name="T58" fmla="*/ 0 w 772"/>
                <a:gd name="T59" fmla="*/ 0 h 386"/>
                <a:gd name="T60" fmla="*/ 0 w 772"/>
                <a:gd name="T61" fmla="*/ 0 h 386"/>
                <a:gd name="T62" fmla="*/ 0 w 772"/>
                <a:gd name="T63" fmla="*/ 0 h 386"/>
                <a:gd name="T64" fmla="*/ 0 w 772"/>
                <a:gd name="T65" fmla="*/ 0 h 386"/>
                <a:gd name="T66" fmla="*/ 0 w 772"/>
                <a:gd name="T67" fmla="*/ 0 h 386"/>
                <a:gd name="T68" fmla="*/ 0 w 772"/>
                <a:gd name="T69" fmla="*/ 0 h 386"/>
                <a:gd name="T70" fmla="*/ 0 w 772"/>
                <a:gd name="T71" fmla="*/ 0 h 386"/>
                <a:gd name="T72" fmla="*/ 0 w 772"/>
                <a:gd name="T73" fmla="*/ 0 h 386"/>
                <a:gd name="T74" fmla="*/ 0 w 772"/>
                <a:gd name="T75" fmla="*/ 0 h 386"/>
                <a:gd name="T76" fmla="*/ 0 w 772"/>
                <a:gd name="T77" fmla="*/ 0 h 386"/>
                <a:gd name="T78" fmla="*/ 0 w 772"/>
                <a:gd name="T79" fmla="*/ 0 h 386"/>
                <a:gd name="T80" fmla="*/ 0 w 772"/>
                <a:gd name="T81" fmla="*/ 0 h 386"/>
                <a:gd name="T82" fmla="*/ 0 w 772"/>
                <a:gd name="T83" fmla="*/ 0 h 386"/>
                <a:gd name="T84" fmla="*/ 0 w 772"/>
                <a:gd name="T85" fmla="*/ 0 h 386"/>
                <a:gd name="T86" fmla="*/ 0 w 772"/>
                <a:gd name="T87" fmla="*/ 0 h 386"/>
                <a:gd name="T88" fmla="*/ 0 w 772"/>
                <a:gd name="T89" fmla="*/ 0 h 386"/>
                <a:gd name="T90" fmla="*/ 0 w 772"/>
                <a:gd name="T91" fmla="*/ 0 h 386"/>
                <a:gd name="T92" fmla="*/ 0 w 772"/>
                <a:gd name="T93" fmla="*/ 0 h 386"/>
                <a:gd name="T94" fmla="*/ 0 w 772"/>
                <a:gd name="T95" fmla="*/ 0 h 386"/>
                <a:gd name="T96" fmla="*/ 0 w 772"/>
                <a:gd name="T97" fmla="*/ 0 h 386"/>
                <a:gd name="T98" fmla="*/ 0 w 772"/>
                <a:gd name="T99" fmla="*/ 0 h 386"/>
                <a:gd name="T100" fmla="*/ 0 w 772"/>
                <a:gd name="T101" fmla="*/ 0 h 386"/>
                <a:gd name="T102" fmla="*/ 0 w 772"/>
                <a:gd name="T103" fmla="*/ 0 h 386"/>
                <a:gd name="T104" fmla="*/ 0 w 772"/>
                <a:gd name="T105" fmla="*/ 0 h 386"/>
                <a:gd name="T106" fmla="*/ 0 w 772"/>
                <a:gd name="T107" fmla="*/ 0 h 386"/>
                <a:gd name="T108" fmla="*/ 0 w 772"/>
                <a:gd name="T109" fmla="*/ 0 h 386"/>
                <a:gd name="T110" fmla="*/ 0 w 772"/>
                <a:gd name="T111" fmla="*/ 0 h 386"/>
                <a:gd name="T112" fmla="*/ 0 w 772"/>
                <a:gd name="T113" fmla="*/ 0 h 38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772"/>
                <a:gd name="T172" fmla="*/ 0 h 386"/>
                <a:gd name="T173" fmla="*/ 772 w 772"/>
                <a:gd name="T174" fmla="*/ 386 h 38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772" h="386">
                  <a:moveTo>
                    <a:pt x="318" y="0"/>
                  </a:moveTo>
                  <a:lnTo>
                    <a:pt x="326" y="5"/>
                  </a:lnTo>
                  <a:lnTo>
                    <a:pt x="333" y="9"/>
                  </a:lnTo>
                  <a:lnTo>
                    <a:pt x="340" y="12"/>
                  </a:lnTo>
                  <a:lnTo>
                    <a:pt x="347" y="16"/>
                  </a:lnTo>
                  <a:lnTo>
                    <a:pt x="356" y="21"/>
                  </a:lnTo>
                  <a:lnTo>
                    <a:pt x="363" y="24"/>
                  </a:lnTo>
                  <a:lnTo>
                    <a:pt x="369" y="28"/>
                  </a:lnTo>
                  <a:lnTo>
                    <a:pt x="376" y="31"/>
                  </a:lnTo>
                  <a:lnTo>
                    <a:pt x="385" y="37"/>
                  </a:lnTo>
                  <a:lnTo>
                    <a:pt x="392" y="40"/>
                  </a:lnTo>
                  <a:lnTo>
                    <a:pt x="399" y="43"/>
                  </a:lnTo>
                  <a:lnTo>
                    <a:pt x="406" y="47"/>
                  </a:lnTo>
                  <a:lnTo>
                    <a:pt x="416" y="52"/>
                  </a:lnTo>
                  <a:lnTo>
                    <a:pt x="426" y="57"/>
                  </a:lnTo>
                  <a:lnTo>
                    <a:pt x="435" y="62"/>
                  </a:lnTo>
                  <a:lnTo>
                    <a:pt x="445" y="68"/>
                  </a:lnTo>
                  <a:lnTo>
                    <a:pt x="456" y="73"/>
                  </a:lnTo>
                  <a:lnTo>
                    <a:pt x="466" y="76"/>
                  </a:lnTo>
                  <a:lnTo>
                    <a:pt x="475" y="81"/>
                  </a:lnTo>
                  <a:lnTo>
                    <a:pt x="485" y="87"/>
                  </a:lnTo>
                  <a:lnTo>
                    <a:pt x="496" y="94"/>
                  </a:lnTo>
                  <a:lnTo>
                    <a:pt x="504" y="99"/>
                  </a:lnTo>
                  <a:lnTo>
                    <a:pt x="513" y="106"/>
                  </a:lnTo>
                  <a:lnTo>
                    <a:pt x="521" y="111"/>
                  </a:lnTo>
                  <a:lnTo>
                    <a:pt x="544" y="130"/>
                  </a:lnTo>
                  <a:lnTo>
                    <a:pt x="566" y="151"/>
                  </a:lnTo>
                  <a:lnTo>
                    <a:pt x="587" y="170"/>
                  </a:lnTo>
                  <a:lnTo>
                    <a:pt x="608" y="190"/>
                  </a:lnTo>
                  <a:lnTo>
                    <a:pt x="628" y="211"/>
                  </a:lnTo>
                  <a:lnTo>
                    <a:pt x="649" y="232"/>
                  </a:lnTo>
                  <a:lnTo>
                    <a:pt x="670" y="254"/>
                  </a:lnTo>
                  <a:lnTo>
                    <a:pt x="689" y="275"/>
                  </a:lnTo>
                  <a:lnTo>
                    <a:pt x="710" y="296"/>
                  </a:lnTo>
                  <a:lnTo>
                    <a:pt x="730" y="318"/>
                  </a:lnTo>
                  <a:lnTo>
                    <a:pt x="751" y="339"/>
                  </a:lnTo>
                  <a:lnTo>
                    <a:pt x="772" y="360"/>
                  </a:lnTo>
                  <a:lnTo>
                    <a:pt x="772" y="386"/>
                  </a:lnTo>
                  <a:lnTo>
                    <a:pt x="254" y="386"/>
                  </a:lnTo>
                  <a:lnTo>
                    <a:pt x="0" y="132"/>
                  </a:lnTo>
                  <a:lnTo>
                    <a:pt x="0" y="107"/>
                  </a:lnTo>
                  <a:lnTo>
                    <a:pt x="2" y="107"/>
                  </a:lnTo>
                  <a:lnTo>
                    <a:pt x="3" y="107"/>
                  </a:lnTo>
                  <a:lnTo>
                    <a:pt x="5" y="106"/>
                  </a:lnTo>
                  <a:lnTo>
                    <a:pt x="7" y="104"/>
                  </a:lnTo>
                  <a:lnTo>
                    <a:pt x="9" y="104"/>
                  </a:lnTo>
                  <a:lnTo>
                    <a:pt x="10" y="104"/>
                  </a:lnTo>
                  <a:lnTo>
                    <a:pt x="12" y="102"/>
                  </a:lnTo>
                  <a:lnTo>
                    <a:pt x="14" y="102"/>
                  </a:lnTo>
                  <a:lnTo>
                    <a:pt x="14" y="100"/>
                  </a:lnTo>
                  <a:lnTo>
                    <a:pt x="257" y="342"/>
                  </a:lnTo>
                  <a:lnTo>
                    <a:pt x="525" y="206"/>
                  </a:lnTo>
                  <a:lnTo>
                    <a:pt x="318" y="0"/>
                  </a:lnTo>
                  <a:close/>
                </a:path>
              </a:pathLst>
            </a:custGeom>
            <a:solidFill>
              <a:srgbClr val="A2C1FE"/>
            </a:solidFill>
            <a:ln w="9525">
              <a:noFill/>
              <a:round/>
              <a:headEnd/>
              <a:tailEnd/>
            </a:ln>
          </p:spPr>
          <p:txBody>
            <a:bodyPr/>
            <a:lstStyle/>
            <a:p>
              <a:endParaRPr lang="en-US" sz="700" dirty="0"/>
            </a:p>
          </p:txBody>
        </p:sp>
        <p:sp>
          <p:nvSpPr>
            <p:cNvPr id="28" name="Freeform 21"/>
            <p:cNvSpPr>
              <a:spLocks/>
            </p:cNvSpPr>
            <p:nvPr/>
          </p:nvSpPr>
          <p:spPr bwMode="auto">
            <a:xfrm>
              <a:off x="626" y="1904"/>
              <a:ext cx="436" cy="228"/>
            </a:xfrm>
            <a:custGeom>
              <a:avLst/>
              <a:gdLst>
                <a:gd name="T0" fmla="*/ 0 w 874"/>
                <a:gd name="T1" fmla="*/ 0 h 456"/>
                <a:gd name="T2" fmla="*/ 0 w 874"/>
                <a:gd name="T3" fmla="*/ 0 h 456"/>
                <a:gd name="T4" fmla="*/ 0 w 874"/>
                <a:gd name="T5" fmla="*/ 1 h 456"/>
                <a:gd name="T6" fmla="*/ 0 w 874"/>
                <a:gd name="T7" fmla="*/ 1 h 456"/>
                <a:gd name="T8" fmla="*/ 0 w 874"/>
                <a:gd name="T9" fmla="*/ 1 h 456"/>
                <a:gd name="T10" fmla="*/ 0 w 874"/>
                <a:gd name="T11" fmla="*/ 1 h 456"/>
                <a:gd name="T12" fmla="*/ 0 w 874"/>
                <a:gd name="T13" fmla="*/ 1 h 456"/>
                <a:gd name="T14" fmla="*/ 0 w 874"/>
                <a:gd name="T15" fmla="*/ 1 h 456"/>
                <a:gd name="T16" fmla="*/ 0 w 874"/>
                <a:gd name="T17" fmla="*/ 0 h 456"/>
                <a:gd name="T18" fmla="*/ 0 w 874"/>
                <a:gd name="T19" fmla="*/ 0 h 456"/>
                <a:gd name="T20" fmla="*/ 0 w 874"/>
                <a:gd name="T21" fmla="*/ 1 h 456"/>
                <a:gd name="T22" fmla="*/ 0 w 874"/>
                <a:gd name="T23" fmla="*/ 1 h 456"/>
                <a:gd name="T24" fmla="*/ 0 w 874"/>
                <a:gd name="T25" fmla="*/ 1 h 456"/>
                <a:gd name="T26" fmla="*/ 0 w 874"/>
                <a:gd name="T27" fmla="*/ 1 h 456"/>
                <a:gd name="T28" fmla="*/ 0 w 874"/>
                <a:gd name="T29" fmla="*/ 1 h 456"/>
                <a:gd name="T30" fmla="*/ 0 w 874"/>
                <a:gd name="T31" fmla="*/ 1 h 456"/>
                <a:gd name="T32" fmla="*/ 0 w 874"/>
                <a:gd name="T33" fmla="*/ 0 h 456"/>
                <a:gd name="T34" fmla="*/ 0 w 874"/>
                <a:gd name="T35" fmla="*/ 0 h 456"/>
                <a:gd name="T36" fmla="*/ 0 w 874"/>
                <a:gd name="T37" fmla="*/ 1 h 456"/>
                <a:gd name="T38" fmla="*/ 0 w 874"/>
                <a:gd name="T39" fmla="*/ 1 h 456"/>
                <a:gd name="T40" fmla="*/ 0 w 874"/>
                <a:gd name="T41" fmla="*/ 1 h 456"/>
                <a:gd name="T42" fmla="*/ 0 w 874"/>
                <a:gd name="T43" fmla="*/ 1 h 456"/>
                <a:gd name="T44" fmla="*/ 0 w 874"/>
                <a:gd name="T45" fmla="*/ 1 h 456"/>
                <a:gd name="T46" fmla="*/ 0 w 874"/>
                <a:gd name="T47" fmla="*/ 1 h 456"/>
                <a:gd name="T48" fmla="*/ 0 w 874"/>
                <a:gd name="T49" fmla="*/ 0 h 456"/>
                <a:gd name="T50" fmla="*/ 0 w 874"/>
                <a:gd name="T51" fmla="*/ 0 h 456"/>
                <a:gd name="T52" fmla="*/ 0 w 874"/>
                <a:gd name="T53" fmla="*/ 1 h 456"/>
                <a:gd name="T54" fmla="*/ 0 w 874"/>
                <a:gd name="T55" fmla="*/ 1 h 456"/>
                <a:gd name="T56" fmla="*/ 0 w 874"/>
                <a:gd name="T57" fmla="*/ 1 h 456"/>
                <a:gd name="T58" fmla="*/ 0 w 874"/>
                <a:gd name="T59" fmla="*/ 1 h 456"/>
                <a:gd name="T60" fmla="*/ 0 w 874"/>
                <a:gd name="T61" fmla="*/ 1 h 456"/>
                <a:gd name="T62" fmla="*/ 0 w 874"/>
                <a:gd name="T63" fmla="*/ 1 h 456"/>
                <a:gd name="T64" fmla="*/ 0 w 874"/>
                <a:gd name="T65" fmla="*/ 1 h 456"/>
                <a:gd name="T66" fmla="*/ 0 w 874"/>
                <a:gd name="T67" fmla="*/ 1 h 456"/>
                <a:gd name="T68" fmla="*/ 0 w 874"/>
                <a:gd name="T69" fmla="*/ 1 h 456"/>
                <a:gd name="T70" fmla="*/ 0 w 874"/>
                <a:gd name="T71" fmla="*/ 1 h 456"/>
                <a:gd name="T72" fmla="*/ 0 w 874"/>
                <a:gd name="T73" fmla="*/ 1 h 456"/>
                <a:gd name="T74" fmla="*/ 0 w 874"/>
                <a:gd name="T75" fmla="*/ 1 h 456"/>
                <a:gd name="T76" fmla="*/ 0 w 874"/>
                <a:gd name="T77" fmla="*/ 1 h 456"/>
                <a:gd name="T78" fmla="*/ 0 w 874"/>
                <a:gd name="T79" fmla="*/ 1 h 456"/>
                <a:gd name="T80" fmla="*/ 0 w 874"/>
                <a:gd name="T81" fmla="*/ 1 h 456"/>
                <a:gd name="T82" fmla="*/ 0 w 874"/>
                <a:gd name="T83" fmla="*/ 1 h 456"/>
                <a:gd name="T84" fmla="*/ 0 w 874"/>
                <a:gd name="T85" fmla="*/ 1 h 456"/>
                <a:gd name="T86" fmla="*/ 0 w 874"/>
                <a:gd name="T87" fmla="*/ 1 h 456"/>
                <a:gd name="T88" fmla="*/ 0 w 874"/>
                <a:gd name="T89" fmla="*/ 1 h 456"/>
                <a:gd name="T90" fmla="*/ 0 w 874"/>
                <a:gd name="T91" fmla="*/ 1 h 456"/>
                <a:gd name="T92" fmla="*/ 0 w 874"/>
                <a:gd name="T93" fmla="*/ 1 h 456"/>
                <a:gd name="T94" fmla="*/ 0 w 874"/>
                <a:gd name="T95" fmla="*/ 1 h 456"/>
                <a:gd name="T96" fmla="*/ 0 w 874"/>
                <a:gd name="T97" fmla="*/ 0 h 456"/>
                <a:gd name="T98" fmla="*/ 0 w 874"/>
                <a:gd name="T99" fmla="*/ 0 h 45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874"/>
                <a:gd name="T151" fmla="*/ 0 h 456"/>
                <a:gd name="T152" fmla="*/ 874 w 874"/>
                <a:gd name="T153" fmla="*/ 456 h 45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874" h="456">
                  <a:moveTo>
                    <a:pt x="303" y="0"/>
                  </a:moveTo>
                  <a:lnTo>
                    <a:pt x="344" y="0"/>
                  </a:lnTo>
                  <a:lnTo>
                    <a:pt x="344" y="181"/>
                  </a:lnTo>
                  <a:lnTo>
                    <a:pt x="416" y="181"/>
                  </a:lnTo>
                  <a:lnTo>
                    <a:pt x="416" y="399"/>
                  </a:lnTo>
                  <a:lnTo>
                    <a:pt x="487" y="399"/>
                  </a:lnTo>
                  <a:lnTo>
                    <a:pt x="487" y="371"/>
                  </a:lnTo>
                  <a:lnTo>
                    <a:pt x="446" y="371"/>
                  </a:lnTo>
                  <a:lnTo>
                    <a:pt x="446" y="0"/>
                  </a:lnTo>
                  <a:lnTo>
                    <a:pt x="487" y="0"/>
                  </a:lnTo>
                  <a:lnTo>
                    <a:pt x="487" y="181"/>
                  </a:lnTo>
                  <a:lnTo>
                    <a:pt x="556" y="181"/>
                  </a:lnTo>
                  <a:lnTo>
                    <a:pt x="556" y="399"/>
                  </a:lnTo>
                  <a:lnTo>
                    <a:pt x="625" y="399"/>
                  </a:lnTo>
                  <a:lnTo>
                    <a:pt x="625" y="371"/>
                  </a:lnTo>
                  <a:lnTo>
                    <a:pt x="584" y="371"/>
                  </a:lnTo>
                  <a:lnTo>
                    <a:pt x="584" y="0"/>
                  </a:lnTo>
                  <a:lnTo>
                    <a:pt x="627" y="0"/>
                  </a:lnTo>
                  <a:lnTo>
                    <a:pt x="627" y="180"/>
                  </a:lnTo>
                  <a:lnTo>
                    <a:pt x="701" y="261"/>
                  </a:lnTo>
                  <a:lnTo>
                    <a:pt x="701" y="399"/>
                  </a:lnTo>
                  <a:lnTo>
                    <a:pt x="772" y="399"/>
                  </a:lnTo>
                  <a:lnTo>
                    <a:pt x="772" y="371"/>
                  </a:lnTo>
                  <a:lnTo>
                    <a:pt x="731" y="371"/>
                  </a:lnTo>
                  <a:lnTo>
                    <a:pt x="731" y="0"/>
                  </a:lnTo>
                  <a:lnTo>
                    <a:pt x="765" y="0"/>
                  </a:lnTo>
                  <a:lnTo>
                    <a:pt x="765" y="316"/>
                  </a:lnTo>
                  <a:lnTo>
                    <a:pt x="874" y="434"/>
                  </a:lnTo>
                  <a:lnTo>
                    <a:pt x="874" y="456"/>
                  </a:lnTo>
                  <a:lnTo>
                    <a:pt x="249" y="456"/>
                  </a:lnTo>
                  <a:lnTo>
                    <a:pt x="249" y="432"/>
                  </a:lnTo>
                  <a:lnTo>
                    <a:pt x="244" y="427"/>
                  </a:lnTo>
                  <a:lnTo>
                    <a:pt x="230" y="413"/>
                  </a:lnTo>
                  <a:lnTo>
                    <a:pt x="213" y="396"/>
                  </a:lnTo>
                  <a:lnTo>
                    <a:pt x="190" y="375"/>
                  </a:lnTo>
                  <a:lnTo>
                    <a:pt x="166" y="351"/>
                  </a:lnTo>
                  <a:lnTo>
                    <a:pt x="140" y="323"/>
                  </a:lnTo>
                  <a:lnTo>
                    <a:pt x="113" y="297"/>
                  </a:lnTo>
                  <a:lnTo>
                    <a:pt x="87" y="269"/>
                  </a:lnTo>
                  <a:lnTo>
                    <a:pt x="61" y="244"/>
                  </a:lnTo>
                  <a:lnTo>
                    <a:pt x="37" y="221"/>
                  </a:lnTo>
                  <a:lnTo>
                    <a:pt x="18" y="200"/>
                  </a:lnTo>
                  <a:lnTo>
                    <a:pt x="0" y="183"/>
                  </a:lnTo>
                  <a:lnTo>
                    <a:pt x="57" y="183"/>
                  </a:lnTo>
                  <a:lnTo>
                    <a:pt x="275" y="399"/>
                  </a:lnTo>
                  <a:lnTo>
                    <a:pt x="344" y="399"/>
                  </a:lnTo>
                  <a:lnTo>
                    <a:pt x="344" y="371"/>
                  </a:lnTo>
                  <a:lnTo>
                    <a:pt x="303" y="371"/>
                  </a:lnTo>
                  <a:lnTo>
                    <a:pt x="303" y="0"/>
                  </a:lnTo>
                  <a:close/>
                </a:path>
              </a:pathLst>
            </a:custGeom>
            <a:solidFill>
              <a:srgbClr val="A2C1FE"/>
            </a:solidFill>
            <a:ln w="9525">
              <a:noFill/>
              <a:round/>
              <a:headEnd/>
              <a:tailEnd/>
            </a:ln>
          </p:spPr>
          <p:txBody>
            <a:bodyPr/>
            <a:lstStyle/>
            <a:p>
              <a:endParaRPr lang="en-US" sz="700" dirty="0"/>
            </a:p>
          </p:txBody>
        </p:sp>
        <p:sp>
          <p:nvSpPr>
            <p:cNvPr id="29" name="Freeform 22"/>
            <p:cNvSpPr>
              <a:spLocks/>
            </p:cNvSpPr>
            <p:nvPr/>
          </p:nvSpPr>
          <p:spPr bwMode="auto">
            <a:xfrm>
              <a:off x="758" y="2140"/>
              <a:ext cx="319" cy="22"/>
            </a:xfrm>
            <a:custGeom>
              <a:avLst/>
              <a:gdLst>
                <a:gd name="T0" fmla="*/ 0 w 638"/>
                <a:gd name="T1" fmla="*/ 0 h 44"/>
                <a:gd name="T2" fmla="*/ 1 w 638"/>
                <a:gd name="T3" fmla="*/ 0 h 44"/>
                <a:gd name="T4" fmla="*/ 1 w 638"/>
                <a:gd name="T5" fmla="*/ 0 h 44"/>
                <a:gd name="T6" fmla="*/ 1 w 638"/>
                <a:gd name="T7" fmla="*/ 1 h 44"/>
                <a:gd name="T8" fmla="*/ 1 w 638"/>
                <a:gd name="T9" fmla="*/ 1 h 44"/>
                <a:gd name="T10" fmla="*/ 1 w 638"/>
                <a:gd name="T11" fmla="*/ 1 h 44"/>
                <a:gd name="T12" fmla="*/ 1 w 638"/>
                <a:gd name="T13" fmla="*/ 1 h 44"/>
                <a:gd name="T14" fmla="*/ 1 w 638"/>
                <a:gd name="T15" fmla="*/ 1 h 44"/>
                <a:gd name="T16" fmla="*/ 1 w 638"/>
                <a:gd name="T17" fmla="*/ 1 h 44"/>
                <a:gd name="T18" fmla="*/ 1 w 638"/>
                <a:gd name="T19" fmla="*/ 1 h 44"/>
                <a:gd name="T20" fmla="*/ 1 w 638"/>
                <a:gd name="T21" fmla="*/ 1 h 44"/>
                <a:gd name="T22" fmla="*/ 1 w 638"/>
                <a:gd name="T23" fmla="*/ 1 h 44"/>
                <a:gd name="T24" fmla="*/ 1 w 638"/>
                <a:gd name="T25" fmla="*/ 1 h 44"/>
                <a:gd name="T26" fmla="*/ 1 w 638"/>
                <a:gd name="T27" fmla="*/ 1 h 44"/>
                <a:gd name="T28" fmla="*/ 1 w 638"/>
                <a:gd name="T29" fmla="*/ 1 h 44"/>
                <a:gd name="T30" fmla="*/ 1 w 638"/>
                <a:gd name="T31" fmla="*/ 1 h 44"/>
                <a:gd name="T32" fmla="*/ 1 w 638"/>
                <a:gd name="T33" fmla="*/ 1 h 44"/>
                <a:gd name="T34" fmla="*/ 1 w 638"/>
                <a:gd name="T35" fmla="*/ 1 h 44"/>
                <a:gd name="T36" fmla="*/ 1 w 638"/>
                <a:gd name="T37" fmla="*/ 1 h 44"/>
                <a:gd name="T38" fmla="*/ 1 w 638"/>
                <a:gd name="T39" fmla="*/ 1 h 44"/>
                <a:gd name="T40" fmla="*/ 1 w 638"/>
                <a:gd name="T41" fmla="*/ 1 h 44"/>
                <a:gd name="T42" fmla="*/ 1 w 638"/>
                <a:gd name="T43" fmla="*/ 1 h 44"/>
                <a:gd name="T44" fmla="*/ 1 w 638"/>
                <a:gd name="T45" fmla="*/ 1 h 44"/>
                <a:gd name="T46" fmla="*/ 1 w 638"/>
                <a:gd name="T47" fmla="*/ 1 h 44"/>
                <a:gd name="T48" fmla="*/ 1 w 638"/>
                <a:gd name="T49" fmla="*/ 1 h 44"/>
                <a:gd name="T50" fmla="*/ 1 w 638"/>
                <a:gd name="T51" fmla="*/ 1 h 44"/>
                <a:gd name="T52" fmla="*/ 1 w 638"/>
                <a:gd name="T53" fmla="*/ 1 h 44"/>
                <a:gd name="T54" fmla="*/ 1 w 638"/>
                <a:gd name="T55" fmla="*/ 1 h 44"/>
                <a:gd name="T56" fmla="*/ 1 w 638"/>
                <a:gd name="T57" fmla="*/ 1 h 44"/>
                <a:gd name="T58" fmla="*/ 1 w 638"/>
                <a:gd name="T59" fmla="*/ 1 h 44"/>
                <a:gd name="T60" fmla="*/ 1 w 638"/>
                <a:gd name="T61" fmla="*/ 1 h 44"/>
                <a:gd name="T62" fmla="*/ 1 w 638"/>
                <a:gd name="T63" fmla="*/ 1 h 44"/>
                <a:gd name="T64" fmla="*/ 1 w 638"/>
                <a:gd name="T65" fmla="*/ 1 h 44"/>
                <a:gd name="T66" fmla="*/ 1 w 638"/>
                <a:gd name="T67" fmla="*/ 1 h 44"/>
                <a:gd name="T68" fmla="*/ 1 w 638"/>
                <a:gd name="T69" fmla="*/ 1 h 44"/>
                <a:gd name="T70" fmla="*/ 1 w 638"/>
                <a:gd name="T71" fmla="*/ 1 h 44"/>
                <a:gd name="T72" fmla="*/ 1 w 638"/>
                <a:gd name="T73" fmla="*/ 1 h 44"/>
                <a:gd name="T74" fmla="*/ 1 w 638"/>
                <a:gd name="T75" fmla="*/ 1 h 44"/>
                <a:gd name="T76" fmla="*/ 1 w 638"/>
                <a:gd name="T77" fmla="*/ 1 h 44"/>
                <a:gd name="T78" fmla="*/ 0 w 638"/>
                <a:gd name="T79" fmla="*/ 0 h 44"/>
                <a:gd name="T80" fmla="*/ 0 w 638"/>
                <a:gd name="T81" fmla="*/ 0 h 44"/>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638"/>
                <a:gd name="T124" fmla="*/ 0 h 44"/>
                <a:gd name="T125" fmla="*/ 638 w 638"/>
                <a:gd name="T126" fmla="*/ 44 h 44"/>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638" h="44">
                  <a:moveTo>
                    <a:pt x="0" y="0"/>
                  </a:moveTo>
                  <a:lnTo>
                    <a:pt x="614" y="0"/>
                  </a:lnTo>
                  <a:lnTo>
                    <a:pt x="616" y="0"/>
                  </a:lnTo>
                  <a:lnTo>
                    <a:pt x="618" y="1"/>
                  </a:lnTo>
                  <a:lnTo>
                    <a:pt x="619" y="1"/>
                  </a:lnTo>
                  <a:lnTo>
                    <a:pt x="621" y="3"/>
                  </a:lnTo>
                  <a:lnTo>
                    <a:pt x="623" y="5"/>
                  </a:lnTo>
                  <a:lnTo>
                    <a:pt x="625" y="6"/>
                  </a:lnTo>
                  <a:lnTo>
                    <a:pt x="628" y="8"/>
                  </a:lnTo>
                  <a:lnTo>
                    <a:pt x="630" y="10"/>
                  </a:lnTo>
                  <a:lnTo>
                    <a:pt x="631" y="13"/>
                  </a:lnTo>
                  <a:lnTo>
                    <a:pt x="635" y="15"/>
                  </a:lnTo>
                  <a:lnTo>
                    <a:pt x="637" y="17"/>
                  </a:lnTo>
                  <a:lnTo>
                    <a:pt x="638" y="19"/>
                  </a:lnTo>
                  <a:lnTo>
                    <a:pt x="638" y="44"/>
                  </a:lnTo>
                  <a:lnTo>
                    <a:pt x="19" y="44"/>
                  </a:lnTo>
                  <a:lnTo>
                    <a:pt x="19" y="43"/>
                  </a:lnTo>
                  <a:lnTo>
                    <a:pt x="19" y="41"/>
                  </a:lnTo>
                  <a:lnTo>
                    <a:pt x="19" y="39"/>
                  </a:lnTo>
                  <a:lnTo>
                    <a:pt x="19" y="38"/>
                  </a:lnTo>
                  <a:lnTo>
                    <a:pt x="20" y="36"/>
                  </a:lnTo>
                  <a:lnTo>
                    <a:pt x="19" y="34"/>
                  </a:lnTo>
                  <a:lnTo>
                    <a:pt x="20" y="31"/>
                  </a:lnTo>
                  <a:lnTo>
                    <a:pt x="19" y="27"/>
                  </a:lnTo>
                  <a:lnTo>
                    <a:pt x="20" y="24"/>
                  </a:lnTo>
                  <a:lnTo>
                    <a:pt x="19" y="19"/>
                  </a:lnTo>
                  <a:lnTo>
                    <a:pt x="17" y="17"/>
                  </a:lnTo>
                  <a:lnTo>
                    <a:pt x="15" y="15"/>
                  </a:lnTo>
                  <a:lnTo>
                    <a:pt x="13" y="13"/>
                  </a:lnTo>
                  <a:lnTo>
                    <a:pt x="12" y="12"/>
                  </a:lnTo>
                  <a:lnTo>
                    <a:pt x="10" y="10"/>
                  </a:lnTo>
                  <a:lnTo>
                    <a:pt x="8" y="8"/>
                  </a:lnTo>
                  <a:lnTo>
                    <a:pt x="6" y="6"/>
                  </a:lnTo>
                  <a:lnTo>
                    <a:pt x="5" y="5"/>
                  </a:lnTo>
                  <a:lnTo>
                    <a:pt x="3" y="3"/>
                  </a:lnTo>
                  <a:lnTo>
                    <a:pt x="1" y="1"/>
                  </a:lnTo>
                  <a:lnTo>
                    <a:pt x="0" y="0"/>
                  </a:lnTo>
                  <a:close/>
                </a:path>
              </a:pathLst>
            </a:custGeom>
            <a:solidFill>
              <a:srgbClr val="A2C1FE"/>
            </a:solidFill>
            <a:ln w="9525">
              <a:noFill/>
              <a:round/>
              <a:headEnd/>
              <a:tailEnd/>
            </a:ln>
          </p:spPr>
          <p:txBody>
            <a:bodyPr/>
            <a:lstStyle/>
            <a:p>
              <a:endParaRPr lang="en-US" sz="700" dirty="0"/>
            </a:p>
          </p:txBody>
        </p:sp>
      </p:grpSp>
      <p:sp>
        <p:nvSpPr>
          <p:cNvPr id="31" name="TextBox 30"/>
          <p:cNvSpPr txBox="1"/>
          <p:nvPr/>
        </p:nvSpPr>
        <p:spPr>
          <a:xfrm>
            <a:off x="6053786" y="3993173"/>
            <a:ext cx="1086183" cy="415488"/>
          </a:xfrm>
          <a:prstGeom prst="rect">
            <a:avLst/>
          </a:prstGeom>
          <a:noFill/>
        </p:spPr>
        <p:txBody>
          <a:bodyPr wrap="square" lIns="91430" tIns="45715" rIns="91430" bIns="45715" rtlCol="0">
            <a:spAutoFit/>
          </a:bodyPr>
          <a:lstStyle/>
          <a:p>
            <a:pPr algn="ctr"/>
            <a:r>
              <a:rPr lang="en-US" sz="1000" dirty="0" smtClean="0">
                <a:solidFill>
                  <a:srgbClr val="000000"/>
                </a:solidFill>
                <a:latin typeface="Calibri" pitchFamily="34" charset="0"/>
              </a:rPr>
              <a:t>TPP Bank</a:t>
            </a:r>
          </a:p>
          <a:p>
            <a:pPr algn="ctr"/>
            <a:r>
              <a:rPr lang="en-US" sz="1000" dirty="0" smtClean="0">
                <a:solidFill>
                  <a:srgbClr val="000000"/>
                </a:solidFill>
                <a:latin typeface="Calibri" pitchFamily="34" charset="0"/>
              </a:rPr>
              <a:t>(AS-PSP2)</a:t>
            </a:r>
          </a:p>
        </p:txBody>
      </p:sp>
      <p:pic>
        <p:nvPicPr>
          <p:cNvPr id="32" name="Picture 2" descr="D:\Users\skusare\Desktop\Capgemini_Project_Documents\Capgemini\Capgemini - Payments Practice Work\PSD2\icons to used in ppt\user2.jpg"/>
          <p:cNvPicPr>
            <a:picLocks noChangeAspect="1" noChangeArrowheads="1"/>
          </p:cNvPicPr>
          <p:nvPr/>
        </p:nvPicPr>
        <p:blipFill>
          <a:blip r:embed="rId2" cstate="print"/>
          <a:srcRect/>
          <a:stretch>
            <a:fillRect/>
          </a:stretch>
        </p:blipFill>
        <p:spPr bwMode="auto">
          <a:xfrm>
            <a:off x="1924493" y="1935679"/>
            <a:ext cx="505190" cy="471037"/>
          </a:xfrm>
          <a:prstGeom prst="rect">
            <a:avLst/>
          </a:prstGeom>
          <a:noFill/>
        </p:spPr>
      </p:pic>
      <p:sp>
        <p:nvSpPr>
          <p:cNvPr id="34" name="TextBox 33"/>
          <p:cNvSpPr txBox="1"/>
          <p:nvPr/>
        </p:nvSpPr>
        <p:spPr>
          <a:xfrm>
            <a:off x="1715186" y="2361196"/>
            <a:ext cx="809501" cy="246211"/>
          </a:xfrm>
          <a:prstGeom prst="rect">
            <a:avLst/>
          </a:prstGeom>
          <a:noFill/>
        </p:spPr>
        <p:txBody>
          <a:bodyPr wrap="square" lIns="91430" tIns="45715" rIns="91430" bIns="45715" rtlCol="0">
            <a:spAutoFit/>
          </a:bodyPr>
          <a:lstStyle/>
          <a:p>
            <a:pPr algn="ctr"/>
            <a:r>
              <a:rPr lang="en-US" sz="1000" dirty="0" smtClean="0">
                <a:solidFill>
                  <a:srgbClr val="000000"/>
                </a:solidFill>
                <a:latin typeface="Calibri" pitchFamily="34" charset="0"/>
              </a:rPr>
              <a:t>Customer1</a:t>
            </a:r>
          </a:p>
        </p:txBody>
      </p:sp>
      <p:sp>
        <p:nvSpPr>
          <p:cNvPr id="35" name="TextBox 34"/>
          <p:cNvSpPr txBox="1"/>
          <p:nvPr/>
        </p:nvSpPr>
        <p:spPr>
          <a:xfrm>
            <a:off x="1541721" y="3902998"/>
            <a:ext cx="1180214" cy="246211"/>
          </a:xfrm>
          <a:prstGeom prst="rect">
            <a:avLst/>
          </a:prstGeom>
          <a:noFill/>
        </p:spPr>
        <p:txBody>
          <a:bodyPr wrap="square" lIns="91430" tIns="45715" rIns="91430" bIns="45715" rtlCol="0">
            <a:spAutoFit/>
          </a:bodyPr>
          <a:lstStyle/>
          <a:p>
            <a:pPr algn="ctr"/>
            <a:r>
              <a:rPr lang="en-US" sz="1000" dirty="0" smtClean="0">
                <a:solidFill>
                  <a:srgbClr val="000000"/>
                </a:solidFill>
                <a:latin typeface="Calibri" pitchFamily="34" charset="0"/>
              </a:rPr>
              <a:t>Customer2</a:t>
            </a:r>
          </a:p>
        </p:txBody>
      </p:sp>
      <p:grpSp>
        <p:nvGrpSpPr>
          <p:cNvPr id="6" name="Group 23"/>
          <p:cNvGrpSpPr>
            <a:grpSpLocks/>
          </p:cNvGrpSpPr>
          <p:nvPr/>
        </p:nvGrpSpPr>
        <p:grpSpPr bwMode="auto">
          <a:xfrm>
            <a:off x="6233485" y="3383204"/>
            <a:ext cx="635612" cy="719685"/>
            <a:chOff x="567" y="1616"/>
            <a:chExt cx="568" cy="605"/>
          </a:xfrm>
        </p:grpSpPr>
        <p:sp>
          <p:nvSpPr>
            <p:cNvPr id="37" name="AutoShape 17"/>
            <p:cNvSpPr>
              <a:spLocks noChangeAspect="1" noChangeArrowheads="1" noTextEdit="1"/>
            </p:cNvSpPr>
            <p:nvPr/>
          </p:nvSpPr>
          <p:spPr bwMode="auto">
            <a:xfrm>
              <a:off x="567" y="1616"/>
              <a:ext cx="568" cy="605"/>
            </a:xfrm>
            <a:prstGeom prst="rect">
              <a:avLst/>
            </a:prstGeom>
            <a:noFill/>
            <a:ln w="9525">
              <a:noFill/>
              <a:miter lim="800000"/>
              <a:headEnd/>
              <a:tailEnd/>
            </a:ln>
          </p:spPr>
          <p:txBody>
            <a:bodyPr/>
            <a:lstStyle/>
            <a:p>
              <a:endParaRPr lang="en-US" sz="700" dirty="0"/>
            </a:p>
          </p:txBody>
        </p:sp>
        <p:sp>
          <p:nvSpPr>
            <p:cNvPr id="38" name="Freeform 19"/>
            <p:cNvSpPr>
              <a:spLocks/>
            </p:cNvSpPr>
            <p:nvPr/>
          </p:nvSpPr>
          <p:spPr bwMode="auto">
            <a:xfrm>
              <a:off x="611" y="1660"/>
              <a:ext cx="480" cy="517"/>
            </a:xfrm>
            <a:custGeom>
              <a:avLst/>
              <a:gdLst>
                <a:gd name="T0" fmla="*/ 1 w 960"/>
                <a:gd name="T1" fmla="*/ 0 h 1034"/>
                <a:gd name="T2" fmla="*/ 1 w 960"/>
                <a:gd name="T3" fmla="*/ 1 h 1034"/>
                <a:gd name="T4" fmla="*/ 1 w 960"/>
                <a:gd name="T5" fmla="*/ 1 h 1034"/>
                <a:gd name="T6" fmla="*/ 1 w 960"/>
                <a:gd name="T7" fmla="*/ 1 h 1034"/>
                <a:gd name="T8" fmla="*/ 1 w 960"/>
                <a:gd name="T9" fmla="*/ 1 h 1034"/>
                <a:gd name="T10" fmla="*/ 1 w 960"/>
                <a:gd name="T11" fmla="*/ 1 h 1034"/>
                <a:gd name="T12" fmla="*/ 1 w 960"/>
                <a:gd name="T13" fmla="*/ 1 h 1034"/>
                <a:gd name="T14" fmla="*/ 1 w 960"/>
                <a:gd name="T15" fmla="*/ 1 h 1034"/>
                <a:gd name="T16" fmla="*/ 1 w 960"/>
                <a:gd name="T17" fmla="*/ 1 h 1034"/>
                <a:gd name="T18" fmla="*/ 1 w 960"/>
                <a:gd name="T19" fmla="*/ 1 h 1034"/>
                <a:gd name="T20" fmla="*/ 1 w 960"/>
                <a:gd name="T21" fmla="*/ 1 h 1034"/>
                <a:gd name="T22" fmla="*/ 1 w 960"/>
                <a:gd name="T23" fmla="*/ 1 h 1034"/>
                <a:gd name="T24" fmla="*/ 1 w 960"/>
                <a:gd name="T25" fmla="*/ 1 h 1034"/>
                <a:gd name="T26" fmla="*/ 1 w 960"/>
                <a:gd name="T27" fmla="*/ 1 h 1034"/>
                <a:gd name="T28" fmla="*/ 1 w 960"/>
                <a:gd name="T29" fmla="*/ 1 h 1034"/>
                <a:gd name="T30" fmla="*/ 1 w 960"/>
                <a:gd name="T31" fmla="*/ 1 h 1034"/>
                <a:gd name="T32" fmla="*/ 1 w 960"/>
                <a:gd name="T33" fmla="*/ 1 h 1034"/>
                <a:gd name="T34" fmla="*/ 1 w 960"/>
                <a:gd name="T35" fmla="*/ 1 h 1034"/>
                <a:gd name="T36" fmla="*/ 1 w 960"/>
                <a:gd name="T37" fmla="*/ 1 h 1034"/>
                <a:gd name="T38" fmla="*/ 1 w 960"/>
                <a:gd name="T39" fmla="*/ 1 h 1034"/>
                <a:gd name="T40" fmla="*/ 1 w 960"/>
                <a:gd name="T41" fmla="*/ 1 h 1034"/>
                <a:gd name="T42" fmla="*/ 1 w 960"/>
                <a:gd name="T43" fmla="*/ 1 h 1034"/>
                <a:gd name="T44" fmla="*/ 1 w 960"/>
                <a:gd name="T45" fmla="*/ 1 h 1034"/>
                <a:gd name="T46" fmla="*/ 1 w 960"/>
                <a:gd name="T47" fmla="*/ 1 h 1034"/>
                <a:gd name="T48" fmla="*/ 1 w 960"/>
                <a:gd name="T49" fmla="*/ 1 h 1034"/>
                <a:gd name="T50" fmla="*/ 1 w 960"/>
                <a:gd name="T51" fmla="*/ 1 h 1034"/>
                <a:gd name="T52" fmla="*/ 1 w 960"/>
                <a:gd name="T53" fmla="*/ 1 h 1034"/>
                <a:gd name="T54" fmla="*/ 1 w 960"/>
                <a:gd name="T55" fmla="*/ 1 h 1034"/>
                <a:gd name="T56" fmla="*/ 1 w 960"/>
                <a:gd name="T57" fmla="*/ 1 h 1034"/>
                <a:gd name="T58" fmla="*/ 1 w 960"/>
                <a:gd name="T59" fmla="*/ 1 h 1034"/>
                <a:gd name="T60" fmla="*/ 1 w 960"/>
                <a:gd name="T61" fmla="*/ 1 h 1034"/>
                <a:gd name="T62" fmla="*/ 1 w 960"/>
                <a:gd name="T63" fmla="*/ 1 h 1034"/>
                <a:gd name="T64" fmla="*/ 1 w 960"/>
                <a:gd name="T65" fmla="*/ 1 h 1034"/>
                <a:gd name="T66" fmla="*/ 1 w 960"/>
                <a:gd name="T67" fmla="*/ 1 h 1034"/>
                <a:gd name="T68" fmla="*/ 1 w 960"/>
                <a:gd name="T69" fmla="*/ 1 h 1034"/>
                <a:gd name="T70" fmla="*/ 1 w 960"/>
                <a:gd name="T71" fmla="*/ 1 h 1034"/>
                <a:gd name="T72" fmla="*/ 1 w 960"/>
                <a:gd name="T73" fmla="*/ 1 h 1034"/>
                <a:gd name="T74" fmla="*/ 1 w 960"/>
                <a:gd name="T75" fmla="*/ 1 h 1034"/>
                <a:gd name="T76" fmla="*/ 1 w 960"/>
                <a:gd name="T77" fmla="*/ 1 h 1034"/>
                <a:gd name="T78" fmla="*/ 1 w 960"/>
                <a:gd name="T79" fmla="*/ 1 h 1034"/>
                <a:gd name="T80" fmla="*/ 1 w 960"/>
                <a:gd name="T81" fmla="*/ 1 h 1034"/>
                <a:gd name="T82" fmla="*/ 1 w 960"/>
                <a:gd name="T83" fmla="*/ 1 h 1034"/>
                <a:gd name="T84" fmla="*/ 1 w 960"/>
                <a:gd name="T85" fmla="*/ 1 h 1034"/>
                <a:gd name="T86" fmla="*/ 1 w 960"/>
                <a:gd name="T87" fmla="*/ 1 h 1034"/>
                <a:gd name="T88" fmla="*/ 0 w 960"/>
                <a:gd name="T89" fmla="*/ 1 h 1034"/>
                <a:gd name="T90" fmla="*/ 0 w 960"/>
                <a:gd name="T91" fmla="*/ 1 h 1034"/>
                <a:gd name="T92" fmla="*/ 1 w 960"/>
                <a:gd name="T93" fmla="*/ 1 h 1034"/>
                <a:gd name="T94" fmla="*/ 1 w 960"/>
                <a:gd name="T95" fmla="*/ 1 h 1034"/>
                <a:gd name="T96" fmla="*/ 1 w 960"/>
                <a:gd name="T97" fmla="*/ 1 h 1034"/>
                <a:gd name="T98" fmla="*/ 1 w 960"/>
                <a:gd name="T99" fmla="*/ 1 h 1034"/>
                <a:gd name="T100" fmla="*/ 1 w 960"/>
                <a:gd name="T101" fmla="*/ 1 h 1034"/>
                <a:gd name="T102" fmla="*/ 1 w 960"/>
                <a:gd name="T103" fmla="*/ 1 h 1034"/>
                <a:gd name="T104" fmla="*/ 1 w 960"/>
                <a:gd name="T105" fmla="*/ 1 h 1034"/>
                <a:gd name="T106" fmla="*/ 1 w 960"/>
                <a:gd name="T107" fmla="*/ 1 h 1034"/>
                <a:gd name="T108" fmla="*/ 1 w 960"/>
                <a:gd name="T109" fmla="*/ 1 h 1034"/>
                <a:gd name="T110" fmla="*/ 1 w 960"/>
                <a:gd name="T111" fmla="*/ 1 h 1034"/>
                <a:gd name="T112" fmla="*/ 1 w 960"/>
                <a:gd name="T113" fmla="*/ 1 h 1034"/>
                <a:gd name="T114" fmla="*/ 1 w 960"/>
                <a:gd name="T115" fmla="*/ 1 h 1034"/>
                <a:gd name="T116" fmla="*/ 1 w 960"/>
                <a:gd name="T117" fmla="*/ 1 h 1034"/>
                <a:gd name="T118" fmla="*/ 1 w 960"/>
                <a:gd name="T119" fmla="*/ 1 h 1034"/>
                <a:gd name="T120" fmla="*/ 1 w 960"/>
                <a:gd name="T121" fmla="*/ 1 h 1034"/>
                <a:gd name="T122" fmla="*/ 1 w 960"/>
                <a:gd name="T123" fmla="*/ 0 h 1034"/>
                <a:gd name="T124" fmla="*/ 1 w 960"/>
                <a:gd name="T125" fmla="*/ 0 h 1034"/>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960"/>
                <a:gd name="T190" fmla="*/ 0 h 1034"/>
                <a:gd name="T191" fmla="*/ 960 w 960"/>
                <a:gd name="T192" fmla="*/ 1034 h 1034"/>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960" h="1034">
                  <a:moveTo>
                    <a:pt x="332" y="0"/>
                  </a:moveTo>
                  <a:lnTo>
                    <a:pt x="354" y="12"/>
                  </a:lnTo>
                  <a:lnTo>
                    <a:pt x="376" y="24"/>
                  </a:lnTo>
                  <a:lnTo>
                    <a:pt x="399" y="35"/>
                  </a:lnTo>
                  <a:lnTo>
                    <a:pt x="423" y="47"/>
                  </a:lnTo>
                  <a:lnTo>
                    <a:pt x="445" y="57"/>
                  </a:lnTo>
                  <a:lnTo>
                    <a:pt x="468" y="68"/>
                  </a:lnTo>
                  <a:lnTo>
                    <a:pt x="490" y="80"/>
                  </a:lnTo>
                  <a:lnTo>
                    <a:pt x="511" y="92"/>
                  </a:lnTo>
                  <a:lnTo>
                    <a:pt x="534" y="104"/>
                  </a:lnTo>
                  <a:lnTo>
                    <a:pt x="554" y="116"/>
                  </a:lnTo>
                  <a:lnTo>
                    <a:pt x="575" y="130"/>
                  </a:lnTo>
                  <a:lnTo>
                    <a:pt x="594" y="144"/>
                  </a:lnTo>
                  <a:lnTo>
                    <a:pt x="620" y="164"/>
                  </a:lnTo>
                  <a:lnTo>
                    <a:pt x="642" y="183"/>
                  </a:lnTo>
                  <a:lnTo>
                    <a:pt x="665" y="204"/>
                  </a:lnTo>
                  <a:lnTo>
                    <a:pt x="687" y="227"/>
                  </a:lnTo>
                  <a:lnTo>
                    <a:pt x="710" y="247"/>
                  </a:lnTo>
                  <a:lnTo>
                    <a:pt x="730" y="270"/>
                  </a:lnTo>
                  <a:lnTo>
                    <a:pt x="751" y="292"/>
                  </a:lnTo>
                  <a:lnTo>
                    <a:pt x="773" y="315"/>
                  </a:lnTo>
                  <a:lnTo>
                    <a:pt x="794" y="337"/>
                  </a:lnTo>
                  <a:lnTo>
                    <a:pt x="815" y="360"/>
                  </a:lnTo>
                  <a:lnTo>
                    <a:pt x="836" y="382"/>
                  </a:lnTo>
                  <a:lnTo>
                    <a:pt x="856" y="403"/>
                  </a:lnTo>
                  <a:lnTo>
                    <a:pt x="856" y="470"/>
                  </a:lnTo>
                  <a:lnTo>
                    <a:pt x="824" y="470"/>
                  </a:lnTo>
                  <a:lnTo>
                    <a:pt x="824" y="780"/>
                  </a:lnTo>
                  <a:lnTo>
                    <a:pt x="932" y="890"/>
                  </a:lnTo>
                  <a:lnTo>
                    <a:pt x="932" y="939"/>
                  </a:lnTo>
                  <a:lnTo>
                    <a:pt x="936" y="942"/>
                  </a:lnTo>
                  <a:lnTo>
                    <a:pt x="938" y="944"/>
                  </a:lnTo>
                  <a:lnTo>
                    <a:pt x="939" y="946"/>
                  </a:lnTo>
                  <a:lnTo>
                    <a:pt x="943" y="949"/>
                  </a:lnTo>
                  <a:lnTo>
                    <a:pt x="944" y="951"/>
                  </a:lnTo>
                  <a:lnTo>
                    <a:pt x="946" y="953"/>
                  </a:lnTo>
                  <a:lnTo>
                    <a:pt x="950" y="956"/>
                  </a:lnTo>
                  <a:lnTo>
                    <a:pt x="951" y="958"/>
                  </a:lnTo>
                  <a:lnTo>
                    <a:pt x="955" y="961"/>
                  </a:lnTo>
                  <a:lnTo>
                    <a:pt x="956" y="963"/>
                  </a:lnTo>
                  <a:lnTo>
                    <a:pt x="958" y="965"/>
                  </a:lnTo>
                  <a:lnTo>
                    <a:pt x="960" y="966"/>
                  </a:lnTo>
                  <a:lnTo>
                    <a:pt x="960" y="1034"/>
                  </a:lnTo>
                  <a:lnTo>
                    <a:pt x="297" y="1034"/>
                  </a:lnTo>
                  <a:lnTo>
                    <a:pt x="0" y="737"/>
                  </a:lnTo>
                  <a:lnTo>
                    <a:pt x="0" y="628"/>
                  </a:lnTo>
                  <a:lnTo>
                    <a:pt x="69" y="628"/>
                  </a:lnTo>
                  <a:lnTo>
                    <a:pt x="69" y="246"/>
                  </a:lnTo>
                  <a:lnTo>
                    <a:pt x="66" y="242"/>
                  </a:lnTo>
                  <a:lnTo>
                    <a:pt x="62" y="239"/>
                  </a:lnTo>
                  <a:lnTo>
                    <a:pt x="57" y="234"/>
                  </a:lnTo>
                  <a:lnTo>
                    <a:pt x="54" y="228"/>
                  </a:lnTo>
                  <a:lnTo>
                    <a:pt x="48" y="223"/>
                  </a:lnTo>
                  <a:lnTo>
                    <a:pt x="43" y="220"/>
                  </a:lnTo>
                  <a:lnTo>
                    <a:pt x="40" y="215"/>
                  </a:lnTo>
                  <a:lnTo>
                    <a:pt x="36" y="211"/>
                  </a:lnTo>
                  <a:lnTo>
                    <a:pt x="33" y="208"/>
                  </a:lnTo>
                  <a:lnTo>
                    <a:pt x="31" y="204"/>
                  </a:lnTo>
                  <a:lnTo>
                    <a:pt x="29" y="202"/>
                  </a:lnTo>
                  <a:lnTo>
                    <a:pt x="28" y="201"/>
                  </a:lnTo>
                  <a:lnTo>
                    <a:pt x="28" y="145"/>
                  </a:lnTo>
                  <a:lnTo>
                    <a:pt x="332" y="0"/>
                  </a:lnTo>
                  <a:close/>
                </a:path>
              </a:pathLst>
            </a:custGeom>
            <a:solidFill>
              <a:srgbClr val="000066"/>
            </a:solidFill>
            <a:ln w="9525">
              <a:noFill/>
              <a:round/>
              <a:headEnd/>
              <a:tailEnd/>
            </a:ln>
          </p:spPr>
          <p:txBody>
            <a:bodyPr/>
            <a:lstStyle/>
            <a:p>
              <a:endParaRPr lang="en-US" sz="700" dirty="0"/>
            </a:p>
          </p:txBody>
        </p:sp>
        <p:sp>
          <p:nvSpPr>
            <p:cNvPr id="39" name="Freeform 20"/>
            <p:cNvSpPr>
              <a:spLocks/>
            </p:cNvSpPr>
            <p:nvPr/>
          </p:nvSpPr>
          <p:spPr bwMode="auto">
            <a:xfrm>
              <a:off x="640" y="1689"/>
              <a:ext cx="385" cy="192"/>
            </a:xfrm>
            <a:custGeom>
              <a:avLst/>
              <a:gdLst>
                <a:gd name="T0" fmla="*/ 0 w 772"/>
                <a:gd name="T1" fmla="*/ 0 h 386"/>
                <a:gd name="T2" fmla="*/ 0 w 772"/>
                <a:gd name="T3" fmla="*/ 0 h 386"/>
                <a:gd name="T4" fmla="*/ 0 w 772"/>
                <a:gd name="T5" fmla="*/ 0 h 386"/>
                <a:gd name="T6" fmla="*/ 0 w 772"/>
                <a:gd name="T7" fmla="*/ 0 h 386"/>
                <a:gd name="T8" fmla="*/ 0 w 772"/>
                <a:gd name="T9" fmla="*/ 0 h 386"/>
                <a:gd name="T10" fmla="*/ 0 w 772"/>
                <a:gd name="T11" fmla="*/ 0 h 386"/>
                <a:gd name="T12" fmla="*/ 0 w 772"/>
                <a:gd name="T13" fmla="*/ 0 h 386"/>
                <a:gd name="T14" fmla="*/ 0 w 772"/>
                <a:gd name="T15" fmla="*/ 0 h 386"/>
                <a:gd name="T16" fmla="*/ 0 w 772"/>
                <a:gd name="T17" fmla="*/ 0 h 386"/>
                <a:gd name="T18" fmla="*/ 0 w 772"/>
                <a:gd name="T19" fmla="*/ 0 h 386"/>
                <a:gd name="T20" fmla="*/ 0 w 772"/>
                <a:gd name="T21" fmla="*/ 0 h 386"/>
                <a:gd name="T22" fmla="*/ 0 w 772"/>
                <a:gd name="T23" fmla="*/ 0 h 386"/>
                <a:gd name="T24" fmla="*/ 0 w 772"/>
                <a:gd name="T25" fmla="*/ 0 h 386"/>
                <a:gd name="T26" fmla="*/ 0 w 772"/>
                <a:gd name="T27" fmla="*/ 0 h 386"/>
                <a:gd name="T28" fmla="*/ 0 w 772"/>
                <a:gd name="T29" fmla="*/ 0 h 386"/>
                <a:gd name="T30" fmla="*/ 0 w 772"/>
                <a:gd name="T31" fmla="*/ 0 h 386"/>
                <a:gd name="T32" fmla="*/ 0 w 772"/>
                <a:gd name="T33" fmla="*/ 0 h 386"/>
                <a:gd name="T34" fmla="*/ 0 w 772"/>
                <a:gd name="T35" fmla="*/ 0 h 386"/>
                <a:gd name="T36" fmla="*/ 0 w 772"/>
                <a:gd name="T37" fmla="*/ 0 h 386"/>
                <a:gd name="T38" fmla="*/ 0 w 772"/>
                <a:gd name="T39" fmla="*/ 0 h 386"/>
                <a:gd name="T40" fmla="*/ 0 w 772"/>
                <a:gd name="T41" fmla="*/ 0 h 386"/>
                <a:gd name="T42" fmla="*/ 0 w 772"/>
                <a:gd name="T43" fmla="*/ 0 h 386"/>
                <a:gd name="T44" fmla="*/ 0 w 772"/>
                <a:gd name="T45" fmla="*/ 0 h 386"/>
                <a:gd name="T46" fmla="*/ 0 w 772"/>
                <a:gd name="T47" fmla="*/ 0 h 386"/>
                <a:gd name="T48" fmla="*/ 0 w 772"/>
                <a:gd name="T49" fmla="*/ 0 h 386"/>
                <a:gd name="T50" fmla="*/ 0 w 772"/>
                <a:gd name="T51" fmla="*/ 0 h 386"/>
                <a:gd name="T52" fmla="*/ 0 w 772"/>
                <a:gd name="T53" fmla="*/ 0 h 386"/>
                <a:gd name="T54" fmla="*/ 0 w 772"/>
                <a:gd name="T55" fmla="*/ 0 h 386"/>
                <a:gd name="T56" fmla="*/ 0 w 772"/>
                <a:gd name="T57" fmla="*/ 0 h 386"/>
                <a:gd name="T58" fmla="*/ 0 w 772"/>
                <a:gd name="T59" fmla="*/ 0 h 386"/>
                <a:gd name="T60" fmla="*/ 0 w 772"/>
                <a:gd name="T61" fmla="*/ 0 h 386"/>
                <a:gd name="T62" fmla="*/ 0 w 772"/>
                <a:gd name="T63" fmla="*/ 0 h 386"/>
                <a:gd name="T64" fmla="*/ 0 w 772"/>
                <a:gd name="T65" fmla="*/ 0 h 386"/>
                <a:gd name="T66" fmla="*/ 0 w 772"/>
                <a:gd name="T67" fmla="*/ 0 h 386"/>
                <a:gd name="T68" fmla="*/ 0 w 772"/>
                <a:gd name="T69" fmla="*/ 0 h 386"/>
                <a:gd name="T70" fmla="*/ 0 w 772"/>
                <a:gd name="T71" fmla="*/ 0 h 386"/>
                <a:gd name="T72" fmla="*/ 0 w 772"/>
                <a:gd name="T73" fmla="*/ 0 h 386"/>
                <a:gd name="T74" fmla="*/ 0 w 772"/>
                <a:gd name="T75" fmla="*/ 0 h 386"/>
                <a:gd name="T76" fmla="*/ 0 w 772"/>
                <a:gd name="T77" fmla="*/ 0 h 386"/>
                <a:gd name="T78" fmla="*/ 0 w 772"/>
                <a:gd name="T79" fmla="*/ 0 h 386"/>
                <a:gd name="T80" fmla="*/ 0 w 772"/>
                <a:gd name="T81" fmla="*/ 0 h 386"/>
                <a:gd name="T82" fmla="*/ 0 w 772"/>
                <a:gd name="T83" fmla="*/ 0 h 386"/>
                <a:gd name="T84" fmla="*/ 0 w 772"/>
                <a:gd name="T85" fmla="*/ 0 h 386"/>
                <a:gd name="T86" fmla="*/ 0 w 772"/>
                <a:gd name="T87" fmla="*/ 0 h 386"/>
                <a:gd name="T88" fmla="*/ 0 w 772"/>
                <a:gd name="T89" fmla="*/ 0 h 386"/>
                <a:gd name="T90" fmla="*/ 0 w 772"/>
                <a:gd name="T91" fmla="*/ 0 h 386"/>
                <a:gd name="T92" fmla="*/ 0 w 772"/>
                <a:gd name="T93" fmla="*/ 0 h 386"/>
                <a:gd name="T94" fmla="*/ 0 w 772"/>
                <a:gd name="T95" fmla="*/ 0 h 386"/>
                <a:gd name="T96" fmla="*/ 0 w 772"/>
                <a:gd name="T97" fmla="*/ 0 h 386"/>
                <a:gd name="T98" fmla="*/ 0 w 772"/>
                <a:gd name="T99" fmla="*/ 0 h 386"/>
                <a:gd name="T100" fmla="*/ 0 w 772"/>
                <a:gd name="T101" fmla="*/ 0 h 386"/>
                <a:gd name="T102" fmla="*/ 0 w 772"/>
                <a:gd name="T103" fmla="*/ 0 h 386"/>
                <a:gd name="T104" fmla="*/ 0 w 772"/>
                <a:gd name="T105" fmla="*/ 0 h 386"/>
                <a:gd name="T106" fmla="*/ 0 w 772"/>
                <a:gd name="T107" fmla="*/ 0 h 386"/>
                <a:gd name="T108" fmla="*/ 0 w 772"/>
                <a:gd name="T109" fmla="*/ 0 h 386"/>
                <a:gd name="T110" fmla="*/ 0 w 772"/>
                <a:gd name="T111" fmla="*/ 0 h 386"/>
                <a:gd name="T112" fmla="*/ 0 w 772"/>
                <a:gd name="T113" fmla="*/ 0 h 38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772"/>
                <a:gd name="T172" fmla="*/ 0 h 386"/>
                <a:gd name="T173" fmla="*/ 772 w 772"/>
                <a:gd name="T174" fmla="*/ 386 h 38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772" h="386">
                  <a:moveTo>
                    <a:pt x="318" y="0"/>
                  </a:moveTo>
                  <a:lnTo>
                    <a:pt x="326" y="5"/>
                  </a:lnTo>
                  <a:lnTo>
                    <a:pt x="333" y="9"/>
                  </a:lnTo>
                  <a:lnTo>
                    <a:pt x="340" y="12"/>
                  </a:lnTo>
                  <a:lnTo>
                    <a:pt x="347" y="16"/>
                  </a:lnTo>
                  <a:lnTo>
                    <a:pt x="356" y="21"/>
                  </a:lnTo>
                  <a:lnTo>
                    <a:pt x="363" y="24"/>
                  </a:lnTo>
                  <a:lnTo>
                    <a:pt x="369" y="28"/>
                  </a:lnTo>
                  <a:lnTo>
                    <a:pt x="376" y="31"/>
                  </a:lnTo>
                  <a:lnTo>
                    <a:pt x="385" y="37"/>
                  </a:lnTo>
                  <a:lnTo>
                    <a:pt x="392" y="40"/>
                  </a:lnTo>
                  <a:lnTo>
                    <a:pt x="399" y="43"/>
                  </a:lnTo>
                  <a:lnTo>
                    <a:pt x="406" y="47"/>
                  </a:lnTo>
                  <a:lnTo>
                    <a:pt x="416" y="52"/>
                  </a:lnTo>
                  <a:lnTo>
                    <a:pt x="426" y="57"/>
                  </a:lnTo>
                  <a:lnTo>
                    <a:pt x="435" y="62"/>
                  </a:lnTo>
                  <a:lnTo>
                    <a:pt x="445" y="68"/>
                  </a:lnTo>
                  <a:lnTo>
                    <a:pt x="456" y="73"/>
                  </a:lnTo>
                  <a:lnTo>
                    <a:pt x="466" y="76"/>
                  </a:lnTo>
                  <a:lnTo>
                    <a:pt x="475" y="81"/>
                  </a:lnTo>
                  <a:lnTo>
                    <a:pt x="485" y="87"/>
                  </a:lnTo>
                  <a:lnTo>
                    <a:pt x="496" y="94"/>
                  </a:lnTo>
                  <a:lnTo>
                    <a:pt x="504" y="99"/>
                  </a:lnTo>
                  <a:lnTo>
                    <a:pt x="513" y="106"/>
                  </a:lnTo>
                  <a:lnTo>
                    <a:pt x="521" y="111"/>
                  </a:lnTo>
                  <a:lnTo>
                    <a:pt x="544" y="130"/>
                  </a:lnTo>
                  <a:lnTo>
                    <a:pt x="566" y="151"/>
                  </a:lnTo>
                  <a:lnTo>
                    <a:pt x="587" y="170"/>
                  </a:lnTo>
                  <a:lnTo>
                    <a:pt x="608" y="190"/>
                  </a:lnTo>
                  <a:lnTo>
                    <a:pt x="628" y="211"/>
                  </a:lnTo>
                  <a:lnTo>
                    <a:pt x="649" y="232"/>
                  </a:lnTo>
                  <a:lnTo>
                    <a:pt x="670" y="254"/>
                  </a:lnTo>
                  <a:lnTo>
                    <a:pt x="689" y="275"/>
                  </a:lnTo>
                  <a:lnTo>
                    <a:pt x="710" y="296"/>
                  </a:lnTo>
                  <a:lnTo>
                    <a:pt x="730" y="318"/>
                  </a:lnTo>
                  <a:lnTo>
                    <a:pt x="751" y="339"/>
                  </a:lnTo>
                  <a:lnTo>
                    <a:pt x="772" y="360"/>
                  </a:lnTo>
                  <a:lnTo>
                    <a:pt x="772" y="386"/>
                  </a:lnTo>
                  <a:lnTo>
                    <a:pt x="254" y="386"/>
                  </a:lnTo>
                  <a:lnTo>
                    <a:pt x="0" y="132"/>
                  </a:lnTo>
                  <a:lnTo>
                    <a:pt x="0" y="107"/>
                  </a:lnTo>
                  <a:lnTo>
                    <a:pt x="2" y="107"/>
                  </a:lnTo>
                  <a:lnTo>
                    <a:pt x="3" y="107"/>
                  </a:lnTo>
                  <a:lnTo>
                    <a:pt x="5" y="106"/>
                  </a:lnTo>
                  <a:lnTo>
                    <a:pt x="7" y="104"/>
                  </a:lnTo>
                  <a:lnTo>
                    <a:pt x="9" y="104"/>
                  </a:lnTo>
                  <a:lnTo>
                    <a:pt x="10" y="104"/>
                  </a:lnTo>
                  <a:lnTo>
                    <a:pt x="12" y="102"/>
                  </a:lnTo>
                  <a:lnTo>
                    <a:pt x="14" y="102"/>
                  </a:lnTo>
                  <a:lnTo>
                    <a:pt x="14" y="100"/>
                  </a:lnTo>
                  <a:lnTo>
                    <a:pt x="257" y="342"/>
                  </a:lnTo>
                  <a:lnTo>
                    <a:pt x="525" y="206"/>
                  </a:lnTo>
                  <a:lnTo>
                    <a:pt x="318" y="0"/>
                  </a:lnTo>
                  <a:close/>
                </a:path>
              </a:pathLst>
            </a:custGeom>
            <a:solidFill>
              <a:srgbClr val="A2C1FE"/>
            </a:solidFill>
            <a:ln w="9525">
              <a:noFill/>
              <a:round/>
              <a:headEnd/>
              <a:tailEnd/>
            </a:ln>
          </p:spPr>
          <p:txBody>
            <a:bodyPr/>
            <a:lstStyle/>
            <a:p>
              <a:endParaRPr lang="en-US" sz="700" dirty="0"/>
            </a:p>
          </p:txBody>
        </p:sp>
        <p:sp>
          <p:nvSpPr>
            <p:cNvPr id="40" name="Freeform 21"/>
            <p:cNvSpPr>
              <a:spLocks/>
            </p:cNvSpPr>
            <p:nvPr/>
          </p:nvSpPr>
          <p:spPr bwMode="auto">
            <a:xfrm>
              <a:off x="626" y="1904"/>
              <a:ext cx="436" cy="228"/>
            </a:xfrm>
            <a:custGeom>
              <a:avLst/>
              <a:gdLst>
                <a:gd name="T0" fmla="*/ 0 w 874"/>
                <a:gd name="T1" fmla="*/ 0 h 456"/>
                <a:gd name="T2" fmla="*/ 0 w 874"/>
                <a:gd name="T3" fmla="*/ 0 h 456"/>
                <a:gd name="T4" fmla="*/ 0 w 874"/>
                <a:gd name="T5" fmla="*/ 1 h 456"/>
                <a:gd name="T6" fmla="*/ 0 w 874"/>
                <a:gd name="T7" fmla="*/ 1 h 456"/>
                <a:gd name="T8" fmla="*/ 0 w 874"/>
                <a:gd name="T9" fmla="*/ 1 h 456"/>
                <a:gd name="T10" fmla="*/ 0 w 874"/>
                <a:gd name="T11" fmla="*/ 1 h 456"/>
                <a:gd name="T12" fmla="*/ 0 w 874"/>
                <a:gd name="T13" fmla="*/ 1 h 456"/>
                <a:gd name="T14" fmla="*/ 0 w 874"/>
                <a:gd name="T15" fmla="*/ 1 h 456"/>
                <a:gd name="T16" fmla="*/ 0 w 874"/>
                <a:gd name="T17" fmla="*/ 0 h 456"/>
                <a:gd name="T18" fmla="*/ 0 w 874"/>
                <a:gd name="T19" fmla="*/ 0 h 456"/>
                <a:gd name="T20" fmla="*/ 0 w 874"/>
                <a:gd name="T21" fmla="*/ 1 h 456"/>
                <a:gd name="T22" fmla="*/ 0 w 874"/>
                <a:gd name="T23" fmla="*/ 1 h 456"/>
                <a:gd name="T24" fmla="*/ 0 w 874"/>
                <a:gd name="T25" fmla="*/ 1 h 456"/>
                <a:gd name="T26" fmla="*/ 0 w 874"/>
                <a:gd name="T27" fmla="*/ 1 h 456"/>
                <a:gd name="T28" fmla="*/ 0 w 874"/>
                <a:gd name="T29" fmla="*/ 1 h 456"/>
                <a:gd name="T30" fmla="*/ 0 w 874"/>
                <a:gd name="T31" fmla="*/ 1 h 456"/>
                <a:gd name="T32" fmla="*/ 0 w 874"/>
                <a:gd name="T33" fmla="*/ 0 h 456"/>
                <a:gd name="T34" fmla="*/ 0 w 874"/>
                <a:gd name="T35" fmla="*/ 0 h 456"/>
                <a:gd name="T36" fmla="*/ 0 w 874"/>
                <a:gd name="T37" fmla="*/ 1 h 456"/>
                <a:gd name="T38" fmla="*/ 0 w 874"/>
                <a:gd name="T39" fmla="*/ 1 h 456"/>
                <a:gd name="T40" fmla="*/ 0 w 874"/>
                <a:gd name="T41" fmla="*/ 1 h 456"/>
                <a:gd name="T42" fmla="*/ 0 w 874"/>
                <a:gd name="T43" fmla="*/ 1 h 456"/>
                <a:gd name="T44" fmla="*/ 0 w 874"/>
                <a:gd name="T45" fmla="*/ 1 h 456"/>
                <a:gd name="T46" fmla="*/ 0 w 874"/>
                <a:gd name="T47" fmla="*/ 1 h 456"/>
                <a:gd name="T48" fmla="*/ 0 w 874"/>
                <a:gd name="T49" fmla="*/ 0 h 456"/>
                <a:gd name="T50" fmla="*/ 0 w 874"/>
                <a:gd name="T51" fmla="*/ 0 h 456"/>
                <a:gd name="T52" fmla="*/ 0 w 874"/>
                <a:gd name="T53" fmla="*/ 1 h 456"/>
                <a:gd name="T54" fmla="*/ 0 w 874"/>
                <a:gd name="T55" fmla="*/ 1 h 456"/>
                <a:gd name="T56" fmla="*/ 0 w 874"/>
                <a:gd name="T57" fmla="*/ 1 h 456"/>
                <a:gd name="T58" fmla="*/ 0 w 874"/>
                <a:gd name="T59" fmla="*/ 1 h 456"/>
                <a:gd name="T60" fmla="*/ 0 w 874"/>
                <a:gd name="T61" fmla="*/ 1 h 456"/>
                <a:gd name="T62" fmla="*/ 0 w 874"/>
                <a:gd name="T63" fmla="*/ 1 h 456"/>
                <a:gd name="T64" fmla="*/ 0 w 874"/>
                <a:gd name="T65" fmla="*/ 1 h 456"/>
                <a:gd name="T66" fmla="*/ 0 w 874"/>
                <a:gd name="T67" fmla="*/ 1 h 456"/>
                <a:gd name="T68" fmla="*/ 0 w 874"/>
                <a:gd name="T69" fmla="*/ 1 h 456"/>
                <a:gd name="T70" fmla="*/ 0 w 874"/>
                <a:gd name="T71" fmla="*/ 1 h 456"/>
                <a:gd name="T72" fmla="*/ 0 w 874"/>
                <a:gd name="T73" fmla="*/ 1 h 456"/>
                <a:gd name="T74" fmla="*/ 0 w 874"/>
                <a:gd name="T75" fmla="*/ 1 h 456"/>
                <a:gd name="T76" fmla="*/ 0 w 874"/>
                <a:gd name="T77" fmla="*/ 1 h 456"/>
                <a:gd name="T78" fmla="*/ 0 w 874"/>
                <a:gd name="T79" fmla="*/ 1 h 456"/>
                <a:gd name="T80" fmla="*/ 0 w 874"/>
                <a:gd name="T81" fmla="*/ 1 h 456"/>
                <a:gd name="T82" fmla="*/ 0 w 874"/>
                <a:gd name="T83" fmla="*/ 1 h 456"/>
                <a:gd name="T84" fmla="*/ 0 w 874"/>
                <a:gd name="T85" fmla="*/ 1 h 456"/>
                <a:gd name="T86" fmla="*/ 0 w 874"/>
                <a:gd name="T87" fmla="*/ 1 h 456"/>
                <a:gd name="T88" fmla="*/ 0 w 874"/>
                <a:gd name="T89" fmla="*/ 1 h 456"/>
                <a:gd name="T90" fmla="*/ 0 w 874"/>
                <a:gd name="T91" fmla="*/ 1 h 456"/>
                <a:gd name="T92" fmla="*/ 0 w 874"/>
                <a:gd name="T93" fmla="*/ 1 h 456"/>
                <a:gd name="T94" fmla="*/ 0 w 874"/>
                <a:gd name="T95" fmla="*/ 1 h 456"/>
                <a:gd name="T96" fmla="*/ 0 w 874"/>
                <a:gd name="T97" fmla="*/ 0 h 456"/>
                <a:gd name="T98" fmla="*/ 0 w 874"/>
                <a:gd name="T99" fmla="*/ 0 h 45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874"/>
                <a:gd name="T151" fmla="*/ 0 h 456"/>
                <a:gd name="T152" fmla="*/ 874 w 874"/>
                <a:gd name="T153" fmla="*/ 456 h 45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874" h="456">
                  <a:moveTo>
                    <a:pt x="303" y="0"/>
                  </a:moveTo>
                  <a:lnTo>
                    <a:pt x="344" y="0"/>
                  </a:lnTo>
                  <a:lnTo>
                    <a:pt x="344" y="181"/>
                  </a:lnTo>
                  <a:lnTo>
                    <a:pt x="416" y="181"/>
                  </a:lnTo>
                  <a:lnTo>
                    <a:pt x="416" y="399"/>
                  </a:lnTo>
                  <a:lnTo>
                    <a:pt x="487" y="399"/>
                  </a:lnTo>
                  <a:lnTo>
                    <a:pt x="487" y="371"/>
                  </a:lnTo>
                  <a:lnTo>
                    <a:pt x="446" y="371"/>
                  </a:lnTo>
                  <a:lnTo>
                    <a:pt x="446" y="0"/>
                  </a:lnTo>
                  <a:lnTo>
                    <a:pt x="487" y="0"/>
                  </a:lnTo>
                  <a:lnTo>
                    <a:pt x="487" y="181"/>
                  </a:lnTo>
                  <a:lnTo>
                    <a:pt x="556" y="181"/>
                  </a:lnTo>
                  <a:lnTo>
                    <a:pt x="556" y="399"/>
                  </a:lnTo>
                  <a:lnTo>
                    <a:pt x="625" y="399"/>
                  </a:lnTo>
                  <a:lnTo>
                    <a:pt x="625" y="371"/>
                  </a:lnTo>
                  <a:lnTo>
                    <a:pt x="584" y="371"/>
                  </a:lnTo>
                  <a:lnTo>
                    <a:pt x="584" y="0"/>
                  </a:lnTo>
                  <a:lnTo>
                    <a:pt x="627" y="0"/>
                  </a:lnTo>
                  <a:lnTo>
                    <a:pt x="627" y="180"/>
                  </a:lnTo>
                  <a:lnTo>
                    <a:pt x="701" y="261"/>
                  </a:lnTo>
                  <a:lnTo>
                    <a:pt x="701" y="399"/>
                  </a:lnTo>
                  <a:lnTo>
                    <a:pt x="772" y="399"/>
                  </a:lnTo>
                  <a:lnTo>
                    <a:pt x="772" y="371"/>
                  </a:lnTo>
                  <a:lnTo>
                    <a:pt x="731" y="371"/>
                  </a:lnTo>
                  <a:lnTo>
                    <a:pt x="731" y="0"/>
                  </a:lnTo>
                  <a:lnTo>
                    <a:pt x="765" y="0"/>
                  </a:lnTo>
                  <a:lnTo>
                    <a:pt x="765" y="316"/>
                  </a:lnTo>
                  <a:lnTo>
                    <a:pt x="874" y="434"/>
                  </a:lnTo>
                  <a:lnTo>
                    <a:pt x="874" y="456"/>
                  </a:lnTo>
                  <a:lnTo>
                    <a:pt x="249" y="456"/>
                  </a:lnTo>
                  <a:lnTo>
                    <a:pt x="249" y="432"/>
                  </a:lnTo>
                  <a:lnTo>
                    <a:pt x="244" y="427"/>
                  </a:lnTo>
                  <a:lnTo>
                    <a:pt x="230" y="413"/>
                  </a:lnTo>
                  <a:lnTo>
                    <a:pt x="213" y="396"/>
                  </a:lnTo>
                  <a:lnTo>
                    <a:pt x="190" y="375"/>
                  </a:lnTo>
                  <a:lnTo>
                    <a:pt x="166" y="351"/>
                  </a:lnTo>
                  <a:lnTo>
                    <a:pt x="140" y="323"/>
                  </a:lnTo>
                  <a:lnTo>
                    <a:pt x="113" y="297"/>
                  </a:lnTo>
                  <a:lnTo>
                    <a:pt x="87" y="269"/>
                  </a:lnTo>
                  <a:lnTo>
                    <a:pt x="61" y="244"/>
                  </a:lnTo>
                  <a:lnTo>
                    <a:pt x="37" y="221"/>
                  </a:lnTo>
                  <a:lnTo>
                    <a:pt x="18" y="200"/>
                  </a:lnTo>
                  <a:lnTo>
                    <a:pt x="0" y="183"/>
                  </a:lnTo>
                  <a:lnTo>
                    <a:pt x="57" y="183"/>
                  </a:lnTo>
                  <a:lnTo>
                    <a:pt x="275" y="399"/>
                  </a:lnTo>
                  <a:lnTo>
                    <a:pt x="344" y="399"/>
                  </a:lnTo>
                  <a:lnTo>
                    <a:pt x="344" y="371"/>
                  </a:lnTo>
                  <a:lnTo>
                    <a:pt x="303" y="371"/>
                  </a:lnTo>
                  <a:lnTo>
                    <a:pt x="303" y="0"/>
                  </a:lnTo>
                  <a:close/>
                </a:path>
              </a:pathLst>
            </a:custGeom>
            <a:solidFill>
              <a:srgbClr val="A2C1FE"/>
            </a:solidFill>
            <a:ln w="9525">
              <a:noFill/>
              <a:round/>
              <a:headEnd/>
              <a:tailEnd/>
            </a:ln>
          </p:spPr>
          <p:txBody>
            <a:bodyPr/>
            <a:lstStyle/>
            <a:p>
              <a:endParaRPr lang="en-US" sz="700" dirty="0"/>
            </a:p>
          </p:txBody>
        </p:sp>
        <p:sp>
          <p:nvSpPr>
            <p:cNvPr id="41" name="Freeform 22"/>
            <p:cNvSpPr>
              <a:spLocks/>
            </p:cNvSpPr>
            <p:nvPr/>
          </p:nvSpPr>
          <p:spPr bwMode="auto">
            <a:xfrm>
              <a:off x="758" y="2140"/>
              <a:ext cx="319" cy="22"/>
            </a:xfrm>
            <a:custGeom>
              <a:avLst/>
              <a:gdLst>
                <a:gd name="T0" fmla="*/ 0 w 638"/>
                <a:gd name="T1" fmla="*/ 0 h 44"/>
                <a:gd name="T2" fmla="*/ 1 w 638"/>
                <a:gd name="T3" fmla="*/ 0 h 44"/>
                <a:gd name="T4" fmla="*/ 1 w 638"/>
                <a:gd name="T5" fmla="*/ 0 h 44"/>
                <a:gd name="T6" fmla="*/ 1 w 638"/>
                <a:gd name="T7" fmla="*/ 1 h 44"/>
                <a:gd name="T8" fmla="*/ 1 w 638"/>
                <a:gd name="T9" fmla="*/ 1 h 44"/>
                <a:gd name="T10" fmla="*/ 1 w 638"/>
                <a:gd name="T11" fmla="*/ 1 h 44"/>
                <a:gd name="T12" fmla="*/ 1 w 638"/>
                <a:gd name="T13" fmla="*/ 1 h 44"/>
                <a:gd name="T14" fmla="*/ 1 w 638"/>
                <a:gd name="T15" fmla="*/ 1 h 44"/>
                <a:gd name="T16" fmla="*/ 1 w 638"/>
                <a:gd name="T17" fmla="*/ 1 h 44"/>
                <a:gd name="T18" fmla="*/ 1 w 638"/>
                <a:gd name="T19" fmla="*/ 1 h 44"/>
                <a:gd name="T20" fmla="*/ 1 w 638"/>
                <a:gd name="T21" fmla="*/ 1 h 44"/>
                <a:gd name="T22" fmla="*/ 1 w 638"/>
                <a:gd name="T23" fmla="*/ 1 h 44"/>
                <a:gd name="T24" fmla="*/ 1 w 638"/>
                <a:gd name="T25" fmla="*/ 1 h 44"/>
                <a:gd name="T26" fmla="*/ 1 w 638"/>
                <a:gd name="T27" fmla="*/ 1 h 44"/>
                <a:gd name="T28" fmla="*/ 1 w 638"/>
                <a:gd name="T29" fmla="*/ 1 h 44"/>
                <a:gd name="T30" fmla="*/ 1 w 638"/>
                <a:gd name="T31" fmla="*/ 1 h 44"/>
                <a:gd name="T32" fmla="*/ 1 w 638"/>
                <a:gd name="T33" fmla="*/ 1 h 44"/>
                <a:gd name="T34" fmla="*/ 1 w 638"/>
                <a:gd name="T35" fmla="*/ 1 h 44"/>
                <a:gd name="T36" fmla="*/ 1 w 638"/>
                <a:gd name="T37" fmla="*/ 1 h 44"/>
                <a:gd name="T38" fmla="*/ 1 w 638"/>
                <a:gd name="T39" fmla="*/ 1 h 44"/>
                <a:gd name="T40" fmla="*/ 1 w 638"/>
                <a:gd name="T41" fmla="*/ 1 h 44"/>
                <a:gd name="T42" fmla="*/ 1 w 638"/>
                <a:gd name="T43" fmla="*/ 1 h 44"/>
                <a:gd name="T44" fmla="*/ 1 w 638"/>
                <a:gd name="T45" fmla="*/ 1 h 44"/>
                <a:gd name="T46" fmla="*/ 1 w 638"/>
                <a:gd name="T47" fmla="*/ 1 h 44"/>
                <a:gd name="T48" fmla="*/ 1 w 638"/>
                <a:gd name="T49" fmla="*/ 1 h 44"/>
                <a:gd name="T50" fmla="*/ 1 w 638"/>
                <a:gd name="T51" fmla="*/ 1 h 44"/>
                <a:gd name="T52" fmla="*/ 1 w 638"/>
                <a:gd name="T53" fmla="*/ 1 h 44"/>
                <a:gd name="T54" fmla="*/ 1 w 638"/>
                <a:gd name="T55" fmla="*/ 1 h 44"/>
                <a:gd name="T56" fmla="*/ 1 w 638"/>
                <a:gd name="T57" fmla="*/ 1 h 44"/>
                <a:gd name="T58" fmla="*/ 1 w 638"/>
                <a:gd name="T59" fmla="*/ 1 h 44"/>
                <a:gd name="T60" fmla="*/ 1 w 638"/>
                <a:gd name="T61" fmla="*/ 1 h 44"/>
                <a:gd name="T62" fmla="*/ 1 w 638"/>
                <a:gd name="T63" fmla="*/ 1 h 44"/>
                <a:gd name="T64" fmla="*/ 1 w 638"/>
                <a:gd name="T65" fmla="*/ 1 h 44"/>
                <a:gd name="T66" fmla="*/ 1 w 638"/>
                <a:gd name="T67" fmla="*/ 1 h 44"/>
                <a:gd name="T68" fmla="*/ 1 w 638"/>
                <a:gd name="T69" fmla="*/ 1 h 44"/>
                <a:gd name="T70" fmla="*/ 1 w 638"/>
                <a:gd name="T71" fmla="*/ 1 h 44"/>
                <a:gd name="T72" fmla="*/ 1 w 638"/>
                <a:gd name="T73" fmla="*/ 1 h 44"/>
                <a:gd name="T74" fmla="*/ 1 w 638"/>
                <a:gd name="T75" fmla="*/ 1 h 44"/>
                <a:gd name="T76" fmla="*/ 1 w 638"/>
                <a:gd name="T77" fmla="*/ 1 h 44"/>
                <a:gd name="T78" fmla="*/ 0 w 638"/>
                <a:gd name="T79" fmla="*/ 0 h 44"/>
                <a:gd name="T80" fmla="*/ 0 w 638"/>
                <a:gd name="T81" fmla="*/ 0 h 44"/>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638"/>
                <a:gd name="T124" fmla="*/ 0 h 44"/>
                <a:gd name="T125" fmla="*/ 638 w 638"/>
                <a:gd name="T126" fmla="*/ 44 h 44"/>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638" h="44">
                  <a:moveTo>
                    <a:pt x="0" y="0"/>
                  </a:moveTo>
                  <a:lnTo>
                    <a:pt x="614" y="0"/>
                  </a:lnTo>
                  <a:lnTo>
                    <a:pt x="616" y="0"/>
                  </a:lnTo>
                  <a:lnTo>
                    <a:pt x="618" y="1"/>
                  </a:lnTo>
                  <a:lnTo>
                    <a:pt x="619" y="1"/>
                  </a:lnTo>
                  <a:lnTo>
                    <a:pt x="621" y="3"/>
                  </a:lnTo>
                  <a:lnTo>
                    <a:pt x="623" y="5"/>
                  </a:lnTo>
                  <a:lnTo>
                    <a:pt x="625" y="6"/>
                  </a:lnTo>
                  <a:lnTo>
                    <a:pt x="628" y="8"/>
                  </a:lnTo>
                  <a:lnTo>
                    <a:pt x="630" y="10"/>
                  </a:lnTo>
                  <a:lnTo>
                    <a:pt x="631" y="13"/>
                  </a:lnTo>
                  <a:lnTo>
                    <a:pt x="635" y="15"/>
                  </a:lnTo>
                  <a:lnTo>
                    <a:pt x="637" y="17"/>
                  </a:lnTo>
                  <a:lnTo>
                    <a:pt x="638" y="19"/>
                  </a:lnTo>
                  <a:lnTo>
                    <a:pt x="638" y="44"/>
                  </a:lnTo>
                  <a:lnTo>
                    <a:pt x="19" y="44"/>
                  </a:lnTo>
                  <a:lnTo>
                    <a:pt x="19" y="43"/>
                  </a:lnTo>
                  <a:lnTo>
                    <a:pt x="19" y="41"/>
                  </a:lnTo>
                  <a:lnTo>
                    <a:pt x="19" y="39"/>
                  </a:lnTo>
                  <a:lnTo>
                    <a:pt x="19" y="38"/>
                  </a:lnTo>
                  <a:lnTo>
                    <a:pt x="20" y="36"/>
                  </a:lnTo>
                  <a:lnTo>
                    <a:pt x="19" y="34"/>
                  </a:lnTo>
                  <a:lnTo>
                    <a:pt x="20" y="31"/>
                  </a:lnTo>
                  <a:lnTo>
                    <a:pt x="19" y="27"/>
                  </a:lnTo>
                  <a:lnTo>
                    <a:pt x="20" y="24"/>
                  </a:lnTo>
                  <a:lnTo>
                    <a:pt x="19" y="19"/>
                  </a:lnTo>
                  <a:lnTo>
                    <a:pt x="17" y="17"/>
                  </a:lnTo>
                  <a:lnTo>
                    <a:pt x="15" y="15"/>
                  </a:lnTo>
                  <a:lnTo>
                    <a:pt x="13" y="13"/>
                  </a:lnTo>
                  <a:lnTo>
                    <a:pt x="12" y="12"/>
                  </a:lnTo>
                  <a:lnTo>
                    <a:pt x="10" y="10"/>
                  </a:lnTo>
                  <a:lnTo>
                    <a:pt x="8" y="8"/>
                  </a:lnTo>
                  <a:lnTo>
                    <a:pt x="6" y="6"/>
                  </a:lnTo>
                  <a:lnTo>
                    <a:pt x="5" y="5"/>
                  </a:lnTo>
                  <a:lnTo>
                    <a:pt x="3" y="3"/>
                  </a:lnTo>
                  <a:lnTo>
                    <a:pt x="1" y="1"/>
                  </a:lnTo>
                  <a:lnTo>
                    <a:pt x="0" y="0"/>
                  </a:lnTo>
                  <a:close/>
                </a:path>
              </a:pathLst>
            </a:custGeom>
            <a:solidFill>
              <a:srgbClr val="A2C1FE"/>
            </a:solidFill>
            <a:ln w="9525">
              <a:noFill/>
              <a:round/>
              <a:headEnd/>
              <a:tailEnd/>
            </a:ln>
          </p:spPr>
          <p:txBody>
            <a:bodyPr/>
            <a:lstStyle/>
            <a:p>
              <a:endParaRPr lang="en-US" sz="700" dirty="0"/>
            </a:p>
          </p:txBody>
        </p:sp>
      </p:grpSp>
      <p:pic>
        <p:nvPicPr>
          <p:cNvPr id="42" name="Picture 1070" descr="Q:\CLIPART\POWERPNT\BUILDNG5.WMF"/>
          <p:cNvPicPr>
            <a:picLocks noChangeAspect="1" noChangeArrowheads="1"/>
          </p:cNvPicPr>
          <p:nvPr/>
        </p:nvPicPr>
        <p:blipFill>
          <a:blip r:embed="rId3" cstate="print"/>
          <a:srcRect/>
          <a:stretch>
            <a:fillRect/>
          </a:stretch>
        </p:blipFill>
        <p:spPr bwMode="auto">
          <a:xfrm>
            <a:off x="7194708" y="2575640"/>
            <a:ext cx="1020009" cy="653926"/>
          </a:xfrm>
          <a:prstGeom prst="rect">
            <a:avLst/>
          </a:prstGeom>
          <a:noFill/>
        </p:spPr>
      </p:pic>
      <p:sp>
        <p:nvSpPr>
          <p:cNvPr id="43" name="TextBox 42"/>
          <p:cNvSpPr txBox="1"/>
          <p:nvPr/>
        </p:nvSpPr>
        <p:spPr>
          <a:xfrm>
            <a:off x="7461809" y="3205154"/>
            <a:ext cx="508657" cy="250765"/>
          </a:xfrm>
          <a:prstGeom prst="rect">
            <a:avLst/>
          </a:prstGeom>
          <a:noFill/>
        </p:spPr>
        <p:txBody>
          <a:bodyPr wrap="square" lIns="91430" tIns="45715" rIns="91430" bIns="45715" rtlCol="0">
            <a:spAutoFit/>
          </a:bodyPr>
          <a:lstStyle/>
          <a:p>
            <a:pPr algn="ctr"/>
            <a:r>
              <a:rPr lang="en-US" sz="1000" dirty="0" smtClean="0">
                <a:solidFill>
                  <a:srgbClr val="000000"/>
                </a:solidFill>
                <a:latin typeface="Calibri" pitchFamily="34" charset="0"/>
              </a:rPr>
              <a:t>CSM</a:t>
            </a:r>
          </a:p>
        </p:txBody>
      </p:sp>
      <p:sp>
        <p:nvSpPr>
          <p:cNvPr id="46" name="Cloud 45"/>
          <p:cNvSpPr/>
          <p:nvPr/>
        </p:nvSpPr>
        <p:spPr>
          <a:xfrm>
            <a:off x="4270367" y="1838571"/>
            <a:ext cx="928954" cy="553756"/>
          </a:xfrm>
          <a:prstGeom prst="cloud">
            <a:avLst/>
          </a:prstGeom>
          <a:solidFill>
            <a:schemeClr val="tx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35996" rIns="0" bIns="35996" anchor="ctr"/>
          <a:lstStyle/>
          <a:p>
            <a:pPr algn="ctr"/>
            <a:r>
              <a:rPr lang="en-US" sz="1000" dirty="0" smtClean="0">
                <a:solidFill>
                  <a:srgbClr val="000000"/>
                </a:solidFill>
                <a:latin typeface="Calibri" pitchFamily="34" charset="0"/>
              </a:rPr>
              <a:t>(Capgemini API)</a:t>
            </a:r>
          </a:p>
        </p:txBody>
      </p:sp>
      <p:sp>
        <p:nvSpPr>
          <p:cNvPr id="53" name="TextBox 52"/>
          <p:cNvSpPr txBox="1"/>
          <p:nvPr/>
        </p:nvSpPr>
        <p:spPr>
          <a:xfrm>
            <a:off x="3518302" y="2355577"/>
            <a:ext cx="1642679" cy="400099"/>
          </a:xfrm>
          <a:prstGeom prst="rect">
            <a:avLst/>
          </a:prstGeom>
          <a:noFill/>
        </p:spPr>
        <p:txBody>
          <a:bodyPr wrap="square" lIns="91430" tIns="45715" rIns="91430" bIns="45715" rtlCol="0">
            <a:spAutoFit/>
          </a:bodyPr>
          <a:lstStyle/>
          <a:p>
            <a:pPr algn="ctr"/>
            <a:r>
              <a:rPr lang="en-US" sz="1000" dirty="0" smtClean="0">
                <a:solidFill>
                  <a:srgbClr val="000000"/>
                </a:solidFill>
                <a:latin typeface="Calibri" pitchFamily="34" charset="0"/>
              </a:rPr>
              <a:t>Customer Bank as PISP </a:t>
            </a:r>
          </a:p>
          <a:p>
            <a:pPr algn="ctr"/>
            <a:r>
              <a:rPr lang="en-US" sz="1000" dirty="0" smtClean="0">
                <a:solidFill>
                  <a:srgbClr val="000000"/>
                </a:solidFill>
                <a:latin typeface="Calibri" pitchFamily="34" charset="0"/>
              </a:rPr>
              <a:t>(AS-PSP1)</a:t>
            </a:r>
          </a:p>
        </p:txBody>
      </p:sp>
      <p:sp>
        <p:nvSpPr>
          <p:cNvPr id="54" name="Rounded Rectangular Callout 53"/>
          <p:cNvSpPr/>
          <p:nvPr/>
        </p:nvSpPr>
        <p:spPr>
          <a:xfrm>
            <a:off x="1108687" y="818706"/>
            <a:ext cx="1935125" cy="959973"/>
          </a:xfrm>
          <a:prstGeom prst="wedgeRoundRectCallout">
            <a:avLst>
              <a:gd name="adj1" fmla="val 118166"/>
              <a:gd name="adj2" fmla="val 71297"/>
              <a:gd name="adj3" fmla="val 16667"/>
            </a:avLst>
          </a:prstGeom>
          <a:solidFill>
            <a:schemeClr val="tx2">
              <a:lumMod val="20000"/>
              <a:lumOff val="80000"/>
            </a:schemeClr>
          </a:solid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91430" tIns="45715" rIns="91430" bIns="45715" rtlCol="0" anchor="ctr"/>
          <a:lstStyle/>
          <a:p>
            <a:pPr marL="228575" indent="-228575"/>
            <a:r>
              <a:rPr lang="en-US" sz="900" dirty="0" smtClean="0">
                <a:solidFill>
                  <a:srgbClr val="0070C0"/>
                </a:solidFill>
                <a:latin typeface="Calibri" pitchFamily="34" charset="0"/>
              </a:rPr>
              <a:t>1. getCreditAlias</a:t>
            </a:r>
          </a:p>
          <a:p>
            <a:pPr marL="228575" indent="-228575"/>
            <a:r>
              <a:rPr lang="en-US" sz="900" dirty="0" smtClean="0">
                <a:solidFill>
                  <a:srgbClr val="0070C0"/>
                </a:solidFill>
                <a:latin typeface="Calibri" pitchFamily="34" charset="0"/>
              </a:rPr>
              <a:t>2. getIBAN</a:t>
            </a:r>
          </a:p>
          <a:p>
            <a:pPr marL="228575" indent="-228575"/>
            <a:r>
              <a:rPr lang="en-US" sz="900" dirty="0" smtClean="0">
                <a:solidFill>
                  <a:srgbClr val="0070C0"/>
                </a:solidFill>
                <a:latin typeface="Calibri" pitchFamily="34" charset="0"/>
              </a:rPr>
              <a:t>3. </a:t>
            </a:r>
            <a:r>
              <a:rPr lang="en-IN" sz="900" dirty="0" smtClean="0">
                <a:solidFill>
                  <a:srgbClr val="0070C0"/>
                </a:solidFill>
                <a:latin typeface="Calibri" pitchFamily="34" charset="0"/>
              </a:rPr>
              <a:t>checkCustomerCreditDetails</a:t>
            </a:r>
          </a:p>
          <a:p>
            <a:pPr marL="228575" indent="-228575"/>
            <a:r>
              <a:rPr lang="en-IN" sz="900" dirty="0" smtClean="0">
                <a:solidFill>
                  <a:srgbClr val="0070C0"/>
                </a:solidFill>
                <a:latin typeface="Calibri" pitchFamily="34" charset="0"/>
              </a:rPr>
              <a:t>4. executePaymentOrder</a:t>
            </a:r>
          </a:p>
          <a:p>
            <a:pPr marL="228575" indent="-228575"/>
            <a:r>
              <a:rPr lang="en-IN" sz="900" dirty="0" smtClean="0">
                <a:solidFill>
                  <a:srgbClr val="0070C0"/>
                </a:solidFill>
                <a:latin typeface="Calibri" pitchFamily="34" charset="0"/>
              </a:rPr>
              <a:t>5</a:t>
            </a:r>
            <a:r>
              <a:rPr lang="en-US" sz="900" dirty="0" smtClean="0">
                <a:solidFill>
                  <a:srgbClr val="0070C0"/>
                </a:solidFill>
                <a:latin typeface="Calibri" pitchFamily="34" charset="0"/>
              </a:rPr>
              <a:t>. sendPaymentInfo</a:t>
            </a:r>
          </a:p>
          <a:p>
            <a:pPr marL="228575" indent="-228575"/>
            <a:r>
              <a:rPr lang="en-US" sz="900" dirty="0" smtClean="0">
                <a:solidFill>
                  <a:srgbClr val="0070C0"/>
                </a:solidFill>
                <a:latin typeface="Calibri" pitchFamily="34" charset="0"/>
              </a:rPr>
              <a:t>6. notifyPaymentSentToCustomer</a:t>
            </a:r>
          </a:p>
        </p:txBody>
      </p:sp>
      <p:sp>
        <p:nvSpPr>
          <p:cNvPr id="69" name="TextBox 68"/>
          <p:cNvSpPr txBox="1"/>
          <p:nvPr/>
        </p:nvSpPr>
        <p:spPr>
          <a:xfrm>
            <a:off x="3320305" y="4011872"/>
            <a:ext cx="1056904" cy="265193"/>
          </a:xfrm>
          <a:prstGeom prst="rect">
            <a:avLst/>
          </a:prstGeom>
          <a:noFill/>
        </p:spPr>
        <p:txBody>
          <a:bodyPr wrap="square" lIns="91430" tIns="45715" rIns="91430" bIns="45715" rtlCol="0">
            <a:spAutoFit/>
          </a:bodyPr>
          <a:lstStyle/>
          <a:p>
            <a:pPr algn="ctr"/>
            <a:r>
              <a:rPr lang="en-US" sz="1100" dirty="0" smtClean="0">
                <a:solidFill>
                  <a:srgbClr val="000000"/>
                </a:solidFill>
                <a:latin typeface="Calibri" pitchFamily="34" charset="0"/>
              </a:rPr>
              <a:t>TPP ( Wallet)</a:t>
            </a:r>
          </a:p>
        </p:txBody>
      </p:sp>
      <p:cxnSp>
        <p:nvCxnSpPr>
          <p:cNvPr id="70" name="Straight Arrow Connector 69"/>
          <p:cNvCxnSpPr>
            <a:endCxn id="62" idx="1"/>
          </p:cNvCxnSpPr>
          <p:nvPr/>
        </p:nvCxnSpPr>
        <p:spPr>
          <a:xfrm flipV="1">
            <a:off x="2583713" y="3845442"/>
            <a:ext cx="864829" cy="3544"/>
          </a:xfrm>
          <a:prstGeom prst="straightConnector1">
            <a:avLst/>
          </a:prstGeom>
          <a:ln w="15875">
            <a:solidFill>
              <a:srgbClr val="000000"/>
            </a:solidFill>
            <a:prstDash val="solid"/>
            <a:headEnd type="triangle"/>
            <a:tailEnd type="none"/>
          </a:ln>
        </p:spPr>
        <p:style>
          <a:lnRef idx="1">
            <a:schemeClr val="accent1"/>
          </a:lnRef>
          <a:fillRef idx="0">
            <a:schemeClr val="accent1"/>
          </a:fillRef>
          <a:effectRef idx="0">
            <a:schemeClr val="accent1"/>
          </a:effectRef>
          <a:fontRef idx="minor">
            <a:schemeClr val="tx1"/>
          </a:fontRef>
        </p:style>
      </p:cxnSp>
      <p:pic>
        <p:nvPicPr>
          <p:cNvPr id="72" name="Picture 34" descr="Corporate"/>
          <p:cNvPicPr>
            <a:picLocks noChangeAspect="1" noChangeArrowheads="1"/>
          </p:cNvPicPr>
          <p:nvPr/>
        </p:nvPicPr>
        <p:blipFill>
          <a:blip r:embed="rId4" cstate="print"/>
          <a:srcRect/>
          <a:stretch>
            <a:fillRect/>
          </a:stretch>
        </p:blipFill>
        <p:spPr bwMode="auto">
          <a:xfrm>
            <a:off x="3538024" y="3397740"/>
            <a:ext cx="593725" cy="698500"/>
          </a:xfrm>
          <a:prstGeom prst="rect">
            <a:avLst/>
          </a:prstGeom>
          <a:noFill/>
          <a:ln w="9525">
            <a:noFill/>
            <a:miter lim="800000"/>
            <a:headEnd/>
            <a:tailEnd/>
          </a:ln>
        </p:spPr>
      </p:pic>
      <p:cxnSp>
        <p:nvCxnSpPr>
          <p:cNvPr id="73" name="Straight Arrow Connector 72"/>
          <p:cNvCxnSpPr/>
          <p:nvPr/>
        </p:nvCxnSpPr>
        <p:spPr>
          <a:xfrm>
            <a:off x="3795321" y="2819423"/>
            <a:ext cx="3942" cy="523910"/>
          </a:xfrm>
          <a:prstGeom prst="straightConnector1">
            <a:avLst/>
          </a:prstGeom>
          <a:ln w="15875">
            <a:solidFill>
              <a:srgbClr val="000000"/>
            </a:solidFill>
            <a:prstDash val="solid"/>
            <a:headEnd type="triangle"/>
            <a:tailEnd type="triangle"/>
          </a:ln>
        </p:spPr>
        <p:style>
          <a:lnRef idx="1">
            <a:schemeClr val="accent1"/>
          </a:lnRef>
          <a:fillRef idx="0">
            <a:schemeClr val="accent1"/>
          </a:fillRef>
          <a:effectRef idx="0">
            <a:schemeClr val="accent1"/>
          </a:effectRef>
          <a:fontRef idx="minor">
            <a:schemeClr val="tx1"/>
          </a:fontRef>
        </p:style>
      </p:cxnSp>
      <p:pic>
        <p:nvPicPr>
          <p:cNvPr id="76" name="Picture 34" descr="Corporate"/>
          <p:cNvPicPr>
            <a:picLocks noChangeAspect="1" noChangeArrowheads="1"/>
          </p:cNvPicPr>
          <p:nvPr/>
        </p:nvPicPr>
        <p:blipFill>
          <a:blip r:embed="rId4" cstate="print"/>
          <a:srcRect/>
          <a:stretch>
            <a:fillRect/>
          </a:stretch>
        </p:blipFill>
        <p:spPr bwMode="auto">
          <a:xfrm>
            <a:off x="5784135" y="1187922"/>
            <a:ext cx="451612" cy="531308"/>
          </a:xfrm>
          <a:prstGeom prst="rect">
            <a:avLst/>
          </a:prstGeom>
          <a:noFill/>
          <a:ln w="9525">
            <a:noFill/>
            <a:miter lim="800000"/>
            <a:headEnd/>
            <a:tailEnd/>
          </a:ln>
        </p:spPr>
      </p:pic>
      <p:sp>
        <p:nvSpPr>
          <p:cNvPr id="77" name="TextBox 76"/>
          <p:cNvSpPr txBox="1"/>
          <p:nvPr/>
        </p:nvSpPr>
        <p:spPr>
          <a:xfrm>
            <a:off x="5594484" y="1632148"/>
            <a:ext cx="1718309" cy="236338"/>
          </a:xfrm>
          <a:prstGeom prst="rect">
            <a:avLst/>
          </a:prstGeom>
          <a:noFill/>
        </p:spPr>
        <p:txBody>
          <a:bodyPr wrap="square" lIns="91430" tIns="45715" rIns="91430" bIns="45715" rtlCol="0">
            <a:spAutoFit/>
          </a:bodyPr>
          <a:lstStyle/>
          <a:p>
            <a:pPr algn="ctr"/>
            <a:r>
              <a:rPr lang="en-US" sz="900" dirty="0" smtClean="0">
                <a:solidFill>
                  <a:srgbClr val="000000"/>
                </a:solidFill>
                <a:latin typeface="Calibri" pitchFamily="34" charset="0"/>
              </a:rPr>
              <a:t>Third Party Registry Services</a:t>
            </a:r>
          </a:p>
        </p:txBody>
      </p:sp>
      <p:cxnSp>
        <p:nvCxnSpPr>
          <p:cNvPr id="78" name="Shape 77"/>
          <p:cNvCxnSpPr>
            <a:stCxn id="45" idx="0"/>
            <a:endCxn id="64" idx="1"/>
          </p:cNvCxnSpPr>
          <p:nvPr/>
        </p:nvCxnSpPr>
        <p:spPr>
          <a:xfrm rot="5400000" flipH="1" flipV="1">
            <a:off x="4930340" y="967950"/>
            <a:ext cx="264047" cy="1358431"/>
          </a:xfrm>
          <a:prstGeom prst="bentConnector2">
            <a:avLst/>
          </a:prstGeom>
          <a:ln w="15875">
            <a:solidFill>
              <a:srgbClr val="000000"/>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79" name="Oval 78"/>
          <p:cNvSpPr/>
          <p:nvPr/>
        </p:nvSpPr>
        <p:spPr>
          <a:xfrm>
            <a:off x="5364717" y="1205718"/>
            <a:ext cx="195943" cy="235132"/>
          </a:xfrm>
          <a:prstGeom prst="ellipse">
            <a:avLst/>
          </a:prstGeom>
          <a:ln w="15875">
            <a:solidFill>
              <a:srgbClr val="000000"/>
            </a:solidFill>
            <a:prstDash val="solid"/>
            <a:tailEnd type="arrow"/>
          </a:ln>
        </p:spPr>
        <p:style>
          <a:lnRef idx="1">
            <a:schemeClr val="accent1"/>
          </a:lnRef>
          <a:fillRef idx="0">
            <a:schemeClr val="accent1"/>
          </a:fillRef>
          <a:effectRef idx="0">
            <a:schemeClr val="accent1"/>
          </a:effectRef>
          <a:fontRef idx="minor">
            <a:schemeClr val="tx1"/>
          </a:fontRef>
        </p:style>
        <p:txBody>
          <a:bodyPr lIns="91430" tIns="45715" rIns="91430" bIns="45715" rtlCol="0" anchor="ctr"/>
          <a:lstStyle/>
          <a:p>
            <a:pPr algn="ctr"/>
            <a:r>
              <a:rPr lang="en-US" sz="1100" dirty="0" smtClean="0">
                <a:solidFill>
                  <a:srgbClr val="000000"/>
                </a:solidFill>
                <a:latin typeface="Calibri" pitchFamily="34" charset="0"/>
              </a:rPr>
              <a:t>2</a:t>
            </a:r>
          </a:p>
        </p:txBody>
      </p:sp>
      <p:cxnSp>
        <p:nvCxnSpPr>
          <p:cNvPr id="88" name="Straight Arrow Connector 87"/>
          <p:cNvCxnSpPr>
            <a:endCxn id="37" idx="1"/>
          </p:cNvCxnSpPr>
          <p:nvPr/>
        </p:nvCxnSpPr>
        <p:spPr>
          <a:xfrm>
            <a:off x="4540151" y="3742661"/>
            <a:ext cx="1693334" cy="387"/>
          </a:xfrm>
          <a:prstGeom prst="straightConnector1">
            <a:avLst/>
          </a:prstGeom>
          <a:ln w="15875">
            <a:solidFill>
              <a:srgbClr val="000000"/>
            </a:solidFill>
            <a:prstDash val="solid"/>
            <a:headEnd type="triangle"/>
            <a:tailEnd type="triangle"/>
          </a:ln>
        </p:spPr>
        <p:style>
          <a:lnRef idx="1">
            <a:schemeClr val="accent1"/>
          </a:lnRef>
          <a:fillRef idx="0">
            <a:schemeClr val="accent1"/>
          </a:fillRef>
          <a:effectRef idx="0">
            <a:schemeClr val="accent1"/>
          </a:effectRef>
          <a:fontRef idx="minor">
            <a:schemeClr val="tx1"/>
          </a:fontRef>
        </p:style>
      </p:cxnSp>
      <p:pic>
        <p:nvPicPr>
          <p:cNvPr id="163842" name="Picture 2"/>
          <p:cNvPicPr>
            <a:picLocks noChangeAspect="1" noChangeArrowheads="1"/>
          </p:cNvPicPr>
          <p:nvPr/>
        </p:nvPicPr>
        <p:blipFill>
          <a:blip r:embed="rId5" cstate="print"/>
          <a:srcRect/>
          <a:stretch>
            <a:fillRect/>
          </a:stretch>
        </p:blipFill>
        <p:spPr bwMode="auto">
          <a:xfrm>
            <a:off x="4533879" y="1203242"/>
            <a:ext cx="828675" cy="247650"/>
          </a:xfrm>
          <a:prstGeom prst="rect">
            <a:avLst/>
          </a:prstGeom>
          <a:noFill/>
          <a:ln w="9525">
            <a:noFill/>
            <a:miter lim="800000"/>
            <a:headEnd/>
            <a:tailEnd/>
          </a:ln>
        </p:spPr>
      </p:pic>
      <p:sp>
        <p:nvSpPr>
          <p:cNvPr id="93" name="TextBox 92"/>
          <p:cNvSpPr txBox="1"/>
          <p:nvPr/>
        </p:nvSpPr>
        <p:spPr>
          <a:xfrm>
            <a:off x="8569842" y="1786271"/>
            <a:ext cx="1336158" cy="1477317"/>
          </a:xfrm>
          <a:prstGeom prst="rect">
            <a:avLst/>
          </a:prstGeom>
          <a:noFill/>
          <a:ln>
            <a:solidFill>
              <a:srgbClr val="000000"/>
            </a:solidFill>
          </a:ln>
        </p:spPr>
        <p:txBody>
          <a:bodyPr wrap="square" lIns="91430" tIns="45715" rIns="91430" bIns="45715" rtlCol="0">
            <a:spAutoFit/>
          </a:bodyPr>
          <a:lstStyle/>
          <a:p>
            <a:r>
              <a:rPr lang="en-US" sz="900" b="1" dirty="0" smtClean="0">
                <a:solidFill>
                  <a:schemeClr val="tx2">
                    <a:lumMod val="50000"/>
                  </a:schemeClr>
                </a:solidFill>
              </a:rPr>
              <a:t>Assumptions</a:t>
            </a:r>
            <a:r>
              <a:rPr lang="en-US" sz="900" dirty="0" smtClean="0">
                <a:solidFill>
                  <a:schemeClr val="tx2">
                    <a:lumMod val="50000"/>
                  </a:schemeClr>
                </a:solidFill>
              </a:rPr>
              <a:t>:</a:t>
            </a:r>
          </a:p>
          <a:p>
            <a:r>
              <a:rPr lang="en-US" sz="900" dirty="0" smtClean="0">
                <a:solidFill>
                  <a:schemeClr val="tx2">
                    <a:lumMod val="50000"/>
                  </a:schemeClr>
                </a:solidFill>
              </a:rPr>
              <a:t>1.TPP is wallet </a:t>
            </a:r>
          </a:p>
          <a:p>
            <a:r>
              <a:rPr lang="en-US" sz="900" dirty="0" smtClean="0">
                <a:solidFill>
                  <a:schemeClr val="tx2">
                    <a:lumMod val="50000"/>
                  </a:schemeClr>
                </a:solidFill>
              </a:rPr>
              <a:t>2. Customer1 has account Bank (AS-PSP1)</a:t>
            </a:r>
          </a:p>
          <a:p>
            <a:r>
              <a:rPr lang="en-US" sz="900" dirty="0" smtClean="0">
                <a:solidFill>
                  <a:schemeClr val="tx2">
                    <a:lumMod val="50000"/>
                  </a:schemeClr>
                </a:solidFill>
              </a:rPr>
              <a:t>3. Customer2 has account with TPP</a:t>
            </a:r>
          </a:p>
          <a:p>
            <a:r>
              <a:rPr lang="en-US" sz="900" dirty="0" smtClean="0">
                <a:solidFill>
                  <a:schemeClr val="tx2">
                    <a:lumMod val="50000"/>
                  </a:schemeClr>
                </a:solidFill>
              </a:rPr>
              <a:t>4. TPP maintain Bank Account with AS-PSP2</a:t>
            </a:r>
          </a:p>
        </p:txBody>
      </p:sp>
      <p:sp>
        <p:nvSpPr>
          <p:cNvPr id="94" name="TextBox 93"/>
          <p:cNvSpPr txBox="1"/>
          <p:nvPr/>
        </p:nvSpPr>
        <p:spPr>
          <a:xfrm>
            <a:off x="1568966" y="4016348"/>
            <a:ext cx="1151907" cy="400099"/>
          </a:xfrm>
          <a:prstGeom prst="rect">
            <a:avLst/>
          </a:prstGeom>
          <a:noFill/>
        </p:spPr>
        <p:txBody>
          <a:bodyPr wrap="square" lIns="91430" tIns="45715" rIns="91430" bIns="45715" rtlCol="0">
            <a:spAutoFit/>
          </a:bodyPr>
          <a:lstStyle/>
          <a:p>
            <a:pPr algn="ctr"/>
            <a:r>
              <a:rPr lang="en-US" sz="1000" dirty="0" smtClean="0">
                <a:solidFill>
                  <a:srgbClr val="FF0000"/>
                </a:solidFill>
                <a:latin typeface="Calibri" pitchFamily="34" charset="0"/>
              </a:rPr>
              <a:t>Wallet account with TPP</a:t>
            </a:r>
          </a:p>
        </p:txBody>
      </p:sp>
      <p:sp>
        <p:nvSpPr>
          <p:cNvPr id="96" name="TextBox 95"/>
          <p:cNvSpPr txBox="1"/>
          <p:nvPr/>
        </p:nvSpPr>
        <p:spPr>
          <a:xfrm>
            <a:off x="1552633" y="2491844"/>
            <a:ext cx="1151907" cy="246211"/>
          </a:xfrm>
          <a:prstGeom prst="rect">
            <a:avLst/>
          </a:prstGeom>
          <a:noFill/>
        </p:spPr>
        <p:txBody>
          <a:bodyPr wrap="square" lIns="91430" tIns="45715" rIns="91430" bIns="45715" rtlCol="0">
            <a:spAutoFit/>
          </a:bodyPr>
          <a:lstStyle/>
          <a:p>
            <a:pPr algn="ctr"/>
            <a:r>
              <a:rPr lang="en-US" sz="1000" dirty="0" smtClean="0">
                <a:solidFill>
                  <a:srgbClr val="FF0000"/>
                </a:solidFill>
                <a:latin typeface="Calibri" pitchFamily="34" charset="0"/>
              </a:rPr>
              <a:t>Bank Account</a:t>
            </a:r>
          </a:p>
        </p:txBody>
      </p:sp>
      <p:sp>
        <p:nvSpPr>
          <p:cNvPr id="107" name="Oval 106"/>
          <p:cNvSpPr/>
          <p:nvPr/>
        </p:nvSpPr>
        <p:spPr>
          <a:xfrm>
            <a:off x="3842503" y="3012327"/>
            <a:ext cx="195943" cy="235132"/>
          </a:xfrm>
          <a:prstGeom prst="ellipse">
            <a:avLst/>
          </a:prstGeom>
          <a:ln w="15875">
            <a:solidFill>
              <a:srgbClr val="000000"/>
            </a:solidFill>
            <a:prstDash val="solid"/>
            <a:tailEnd type="arrow"/>
          </a:ln>
        </p:spPr>
        <p:style>
          <a:lnRef idx="1">
            <a:schemeClr val="accent1"/>
          </a:lnRef>
          <a:fillRef idx="0">
            <a:schemeClr val="accent1"/>
          </a:fillRef>
          <a:effectRef idx="0">
            <a:schemeClr val="accent1"/>
          </a:effectRef>
          <a:fontRef idx="minor">
            <a:schemeClr val="tx1"/>
          </a:fontRef>
        </p:style>
        <p:txBody>
          <a:bodyPr lIns="91430" tIns="45715" rIns="91430" bIns="45715" rtlCol="0" anchor="ctr"/>
          <a:lstStyle/>
          <a:p>
            <a:pPr algn="ctr"/>
            <a:r>
              <a:rPr lang="en-US" sz="1100" dirty="0" smtClean="0">
                <a:solidFill>
                  <a:srgbClr val="000000"/>
                </a:solidFill>
                <a:latin typeface="Calibri" pitchFamily="34" charset="0"/>
              </a:rPr>
              <a:t>4</a:t>
            </a:r>
          </a:p>
        </p:txBody>
      </p:sp>
      <p:sp>
        <p:nvSpPr>
          <p:cNvPr id="109" name="Oval 108"/>
          <p:cNvSpPr/>
          <p:nvPr/>
        </p:nvSpPr>
        <p:spPr>
          <a:xfrm>
            <a:off x="2892938" y="3579076"/>
            <a:ext cx="195943" cy="235132"/>
          </a:xfrm>
          <a:prstGeom prst="ellipse">
            <a:avLst/>
          </a:prstGeom>
          <a:ln w="15875">
            <a:solidFill>
              <a:srgbClr val="000000"/>
            </a:solidFill>
            <a:prstDash val="solid"/>
            <a:tailEnd type="arrow"/>
          </a:ln>
        </p:spPr>
        <p:style>
          <a:lnRef idx="1">
            <a:schemeClr val="accent1"/>
          </a:lnRef>
          <a:fillRef idx="0">
            <a:schemeClr val="accent1"/>
          </a:fillRef>
          <a:effectRef idx="0">
            <a:schemeClr val="accent1"/>
          </a:effectRef>
          <a:fontRef idx="minor">
            <a:schemeClr val="tx1"/>
          </a:fontRef>
        </p:style>
        <p:txBody>
          <a:bodyPr lIns="91430" tIns="45715" rIns="91430" bIns="45715" rtlCol="0" anchor="ctr"/>
          <a:lstStyle/>
          <a:p>
            <a:pPr algn="ctr"/>
            <a:r>
              <a:rPr lang="en-US" sz="1100" dirty="0" smtClean="0">
                <a:solidFill>
                  <a:srgbClr val="000000"/>
                </a:solidFill>
                <a:latin typeface="Calibri" pitchFamily="34" charset="0"/>
              </a:rPr>
              <a:t>6</a:t>
            </a:r>
          </a:p>
        </p:txBody>
      </p:sp>
      <p:sp>
        <p:nvSpPr>
          <p:cNvPr id="57" name="Cloud 56"/>
          <p:cNvSpPr/>
          <p:nvPr/>
        </p:nvSpPr>
        <p:spPr>
          <a:xfrm>
            <a:off x="6675726" y="3516027"/>
            <a:ext cx="494208" cy="336562"/>
          </a:xfrm>
          <a:prstGeom prst="cloud">
            <a:avLst/>
          </a:prstGeom>
          <a:solidFill>
            <a:schemeClr val="tx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35996" rIns="0" bIns="35996" anchor="ctr"/>
          <a:lstStyle/>
          <a:p>
            <a:pPr algn="ctr" fontAlgn="auto">
              <a:spcBef>
                <a:spcPts val="0"/>
              </a:spcBef>
              <a:spcAft>
                <a:spcPts val="0"/>
              </a:spcAft>
              <a:defRPr/>
            </a:pPr>
            <a:r>
              <a:rPr lang="nl-NL" sz="900" dirty="0" smtClean="0">
                <a:solidFill>
                  <a:schemeClr val="tx1"/>
                </a:solidFill>
                <a:latin typeface="Arial" pitchFamily="34" charset="0"/>
                <a:cs typeface="Arial" pitchFamily="34" charset="0"/>
              </a:rPr>
              <a:t>API</a:t>
            </a:r>
            <a:endParaRPr lang="nl-NL" sz="900" dirty="0">
              <a:solidFill>
                <a:schemeClr val="tx1"/>
              </a:solidFill>
              <a:latin typeface="Arial" pitchFamily="34" charset="0"/>
              <a:cs typeface="Arial" pitchFamily="34" charset="0"/>
            </a:endParaRPr>
          </a:p>
        </p:txBody>
      </p:sp>
      <p:sp>
        <p:nvSpPr>
          <p:cNvPr id="58" name="Cloud 57"/>
          <p:cNvSpPr/>
          <p:nvPr/>
        </p:nvSpPr>
        <p:spPr>
          <a:xfrm>
            <a:off x="3911263" y="3441550"/>
            <a:ext cx="494208" cy="336562"/>
          </a:xfrm>
          <a:prstGeom prst="cloud">
            <a:avLst/>
          </a:prstGeom>
          <a:solidFill>
            <a:schemeClr val="tx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35996" rIns="0" bIns="35996" anchor="ctr"/>
          <a:lstStyle/>
          <a:p>
            <a:pPr algn="ctr" fontAlgn="auto">
              <a:spcBef>
                <a:spcPts val="0"/>
              </a:spcBef>
              <a:spcAft>
                <a:spcPts val="0"/>
              </a:spcAft>
              <a:defRPr/>
            </a:pPr>
            <a:r>
              <a:rPr lang="nl-NL" sz="900" dirty="0" smtClean="0">
                <a:solidFill>
                  <a:schemeClr val="tx1"/>
                </a:solidFill>
                <a:latin typeface="Arial" pitchFamily="34" charset="0"/>
                <a:cs typeface="Arial" pitchFamily="34" charset="0"/>
              </a:rPr>
              <a:t>API</a:t>
            </a:r>
            <a:endParaRPr lang="nl-NL" sz="900" dirty="0">
              <a:solidFill>
                <a:schemeClr val="tx1"/>
              </a:solidFill>
              <a:latin typeface="Arial" pitchFamily="34" charset="0"/>
              <a:cs typeface="Arial" pitchFamily="34" charset="0"/>
            </a:endParaRPr>
          </a:p>
        </p:txBody>
      </p:sp>
      <p:sp>
        <p:nvSpPr>
          <p:cNvPr id="63" name="Cloud 62"/>
          <p:cNvSpPr/>
          <p:nvPr/>
        </p:nvSpPr>
        <p:spPr>
          <a:xfrm>
            <a:off x="6137011" y="1201623"/>
            <a:ext cx="494208" cy="336562"/>
          </a:xfrm>
          <a:prstGeom prst="cloud">
            <a:avLst/>
          </a:prstGeom>
          <a:solidFill>
            <a:schemeClr val="tx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35996" rIns="0" bIns="35996" anchor="ctr"/>
          <a:lstStyle/>
          <a:p>
            <a:pPr algn="ctr" fontAlgn="auto">
              <a:spcBef>
                <a:spcPts val="0"/>
              </a:spcBef>
              <a:spcAft>
                <a:spcPts val="0"/>
              </a:spcAft>
              <a:defRPr/>
            </a:pPr>
            <a:r>
              <a:rPr lang="nl-NL" sz="900" dirty="0" smtClean="0">
                <a:solidFill>
                  <a:schemeClr val="tx1"/>
                </a:solidFill>
                <a:latin typeface="Arial" pitchFamily="34" charset="0"/>
                <a:cs typeface="Arial" pitchFamily="34" charset="0"/>
              </a:rPr>
              <a:t>API</a:t>
            </a:r>
            <a:endParaRPr lang="nl-NL" sz="900" dirty="0">
              <a:solidFill>
                <a:schemeClr val="tx1"/>
              </a:solidFill>
              <a:latin typeface="Arial" pitchFamily="34" charset="0"/>
              <a:cs typeface="Arial" pitchFamily="34" charset="0"/>
            </a:endParaRPr>
          </a:p>
        </p:txBody>
      </p:sp>
      <p:sp>
        <p:nvSpPr>
          <p:cNvPr id="67" name="Rounded Rectangular Callout 66"/>
          <p:cNvSpPr/>
          <p:nvPr/>
        </p:nvSpPr>
        <p:spPr>
          <a:xfrm>
            <a:off x="7336473" y="1400518"/>
            <a:ext cx="1137677" cy="300692"/>
          </a:xfrm>
          <a:prstGeom prst="wedgeRoundRectCallout">
            <a:avLst>
              <a:gd name="adj1" fmla="val -116848"/>
              <a:gd name="adj2" fmla="val -27033"/>
              <a:gd name="adj3" fmla="val 16667"/>
            </a:avLst>
          </a:prstGeom>
          <a:solidFill>
            <a:schemeClr val="tx2">
              <a:lumMod val="20000"/>
              <a:lumOff val="80000"/>
            </a:schemeClr>
          </a:solid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91430" tIns="45715" rIns="91430" bIns="45715" rtlCol="0" anchor="ctr"/>
          <a:lstStyle/>
          <a:p>
            <a:pPr marL="228575" indent="-228575"/>
            <a:r>
              <a:rPr lang="en-US" sz="900" dirty="0" smtClean="0">
                <a:solidFill>
                  <a:srgbClr val="0070C0"/>
                </a:solidFill>
                <a:latin typeface="Calibri" pitchFamily="34" charset="0"/>
              </a:rPr>
              <a:t>1. sendIBANDetails</a:t>
            </a:r>
          </a:p>
        </p:txBody>
      </p:sp>
      <p:sp>
        <p:nvSpPr>
          <p:cNvPr id="68" name="Oval 67"/>
          <p:cNvSpPr/>
          <p:nvPr/>
        </p:nvSpPr>
        <p:spPr>
          <a:xfrm>
            <a:off x="3545067" y="3019092"/>
            <a:ext cx="195943" cy="235132"/>
          </a:xfrm>
          <a:prstGeom prst="ellipse">
            <a:avLst/>
          </a:prstGeom>
          <a:ln w="15875">
            <a:solidFill>
              <a:srgbClr val="000000"/>
            </a:solidFill>
            <a:prstDash val="solid"/>
            <a:tailEnd type="arrow"/>
          </a:ln>
        </p:spPr>
        <p:style>
          <a:lnRef idx="1">
            <a:schemeClr val="accent1"/>
          </a:lnRef>
          <a:fillRef idx="0">
            <a:schemeClr val="accent1"/>
          </a:fillRef>
          <a:effectRef idx="0">
            <a:schemeClr val="accent1"/>
          </a:effectRef>
          <a:fontRef idx="minor">
            <a:schemeClr val="tx1"/>
          </a:fontRef>
        </p:style>
        <p:txBody>
          <a:bodyPr lIns="91430" tIns="45715" rIns="91430" bIns="45715" rtlCol="0" anchor="ctr"/>
          <a:lstStyle/>
          <a:p>
            <a:pPr algn="ctr"/>
            <a:r>
              <a:rPr lang="en-US" sz="1100" dirty="0" smtClean="0">
                <a:solidFill>
                  <a:srgbClr val="000000"/>
                </a:solidFill>
                <a:latin typeface="Calibri" pitchFamily="34" charset="0"/>
              </a:rPr>
              <a:t>6</a:t>
            </a:r>
          </a:p>
        </p:txBody>
      </p:sp>
      <p:sp>
        <p:nvSpPr>
          <p:cNvPr id="87" name="Oval 86"/>
          <p:cNvSpPr/>
          <p:nvPr/>
        </p:nvSpPr>
        <p:spPr>
          <a:xfrm>
            <a:off x="2715729" y="2168490"/>
            <a:ext cx="195943" cy="235132"/>
          </a:xfrm>
          <a:prstGeom prst="ellipse">
            <a:avLst/>
          </a:prstGeom>
          <a:ln w="15875">
            <a:solidFill>
              <a:srgbClr val="000000"/>
            </a:solidFill>
            <a:prstDash val="solid"/>
            <a:tailEnd type="arrow"/>
          </a:ln>
        </p:spPr>
        <p:style>
          <a:lnRef idx="1">
            <a:schemeClr val="accent1"/>
          </a:lnRef>
          <a:fillRef idx="0">
            <a:schemeClr val="accent1"/>
          </a:fillRef>
          <a:effectRef idx="0">
            <a:schemeClr val="accent1"/>
          </a:effectRef>
          <a:fontRef idx="minor">
            <a:schemeClr val="tx1"/>
          </a:fontRef>
        </p:style>
        <p:txBody>
          <a:bodyPr lIns="91430" tIns="45715" rIns="91430" bIns="45715" rtlCol="0" anchor="ctr"/>
          <a:lstStyle/>
          <a:p>
            <a:pPr algn="ctr"/>
            <a:r>
              <a:rPr lang="en-US" sz="1100" dirty="0" smtClean="0">
                <a:solidFill>
                  <a:srgbClr val="000000"/>
                </a:solidFill>
                <a:latin typeface="Calibri" pitchFamily="34" charset="0"/>
              </a:rPr>
              <a:t>7</a:t>
            </a:r>
          </a:p>
        </p:txBody>
      </p:sp>
      <p:sp>
        <p:nvSpPr>
          <p:cNvPr id="91" name="Oval 90"/>
          <p:cNvSpPr/>
          <p:nvPr/>
        </p:nvSpPr>
        <p:spPr>
          <a:xfrm>
            <a:off x="5209045" y="3469300"/>
            <a:ext cx="195943" cy="235132"/>
          </a:xfrm>
          <a:prstGeom prst="ellipse">
            <a:avLst/>
          </a:prstGeom>
          <a:ln w="15875">
            <a:solidFill>
              <a:srgbClr val="000000"/>
            </a:solidFill>
            <a:prstDash val="solid"/>
            <a:tailEnd type="arrow"/>
          </a:ln>
        </p:spPr>
        <p:style>
          <a:lnRef idx="1">
            <a:schemeClr val="accent1"/>
          </a:lnRef>
          <a:fillRef idx="0">
            <a:schemeClr val="accent1"/>
          </a:fillRef>
          <a:effectRef idx="0">
            <a:schemeClr val="accent1"/>
          </a:effectRef>
          <a:fontRef idx="minor">
            <a:schemeClr val="tx1"/>
          </a:fontRef>
        </p:style>
        <p:txBody>
          <a:bodyPr lIns="91430" tIns="45715" rIns="91430" bIns="45715" rtlCol="0" anchor="ctr"/>
          <a:lstStyle/>
          <a:p>
            <a:pPr algn="ctr"/>
            <a:r>
              <a:rPr lang="en-US" sz="1100" dirty="0" smtClean="0">
                <a:solidFill>
                  <a:srgbClr val="000000"/>
                </a:solidFill>
                <a:latin typeface="Calibri" pitchFamily="34" charset="0"/>
              </a:rPr>
              <a:t>5</a:t>
            </a:r>
          </a:p>
        </p:txBody>
      </p:sp>
      <p:sp>
        <p:nvSpPr>
          <p:cNvPr id="95" name="Rounded Rectangular Callout 94"/>
          <p:cNvSpPr/>
          <p:nvPr/>
        </p:nvSpPr>
        <p:spPr>
          <a:xfrm>
            <a:off x="7716293" y="3975566"/>
            <a:ext cx="1816925" cy="373150"/>
          </a:xfrm>
          <a:prstGeom prst="wedgeRoundRectCallout">
            <a:avLst>
              <a:gd name="adj1" fmla="val -91602"/>
              <a:gd name="adj2" fmla="val -81411"/>
              <a:gd name="adj3" fmla="val 16667"/>
            </a:avLst>
          </a:prstGeom>
          <a:solidFill>
            <a:schemeClr val="tx2">
              <a:lumMod val="20000"/>
              <a:lumOff val="80000"/>
            </a:schemeClr>
          </a:solid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91430" tIns="45715" rIns="91430" bIns="45715" rtlCol="0" anchor="ctr"/>
          <a:lstStyle/>
          <a:p>
            <a:pPr marL="228575" indent="-228575"/>
            <a:r>
              <a:rPr lang="en-IN" sz="900" b="1" dirty="0" smtClean="0">
                <a:solidFill>
                  <a:srgbClr val="0070C0"/>
                </a:solidFill>
                <a:latin typeface="Calibri" pitchFamily="34" charset="0"/>
              </a:rPr>
              <a:t>1. </a:t>
            </a:r>
            <a:r>
              <a:rPr lang="en-US" sz="900" b="1" dirty="0" smtClean="0">
                <a:solidFill>
                  <a:srgbClr val="0070C0"/>
                </a:solidFill>
                <a:latin typeface="Calibri" pitchFamily="34" charset="0"/>
              </a:rPr>
              <a:t>notifyPaymentReceiptToTPP</a:t>
            </a:r>
          </a:p>
        </p:txBody>
      </p:sp>
      <p:sp>
        <p:nvSpPr>
          <p:cNvPr id="99" name="Rounded Rectangular Callout 98"/>
          <p:cNvSpPr/>
          <p:nvPr/>
        </p:nvSpPr>
        <p:spPr>
          <a:xfrm>
            <a:off x="616689" y="2828261"/>
            <a:ext cx="1945759" cy="435934"/>
          </a:xfrm>
          <a:prstGeom prst="wedgeRoundRectCallout">
            <a:avLst>
              <a:gd name="adj1" fmla="val 127830"/>
              <a:gd name="adj2" fmla="val 100118"/>
              <a:gd name="adj3" fmla="val 16667"/>
            </a:avLst>
          </a:prstGeom>
          <a:solidFill>
            <a:schemeClr val="tx2">
              <a:lumMod val="20000"/>
              <a:lumOff val="80000"/>
            </a:schemeClr>
          </a:solid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91430" tIns="45715" rIns="91430" bIns="45715" rtlCol="0" anchor="ctr"/>
          <a:lstStyle/>
          <a:p>
            <a:pPr marL="228575" indent="-228575"/>
            <a:r>
              <a:rPr lang="en-IN" sz="900" dirty="0" smtClean="0">
                <a:solidFill>
                  <a:srgbClr val="0070C0"/>
                </a:solidFill>
                <a:latin typeface="Calibri" pitchFamily="34" charset="0"/>
              </a:rPr>
              <a:t>1. matchTransaction</a:t>
            </a:r>
          </a:p>
          <a:p>
            <a:pPr marL="228575" indent="-228575"/>
            <a:r>
              <a:rPr lang="en-US" sz="900" dirty="0" smtClean="0">
                <a:solidFill>
                  <a:srgbClr val="0070C0"/>
                </a:solidFill>
                <a:latin typeface="Calibri" pitchFamily="34" charset="0"/>
              </a:rPr>
              <a:t>2. notifyPaymentStatusToBank</a:t>
            </a:r>
            <a:endParaRPr lang="en-IN" sz="900" dirty="0" smtClean="0">
              <a:solidFill>
                <a:srgbClr val="0070C0"/>
              </a:solidFill>
              <a:latin typeface="Calibri" pitchFamily="34" charset="0"/>
            </a:endParaRPr>
          </a:p>
          <a:p>
            <a:pPr marL="228575" indent="-228575"/>
            <a:r>
              <a:rPr lang="en-US" sz="900" dirty="0" smtClean="0">
                <a:solidFill>
                  <a:srgbClr val="0070C0"/>
                </a:solidFill>
                <a:latin typeface="Calibri" pitchFamily="34" charset="0"/>
              </a:rPr>
              <a:t>3.notifyPaymentReceiptToCustomer</a:t>
            </a:r>
          </a:p>
        </p:txBody>
      </p:sp>
      <p:sp>
        <p:nvSpPr>
          <p:cNvPr id="80" name="Oval 79"/>
          <p:cNvSpPr/>
          <p:nvPr/>
        </p:nvSpPr>
        <p:spPr>
          <a:xfrm>
            <a:off x="6451024" y="1984514"/>
            <a:ext cx="195943" cy="235132"/>
          </a:xfrm>
          <a:prstGeom prst="ellipse">
            <a:avLst/>
          </a:prstGeom>
          <a:ln w="15875">
            <a:solidFill>
              <a:srgbClr val="000000"/>
            </a:solidFill>
            <a:prstDash val="solid"/>
            <a:tailEnd type="arrow"/>
          </a:ln>
        </p:spPr>
        <p:style>
          <a:lnRef idx="1">
            <a:schemeClr val="accent1"/>
          </a:lnRef>
          <a:fillRef idx="0">
            <a:schemeClr val="accent1"/>
          </a:fillRef>
          <a:effectRef idx="0">
            <a:schemeClr val="accent1"/>
          </a:effectRef>
          <a:fontRef idx="minor">
            <a:schemeClr val="tx1"/>
          </a:fontRef>
        </p:style>
        <p:txBody>
          <a:bodyPr lIns="91430" tIns="45715" rIns="91430" bIns="45715" rtlCol="0" anchor="ctr"/>
          <a:lstStyle/>
          <a:p>
            <a:pPr algn="ctr"/>
            <a:r>
              <a:rPr lang="en-US" sz="1100" dirty="0" smtClean="0">
                <a:solidFill>
                  <a:srgbClr val="000000"/>
                </a:solidFill>
                <a:latin typeface="Calibri" pitchFamily="34" charset="0"/>
              </a:rPr>
              <a:t>3</a:t>
            </a:r>
          </a:p>
        </p:txBody>
      </p:sp>
      <p:sp>
        <p:nvSpPr>
          <p:cNvPr id="81" name="Oval 80"/>
          <p:cNvSpPr/>
          <p:nvPr/>
        </p:nvSpPr>
        <p:spPr>
          <a:xfrm>
            <a:off x="8198308" y="2870561"/>
            <a:ext cx="195943" cy="235132"/>
          </a:xfrm>
          <a:prstGeom prst="ellipse">
            <a:avLst/>
          </a:prstGeom>
          <a:ln w="15875">
            <a:solidFill>
              <a:srgbClr val="000000"/>
            </a:solidFill>
            <a:prstDash val="solid"/>
            <a:tailEnd type="arrow"/>
          </a:ln>
        </p:spPr>
        <p:style>
          <a:lnRef idx="1">
            <a:schemeClr val="accent1"/>
          </a:lnRef>
          <a:fillRef idx="0">
            <a:schemeClr val="accent1"/>
          </a:fillRef>
          <a:effectRef idx="0">
            <a:schemeClr val="accent1"/>
          </a:effectRef>
          <a:fontRef idx="minor">
            <a:schemeClr val="tx1"/>
          </a:fontRef>
        </p:style>
        <p:txBody>
          <a:bodyPr lIns="91430" tIns="45715" rIns="91430" bIns="45715" rtlCol="0" anchor="ctr"/>
          <a:lstStyle/>
          <a:p>
            <a:pPr algn="ctr"/>
            <a:r>
              <a:rPr lang="en-US" sz="1100" dirty="0" smtClean="0">
                <a:solidFill>
                  <a:srgbClr val="000000"/>
                </a:solidFill>
                <a:latin typeface="Calibri" pitchFamily="34" charset="0"/>
              </a:rPr>
              <a:t>3</a:t>
            </a:r>
          </a:p>
        </p:txBody>
      </p:sp>
      <p:sp>
        <p:nvSpPr>
          <p:cNvPr id="82" name="Oval 81"/>
          <p:cNvSpPr/>
          <p:nvPr/>
        </p:nvSpPr>
        <p:spPr>
          <a:xfrm>
            <a:off x="7762372" y="3604207"/>
            <a:ext cx="195943" cy="235132"/>
          </a:xfrm>
          <a:prstGeom prst="ellipse">
            <a:avLst/>
          </a:prstGeom>
          <a:ln w="15875">
            <a:solidFill>
              <a:srgbClr val="000000"/>
            </a:solidFill>
            <a:prstDash val="solid"/>
            <a:tailEnd type="arrow"/>
          </a:ln>
        </p:spPr>
        <p:style>
          <a:lnRef idx="1">
            <a:schemeClr val="accent1"/>
          </a:lnRef>
          <a:fillRef idx="0">
            <a:schemeClr val="accent1"/>
          </a:fillRef>
          <a:effectRef idx="0">
            <a:schemeClr val="accent1"/>
          </a:effectRef>
          <a:fontRef idx="minor">
            <a:schemeClr val="tx1"/>
          </a:fontRef>
        </p:style>
        <p:txBody>
          <a:bodyPr lIns="91430" tIns="45715" rIns="91430" bIns="45715" rtlCol="0" anchor="ctr"/>
          <a:lstStyle/>
          <a:p>
            <a:pPr algn="ctr"/>
            <a:r>
              <a:rPr lang="en-US" sz="1100" dirty="0" smtClean="0">
                <a:solidFill>
                  <a:srgbClr val="000000"/>
                </a:solidFill>
                <a:latin typeface="Calibri" pitchFamily="34" charset="0"/>
              </a:rPr>
              <a:t>3</a:t>
            </a:r>
          </a:p>
        </p:txBody>
      </p:sp>
      <p:sp>
        <p:nvSpPr>
          <p:cNvPr id="66" name="Horizontal Scroll 65"/>
          <p:cNvSpPr/>
          <p:nvPr/>
        </p:nvSpPr>
        <p:spPr>
          <a:xfrm>
            <a:off x="6564573" y="1"/>
            <a:ext cx="3016155" cy="941695"/>
          </a:xfrm>
          <a:prstGeom prst="horizontalScroll">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200" dirty="0" smtClean="0">
                <a:solidFill>
                  <a:schemeClr val="tx2">
                    <a:lumMod val="50000"/>
                  </a:schemeClr>
                </a:solidFill>
                <a:latin typeface="Calibri" pitchFamily="34" charset="0"/>
              </a:rPr>
              <a:t>This scenario is based  on assumptions and some reference given in the EBA opinion paper</a:t>
            </a:r>
          </a:p>
        </p:txBody>
      </p:sp>
      <p:pic>
        <p:nvPicPr>
          <p:cNvPr id="71" name="Picture 34" descr="Corporate"/>
          <p:cNvPicPr>
            <a:picLocks noChangeAspect="1" noChangeArrowheads="1"/>
          </p:cNvPicPr>
          <p:nvPr/>
        </p:nvPicPr>
        <p:blipFill>
          <a:blip r:embed="rId4" cstate="print"/>
          <a:srcRect/>
          <a:stretch>
            <a:fillRect/>
          </a:stretch>
        </p:blipFill>
        <p:spPr bwMode="auto">
          <a:xfrm>
            <a:off x="1908121" y="3353746"/>
            <a:ext cx="526789" cy="619752"/>
          </a:xfrm>
          <a:prstGeom prst="rect">
            <a:avLst/>
          </a:prstGeom>
          <a:noFill/>
          <a:ln w="9525">
            <a:noFill/>
            <a:miter lim="800000"/>
            <a:headEnd/>
            <a:tailEnd/>
          </a:ln>
        </p:spPr>
      </p:pic>
      <p:sp>
        <p:nvSpPr>
          <p:cNvPr id="74" name="Rounded Rectangle 73"/>
          <p:cNvSpPr/>
          <p:nvPr/>
        </p:nvSpPr>
        <p:spPr>
          <a:xfrm>
            <a:off x="1805049" y="6415161"/>
            <a:ext cx="5775965" cy="385948"/>
          </a:xfrm>
          <a:prstGeom prst="round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900" dirty="0" smtClean="0">
                <a:solidFill>
                  <a:srgbClr val="C00000"/>
                </a:solidFill>
                <a:latin typeface="Calibri" pitchFamily="34" charset="0"/>
              </a:rPr>
              <a:t>Note: Please be noted, Technical Specification for PSD2 is yet not released by EBA. All the scenario captured is based on certain assumptions and may tend to change.</a:t>
            </a:r>
          </a:p>
        </p:txBody>
      </p:sp>
    </p:spTree>
  </p:cSld>
  <p:clrMapOvr>
    <a:masterClrMapping/>
  </p:clrMapOvr>
  <p:transition spd="med">
    <p:wip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 name="Rounded Rectangle 184"/>
          <p:cNvSpPr/>
          <p:nvPr/>
        </p:nvSpPr>
        <p:spPr>
          <a:xfrm>
            <a:off x="5241868" y="2307294"/>
            <a:ext cx="871870" cy="988828"/>
          </a:xfrm>
          <a:prstGeom prst="roundRect">
            <a:avLst/>
          </a:prstGeom>
          <a:solidFill>
            <a:srgbClr val="C1E1FF"/>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91430" tIns="45715" rIns="91430" bIns="45715" rtlCol="0" anchor="ctr"/>
          <a:lstStyle/>
          <a:p>
            <a:pPr algn="ctr"/>
            <a:endParaRPr lang="en-US" sz="1000" dirty="0" smtClean="0">
              <a:solidFill>
                <a:schemeClr val="tx2">
                  <a:lumMod val="50000"/>
                </a:schemeClr>
              </a:solidFill>
              <a:latin typeface="Calibri" pitchFamily="34" charset="0"/>
            </a:endParaRPr>
          </a:p>
        </p:txBody>
      </p:sp>
      <p:sp>
        <p:nvSpPr>
          <p:cNvPr id="2" name="Content Placeholder 1"/>
          <p:cNvSpPr>
            <a:spLocks noGrp="1"/>
          </p:cNvSpPr>
          <p:nvPr>
            <p:ph idx="12"/>
          </p:nvPr>
        </p:nvSpPr>
        <p:spPr>
          <a:xfrm>
            <a:off x="191069" y="3971497"/>
            <a:ext cx="9526138" cy="2344409"/>
          </a:xfrm>
        </p:spPr>
        <p:style>
          <a:lnRef idx="1">
            <a:schemeClr val="accent5"/>
          </a:lnRef>
          <a:fillRef idx="2">
            <a:schemeClr val="accent5"/>
          </a:fillRef>
          <a:effectRef idx="1">
            <a:schemeClr val="accent5"/>
          </a:effectRef>
          <a:fontRef idx="minor">
            <a:schemeClr val="dk1"/>
          </a:fontRef>
        </p:style>
        <p:txBody>
          <a:bodyPr numCol="2"/>
          <a:lstStyle/>
          <a:p>
            <a:pPr marL="228575" indent="-228575">
              <a:buNone/>
            </a:pPr>
            <a:r>
              <a:rPr lang="en-US" sz="900" dirty="0" smtClean="0">
                <a:solidFill>
                  <a:srgbClr val="000000"/>
                </a:solidFill>
              </a:rPr>
              <a:t>1. Customer1 login to his Online Bank account portal and  initiates transaction to credit to Customer2’s TPP  (Wallet) account. </a:t>
            </a:r>
            <a:r>
              <a:rPr lang="en-US" sz="900" dirty="0">
                <a:solidFill>
                  <a:srgbClr val="000000"/>
                </a:solidFill>
              </a:rPr>
              <a:t>To initiate </a:t>
            </a:r>
            <a:r>
              <a:rPr lang="en-US" sz="900" dirty="0" smtClean="0">
                <a:solidFill>
                  <a:srgbClr val="000000"/>
                </a:solidFill>
              </a:rPr>
              <a:t>payment, </a:t>
            </a:r>
            <a:r>
              <a:rPr lang="en-US" sz="900" dirty="0">
                <a:solidFill>
                  <a:srgbClr val="000000"/>
                </a:solidFill>
              </a:rPr>
              <a:t>Customer1 use </a:t>
            </a:r>
            <a:r>
              <a:rPr lang="en-US" sz="900" dirty="0" smtClean="0">
                <a:solidFill>
                  <a:srgbClr val="000000"/>
                </a:solidFill>
              </a:rPr>
              <a:t> </a:t>
            </a:r>
            <a:r>
              <a:rPr lang="en-US" sz="900" b="1" dirty="0" smtClean="0">
                <a:solidFill>
                  <a:srgbClr val="000000"/>
                </a:solidFill>
              </a:rPr>
              <a:t>Virtual Address</a:t>
            </a:r>
            <a:r>
              <a:rPr lang="en-US" sz="900" dirty="0" smtClean="0">
                <a:solidFill>
                  <a:srgbClr val="000000"/>
                </a:solidFill>
              </a:rPr>
              <a:t> (Mobile Number, Email Address or Any customized address) </a:t>
            </a:r>
            <a:r>
              <a:rPr lang="en-US" sz="900" dirty="0">
                <a:solidFill>
                  <a:srgbClr val="000000"/>
                </a:solidFill>
              </a:rPr>
              <a:t>of </a:t>
            </a:r>
            <a:r>
              <a:rPr lang="en-US" sz="900" dirty="0" smtClean="0">
                <a:solidFill>
                  <a:srgbClr val="000000"/>
                </a:solidFill>
              </a:rPr>
              <a:t>Customer2. This virtual address is generated by TPP and provided to customer2. Mapping of Virtual Address to TPP/Bank is present with CSM so that CSM uniquely identified the customer’s TPP/Bank. </a:t>
            </a:r>
            <a:r>
              <a:rPr lang="en-US" sz="900" dirty="0" smtClean="0">
                <a:solidFill>
                  <a:srgbClr val="FF0000"/>
                </a:solidFill>
              </a:rPr>
              <a:t>getLoginDetails</a:t>
            </a:r>
            <a:endParaRPr lang="en-US" sz="900" dirty="0">
              <a:solidFill>
                <a:srgbClr val="000000"/>
              </a:solidFill>
            </a:endParaRPr>
          </a:p>
          <a:p>
            <a:pPr marL="228575" indent="-228575">
              <a:buNone/>
            </a:pPr>
            <a:r>
              <a:rPr lang="en-US" sz="900" dirty="0" smtClean="0">
                <a:solidFill>
                  <a:srgbClr val="000000"/>
                </a:solidFill>
              </a:rPr>
              <a:t>2. Bank send payment initiation request to CSM for Processing. </a:t>
            </a:r>
            <a:r>
              <a:rPr lang="en-US" sz="900" dirty="0">
                <a:solidFill>
                  <a:srgbClr val="FF0000"/>
                </a:solidFill>
              </a:rPr>
              <a:t>executePaymentOrder </a:t>
            </a:r>
            <a:r>
              <a:rPr lang="en-US" sz="900" dirty="0" smtClean="0">
                <a:solidFill>
                  <a:srgbClr val="FF0000"/>
                </a:solidFill>
              </a:rPr>
              <a:t>,</a:t>
            </a:r>
            <a:r>
              <a:rPr lang="en-US" sz="900" dirty="0" smtClean="0">
                <a:solidFill>
                  <a:srgbClr val="000000"/>
                </a:solidFill>
              </a:rPr>
              <a:t> </a:t>
            </a:r>
            <a:r>
              <a:rPr lang="en-US" sz="900" dirty="0" smtClean="0">
                <a:solidFill>
                  <a:srgbClr val="FF0000"/>
                </a:solidFill>
              </a:rPr>
              <a:t>sendpaymentInitiationrequest</a:t>
            </a:r>
            <a:endParaRPr lang="en-US" sz="900" dirty="0" smtClean="0">
              <a:solidFill>
                <a:srgbClr val="000000"/>
              </a:solidFill>
            </a:endParaRPr>
          </a:p>
          <a:p>
            <a:pPr marL="228575" indent="-228575">
              <a:buNone/>
            </a:pPr>
            <a:r>
              <a:rPr lang="en-US" sz="900" dirty="0" smtClean="0">
                <a:solidFill>
                  <a:srgbClr val="000000"/>
                </a:solidFill>
              </a:rPr>
              <a:t>3. CSM identify Customer2’s TPP(Wallet) and send request to verify if the Customer2 with given Virtual Address is valid customer or not. </a:t>
            </a:r>
            <a:r>
              <a:rPr lang="en-US" sz="900" dirty="0" smtClean="0">
                <a:solidFill>
                  <a:srgbClr val="FF0000"/>
                </a:solidFill>
              </a:rPr>
              <a:t>verifyCreditCustomer</a:t>
            </a:r>
            <a:endParaRPr lang="en-US" sz="900" dirty="0" smtClean="0">
              <a:solidFill>
                <a:srgbClr val="000000"/>
              </a:solidFill>
            </a:endParaRPr>
          </a:p>
          <a:p>
            <a:pPr marL="228575" indent="-228575">
              <a:buNone/>
            </a:pPr>
            <a:r>
              <a:rPr lang="en-US" sz="900" dirty="0" smtClean="0">
                <a:solidFill>
                  <a:srgbClr val="000000"/>
                </a:solidFill>
              </a:rPr>
              <a:t>4. TPP get request from CSM and verify the Customer2 details and give positive response to CSM. </a:t>
            </a:r>
            <a:r>
              <a:rPr lang="en-US" sz="900" dirty="0" smtClean="0">
                <a:solidFill>
                  <a:srgbClr val="FF0000"/>
                </a:solidFill>
              </a:rPr>
              <a:t>responseToVerifyCreditCustomer</a:t>
            </a:r>
          </a:p>
          <a:p>
            <a:pPr marL="228575" indent="-228575">
              <a:buNone/>
            </a:pPr>
            <a:r>
              <a:rPr lang="en-US" sz="900" dirty="0" smtClean="0">
                <a:solidFill>
                  <a:srgbClr val="000000"/>
                </a:solidFill>
              </a:rPr>
              <a:t>5. Based on the +ve, -ve response received, CSM send the debit request  (Debit Customer1 account maintain with Bank). </a:t>
            </a:r>
            <a:r>
              <a:rPr lang="en-US" sz="900" dirty="0" smtClean="0">
                <a:solidFill>
                  <a:srgbClr val="FF0000"/>
                </a:solidFill>
              </a:rPr>
              <a:t>debitRequest</a:t>
            </a:r>
            <a:endParaRPr lang="en-US" sz="900" dirty="0" smtClean="0">
              <a:solidFill>
                <a:srgbClr val="000000"/>
              </a:solidFill>
            </a:endParaRPr>
          </a:p>
          <a:p>
            <a:pPr marL="228575" indent="-228575">
              <a:buNone/>
            </a:pPr>
            <a:r>
              <a:rPr lang="en-US" sz="900" dirty="0" smtClean="0">
                <a:solidFill>
                  <a:srgbClr val="000000"/>
                </a:solidFill>
              </a:rPr>
              <a:t>6. Customer1 Bank </a:t>
            </a:r>
            <a:r>
              <a:rPr lang="en-US" sz="900" dirty="0">
                <a:solidFill>
                  <a:srgbClr val="000000"/>
                </a:solidFill>
              </a:rPr>
              <a:t>authenticates </a:t>
            </a:r>
            <a:r>
              <a:rPr lang="en-US" sz="900" dirty="0" smtClean="0">
                <a:solidFill>
                  <a:srgbClr val="000000"/>
                </a:solidFill>
              </a:rPr>
              <a:t>request and </a:t>
            </a:r>
            <a:r>
              <a:rPr lang="en-US" sz="900" dirty="0">
                <a:solidFill>
                  <a:srgbClr val="000000"/>
                </a:solidFill>
              </a:rPr>
              <a:t>debits </a:t>
            </a:r>
            <a:r>
              <a:rPr lang="en-US" sz="900" dirty="0" smtClean="0">
                <a:solidFill>
                  <a:srgbClr val="000000"/>
                </a:solidFill>
              </a:rPr>
              <a:t>Customer1 account and send  debit response to </a:t>
            </a:r>
            <a:r>
              <a:rPr lang="en-US" sz="900" dirty="0">
                <a:solidFill>
                  <a:srgbClr val="000000"/>
                </a:solidFill>
              </a:rPr>
              <a:t>CSM. Bank notifies to Customer1. . </a:t>
            </a:r>
            <a:r>
              <a:rPr lang="en-US" sz="900" dirty="0" smtClean="0">
                <a:solidFill>
                  <a:srgbClr val="FF0000"/>
                </a:solidFill>
              </a:rPr>
              <a:t>debitResponse</a:t>
            </a:r>
            <a:r>
              <a:rPr lang="en-US" sz="900" dirty="0">
                <a:solidFill>
                  <a:srgbClr val="FF0000"/>
                </a:solidFill>
              </a:rPr>
              <a:t>, notifyPaymentSentToCustomer</a:t>
            </a:r>
          </a:p>
          <a:p>
            <a:pPr marL="228575" indent="-228575">
              <a:buNone/>
            </a:pPr>
            <a:r>
              <a:rPr lang="en-US" sz="900" dirty="0" smtClean="0">
                <a:solidFill>
                  <a:srgbClr val="000000"/>
                </a:solidFill>
              </a:rPr>
              <a:t>7. CSM sends the </a:t>
            </a:r>
            <a:r>
              <a:rPr lang="en-US" sz="900" dirty="0">
                <a:solidFill>
                  <a:srgbClr val="000000"/>
                </a:solidFill>
              </a:rPr>
              <a:t>Credit request to the </a:t>
            </a:r>
            <a:r>
              <a:rPr lang="en-US" sz="900" dirty="0" smtClean="0">
                <a:solidFill>
                  <a:srgbClr val="000000"/>
                </a:solidFill>
              </a:rPr>
              <a:t>TPP’s Bank to credit TPP account. </a:t>
            </a:r>
            <a:r>
              <a:rPr lang="en-US" sz="900" dirty="0" smtClean="0">
                <a:solidFill>
                  <a:srgbClr val="FF0000"/>
                </a:solidFill>
              </a:rPr>
              <a:t>creditRequest</a:t>
            </a:r>
          </a:p>
          <a:p>
            <a:pPr marL="228575" indent="-228575">
              <a:buNone/>
            </a:pPr>
            <a:r>
              <a:rPr lang="en-US" sz="900" dirty="0" smtClean="0">
                <a:solidFill>
                  <a:srgbClr val="000000"/>
                </a:solidFill>
              </a:rPr>
              <a:t>8. TPP bank credit TPP account and send credit response to CSM. </a:t>
            </a:r>
            <a:r>
              <a:rPr lang="en-US" sz="900" dirty="0" smtClean="0">
                <a:solidFill>
                  <a:srgbClr val="FF0000"/>
                </a:solidFill>
              </a:rPr>
              <a:t>creditResponse</a:t>
            </a:r>
          </a:p>
          <a:p>
            <a:pPr marL="228575" indent="-228575">
              <a:buNone/>
            </a:pPr>
            <a:r>
              <a:rPr lang="en-US" sz="900" dirty="0" smtClean="0">
                <a:solidFill>
                  <a:srgbClr val="000000"/>
                </a:solidFill>
              </a:rPr>
              <a:t>9. CSM </a:t>
            </a:r>
            <a:r>
              <a:rPr lang="en-US" sz="900" dirty="0">
                <a:solidFill>
                  <a:srgbClr val="000000"/>
                </a:solidFill>
              </a:rPr>
              <a:t>sends Credit Confirmation details to </a:t>
            </a:r>
            <a:r>
              <a:rPr lang="en-US" sz="900" dirty="0" smtClean="0">
                <a:solidFill>
                  <a:srgbClr val="000000"/>
                </a:solidFill>
              </a:rPr>
              <a:t>TPP </a:t>
            </a:r>
            <a:r>
              <a:rPr lang="en-US" sz="900" dirty="0">
                <a:solidFill>
                  <a:srgbClr val="000000"/>
                </a:solidFill>
              </a:rPr>
              <a:t>(wallet</a:t>
            </a:r>
            <a:r>
              <a:rPr lang="en-US" sz="900" dirty="0" smtClean="0">
                <a:solidFill>
                  <a:srgbClr val="000000"/>
                </a:solidFill>
              </a:rPr>
              <a:t>).</a:t>
            </a:r>
            <a:r>
              <a:rPr lang="en-US" sz="900" dirty="0" smtClean="0">
                <a:solidFill>
                  <a:srgbClr val="FF0000"/>
                </a:solidFill>
              </a:rPr>
              <a:t> </a:t>
            </a:r>
            <a:r>
              <a:rPr lang="en-US" sz="900" dirty="0">
                <a:solidFill>
                  <a:srgbClr val="FF0000"/>
                </a:solidFill>
              </a:rPr>
              <a:t>notifyCreditStatus</a:t>
            </a:r>
          </a:p>
          <a:p>
            <a:pPr marL="228575" indent="-228575">
              <a:buNone/>
            </a:pPr>
            <a:r>
              <a:rPr lang="en-US" sz="900" dirty="0" smtClean="0">
                <a:solidFill>
                  <a:srgbClr val="000000"/>
                </a:solidFill>
              </a:rPr>
              <a:t>10. TPP credit Customer2 TPP (wallet account) and notifies to Customer2. </a:t>
            </a:r>
            <a:r>
              <a:rPr lang="en-US" sz="900" dirty="0">
                <a:solidFill>
                  <a:srgbClr val="FF0000"/>
                </a:solidFill>
              </a:rPr>
              <a:t>notifyPaymentReceiptToCustomer</a:t>
            </a:r>
          </a:p>
          <a:p>
            <a:pPr marL="228575" indent="-228575">
              <a:buAutoNum type="arabicPeriod"/>
            </a:pPr>
            <a:endParaRPr lang="en-US" sz="900" dirty="0">
              <a:solidFill>
                <a:srgbClr val="000000"/>
              </a:solidFill>
            </a:endParaRPr>
          </a:p>
        </p:txBody>
      </p:sp>
      <p:sp>
        <p:nvSpPr>
          <p:cNvPr id="3" name="Title 2"/>
          <p:cNvSpPr>
            <a:spLocks noGrp="1"/>
          </p:cNvSpPr>
          <p:nvPr>
            <p:ph type="title"/>
          </p:nvPr>
        </p:nvSpPr>
        <p:spPr>
          <a:xfrm>
            <a:off x="-1" y="178338"/>
            <a:ext cx="5268037" cy="549275"/>
          </a:xfrm>
        </p:spPr>
        <p:txBody>
          <a:bodyPr/>
          <a:lstStyle/>
          <a:p>
            <a:r>
              <a:rPr lang="en-US" sz="2400" dirty="0" smtClean="0">
                <a:latin typeface="Calibri" pitchFamily="34" charset="0"/>
              </a:rPr>
              <a:t>Scenario 4.1: </a:t>
            </a:r>
            <a:r>
              <a:rPr lang="en-US" altLang="en-US" sz="2400" dirty="0" smtClean="0">
                <a:solidFill>
                  <a:srgbClr val="000000"/>
                </a:solidFill>
                <a:latin typeface="Calibri" pitchFamily="34" charset="0"/>
                <a:cs typeface="Lucida Sans Unicode" pitchFamily="34" charset="0"/>
              </a:rPr>
              <a:t>Bank to TPP Money Transfer (Approach 2)</a:t>
            </a:r>
            <a:endParaRPr lang="en-US" sz="2400" dirty="0">
              <a:latin typeface="Calibri" pitchFamily="34" charset="0"/>
            </a:endParaRPr>
          </a:p>
        </p:txBody>
      </p:sp>
      <p:sp>
        <p:nvSpPr>
          <p:cNvPr id="5" name="Oval 4"/>
          <p:cNvSpPr/>
          <p:nvPr/>
        </p:nvSpPr>
        <p:spPr>
          <a:xfrm>
            <a:off x="2238561" y="1993254"/>
            <a:ext cx="195943" cy="235132"/>
          </a:xfrm>
          <a:prstGeom prst="ellipse">
            <a:avLst/>
          </a:prstGeom>
          <a:ln w="15875">
            <a:solidFill>
              <a:srgbClr val="000000"/>
            </a:solidFill>
            <a:prstDash val="solid"/>
            <a:tailEnd type="arrow"/>
          </a:ln>
        </p:spPr>
        <p:style>
          <a:lnRef idx="1">
            <a:schemeClr val="accent1"/>
          </a:lnRef>
          <a:fillRef idx="0">
            <a:schemeClr val="accent1"/>
          </a:fillRef>
          <a:effectRef idx="0">
            <a:schemeClr val="accent1"/>
          </a:effectRef>
          <a:fontRef idx="minor">
            <a:schemeClr val="tx1"/>
          </a:fontRef>
        </p:style>
        <p:txBody>
          <a:bodyPr lIns="91430" tIns="45715" rIns="91430" bIns="45715" rtlCol="0" anchor="ctr"/>
          <a:lstStyle/>
          <a:p>
            <a:pPr algn="ctr"/>
            <a:r>
              <a:rPr lang="en-US" sz="1100" dirty="0" smtClean="0">
                <a:solidFill>
                  <a:srgbClr val="000000"/>
                </a:solidFill>
                <a:latin typeface="Calibri" pitchFamily="34" charset="0"/>
              </a:rPr>
              <a:t>1</a:t>
            </a:r>
          </a:p>
        </p:txBody>
      </p:sp>
      <p:cxnSp>
        <p:nvCxnSpPr>
          <p:cNvPr id="10" name="Straight Arrow Connector 9"/>
          <p:cNvCxnSpPr/>
          <p:nvPr/>
        </p:nvCxnSpPr>
        <p:spPr>
          <a:xfrm flipV="1">
            <a:off x="1968775" y="2254126"/>
            <a:ext cx="710647" cy="3984"/>
          </a:xfrm>
          <a:prstGeom prst="straightConnector1">
            <a:avLst/>
          </a:prstGeom>
          <a:ln w="15875">
            <a:solidFill>
              <a:srgbClr val="000000"/>
            </a:solidFill>
            <a:prstDash val="solid"/>
            <a:headEnd type="triangle"/>
            <a:tailEnd type="triangle"/>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1141040" y="2222996"/>
            <a:ext cx="809501" cy="230822"/>
          </a:xfrm>
          <a:prstGeom prst="rect">
            <a:avLst/>
          </a:prstGeom>
          <a:noFill/>
        </p:spPr>
        <p:txBody>
          <a:bodyPr wrap="square" lIns="91430" tIns="45715" rIns="91430" bIns="45715" rtlCol="0">
            <a:spAutoFit/>
          </a:bodyPr>
          <a:lstStyle/>
          <a:p>
            <a:pPr algn="ctr"/>
            <a:r>
              <a:rPr lang="en-US" sz="900" b="1" dirty="0" smtClean="0">
                <a:solidFill>
                  <a:srgbClr val="000000"/>
                </a:solidFill>
                <a:latin typeface="Calibri" pitchFamily="34" charset="0"/>
              </a:rPr>
              <a:t>Customer 1</a:t>
            </a:r>
          </a:p>
        </p:txBody>
      </p:sp>
      <p:sp>
        <p:nvSpPr>
          <p:cNvPr id="35" name="TextBox 34"/>
          <p:cNvSpPr txBox="1"/>
          <p:nvPr/>
        </p:nvSpPr>
        <p:spPr>
          <a:xfrm>
            <a:off x="1068362" y="3413917"/>
            <a:ext cx="809501" cy="230822"/>
          </a:xfrm>
          <a:prstGeom prst="rect">
            <a:avLst/>
          </a:prstGeom>
          <a:noFill/>
        </p:spPr>
        <p:txBody>
          <a:bodyPr wrap="square" lIns="91430" tIns="45715" rIns="91430" bIns="45715" rtlCol="0">
            <a:spAutoFit/>
          </a:bodyPr>
          <a:lstStyle/>
          <a:p>
            <a:pPr algn="ctr"/>
            <a:r>
              <a:rPr lang="en-US" sz="900" b="1" dirty="0" smtClean="0">
                <a:solidFill>
                  <a:srgbClr val="000000"/>
                </a:solidFill>
                <a:latin typeface="Calibri" pitchFamily="34" charset="0"/>
              </a:rPr>
              <a:t>Customer 2</a:t>
            </a:r>
          </a:p>
        </p:txBody>
      </p:sp>
      <p:pic>
        <p:nvPicPr>
          <p:cNvPr id="42" name="Picture 1070" descr="Q:\CLIPART\POWERPNT\BUILDNG5.WMF"/>
          <p:cNvPicPr>
            <a:picLocks noChangeAspect="1" noChangeArrowheads="1"/>
          </p:cNvPicPr>
          <p:nvPr/>
        </p:nvPicPr>
        <p:blipFill>
          <a:blip r:embed="rId2" cstate="print"/>
          <a:srcRect/>
          <a:stretch>
            <a:fillRect/>
          </a:stretch>
        </p:blipFill>
        <p:spPr bwMode="auto">
          <a:xfrm>
            <a:off x="5254648" y="2668800"/>
            <a:ext cx="833595" cy="534416"/>
          </a:xfrm>
          <a:prstGeom prst="rect">
            <a:avLst/>
          </a:prstGeom>
          <a:noFill/>
        </p:spPr>
      </p:pic>
      <p:sp>
        <p:nvSpPr>
          <p:cNvPr id="43" name="TextBox 42"/>
          <p:cNvSpPr txBox="1"/>
          <p:nvPr/>
        </p:nvSpPr>
        <p:spPr>
          <a:xfrm>
            <a:off x="5420396" y="3115010"/>
            <a:ext cx="508657" cy="230822"/>
          </a:xfrm>
          <a:prstGeom prst="rect">
            <a:avLst/>
          </a:prstGeom>
          <a:noFill/>
        </p:spPr>
        <p:txBody>
          <a:bodyPr wrap="square" lIns="91430" tIns="45715" rIns="91430" bIns="45715" rtlCol="0">
            <a:spAutoFit/>
          </a:bodyPr>
          <a:lstStyle/>
          <a:p>
            <a:pPr algn="ctr"/>
            <a:r>
              <a:rPr lang="en-US" sz="900" b="1" dirty="0" smtClean="0">
                <a:solidFill>
                  <a:srgbClr val="000000"/>
                </a:solidFill>
                <a:latin typeface="Calibri" pitchFamily="34" charset="0"/>
              </a:rPr>
              <a:t>CSM</a:t>
            </a:r>
          </a:p>
        </p:txBody>
      </p:sp>
      <p:sp>
        <p:nvSpPr>
          <p:cNvPr id="45" name="Rounded Rectangle 44"/>
          <p:cNvSpPr/>
          <p:nvPr/>
        </p:nvSpPr>
        <p:spPr>
          <a:xfrm>
            <a:off x="2749204" y="1853639"/>
            <a:ext cx="1291185" cy="903209"/>
          </a:xfrm>
          <a:prstGeom prst="roundRect">
            <a:avLst/>
          </a:prstGeom>
          <a:solidFill>
            <a:srgbClr val="C1E1FF"/>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91430" tIns="45715" rIns="91430" bIns="45715" rtlCol="0" anchor="ctr"/>
          <a:lstStyle/>
          <a:p>
            <a:pPr algn="ctr"/>
            <a:endParaRPr lang="en-US" sz="1000" dirty="0" smtClean="0">
              <a:solidFill>
                <a:schemeClr val="tx2">
                  <a:lumMod val="50000"/>
                </a:schemeClr>
              </a:solidFill>
              <a:latin typeface="Calibri" pitchFamily="34" charset="0"/>
            </a:endParaRPr>
          </a:p>
        </p:txBody>
      </p:sp>
      <p:sp>
        <p:nvSpPr>
          <p:cNvPr id="46" name="Cloud 45"/>
          <p:cNvSpPr/>
          <p:nvPr/>
        </p:nvSpPr>
        <p:spPr>
          <a:xfrm>
            <a:off x="3366617" y="1966184"/>
            <a:ext cx="609977" cy="404900"/>
          </a:xfrm>
          <a:prstGeom prst="cloud">
            <a:avLst/>
          </a:prstGeom>
          <a:solidFill>
            <a:schemeClr val="tx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35996" rIns="0" bIns="35996" anchor="ctr"/>
          <a:lstStyle/>
          <a:p>
            <a:pPr algn="ctr"/>
            <a:r>
              <a:rPr lang="en-US" sz="1000" dirty="0" smtClean="0">
                <a:solidFill>
                  <a:srgbClr val="000000"/>
                </a:solidFill>
                <a:latin typeface="Calibri" pitchFamily="34" charset="0"/>
              </a:rPr>
              <a:t>API</a:t>
            </a:r>
          </a:p>
        </p:txBody>
      </p:sp>
      <p:sp>
        <p:nvSpPr>
          <p:cNvPr id="53" name="TextBox 52"/>
          <p:cNvSpPr txBox="1"/>
          <p:nvPr/>
        </p:nvSpPr>
        <p:spPr>
          <a:xfrm>
            <a:off x="2775104" y="2360450"/>
            <a:ext cx="1201479" cy="369322"/>
          </a:xfrm>
          <a:prstGeom prst="rect">
            <a:avLst/>
          </a:prstGeom>
          <a:noFill/>
        </p:spPr>
        <p:txBody>
          <a:bodyPr wrap="square" lIns="91430" tIns="45715" rIns="91430" bIns="45715" rtlCol="0">
            <a:spAutoFit/>
          </a:bodyPr>
          <a:lstStyle/>
          <a:p>
            <a:pPr algn="ctr"/>
            <a:r>
              <a:rPr lang="en-US" sz="900" b="1" dirty="0" smtClean="0">
                <a:solidFill>
                  <a:srgbClr val="000000"/>
                </a:solidFill>
                <a:latin typeface="Calibri" pitchFamily="34" charset="0"/>
              </a:rPr>
              <a:t>Bank as  Debit Part’s AS-PSP</a:t>
            </a:r>
          </a:p>
        </p:txBody>
      </p:sp>
      <p:cxnSp>
        <p:nvCxnSpPr>
          <p:cNvPr id="70" name="Straight Arrow Connector 69"/>
          <p:cNvCxnSpPr/>
          <p:nvPr/>
        </p:nvCxnSpPr>
        <p:spPr>
          <a:xfrm flipV="1">
            <a:off x="2009572" y="3423704"/>
            <a:ext cx="637952" cy="1"/>
          </a:xfrm>
          <a:prstGeom prst="straightConnector1">
            <a:avLst/>
          </a:prstGeom>
          <a:ln w="15875">
            <a:solidFill>
              <a:srgbClr val="000000"/>
            </a:solidFill>
            <a:prstDash val="solid"/>
            <a:headEnd type="triangle"/>
            <a:tailEnd type="none"/>
          </a:ln>
        </p:spPr>
        <p:style>
          <a:lnRef idx="1">
            <a:schemeClr val="accent1"/>
          </a:lnRef>
          <a:fillRef idx="0">
            <a:schemeClr val="accent1"/>
          </a:fillRef>
          <a:effectRef idx="0">
            <a:schemeClr val="accent1"/>
          </a:effectRef>
          <a:fontRef idx="minor">
            <a:schemeClr val="tx1"/>
          </a:fontRef>
        </p:style>
      </p:cxnSp>
      <p:pic>
        <p:nvPicPr>
          <p:cNvPr id="75" name="Picture 2" descr="D:\Users\skusare\Desktop\Capgemini_Project_Documents\Capgemini\Capgemini - Payments Practice Work\PSD2\icons to used in ppt\user2.jpg"/>
          <p:cNvPicPr>
            <a:picLocks noChangeAspect="1" noChangeArrowheads="1"/>
          </p:cNvPicPr>
          <p:nvPr/>
        </p:nvPicPr>
        <p:blipFill>
          <a:blip r:embed="rId3" cstate="print"/>
          <a:srcRect/>
          <a:stretch>
            <a:fillRect/>
          </a:stretch>
        </p:blipFill>
        <p:spPr bwMode="auto">
          <a:xfrm>
            <a:off x="1371618" y="3104731"/>
            <a:ext cx="326181" cy="377231"/>
          </a:xfrm>
          <a:prstGeom prst="rect">
            <a:avLst/>
          </a:prstGeom>
          <a:noFill/>
        </p:spPr>
      </p:pic>
      <p:sp>
        <p:nvSpPr>
          <p:cNvPr id="94" name="TextBox 93"/>
          <p:cNvSpPr txBox="1"/>
          <p:nvPr/>
        </p:nvSpPr>
        <p:spPr>
          <a:xfrm>
            <a:off x="941663" y="3548535"/>
            <a:ext cx="1151907" cy="369322"/>
          </a:xfrm>
          <a:prstGeom prst="rect">
            <a:avLst/>
          </a:prstGeom>
          <a:noFill/>
        </p:spPr>
        <p:txBody>
          <a:bodyPr wrap="square" lIns="91430" tIns="45715" rIns="91430" bIns="45715" rtlCol="0">
            <a:spAutoFit/>
          </a:bodyPr>
          <a:lstStyle/>
          <a:p>
            <a:pPr algn="ctr"/>
            <a:r>
              <a:rPr lang="en-US" sz="900" b="1" dirty="0" smtClean="0">
                <a:solidFill>
                  <a:srgbClr val="FF0000"/>
                </a:solidFill>
                <a:latin typeface="Calibri" pitchFamily="34" charset="0"/>
              </a:rPr>
              <a:t>Wallet account with TPP</a:t>
            </a:r>
          </a:p>
        </p:txBody>
      </p:sp>
      <p:pic>
        <p:nvPicPr>
          <p:cNvPr id="84" name="Picture 2" descr="D:\Users\skusare\Desktop\Capgemini_Project_Documents\Capgemini\Capgemini - Payments Practice Work\PSD2\icons to used in ppt\user2.jpg"/>
          <p:cNvPicPr>
            <a:picLocks noChangeAspect="1" noChangeArrowheads="1"/>
          </p:cNvPicPr>
          <p:nvPr/>
        </p:nvPicPr>
        <p:blipFill>
          <a:blip r:embed="rId3" cstate="print"/>
          <a:srcRect/>
          <a:stretch>
            <a:fillRect/>
          </a:stretch>
        </p:blipFill>
        <p:spPr bwMode="auto">
          <a:xfrm>
            <a:off x="1350352" y="1945782"/>
            <a:ext cx="372255" cy="316986"/>
          </a:xfrm>
          <a:prstGeom prst="rect">
            <a:avLst/>
          </a:prstGeom>
          <a:noFill/>
        </p:spPr>
      </p:pic>
      <p:sp>
        <p:nvSpPr>
          <p:cNvPr id="86" name="Rounded Rectangle 85"/>
          <p:cNvSpPr/>
          <p:nvPr/>
        </p:nvSpPr>
        <p:spPr>
          <a:xfrm>
            <a:off x="2763383" y="3101186"/>
            <a:ext cx="1291185" cy="740729"/>
          </a:xfrm>
          <a:prstGeom prst="roundRect">
            <a:avLst/>
          </a:prstGeom>
          <a:solidFill>
            <a:srgbClr val="C1E1FF"/>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91430" tIns="45715" rIns="91430" bIns="45715" rtlCol="0" anchor="ctr"/>
          <a:lstStyle/>
          <a:p>
            <a:pPr algn="ctr"/>
            <a:endParaRPr lang="en-US" sz="1000" dirty="0" smtClean="0">
              <a:solidFill>
                <a:schemeClr val="tx2">
                  <a:lumMod val="50000"/>
                </a:schemeClr>
              </a:solidFill>
              <a:latin typeface="Calibri" pitchFamily="34" charset="0"/>
            </a:endParaRPr>
          </a:p>
        </p:txBody>
      </p:sp>
      <p:sp>
        <p:nvSpPr>
          <p:cNvPr id="89" name="Cloud 88"/>
          <p:cNvSpPr/>
          <p:nvPr/>
        </p:nvSpPr>
        <p:spPr>
          <a:xfrm>
            <a:off x="3380796" y="3213731"/>
            <a:ext cx="609977" cy="404900"/>
          </a:xfrm>
          <a:prstGeom prst="cloud">
            <a:avLst/>
          </a:prstGeom>
          <a:solidFill>
            <a:schemeClr val="tx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35996" rIns="0" bIns="35996" anchor="ctr"/>
          <a:lstStyle/>
          <a:p>
            <a:pPr algn="ctr"/>
            <a:r>
              <a:rPr lang="en-US" sz="1000" dirty="0" smtClean="0">
                <a:solidFill>
                  <a:srgbClr val="000000"/>
                </a:solidFill>
                <a:latin typeface="Calibri" pitchFamily="34" charset="0"/>
              </a:rPr>
              <a:t>API</a:t>
            </a:r>
          </a:p>
        </p:txBody>
      </p:sp>
      <p:sp>
        <p:nvSpPr>
          <p:cNvPr id="90" name="TextBox 89"/>
          <p:cNvSpPr txBox="1"/>
          <p:nvPr/>
        </p:nvSpPr>
        <p:spPr>
          <a:xfrm>
            <a:off x="2789283" y="3607997"/>
            <a:ext cx="1201479" cy="230822"/>
          </a:xfrm>
          <a:prstGeom prst="rect">
            <a:avLst/>
          </a:prstGeom>
          <a:noFill/>
        </p:spPr>
        <p:txBody>
          <a:bodyPr wrap="square" lIns="91430" tIns="45715" rIns="91430" bIns="45715" rtlCol="0">
            <a:spAutoFit/>
          </a:bodyPr>
          <a:lstStyle/>
          <a:p>
            <a:pPr algn="ctr"/>
            <a:r>
              <a:rPr lang="en-US" sz="900" b="1" dirty="0" smtClean="0">
                <a:solidFill>
                  <a:srgbClr val="000000"/>
                </a:solidFill>
                <a:latin typeface="Calibri" pitchFamily="34" charset="0"/>
              </a:rPr>
              <a:t>TPP(wallet)</a:t>
            </a:r>
          </a:p>
        </p:txBody>
      </p:sp>
      <p:pic>
        <p:nvPicPr>
          <p:cNvPr id="101" name="Picture 34" descr="Corporate"/>
          <p:cNvPicPr>
            <a:picLocks noChangeAspect="1" noChangeArrowheads="1"/>
          </p:cNvPicPr>
          <p:nvPr/>
        </p:nvPicPr>
        <p:blipFill>
          <a:blip r:embed="rId4" cstate="print"/>
          <a:srcRect/>
          <a:stretch>
            <a:fillRect/>
          </a:stretch>
        </p:blipFill>
        <p:spPr bwMode="auto">
          <a:xfrm>
            <a:off x="2895620" y="3092511"/>
            <a:ext cx="489754" cy="576181"/>
          </a:xfrm>
          <a:prstGeom prst="rect">
            <a:avLst/>
          </a:prstGeom>
          <a:noFill/>
          <a:ln w="9525">
            <a:noFill/>
            <a:miter lim="800000"/>
            <a:headEnd/>
            <a:tailEnd/>
          </a:ln>
        </p:spPr>
      </p:pic>
      <p:sp>
        <p:nvSpPr>
          <p:cNvPr id="105" name="Rounded Rectangle 104"/>
          <p:cNvSpPr/>
          <p:nvPr/>
        </p:nvSpPr>
        <p:spPr>
          <a:xfrm>
            <a:off x="7063632" y="2879679"/>
            <a:ext cx="1116369" cy="951594"/>
          </a:xfrm>
          <a:prstGeom prst="roundRect">
            <a:avLst/>
          </a:prstGeom>
          <a:solidFill>
            <a:srgbClr val="C1E1FF"/>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91430" tIns="45715" rIns="91430" bIns="45715" rtlCol="0" anchor="ctr"/>
          <a:lstStyle/>
          <a:p>
            <a:pPr algn="ctr"/>
            <a:endParaRPr lang="en-US" sz="1000" dirty="0" smtClean="0">
              <a:solidFill>
                <a:schemeClr val="tx2">
                  <a:lumMod val="50000"/>
                </a:schemeClr>
              </a:solidFill>
              <a:latin typeface="Calibri" pitchFamily="34" charset="0"/>
            </a:endParaRPr>
          </a:p>
        </p:txBody>
      </p:sp>
      <p:grpSp>
        <p:nvGrpSpPr>
          <p:cNvPr id="4" name="Group 23"/>
          <p:cNvGrpSpPr>
            <a:grpSpLocks/>
          </p:cNvGrpSpPr>
          <p:nvPr/>
        </p:nvGrpSpPr>
        <p:grpSpPr bwMode="auto">
          <a:xfrm>
            <a:off x="7084847" y="2897508"/>
            <a:ext cx="509076" cy="557845"/>
            <a:chOff x="567" y="1616"/>
            <a:chExt cx="568" cy="605"/>
          </a:xfrm>
        </p:grpSpPr>
        <p:sp>
          <p:nvSpPr>
            <p:cNvPr id="111" name="AutoShape 17"/>
            <p:cNvSpPr>
              <a:spLocks noChangeAspect="1" noChangeArrowheads="1" noTextEdit="1"/>
            </p:cNvSpPr>
            <p:nvPr/>
          </p:nvSpPr>
          <p:spPr bwMode="auto">
            <a:xfrm>
              <a:off x="567" y="1616"/>
              <a:ext cx="568" cy="605"/>
            </a:xfrm>
            <a:prstGeom prst="rect">
              <a:avLst/>
            </a:prstGeom>
            <a:noFill/>
            <a:ln w="9525">
              <a:noFill/>
              <a:miter lim="800000"/>
              <a:headEnd/>
              <a:tailEnd/>
            </a:ln>
          </p:spPr>
          <p:txBody>
            <a:bodyPr/>
            <a:lstStyle/>
            <a:p>
              <a:endParaRPr lang="en-US" sz="700" dirty="0"/>
            </a:p>
          </p:txBody>
        </p:sp>
        <p:sp>
          <p:nvSpPr>
            <p:cNvPr id="112" name="Freeform 19"/>
            <p:cNvSpPr>
              <a:spLocks/>
            </p:cNvSpPr>
            <p:nvPr/>
          </p:nvSpPr>
          <p:spPr bwMode="auto">
            <a:xfrm>
              <a:off x="611" y="1660"/>
              <a:ext cx="480" cy="517"/>
            </a:xfrm>
            <a:custGeom>
              <a:avLst/>
              <a:gdLst>
                <a:gd name="T0" fmla="*/ 1 w 960"/>
                <a:gd name="T1" fmla="*/ 0 h 1034"/>
                <a:gd name="T2" fmla="*/ 1 w 960"/>
                <a:gd name="T3" fmla="*/ 1 h 1034"/>
                <a:gd name="T4" fmla="*/ 1 w 960"/>
                <a:gd name="T5" fmla="*/ 1 h 1034"/>
                <a:gd name="T6" fmla="*/ 1 w 960"/>
                <a:gd name="T7" fmla="*/ 1 h 1034"/>
                <a:gd name="T8" fmla="*/ 1 w 960"/>
                <a:gd name="T9" fmla="*/ 1 h 1034"/>
                <a:gd name="T10" fmla="*/ 1 w 960"/>
                <a:gd name="T11" fmla="*/ 1 h 1034"/>
                <a:gd name="T12" fmla="*/ 1 w 960"/>
                <a:gd name="T13" fmla="*/ 1 h 1034"/>
                <a:gd name="T14" fmla="*/ 1 w 960"/>
                <a:gd name="T15" fmla="*/ 1 h 1034"/>
                <a:gd name="T16" fmla="*/ 1 w 960"/>
                <a:gd name="T17" fmla="*/ 1 h 1034"/>
                <a:gd name="T18" fmla="*/ 1 w 960"/>
                <a:gd name="T19" fmla="*/ 1 h 1034"/>
                <a:gd name="T20" fmla="*/ 1 w 960"/>
                <a:gd name="T21" fmla="*/ 1 h 1034"/>
                <a:gd name="T22" fmla="*/ 1 w 960"/>
                <a:gd name="T23" fmla="*/ 1 h 1034"/>
                <a:gd name="T24" fmla="*/ 1 w 960"/>
                <a:gd name="T25" fmla="*/ 1 h 1034"/>
                <a:gd name="T26" fmla="*/ 1 w 960"/>
                <a:gd name="T27" fmla="*/ 1 h 1034"/>
                <a:gd name="T28" fmla="*/ 1 w 960"/>
                <a:gd name="T29" fmla="*/ 1 h 1034"/>
                <a:gd name="T30" fmla="*/ 1 w 960"/>
                <a:gd name="T31" fmla="*/ 1 h 1034"/>
                <a:gd name="T32" fmla="*/ 1 w 960"/>
                <a:gd name="T33" fmla="*/ 1 h 1034"/>
                <a:gd name="T34" fmla="*/ 1 w 960"/>
                <a:gd name="T35" fmla="*/ 1 h 1034"/>
                <a:gd name="T36" fmla="*/ 1 w 960"/>
                <a:gd name="T37" fmla="*/ 1 h 1034"/>
                <a:gd name="T38" fmla="*/ 1 w 960"/>
                <a:gd name="T39" fmla="*/ 1 h 1034"/>
                <a:gd name="T40" fmla="*/ 1 w 960"/>
                <a:gd name="T41" fmla="*/ 1 h 1034"/>
                <a:gd name="T42" fmla="*/ 1 w 960"/>
                <a:gd name="T43" fmla="*/ 1 h 1034"/>
                <a:gd name="T44" fmla="*/ 1 w 960"/>
                <a:gd name="T45" fmla="*/ 1 h 1034"/>
                <a:gd name="T46" fmla="*/ 1 w 960"/>
                <a:gd name="T47" fmla="*/ 1 h 1034"/>
                <a:gd name="T48" fmla="*/ 1 w 960"/>
                <a:gd name="T49" fmla="*/ 1 h 1034"/>
                <a:gd name="T50" fmla="*/ 1 w 960"/>
                <a:gd name="T51" fmla="*/ 1 h 1034"/>
                <a:gd name="T52" fmla="*/ 1 w 960"/>
                <a:gd name="T53" fmla="*/ 1 h 1034"/>
                <a:gd name="T54" fmla="*/ 1 w 960"/>
                <a:gd name="T55" fmla="*/ 1 h 1034"/>
                <a:gd name="T56" fmla="*/ 1 w 960"/>
                <a:gd name="T57" fmla="*/ 1 h 1034"/>
                <a:gd name="T58" fmla="*/ 1 w 960"/>
                <a:gd name="T59" fmla="*/ 1 h 1034"/>
                <a:gd name="T60" fmla="*/ 1 w 960"/>
                <a:gd name="T61" fmla="*/ 1 h 1034"/>
                <a:gd name="T62" fmla="*/ 1 w 960"/>
                <a:gd name="T63" fmla="*/ 1 h 1034"/>
                <a:gd name="T64" fmla="*/ 1 w 960"/>
                <a:gd name="T65" fmla="*/ 1 h 1034"/>
                <a:gd name="T66" fmla="*/ 1 w 960"/>
                <a:gd name="T67" fmla="*/ 1 h 1034"/>
                <a:gd name="T68" fmla="*/ 1 w 960"/>
                <a:gd name="T69" fmla="*/ 1 h 1034"/>
                <a:gd name="T70" fmla="*/ 1 w 960"/>
                <a:gd name="T71" fmla="*/ 1 h 1034"/>
                <a:gd name="T72" fmla="*/ 1 w 960"/>
                <a:gd name="T73" fmla="*/ 1 h 1034"/>
                <a:gd name="T74" fmla="*/ 1 w 960"/>
                <a:gd name="T75" fmla="*/ 1 h 1034"/>
                <a:gd name="T76" fmla="*/ 1 w 960"/>
                <a:gd name="T77" fmla="*/ 1 h 1034"/>
                <a:gd name="T78" fmla="*/ 1 w 960"/>
                <a:gd name="T79" fmla="*/ 1 h 1034"/>
                <a:gd name="T80" fmla="*/ 1 w 960"/>
                <a:gd name="T81" fmla="*/ 1 h 1034"/>
                <a:gd name="T82" fmla="*/ 1 w 960"/>
                <a:gd name="T83" fmla="*/ 1 h 1034"/>
                <a:gd name="T84" fmla="*/ 1 w 960"/>
                <a:gd name="T85" fmla="*/ 1 h 1034"/>
                <a:gd name="T86" fmla="*/ 1 w 960"/>
                <a:gd name="T87" fmla="*/ 1 h 1034"/>
                <a:gd name="T88" fmla="*/ 0 w 960"/>
                <a:gd name="T89" fmla="*/ 1 h 1034"/>
                <a:gd name="T90" fmla="*/ 0 w 960"/>
                <a:gd name="T91" fmla="*/ 1 h 1034"/>
                <a:gd name="T92" fmla="*/ 1 w 960"/>
                <a:gd name="T93" fmla="*/ 1 h 1034"/>
                <a:gd name="T94" fmla="*/ 1 w 960"/>
                <a:gd name="T95" fmla="*/ 1 h 1034"/>
                <a:gd name="T96" fmla="*/ 1 w 960"/>
                <a:gd name="T97" fmla="*/ 1 h 1034"/>
                <a:gd name="T98" fmla="*/ 1 w 960"/>
                <a:gd name="T99" fmla="*/ 1 h 1034"/>
                <a:gd name="T100" fmla="*/ 1 w 960"/>
                <a:gd name="T101" fmla="*/ 1 h 1034"/>
                <a:gd name="T102" fmla="*/ 1 w 960"/>
                <a:gd name="T103" fmla="*/ 1 h 1034"/>
                <a:gd name="T104" fmla="*/ 1 w 960"/>
                <a:gd name="T105" fmla="*/ 1 h 1034"/>
                <a:gd name="T106" fmla="*/ 1 w 960"/>
                <a:gd name="T107" fmla="*/ 1 h 1034"/>
                <a:gd name="T108" fmla="*/ 1 w 960"/>
                <a:gd name="T109" fmla="*/ 1 h 1034"/>
                <a:gd name="T110" fmla="*/ 1 w 960"/>
                <a:gd name="T111" fmla="*/ 1 h 1034"/>
                <a:gd name="T112" fmla="*/ 1 w 960"/>
                <a:gd name="T113" fmla="*/ 1 h 1034"/>
                <a:gd name="T114" fmla="*/ 1 w 960"/>
                <a:gd name="T115" fmla="*/ 1 h 1034"/>
                <a:gd name="T116" fmla="*/ 1 w 960"/>
                <a:gd name="T117" fmla="*/ 1 h 1034"/>
                <a:gd name="T118" fmla="*/ 1 w 960"/>
                <a:gd name="T119" fmla="*/ 1 h 1034"/>
                <a:gd name="T120" fmla="*/ 1 w 960"/>
                <a:gd name="T121" fmla="*/ 1 h 1034"/>
                <a:gd name="T122" fmla="*/ 1 w 960"/>
                <a:gd name="T123" fmla="*/ 0 h 1034"/>
                <a:gd name="T124" fmla="*/ 1 w 960"/>
                <a:gd name="T125" fmla="*/ 0 h 1034"/>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960"/>
                <a:gd name="T190" fmla="*/ 0 h 1034"/>
                <a:gd name="T191" fmla="*/ 960 w 960"/>
                <a:gd name="T192" fmla="*/ 1034 h 1034"/>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960" h="1034">
                  <a:moveTo>
                    <a:pt x="332" y="0"/>
                  </a:moveTo>
                  <a:lnTo>
                    <a:pt x="354" y="12"/>
                  </a:lnTo>
                  <a:lnTo>
                    <a:pt x="376" y="24"/>
                  </a:lnTo>
                  <a:lnTo>
                    <a:pt x="399" y="35"/>
                  </a:lnTo>
                  <a:lnTo>
                    <a:pt x="423" y="47"/>
                  </a:lnTo>
                  <a:lnTo>
                    <a:pt x="445" y="57"/>
                  </a:lnTo>
                  <a:lnTo>
                    <a:pt x="468" y="68"/>
                  </a:lnTo>
                  <a:lnTo>
                    <a:pt x="490" y="80"/>
                  </a:lnTo>
                  <a:lnTo>
                    <a:pt x="511" y="92"/>
                  </a:lnTo>
                  <a:lnTo>
                    <a:pt x="534" y="104"/>
                  </a:lnTo>
                  <a:lnTo>
                    <a:pt x="554" y="116"/>
                  </a:lnTo>
                  <a:lnTo>
                    <a:pt x="575" y="130"/>
                  </a:lnTo>
                  <a:lnTo>
                    <a:pt x="594" y="144"/>
                  </a:lnTo>
                  <a:lnTo>
                    <a:pt x="620" y="164"/>
                  </a:lnTo>
                  <a:lnTo>
                    <a:pt x="642" y="183"/>
                  </a:lnTo>
                  <a:lnTo>
                    <a:pt x="665" y="204"/>
                  </a:lnTo>
                  <a:lnTo>
                    <a:pt x="687" y="227"/>
                  </a:lnTo>
                  <a:lnTo>
                    <a:pt x="710" y="247"/>
                  </a:lnTo>
                  <a:lnTo>
                    <a:pt x="730" y="270"/>
                  </a:lnTo>
                  <a:lnTo>
                    <a:pt x="751" y="292"/>
                  </a:lnTo>
                  <a:lnTo>
                    <a:pt x="773" y="315"/>
                  </a:lnTo>
                  <a:lnTo>
                    <a:pt x="794" y="337"/>
                  </a:lnTo>
                  <a:lnTo>
                    <a:pt x="815" y="360"/>
                  </a:lnTo>
                  <a:lnTo>
                    <a:pt x="836" y="382"/>
                  </a:lnTo>
                  <a:lnTo>
                    <a:pt x="856" y="403"/>
                  </a:lnTo>
                  <a:lnTo>
                    <a:pt x="856" y="470"/>
                  </a:lnTo>
                  <a:lnTo>
                    <a:pt x="824" y="470"/>
                  </a:lnTo>
                  <a:lnTo>
                    <a:pt x="824" y="780"/>
                  </a:lnTo>
                  <a:lnTo>
                    <a:pt x="932" y="890"/>
                  </a:lnTo>
                  <a:lnTo>
                    <a:pt x="932" y="939"/>
                  </a:lnTo>
                  <a:lnTo>
                    <a:pt x="936" y="942"/>
                  </a:lnTo>
                  <a:lnTo>
                    <a:pt x="938" y="944"/>
                  </a:lnTo>
                  <a:lnTo>
                    <a:pt x="939" y="946"/>
                  </a:lnTo>
                  <a:lnTo>
                    <a:pt x="943" y="949"/>
                  </a:lnTo>
                  <a:lnTo>
                    <a:pt x="944" y="951"/>
                  </a:lnTo>
                  <a:lnTo>
                    <a:pt x="946" y="953"/>
                  </a:lnTo>
                  <a:lnTo>
                    <a:pt x="950" y="956"/>
                  </a:lnTo>
                  <a:lnTo>
                    <a:pt x="951" y="958"/>
                  </a:lnTo>
                  <a:lnTo>
                    <a:pt x="955" y="961"/>
                  </a:lnTo>
                  <a:lnTo>
                    <a:pt x="956" y="963"/>
                  </a:lnTo>
                  <a:lnTo>
                    <a:pt x="958" y="965"/>
                  </a:lnTo>
                  <a:lnTo>
                    <a:pt x="960" y="966"/>
                  </a:lnTo>
                  <a:lnTo>
                    <a:pt x="960" y="1034"/>
                  </a:lnTo>
                  <a:lnTo>
                    <a:pt x="297" y="1034"/>
                  </a:lnTo>
                  <a:lnTo>
                    <a:pt x="0" y="737"/>
                  </a:lnTo>
                  <a:lnTo>
                    <a:pt x="0" y="628"/>
                  </a:lnTo>
                  <a:lnTo>
                    <a:pt x="69" y="628"/>
                  </a:lnTo>
                  <a:lnTo>
                    <a:pt x="69" y="246"/>
                  </a:lnTo>
                  <a:lnTo>
                    <a:pt x="66" y="242"/>
                  </a:lnTo>
                  <a:lnTo>
                    <a:pt x="62" y="239"/>
                  </a:lnTo>
                  <a:lnTo>
                    <a:pt x="57" y="234"/>
                  </a:lnTo>
                  <a:lnTo>
                    <a:pt x="54" y="228"/>
                  </a:lnTo>
                  <a:lnTo>
                    <a:pt x="48" y="223"/>
                  </a:lnTo>
                  <a:lnTo>
                    <a:pt x="43" y="220"/>
                  </a:lnTo>
                  <a:lnTo>
                    <a:pt x="40" y="215"/>
                  </a:lnTo>
                  <a:lnTo>
                    <a:pt x="36" y="211"/>
                  </a:lnTo>
                  <a:lnTo>
                    <a:pt x="33" y="208"/>
                  </a:lnTo>
                  <a:lnTo>
                    <a:pt x="31" y="204"/>
                  </a:lnTo>
                  <a:lnTo>
                    <a:pt x="29" y="202"/>
                  </a:lnTo>
                  <a:lnTo>
                    <a:pt x="28" y="201"/>
                  </a:lnTo>
                  <a:lnTo>
                    <a:pt x="28" y="145"/>
                  </a:lnTo>
                  <a:lnTo>
                    <a:pt x="332" y="0"/>
                  </a:lnTo>
                  <a:close/>
                </a:path>
              </a:pathLst>
            </a:custGeom>
            <a:solidFill>
              <a:srgbClr val="000066"/>
            </a:solidFill>
            <a:ln w="9525">
              <a:noFill/>
              <a:round/>
              <a:headEnd/>
              <a:tailEnd/>
            </a:ln>
          </p:spPr>
          <p:txBody>
            <a:bodyPr/>
            <a:lstStyle/>
            <a:p>
              <a:endParaRPr lang="en-US" sz="700" dirty="0"/>
            </a:p>
          </p:txBody>
        </p:sp>
        <p:sp>
          <p:nvSpPr>
            <p:cNvPr id="113" name="Freeform 20"/>
            <p:cNvSpPr>
              <a:spLocks/>
            </p:cNvSpPr>
            <p:nvPr/>
          </p:nvSpPr>
          <p:spPr bwMode="auto">
            <a:xfrm>
              <a:off x="640" y="1689"/>
              <a:ext cx="385" cy="192"/>
            </a:xfrm>
            <a:custGeom>
              <a:avLst/>
              <a:gdLst>
                <a:gd name="T0" fmla="*/ 0 w 772"/>
                <a:gd name="T1" fmla="*/ 0 h 386"/>
                <a:gd name="T2" fmla="*/ 0 w 772"/>
                <a:gd name="T3" fmla="*/ 0 h 386"/>
                <a:gd name="T4" fmla="*/ 0 w 772"/>
                <a:gd name="T5" fmla="*/ 0 h 386"/>
                <a:gd name="T6" fmla="*/ 0 w 772"/>
                <a:gd name="T7" fmla="*/ 0 h 386"/>
                <a:gd name="T8" fmla="*/ 0 w 772"/>
                <a:gd name="T9" fmla="*/ 0 h 386"/>
                <a:gd name="T10" fmla="*/ 0 w 772"/>
                <a:gd name="T11" fmla="*/ 0 h 386"/>
                <a:gd name="T12" fmla="*/ 0 w 772"/>
                <a:gd name="T13" fmla="*/ 0 h 386"/>
                <a:gd name="T14" fmla="*/ 0 w 772"/>
                <a:gd name="T15" fmla="*/ 0 h 386"/>
                <a:gd name="T16" fmla="*/ 0 w 772"/>
                <a:gd name="T17" fmla="*/ 0 h 386"/>
                <a:gd name="T18" fmla="*/ 0 w 772"/>
                <a:gd name="T19" fmla="*/ 0 h 386"/>
                <a:gd name="T20" fmla="*/ 0 w 772"/>
                <a:gd name="T21" fmla="*/ 0 h 386"/>
                <a:gd name="T22" fmla="*/ 0 w 772"/>
                <a:gd name="T23" fmla="*/ 0 h 386"/>
                <a:gd name="T24" fmla="*/ 0 w 772"/>
                <a:gd name="T25" fmla="*/ 0 h 386"/>
                <a:gd name="T26" fmla="*/ 0 w 772"/>
                <a:gd name="T27" fmla="*/ 0 h 386"/>
                <a:gd name="T28" fmla="*/ 0 w 772"/>
                <a:gd name="T29" fmla="*/ 0 h 386"/>
                <a:gd name="T30" fmla="*/ 0 w 772"/>
                <a:gd name="T31" fmla="*/ 0 h 386"/>
                <a:gd name="T32" fmla="*/ 0 w 772"/>
                <a:gd name="T33" fmla="*/ 0 h 386"/>
                <a:gd name="T34" fmla="*/ 0 w 772"/>
                <a:gd name="T35" fmla="*/ 0 h 386"/>
                <a:gd name="T36" fmla="*/ 0 w 772"/>
                <a:gd name="T37" fmla="*/ 0 h 386"/>
                <a:gd name="T38" fmla="*/ 0 w 772"/>
                <a:gd name="T39" fmla="*/ 0 h 386"/>
                <a:gd name="T40" fmla="*/ 0 w 772"/>
                <a:gd name="T41" fmla="*/ 0 h 386"/>
                <a:gd name="T42" fmla="*/ 0 w 772"/>
                <a:gd name="T43" fmla="*/ 0 h 386"/>
                <a:gd name="T44" fmla="*/ 0 w 772"/>
                <a:gd name="T45" fmla="*/ 0 h 386"/>
                <a:gd name="T46" fmla="*/ 0 w 772"/>
                <a:gd name="T47" fmla="*/ 0 h 386"/>
                <a:gd name="T48" fmla="*/ 0 w 772"/>
                <a:gd name="T49" fmla="*/ 0 h 386"/>
                <a:gd name="T50" fmla="*/ 0 w 772"/>
                <a:gd name="T51" fmla="*/ 0 h 386"/>
                <a:gd name="T52" fmla="*/ 0 w 772"/>
                <a:gd name="T53" fmla="*/ 0 h 386"/>
                <a:gd name="T54" fmla="*/ 0 w 772"/>
                <a:gd name="T55" fmla="*/ 0 h 386"/>
                <a:gd name="T56" fmla="*/ 0 w 772"/>
                <a:gd name="T57" fmla="*/ 0 h 386"/>
                <a:gd name="T58" fmla="*/ 0 w 772"/>
                <a:gd name="T59" fmla="*/ 0 h 386"/>
                <a:gd name="T60" fmla="*/ 0 w 772"/>
                <a:gd name="T61" fmla="*/ 0 h 386"/>
                <a:gd name="T62" fmla="*/ 0 w 772"/>
                <a:gd name="T63" fmla="*/ 0 h 386"/>
                <a:gd name="T64" fmla="*/ 0 w 772"/>
                <a:gd name="T65" fmla="*/ 0 h 386"/>
                <a:gd name="T66" fmla="*/ 0 w 772"/>
                <a:gd name="T67" fmla="*/ 0 h 386"/>
                <a:gd name="T68" fmla="*/ 0 w 772"/>
                <a:gd name="T69" fmla="*/ 0 h 386"/>
                <a:gd name="T70" fmla="*/ 0 w 772"/>
                <a:gd name="T71" fmla="*/ 0 h 386"/>
                <a:gd name="T72" fmla="*/ 0 w 772"/>
                <a:gd name="T73" fmla="*/ 0 h 386"/>
                <a:gd name="T74" fmla="*/ 0 w 772"/>
                <a:gd name="T75" fmla="*/ 0 h 386"/>
                <a:gd name="T76" fmla="*/ 0 w 772"/>
                <a:gd name="T77" fmla="*/ 0 h 386"/>
                <a:gd name="T78" fmla="*/ 0 w 772"/>
                <a:gd name="T79" fmla="*/ 0 h 386"/>
                <a:gd name="T80" fmla="*/ 0 w 772"/>
                <a:gd name="T81" fmla="*/ 0 h 386"/>
                <a:gd name="T82" fmla="*/ 0 w 772"/>
                <a:gd name="T83" fmla="*/ 0 h 386"/>
                <a:gd name="T84" fmla="*/ 0 w 772"/>
                <a:gd name="T85" fmla="*/ 0 h 386"/>
                <a:gd name="T86" fmla="*/ 0 w 772"/>
                <a:gd name="T87" fmla="*/ 0 h 386"/>
                <a:gd name="T88" fmla="*/ 0 w 772"/>
                <a:gd name="T89" fmla="*/ 0 h 386"/>
                <a:gd name="T90" fmla="*/ 0 w 772"/>
                <a:gd name="T91" fmla="*/ 0 h 386"/>
                <a:gd name="T92" fmla="*/ 0 w 772"/>
                <a:gd name="T93" fmla="*/ 0 h 386"/>
                <a:gd name="T94" fmla="*/ 0 w 772"/>
                <a:gd name="T95" fmla="*/ 0 h 386"/>
                <a:gd name="T96" fmla="*/ 0 w 772"/>
                <a:gd name="T97" fmla="*/ 0 h 386"/>
                <a:gd name="T98" fmla="*/ 0 w 772"/>
                <a:gd name="T99" fmla="*/ 0 h 386"/>
                <a:gd name="T100" fmla="*/ 0 w 772"/>
                <a:gd name="T101" fmla="*/ 0 h 386"/>
                <a:gd name="T102" fmla="*/ 0 w 772"/>
                <a:gd name="T103" fmla="*/ 0 h 386"/>
                <a:gd name="T104" fmla="*/ 0 w 772"/>
                <a:gd name="T105" fmla="*/ 0 h 386"/>
                <a:gd name="T106" fmla="*/ 0 w 772"/>
                <a:gd name="T107" fmla="*/ 0 h 386"/>
                <a:gd name="T108" fmla="*/ 0 w 772"/>
                <a:gd name="T109" fmla="*/ 0 h 386"/>
                <a:gd name="T110" fmla="*/ 0 w 772"/>
                <a:gd name="T111" fmla="*/ 0 h 386"/>
                <a:gd name="T112" fmla="*/ 0 w 772"/>
                <a:gd name="T113" fmla="*/ 0 h 38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772"/>
                <a:gd name="T172" fmla="*/ 0 h 386"/>
                <a:gd name="T173" fmla="*/ 772 w 772"/>
                <a:gd name="T174" fmla="*/ 386 h 38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772" h="386">
                  <a:moveTo>
                    <a:pt x="318" y="0"/>
                  </a:moveTo>
                  <a:lnTo>
                    <a:pt x="326" y="5"/>
                  </a:lnTo>
                  <a:lnTo>
                    <a:pt x="333" y="9"/>
                  </a:lnTo>
                  <a:lnTo>
                    <a:pt x="340" y="12"/>
                  </a:lnTo>
                  <a:lnTo>
                    <a:pt x="347" y="16"/>
                  </a:lnTo>
                  <a:lnTo>
                    <a:pt x="356" y="21"/>
                  </a:lnTo>
                  <a:lnTo>
                    <a:pt x="363" y="24"/>
                  </a:lnTo>
                  <a:lnTo>
                    <a:pt x="369" y="28"/>
                  </a:lnTo>
                  <a:lnTo>
                    <a:pt x="376" y="31"/>
                  </a:lnTo>
                  <a:lnTo>
                    <a:pt x="385" y="37"/>
                  </a:lnTo>
                  <a:lnTo>
                    <a:pt x="392" y="40"/>
                  </a:lnTo>
                  <a:lnTo>
                    <a:pt x="399" y="43"/>
                  </a:lnTo>
                  <a:lnTo>
                    <a:pt x="406" y="47"/>
                  </a:lnTo>
                  <a:lnTo>
                    <a:pt x="416" y="52"/>
                  </a:lnTo>
                  <a:lnTo>
                    <a:pt x="426" y="57"/>
                  </a:lnTo>
                  <a:lnTo>
                    <a:pt x="435" y="62"/>
                  </a:lnTo>
                  <a:lnTo>
                    <a:pt x="445" y="68"/>
                  </a:lnTo>
                  <a:lnTo>
                    <a:pt x="456" y="73"/>
                  </a:lnTo>
                  <a:lnTo>
                    <a:pt x="466" y="76"/>
                  </a:lnTo>
                  <a:lnTo>
                    <a:pt x="475" y="81"/>
                  </a:lnTo>
                  <a:lnTo>
                    <a:pt x="485" y="87"/>
                  </a:lnTo>
                  <a:lnTo>
                    <a:pt x="496" y="94"/>
                  </a:lnTo>
                  <a:lnTo>
                    <a:pt x="504" y="99"/>
                  </a:lnTo>
                  <a:lnTo>
                    <a:pt x="513" y="106"/>
                  </a:lnTo>
                  <a:lnTo>
                    <a:pt x="521" y="111"/>
                  </a:lnTo>
                  <a:lnTo>
                    <a:pt x="544" y="130"/>
                  </a:lnTo>
                  <a:lnTo>
                    <a:pt x="566" y="151"/>
                  </a:lnTo>
                  <a:lnTo>
                    <a:pt x="587" y="170"/>
                  </a:lnTo>
                  <a:lnTo>
                    <a:pt x="608" y="190"/>
                  </a:lnTo>
                  <a:lnTo>
                    <a:pt x="628" y="211"/>
                  </a:lnTo>
                  <a:lnTo>
                    <a:pt x="649" y="232"/>
                  </a:lnTo>
                  <a:lnTo>
                    <a:pt x="670" y="254"/>
                  </a:lnTo>
                  <a:lnTo>
                    <a:pt x="689" y="275"/>
                  </a:lnTo>
                  <a:lnTo>
                    <a:pt x="710" y="296"/>
                  </a:lnTo>
                  <a:lnTo>
                    <a:pt x="730" y="318"/>
                  </a:lnTo>
                  <a:lnTo>
                    <a:pt x="751" y="339"/>
                  </a:lnTo>
                  <a:lnTo>
                    <a:pt x="772" y="360"/>
                  </a:lnTo>
                  <a:lnTo>
                    <a:pt x="772" y="386"/>
                  </a:lnTo>
                  <a:lnTo>
                    <a:pt x="254" y="386"/>
                  </a:lnTo>
                  <a:lnTo>
                    <a:pt x="0" y="132"/>
                  </a:lnTo>
                  <a:lnTo>
                    <a:pt x="0" y="107"/>
                  </a:lnTo>
                  <a:lnTo>
                    <a:pt x="2" y="107"/>
                  </a:lnTo>
                  <a:lnTo>
                    <a:pt x="3" y="107"/>
                  </a:lnTo>
                  <a:lnTo>
                    <a:pt x="5" y="106"/>
                  </a:lnTo>
                  <a:lnTo>
                    <a:pt x="7" y="104"/>
                  </a:lnTo>
                  <a:lnTo>
                    <a:pt x="9" y="104"/>
                  </a:lnTo>
                  <a:lnTo>
                    <a:pt x="10" y="104"/>
                  </a:lnTo>
                  <a:lnTo>
                    <a:pt x="12" y="102"/>
                  </a:lnTo>
                  <a:lnTo>
                    <a:pt x="14" y="102"/>
                  </a:lnTo>
                  <a:lnTo>
                    <a:pt x="14" y="100"/>
                  </a:lnTo>
                  <a:lnTo>
                    <a:pt x="257" y="342"/>
                  </a:lnTo>
                  <a:lnTo>
                    <a:pt x="525" y="206"/>
                  </a:lnTo>
                  <a:lnTo>
                    <a:pt x="318" y="0"/>
                  </a:lnTo>
                  <a:close/>
                </a:path>
              </a:pathLst>
            </a:custGeom>
            <a:solidFill>
              <a:srgbClr val="A2C1FE"/>
            </a:solidFill>
            <a:ln w="9525">
              <a:noFill/>
              <a:round/>
              <a:headEnd/>
              <a:tailEnd/>
            </a:ln>
          </p:spPr>
          <p:txBody>
            <a:bodyPr/>
            <a:lstStyle/>
            <a:p>
              <a:endParaRPr lang="en-US" sz="700" dirty="0"/>
            </a:p>
          </p:txBody>
        </p:sp>
        <p:sp>
          <p:nvSpPr>
            <p:cNvPr id="114" name="Freeform 21"/>
            <p:cNvSpPr>
              <a:spLocks/>
            </p:cNvSpPr>
            <p:nvPr/>
          </p:nvSpPr>
          <p:spPr bwMode="auto">
            <a:xfrm>
              <a:off x="626" y="1904"/>
              <a:ext cx="436" cy="228"/>
            </a:xfrm>
            <a:custGeom>
              <a:avLst/>
              <a:gdLst>
                <a:gd name="T0" fmla="*/ 0 w 874"/>
                <a:gd name="T1" fmla="*/ 0 h 456"/>
                <a:gd name="T2" fmla="*/ 0 w 874"/>
                <a:gd name="T3" fmla="*/ 0 h 456"/>
                <a:gd name="T4" fmla="*/ 0 w 874"/>
                <a:gd name="T5" fmla="*/ 1 h 456"/>
                <a:gd name="T6" fmla="*/ 0 w 874"/>
                <a:gd name="T7" fmla="*/ 1 h 456"/>
                <a:gd name="T8" fmla="*/ 0 w 874"/>
                <a:gd name="T9" fmla="*/ 1 h 456"/>
                <a:gd name="T10" fmla="*/ 0 w 874"/>
                <a:gd name="T11" fmla="*/ 1 h 456"/>
                <a:gd name="T12" fmla="*/ 0 w 874"/>
                <a:gd name="T13" fmla="*/ 1 h 456"/>
                <a:gd name="T14" fmla="*/ 0 w 874"/>
                <a:gd name="T15" fmla="*/ 1 h 456"/>
                <a:gd name="T16" fmla="*/ 0 w 874"/>
                <a:gd name="T17" fmla="*/ 0 h 456"/>
                <a:gd name="T18" fmla="*/ 0 w 874"/>
                <a:gd name="T19" fmla="*/ 0 h 456"/>
                <a:gd name="T20" fmla="*/ 0 w 874"/>
                <a:gd name="T21" fmla="*/ 1 h 456"/>
                <a:gd name="T22" fmla="*/ 0 w 874"/>
                <a:gd name="T23" fmla="*/ 1 h 456"/>
                <a:gd name="T24" fmla="*/ 0 w 874"/>
                <a:gd name="T25" fmla="*/ 1 h 456"/>
                <a:gd name="T26" fmla="*/ 0 w 874"/>
                <a:gd name="T27" fmla="*/ 1 h 456"/>
                <a:gd name="T28" fmla="*/ 0 w 874"/>
                <a:gd name="T29" fmla="*/ 1 h 456"/>
                <a:gd name="T30" fmla="*/ 0 w 874"/>
                <a:gd name="T31" fmla="*/ 1 h 456"/>
                <a:gd name="T32" fmla="*/ 0 w 874"/>
                <a:gd name="T33" fmla="*/ 0 h 456"/>
                <a:gd name="T34" fmla="*/ 0 w 874"/>
                <a:gd name="T35" fmla="*/ 0 h 456"/>
                <a:gd name="T36" fmla="*/ 0 w 874"/>
                <a:gd name="T37" fmla="*/ 1 h 456"/>
                <a:gd name="T38" fmla="*/ 0 w 874"/>
                <a:gd name="T39" fmla="*/ 1 h 456"/>
                <a:gd name="T40" fmla="*/ 0 w 874"/>
                <a:gd name="T41" fmla="*/ 1 h 456"/>
                <a:gd name="T42" fmla="*/ 0 w 874"/>
                <a:gd name="T43" fmla="*/ 1 h 456"/>
                <a:gd name="T44" fmla="*/ 0 w 874"/>
                <a:gd name="T45" fmla="*/ 1 h 456"/>
                <a:gd name="T46" fmla="*/ 0 w 874"/>
                <a:gd name="T47" fmla="*/ 1 h 456"/>
                <a:gd name="T48" fmla="*/ 0 w 874"/>
                <a:gd name="T49" fmla="*/ 0 h 456"/>
                <a:gd name="T50" fmla="*/ 0 w 874"/>
                <a:gd name="T51" fmla="*/ 0 h 456"/>
                <a:gd name="T52" fmla="*/ 0 w 874"/>
                <a:gd name="T53" fmla="*/ 1 h 456"/>
                <a:gd name="T54" fmla="*/ 0 w 874"/>
                <a:gd name="T55" fmla="*/ 1 h 456"/>
                <a:gd name="T56" fmla="*/ 0 w 874"/>
                <a:gd name="T57" fmla="*/ 1 h 456"/>
                <a:gd name="T58" fmla="*/ 0 w 874"/>
                <a:gd name="T59" fmla="*/ 1 h 456"/>
                <a:gd name="T60" fmla="*/ 0 w 874"/>
                <a:gd name="T61" fmla="*/ 1 h 456"/>
                <a:gd name="T62" fmla="*/ 0 w 874"/>
                <a:gd name="T63" fmla="*/ 1 h 456"/>
                <a:gd name="T64" fmla="*/ 0 w 874"/>
                <a:gd name="T65" fmla="*/ 1 h 456"/>
                <a:gd name="T66" fmla="*/ 0 w 874"/>
                <a:gd name="T67" fmla="*/ 1 h 456"/>
                <a:gd name="T68" fmla="*/ 0 w 874"/>
                <a:gd name="T69" fmla="*/ 1 h 456"/>
                <a:gd name="T70" fmla="*/ 0 w 874"/>
                <a:gd name="T71" fmla="*/ 1 h 456"/>
                <a:gd name="T72" fmla="*/ 0 w 874"/>
                <a:gd name="T73" fmla="*/ 1 h 456"/>
                <a:gd name="T74" fmla="*/ 0 w 874"/>
                <a:gd name="T75" fmla="*/ 1 h 456"/>
                <a:gd name="T76" fmla="*/ 0 w 874"/>
                <a:gd name="T77" fmla="*/ 1 h 456"/>
                <a:gd name="T78" fmla="*/ 0 w 874"/>
                <a:gd name="T79" fmla="*/ 1 h 456"/>
                <a:gd name="T80" fmla="*/ 0 w 874"/>
                <a:gd name="T81" fmla="*/ 1 h 456"/>
                <a:gd name="T82" fmla="*/ 0 w 874"/>
                <a:gd name="T83" fmla="*/ 1 h 456"/>
                <a:gd name="T84" fmla="*/ 0 w 874"/>
                <a:gd name="T85" fmla="*/ 1 h 456"/>
                <a:gd name="T86" fmla="*/ 0 w 874"/>
                <a:gd name="T87" fmla="*/ 1 h 456"/>
                <a:gd name="T88" fmla="*/ 0 w 874"/>
                <a:gd name="T89" fmla="*/ 1 h 456"/>
                <a:gd name="T90" fmla="*/ 0 w 874"/>
                <a:gd name="T91" fmla="*/ 1 h 456"/>
                <a:gd name="T92" fmla="*/ 0 w 874"/>
                <a:gd name="T93" fmla="*/ 1 h 456"/>
                <a:gd name="T94" fmla="*/ 0 w 874"/>
                <a:gd name="T95" fmla="*/ 1 h 456"/>
                <a:gd name="T96" fmla="*/ 0 w 874"/>
                <a:gd name="T97" fmla="*/ 0 h 456"/>
                <a:gd name="T98" fmla="*/ 0 w 874"/>
                <a:gd name="T99" fmla="*/ 0 h 45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874"/>
                <a:gd name="T151" fmla="*/ 0 h 456"/>
                <a:gd name="T152" fmla="*/ 874 w 874"/>
                <a:gd name="T153" fmla="*/ 456 h 45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874" h="456">
                  <a:moveTo>
                    <a:pt x="303" y="0"/>
                  </a:moveTo>
                  <a:lnTo>
                    <a:pt x="344" y="0"/>
                  </a:lnTo>
                  <a:lnTo>
                    <a:pt x="344" y="181"/>
                  </a:lnTo>
                  <a:lnTo>
                    <a:pt x="416" y="181"/>
                  </a:lnTo>
                  <a:lnTo>
                    <a:pt x="416" y="399"/>
                  </a:lnTo>
                  <a:lnTo>
                    <a:pt x="487" y="399"/>
                  </a:lnTo>
                  <a:lnTo>
                    <a:pt x="487" y="371"/>
                  </a:lnTo>
                  <a:lnTo>
                    <a:pt x="446" y="371"/>
                  </a:lnTo>
                  <a:lnTo>
                    <a:pt x="446" y="0"/>
                  </a:lnTo>
                  <a:lnTo>
                    <a:pt x="487" y="0"/>
                  </a:lnTo>
                  <a:lnTo>
                    <a:pt x="487" y="181"/>
                  </a:lnTo>
                  <a:lnTo>
                    <a:pt x="556" y="181"/>
                  </a:lnTo>
                  <a:lnTo>
                    <a:pt x="556" y="399"/>
                  </a:lnTo>
                  <a:lnTo>
                    <a:pt x="625" y="399"/>
                  </a:lnTo>
                  <a:lnTo>
                    <a:pt x="625" y="371"/>
                  </a:lnTo>
                  <a:lnTo>
                    <a:pt x="584" y="371"/>
                  </a:lnTo>
                  <a:lnTo>
                    <a:pt x="584" y="0"/>
                  </a:lnTo>
                  <a:lnTo>
                    <a:pt x="627" y="0"/>
                  </a:lnTo>
                  <a:lnTo>
                    <a:pt x="627" y="180"/>
                  </a:lnTo>
                  <a:lnTo>
                    <a:pt x="701" y="261"/>
                  </a:lnTo>
                  <a:lnTo>
                    <a:pt x="701" y="399"/>
                  </a:lnTo>
                  <a:lnTo>
                    <a:pt x="772" y="399"/>
                  </a:lnTo>
                  <a:lnTo>
                    <a:pt x="772" y="371"/>
                  </a:lnTo>
                  <a:lnTo>
                    <a:pt x="731" y="371"/>
                  </a:lnTo>
                  <a:lnTo>
                    <a:pt x="731" y="0"/>
                  </a:lnTo>
                  <a:lnTo>
                    <a:pt x="765" y="0"/>
                  </a:lnTo>
                  <a:lnTo>
                    <a:pt x="765" y="316"/>
                  </a:lnTo>
                  <a:lnTo>
                    <a:pt x="874" y="434"/>
                  </a:lnTo>
                  <a:lnTo>
                    <a:pt x="874" y="456"/>
                  </a:lnTo>
                  <a:lnTo>
                    <a:pt x="249" y="456"/>
                  </a:lnTo>
                  <a:lnTo>
                    <a:pt x="249" y="432"/>
                  </a:lnTo>
                  <a:lnTo>
                    <a:pt x="244" y="427"/>
                  </a:lnTo>
                  <a:lnTo>
                    <a:pt x="230" y="413"/>
                  </a:lnTo>
                  <a:lnTo>
                    <a:pt x="213" y="396"/>
                  </a:lnTo>
                  <a:lnTo>
                    <a:pt x="190" y="375"/>
                  </a:lnTo>
                  <a:lnTo>
                    <a:pt x="166" y="351"/>
                  </a:lnTo>
                  <a:lnTo>
                    <a:pt x="140" y="323"/>
                  </a:lnTo>
                  <a:lnTo>
                    <a:pt x="113" y="297"/>
                  </a:lnTo>
                  <a:lnTo>
                    <a:pt x="87" y="269"/>
                  </a:lnTo>
                  <a:lnTo>
                    <a:pt x="61" y="244"/>
                  </a:lnTo>
                  <a:lnTo>
                    <a:pt x="37" y="221"/>
                  </a:lnTo>
                  <a:lnTo>
                    <a:pt x="18" y="200"/>
                  </a:lnTo>
                  <a:lnTo>
                    <a:pt x="0" y="183"/>
                  </a:lnTo>
                  <a:lnTo>
                    <a:pt x="57" y="183"/>
                  </a:lnTo>
                  <a:lnTo>
                    <a:pt x="275" y="399"/>
                  </a:lnTo>
                  <a:lnTo>
                    <a:pt x="344" y="399"/>
                  </a:lnTo>
                  <a:lnTo>
                    <a:pt x="344" y="371"/>
                  </a:lnTo>
                  <a:lnTo>
                    <a:pt x="303" y="371"/>
                  </a:lnTo>
                  <a:lnTo>
                    <a:pt x="303" y="0"/>
                  </a:lnTo>
                  <a:close/>
                </a:path>
              </a:pathLst>
            </a:custGeom>
            <a:solidFill>
              <a:srgbClr val="A2C1FE"/>
            </a:solidFill>
            <a:ln w="9525">
              <a:noFill/>
              <a:round/>
              <a:headEnd/>
              <a:tailEnd/>
            </a:ln>
          </p:spPr>
          <p:txBody>
            <a:bodyPr/>
            <a:lstStyle/>
            <a:p>
              <a:endParaRPr lang="en-US" sz="700" dirty="0"/>
            </a:p>
          </p:txBody>
        </p:sp>
        <p:sp>
          <p:nvSpPr>
            <p:cNvPr id="115" name="Freeform 22"/>
            <p:cNvSpPr>
              <a:spLocks/>
            </p:cNvSpPr>
            <p:nvPr/>
          </p:nvSpPr>
          <p:spPr bwMode="auto">
            <a:xfrm>
              <a:off x="758" y="2140"/>
              <a:ext cx="319" cy="22"/>
            </a:xfrm>
            <a:custGeom>
              <a:avLst/>
              <a:gdLst>
                <a:gd name="T0" fmla="*/ 0 w 638"/>
                <a:gd name="T1" fmla="*/ 0 h 44"/>
                <a:gd name="T2" fmla="*/ 1 w 638"/>
                <a:gd name="T3" fmla="*/ 0 h 44"/>
                <a:gd name="T4" fmla="*/ 1 w 638"/>
                <a:gd name="T5" fmla="*/ 0 h 44"/>
                <a:gd name="T6" fmla="*/ 1 w 638"/>
                <a:gd name="T7" fmla="*/ 1 h 44"/>
                <a:gd name="T8" fmla="*/ 1 w 638"/>
                <a:gd name="T9" fmla="*/ 1 h 44"/>
                <a:gd name="T10" fmla="*/ 1 w 638"/>
                <a:gd name="T11" fmla="*/ 1 h 44"/>
                <a:gd name="T12" fmla="*/ 1 w 638"/>
                <a:gd name="T13" fmla="*/ 1 h 44"/>
                <a:gd name="T14" fmla="*/ 1 w 638"/>
                <a:gd name="T15" fmla="*/ 1 h 44"/>
                <a:gd name="T16" fmla="*/ 1 w 638"/>
                <a:gd name="T17" fmla="*/ 1 h 44"/>
                <a:gd name="T18" fmla="*/ 1 w 638"/>
                <a:gd name="T19" fmla="*/ 1 h 44"/>
                <a:gd name="T20" fmla="*/ 1 w 638"/>
                <a:gd name="T21" fmla="*/ 1 h 44"/>
                <a:gd name="T22" fmla="*/ 1 w 638"/>
                <a:gd name="T23" fmla="*/ 1 h 44"/>
                <a:gd name="T24" fmla="*/ 1 w 638"/>
                <a:gd name="T25" fmla="*/ 1 h 44"/>
                <a:gd name="T26" fmla="*/ 1 w 638"/>
                <a:gd name="T27" fmla="*/ 1 h 44"/>
                <a:gd name="T28" fmla="*/ 1 w 638"/>
                <a:gd name="T29" fmla="*/ 1 h 44"/>
                <a:gd name="T30" fmla="*/ 1 w 638"/>
                <a:gd name="T31" fmla="*/ 1 h 44"/>
                <a:gd name="T32" fmla="*/ 1 w 638"/>
                <a:gd name="T33" fmla="*/ 1 h 44"/>
                <a:gd name="T34" fmla="*/ 1 w 638"/>
                <a:gd name="T35" fmla="*/ 1 h 44"/>
                <a:gd name="T36" fmla="*/ 1 w 638"/>
                <a:gd name="T37" fmla="*/ 1 h 44"/>
                <a:gd name="T38" fmla="*/ 1 w 638"/>
                <a:gd name="T39" fmla="*/ 1 h 44"/>
                <a:gd name="T40" fmla="*/ 1 w 638"/>
                <a:gd name="T41" fmla="*/ 1 h 44"/>
                <a:gd name="T42" fmla="*/ 1 w 638"/>
                <a:gd name="T43" fmla="*/ 1 h 44"/>
                <a:gd name="T44" fmla="*/ 1 w 638"/>
                <a:gd name="T45" fmla="*/ 1 h 44"/>
                <a:gd name="T46" fmla="*/ 1 w 638"/>
                <a:gd name="T47" fmla="*/ 1 h 44"/>
                <a:gd name="T48" fmla="*/ 1 w 638"/>
                <a:gd name="T49" fmla="*/ 1 h 44"/>
                <a:gd name="T50" fmla="*/ 1 w 638"/>
                <a:gd name="T51" fmla="*/ 1 h 44"/>
                <a:gd name="T52" fmla="*/ 1 w 638"/>
                <a:gd name="T53" fmla="*/ 1 h 44"/>
                <a:gd name="T54" fmla="*/ 1 w 638"/>
                <a:gd name="T55" fmla="*/ 1 h 44"/>
                <a:gd name="T56" fmla="*/ 1 w 638"/>
                <a:gd name="T57" fmla="*/ 1 h 44"/>
                <a:gd name="T58" fmla="*/ 1 w 638"/>
                <a:gd name="T59" fmla="*/ 1 h 44"/>
                <a:gd name="T60" fmla="*/ 1 w 638"/>
                <a:gd name="T61" fmla="*/ 1 h 44"/>
                <a:gd name="T62" fmla="*/ 1 w 638"/>
                <a:gd name="T63" fmla="*/ 1 h 44"/>
                <a:gd name="T64" fmla="*/ 1 w 638"/>
                <a:gd name="T65" fmla="*/ 1 h 44"/>
                <a:gd name="T66" fmla="*/ 1 w 638"/>
                <a:gd name="T67" fmla="*/ 1 h 44"/>
                <a:gd name="T68" fmla="*/ 1 w 638"/>
                <a:gd name="T69" fmla="*/ 1 h 44"/>
                <a:gd name="T70" fmla="*/ 1 w 638"/>
                <a:gd name="T71" fmla="*/ 1 h 44"/>
                <a:gd name="T72" fmla="*/ 1 w 638"/>
                <a:gd name="T73" fmla="*/ 1 h 44"/>
                <a:gd name="T74" fmla="*/ 1 w 638"/>
                <a:gd name="T75" fmla="*/ 1 h 44"/>
                <a:gd name="T76" fmla="*/ 1 w 638"/>
                <a:gd name="T77" fmla="*/ 1 h 44"/>
                <a:gd name="T78" fmla="*/ 0 w 638"/>
                <a:gd name="T79" fmla="*/ 0 h 44"/>
                <a:gd name="T80" fmla="*/ 0 w 638"/>
                <a:gd name="T81" fmla="*/ 0 h 44"/>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638"/>
                <a:gd name="T124" fmla="*/ 0 h 44"/>
                <a:gd name="T125" fmla="*/ 638 w 638"/>
                <a:gd name="T126" fmla="*/ 44 h 44"/>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638" h="44">
                  <a:moveTo>
                    <a:pt x="0" y="0"/>
                  </a:moveTo>
                  <a:lnTo>
                    <a:pt x="614" y="0"/>
                  </a:lnTo>
                  <a:lnTo>
                    <a:pt x="616" y="0"/>
                  </a:lnTo>
                  <a:lnTo>
                    <a:pt x="618" y="1"/>
                  </a:lnTo>
                  <a:lnTo>
                    <a:pt x="619" y="1"/>
                  </a:lnTo>
                  <a:lnTo>
                    <a:pt x="621" y="3"/>
                  </a:lnTo>
                  <a:lnTo>
                    <a:pt x="623" y="5"/>
                  </a:lnTo>
                  <a:lnTo>
                    <a:pt x="625" y="6"/>
                  </a:lnTo>
                  <a:lnTo>
                    <a:pt x="628" y="8"/>
                  </a:lnTo>
                  <a:lnTo>
                    <a:pt x="630" y="10"/>
                  </a:lnTo>
                  <a:lnTo>
                    <a:pt x="631" y="13"/>
                  </a:lnTo>
                  <a:lnTo>
                    <a:pt x="635" y="15"/>
                  </a:lnTo>
                  <a:lnTo>
                    <a:pt x="637" y="17"/>
                  </a:lnTo>
                  <a:lnTo>
                    <a:pt x="638" y="19"/>
                  </a:lnTo>
                  <a:lnTo>
                    <a:pt x="638" y="44"/>
                  </a:lnTo>
                  <a:lnTo>
                    <a:pt x="19" y="44"/>
                  </a:lnTo>
                  <a:lnTo>
                    <a:pt x="19" y="43"/>
                  </a:lnTo>
                  <a:lnTo>
                    <a:pt x="19" y="41"/>
                  </a:lnTo>
                  <a:lnTo>
                    <a:pt x="19" y="39"/>
                  </a:lnTo>
                  <a:lnTo>
                    <a:pt x="19" y="38"/>
                  </a:lnTo>
                  <a:lnTo>
                    <a:pt x="20" y="36"/>
                  </a:lnTo>
                  <a:lnTo>
                    <a:pt x="19" y="34"/>
                  </a:lnTo>
                  <a:lnTo>
                    <a:pt x="20" y="31"/>
                  </a:lnTo>
                  <a:lnTo>
                    <a:pt x="19" y="27"/>
                  </a:lnTo>
                  <a:lnTo>
                    <a:pt x="20" y="24"/>
                  </a:lnTo>
                  <a:lnTo>
                    <a:pt x="19" y="19"/>
                  </a:lnTo>
                  <a:lnTo>
                    <a:pt x="17" y="17"/>
                  </a:lnTo>
                  <a:lnTo>
                    <a:pt x="15" y="15"/>
                  </a:lnTo>
                  <a:lnTo>
                    <a:pt x="13" y="13"/>
                  </a:lnTo>
                  <a:lnTo>
                    <a:pt x="12" y="12"/>
                  </a:lnTo>
                  <a:lnTo>
                    <a:pt x="10" y="10"/>
                  </a:lnTo>
                  <a:lnTo>
                    <a:pt x="8" y="8"/>
                  </a:lnTo>
                  <a:lnTo>
                    <a:pt x="6" y="6"/>
                  </a:lnTo>
                  <a:lnTo>
                    <a:pt x="5" y="5"/>
                  </a:lnTo>
                  <a:lnTo>
                    <a:pt x="3" y="3"/>
                  </a:lnTo>
                  <a:lnTo>
                    <a:pt x="1" y="1"/>
                  </a:lnTo>
                  <a:lnTo>
                    <a:pt x="0" y="0"/>
                  </a:lnTo>
                  <a:close/>
                </a:path>
              </a:pathLst>
            </a:custGeom>
            <a:solidFill>
              <a:srgbClr val="A2C1FE"/>
            </a:solidFill>
            <a:ln w="9525">
              <a:noFill/>
              <a:round/>
              <a:headEnd/>
              <a:tailEnd/>
            </a:ln>
          </p:spPr>
          <p:txBody>
            <a:bodyPr/>
            <a:lstStyle/>
            <a:p>
              <a:endParaRPr lang="en-US" sz="700" dirty="0"/>
            </a:p>
          </p:txBody>
        </p:sp>
      </p:grpSp>
      <p:sp>
        <p:nvSpPr>
          <p:cNvPr id="116" name="TextBox 115"/>
          <p:cNvSpPr txBox="1"/>
          <p:nvPr/>
        </p:nvSpPr>
        <p:spPr>
          <a:xfrm>
            <a:off x="7002799" y="2648183"/>
            <a:ext cx="1212112" cy="230822"/>
          </a:xfrm>
          <a:prstGeom prst="rect">
            <a:avLst/>
          </a:prstGeom>
          <a:noFill/>
        </p:spPr>
        <p:txBody>
          <a:bodyPr wrap="square" lIns="91430" tIns="45715" rIns="91430" bIns="45715" rtlCol="0">
            <a:spAutoFit/>
          </a:bodyPr>
          <a:lstStyle/>
          <a:p>
            <a:pPr algn="ctr"/>
            <a:r>
              <a:rPr lang="en-US" sz="900" b="1" dirty="0" smtClean="0">
                <a:solidFill>
                  <a:srgbClr val="000000"/>
                </a:solidFill>
                <a:latin typeface="Calibri" pitchFamily="34" charset="0"/>
              </a:rPr>
              <a:t>TPP’s Bank</a:t>
            </a:r>
          </a:p>
        </p:txBody>
      </p:sp>
      <p:sp>
        <p:nvSpPr>
          <p:cNvPr id="117" name="Cloud 116"/>
          <p:cNvSpPr/>
          <p:nvPr/>
        </p:nvSpPr>
        <p:spPr>
          <a:xfrm>
            <a:off x="7558253" y="3007513"/>
            <a:ext cx="494208" cy="336562"/>
          </a:xfrm>
          <a:prstGeom prst="cloud">
            <a:avLst/>
          </a:prstGeom>
          <a:solidFill>
            <a:schemeClr val="tx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35996" rIns="0" bIns="35996" anchor="ctr"/>
          <a:lstStyle/>
          <a:p>
            <a:pPr algn="ctr" fontAlgn="auto">
              <a:spcBef>
                <a:spcPts val="0"/>
              </a:spcBef>
              <a:spcAft>
                <a:spcPts val="0"/>
              </a:spcAft>
              <a:defRPr/>
            </a:pPr>
            <a:r>
              <a:rPr lang="nl-NL" sz="900" dirty="0" smtClean="0">
                <a:solidFill>
                  <a:schemeClr val="tx1"/>
                </a:solidFill>
                <a:latin typeface="Arial" pitchFamily="34" charset="0"/>
                <a:cs typeface="Arial" pitchFamily="34" charset="0"/>
              </a:rPr>
              <a:t>API</a:t>
            </a:r>
            <a:endParaRPr lang="nl-NL" sz="900" dirty="0">
              <a:solidFill>
                <a:schemeClr val="tx1"/>
              </a:solidFill>
              <a:latin typeface="Arial" pitchFamily="34" charset="0"/>
              <a:cs typeface="Arial" pitchFamily="34" charset="0"/>
            </a:endParaRPr>
          </a:p>
        </p:txBody>
      </p:sp>
      <p:cxnSp>
        <p:nvCxnSpPr>
          <p:cNvPr id="119" name="Shape 118"/>
          <p:cNvCxnSpPr>
            <a:stCxn id="45" idx="3"/>
          </p:cNvCxnSpPr>
          <p:nvPr/>
        </p:nvCxnSpPr>
        <p:spPr>
          <a:xfrm>
            <a:off x="4040389" y="2305244"/>
            <a:ext cx="1148317" cy="374184"/>
          </a:xfrm>
          <a:prstGeom prst="bentConnector3">
            <a:avLst>
              <a:gd name="adj1" fmla="val 50000"/>
            </a:avLst>
          </a:prstGeom>
          <a:ln w="15875">
            <a:solidFill>
              <a:srgbClr val="000000"/>
            </a:solidFill>
            <a:prstDash val="solid"/>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5" name="Elbow Connector 134"/>
          <p:cNvCxnSpPr>
            <a:endCxn id="86" idx="3"/>
          </p:cNvCxnSpPr>
          <p:nvPr/>
        </p:nvCxnSpPr>
        <p:spPr>
          <a:xfrm rot="10800000" flipV="1">
            <a:off x="4054568" y="2913343"/>
            <a:ext cx="1144770" cy="558207"/>
          </a:xfrm>
          <a:prstGeom prst="bentConnector3">
            <a:avLst>
              <a:gd name="adj1" fmla="val 50000"/>
            </a:avLst>
          </a:prstGeom>
          <a:ln w="15875">
            <a:solidFill>
              <a:srgbClr val="000000"/>
            </a:solidFill>
            <a:prstDash val="solid"/>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41" name="Elbow Connector 140"/>
          <p:cNvCxnSpPr>
            <a:endCxn id="105" idx="1"/>
          </p:cNvCxnSpPr>
          <p:nvPr/>
        </p:nvCxnSpPr>
        <p:spPr>
          <a:xfrm>
            <a:off x="6113738" y="2955875"/>
            <a:ext cx="949894" cy="399601"/>
          </a:xfrm>
          <a:prstGeom prst="bentConnector3">
            <a:avLst>
              <a:gd name="adj1" fmla="val 41379"/>
            </a:avLst>
          </a:prstGeom>
          <a:ln w="15875">
            <a:solidFill>
              <a:srgbClr val="000000"/>
            </a:solidFill>
            <a:prstDash val="solid"/>
            <a:headEnd type="triangle"/>
            <a:tailEnd type="triangle"/>
          </a:ln>
        </p:spPr>
        <p:style>
          <a:lnRef idx="1">
            <a:schemeClr val="accent1"/>
          </a:lnRef>
          <a:fillRef idx="0">
            <a:schemeClr val="accent1"/>
          </a:fillRef>
          <a:effectRef idx="0">
            <a:schemeClr val="accent1"/>
          </a:effectRef>
          <a:fontRef idx="minor">
            <a:schemeClr val="tx1"/>
          </a:fontRef>
        </p:style>
      </p:cxnSp>
      <p:sp>
        <p:nvSpPr>
          <p:cNvPr id="142" name="Oval 141"/>
          <p:cNvSpPr/>
          <p:nvPr/>
        </p:nvSpPr>
        <p:spPr>
          <a:xfrm>
            <a:off x="4219761" y="2036156"/>
            <a:ext cx="195943" cy="235132"/>
          </a:xfrm>
          <a:prstGeom prst="ellipse">
            <a:avLst/>
          </a:prstGeom>
          <a:ln w="15875">
            <a:solidFill>
              <a:srgbClr val="000000"/>
            </a:solidFill>
            <a:prstDash val="solid"/>
            <a:tailEnd type="arrow"/>
          </a:ln>
        </p:spPr>
        <p:style>
          <a:lnRef idx="1">
            <a:schemeClr val="accent1"/>
          </a:lnRef>
          <a:fillRef idx="0">
            <a:schemeClr val="accent1"/>
          </a:fillRef>
          <a:effectRef idx="0">
            <a:schemeClr val="accent1"/>
          </a:effectRef>
          <a:fontRef idx="minor">
            <a:schemeClr val="tx1"/>
          </a:fontRef>
        </p:style>
        <p:txBody>
          <a:bodyPr lIns="91430" tIns="45715" rIns="91430" bIns="45715" rtlCol="0" anchor="ctr"/>
          <a:lstStyle/>
          <a:p>
            <a:pPr algn="ctr"/>
            <a:r>
              <a:rPr lang="en-US" sz="1100" dirty="0" smtClean="0">
                <a:solidFill>
                  <a:srgbClr val="000000"/>
                </a:solidFill>
                <a:latin typeface="Calibri" pitchFamily="34" charset="0"/>
              </a:rPr>
              <a:t>2</a:t>
            </a:r>
          </a:p>
        </p:txBody>
      </p:sp>
      <p:cxnSp>
        <p:nvCxnSpPr>
          <p:cNvPr id="144" name="Straight Arrow Connector 143"/>
          <p:cNvCxnSpPr>
            <a:stCxn id="142" idx="6"/>
          </p:cNvCxnSpPr>
          <p:nvPr/>
        </p:nvCxnSpPr>
        <p:spPr>
          <a:xfrm>
            <a:off x="4415704" y="2153722"/>
            <a:ext cx="124416" cy="1538"/>
          </a:xfrm>
          <a:prstGeom prst="straightConnector1">
            <a:avLst/>
          </a:prstGeom>
          <a:ln w="15875">
            <a:solidFill>
              <a:srgbClr val="000000"/>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sp>
        <p:nvSpPr>
          <p:cNvPr id="145" name="Oval 144"/>
          <p:cNvSpPr/>
          <p:nvPr/>
        </p:nvSpPr>
        <p:spPr>
          <a:xfrm>
            <a:off x="4287100" y="3201822"/>
            <a:ext cx="195943" cy="235132"/>
          </a:xfrm>
          <a:prstGeom prst="ellipse">
            <a:avLst/>
          </a:prstGeom>
          <a:ln w="15875">
            <a:solidFill>
              <a:srgbClr val="000000"/>
            </a:solidFill>
            <a:prstDash val="solid"/>
            <a:tailEnd type="arrow"/>
          </a:ln>
        </p:spPr>
        <p:style>
          <a:lnRef idx="1">
            <a:schemeClr val="accent1"/>
          </a:lnRef>
          <a:fillRef idx="0">
            <a:schemeClr val="accent1"/>
          </a:fillRef>
          <a:effectRef idx="0">
            <a:schemeClr val="accent1"/>
          </a:effectRef>
          <a:fontRef idx="minor">
            <a:schemeClr val="tx1"/>
          </a:fontRef>
        </p:style>
        <p:txBody>
          <a:bodyPr lIns="91430" tIns="45715" rIns="91430" bIns="45715" rtlCol="0" anchor="ctr"/>
          <a:lstStyle/>
          <a:p>
            <a:pPr algn="ctr"/>
            <a:r>
              <a:rPr lang="en-US" sz="1100" dirty="0" smtClean="0">
                <a:solidFill>
                  <a:srgbClr val="000000"/>
                </a:solidFill>
                <a:latin typeface="Calibri" pitchFamily="34" charset="0"/>
              </a:rPr>
              <a:t>3</a:t>
            </a:r>
          </a:p>
        </p:txBody>
      </p:sp>
      <p:cxnSp>
        <p:nvCxnSpPr>
          <p:cNvPr id="150" name="Straight Arrow Connector 149"/>
          <p:cNvCxnSpPr>
            <a:stCxn id="145" idx="2"/>
          </p:cNvCxnSpPr>
          <p:nvPr/>
        </p:nvCxnSpPr>
        <p:spPr>
          <a:xfrm flipH="1" flipV="1">
            <a:off x="4167984" y="3317381"/>
            <a:ext cx="119116" cy="2007"/>
          </a:xfrm>
          <a:prstGeom prst="straightConnector1">
            <a:avLst/>
          </a:prstGeom>
          <a:ln w="15875">
            <a:solidFill>
              <a:srgbClr val="000000"/>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sp>
        <p:nvSpPr>
          <p:cNvPr id="154" name="Oval 153"/>
          <p:cNvSpPr/>
          <p:nvPr/>
        </p:nvSpPr>
        <p:spPr>
          <a:xfrm>
            <a:off x="4276468" y="3520798"/>
            <a:ext cx="195943" cy="235132"/>
          </a:xfrm>
          <a:prstGeom prst="ellipse">
            <a:avLst/>
          </a:prstGeom>
          <a:ln w="15875">
            <a:solidFill>
              <a:srgbClr val="000000"/>
            </a:solidFill>
            <a:prstDash val="solid"/>
            <a:tailEnd type="arrow"/>
          </a:ln>
        </p:spPr>
        <p:style>
          <a:lnRef idx="1">
            <a:schemeClr val="accent1"/>
          </a:lnRef>
          <a:fillRef idx="0">
            <a:schemeClr val="accent1"/>
          </a:fillRef>
          <a:effectRef idx="0">
            <a:schemeClr val="accent1"/>
          </a:effectRef>
          <a:fontRef idx="minor">
            <a:schemeClr val="tx1"/>
          </a:fontRef>
        </p:style>
        <p:txBody>
          <a:bodyPr lIns="91430" tIns="45715" rIns="91430" bIns="45715" rtlCol="0" anchor="ctr"/>
          <a:lstStyle/>
          <a:p>
            <a:pPr algn="ctr"/>
            <a:r>
              <a:rPr lang="en-US" sz="1100" dirty="0" smtClean="0">
                <a:solidFill>
                  <a:srgbClr val="000000"/>
                </a:solidFill>
                <a:latin typeface="Calibri" pitchFamily="34" charset="0"/>
              </a:rPr>
              <a:t>4</a:t>
            </a:r>
          </a:p>
        </p:txBody>
      </p:sp>
      <p:cxnSp>
        <p:nvCxnSpPr>
          <p:cNvPr id="155" name="Straight Arrow Connector 154"/>
          <p:cNvCxnSpPr>
            <a:stCxn id="154" idx="6"/>
          </p:cNvCxnSpPr>
          <p:nvPr/>
        </p:nvCxnSpPr>
        <p:spPr>
          <a:xfrm>
            <a:off x="4472411" y="3638364"/>
            <a:ext cx="124416" cy="1538"/>
          </a:xfrm>
          <a:prstGeom prst="straightConnector1">
            <a:avLst/>
          </a:prstGeom>
          <a:ln w="15875">
            <a:solidFill>
              <a:srgbClr val="000000"/>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sp>
        <p:nvSpPr>
          <p:cNvPr id="160" name="Oval 159"/>
          <p:cNvSpPr/>
          <p:nvPr/>
        </p:nvSpPr>
        <p:spPr>
          <a:xfrm>
            <a:off x="4769108" y="2174009"/>
            <a:ext cx="195943" cy="235132"/>
          </a:xfrm>
          <a:prstGeom prst="ellipse">
            <a:avLst/>
          </a:prstGeom>
          <a:ln w="15875">
            <a:solidFill>
              <a:srgbClr val="000000"/>
            </a:solidFill>
            <a:prstDash val="solid"/>
            <a:tailEnd type="arrow"/>
          </a:ln>
        </p:spPr>
        <p:style>
          <a:lnRef idx="1">
            <a:schemeClr val="accent1"/>
          </a:lnRef>
          <a:fillRef idx="0">
            <a:schemeClr val="accent1"/>
          </a:fillRef>
          <a:effectRef idx="0">
            <a:schemeClr val="accent1"/>
          </a:effectRef>
          <a:fontRef idx="minor">
            <a:schemeClr val="tx1"/>
          </a:fontRef>
        </p:style>
        <p:txBody>
          <a:bodyPr lIns="91430" tIns="45715" rIns="91430" bIns="45715" rtlCol="0" anchor="ctr"/>
          <a:lstStyle/>
          <a:p>
            <a:pPr algn="ctr"/>
            <a:r>
              <a:rPr lang="en-US" sz="1100" dirty="0" smtClean="0">
                <a:solidFill>
                  <a:srgbClr val="000000"/>
                </a:solidFill>
                <a:latin typeface="Calibri" pitchFamily="34" charset="0"/>
              </a:rPr>
              <a:t>5</a:t>
            </a:r>
          </a:p>
        </p:txBody>
      </p:sp>
      <p:cxnSp>
        <p:nvCxnSpPr>
          <p:cNvPr id="161" name="Straight Arrow Connector 160"/>
          <p:cNvCxnSpPr>
            <a:stCxn id="160" idx="2"/>
          </p:cNvCxnSpPr>
          <p:nvPr/>
        </p:nvCxnSpPr>
        <p:spPr>
          <a:xfrm flipH="1" flipV="1">
            <a:off x="4649992" y="2289568"/>
            <a:ext cx="119116" cy="2007"/>
          </a:xfrm>
          <a:prstGeom prst="straightConnector1">
            <a:avLst/>
          </a:prstGeom>
          <a:ln w="15875">
            <a:solidFill>
              <a:srgbClr val="000000"/>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sp>
        <p:nvSpPr>
          <p:cNvPr id="162" name="Oval 161"/>
          <p:cNvSpPr/>
          <p:nvPr/>
        </p:nvSpPr>
        <p:spPr>
          <a:xfrm>
            <a:off x="4216216" y="2340956"/>
            <a:ext cx="195943" cy="235132"/>
          </a:xfrm>
          <a:prstGeom prst="ellipse">
            <a:avLst/>
          </a:prstGeom>
          <a:ln w="15875">
            <a:solidFill>
              <a:srgbClr val="000000"/>
            </a:solidFill>
            <a:prstDash val="solid"/>
            <a:tailEnd type="arrow"/>
          </a:ln>
        </p:spPr>
        <p:style>
          <a:lnRef idx="1">
            <a:schemeClr val="accent1"/>
          </a:lnRef>
          <a:fillRef idx="0">
            <a:schemeClr val="accent1"/>
          </a:fillRef>
          <a:effectRef idx="0">
            <a:schemeClr val="accent1"/>
          </a:effectRef>
          <a:fontRef idx="minor">
            <a:schemeClr val="tx1"/>
          </a:fontRef>
        </p:style>
        <p:txBody>
          <a:bodyPr lIns="91430" tIns="45715" rIns="91430" bIns="45715" rtlCol="0" anchor="ctr"/>
          <a:lstStyle/>
          <a:p>
            <a:pPr algn="ctr"/>
            <a:r>
              <a:rPr lang="en-US" sz="1100" dirty="0" smtClean="0">
                <a:solidFill>
                  <a:srgbClr val="000000"/>
                </a:solidFill>
                <a:latin typeface="Calibri" pitchFamily="34" charset="0"/>
              </a:rPr>
              <a:t>6</a:t>
            </a:r>
          </a:p>
        </p:txBody>
      </p:sp>
      <p:cxnSp>
        <p:nvCxnSpPr>
          <p:cNvPr id="163" name="Straight Arrow Connector 162"/>
          <p:cNvCxnSpPr>
            <a:stCxn id="162" idx="6"/>
          </p:cNvCxnSpPr>
          <p:nvPr/>
        </p:nvCxnSpPr>
        <p:spPr>
          <a:xfrm>
            <a:off x="4412159" y="2458522"/>
            <a:ext cx="124416" cy="1538"/>
          </a:xfrm>
          <a:prstGeom prst="straightConnector1">
            <a:avLst/>
          </a:prstGeom>
          <a:ln w="15875">
            <a:solidFill>
              <a:srgbClr val="000000"/>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sp>
        <p:nvSpPr>
          <p:cNvPr id="164" name="Oval 163"/>
          <p:cNvSpPr/>
          <p:nvPr/>
        </p:nvSpPr>
        <p:spPr>
          <a:xfrm>
            <a:off x="6729043" y="3028471"/>
            <a:ext cx="195943" cy="235132"/>
          </a:xfrm>
          <a:prstGeom prst="ellipse">
            <a:avLst/>
          </a:prstGeom>
          <a:ln w="15875">
            <a:solidFill>
              <a:srgbClr val="000000"/>
            </a:solidFill>
            <a:prstDash val="solid"/>
            <a:tailEnd type="arrow"/>
          </a:ln>
        </p:spPr>
        <p:style>
          <a:lnRef idx="1">
            <a:schemeClr val="accent1"/>
          </a:lnRef>
          <a:fillRef idx="0">
            <a:schemeClr val="accent1"/>
          </a:fillRef>
          <a:effectRef idx="0">
            <a:schemeClr val="accent1"/>
          </a:effectRef>
          <a:fontRef idx="minor">
            <a:schemeClr val="tx1"/>
          </a:fontRef>
        </p:style>
        <p:txBody>
          <a:bodyPr lIns="91430" tIns="45715" rIns="91430" bIns="45715" rtlCol="0" anchor="ctr"/>
          <a:lstStyle/>
          <a:p>
            <a:pPr algn="ctr"/>
            <a:r>
              <a:rPr lang="en-US" sz="1100" dirty="0" smtClean="0">
                <a:solidFill>
                  <a:srgbClr val="000000"/>
                </a:solidFill>
                <a:latin typeface="Calibri" pitchFamily="34" charset="0"/>
              </a:rPr>
              <a:t>8</a:t>
            </a:r>
          </a:p>
        </p:txBody>
      </p:sp>
      <p:cxnSp>
        <p:nvCxnSpPr>
          <p:cNvPr id="165" name="Straight Arrow Connector 164"/>
          <p:cNvCxnSpPr>
            <a:stCxn id="164" idx="2"/>
          </p:cNvCxnSpPr>
          <p:nvPr/>
        </p:nvCxnSpPr>
        <p:spPr>
          <a:xfrm flipH="1" flipV="1">
            <a:off x="6609927" y="3144030"/>
            <a:ext cx="119116" cy="2007"/>
          </a:xfrm>
          <a:prstGeom prst="straightConnector1">
            <a:avLst/>
          </a:prstGeom>
          <a:ln w="15875">
            <a:solidFill>
              <a:srgbClr val="000000"/>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sp>
        <p:nvSpPr>
          <p:cNvPr id="166" name="Oval 165"/>
          <p:cNvSpPr/>
          <p:nvPr/>
        </p:nvSpPr>
        <p:spPr>
          <a:xfrm>
            <a:off x="6718411" y="3483927"/>
            <a:ext cx="195943" cy="235132"/>
          </a:xfrm>
          <a:prstGeom prst="ellipse">
            <a:avLst/>
          </a:prstGeom>
          <a:ln w="15875">
            <a:solidFill>
              <a:srgbClr val="000000"/>
            </a:solidFill>
            <a:prstDash val="solid"/>
            <a:tailEnd type="arrow"/>
          </a:ln>
        </p:spPr>
        <p:style>
          <a:lnRef idx="1">
            <a:schemeClr val="accent1"/>
          </a:lnRef>
          <a:fillRef idx="0">
            <a:schemeClr val="accent1"/>
          </a:fillRef>
          <a:effectRef idx="0">
            <a:schemeClr val="accent1"/>
          </a:effectRef>
          <a:fontRef idx="minor">
            <a:schemeClr val="tx1"/>
          </a:fontRef>
        </p:style>
        <p:txBody>
          <a:bodyPr lIns="91430" tIns="45715" rIns="91430" bIns="45715" rtlCol="0" anchor="ctr"/>
          <a:lstStyle/>
          <a:p>
            <a:pPr algn="ctr"/>
            <a:r>
              <a:rPr lang="en-US" sz="1100" dirty="0" smtClean="0">
                <a:solidFill>
                  <a:srgbClr val="000000"/>
                </a:solidFill>
                <a:latin typeface="Calibri" pitchFamily="34" charset="0"/>
              </a:rPr>
              <a:t>7</a:t>
            </a:r>
          </a:p>
        </p:txBody>
      </p:sp>
      <p:cxnSp>
        <p:nvCxnSpPr>
          <p:cNvPr id="167" name="Straight Arrow Connector 166"/>
          <p:cNvCxnSpPr>
            <a:stCxn id="166" idx="6"/>
          </p:cNvCxnSpPr>
          <p:nvPr/>
        </p:nvCxnSpPr>
        <p:spPr>
          <a:xfrm>
            <a:off x="6914354" y="3601493"/>
            <a:ext cx="124416" cy="1538"/>
          </a:xfrm>
          <a:prstGeom prst="straightConnector1">
            <a:avLst/>
          </a:prstGeom>
          <a:ln w="15875">
            <a:solidFill>
              <a:srgbClr val="000000"/>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sp>
        <p:nvSpPr>
          <p:cNvPr id="168" name="Oval 167"/>
          <p:cNvSpPr/>
          <p:nvPr/>
        </p:nvSpPr>
        <p:spPr>
          <a:xfrm>
            <a:off x="4769109" y="2439822"/>
            <a:ext cx="195943" cy="235132"/>
          </a:xfrm>
          <a:prstGeom prst="ellipse">
            <a:avLst/>
          </a:prstGeom>
          <a:ln w="15875">
            <a:solidFill>
              <a:srgbClr val="000000"/>
            </a:solidFill>
            <a:prstDash val="solid"/>
            <a:tailEnd type="arrow"/>
          </a:ln>
        </p:spPr>
        <p:style>
          <a:lnRef idx="1">
            <a:schemeClr val="accent1"/>
          </a:lnRef>
          <a:fillRef idx="0">
            <a:schemeClr val="accent1"/>
          </a:fillRef>
          <a:effectRef idx="0">
            <a:schemeClr val="accent1"/>
          </a:effectRef>
          <a:fontRef idx="minor">
            <a:schemeClr val="tx1"/>
          </a:fontRef>
        </p:style>
        <p:txBody>
          <a:bodyPr lIns="91430" tIns="45715" rIns="91430" bIns="45715" rtlCol="0" anchor="ctr"/>
          <a:lstStyle/>
          <a:p>
            <a:pPr algn="ctr"/>
            <a:r>
              <a:rPr lang="en-US" sz="1100" dirty="0" smtClean="0">
                <a:solidFill>
                  <a:srgbClr val="000000"/>
                </a:solidFill>
                <a:latin typeface="Calibri" pitchFamily="34" charset="0"/>
              </a:rPr>
              <a:t>9</a:t>
            </a:r>
          </a:p>
        </p:txBody>
      </p:sp>
      <p:cxnSp>
        <p:nvCxnSpPr>
          <p:cNvPr id="169" name="Straight Arrow Connector 168"/>
          <p:cNvCxnSpPr>
            <a:stCxn id="168" idx="2"/>
          </p:cNvCxnSpPr>
          <p:nvPr/>
        </p:nvCxnSpPr>
        <p:spPr>
          <a:xfrm flipH="1" flipV="1">
            <a:off x="4649993" y="2555381"/>
            <a:ext cx="119116" cy="2007"/>
          </a:xfrm>
          <a:prstGeom prst="straightConnector1">
            <a:avLst/>
          </a:prstGeom>
          <a:ln w="15875">
            <a:solidFill>
              <a:srgbClr val="000000"/>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sp>
        <p:nvSpPr>
          <p:cNvPr id="170" name="Oval 169"/>
          <p:cNvSpPr/>
          <p:nvPr/>
        </p:nvSpPr>
        <p:spPr>
          <a:xfrm>
            <a:off x="4793918" y="2911199"/>
            <a:ext cx="195943" cy="235132"/>
          </a:xfrm>
          <a:prstGeom prst="ellipse">
            <a:avLst/>
          </a:prstGeom>
          <a:ln w="15875">
            <a:solidFill>
              <a:srgbClr val="000000"/>
            </a:solidFill>
            <a:prstDash val="solid"/>
            <a:tailEnd type="arrow"/>
          </a:ln>
        </p:spPr>
        <p:style>
          <a:lnRef idx="1">
            <a:schemeClr val="accent1"/>
          </a:lnRef>
          <a:fillRef idx="0">
            <a:schemeClr val="accent1"/>
          </a:fillRef>
          <a:effectRef idx="0">
            <a:schemeClr val="accent1"/>
          </a:effectRef>
          <a:fontRef idx="minor">
            <a:schemeClr val="tx1"/>
          </a:fontRef>
        </p:style>
        <p:txBody>
          <a:bodyPr lIns="91430" tIns="45715" rIns="91430" bIns="45715" rtlCol="0" anchor="ctr"/>
          <a:lstStyle/>
          <a:p>
            <a:pPr algn="ctr"/>
            <a:r>
              <a:rPr lang="en-US" sz="1100" dirty="0" smtClean="0">
                <a:solidFill>
                  <a:srgbClr val="000000"/>
                </a:solidFill>
                <a:latin typeface="Calibri" pitchFamily="34" charset="0"/>
              </a:rPr>
              <a:t>9</a:t>
            </a:r>
          </a:p>
        </p:txBody>
      </p:sp>
      <p:cxnSp>
        <p:nvCxnSpPr>
          <p:cNvPr id="171" name="Straight Arrow Connector 170"/>
          <p:cNvCxnSpPr>
            <a:stCxn id="170" idx="2"/>
          </p:cNvCxnSpPr>
          <p:nvPr/>
        </p:nvCxnSpPr>
        <p:spPr>
          <a:xfrm flipH="1" flipV="1">
            <a:off x="4674802" y="3026758"/>
            <a:ext cx="119116" cy="2007"/>
          </a:xfrm>
          <a:prstGeom prst="straightConnector1">
            <a:avLst/>
          </a:prstGeom>
          <a:ln w="15875">
            <a:solidFill>
              <a:srgbClr val="000000"/>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sp>
        <p:nvSpPr>
          <p:cNvPr id="180" name="Oval 179"/>
          <p:cNvSpPr/>
          <p:nvPr/>
        </p:nvSpPr>
        <p:spPr>
          <a:xfrm>
            <a:off x="2242105" y="2305142"/>
            <a:ext cx="426684" cy="225430"/>
          </a:xfrm>
          <a:prstGeom prst="ellipse">
            <a:avLst/>
          </a:prstGeom>
          <a:ln w="15875">
            <a:solidFill>
              <a:srgbClr val="000000"/>
            </a:solidFill>
            <a:prstDash val="solid"/>
            <a:tailEnd type="arrow"/>
          </a:ln>
        </p:spPr>
        <p:style>
          <a:lnRef idx="1">
            <a:schemeClr val="accent1"/>
          </a:lnRef>
          <a:fillRef idx="0">
            <a:schemeClr val="accent1"/>
          </a:fillRef>
          <a:effectRef idx="0">
            <a:schemeClr val="accent1"/>
          </a:effectRef>
          <a:fontRef idx="minor">
            <a:schemeClr val="tx1"/>
          </a:fontRef>
        </p:style>
        <p:txBody>
          <a:bodyPr lIns="91430" tIns="45715" rIns="91430" bIns="45715" rtlCol="0" anchor="ctr"/>
          <a:lstStyle/>
          <a:p>
            <a:pPr algn="ctr"/>
            <a:r>
              <a:rPr lang="en-US" sz="900" dirty="0" smtClean="0">
                <a:solidFill>
                  <a:srgbClr val="000000"/>
                </a:solidFill>
                <a:latin typeface="Calibri" pitchFamily="34" charset="0"/>
              </a:rPr>
              <a:t>10</a:t>
            </a:r>
          </a:p>
        </p:txBody>
      </p:sp>
      <p:cxnSp>
        <p:nvCxnSpPr>
          <p:cNvPr id="181" name="Straight Arrow Connector 180"/>
          <p:cNvCxnSpPr/>
          <p:nvPr/>
        </p:nvCxnSpPr>
        <p:spPr>
          <a:xfrm flipH="1" flipV="1">
            <a:off x="2133510" y="2420690"/>
            <a:ext cx="119116" cy="2007"/>
          </a:xfrm>
          <a:prstGeom prst="straightConnector1">
            <a:avLst/>
          </a:prstGeom>
          <a:ln w="15875">
            <a:solidFill>
              <a:srgbClr val="000000"/>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sp>
        <p:nvSpPr>
          <p:cNvPr id="182" name="Oval 181"/>
          <p:cNvSpPr/>
          <p:nvPr/>
        </p:nvSpPr>
        <p:spPr>
          <a:xfrm>
            <a:off x="2235017" y="3478267"/>
            <a:ext cx="426684" cy="225430"/>
          </a:xfrm>
          <a:prstGeom prst="ellipse">
            <a:avLst/>
          </a:prstGeom>
          <a:ln w="15875">
            <a:solidFill>
              <a:srgbClr val="000000"/>
            </a:solidFill>
            <a:prstDash val="solid"/>
            <a:tailEnd type="arrow"/>
          </a:ln>
        </p:spPr>
        <p:style>
          <a:lnRef idx="1">
            <a:schemeClr val="accent1"/>
          </a:lnRef>
          <a:fillRef idx="0">
            <a:schemeClr val="accent1"/>
          </a:fillRef>
          <a:effectRef idx="0">
            <a:schemeClr val="accent1"/>
          </a:effectRef>
          <a:fontRef idx="minor">
            <a:schemeClr val="tx1"/>
          </a:fontRef>
        </p:style>
        <p:txBody>
          <a:bodyPr lIns="91430" tIns="45715" rIns="91430" bIns="45715" rtlCol="0" anchor="ctr"/>
          <a:lstStyle/>
          <a:p>
            <a:pPr algn="ctr"/>
            <a:r>
              <a:rPr lang="en-US" sz="900" dirty="0" smtClean="0">
                <a:solidFill>
                  <a:srgbClr val="000000"/>
                </a:solidFill>
                <a:latin typeface="Calibri" pitchFamily="34" charset="0"/>
              </a:rPr>
              <a:t>11</a:t>
            </a:r>
          </a:p>
        </p:txBody>
      </p:sp>
      <p:cxnSp>
        <p:nvCxnSpPr>
          <p:cNvPr id="183" name="Straight Arrow Connector 182"/>
          <p:cNvCxnSpPr/>
          <p:nvPr/>
        </p:nvCxnSpPr>
        <p:spPr>
          <a:xfrm flipH="1" flipV="1">
            <a:off x="2126422" y="3593815"/>
            <a:ext cx="119116" cy="2007"/>
          </a:xfrm>
          <a:prstGeom prst="straightConnector1">
            <a:avLst/>
          </a:prstGeom>
          <a:ln w="15875">
            <a:solidFill>
              <a:srgbClr val="000000"/>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sp>
        <p:nvSpPr>
          <p:cNvPr id="184" name="Cloud 183"/>
          <p:cNvSpPr/>
          <p:nvPr/>
        </p:nvSpPr>
        <p:spPr>
          <a:xfrm>
            <a:off x="5435285" y="2349944"/>
            <a:ext cx="494208" cy="336562"/>
          </a:xfrm>
          <a:prstGeom prst="cloud">
            <a:avLst/>
          </a:prstGeom>
          <a:solidFill>
            <a:schemeClr val="tx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35996" rIns="0" bIns="35996" anchor="ctr"/>
          <a:lstStyle/>
          <a:p>
            <a:pPr algn="ctr" fontAlgn="auto">
              <a:spcBef>
                <a:spcPts val="0"/>
              </a:spcBef>
              <a:spcAft>
                <a:spcPts val="0"/>
              </a:spcAft>
              <a:defRPr/>
            </a:pPr>
            <a:r>
              <a:rPr lang="nl-NL" sz="900" dirty="0" smtClean="0">
                <a:solidFill>
                  <a:schemeClr val="tx1"/>
                </a:solidFill>
                <a:latin typeface="Arial" pitchFamily="34" charset="0"/>
                <a:cs typeface="Arial" pitchFamily="34" charset="0"/>
              </a:rPr>
              <a:t>API</a:t>
            </a:r>
            <a:endParaRPr lang="nl-NL" sz="900" dirty="0">
              <a:solidFill>
                <a:schemeClr val="tx1"/>
              </a:solidFill>
              <a:latin typeface="Arial" pitchFamily="34" charset="0"/>
              <a:cs typeface="Arial" pitchFamily="34" charset="0"/>
            </a:endParaRPr>
          </a:p>
        </p:txBody>
      </p:sp>
      <p:sp>
        <p:nvSpPr>
          <p:cNvPr id="187" name="Rounded Rectangular Callout 186"/>
          <p:cNvSpPr/>
          <p:nvPr/>
        </p:nvSpPr>
        <p:spPr>
          <a:xfrm>
            <a:off x="8569849" y="3112374"/>
            <a:ext cx="1137677" cy="385753"/>
          </a:xfrm>
          <a:prstGeom prst="wedgeRoundRectCallout">
            <a:avLst>
              <a:gd name="adj1" fmla="val -94418"/>
              <a:gd name="adj2" fmla="val -1391"/>
              <a:gd name="adj3" fmla="val 16667"/>
            </a:avLst>
          </a:prstGeom>
          <a:solidFill>
            <a:schemeClr val="tx2">
              <a:lumMod val="20000"/>
              <a:lumOff val="80000"/>
            </a:schemeClr>
          </a:solid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91430" tIns="45715" rIns="91430" bIns="45715" rtlCol="0" anchor="ctr"/>
          <a:lstStyle/>
          <a:p>
            <a:pPr marL="228575" indent="-228575"/>
            <a:r>
              <a:rPr lang="en-US" sz="900" dirty="0" smtClean="0">
                <a:solidFill>
                  <a:srgbClr val="0070C0"/>
                </a:solidFill>
                <a:latin typeface="Calibri" pitchFamily="34" charset="0"/>
              </a:rPr>
              <a:t>1. creditResponse</a:t>
            </a:r>
          </a:p>
        </p:txBody>
      </p:sp>
      <p:sp>
        <p:nvSpPr>
          <p:cNvPr id="188" name="Rounded Rectangular Callout 187"/>
          <p:cNvSpPr/>
          <p:nvPr/>
        </p:nvSpPr>
        <p:spPr>
          <a:xfrm>
            <a:off x="1047757" y="942975"/>
            <a:ext cx="1857145" cy="677604"/>
          </a:xfrm>
          <a:prstGeom prst="wedgeRoundRectCallout">
            <a:avLst>
              <a:gd name="adj1" fmla="val 86878"/>
              <a:gd name="adj2" fmla="val 107284"/>
              <a:gd name="adj3" fmla="val 16667"/>
            </a:avLst>
          </a:prstGeom>
          <a:solidFill>
            <a:schemeClr val="tx2">
              <a:lumMod val="20000"/>
              <a:lumOff val="80000"/>
            </a:schemeClr>
          </a:solid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91430" tIns="45715" rIns="91430" bIns="45715" rtlCol="0" anchor="ctr"/>
          <a:lstStyle/>
          <a:p>
            <a:pPr marL="228575" indent="-228575"/>
            <a:r>
              <a:rPr lang="en-US" sz="900" dirty="0" smtClean="0">
                <a:solidFill>
                  <a:srgbClr val="0070C0"/>
                </a:solidFill>
                <a:latin typeface="Calibri" pitchFamily="34" charset="0"/>
              </a:rPr>
              <a:t>1. getLoginDetails</a:t>
            </a:r>
          </a:p>
          <a:p>
            <a:pPr marL="228575" indent="-228575"/>
            <a:r>
              <a:rPr lang="en-US" sz="900" dirty="0" smtClean="0">
                <a:solidFill>
                  <a:srgbClr val="0070C0"/>
                </a:solidFill>
                <a:latin typeface="Calibri" pitchFamily="34" charset="0"/>
              </a:rPr>
              <a:t>2. executePaymentOrder </a:t>
            </a:r>
          </a:p>
          <a:p>
            <a:pPr marL="228575" indent="-228575"/>
            <a:r>
              <a:rPr lang="en-US" sz="900" dirty="0" smtClean="0">
                <a:solidFill>
                  <a:srgbClr val="0070C0"/>
                </a:solidFill>
                <a:latin typeface="Calibri" pitchFamily="34" charset="0"/>
              </a:rPr>
              <a:t>3. sendPaymentInitiationRequest</a:t>
            </a:r>
          </a:p>
          <a:p>
            <a:pPr marL="228575" indent="-228575"/>
            <a:r>
              <a:rPr lang="en-US" sz="900" dirty="0" smtClean="0">
                <a:solidFill>
                  <a:srgbClr val="0070C0"/>
                </a:solidFill>
                <a:latin typeface="Calibri" pitchFamily="34" charset="0"/>
              </a:rPr>
              <a:t>4. debitResponse</a:t>
            </a:r>
          </a:p>
          <a:p>
            <a:pPr marL="228575" indent="-228575"/>
            <a:r>
              <a:rPr lang="en-US" sz="900" dirty="0" smtClean="0">
                <a:solidFill>
                  <a:srgbClr val="0070C0"/>
                </a:solidFill>
                <a:latin typeface="Calibri" pitchFamily="34" charset="0"/>
              </a:rPr>
              <a:t>5.notifyPaymentSentToCustomer</a:t>
            </a:r>
          </a:p>
        </p:txBody>
      </p:sp>
      <p:sp>
        <p:nvSpPr>
          <p:cNvPr id="189" name="Rounded Rectangular Callout 188"/>
          <p:cNvSpPr/>
          <p:nvPr/>
        </p:nvSpPr>
        <p:spPr>
          <a:xfrm>
            <a:off x="446566" y="2690615"/>
            <a:ext cx="1988287" cy="385753"/>
          </a:xfrm>
          <a:prstGeom prst="wedgeRoundRectCallout">
            <a:avLst>
              <a:gd name="adj1" fmla="val 112723"/>
              <a:gd name="adj2" fmla="val 92325"/>
              <a:gd name="adj3" fmla="val 16667"/>
            </a:avLst>
          </a:prstGeom>
          <a:solidFill>
            <a:schemeClr val="tx2">
              <a:lumMod val="20000"/>
              <a:lumOff val="80000"/>
            </a:schemeClr>
          </a:solid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91430" tIns="45715" rIns="91430" bIns="45715" rtlCol="0" anchor="ctr"/>
          <a:lstStyle/>
          <a:p>
            <a:pPr marL="228575" indent="-228575"/>
            <a:r>
              <a:rPr lang="en-US" sz="900" dirty="0" smtClean="0">
                <a:solidFill>
                  <a:srgbClr val="0070C0"/>
                </a:solidFill>
                <a:latin typeface="Calibri" pitchFamily="34" charset="0"/>
              </a:rPr>
              <a:t>1. responseToVerifyCreditCustomer</a:t>
            </a:r>
          </a:p>
          <a:p>
            <a:pPr marL="228575" indent="-228575"/>
            <a:r>
              <a:rPr lang="en-US" sz="900" dirty="0" smtClean="0">
                <a:solidFill>
                  <a:srgbClr val="0070C0"/>
                </a:solidFill>
                <a:latin typeface="Calibri" pitchFamily="34" charset="0"/>
              </a:rPr>
              <a:t>2. notifyPaymentReceiptToCustomer</a:t>
            </a:r>
          </a:p>
        </p:txBody>
      </p:sp>
      <p:sp>
        <p:nvSpPr>
          <p:cNvPr id="190" name="Rounded Rectangular Callout 189"/>
          <p:cNvSpPr/>
          <p:nvPr/>
        </p:nvSpPr>
        <p:spPr>
          <a:xfrm>
            <a:off x="5043386" y="1152525"/>
            <a:ext cx="1462190" cy="665655"/>
          </a:xfrm>
          <a:prstGeom prst="wedgeRoundRectCallout">
            <a:avLst>
              <a:gd name="adj1" fmla="val -2389"/>
              <a:gd name="adj2" fmla="val 133553"/>
              <a:gd name="adj3" fmla="val 16667"/>
            </a:avLst>
          </a:prstGeom>
          <a:solidFill>
            <a:schemeClr val="tx2">
              <a:lumMod val="20000"/>
              <a:lumOff val="80000"/>
            </a:schemeClr>
          </a:solid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91430" tIns="45715" rIns="91430" bIns="45715" rtlCol="0" anchor="ctr"/>
          <a:lstStyle/>
          <a:p>
            <a:pPr marL="228575" indent="-228575"/>
            <a:r>
              <a:rPr lang="en-US" sz="900" dirty="0" smtClean="0">
                <a:solidFill>
                  <a:srgbClr val="0070C0"/>
                </a:solidFill>
                <a:latin typeface="Calibri" pitchFamily="34" charset="0"/>
              </a:rPr>
              <a:t>1. verifyCreditCustomer</a:t>
            </a:r>
          </a:p>
          <a:p>
            <a:pPr marL="228575" indent="-228575"/>
            <a:r>
              <a:rPr lang="en-US" sz="900" dirty="0" smtClean="0">
                <a:solidFill>
                  <a:srgbClr val="0070C0"/>
                </a:solidFill>
                <a:latin typeface="Calibri" pitchFamily="34" charset="0"/>
              </a:rPr>
              <a:t>2. debitRequest</a:t>
            </a:r>
          </a:p>
          <a:p>
            <a:pPr marL="228575" indent="-228575"/>
            <a:r>
              <a:rPr lang="en-US" sz="900" dirty="0" smtClean="0">
                <a:solidFill>
                  <a:srgbClr val="0070C0"/>
                </a:solidFill>
                <a:latin typeface="Calibri" pitchFamily="34" charset="0"/>
              </a:rPr>
              <a:t>3. creditRequest</a:t>
            </a:r>
          </a:p>
          <a:p>
            <a:pPr marL="228575" indent="-228575"/>
            <a:r>
              <a:rPr lang="en-US" sz="900" dirty="0" smtClean="0">
                <a:solidFill>
                  <a:srgbClr val="0070C0"/>
                </a:solidFill>
                <a:latin typeface="Calibri" pitchFamily="34" charset="0"/>
              </a:rPr>
              <a:t>4. notifyCreditStatus</a:t>
            </a:r>
          </a:p>
        </p:txBody>
      </p:sp>
      <p:grpSp>
        <p:nvGrpSpPr>
          <p:cNvPr id="6" name="Group 23"/>
          <p:cNvGrpSpPr>
            <a:grpSpLocks/>
          </p:cNvGrpSpPr>
          <p:nvPr/>
        </p:nvGrpSpPr>
        <p:grpSpPr bwMode="auto">
          <a:xfrm>
            <a:off x="2831846" y="1853631"/>
            <a:ext cx="509076" cy="557845"/>
            <a:chOff x="567" y="1616"/>
            <a:chExt cx="568" cy="605"/>
          </a:xfrm>
        </p:grpSpPr>
        <p:sp>
          <p:nvSpPr>
            <p:cNvPr id="76" name="AutoShape 17"/>
            <p:cNvSpPr>
              <a:spLocks noChangeAspect="1" noChangeArrowheads="1" noTextEdit="1"/>
            </p:cNvSpPr>
            <p:nvPr/>
          </p:nvSpPr>
          <p:spPr bwMode="auto">
            <a:xfrm>
              <a:off x="567" y="1616"/>
              <a:ext cx="568" cy="605"/>
            </a:xfrm>
            <a:prstGeom prst="rect">
              <a:avLst/>
            </a:prstGeom>
            <a:noFill/>
            <a:ln w="9525">
              <a:noFill/>
              <a:miter lim="800000"/>
              <a:headEnd/>
              <a:tailEnd/>
            </a:ln>
          </p:spPr>
          <p:txBody>
            <a:bodyPr/>
            <a:lstStyle/>
            <a:p>
              <a:endParaRPr lang="en-US" sz="700" dirty="0"/>
            </a:p>
          </p:txBody>
        </p:sp>
        <p:sp>
          <p:nvSpPr>
            <p:cNvPr id="77" name="Freeform 19"/>
            <p:cNvSpPr>
              <a:spLocks/>
            </p:cNvSpPr>
            <p:nvPr/>
          </p:nvSpPr>
          <p:spPr bwMode="auto">
            <a:xfrm>
              <a:off x="611" y="1660"/>
              <a:ext cx="480" cy="517"/>
            </a:xfrm>
            <a:custGeom>
              <a:avLst/>
              <a:gdLst>
                <a:gd name="T0" fmla="*/ 1 w 960"/>
                <a:gd name="T1" fmla="*/ 0 h 1034"/>
                <a:gd name="T2" fmla="*/ 1 w 960"/>
                <a:gd name="T3" fmla="*/ 1 h 1034"/>
                <a:gd name="T4" fmla="*/ 1 w 960"/>
                <a:gd name="T5" fmla="*/ 1 h 1034"/>
                <a:gd name="T6" fmla="*/ 1 w 960"/>
                <a:gd name="T7" fmla="*/ 1 h 1034"/>
                <a:gd name="T8" fmla="*/ 1 w 960"/>
                <a:gd name="T9" fmla="*/ 1 h 1034"/>
                <a:gd name="T10" fmla="*/ 1 w 960"/>
                <a:gd name="T11" fmla="*/ 1 h 1034"/>
                <a:gd name="T12" fmla="*/ 1 w 960"/>
                <a:gd name="T13" fmla="*/ 1 h 1034"/>
                <a:gd name="T14" fmla="*/ 1 w 960"/>
                <a:gd name="T15" fmla="*/ 1 h 1034"/>
                <a:gd name="T16" fmla="*/ 1 w 960"/>
                <a:gd name="T17" fmla="*/ 1 h 1034"/>
                <a:gd name="T18" fmla="*/ 1 w 960"/>
                <a:gd name="T19" fmla="*/ 1 h 1034"/>
                <a:gd name="T20" fmla="*/ 1 w 960"/>
                <a:gd name="T21" fmla="*/ 1 h 1034"/>
                <a:gd name="T22" fmla="*/ 1 w 960"/>
                <a:gd name="T23" fmla="*/ 1 h 1034"/>
                <a:gd name="T24" fmla="*/ 1 w 960"/>
                <a:gd name="T25" fmla="*/ 1 h 1034"/>
                <a:gd name="T26" fmla="*/ 1 w 960"/>
                <a:gd name="T27" fmla="*/ 1 h 1034"/>
                <a:gd name="T28" fmla="*/ 1 w 960"/>
                <a:gd name="T29" fmla="*/ 1 h 1034"/>
                <a:gd name="T30" fmla="*/ 1 w 960"/>
                <a:gd name="T31" fmla="*/ 1 h 1034"/>
                <a:gd name="T32" fmla="*/ 1 w 960"/>
                <a:gd name="T33" fmla="*/ 1 h 1034"/>
                <a:gd name="T34" fmla="*/ 1 w 960"/>
                <a:gd name="T35" fmla="*/ 1 h 1034"/>
                <a:gd name="T36" fmla="*/ 1 w 960"/>
                <a:gd name="T37" fmla="*/ 1 h 1034"/>
                <a:gd name="T38" fmla="*/ 1 w 960"/>
                <a:gd name="T39" fmla="*/ 1 h 1034"/>
                <a:gd name="T40" fmla="*/ 1 w 960"/>
                <a:gd name="T41" fmla="*/ 1 h 1034"/>
                <a:gd name="T42" fmla="*/ 1 w 960"/>
                <a:gd name="T43" fmla="*/ 1 h 1034"/>
                <a:gd name="T44" fmla="*/ 1 w 960"/>
                <a:gd name="T45" fmla="*/ 1 h 1034"/>
                <a:gd name="T46" fmla="*/ 1 w 960"/>
                <a:gd name="T47" fmla="*/ 1 h 1034"/>
                <a:gd name="T48" fmla="*/ 1 w 960"/>
                <a:gd name="T49" fmla="*/ 1 h 1034"/>
                <a:gd name="T50" fmla="*/ 1 w 960"/>
                <a:gd name="T51" fmla="*/ 1 h 1034"/>
                <a:gd name="T52" fmla="*/ 1 w 960"/>
                <a:gd name="T53" fmla="*/ 1 h 1034"/>
                <a:gd name="T54" fmla="*/ 1 w 960"/>
                <a:gd name="T55" fmla="*/ 1 h 1034"/>
                <a:gd name="T56" fmla="*/ 1 w 960"/>
                <a:gd name="T57" fmla="*/ 1 h 1034"/>
                <a:gd name="T58" fmla="*/ 1 w 960"/>
                <a:gd name="T59" fmla="*/ 1 h 1034"/>
                <a:gd name="T60" fmla="*/ 1 w 960"/>
                <a:gd name="T61" fmla="*/ 1 h 1034"/>
                <a:gd name="T62" fmla="*/ 1 w 960"/>
                <a:gd name="T63" fmla="*/ 1 h 1034"/>
                <a:gd name="T64" fmla="*/ 1 w 960"/>
                <a:gd name="T65" fmla="*/ 1 h 1034"/>
                <a:gd name="T66" fmla="*/ 1 w 960"/>
                <a:gd name="T67" fmla="*/ 1 h 1034"/>
                <a:gd name="T68" fmla="*/ 1 w 960"/>
                <a:gd name="T69" fmla="*/ 1 h 1034"/>
                <a:gd name="T70" fmla="*/ 1 w 960"/>
                <a:gd name="T71" fmla="*/ 1 h 1034"/>
                <a:gd name="T72" fmla="*/ 1 w 960"/>
                <a:gd name="T73" fmla="*/ 1 h 1034"/>
                <a:gd name="T74" fmla="*/ 1 w 960"/>
                <a:gd name="T75" fmla="*/ 1 h 1034"/>
                <a:gd name="T76" fmla="*/ 1 w 960"/>
                <a:gd name="T77" fmla="*/ 1 h 1034"/>
                <a:gd name="T78" fmla="*/ 1 w 960"/>
                <a:gd name="T79" fmla="*/ 1 h 1034"/>
                <a:gd name="T80" fmla="*/ 1 w 960"/>
                <a:gd name="T81" fmla="*/ 1 h 1034"/>
                <a:gd name="T82" fmla="*/ 1 w 960"/>
                <a:gd name="T83" fmla="*/ 1 h 1034"/>
                <a:gd name="T84" fmla="*/ 1 w 960"/>
                <a:gd name="T85" fmla="*/ 1 h 1034"/>
                <a:gd name="T86" fmla="*/ 1 w 960"/>
                <a:gd name="T87" fmla="*/ 1 h 1034"/>
                <a:gd name="T88" fmla="*/ 0 w 960"/>
                <a:gd name="T89" fmla="*/ 1 h 1034"/>
                <a:gd name="T90" fmla="*/ 0 w 960"/>
                <a:gd name="T91" fmla="*/ 1 h 1034"/>
                <a:gd name="T92" fmla="*/ 1 w 960"/>
                <a:gd name="T93" fmla="*/ 1 h 1034"/>
                <a:gd name="T94" fmla="*/ 1 w 960"/>
                <a:gd name="T95" fmla="*/ 1 h 1034"/>
                <a:gd name="T96" fmla="*/ 1 w 960"/>
                <a:gd name="T97" fmla="*/ 1 h 1034"/>
                <a:gd name="T98" fmla="*/ 1 w 960"/>
                <a:gd name="T99" fmla="*/ 1 h 1034"/>
                <a:gd name="T100" fmla="*/ 1 w 960"/>
                <a:gd name="T101" fmla="*/ 1 h 1034"/>
                <a:gd name="T102" fmla="*/ 1 w 960"/>
                <a:gd name="T103" fmla="*/ 1 h 1034"/>
                <a:gd name="T104" fmla="*/ 1 w 960"/>
                <a:gd name="T105" fmla="*/ 1 h 1034"/>
                <a:gd name="T106" fmla="*/ 1 w 960"/>
                <a:gd name="T107" fmla="*/ 1 h 1034"/>
                <a:gd name="T108" fmla="*/ 1 w 960"/>
                <a:gd name="T109" fmla="*/ 1 h 1034"/>
                <a:gd name="T110" fmla="*/ 1 w 960"/>
                <a:gd name="T111" fmla="*/ 1 h 1034"/>
                <a:gd name="T112" fmla="*/ 1 w 960"/>
                <a:gd name="T113" fmla="*/ 1 h 1034"/>
                <a:gd name="T114" fmla="*/ 1 w 960"/>
                <a:gd name="T115" fmla="*/ 1 h 1034"/>
                <a:gd name="T116" fmla="*/ 1 w 960"/>
                <a:gd name="T117" fmla="*/ 1 h 1034"/>
                <a:gd name="T118" fmla="*/ 1 w 960"/>
                <a:gd name="T119" fmla="*/ 1 h 1034"/>
                <a:gd name="T120" fmla="*/ 1 w 960"/>
                <a:gd name="T121" fmla="*/ 1 h 1034"/>
                <a:gd name="T122" fmla="*/ 1 w 960"/>
                <a:gd name="T123" fmla="*/ 0 h 1034"/>
                <a:gd name="T124" fmla="*/ 1 w 960"/>
                <a:gd name="T125" fmla="*/ 0 h 1034"/>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960"/>
                <a:gd name="T190" fmla="*/ 0 h 1034"/>
                <a:gd name="T191" fmla="*/ 960 w 960"/>
                <a:gd name="T192" fmla="*/ 1034 h 1034"/>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960" h="1034">
                  <a:moveTo>
                    <a:pt x="332" y="0"/>
                  </a:moveTo>
                  <a:lnTo>
                    <a:pt x="354" y="12"/>
                  </a:lnTo>
                  <a:lnTo>
                    <a:pt x="376" y="24"/>
                  </a:lnTo>
                  <a:lnTo>
                    <a:pt x="399" y="35"/>
                  </a:lnTo>
                  <a:lnTo>
                    <a:pt x="423" y="47"/>
                  </a:lnTo>
                  <a:lnTo>
                    <a:pt x="445" y="57"/>
                  </a:lnTo>
                  <a:lnTo>
                    <a:pt x="468" y="68"/>
                  </a:lnTo>
                  <a:lnTo>
                    <a:pt x="490" y="80"/>
                  </a:lnTo>
                  <a:lnTo>
                    <a:pt x="511" y="92"/>
                  </a:lnTo>
                  <a:lnTo>
                    <a:pt x="534" y="104"/>
                  </a:lnTo>
                  <a:lnTo>
                    <a:pt x="554" y="116"/>
                  </a:lnTo>
                  <a:lnTo>
                    <a:pt x="575" y="130"/>
                  </a:lnTo>
                  <a:lnTo>
                    <a:pt x="594" y="144"/>
                  </a:lnTo>
                  <a:lnTo>
                    <a:pt x="620" y="164"/>
                  </a:lnTo>
                  <a:lnTo>
                    <a:pt x="642" y="183"/>
                  </a:lnTo>
                  <a:lnTo>
                    <a:pt x="665" y="204"/>
                  </a:lnTo>
                  <a:lnTo>
                    <a:pt x="687" y="227"/>
                  </a:lnTo>
                  <a:lnTo>
                    <a:pt x="710" y="247"/>
                  </a:lnTo>
                  <a:lnTo>
                    <a:pt x="730" y="270"/>
                  </a:lnTo>
                  <a:lnTo>
                    <a:pt x="751" y="292"/>
                  </a:lnTo>
                  <a:lnTo>
                    <a:pt x="773" y="315"/>
                  </a:lnTo>
                  <a:lnTo>
                    <a:pt x="794" y="337"/>
                  </a:lnTo>
                  <a:lnTo>
                    <a:pt x="815" y="360"/>
                  </a:lnTo>
                  <a:lnTo>
                    <a:pt x="836" y="382"/>
                  </a:lnTo>
                  <a:lnTo>
                    <a:pt x="856" y="403"/>
                  </a:lnTo>
                  <a:lnTo>
                    <a:pt x="856" y="470"/>
                  </a:lnTo>
                  <a:lnTo>
                    <a:pt x="824" y="470"/>
                  </a:lnTo>
                  <a:lnTo>
                    <a:pt x="824" y="780"/>
                  </a:lnTo>
                  <a:lnTo>
                    <a:pt x="932" y="890"/>
                  </a:lnTo>
                  <a:lnTo>
                    <a:pt x="932" y="939"/>
                  </a:lnTo>
                  <a:lnTo>
                    <a:pt x="936" y="942"/>
                  </a:lnTo>
                  <a:lnTo>
                    <a:pt x="938" y="944"/>
                  </a:lnTo>
                  <a:lnTo>
                    <a:pt x="939" y="946"/>
                  </a:lnTo>
                  <a:lnTo>
                    <a:pt x="943" y="949"/>
                  </a:lnTo>
                  <a:lnTo>
                    <a:pt x="944" y="951"/>
                  </a:lnTo>
                  <a:lnTo>
                    <a:pt x="946" y="953"/>
                  </a:lnTo>
                  <a:lnTo>
                    <a:pt x="950" y="956"/>
                  </a:lnTo>
                  <a:lnTo>
                    <a:pt x="951" y="958"/>
                  </a:lnTo>
                  <a:lnTo>
                    <a:pt x="955" y="961"/>
                  </a:lnTo>
                  <a:lnTo>
                    <a:pt x="956" y="963"/>
                  </a:lnTo>
                  <a:lnTo>
                    <a:pt x="958" y="965"/>
                  </a:lnTo>
                  <a:lnTo>
                    <a:pt x="960" y="966"/>
                  </a:lnTo>
                  <a:lnTo>
                    <a:pt x="960" y="1034"/>
                  </a:lnTo>
                  <a:lnTo>
                    <a:pt x="297" y="1034"/>
                  </a:lnTo>
                  <a:lnTo>
                    <a:pt x="0" y="737"/>
                  </a:lnTo>
                  <a:lnTo>
                    <a:pt x="0" y="628"/>
                  </a:lnTo>
                  <a:lnTo>
                    <a:pt x="69" y="628"/>
                  </a:lnTo>
                  <a:lnTo>
                    <a:pt x="69" y="246"/>
                  </a:lnTo>
                  <a:lnTo>
                    <a:pt x="66" y="242"/>
                  </a:lnTo>
                  <a:lnTo>
                    <a:pt x="62" y="239"/>
                  </a:lnTo>
                  <a:lnTo>
                    <a:pt x="57" y="234"/>
                  </a:lnTo>
                  <a:lnTo>
                    <a:pt x="54" y="228"/>
                  </a:lnTo>
                  <a:lnTo>
                    <a:pt x="48" y="223"/>
                  </a:lnTo>
                  <a:lnTo>
                    <a:pt x="43" y="220"/>
                  </a:lnTo>
                  <a:lnTo>
                    <a:pt x="40" y="215"/>
                  </a:lnTo>
                  <a:lnTo>
                    <a:pt x="36" y="211"/>
                  </a:lnTo>
                  <a:lnTo>
                    <a:pt x="33" y="208"/>
                  </a:lnTo>
                  <a:lnTo>
                    <a:pt x="31" y="204"/>
                  </a:lnTo>
                  <a:lnTo>
                    <a:pt x="29" y="202"/>
                  </a:lnTo>
                  <a:lnTo>
                    <a:pt x="28" y="201"/>
                  </a:lnTo>
                  <a:lnTo>
                    <a:pt x="28" y="145"/>
                  </a:lnTo>
                  <a:lnTo>
                    <a:pt x="332" y="0"/>
                  </a:lnTo>
                  <a:close/>
                </a:path>
              </a:pathLst>
            </a:custGeom>
            <a:solidFill>
              <a:srgbClr val="000066"/>
            </a:solidFill>
            <a:ln w="9525">
              <a:noFill/>
              <a:round/>
              <a:headEnd/>
              <a:tailEnd/>
            </a:ln>
          </p:spPr>
          <p:txBody>
            <a:bodyPr/>
            <a:lstStyle/>
            <a:p>
              <a:endParaRPr lang="en-US" sz="700" dirty="0"/>
            </a:p>
          </p:txBody>
        </p:sp>
        <p:sp>
          <p:nvSpPr>
            <p:cNvPr id="78" name="Freeform 20"/>
            <p:cNvSpPr>
              <a:spLocks/>
            </p:cNvSpPr>
            <p:nvPr/>
          </p:nvSpPr>
          <p:spPr bwMode="auto">
            <a:xfrm>
              <a:off x="640" y="1689"/>
              <a:ext cx="385" cy="192"/>
            </a:xfrm>
            <a:custGeom>
              <a:avLst/>
              <a:gdLst>
                <a:gd name="T0" fmla="*/ 0 w 772"/>
                <a:gd name="T1" fmla="*/ 0 h 386"/>
                <a:gd name="T2" fmla="*/ 0 w 772"/>
                <a:gd name="T3" fmla="*/ 0 h 386"/>
                <a:gd name="T4" fmla="*/ 0 w 772"/>
                <a:gd name="T5" fmla="*/ 0 h 386"/>
                <a:gd name="T6" fmla="*/ 0 w 772"/>
                <a:gd name="T7" fmla="*/ 0 h 386"/>
                <a:gd name="T8" fmla="*/ 0 w 772"/>
                <a:gd name="T9" fmla="*/ 0 h 386"/>
                <a:gd name="T10" fmla="*/ 0 w 772"/>
                <a:gd name="T11" fmla="*/ 0 h 386"/>
                <a:gd name="T12" fmla="*/ 0 w 772"/>
                <a:gd name="T13" fmla="*/ 0 h 386"/>
                <a:gd name="T14" fmla="*/ 0 w 772"/>
                <a:gd name="T15" fmla="*/ 0 h 386"/>
                <a:gd name="T16" fmla="*/ 0 w 772"/>
                <a:gd name="T17" fmla="*/ 0 h 386"/>
                <a:gd name="T18" fmla="*/ 0 w 772"/>
                <a:gd name="T19" fmla="*/ 0 h 386"/>
                <a:gd name="T20" fmla="*/ 0 w 772"/>
                <a:gd name="T21" fmla="*/ 0 h 386"/>
                <a:gd name="T22" fmla="*/ 0 w 772"/>
                <a:gd name="T23" fmla="*/ 0 h 386"/>
                <a:gd name="T24" fmla="*/ 0 w 772"/>
                <a:gd name="T25" fmla="*/ 0 h 386"/>
                <a:gd name="T26" fmla="*/ 0 w 772"/>
                <a:gd name="T27" fmla="*/ 0 h 386"/>
                <a:gd name="T28" fmla="*/ 0 w 772"/>
                <a:gd name="T29" fmla="*/ 0 h 386"/>
                <a:gd name="T30" fmla="*/ 0 w 772"/>
                <a:gd name="T31" fmla="*/ 0 h 386"/>
                <a:gd name="T32" fmla="*/ 0 w 772"/>
                <a:gd name="T33" fmla="*/ 0 h 386"/>
                <a:gd name="T34" fmla="*/ 0 w 772"/>
                <a:gd name="T35" fmla="*/ 0 h 386"/>
                <a:gd name="T36" fmla="*/ 0 w 772"/>
                <a:gd name="T37" fmla="*/ 0 h 386"/>
                <a:gd name="T38" fmla="*/ 0 w 772"/>
                <a:gd name="T39" fmla="*/ 0 h 386"/>
                <a:gd name="T40" fmla="*/ 0 w 772"/>
                <a:gd name="T41" fmla="*/ 0 h 386"/>
                <a:gd name="T42" fmla="*/ 0 w 772"/>
                <a:gd name="T43" fmla="*/ 0 h 386"/>
                <a:gd name="T44" fmla="*/ 0 w 772"/>
                <a:gd name="T45" fmla="*/ 0 h 386"/>
                <a:gd name="T46" fmla="*/ 0 w 772"/>
                <a:gd name="T47" fmla="*/ 0 h 386"/>
                <a:gd name="T48" fmla="*/ 0 w 772"/>
                <a:gd name="T49" fmla="*/ 0 h 386"/>
                <a:gd name="T50" fmla="*/ 0 w 772"/>
                <a:gd name="T51" fmla="*/ 0 h 386"/>
                <a:gd name="T52" fmla="*/ 0 w 772"/>
                <a:gd name="T53" fmla="*/ 0 h 386"/>
                <a:gd name="T54" fmla="*/ 0 w 772"/>
                <a:gd name="T55" fmla="*/ 0 h 386"/>
                <a:gd name="T56" fmla="*/ 0 w 772"/>
                <a:gd name="T57" fmla="*/ 0 h 386"/>
                <a:gd name="T58" fmla="*/ 0 w 772"/>
                <a:gd name="T59" fmla="*/ 0 h 386"/>
                <a:gd name="T60" fmla="*/ 0 w 772"/>
                <a:gd name="T61" fmla="*/ 0 h 386"/>
                <a:gd name="T62" fmla="*/ 0 w 772"/>
                <a:gd name="T63" fmla="*/ 0 h 386"/>
                <a:gd name="T64" fmla="*/ 0 w 772"/>
                <a:gd name="T65" fmla="*/ 0 h 386"/>
                <a:gd name="T66" fmla="*/ 0 w 772"/>
                <a:gd name="T67" fmla="*/ 0 h 386"/>
                <a:gd name="T68" fmla="*/ 0 w 772"/>
                <a:gd name="T69" fmla="*/ 0 h 386"/>
                <a:gd name="T70" fmla="*/ 0 w 772"/>
                <a:gd name="T71" fmla="*/ 0 h 386"/>
                <a:gd name="T72" fmla="*/ 0 w 772"/>
                <a:gd name="T73" fmla="*/ 0 h 386"/>
                <a:gd name="T74" fmla="*/ 0 w 772"/>
                <a:gd name="T75" fmla="*/ 0 h 386"/>
                <a:gd name="T76" fmla="*/ 0 w 772"/>
                <a:gd name="T77" fmla="*/ 0 h 386"/>
                <a:gd name="T78" fmla="*/ 0 w 772"/>
                <a:gd name="T79" fmla="*/ 0 h 386"/>
                <a:gd name="T80" fmla="*/ 0 w 772"/>
                <a:gd name="T81" fmla="*/ 0 h 386"/>
                <a:gd name="T82" fmla="*/ 0 w 772"/>
                <a:gd name="T83" fmla="*/ 0 h 386"/>
                <a:gd name="T84" fmla="*/ 0 w 772"/>
                <a:gd name="T85" fmla="*/ 0 h 386"/>
                <a:gd name="T86" fmla="*/ 0 w 772"/>
                <a:gd name="T87" fmla="*/ 0 h 386"/>
                <a:gd name="T88" fmla="*/ 0 w 772"/>
                <a:gd name="T89" fmla="*/ 0 h 386"/>
                <a:gd name="T90" fmla="*/ 0 w 772"/>
                <a:gd name="T91" fmla="*/ 0 h 386"/>
                <a:gd name="T92" fmla="*/ 0 w 772"/>
                <a:gd name="T93" fmla="*/ 0 h 386"/>
                <a:gd name="T94" fmla="*/ 0 w 772"/>
                <a:gd name="T95" fmla="*/ 0 h 386"/>
                <a:gd name="T96" fmla="*/ 0 w 772"/>
                <a:gd name="T97" fmla="*/ 0 h 386"/>
                <a:gd name="T98" fmla="*/ 0 w 772"/>
                <a:gd name="T99" fmla="*/ 0 h 386"/>
                <a:gd name="T100" fmla="*/ 0 w 772"/>
                <a:gd name="T101" fmla="*/ 0 h 386"/>
                <a:gd name="T102" fmla="*/ 0 w 772"/>
                <a:gd name="T103" fmla="*/ 0 h 386"/>
                <a:gd name="T104" fmla="*/ 0 w 772"/>
                <a:gd name="T105" fmla="*/ 0 h 386"/>
                <a:gd name="T106" fmla="*/ 0 w 772"/>
                <a:gd name="T107" fmla="*/ 0 h 386"/>
                <a:gd name="T108" fmla="*/ 0 w 772"/>
                <a:gd name="T109" fmla="*/ 0 h 386"/>
                <a:gd name="T110" fmla="*/ 0 w 772"/>
                <a:gd name="T111" fmla="*/ 0 h 386"/>
                <a:gd name="T112" fmla="*/ 0 w 772"/>
                <a:gd name="T113" fmla="*/ 0 h 38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772"/>
                <a:gd name="T172" fmla="*/ 0 h 386"/>
                <a:gd name="T173" fmla="*/ 772 w 772"/>
                <a:gd name="T174" fmla="*/ 386 h 38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772" h="386">
                  <a:moveTo>
                    <a:pt x="318" y="0"/>
                  </a:moveTo>
                  <a:lnTo>
                    <a:pt x="326" y="5"/>
                  </a:lnTo>
                  <a:lnTo>
                    <a:pt x="333" y="9"/>
                  </a:lnTo>
                  <a:lnTo>
                    <a:pt x="340" y="12"/>
                  </a:lnTo>
                  <a:lnTo>
                    <a:pt x="347" y="16"/>
                  </a:lnTo>
                  <a:lnTo>
                    <a:pt x="356" y="21"/>
                  </a:lnTo>
                  <a:lnTo>
                    <a:pt x="363" y="24"/>
                  </a:lnTo>
                  <a:lnTo>
                    <a:pt x="369" y="28"/>
                  </a:lnTo>
                  <a:lnTo>
                    <a:pt x="376" y="31"/>
                  </a:lnTo>
                  <a:lnTo>
                    <a:pt x="385" y="37"/>
                  </a:lnTo>
                  <a:lnTo>
                    <a:pt x="392" y="40"/>
                  </a:lnTo>
                  <a:lnTo>
                    <a:pt x="399" y="43"/>
                  </a:lnTo>
                  <a:lnTo>
                    <a:pt x="406" y="47"/>
                  </a:lnTo>
                  <a:lnTo>
                    <a:pt x="416" y="52"/>
                  </a:lnTo>
                  <a:lnTo>
                    <a:pt x="426" y="57"/>
                  </a:lnTo>
                  <a:lnTo>
                    <a:pt x="435" y="62"/>
                  </a:lnTo>
                  <a:lnTo>
                    <a:pt x="445" y="68"/>
                  </a:lnTo>
                  <a:lnTo>
                    <a:pt x="456" y="73"/>
                  </a:lnTo>
                  <a:lnTo>
                    <a:pt x="466" y="76"/>
                  </a:lnTo>
                  <a:lnTo>
                    <a:pt x="475" y="81"/>
                  </a:lnTo>
                  <a:lnTo>
                    <a:pt x="485" y="87"/>
                  </a:lnTo>
                  <a:lnTo>
                    <a:pt x="496" y="94"/>
                  </a:lnTo>
                  <a:lnTo>
                    <a:pt x="504" y="99"/>
                  </a:lnTo>
                  <a:lnTo>
                    <a:pt x="513" y="106"/>
                  </a:lnTo>
                  <a:lnTo>
                    <a:pt x="521" y="111"/>
                  </a:lnTo>
                  <a:lnTo>
                    <a:pt x="544" y="130"/>
                  </a:lnTo>
                  <a:lnTo>
                    <a:pt x="566" y="151"/>
                  </a:lnTo>
                  <a:lnTo>
                    <a:pt x="587" y="170"/>
                  </a:lnTo>
                  <a:lnTo>
                    <a:pt x="608" y="190"/>
                  </a:lnTo>
                  <a:lnTo>
                    <a:pt x="628" y="211"/>
                  </a:lnTo>
                  <a:lnTo>
                    <a:pt x="649" y="232"/>
                  </a:lnTo>
                  <a:lnTo>
                    <a:pt x="670" y="254"/>
                  </a:lnTo>
                  <a:lnTo>
                    <a:pt x="689" y="275"/>
                  </a:lnTo>
                  <a:lnTo>
                    <a:pt x="710" y="296"/>
                  </a:lnTo>
                  <a:lnTo>
                    <a:pt x="730" y="318"/>
                  </a:lnTo>
                  <a:lnTo>
                    <a:pt x="751" y="339"/>
                  </a:lnTo>
                  <a:lnTo>
                    <a:pt x="772" y="360"/>
                  </a:lnTo>
                  <a:lnTo>
                    <a:pt x="772" y="386"/>
                  </a:lnTo>
                  <a:lnTo>
                    <a:pt x="254" y="386"/>
                  </a:lnTo>
                  <a:lnTo>
                    <a:pt x="0" y="132"/>
                  </a:lnTo>
                  <a:lnTo>
                    <a:pt x="0" y="107"/>
                  </a:lnTo>
                  <a:lnTo>
                    <a:pt x="2" y="107"/>
                  </a:lnTo>
                  <a:lnTo>
                    <a:pt x="3" y="107"/>
                  </a:lnTo>
                  <a:lnTo>
                    <a:pt x="5" y="106"/>
                  </a:lnTo>
                  <a:lnTo>
                    <a:pt x="7" y="104"/>
                  </a:lnTo>
                  <a:lnTo>
                    <a:pt x="9" y="104"/>
                  </a:lnTo>
                  <a:lnTo>
                    <a:pt x="10" y="104"/>
                  </a:lnTo>
                  <a:lnTo>
                    <a:pt x="12" y="102"/>
                  </a:lnTo>
                  <a:lnTo>
                    <a:pt x="14" y="102"/>
                  </a:lnTo>
                  <a:lnTo>
                    <a:pt x="14" y="100"/>
                  </a:lnTo>
                  <a:lnTo>
                    <a:pt x="257" y="342"/>
                  </a:lnTo>
                  <a:lnTo>
                    <a:pt x="525" y="206"/>
                  </a:lnTo>
                  <a:lnTo>
                    <a:pt x="318" y="0"/>
                  </a:lnTo>
                  <a:close/>
                </a:path>
              </a:pathLst>
            </a:custGeom>
            <a:solidFill>
              <a:srgbClr val="A2C1FE"/>
            </a:solidFill>
            <a:ln w="9525">
              <a:noFill/>
              <a:round/>
              <a:headEnd/>
              <a:tailEnd/>
            </a:ln>
          </p:spPr>
          <p:txBody>
            <a:bodyPr/>
            <a:lstStyle/>
            <a:p>
              <a:endParaRPr lang="en-US" sz="700" dirty="0"/>
            </a:p>
          </p:txBody>
        </p:sp>
        <p:sp>
          <p:nvSpPr>
            <p:cNvPr id="79" name="Freeform 21"/>
            <p:cNvSpPr>
              <a:spLocks/>
            </p:cNvSpPr>
            <p:nvPr/>
          </p:nvSpPr>
          <p:spPr bwMode="auto">
            <a:xfrm>
              <a:off x="626" y="1904"/>
              <a:ext cx="436" cy="228"/>
            </a:xfrm>
            <a:custGeom>
              <a:avLst/>
              <a:gdLst>
                <a:gd name="T0" fmla="*/ 0 w 874"/>
                <a:gd name="T1" fmla="*/ 0 h 456"/>
                <a:gd name="T2" fmla="*/ 0 w 874"/>
                <a:gd name="T3" fmla="*/ 0 h 456"/>
                <a:gd name="T4" fmla="*/ 0 w 874"/>
                <a:gd name="T5" fmla="*/ 1 h 456"/>
                <a:gd name="T6" fmla="*/ 0 w 874"/>
                <a:gd name="T7" fmla="*/ 1 h 456"/>
                <a:gd name="T8" fmla="*/ 0 w 874"/>
                <a:gd name="T9" fmla="*/ 1 h 456"/>
                <a:gd name="T10" fmla="*/ 0 w 874"/>
                <a:gd name="T11" fmla="*/ 1 h 456"/>
                <a:gd name="T12" fmla="*/ 0 w 874"/>
                <a:gd name="T13" fmla="*/ 1 h 456"/>
                <a:gd name="T14" fmla="*/ 0 w 874"/>
                <a:gd name="T15" fmla="*/ 1 h 456"/>
                <a:gd name="T16" fmla="*/ 0 w 874"/>
                <a:gd name="T17" fmla="*/ 0 h 456"/>
                <a:gd name="T18" fmla="*/ 0 w 874"/>
                <a:gd name="T19" fmla="*/ 0 h 456"/>
                <a:gd name="T20" fmla="*/ 0 w 874"/>
                <a:gd name="T21" fmla="*/ 1 h 456"/>
                <a:gd name="T22" fmla="*/ 0 w 874"/>
                <a:gd name="T23" fmla="*/ 1 h 456"/>
                <a:gd name="T24" fmla="*/ 0 w 874"/>
                <a:gd name="T25" fmla="*/ 1 h 456"/>
                <a:gd name="T26" fmla="*/ 0 w 874"/>
                <a:gd name="T27" fmla="*/ 1 h 456"/>
                <a:gd name="T28" fmla="*/ 0 w 874"/>
                <a:gd name="T29" fmla="*/ 1 h 456"/>
                <a:gd name="T30" fmla="*/ 0 w 874"/>
                <a:gd name="T31" fmla="*/ 1 h 456"/>
                <a:gd name="T32" fmla="*/ 0 w 874"/>
                <a:gd name="T33" fmla="*/ 0 h 456"/>
                <a:gd name="T34" fmla="*/ 0 w 874"/>
                <a:gd name="T35" fmla="*/ 0 h 456"/>
                <a:gd name="T36" fmla="*/ 0 w 874"/>
                <a:gd name="T37" fmla="*/ 1 h 456"/>
                <a:gd name="T38" fmla="*/ 0 w 874"/>
                <a:gd name="T39" fmla="*/ 1 h 456"/>
                <a:gd name="T40" fmla="*/ 0 w 874"/>
                <a:gd name="T41" fmla="*/ 1 h 456"/>
                <a:gd name="T42" fmla="*/ 0 w 874"/>
                <a:gd name="T43" fmla="*/ 1 h 456"/>
                <a:gd name="T44" fmla="*/ 0 w 874"/>
                <a:gd name="T45" fmla="*/ 1 h 456"/>
                <a:gd name="T46" fmla="*/ 0 w 874"/>
                <a:gd name="T47" fmla="*/ 1 h 456"/>
                <a:gd name="T48" fmla="*/ 0 w 874"/>
                <a:gd name="T49" fmla="*/ 0 h 456"/>
                <a:gd name="T50" fmla="*/ 0 w 874"/>
                <a:gd name="T51" fmla="*/ 0 h 456"/>
                <a:gd name="T52" fmla="*/ 0 w 874"/>
                <a:gd name="T53" fmla="*/ 1 h 456"/>
                <a:gd name="T54" fmla="*/ 0 w 874"/>
                <a:gd name="T55" fmla="*/ 1 h 456"/>
                <a:gd name="T56" fmla="*/ 0 w 874"/>
                <a:gd name="T57" fmla="*/ 1 h 456"/>
                <a:gd name="T58" fmla="*/ 0 w 874"/>
                <a:gd name="T59" fmla="*/ 1 h 456"/>
                <a:gd name="T60" fmla="*/ 0 w 874"/>
                <a:gd name="T61" fmla="*/ 1 h 456"/>
                <a:gd name="T62" fmla="*/ 0 w 874"/>
                <a:gd name="T63" fmla="*/ 1 h 456"/>
                <a:gd name="T64" fmla="*/ 0 w 874"/>
                <a:gd name="T65" fmla="*/ 1 h 456"/>
                <a:gd name="T66" fmla="*/ 0 w 874"/>
                <a:gd name="T67" fmla="*/ 1 h 456"/>
                <a:gd name="T68" fmla="*/ 0 w 874"/>
                <a:gd name="T69" fmla="*/ 1 h 456"/>
                <a:gd name="T70" fmla="*/ 0 w 874"/>
                <a:gd name="T71" fmla="*/ 1 h 456"/>
                <a:gd name="T72" fmla="*/ 0 w 874"/>
                <a:gd name="T73" fmla="*/ 1 h 456"/>
                <a:gd name="T74" fmla="*/ 0 w 874"/>
                <a:gd name="T75" fmla="*/ 1 h 456"/>
                <a:gd name="T76" fmla="*/ 0 w 874"/>
                <a:gd name="T77" fmla="*/ 1 h 456"/>
                <a:gd name="T78" fmla="*/ 0 w 874"/>
                <a:gd name="T79" fmla="*/ 1 h 456"/>
                <a:gd name="T80" fmla="*/ 0 w 874"/>
                <a:gd name="T81" fmla="*/ 1 h 456"/>
                <a:gd name="T82" fmla="*/ 0 w 874"/>
                <a:gd name="T83" fmla="*/ 1 h 456"/>
                <a:gd name="T84" fmla="*/ 0 w 874"/>
                <a:gd name="T85" fmla="*/ 1 h 456"/>
                <a:gd name="T86" fmla="*/ 0 w 874"/>
                <a:gd name="T87" fmla="*/ 1 h 456"/>
                <a:gd name="T88" fmla="*/ 0 w 874"/>
                <a:gd name="T89" fmla="*/ 1 h 456"/>
                <a:gd name="T90" fmla="*/ 0 w 874"/>
                <a:gd name="T91" fmla="*/ 1 h 456"/>
                <a:gd name="T92" fmla="*/ 0 w 874"/>
                <a:gd name="T93" fmla="*/ 1 h 456"/>
                <a:gd name="T94" fmla="*/ 0 w 874"/>
                <a:gd name="T95" fmla="*/ 1 h 456"/>
                <a:gd name="T96" fmla="*/ 0 w 874"/>
                <a:gd name="T97" fmla="*/ 0 h 456"/>
                <a:gd name="T98" fmla="*/ 0 w 874"/>
                <a:gd name="T99" fmla="*/ 0 h 45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874"/>
                <a:gd name="T151" fmla="*/ 0 h 456"/>
                <a:gd name="T152" fmla="*/ 874 w 874"/>
                <a:gd name="T153" fmla="*/ 456 h 45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874" h="456">
                  <a:moveTo>
                    <a:pt x="303" y="0"/>
                  </a:moveTo>
                  <a:lnTo>
                    <a:pt x="344" y="0"/>
                  </a:lnTo>
                  <a:lnTo>
                    <a:pt x="344" y="181"/>
                  </a:lnTo>
                  <a:lnTo>
                    <a:pt x="416" y="181"/>
                  </a:lnTo>
                  <a:lnTo>
                    <a:pt x="416" y="399"/>
                  </a:lnTo>
                  <a:lnTo>
                    <a:pt x="487" y="399"/>
                  </a:lnTo>
                  <a:lnTo>
                    <a:pt x="487" y="371"/>
                  </a:lnTo>
                  <a:lnTo>
                    <a:pt x="446" y="371"/>
                  </a:lnTo>
                  <a:lnTo>
                    <a:pt x="446" y="0"/>
                  </a:lnTo>
                  <a:lnTo>
                    <a:pt x="487" y="0"/>
                  </a:lnTo>
                  <a:lnTo>
                    <a:pt x="487" y="181"/>
                  </a:lnTo>
                  <a:lnTo>
                    <a:pt x="556" y="181"/>
                  </a:lnTo>
                  <a:lnTo>
                    <a:pt x="556" y="399"/>
                  </a:lnTo>
                  <a:lnTo>
                    <a:pt x="625" y="399"/>
                  </a:lnTo>
                  <a:lnTo>
                    <a:pt x="625" y="371"/>
                  </a:lnTo>
                  <a:lnTo>
                    <a:pt x="584" y="371"/>
                  </a:lnTo>
                  <a:lnTo>
                    <a:pt x="584" y="0"/>
                  </a:lnTo>
                  <a:lnTo>
                    <a:pt x="627" y="0"/>
                  </a:lnTo>
                  <a:lnTo>
                    <a:pt x="627" y="180"/>
                  </a:lnTo>
                  <a:lnTo>
                    <a:pt x="701" y="261"/>
                  </a:lnTo>
                  <a:lnTo>
                    <a:pt x="701" y="399"/>
                  </a:lnTo>
                  <a:lnTo>
                    <a:pt x="772" y="399"/>
                  </a:lnTo>
                  <a:lnTo>
                    <a:pt x="772" y="371"/>
                  </a:lnTo>
                  <a:lnTo>
                    <a:pt x="731" y="371"/>
                  </a:lnTo>
                  <a:lnTo>
                    <a:pt x="731" y="0"/>
                  </a:lnTo>
                  <a:lnTo>
                    <a:pt x="765" y="0"/>
                  </a:lnTo>
                  <a:lnTo>
                    <a:pt x="765" y="316"/>
                  </a:lnTo>
                  <a:lnTo>
                    <a:pt x="874" y="434"/>
                  </a:lnTo>
                  <a:lnTo>
                    <a:pt x="874" y="456"/>
                  </a:lnTo>
                  <a:lnTo>
                    <a:pt x="249" y="456"/>
                  </a:lnTo>
                  <a:lnTo>
                    <a:pt x="249" y="432"/>
                  </a:lnTo>
                  <a:lnTo>
                    <a:pt x="244" y="427"/>
                  </a:lnTo>
                  <a:lnTo>
                    <a:pt x="230" y="413"/>
                  </a:lnTo>
                  <a:lnTo>
                    <a:pt x="213" y="396"/>
                  </a:lnTo>
                  <a:lnTo>
                    <a:pt x="190" y="375"/>
                  </a:lnTo>
                  <a:lnTo>
                    <a:pt x="166" y="351"/>
                  </a:lnTo>
                  <a:lnTo>
                    <a:pt x="140" y="323"/>
                  </a:lnTo>
                  <a:lnTo>
                    <a:pt x="113" y="297"/>
                  </a:lnTo>
                  <a:lnTo>
                    <a:pt x="87" y="269"/>
                  </a:lnTo>
                  <a:lnTo>
                    <a:pt x="61" y="244"/>
                  </a:lnTo>
                  <a:lnTo>
                    <a:pt x="37" y="221"/>
                  </a:lnTo>
                  <a:lnTo>
                    <a:pt x="18" y="200"/>
                  </a:lnTo>
                  <a:lnTo>
                    <a:pt x="0" y="183"/>
                  </a:lnTo>
                  <a:lnTo>
                    <a:pt x="57" y="183"/>
                  </a:lnTo>
                  <a:lnTo>
                    <a:pt x="275" y="399"/>
                  </a:lnTo>
                  <a:lnTo>
                    <a:pt x="344" y="399"/>
                  </a:lnTo>
                  <a:lnTo>
                    <a:pt x="344" y="371"/>
                  </a:lnTo>
                  <a:lnTo>
                    <a:pt x="303" y="371"/>
                  </a:lnTo>
                  <a:lnTo>
                    <a:pt x="303" y="0"/>
                  </a:lnTo>
                  <a:close/>
                </a:path>
              </a:pathLst>
            </a:custGeom>
            <a:solidFill>
              <a:srgbClr val="A2C1FE"/>
            </a:solidFill>
            <a:ln w="9525">
              <a:noFill/>
              <a:round/>
              <a:headEnd/>
              <a:tailEnd/>
            </a:ln>
          </p:spPr>
          <p:txBody>
            <a:bodyPr/>
            <a:lstStyle/>
            <a:p>
              <a:endParaRPr lang="en-US" sz="700" dirty="0"/>
            </a:p>
          </p:txBody>
        </p:sp>
        <p:sp>
          <p:nvSpPr>
            <p:cNvPr id="80" name="Freeform 22"/>
            <p:cNvSpPr>
              <a:spLocks/>
            </p:cNvSpPr>
            <p:nvPr/>
          </p:nvSpPr>
          <p:spPr bwMode="auto">
            <a:xfrm>
              <a:off x="758" y="2140"/>
              <a:ext cx="319" cy="22"/>
            </a:xfrm>
            <a:custGeom>
              <a:avLst/>
              <a:gdLst>
                <a:gd name="T0" fmla="*/ 0 w 638"/>
                <a:gd name="T1" fmla="*/ 0 h 44"/>
                <a:gd name="T2" fmla="*/ 1 w 638"/>
                <a:gd name="T3" fmla="*/ 0 h 44"/>
                <a:gd name="T4" fmla="*/ 1 w 638"/>
                <a:gd name="T5" fmla="*/ 0 h 44"/>
                <a:gd name="T6" fmla="*/ 1 w 638"/>
                <a:gd name="T7" fmla="*/ 1 h 44"/>
                <a:gd name="T8" fmla="*/ 1 w 638"/>
                <a:gd name="T9" fmla="*/ 1 h 44"/>
                <a:gd name="T10" fmla="*/ 1 w 638"/>
                <a:gd name="T11" fmla="*/ 1 h 44"/>
                <a:gd name="T12" fmla="*/ 1 w 638"/>
                <a:gd name="T13" fmla="*/ 1 h 44"/>
                <a:gd name="T14" fmla="*/ 1 w 638"/>
                <a:gd name="T15" fmla="*/ 1 h 44"/>
                <a:gd name="T16" fmla="*/ 1 w 638"/>
                <a:gd name="T17" fmla="*/ 1 h 44"/>
                <a:gd name="T18" fmla="*/ 1 w 638"/>
                <a:gd name="T19" fmla="*/ 1 h 44"/>
                <a:gd name="T20" fmla="*/ 1 w 638"/>
                <a:gd name="T21" fmla="*/ 1 h 44"/>
                <a:gd name="T22" fmla="*/ 1 w 638"/>
                <a:gd name="T23" fmla="*/ 1 h 44"/>
                <a:gd name="T24" fmla="*/ 1 w 638"/>
                <a:gd name="T25" fmla="*/ 1 h 44"/>
                <a:gd name="T26" fmla="*/ 1 w 638"/>
                <a:gd name="T27" fmla="*/ 1 h 44"/>
                <a:gd name="T28" fmla="*/ 1 w 638"/>
                <a:gd name="T29" fmla="*/ 1 h 44"/>
                <a:gd name="T30" fmla="*/ 1 w 638"/>
                <a:gd name="T31" fmla="*/ 1 h 44"/>
                <a:gd name="T32" fmla="*/ 1 w 638"/>
                <a:gd name="T33" fmla="*/ 1 h 44"/>
                <a:gd name="T34" fmla="*/ 1 w 638"/>
                <a:gd name="T35" fmla="*/ 1 h 44"/>
                <a:gd name="T36" fmla="*/ 1 w 638"/>
                <a:gd name="T37" fmla="*/ 1 h 44"/>
                <a:gd name="T38" fmla="*/ 1 w 638"/>
                <a:gd name="T39" fmla="*/ 1 h 44"/>
                <a:gd name="T40" fmla="*/ 1 w 638"/>
                <a:gd name="T41" fmla="*/ 1 h 44"/>
                <a:gd name="T42" fmla="*/ 1 w 638"/>
                <a:gd name="T43" fmla="*/ 1 h 44"/>
                <a:gd name="T44" fmla="*/ 1 w 638"/>
                <a:gd name="T45" fmla="*/ 1 h 44"/>
                <a:gd name="T46" fmla="*/ 1 w 638"/>
                <a:gd name="T47" fmla="*/ 1 h 44"/>
                <a:gd name="T48" fmla="*/ 1 w 638"/>
                <a:gd name="T49" fmla="*/ 1 h 44"/>
                <a:gd name="T50" fmla="*/ 1 w 638"/>
                <a:gd name="T51" fmla="*/ 1 h 44"/>
                <a:gd name="T52" fmla="*/ 1 w 638"/>
                <a:gd name="T53" fmla="*/ 1 h 44"/>
                <a:gd name="T54" fmla="*/ 1 w 638"/>
                <a:gd name="T55" fmla="*/ 1 h 44"/>
                <a:gd name="T56" fmla="*/ 1 w 638"/>
                <a:gd name="T57" fmla="*/ 1 h 44"/>
                <a:gd name="T58" fmla="*/ 1 w 638"/>
                <a:gd name="T59" fmla="*/ 1 h 44"/>
                <a:gd name="T60" fmla="*/ 1 w 638"/>
                <a:gd name="T61" fmla="*/ 1 h 44"/>
                <a:gd name="T62" fmla="*/ 1 w 638"/>
                <a:gd name="T63" fmla="*/ 1 h 44"/>
                <a:gd name="T64" fmla="*/ 1 w 638"/>
                <a:gd name="T65" fmla="*/ 1 h 44"/>
                <a:gd name="T66" fmla="*/ 1 w 638"/>
                <a:gd name="T67" fmla="*/ 1 h 44"/>
                <a:gd name="T68" fmla="*/ 1 w 638"/>
                <a:gd name="T69" fmla="*/ 1 h 44"/>
                <a:gd name="T70" fmla="*/ 1 w 638"/>
                <a:gd name="T71" fmla="*/ 1 h 44"/>
                <a:gd name="T72" fmla="*/ 1 w 638"/>
                <a:gd name="T73" fmla="*/ 1 h 44"/>
                <a:gd name="T74" fmla="*/ 1 w 638"/>
                <a:gd name="T75" fmla="*/ 1 h 44"/>
                <a:gd name="T76" fmla="*/ 1 w 638"/>
                <a:gd name="T77" fmla="*/ 1 h 44"/>
                <a:gd name="T78" fmla="*/ 0 w 638"/>
                <a:gd name="T79" fmla="*/ 0 h 44"/>
                <a:gd name="T80" fmla="*/ 0 w 638"/>
                <a:gd name="T81" fmla="*/ 0 h 44"/>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638"/>
                <a:gd name="T124" fmla="*/ 0 h 44"/>
                <a:gd name="T125" fmla="*/ 638 w 638"/>
                <a:gd name="T126" fmla="*/ 44 h 44"/>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638" h="44">
                  <a:moveTo>
                    <a:pt x="0" y="0"/>
                  </a:moveTo>
                  <a:lnTo>
                    <a:pt x="614" y="0"/>
                  </a:lnTo>
                  <a:lnTo>
                    <a:pt x="616" y="0"/>
                  </a:lnTo>
                  <a:lnTo>
                    <a:pt x="618" y="1"/>
                  </a:lnTo>
                  <a:lnTo>
                    <a:pt x="619" y="1"/>
                  </a:lnTo>
                  <a:lnTo>
                    <a:pt x="621" y="3"/>
                  </a:lnTo>
                  <a:lnTo>
                    <a:pt x="623" y="5"/>
                  </a:lnTo>
                  <a:lnTo>
                    <a:pt x="625" y="6"/>
                  </a:lnTo>
                  <a:lnTo>
                    <a:pt x="628" y="8"/>
                  </a:lnTo>
                  <a:lnTo>
                    <a:pt x="630" y="10"/>
                  </a:lnTo>
                  <a:lnTo>
                    <a:pt x="631" y="13"/>
                  </a:lnTo>
                  <a:lnTo>
                    <a:pt x="635" y="15"/>
                  </a:lnTo>
                  <a:lnTo>
                    <a:pt x="637" y="17"/>
                  </a:lnTo>
                  <a:lnTo>
                    <a:pt x="638" y="19"/>
                  </a:lnTo>
                  <a:lnTo>
                    <a:pt x="638" y="44"/>
                  </a:lnTo>
                  <a:lnTo>
                    <a:pt x="19" y="44"/>
                  </a:lnTo>
                  <a:lnTo>
                    <a:pt x="19" y="43"/>
                  </a:lnTo>
                  <a:lnTo>
                    <a:pt x="19" y="41"/>
                  </a:lnTo>
                  <a:lnTo>
                    <a:pt x="19" y="39"/>
                  </a:lnTo>
                  <a:lnTo>
                    <a:pt x="19" y="38"/>
                  </a:lnTo>
                  <a:lnTo>
                    <a:pt x="20" y="36"/>
                  </a:lnTo>
                  <a:lnTo>
                    <a:pt x="19" y="34"/>
                  </a:lnTo>
                  <a:lnTo>
                    <a:pt x="20" y="31"/>
                  </a:lnTo>
                  <a:lnTo>
                    <a:pt x="19" y="27"/>
                  </a:lnTo>
                  <a:lnTo>
                    <a:pt x="20" y="24"/>
                  </a:lnTo>
                  <a:lnTo>
                    <a:pt x="19" y="19"/>
                  </a:lnTo>
                  <a:lnTo>
                    <a:pt x="17" y="17"/>
                  </a:lnTo>
                  <a:lnTo>
                    <a:pt x="15" y="15"/>
                  </a:lnTo>
                  <a:lnTo>
                    <a:pt x="13" y="13"/>
                  </a:lnTo>
                  <a:lnTo>
                    <a:pt x="12" y="12"/>
                  </a:lnTo>
                  <a:lnTo>
                    <a:pt x="10" y="10"/>
                  </a:lnTo>
                  <a:lnTo>
                    <a:pt x="8" y="8"/>
                  </a:lnTo>
                  <a:lnTo>
                    <a:pt x="6" y="6"/>
                  </a:lnTo>
                  <a:lnTo>
                    <a:pt x="5" y="5"/>
                  </a:lnTo>
                  <a:lnTo>
                    <a:pt x="3" y="3"/>
                  </a:lnTo>
                  <a:lnTo>
                    <a:pt x="1" y="1"/>
                  </a:lnTo>
                  <a:lnTo>
                    <a:pt x="0" y="0"/>
                  </a:lnTo>
                  <a:close/>
                </a:path>
              </a:pathLst>
            </a:custGeom>
            <a:solidFill>
              <a:srgbClr val="A2C1FE"/>
            </a:solidFill>
            <a:ln w="9525">
              <a:noFill/>
              <a:round/>
              <a:headEnd/>
              <a:tailEnd/>
            </a:ln>
          </p:spPr>
          <p:txBody>
            <a:bodyPr/>
            <a:lstStyle/>
            <a:p>
              <a:endParaRPr lang="en-US" sz="700" dirty="0"/>
            </a:p>
          </p:txBody>
        </p:sp>
      </p:grpSp>
      <p:sp>
        <p:nvSpPr>
          <p:cNvPr id="69" name="Horizontal Scroll 68"/>
          <p:cNvSpPr/>
          <p:nvPr/>
        </p:nvSpPr>
        <p:spPr>
          <a:xfrm>
            <a:off x="6564573" y="1"/>
            <a:ext cx="3016155" cy="941695"/>
          </a:xfrm>
          <a:prstGeom prst="horizontalScroll">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200" dirty="0" smtClean="0">
                <a:solidFill>
                  <a:schemeClr val="tx2">
                    <a:lumMod val="50000"/>
                  </a:schemeClr>
                </a:solidFill>
                <a:latin typeface="Calibri" pitchFamily="34" charset="0"/>
              </a:rPr>
              <a:t>This scenario is based on Australian NPP and Indian UPI Payment scheme.</a:t>
            </a:r>
          </a:p>
        </p:txBody>
      </p:sp>
      <p:sp>
        <p:nvSpPr>
          <p:cNvPr id="71" name="Rounded Rectangle 70"/>
          <p:cNvSpPr/>
          <p:nvPr/>
        </p:nvSpPr>
        <p:spPr>
          <a:xfrm>
            <a:off x="1805049" y="6415161"/>
            <a:ext cx="5775965" cy="385948"/>
          </a:xfrm>
          <a:prstGeom prst="round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900" dirty="0" smtClean="0">
                <a:solidFill>
                  <a:srgbClr val="C00000"/>
                </a:solidFill>
                <a:latin typeface="Calibri" pitchFamily="34" charset="0"/>
              </a:rPr>
              <a:t>Note: Please be noted, Technical Specification for PSD2 is yet not released by EBA. All the scenario captured is based on certain assumptions and may tend to change.</a:t>
            </a:r>
          </a:p>
        </p:txBody>
      </p:sp>
      <p:sp>
        <p:nvSpPr>
          <p:cNvPr id="72" name="TextBox 71"/>
          <p:cNvSpPr txBox="1"/>
          <p:nvPr/>
        </p:nvSpPr>
        <p:spPr>
          <a:xfrm>
            <a:off x="3016156" y="1596787"/>
            <a:ext cx="968991" cy="215444"/>
          </a:xfrm>
          <a:prstGeom prst="rect">
            <a:avLst/>
          </a:prstGeom>
          <a:noFill/>
        </p:spPr>
        <p:txBody>
          <a:bodyPr wrap="square" rtlCol="0">
            <a:spAutoFit/>
          </a:bodyPr>
          <a:lstStyle/>
          <a:p>
            <a:r>
              <a:rPr lang="en-US" sz="800" b="1" dirty="0" smtClean="0">
                <a:solidFill>
                  <a:schemeClr val="tx2">
                    <a:lumMod val="50000"/>
                  </a:schemeClr>
                </a:solidFill>
              </a:rPr>
              <a:t>Customer Bank</a:t>
            </a:r>
          </a:p>
        </p:txBody>
      </p:sp>
      <p:sp>
        <p:nvSpPr>
          <p:cNvPr id="73" name="TextBox 72"/>
          <p:cNvSpPr txBox="1"/>
          <p:nvPr/>
        </p:nvSpPr>
        <p:spPr>
          <a:xfrm>
            <a:off x="7086960" y="3455677"/>
            <a:ext cx="1212112" cy="369322"/>
          </a:xfrm>
          <a:prstGeom prst="rect">
            <a:avLst/>
          </a:prstGeom>
          <a:noFill/>
        </p:spPr>
        <p:txBody>
          <a:bodyPr wrap="square" lIns="91430" tIns="45715" rIns="91430" bIns="45715" rtlCol="0">
            <a:spAutoFit/>
          </a:bodyPr>
          <a:lstStyle/>
          <a:p>
            <a:pPr algn="ctr"/>
            <a:r>
              <a:rPr lang="en-US" sz="900" b="1" dirty="0" smtClean="0">
                <a:solidFill>
                  <a:srgbClr val="000000"/>
                </a:solidFill>
                <a:latin typeface="Calibri" pitchFamily="34" charset="0"/>
              </a:rPr>
              <a:t>Bank as Credit Party’s AS-PSP</a:t>
            </a:r>
          </a:p>
        </p:txBody>
      </p:sp>
    </p:spTree>
  </p:cSld>
  <p:clrMapOvr>
    <a:masterClrMapping/>
  </p:clrMapOvr>
  <p:transition spd="med">
    <p:wip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4034" name="Object 2"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44036" name="think-cell Slide" r:id="rId6" imgW="360" imgH="360" progId="">
                  <p:embed/>
                </p:oleObj>
              </mc:Choice>
              <mc:Fallback>
                <p:oleObj name="think-cell Slide" r:id="rId6" imgW="360" imgH="360" progId="">
                  <p:embed/>
                  <p:pic>
                    <p:nvPicPr>
                      <p:cNvPr id="0" name="Object 2"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4035" name="Titre 1"/>
          <p:cNvSpPr>
            <a:spLocks noGrp="1"/>
          </p:cNvSpPr>
          <p:nvPr>
            <p:ph type="title"/>
            <p:custDataLst>
              <p:tags r:id="rId3"/>
            </p:custDataLst>
          </p:nvPr>
        </p:nvSpPr>
        <p:spPr/>
        <p:txBody>
          <a:bodyPr/>
          <a:lstStyle/>
          <a:p>
            <a:pPr eaLnBrk="1" hangingPunct="1"/>
            <a:r>
              <a:rPr lang="en-US" altLang="en-US" sz="2800" dirty="0" smtClean="0">
                <a:latin typeface="Calibri" pitchFamily="34" charset="0"/>
              </a:rPr>
              <a:t>  Coverage</a:t>
            </a:r>
          </a:p>
        </p:txBody>
      </p:sp>
      <p:sp>
        <p:nvSpPr>
          <p:cNvPr id="44036" name="Text Box 3"/>
          <p:cNvSpPr>
            <a:spLocks noGrp="1" noChangeArrowheads="1"/>
          </p:cNvSpPr>
          <p:nvPr>
            <p:ph sz="quarter" idx="10"/>
          </p:nvPr>
        </p:nvSpPr>
        <p:spPr>
          <a:xfrm>
            <a:off x="2879198" y="1244278"/>
            <a:ext cx="5189206" cy="4225188"/>
          </a:xfrm>
        </p:spPr>
        <p:txBody>
          <a:bodyPr lIns="89990" tIns="44995" rIns="89990" bIns="44995"/>
          <a:lstStyle/>
          <a:p>
            <a:pPr marL="228575" indent="-228575" eaLnBrk="1" hangingPunct="1">
              <a:buClr>
                <a:srgbClr val="000000"/>
              </a:buClr>
              <a:buFont typeface="Wingdings" pitchFamily="2" charset="2"/>
              <a:buChar char=""/>
              <a:tabLst>
                <a:tab pos="228575" algn="l"/>
                <a:tab pos="685725" algn="l"/>
                <a:tab pos="1142875" algn="l"/>
                <a:tab pos="1600025" algn="l"/>
                <a:tab pos="2057175" algn="l"/>
                <a:tab pos="2514325" algn="l"/>
                <a:tab pos="2971474" algn="l"/>
                <a:tab pos="3428624" algn="l"/>
                <a:tab pos="3885774" algn="l"/>
                <a:tab pos="4342924" algn="l"/>
                <a:tab pos="4800074" algn="l"/>
                <a:tab pos="5257223" algn="l"/>
                <a:tab pos="5714373" algn="l"/>
                <a:tab pos="6171523" algn="l"/>
                <a:tab pos="6628673" algn="l"/>
                <a:tab pos="7085823" algn="l"/>
                <a:tab pos="7542973" algn="l"/>
                <a:tab pos="8000123" algn="l"/>
                <a:tab pos="8457273" algn="l"/>
                <a:tab pos="8914422" algn="l"/>
                <a:tab pos="9371572" algn="l"/>
              </a:tabLst>
            </a:pPr>
            <a:r>
              <a:rPr lang="en-US" altLang="en-US" sz="1400" dirty="0" smtClean="0">
                <a:solidFill>
                  <a:srgbClr val="000000"/>
                </a:solidFill>
                <a:latin typeface="Calibri" pitchFamily="34" charset="0"/>
                <a:cs typeface="Lucida Sans Unicode" pitchFamily="34" charset="0"/>
              </a:rPr>
              <a:t>Introduction to PSD2 and Project Background</a:t>
            </a:r>
          </a:p>
          <a:p>
            <a:pPr marL="228575" indent="-228575" eaLnBrk="1" hangingPunct="1">
              <a:buClr>
                <a:srgbClr val="000000"/>
              </a:buClr>
              <a:buFont typeface="Wingdings" pitchFamily="2" charset="2"/>
              <a:buChar char=""/>
              <a:tabLst>
                <a:tab pos="228575" algn="l"/>
                <a:tab pos="685725" algn="l"/>
                <a:tab pos="1142875" algn="l"/>
                <a:tab pos="1600025" algn="l"/>
                <a:tab pos="2057175" algn="l"/>
                <a:tab pos="2514325" algn="l"/>
                <a:tab pos="2971474" algn="l"/>
                <a:tab pos="3428624" algn="l"/>
                <a:tab pos="3885774" algn="l"/>
                <a:tab pos="4342924" algn="l"/>
                <a:tab pos="4800074" algn="l"/>
                <a:tab pos="5257223" algn="l"/>
                <a:tab pos="5714373" algn="l"/>
                <a:tab pos="6171523" algn="l"/>
                <a:tab pos="6628673" algn="l"/>
                <a:tab pos="7085823" algn="l"/>
                <a:tab pos="7542973" algn="l"/>
                <a:tab pos="8000123" algn="l"/>
                <a:tab pos="8457273" algn="l"/>
                <a:tab pos="8914422" algn="l"/>
                <a:tab pos="9371572" algn="l"/>
              </a:tabLst>
            </a:pPr>
            <a:r>
              <a:rPr lang="en-US" altLang="en-US" sz="1400" dirty="0" smtClean="0">
                <a:solidFill>
                  <a:srgbClr val="000000"/>
                </a:solidFill>
                <a:latin typeface="Calibri" pitchFamily="34" charset="0"/>
                <a:cs typeface="Lucida Sans Unicode" pitchFamily="34" charset="0"/>
              </a:rPr>
              <a:t>Snapshot of Business Scenario</a:t>
            </a:r>
          </a:p>
          <a:p>
            <a:pPr marL="228575" indent="-228575" eaLnBrk="1" hangingPunct="1">
              <a:buClr>
                <a:srgbClr val="000000"/>
              </a:buClr>
              <a:buFont typeface="Wingdings" pitchFamily="2" charset="2"/>
              <a:buChar char=""/>
              <a:tabLst>
                <a:tab pos="228575" algn="l"/>
                <a:tab pos="685725" algn="l"/>
                <a:tab pos="1142875" algn="l"/>
                <a:tab pos="1600025" algn="l"/>
                <a:tab pos="2057175" algn="l"/>
                <a:tab pos="2514325" algn="l"/>
                <a:tab pos="2971474" algn="l"/>
                <a:tab pos="3428624" algn="l"/>
                <a:tab pos="3885774" algn="l"/>
                <a:tab pos="4342924" algn="l"/>
                <a:tab pos="4800074" algn="l"/>
                <a:tab pos="5257223" algn="l"/>
                <a:tab pos="5714373" algn="l"/>
                <a:tab pos="6171523" algn="l"/>
                <a:tab pos="6628673" algn="l"/>
                <a:tab pos="7085823" algn="l"/>
                <a:tab pos="7542973" algn="l"/>
                <a:tab pos="8000123" algn="l"/>
                <a:tab pos="8457273" algn="l"/>
                <a:tab pos="8914422" algn="l"/>
                <a:tab pos="9371572" algn="l"/>
              </a:tabLst>
            </a:pPr>
            <a:r>
              <a:rPr lang="en-US" altLang="en-US" sz="1400" dirty="0" smtClean="0">
                <a:solidFill>
                  <a:srgbClr val="000000"/>
                </a:solidFill>
                <a:latin typeface="Calibri" pitchFamily="34" charset="0"/>
                <a:cs typeface="Lucida Sans Unicode" pitchFamily="34" charset="0"/>
              </a:rPr>
              <a:t>PISP Scenarios</a:t>
            </a:r>
          </a:p>
          <a:p>
            <a:pPr marL="419054" lvl="1" indent="-228575" eaLnBrk="1" hangingPunct="1">
              <a:buClr>
                <a:srgbClr val="000000"/>
              </a:buClr>
              <a:buFont typeface="Wingdings" pitchFamily="2" charset="2"/>
              <a:buChar char=""/>
              <a:tabLst>
                <a:tab pos="228575" algn="l"/>
                <a:tab pos="685725" algn="l"/>
                <a:tab pos="1142875" algn="l"/>
                <a:tab pos="1600025" algn="l"/>
                <a:tab pos="2057175" algn="l"/>
                <a:tab pos="2514325" algn="l"/>
                <a:tab pos="2971474" algn="l"/>
                <a:tab pos="3428624" algn="l"/>
                <a:tab pos="3885774" algn="l"/>
                <a:tab pos="4342924" algn="l"/>
                <a:tab pos="4800074" algn="l"/>
                <a:tab pos="5257223" algn="l"/>
                <a:tab pos="5714373" algn="l"/>
                <a:tab pos="6171523" algn="l"/>
                <a:tab pos="6628673" algn="l"/>
                <a:tab pos="7085823" algn="l"/>
                <a:tab pos="7542973" algn="l"/>
                <a:tab pos="8000123" algn="l"/>
                <a:tab pos="8457273" algn="l"/>
                <a:tab pos="8914422" algn="l"/>
                <a:tab pos="9371572" algn="l"/>
              </a:tabLst>
            </a:pPr>
            <a:r>
              <a:rPr lang="en-US" altLang="en-US" sz="1100" dirty="0" smtClean="0">
                <a:solidFill>
                  <a:srgbClr val="000000"/>
                </a:solidFill>
                <a:latin typeface="Calibri" pitchFamily="34" charset="0"/>
                <a:cs typeface="Lucida Sans Unicode" pitchFamily="34" charset="0"/>
              </a:rPr>
              <a:t>Scenario 1 – Merchant Bank as PISP</a:t>
            </a:r>
          </a:p>
          <a:p>
            <a:pPr marL="419054" lvl="1" indent="-228575" eaLnBrk="1" hangingPunct="1">
              <a:buClr>
                <a:srgbClr val="000000"/>
              </a:buClr>
              <a:buFont typeface="Wingdings" pitchFamily="2" charset="2"/>
              <a:buChar char=""/>
              <a:tabLst>
                <a:tab pos="228575" algn="l"/>
                <a:tab pos="685725" algn="l"/>
                <a:tab pos="1142875" algn="l"/>
                <a:tab pos="1600025" algn="l"/>
                <a:tab pos="2057175" algn="l"/>
                <a:tab pos="2514325" algn="l"/>
                <a:tab pos="2971474" algn="l"/>
                <a:tab pos="3428624" algn="l"/>
                <a:tab pos="3885774" algn="l"/>
                <a:tab pos="4342924" algn="l"/>
                <a:tab pos="4800074" algn="l"/>
                <a:tab pos="5257223" algn="l"/>
                <a:tab pos="5714373" algn="l"/>
                <a:tab pos="6171523" algn="l"/>
                <a:tab pos="6628673" algn="l"/>
                <a:tab pos="7085823" algn="l"/>
                <a:tab pos="7542973" algn="l"/>
                <a:tab pos="8000123" algn="l"/>
                <a:tab pos="8457273" algn="l"/>
                <a:tab pos="8914422" algn="l"/>
                <a:tab pos="9371572" algn="l"/>
              </a:tabLst>
            </a:pPr>
            <a:r>
              <a:rPr lang="en-US" altLang="en-US" sz="1100" dirty="0" smtClean="0">
                <a:solidFill>
                  <a:srgbClr val="000000"/>
                </a:solidFill>
                <a:latin typeface="Calibri" pitchFamily="34" charset="0"/>
                <a:cs typeface="Lucida Sans Unicode" pitchFamily="34" charset="0"/>
              </a:rPr>
              <a:t>Scenario 2 – TPP as PISP</a:t>
            </a:r>
          </a:p>
          <a:p>
            <a:pPr marL="419054" lvl="1" indent="-228575" eaLnBrk="1" hangingPunct="1">
              <a:buClr>
                <a:srgbClr val="000000"/>
              </a:buClr>
              <a:buFont typeface="Wingdings" pitchFamily="2" charset="2"/>
              <a:buChar char=""/>
              <a:tabLst>
                <a:tab pos="228575" algn="l"/>
                <a:tab pos="685725" algn="l"/>
                <a:tab pos="1142875" algn="l"/>
                <a:tab pos="1600025" algn="l"/>
                <a:tab pos="2057175" algn="l"/>
                <a:tab pos="2514325" algn="l"/>
                <a:tab pos="2971474" algn="l"/>
                <a:tab pos="3428624" algn="l"/>
                <a:tab pos="3885774" algn="l"/>
                <a:tab pos="4342924" algn="l"/>
                <a:tab pos="4800074" algn="l"/>
                <a:tab pos="5257223" algn="l"/>
                <a:tab pos="5714373" algn="l"/>
                <a:tab pos="6171523" algn="l"/>
                <a:tab pos="6628673" algn="l"/>
                <a:tab pos="7085823" algn="l"/>
                <a:tab pos="7542973" algn="l"/>
                <a:tab pos="8000123" algn="l"/>
                <a:tab pos="8457273" algn="l"/>
                <a:tab pos="8914422" algn="l"/>
                <a:tab pos="9371572" algn="l"/>
              </a:tabLst>
            </a:pPr>
            <a:r>
              <a:rPr lang="en-US" altLang="en-US" sz="1100" dirty="0" smtClean="0">
                <a:solidFill>
                  <a:srgbClr val="000000"/>
                </a:solidFill>
                <a:latin typeface="Calibri" pitchFamily="34" charset="0"/>
                <a:cs typeface="Lucida Sans Unicode" pitchFamily="34" charset="0"/>
              </a:rPr>
              <a:t>Scenario 3 – Merchant (TPP) as PISP</a:t>
            </a:r>
          </a:p>
          <a:p>
            <a:pPr marL="419054" lvl="1" indent="-228575" eaLnBrk="1" hangingPunct="1">
              <a:buClr>
                <a:srgbClr val="000000"/>
              </a:buClr>
              <a:buFont typeface="Wingdings" pitchFamily="2" charset="2"/>
              <a:buChar char=""/>
              <a:tabLst>
                <a:tab pos="228575" algn="l"/>
                <a:tab pos="685725" algn="l"/>
                <a:tab pos="1142875" algn="l"/>
                <a:tab pos="1600025" algn="l"/>
                <a:tab pos="2057175" algn="l"/>
                <a:tab pos="2514325" algn="l"/>
                <a:tab pos="2971474" algn="l"/>
                <a:tab pos="3428624" algn="l"/>
                <a:tab pos="3885774" algn="l"/>
                <a:tab pos="4342924" algn="l"/>
                <a:tab pos="4800074" algn="l"/>
                <a:tab pos="5257223" algn="l"/>
                <a:tab pos="5714373" algn="l"/>
                <a:tab pos="6171523" algn="l"/>
                <a:tab pos="6628673" algn="l"/>
                <a:tab pos="7085823" algn="l"/>
                <a:tab pos="7542973" algn="l"/>
                <a:tab pos="8000123" algn="l"/>
                <a:tab pos="8457273" algn="l"/>
                <a:tab pos="8914422" algn="l"/>
                <a:tab pos="9371572" algn="l"/>
              </a:tabLst>
            </a:pPr>
            <a:r>
              <a:rPr lang="en-US" altLang="en-US" sz="1100" dirty="0" smtClean="0">
                <a:solidFill>
                  <a:srgbClr val="000000"/>
                </a:solidFill>
                <a:latin typeface="Calibri" pitchFamily="34" charset="0"/>
                <a:cs typeface="Lucida Sans Unicode" pitchFamily="34" charset="0"/>
              </a:rPr>
              <a:t>Scenario 4 – Bank (AS-PSP) to TPP Money Transfer</a:t>
            </a:r>
          </a:p>
          <a:p>
            <a:pPr marL="600009" lvl="2" indent="-228575" eaLnBrk="1" hangingPunct="1">
              <a:buClr>
                <a:srgbClr val="000000"/>
              </a:buClr>
              <a:buFont typeface="Wingdings" pitchFamily="2" charset="2"/>
              <a:buChar char=""/>
              <a:tabLst>
                <a:tab pos="228575" algn="l"/>
                <a:tab pos="685725" algn="l"/>
                <a:tab pos="1142875" algn="l"/>
                <a:tab pos="1600025" algn="l"/>
                <a:tab pos="2057175" algn="l"/>
                <a:tab pos="2514325" algn="l"/>
                <a:tab pos="2971474" algn="l"/>
                <a:tab pos="3428624" algn="l"/>
                <a:tab pos="3885774" algn="l"/>
                <a:tab pos="4342924" algn="l"/>
                <a:tab pos="4800074" algn="l"/>
                <a:tab pos="5257223" algn="l"/>
                <a:tab pos="5714373" algn="l"/>
                <a:tab pos="6171523" algn="l"/>
                <a:tab pos="6628673" algn="l"/>
                <a:tab pos="7085823" algn="l"/>
                <a:tab pos="7542973" algn="l"/>
                <a:tab pos="8000123" algn="l"/>
                <a:tab pos="8457273" algn="l"/>
                <a:tab pos="8914422" algn="l"/>
                <a:tab pos="9371572" algn="l"/>
              </a:tabLst>
            </a:pPr>
            <a:r>
              <a:rPr lang="en-US" altLang="en-US" sz="1000" dirty="0" smtClean="0">
                <a:solidFill>
                  <a:srgbClr val="000000"/>
                </a:solidFill>
                <a:latin typeface="Calibri" pitchFamily="34" charset="0"/>
                <a:cs typeface="Lucida Sans Unicode" pitchFamily="34" charset="0"/>
              </a:rPr>
              <a:t>Scenario 4.1 – Alternative approach based on other RTP schemes</a:t>
            </a:r>
          </a:p>
          <a:p>
            <a:pPr marL="419054" lvl="1" indent="-228575" eaLnBrk="1" hangingPunct="1">
              <a:buClr>
                <a:srgbClr val="000000"/>
              </a:buClr>
              <a:buFont typeface="Wingdings" pitchFamily="2" charset="2"/>
              <a:buChar char=""/>
              <a:tabLst>
                <a:tab pos="228575" algn="l"/>
                <a:tab pos="685725" algn="l"/>
                <a:tab pos="1142875" algn="l"/>
                <a:tab pos="1600025" algn="l"/>
                <a:tab pos="2057175" algn="l"/>
                <a:tab pos="2514325" algn="l"/>
                <a:tab pos="2971474" algn="l"/>
                <a:tab pos="3428624" algn="l"/>
                <a:tab pos="3885774" algn="l"/>
                <a:tab pos="4342924" algn="l"/>
                <a:tab pos="4800074" algn="l"/>
                <a:tab pos="5257223" algn="l"/>
                <a:tab pos="5714373" algn="l"/>
                <a:tab pos="6171523" algn="l"/>
                <a:tab pos="6628673" algn="l"/>
                <a:tab pos="7085823" algn="l"/>
                <a:tab pos="7542973" algn="l"/>
                <a:tab pos="8000123" algn="l"/>
                <a:tab pos="8457273" algn="l"/>
                <a:tab pos="8914422" algn="l"/>
                <a:tab pos="9371572" algn="l"/>
              </a:tabLst>
            </a:pPr>
            <a:r>
              <a:rPr lang="en-US" altLang="en-US" sz="1100" dirty="0" smtClean="0">
                <a:solidFill>
                  <a:srgbClr val="000000"/>
                </a:solidFill>
                <a:latin typeface="Calibri" pitchFamily="34" charset="0"/>
                <a:cs typeface="Lucida Sans Unicode" pitchFamily="34" charset="0"/>
              </a:rPr>
              <a:t>Scenario 5 – TPP to Bank (AS-PSP) Money Transfer</a:t>
            </a:r>
          </a:p>
          <a:p>
            <a:pPr marL="600009" lvl="2" indent="-228575" eaLnBrk="1" hangingPunct="1">
              <a:buClr>
                <a:srgbClr val="000000"/>
              </a:buClr>
              <a:buFont typeface="Wingdings" pitchFamily="2" charset="2"/>
              <a:buChar char=""/>
              <a:tabLst>
                <a:tab pos="228575" algn="l"/>
                <a:tab pos="685725" algn="l"/>
                <a:tab pos="1142875" algn="l"/>
                <a:tab pos="1600025" algn="l"/>
                <a:tab pos="2057175" algn="l"/>
                <a:tab pos="2514325" algn="l"/>
                <a:tab pos="2971474" algn="l"/>
                <a:tab pos="3428624" algn="l"/>
                <a:tab pos="3885774" algn="l"/>
                <a:tab pos="4342924" algn="l"/>
                <a:tab pos="4800074" algn="l"/>
                <a:tab pos="5257223" algn="l"/>
                <a:tab pos="5714373" algn="l"/>
                <a:tab pos="6171523" algn="l"/>
                <a:tab pos="6628673" algn="l"/>
                <a:tab pos="7085823" algn="l"/>
                <a:tab pos="7542973" algn="l"/>
                <a:tab pos="8000123" algn="l"/>
                <a:tab pos="8457273" algn="l"/>
                <a:tab pos="8914422" algn="l"/>
                <a:tab pos="9371572" algn="l"/>
              </a:tabLst>
            </a:pPr>
            <a:r>
              <a:rPr lang="en-US" altLang="en-US" sz="1000" dirty="0" smtClean="0">
                <a:solidFill>
                  <a:srgbClr val="000000"/>
                </a:solidFill>
                <a:latin typeface="Calibri" pitchFamily="34" charset="0"/>
                <a:cs typeface="Lucida Sans Unicode" pitchFamily="34" charset="0"/>
              </a:rPr>
              <a:t>Scenario 5.1 – Alternative approach based on other RTP schemes</a:t>
            </a:r>
          </a:p>
          <a:p>
            <a:pPr marL="419054" lvl="1" indent="-228575" eaLnBrk="1" hangingPunct="1">
              <a:buClr>
                <a:srgbClr val="000000"/>
              </a:buClr>
              <a:buFont typeface="Wingdings" pitchFamily="2" charset="2"/>
              <a:buChar char=""/>
              <a:tabLst>
                <a:tab pos="228575" algn="l"/>
                <a:tab pos="685725" algn="l"/>
                <a:tab pos="1142875" algn="l"/>
                <a:tab pos="1600025" algn="l"/>
                <a:tab pos="2057175" algn="l"/>
                <a:tab pos="2514325" algn="l"/>
                <a:tab pos="2971474" algn="l"/>
                <a:tab pos="3428624" algn="l"/>
                <a:tab pos="3885774" algn="l"/>
                <a:tab pos="4342924" algn="l"/>
                <a:tab pos="4800074" algn="l"/>
                <a:tab pos="5257223" algn="l"/>
                <a:tab pos="5714373" algn="l"/>
                <a:tab pos="6171523" algn="l"/>
                <a:tab pos="6628673" algn="l"/>
                <a:tab pos="7085823" algn="l"/>
                <a:tab pos="7542973" algn="l"/>
                <a:tab pos="8000123" algn="l"/>
                <a:tab pos="8457273" algn="l"/>
                <a:tab pos="8914422" algn="l"/>
                <a:tab pos="9371572" algn="l"/>
              </a:tabLst>
            </a:pPr>
            <a:r>
              <a:rPr lang="en-US" altLang="en-US" sz="1100" dirty="0" smtClean="0">
                <a:solidFill>
                  <a:srgbClr val="000000"/>
                </a:solidFill>
                <a:latin typeface="Calibri" pitchFamily="34" charset="0"/>
                <a:cs typeface="Lucida Sans Unicode" pitchFamily="34" charset="0"/>
              </a:rPr>
              <a:t>Scenario 6 – TPP to TPP Money transfer</a:t>
            </a:r>
          </a:p>
          <a:p>
            <a:pPr marL="600009" lvl="2" indent="-228575" eaLnBrk="1" hangingPunct="1">
              <a:buClr>
                <a:srgbClr val="000000"/>
              </a:buClr>
              <a:buFont typeface="Wingdings" pitchFamily="2" charset="2"/>
              <a:buChar char=""/>
              <a:tabLst>
                <a:tab pos="228575" algn="l"/>
                <a:tab pos="685725" algn="l"/>
                <a:tab pos="1142875" algn="l"/>
                <a:tab pos="1600025" algn="l"/>
                <a:tab pos="2057175" algn="l"/>
                <a:tab pos="2514325" algn="l"/>
                <a:tab pos="2971474" algn="l"/>
                <a:tab pos="3428624" algn="l"/>
                <a:tab pos="3885774" algn="l"/>
                <a:tab pos="4342924" algn="l"/>
                <a:tab pos="4800074" algn="l"/>
                <a:tab pos="5257223" algn="l"/>
                <a:tab pos="5714373" algn="l"/>
                <a:tab pos="6171523" algn="l"/>
                <a:tab pos="6628673" algn="l"/>
                <a:tab pos="7085823" algn="l"/>
                <a:tab pos="7542973" algn="l"/>
                <a:tab pos="8000123" algn="l"/>
                <a:tab pos="8457273" algn="l"/>
                <a:tab pos="8914422" algn="l"/>
                <a:tab pos="9371572" algn="l"/>
              </a:tabLst>
            </a:pPr>
            <a:r>
              <a:rPr lang="en-US" altLang="en-US" sz="1000" dirty="0" smtClean="0">
                <a:solidFill>
                  <a:srgbClr val="000000"/>
                </a:solidFill>
                <a:latin typeface="Calibri" pitchFamily="34" charset="0"/>
                <a:cs typeface="Lucida Sans Unicode" pitchFamily="34" charset="0"/>
              </a:rPr>
              <a:t>Scenario 6.1 – Alternative approach based on other RTP schemes</a:t>
            </a:r>
          </a:p>
          <a:p>
            <a:pPr marL="228575" indent="-228575" eaLnBrk="1" hangingPunct="1">
              <a:buClr>
                <a:srgbClr val="000000"/>
              </a:buClr>
              <a:buFont typeface="Wingdings" pitchFamily="2" charset="2"/>
              <a:buChar char=""/>
              <a:tabLst>
                <a:tab pos="228575" algn="l"/>
                <a:tab pos="685725" algn="l"/>
                <a:tab pos="1142875" algn="l"/>
                <a:tab pos="1600025" algn="l"/>
                <a:tab pos="2057175" algn="l"/>
                <a:tab pos="2514325" algn="l"/>
                <a:tab pos="2971474" algn="l"/>
                <a:tab pos="3428624" algn="l"/>
                <a:tab pos="3885774" algn="l"/>
                <a:tab pos="4342924" algn="l"/>
                <a:tab pos="4800074" algn="l"/>
                <a:tab pos="5257223" algn="l"/>
                <a:tab pos="5714373" algn="l"/>
                <a:tab pos="6171523" algn="l"/>
                <a:tab pos="6628673" algn="l"/>
                <a:tab pos="7085823" algn="l"/>
                <a:tab pos="7542973" algn="l"/>
                <a:tab pos="8000123" algn="l"/>
                <a:tab pos="8457273" algn="l"/>
                <a:tab pos="8914422" algn="l"/>
                <a:tab pos="9371572" algn="l"/>
              </a:tabLst>
            </a:pPr>
            <a:r>
              <a:rPr lang="en-US" altLang="en-US" sz="1400" dirty="0" smtClean="0">
                <a:solidFill>
                  <a:srgbClr val="000000"/>
                </a:solidFill>
                <a:latin typeface="Calibri" pitchFamily="34" charset="0"/>
                <a:cs typeface="Lucida Sans Unicode" pitchFamily="34" charset="0"/>
              </a:rPr>
              <a:t>AISP Scenarios</a:t>
            </a:r>
          </a:p>
          <a:p>
            <a:pPr marL="419054" lvl="1" indent="-228575" eaLnBrk="1" hangingPunct="1">
              <a:buClr>
                <a:srgbClr val="000000"/>
              </a:buClr>
              <a:buFont typeface="Wingdings" pitchFamily="2" charset="2"/>
              <a:buChar char=""/>
              <a:tabLst>
                <a:tab pos="228575" algn="l"/>
                <a:tab pos="685725" algn="l"/>
                <a:tab pos="1142875" algn="l"/>
                <a:tab pos="1600025" algn="l"/>
                <a:tab pos="2057175" algn="l"/>
                <a:tab pos="2514325" algn="l"/>
                <a:tab pos="2971474" algn="l"/>
                <a:tab pos="3428624" algn="l"/>
                <a:tab pos="3885774" algn="l"/>
                <a:tab pos="4342924" algn="l"/>
                <a:tab pos="4800074" algn="l"/>
                <a:tab pos="5257223" algn="l"/>
                <a:tab pos="5714373" algn="l"/>
                <a:tab pos="6171523" algn="l"/>
                <a:tab pos="6628673" algn="l"/>
                <a:tab pos="7085823" algn="l"/>
                <a:tab pos="7542973" algn="l"/>
                <a:tab pos="8000123" algn="l"/>
                <a:tab pos="8457273" algn="l"/>
                <a:tab pos="8914422" algn="l"/>
                <a:tab pos="9371572" algn="l"/>
              </a:tabLst>
            </a:pPr>
            <a:r>
              <a:rPr lang="en-US" altLang="en-US" sz="1100" dirty="0" smtClean="0">
                <a:solidFill>
                  <a:srgbClr val="000000"/>
                </a:solidFill>
                <a:latin typeface="Calibri" pitchFamily="34" charset="0"/>
                <a:cs typeface="Lucida Sans Unicode" pitchFamily="34" charset="0"/>
              </a:rPr>
              <a:t>Scenario 7 – Bank as AISP</a:t>
            </a:r>
          </a:p>
          <a:p>
            <a:pPr marL="419054" lvl="1" indent="-228575" eaLnBrk="1" hangingPunct="1">
              <a:buClr>
                <a:srgbClr val="000000"/>
              </a:buClr>
              <a:buFont typeface="Wingdings" pitchFamily="2" charset="2"/>
              <a:buChar char=""/>
              <a:tabLst>
                <a:tab pos="228575" algn="l"/>
                <a:tab pos="685725" algn="l"/>
                <a:tab pos="1142875" algn="l"/>
                <a:tab pos="1600025" algn="l"/>
                <a:tab pos="2057175" algn="l"/>
                <a:tab pos="2514325" algn="l"/>
                <a:tab pos="2971474" algn="l"/>
                <a:tab pos="3428624" algn="l"/>
                <a:tab pos="3885774" algn="l"/>
                <a:tab pos="4342924" algn="l"/>
                <a:tab pos="4800074" algn="l"/>
                <a:tab pos="5257223" algn="l"/>
                <a:tab pos="5714373" algn="l"/>
                <a:tab pos="6171523" algn="l"/>
                <a:tab pos="6628673" algn="l"/>
                <a:tab pos="7085823" algn="l"/>
                <a:tab pos="7542973" algn="l"/>
                <a:tab pos="8000123" algn="l"/>
                <a:tab pos="8457273" algn="l"/>
                <a:tab pos="8914422" algn="l"/>
                <a:tab pos="9371572" algn="l"/>
              </a:tabLst>
            </a:pPr>
            <a:r>
              <a:rPr lang="en-US" altLang="en-US" sz="1100" dirty="0" smtClean="0">
                <a:solidFill>
                  <a:srgbClr val="000000"/>
                </a:solidFill>
                <a:latin typeface="Calibri" pitchFamily="34" charset="0"/>
                <a:cs typeface="Lucida Sans Unicode" pitchFamily="34" charset="0"/>
              </a:rPr>
              <a:t>Scenario 8 – TPP as AISP</a:t>
            </a:r>
            <a:endParaRPr lang="en-US" altLang="en-US" sz="1600" dirty="0" smtClean="0">
              <a:solidFill>
                <a:srgbClr val="000000"/>
              </a:solidFill>
              <a:latin typeface="Calibri" pitchFamily="34" charset="0"/>
              <a:cs typeface="Lucida Sans Unicode" pitchFamily="34" charset="0"/>
            </a:endParaRPr>
          </a:p>
          <a:p>
            <a:pPr marL="228575" lvl="1" indent="-228575" eaLnBrk="1" hangingPunct="1">
              <a:buClr>
                <a:srgbClr val="000000"/>
              </a:buClr>
              <a:buFont typeface="Wingdings" pitchFamily="2" charset="2"/>
              <a:buChar char=""/>
              <a:tabLst>
                <a:tab pos="228575" algn="l"/>
                <a:tab pos="685725" algn="l"/>
                <a:tab pos="1142875" algn="l"/>
                <a:tab pos="1600025" algn="l"/>
                <a:tab pos="2057175" algn="l"/>
                <a:tab pos="2514325" algn="l"/>
                <a:tab pos="2971474" algn="l"/>
                <a:tab pos="3428624" algn="l"/>
                <a:tab pos="3885774" algn="l"/>
                <a:tab pos="4342924" algn="l"/>
                <a:tab pos="4800074" algn="l"/>
                <a:tab pos="5257223" algn="l"/>
                <a:tab pos="5714373" algn="l"/>
                <a:tab pos="6171523" algn="l"/>
                <a:tab pos="6628673" algn="l"/>
                <a:tab pos="7085823" algn="l"/>
                <a:tab pos="7542973" algn="l"/>
                <a:tab pos="8000123" algn="l"/>
                <a:tab pos="8457273" algn="l"/>
                <a:tab pos="8914422" algn="l"/>
                <a:tab pos="9371572" algn="l"/>
              </a:tabLst>
            </a:pPr>
            <a:r>
              <a:rPr lang="en-US" altLang="en-US" sz="1400" dirty="0" smtClean="0">
                <a:solidFill>
                  <a:srgbClr val="000000"/>
                </a:solidFill>
                <a:latin typeface="Calibri" pitchFamily="34" charset="0"/>
                <a:cs typeface="Lucida Sans Unicode" pitchFamily="34" charset="0"/>
              </a:rPr>
              <a:t>PISP Scenarios for Direct Debit</a:t>
            </a:r>
          </a:p>
          <a:p>
            <a:pPr marL="409530" lvl="2" indent="-228575" eaLnBrk="1" hangingPunct="1">
              <a:buClr>
                <a:srgbClr val="000000"/>
              </a:buClr>
              <a:buFont typeface="Wingdings" pitchFamily="2" charset="2"/>
              <a:buChar char=""/>
              <a:tabLst>
                <a:tab pos="228575" algn="l"/>
                <a:tab pos="685725" algn="l"/>
                <a:tab pos="1142875" algn="l"/>
                <a:tab pos="1600025" algn="l"/>
                <a:tab pos="2057175" algn="l"/>
                <a:tab pos="2514325" algn="l"/>
                <a:tab pos="2971474" algn="l"/>
                <a:tab pos="3428624" algn="l"/>
                <a:tab pos="3885774" algn="l"/>
                <a:tab pos="4342924" algn="l"/>
                <a:tab pos="4800074" algn="l"/>
                <a:tab pos="5257223" algn="l"/>
                <a:tab pos="5714373" algn="l"/>
                <a:tab pos="6171523" algn="l"/>
                <a:tab pos="6628673" algn="l"/>
                <a:tab pos="7085823" algn="l"/>
                <a:tab pos="7542973" algn="l"/>
                <a:tab pos="8000123" algn="l"/>
                <a:tab pos="8457273" algn="l"/>
                <a:tab pos="8914422" algn="l"/>
                <a:tab pos="9371572" algn="l"/>
              </a:tabLst>
            </a:pPr>
            <a:r>
              <a:rPr lang="en-US" altLang="en-US" sz="1200" dirty="0" smtClean="0">
                <a:solidFill>
                  <a:srgbClr val="000000"/>
                </a:solidFill>
                <a:latin typeface="Calibri" pitchFamily="34" charset="0"/>
                <a:cs typeface="Lucida Sans Unicode" pitchFamily="34" charset="0"/>
              </a:rPr>
              <a:t>Scenario 9 – Mandate is maintained and managed by Merchant Bank</a:t>
            </a:r>
          </a:p>
          <a:p>
            <a:pPr marL="584136" lvl="3" indent="-228575" eaLnBrk="1" hangingPunct="1">
              <a:buClr>
                <a:srgbClr val="000000"/>
              </a:buClr>
              <a:buFont typeface="Wingdings" pitchFamily="2" charset="2"/>
              <a:buChar char=""/>
              <a:tabLst>
                <a:tab pos="228575" algn="l"/>
                <a:tab pos="685725" algn="l"/>
                <a:tab pos="1142875" algn="l"/>
                <a:tab pos="1600025" algn="l"/>
                <a:tab pos="2057175" algn="l"/>
                <a:tab pos="2514325" algn="l"/>
                <a:tab pos="2971474" algn="l"/>
                <a:tab pos="3428624" algn="l"/>
                <a:tab pos="3885774" algn="l"/>
                <a:tab pos="4342924" algn="l"/>
                <a:tab pos="4800074" algn="l"/>
                <a:tab pos="5257223" algn="l"/>
                <a:tab pos="5714373" algn="l"/>
                <a:tab pos="6171523" algn="l"/>
                <a:tab pos="6628673" algn="l"/>
                <a:tab pos="7085823" algn="l"/>
                <a:tab pos="7542973" algn="l"/>
                <a:tab pos="8000123" algn="l"/>
                <a:tab pos="8457273" algn="l"/>
                <a:tab pos="8914422" algn="l"/>
                <a:tab pos="9371572" algn="l"/>
              </a:tabLst>
            </a:pPr>
            <a:r>
              <a:rPr lang="en-US" altLang="en-US" sz="1000" dirty="0" smtClean="0">
                <a:solidFill>
                  <a:srgbClr val="000000"/>
                </a:solidFill>
                <a:latin typeface="Calibri" pitchFamily="34" charset="0"/>
                <a:cs typeface="Lucida Sans Unicode" pitchFamily="34" charset="0"/>
              </a:rPr>
              <a:t>Scenario 9.1 - Mandate is maintained and managed by PISP</a:t>
            </a:r>
          </a:p>
        </p:txBody>
      </p:sp>
    </p:spTree>
  </p:cSld>
  <p:clrMapOvr>
    <a:masterClrMapping/>
  </p:clrMapOvr>
  <p:transition spd="med">
    <p:wip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Rounded Rectangle 83"/>
          <p:cNvSpPr/>
          <p:nvPr/>
        </p:nvSpPr>
        <p:spPr>
          <a:xfrm>
            <a:off x="3558363" y="3366964"/>
            <a:ext cx="1282997" cy="960487"/>
          </a:xfrm>
          <a:prstGeom prst="roundRect">
            <a:avLst/>
          </a:prstGeom>
          <a:solidFill>
            <a:srgbClr val="C1E1FF"/>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91430" tIns="45715" rIns="91430" bIns="45715" rtlCol="0" anchor="ctr"/>
          <a:lstStyle/>
          <a:p>
            <a:pPr algn="ctr"/>
            <a:endParaRPr lang="en-US" sz="1000" dirty="0" smtClean="0">
              <a:solidFill>
                <a:schemeClr val="tx2">
                  <a:lumMod val="50000"/>
                </a:schemeClr>
              </a:solidFill>
              <a:latin typeface="Calibri" pitchFamily="34" charset="0"/>
            </a:endParaRPr>
          </a:p>
        </p:txBody>
      </p:sp>
      <p:sp>
        <p:nvSpPr>
          <p:cNvPr id="80" name="Rounded Rectangle 79"/>
          <p:cNvSpPr/>
          <p:nvPr/>
        </p:nvSpPr>
        <p:spPr>
          <a:xfrm>
            <a:off x="6276751" y="1938657"/>
            <a:ext cx="1282997" cy="1027821"/>
          </a:xfrm>
          <a:prstGeom prst="roundRect">
            <a:avLst/>
          </a:prstGeom>
          <a:solidFill>
            <a:srgbClr val="C1E1FF"/>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91430" tIns="45715" rIns="91430" bIns="45715" rtlCol="0" anchor="ctr"/>
          <a:lstStyle/>
          <a:p>
            <a:pPr algn="ctr"/>
            <a:endParaRPr lang="en-US" sz="1000" dirty="0" smtClean="0">
              <a:solidFill>
                <a:schemeClr val="tx2">
                  <a:lumMod val="50000"/>
                </a:schemeClr>
              </a:solidFill>
              <a:latin typeface="Calibri" pitchFamily="34" charset="0"/>
            </a:endParaRPr>
          </a:p>
        </p:txBody>
      </p:sp>
      <p:sp>
        <p:nvSpPr>
          <p:cNvPr id="64" name="Rounded Rectangle 63"/>
          <p:cNvSpPr/>
          <p:nvPr/>
        </p:nvSpPr>
        <p:spPr>
          <a:xfrm>
            <a:off x="6209411" y="1127045"/>
            <a:ext cx="1488561" cy="733647"/>
          </a:xfrm>
          <a:prstGeom prst="roundRect">
            <a:avLst/>
          </a:prstGeom>
          <a:solidFill>
            <a:srgbClr val="C1E1FF"/>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91430" tIns="45715" rIns="91430" bIns="45715" rtlCol="0" anchor="ctr"/>
          <a:lstStyle/>
          <a:p>
            <a:pPr algn="ctr"/>
            <a:endParaRPr lang="en-US" sz="1000" dirty="0" smtClean="0">
              <a:solidFill>
                <a:schemeClr val="tx2">
                  <a:lumMod val="50000"/>
                </a:schemeClr>
              </a:solidFill>
              <a:latin typeface="Calibri" pitchFamily="34" charset="0"/>
            </a:endParaRPr>
          </a:p>
        </p:txBody>
      </p:sp>
      <p:sp>
        <p:nvSpPr>
          <p:cNvPr id="2" name="Content Placeholder 1"/>
          <p:cNvSpPr>
            <a:spLocks noGrp="1"/>
          </p:cNvSpPr>
          <p:nvPr>
            <p:ph idx="12"/>
          </p:nvPr>
        </p:nvSpPr>
        <p:spPr>
          <a:xfrm>
            <a:off x="261284" y="4449170"/>
            <a:ext cx="9410700" cy="1869744"/>
          </a:xfrm>
        </p:spPr>
        <p:style>
          <a:lnRef idx="1">
            <a:schemeClr val="accent5"/>
          </a:lnRef>
          <a:fillRef idx="2">
            <a:schemeClr val="accent5"/>
          </a:fillRef>
          <a:effectRef idx="1">
            <a:schemeClr val="accent5"/>
          </a:effectRef>
          <a:fontRef idx="minor">
            <a:schemeClr val="dk1"/>
          </a:fontRef>
        </p:style>
        <p:txBody>
          <a:bodyPr numCol="2"/>
          <a:lstStyle/>
          <a:p>
            <a:pPr marL="228575" indent="-228575">
              <a:buNone/>
            </a:pPr>
            <a:r>
              <a:rPr lang="en-US" sz="900" dirty="0">
                <a:solidFill>
                  <a:srgbClr val="000000"/>
                </a:solidFill>
              </a:rPr>
              <a:t>1. Customer1 login into his </a:t>
            </a:r>
            <a:r>
              <a:rPr lang="en-US" sz="900" dirty="0" smtClean="0">
                <a:solidFill>
                  <a:srgbClr val="000000"/>
                </a:solidFill>
              </a:rPr>
              <a:t>TPP </a:t>
            </a:r>
            <a:r>
              <a:rPr lang="en-US" sz="900" dirty="0">
                <a:solidFill>
                  <a:srgbClr val="000000"/>
                </a:solidFill>
              </a:rPr>
              <a:t>(wallet) portal and initiate credit transfer request to pay Customer2. </a:t>
            </a:r>
            <a:r>
              <a:rPr lang="en-US" sz="900" dirty="0" smtClean="0">
                <a:solidFill>
                  <a:srgbClr val="000000"/>
                </a:solidFill>
              </a:rPr>
              <a:t>To initiate </a:t>
            </a:r>
            <a:r>
              <a:rPr lang="en-US" sz="900" dirty="0">
                <a:solidFill>
                  <a:srgbClr val="000000"/>
                </a:solidFill>
              </a:rPr>
              <a:t>payment, Customer1 </a:t>
            </a:r>
            <a:r>
              <a:rPr lang="en-US" sz="900" dirty="0" smtClean="0">
                <a:solidFill>
                  <a:srgbClr val="000000"/>
                </a:solidFill>
              </a:rPr>
              <a:t>use “</a:t>
            </a:r>
            <a:r>
              <a:rPr lang="en-US" sz="900" b="1" dirty="0" smtClean="0">
                <a:solidFill>
                  <a:srgbClr val="000000"/>
                </a:solidFill>
              </a:rPr>
              <a:t>Virtual Address / Alias</a:t>
            </a:r>
            <a:r>
              <a:rPr lang="en-US" sz="900" dirty="0" smtClean="0">
                <a:solidFill>
                  <a:srgbClr val="000000"/>
                </a:solidFill>
              </a:rPr>
              <a:t>” </a:t>
            </a:r>
            <a:r>
              <a:rPr lang="en-US" sz="900" dirty="0">
                <a:solidFill>
                  <a:srgbClr val="000000"/>
                </a:solidFill>
              </a:rPr>
              <a:t>of </a:t>
            </a:r>
            <a:r>
              <a:rPr lang="en-US" sz="900" dirty="0" smtClean="0">
                <a:solidFill>
                  <a:srgbClr val="000000"/>
                </a:solidFill>
              </a:rPr>
              <a:t>Customer2. </a:t>
            </a:r>
            <a:r>
              <a:rPr lang="en-US" sz="900" dirty="0">
                <a:solidFill>
                  <a:srgbClr val="FF0000"/>
                </a:solidFill>
              </a:rPr>
              <a:t>getCreditAlias</a:t>
            </a:r>
          </a:p>
          <a:p>
            <a:pPr marL="228575" indent="-228575">
              <a:buNone/>
            </a:pPr>
            <a:r>
              <a:rPr lang="en-US" sz="900" dirty="0">
                <a:solidFill>
                  <a:srgbClr val="000000"/>
                </a:solidFill>
              </a:rPr>
              <a:t>2. Assuming Third Party Registry Service provider will have “Virtual Address/Alias to it’s Issuer Bank/TPP” mapping, and details of the customer. </a:t>
            </a:r>
            <a:r>
              <a:rPr lang="en-US" sz="900" dirty="0" smtClean="0">
                <a:solidFill>
                  <a:srgbClr val="000000"/>
                </a:solidFill>
              </a:rPr>
              <a:t> So TPP </a:t>
            </a:r>
            <a:r>
              <a:rPr lang="en-US" sz="900" dirty="0">
                <a:solidFill>
                  <a:srgbClr val="000000"/>
                </a:solidFill>
              </a:rPr>
              <a:t>get the IBAN of </a:t>
            </a:r>
            <a:r>
              <a:rPr lang="en-US" sz="900" dirty="0" smtClean="0">
                <a:solidFill>
                  <a:srgbClr val="000000"/>
                </a:solidFill>
              </a:rPr>
              <a:t>Beneficiary customer’s Bank </a:t>
            </a:r>
            <a:r>
              <a:rPr lang="en-US" sz="900" dirty="0">
                <a:solidFill>
                  <a:srgbClr val="000000"/>
                </a:solidFill>
              </a:rPr>
              <a:t>from authorized Third Party Registry Service. </a:t>
            </a:r>
            <a:r>
              <a:rPr lang="en-US" sz="900" dirty="0" smtClean="0">
                <a:solidFill>
                  <a:srgbClr val="FF0000"/>
                </a:solidFill>
              </a:rPr>
              <a:t>getIBAN, sendIBANDetails</a:t>
            </a:r>
            <a:endParaRPr lang="en-US" sz="900" dirty="0">
              <a:solidFill>
                <a:srgbClr val="FF0000"/>
              </a:solidFill>
            </a:endParaRPr>
          </a:p>
          <a:p>
            <a:pPr marL="228575" indent="-228575">
              <a:buNone/>
            </a:pPr>
            <a:r>
              <a:rPr lang="en-US" sz="900" dirty="0">
                <a:solidFill>
                  <a:srgbClr val="000000"/>
                </a:solidFill>
              </a:rPr>
              <a:t>3. </a:t>
            </a:r>
            <a:r>
              <a:rPr lang="en-US" sz="900" dirty="0" smtClean="0">
                <a:solidFill>
                  <a:srgbClr val="000000"/>
                </a:solidFill>
              </a:rPr>
              <a:t>TPP </a:t>
            </a:r>
            <a:r>
              <a:rPr lang="en-US" sz="900" dirty="0">
                <a:solidFill>
                  <a:srgbClr val="000000"/>
                </a:solidFill>
              </a:rPr>
              <a:t>send credit transfer initiation request to </a:t>
            </a:r>
            <a:r>
              <a:rPr lang="en-US" sz="900" dirty="0" smtClean="0">
                <a:solidFill>
                  <a:srgbClr val="000000"/>
                </a:solidFill>
              </a:rPr>
              <a:t>TPP’s </a:t>
            </a:r>
            <a:r>
              <a:rPr lang="en-US" sz="900" dirty="0">
                <a:solidFill>
                  <a:srgbClr val="000000"/>
                </a:solidFill>
              </a:rPr>
              <a:t>Bank (AS-PSP1). </a:t>
            </a:r>
            <a:r>
              <a:rPr lang="en-US" sz="900" dirty="0">
                <a:solidFill>
                  <a:srgbClr val="FF0000"/>
                </a:solidFill>
              </a:rPr>
              <a:t>sendPaymentInitiationRequest</a:t>
            </a:r>
          </a:p>
          <a:p>
            <a:pPr marL="228575" indent="-228575">
              <a:buNone/>
            </a:pPr>
            <a:r>
              <a:rPr lang="en-US" sz="900" dirty="0">
                <a:solidFill>
                  <a:srgbClr val="000000"/>
                </a:solidFill>
              </a:rPr>
              <a:t>4. AS-PSP1 send positive response to </a:t>
            </a:r>
            <a:r>
              <a:rPr lang="en-US" sz="900" dirty="0" smtClean="0">
                <a:solidFill>
                  <a:srgbClr val="000000"/>
                </a:solidFill>
              </a:rPr>
              <a:t>TPP </a:t>
            </a:r>
            <a:r>
              <a:rPr lang="en-US" sz="900" dirty="0">
                <a:solidFill>
                  <a:srgbClr val="000000"/>
                </a:solidFill>
              </a:rPr>
              <a:t>for initiated credit transfer request. </a:t>
            </a:r>
            <a:r>
              <a:rPr lang="en-IN" sz="900" dirty="0">
                <a:solidFill>
                  <a:srgbClr val="FF0000"/>
                </a:solidFill>
              </a:rPr>
              <a:t>checkCustomerCreditDetails, </a:t>
            </a:r>
            <a:r>
              <a:rPr lang="en-US" sz="900" dirty="0">
                <a:solidFill>
                  <a:srgbClr val="FF0000"/>
                </a:solidFill>
                <a:cs typeface="Arial" pitchFamily="34" charset="0"/>
              </a:rPr>
              <a:t>executePaymentOrder, </a:t>
            </a:r>
            <a:r>
              <a:rPr lang="en-US" sz="900" dirty="0">
                <a:solidFill>
                  <a:srgbClr val="FF0000"/>
                </a:solidFill>
              </a:rPr>
              <a:t>notifyPaymentOrderStatus </a:t>
            </a:r>
            <a:endParaRPr lang="en-US" sz="900" dirty="0" smtClean="0">
              <a:solidFill>
                <a:srgbClr val="FF0000"/>
              </a:solidFill>
            </a:endParaRPr>
          </a:p>
          <a:p>
            <a:pPr marL="228575" indent="-228575">
              <a:buNone/>
            </a:pPr>
            <a:r>
              <a:rPr lang="en-US" sz="900" dirty="0" smtClean="0">
                <a:solidFill>
                  <a:srgbClr val="000000"/>
                </a:solidFill>
              </a:rPr>
              <a:t>5. On </a:t>
            </a:r>
            <a:r>
              <a:rPr lang="en-US" sz="900" dirty="0">
                <a:solidFill>
                  <a:srgbClr val="000000"/>
                </a:solidFill>
              </a:rPr>
              <a:t>positive acknowledgement from AS-PSP1 (</a:t>
            </a:r>
            <a:r>
              <a:rPr lang="en-US" sz="900" dirty="0" smtClean="0">
                <a:solidFill>
                  <a:srgbClr val="000000"/>
                </a:solidFill>
              </a:rPr>
              <a:t>TPP </a:t>
            </a:r>
            <a:r>
              <a:rPr lang="en-US" sz="900" dirty="0">
                <a:solidFill>
                  <a:srgbClr val="000000"/>
                </a:solidFill>
              </a:rPr>
              <a:t>Bank), </a:t>
            </a:r>
            <a:r>
              <a:rPr lang="en-US" sz="900" dirty="0" smtClean="0">
                <a:solidFill>
                  <a:srgbClr val="000000"/>
                </a:solidFill>
              </a:rPr>
              <a:t>TPP </a:t>
            </a:r>
            <a:r>
              <a:rPr lang="en-US" sz="900" dirty="0">
                <a:solidFill>
                  <a:srgbClr val="000000"/>
                </a:solidFill>
              </a:rPr>
              <a:t>send Customer2’s </a:t>
            </a:r>
            <a:r>
              <a:rPr lang="en-US" sz="900" dirty="0" smtClean="0">
                <a:solidFill>
                  <a:srgbClr val="000000"/>
                </a:solidFill>
              </a:rPr>
              <a:t>“</a:t>
            </a:r>
            <a:r>
              <a:rPr lang="en-US" sz="900" b="1" dirty="0" smtClean="0">
                <a:solidFill>
                  <a:srgbClr val="000000"/>
                </a:solidFill>
              </a:rPr>
              <a:t>Virtual Address / Alias</a:t>
            </a:r>
            <a:r>
              <a:rPr lang="en-US" sz="900" dirty="0" smtClean="0">
                <a:solidFill>
                  <a:srgbClr val="000000"/>
                </a:solidFill>
              </a:rPr>
              <a:t>”, </a:t>
            </a:r>
            <a:r>
              <a:rPr lang="en-US" sz="900" dirty="0">
                <a:solidFill>
                  <a:srgbClr val="000000"/>
                </a:solidFill>
              </a:rPr>
              <a:t>“</a:t>
            </a:r>
            <a:r>
              <a:rPr lang="en-US" sz="900" b="1" dirty="0">
                <a:solidFill>
                  <a:srgbClr val="000000"/>
                </a:solidFill>
              </a:rPr>
              <a:t>Amount</a:t>
            </a:r>
            <a:r>
              <a:rPr lang="en-US" sz="900" dirty="0">
                <a:solidFill>
                  <a:srgbClr val="000000"/>
                </a:solidFill>
              </a:rPr>
              <a:t>” and “</a:t>
            </a:r>
            <a:r>
              <a:rPr lang="en-US" sz="900" b="1" dirty="0">
                <a:solidFill>
                  <a:srgbClr val="000000"/>
                </a:solidFill>
              </a:rPr>
              <a:t>Transaction Reference Number</a:t>
            </a:r>
            <a:r>
              <a:rPr lang="en-US" sz="900" dirty="0">
                <a:solidFill>
                  <a:srgbClr val="000000"/>
                </a:solidFill>
              </a:rPr>
              <a:t>” to </a:t>
            </a:r>
            <a:r>
              <a:rPr lang="en-US" sz="900" dirty="0" smtClean="0">
                <a:solidFill>
                  <a:srgbClr val="000000"/>
                </a:solidFill>
              </a:rPr>
              <a:t>Customer2’bank. </a:t>
            </a:r>
            <a:r>
              <a:rPr lang="en-US" sz="900" dirty="0">
                <a:solidFill>
                  <a:srgbClr val="FF0000"/>
                </a:solidFill>
              </a:rPr>
              <a:t>sendPaymentInfo</a:t>
            </a:r>
          </a:p>
          <a:p>
            <a:pPr marL="228575" indent="-228575">
              <a:buNone/>
            </a:pPr>
            <a:r>
              <a:rPr lang="en-US" sz="900" dirty="0" smtClean="0">
                <a:solidFill>
                  <a:srgbClr val="000000"/>
                </a:solidFill>
              </a:rPr>
              <a:t>6</a:t>
            </a:r>
            <a:r>
              <a:rPr lang="en-US" sz="900" dirty="0">
                <a:solidFill>
                  <a:srgbClr val="000000"/>
                </a:solidFill>
              </a:rPr>
              <a:t>. The funds become available to Customer2’s bank </a:t>
            </a:r>
            <a:r>
              <a:rPr lang="en-US" sz="900" dirty="0" smtClean="0">
                <a:solidFill>
                  <a:srgbClr val="000000"/>
                </a:solidFill>
              </a:rPr>
              <a:t>once </a:t>
            </a:r>
            <a:r>
              <a:rPr lang="en-US" sz="900" dirty="0">
                <a:solidFill>
                  <a:srgbClr val="000000"/>
                </a:solidFill>
              </a:rPr>
              <a:t>clearing and settlement in the infrastructure layer has been completed.</a:t>
            </a:r>
          </a:p>
          <a:p>
            <a:pPr marL="228575" indent="-228575">
              <a:buNone/>
            </a:pPr>
            <a:r>
              <a:rPr lang="en-US" sz="900" dirty="0">
                <a:solidFill>
                  <a:srgbClr val="000000"/>
                </a:solidFill>
              </a:rPr>
              <a:t>7. </a:t>
            </a:r>
            <a:r>
              <a:rPr lang="en-US" sz="900" dirty="0" smtClean="0">
                <a:solidFill>
                  <a:srgbClr val="000000"/>
                </a:solidFill>
              </a:rPr>
              <a:t>Customer2’s Bank will </a:t>
            </a:r>
            <a:r>
              <a:rPr lang="en-US" sz="900" dirty="0">
                <a:solidFill>
                  <a:srgbClr val="000000"/>
                </a:solidFill>
              </a:rPr>
              <a:t>match the </a:t>
            </a:r>
            <a:r>
              <a:rPr lang="en-US" sz="900" b="1" dirty="0">
                <a:solidFill>
                  <a:srgbClr val="000000"/>
                </a:solidFill>
              </a:rPr>
              <a:t>Customer2 alias, Amount  and Transaction Reference</a:t>
            </a:r>
            <a:r>
              <a:rPr lang="en-US" sz="900" dirty="0">
                <a:solidFill>
                  <a:srgbClr val="000000"/>
                </a:solidFill>
              </a:rPr>
              <a:t> and the funds become available to Customer2 in his </a:t>
            </a:r>
            <a:r>
              <a:rPr lang="en-US" sz="900" dirty="0" smtClean="0">
                <a:solidFill>
                  <a:srgbClr val="000000"/>
                </a:solidFill>
              </a:rPr>
              <a:t>bank </a:t>
            </a:r>
            <a:r>
              <a:rPr lang="en-US" sz="900" dirty="0">
                <a:solidFill>
                  <a:srgbClr val="000000"/>
                </a:solidFill>
              </a:rPr>
              <a:t>account. </a:t>
            </a:r>
            <a:r>
              <a:rPr lang="en-US" sz="900" dirty="0">
                <a:solidFill>
                  <a:srgbClr val="FF0000"/>
                </a:solidFill>
              </a:rPr>
              <a:t>matchTransaction, </a:t>
            </a:r>
            <a:r>
              <a:rPr lang="en-US" sz="900" dirty="0" smtClean="0">
                <a:solidFill>
                  <a:srgbClr val="FF0000"/>
                </a:solidFill>
              </a:rPr>
              <a:t>notifyPaymentStatusToTPP, notifyPaymentReceiptToCustomer</a:t>
            </a:r>
          </a:p>
          <a:p>
            <a:pPr marL="228575" indent="-228575">
              <a:buNone/>
            </a:pPr>
            <a:r>
              <a:rPr lang="en-US" sz="900" dirty="0" smtClean="0"/>
              <a:t>8. Customer1’s TPP </a:t>
            </a:r>
            <a:r>
              <a:rPr lang="en-US" sz="900" dirty="0"/>
              <a:t>receive the transaction status from </a:t>
            </a:r>
            <a:r>
              <a:rPr lang="en-US" sz="900" dirty="0" smtClean="0"/>
              <a:t>Customer2’s Bank and </a:t>
            </a:r>
            <a:r>
              <a:rPr lang="en-US" sz="900" dirty="0"/>
              <a:t>notify the status to Customer1. </a:t>
            </a:r>
            <a:r>
              <a:rPr lang="en-US" sz="900" dirty="0" smtClean="0">
                <a:solidFill>
                  <a:srgbClr val="FF0000"/>
                </a:solidFill>
              </a:rPr>
              <a:t>notifyPaymentSentToCustomer</a:t>
            </a:r>
            <a:endParaRPr lang="en-US" sz="900" dirty="0">
              <a:solidFill>
                <a:srgbClr val="000000"/>
              </a:solidFill>
            </a:endParaRPr>
          </a:p>
          <a:p>
            <a:pPr marL="228575" indent="-228575">
              <a:buAutoNum type="arabicPeriod"/>
            </a:pPr>
            <a:endParaRPr lang="en-US" sz="900" dirty="0">
              <a:solidFill>
                <a:srgbClr val="000000"/>
              </a:solidFill>
            </a:endParaRPr>
          </a:p>
        </p:txBody>
      </p:sp>
      <p:sp>
        <p:nvSpPr>
          <p:cNvPr id="3" name="Title 2"/>
          <p:cNvSpPr>
            <a:spLocks noGrp="1"/>
          </p:cNvSpPr>
          <p:nvPr>
            <p:ph type="title"/>
          </p:nvPr>
        </p:nvSpPr>
        <p:spPr>
          <a:xfrm>
            <a:off x="-1" y="164690"/>
            <a:ext cx="5950425" cy="549275"/>
          </a:xfrm>
        </p:spPr>
        <p:txBody>
          <a:bodyPr/>
          <a:lstStyle/>
          <a:p>
            <a:r>
              <a:rPr lang="en-US" altLang="en-US" sz="2400" dirty="0" smtClean="0">
                <a:solidFill>
                  <a:srgbClr val="000000"/>
                </a:solidFill>
                <a:latin typeface="Calibri" pitchFamily="34" charset="0"/>
                <a:cs typeface="Lucida Sans Unicode" pitchFamily="34" charset="0"/>
              </a:rPr>
              <a:t>Scenario 5 –TPP to Bank Money Transfer (Approach 1)</a:t>
            </a:r>
            <a:endParaRPr lang="en-US" sz="2400" dirty="0"/>
          </a:p>
        </p:txBody>
      </p:sp>
      <p:sp>
        <p:nvSpPr>
          <p:cNvPr id="5" name="Oval 4"/>
          <p:cNvSpPr/>
          <p:nvPr/>
        </p:nvSpPr>
        <p:spPr>
          <a:xfrm>
            <a:off x="2791440" y="1876273"/>
            <a:ext cx="195943" cy="235132"/>
          </a:xfrm>
          <a:prstGeom prst="ellipse">
            <a:avLst/>
          </a:prstGeom>
          <a:ln w="15875">
            <a:solidFill>
              <a:srgbClr val="000000"/>
            </a:solidFill>
            <a:prstDash val="solid"/>
            <a:tailEnd type="arrow"/>
          </a:ln>
        </p:spPr>
        <p:style>
          <a:lnRef idx="1">
            <a:schemeClr val="accent1"/>
          </a:lnRef>
          <a:fillRef idx="0">
            <a:schemeClr val="accent1"/>
          </a:fillRef>
          <a:effectRef idx="0">
            <a:schemeClr val="accent1"/>
          </a:effectRef>
          <a:fontRef idx="minor">
            <a:schemeClr val="tx1"/>
          </a:fontRef>
        </p:style>
        <p:txBody>
          <a:bodyPr lIns="91430" tIns="45715" rIns="91430" bIns="45715" rtlCol="0" anchor="ctr"/>
          <a:lstStyle/>
          <a:p>
            <a:pPr algn="ctr"/>
            <a:r>
              <a:rPr lang="en-US" sz="1100" dirty="0" smtClean="0">
                <a:solidFill>
                  <a:srgbClr val="000000"/>
                </a:solidFill>
                <a:latin typeface="Calibri" pitchFamily="34" charset="0"/>
              </a:rPr>
              <a:t>1</a:t>
            </a:r>
          </a:p>
        </p:txBody>
      </p:sp>
      <p:cxnSp>
        <p:nvCxnSpPr>
          <p:cNvPr id="10" name="Straight Arrow Connector 9"/>
          <p:cNvCxnSpPr/>
          <p:nvPr/>
        </p:nvCxnSpPr>
        <p:spPr>
          <a:xfrm>
            <a:off x="2479122" y="2141129"/>
            <a:ext cx="902499" cy="8288"/>
          </a:xfrm>
          <a:prstGeom prst="straightConnector1">
            <a:avLst/>
          </a:prstGeom>
          <a:ln w="15875">
            <a:solidFill>
              <a:srgbClr val="000000"/>
            </a:solidFill>
            <a:prstDash val="solid"/>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9" name="Shape 18"/>
          <p:cNvCxnSpPr>
            <a:stCxn id="80" idx="3"/>
            <a:endCxn id="42" idx="0"/>
          </p:cNvCxnSpPr>
          <p:nvPr/>
        </p:nvCxnSpPr>
        <p:spPr>
          <a:xfrm>
            <a:off x="7559748" y="2452568"/>
            <a:ext cx="549019" cy="245548"/>
          </a:xfrm>
          <a:prstGeom prst="bentConnector2">
            <a:avLst/>
          </a:prstGeom>
          <a:ln w="15875">
            <a:solidFill>
              <a:srgbClr val="00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0" name="Shape 19"/>
          <p:cNvCxnSpPr>
            <a:stCxn id="43" idx="2"/>
            <a:endCxn id="84" idx="3"/>
          </p:cNvCxnSpPr>
          <p:nvPr/>
        </p:nvCxnSpPr>
        <p:spPr>
          <a:xfrm rot="5400000">
            <a:off x="6346370" y="2073385"/>
            <a:ext cx="268813" cy="3278832"/>
          </a:xfrm>
          <a:prstGeom prst="bentConnector2">
            <a:avLst/>
          </a:prstGeom>
          <a:ln w="15875">
            <a:solidFill>
              <a:srgbClr val="000000"/>
            </a:solidFill>
            <a:prstDash val="dash"/>
            <a:tailEnd type="triangle"/>
          </a:ln>
        </p:spPr>
        <p:style>
          <a:lnRef idx="1">
            <a:schemeClr val="accent1"/>
          </a:lnRef>
          <a:fillRef idx="0">
            <a:schemeClr val="accent1"/>
          </a:fillRef>
          <a:effectRef idx="0">
            <a:schemeClr val="accent1"/>
          </a:effectRef>
          <a:fontRef idx="minor">
            <a:schemeClr val="tx1"/>
          </a:fontRef>
        </p:style>
      </p:cxnSp>
      <p:grpSp>
        <p:nvGrpSpPr>
          <p:cNvPr id="4" name="Group 23"/>
          <p:cNvGrpSpPr>
            <a:grpSpLocks/>
          </p:cNvGrpSpPr>
          <p:nvPr/>
        </p:nvGrpSpPr>
        <p:grpSpPr bwMode="auto">
          <a:xfrm>
            <a:off x="6332505" y="1890834"/>
            <a:ext cx="630539" cy="740353"/>
            <a:chOff x="567" y="1616"/>
            <a:chExt cx="568" cy="605"/>
          </a:xfrm>
        </p:grpSpPr>
        <p:sp>
          <p:nvSpPr>
            <p:cNvPr id="25" name="AutoShape 17"/>
            <p:cNvSpPr>
              <a:spLocks noChangeAspect="1" noChangeArrowheads="1" noTextEdit="1"/>
            </p:cNvSpPr>
            <p:nvPr/>
          </p:nvSpPr>
          <p:spPr bwMode="auto">
            <a:xfrm>
              <a:off x="567" y="1616"/>
              <a:ext cx="568" cy="605"/>
            </a:xfrm>
            <a:prstGeom prst="rect">
              <a:avLst/>
            </a:prstGeom>
            <a:noFill/>
            <a:ln w="9525">
              <a:noFill/>
              <a:miter lim="800000"/>
              <a:headEnd/>
              <a:tailEnd/>
            </a:ln>
          </p:spPr>
          <p:txBody>
            <a:bodyPr/>
            <a:lstStyle/>
            <a:p>
              <a:endParaRPr lang="en-US" sz="700" dirty="0"/>
            </a:p>
          </p:txBody>
        </p:sp>
        <p:sp>
          <p:nvSpPr>
            <p:cNvPr id="26" name="Freeform 19"/>
            <p:cNvSpPr>
              <a:spLocks/>
            </p:cNvSpPr>
            <p:nvPr/>
          </p:nvSpPr>
          <p:spPr bwMode="auto">
            <a:xfrm>
              <a:off x="611" y="1660"/>
              <a:ext cx="480" cy="517"/>
            </a:xfrm>
            <a:custGeom>
              <a:avLst/>
              <a:gdLst>
                <a:gd name="T0" fmla="*/ 1 w 960"/>
                <a:gd name="T1" fmla="*/ 0 h 1034"/>
                <a:gd name="T2" fmla="*/ 1 w 960"/>
                <a:gd name="T3" fmla="*/ 1 h 1034"/>
                <a:gd name="T4" fmla="*/ 1 w 960"/>
                <a:gd name="T5" fmla="*/ 1 h 1034"/>
                <a:gd name="T6" fmla="*/ 1 w 960"/>
                <a:gd name="T7" fmla="*/ 1 h 1034"/>
                <a:gd name="T8" fmla="*/ 1 w 960"/>
                <a:gd name="T9" fmla="*/ 1 h 1034"/>
                <a:gd name="T10" fmla="*/ 1 w 960"/>
                <a:gd name="T11" fmla="*/ 1 h 1034"/>
                <a:gd name="T12" fmla="*/ 1 w 960"/>
                <a:gd name="T13" fmla="*/ 1 h 1034"/>
                <a:gd name="T14" fmla="*/ 1 w 960"/>
                <a:gd name="T15" fmla="*/ 1 h 1034"/>
                <a:gd name="T16" fmla="*/ 1 w 960"/>
                <a:gd name="T17" fmla="*/ 1 h 1034"/>
                <a:gd name="T18" fmla="*/ 1 w 960"/>
                <a:gd name="T19" fmla="*/ 1 h 1034"/>
                <a:gd name="T20" fmla="*/ 1 w 960"/>
                <a:gd name="T21" fmla="*/ 1 h 1034"/>
                <a:gd name="T22" fmla="*/ 1 w 960"/>
                <a:gd name="T23" fmla="*/ 1 h 1034"/>
                <a:gd name="T24" fmla="*/ 1 w 960"/>
                <a:gd name="T25" fmla="*/ 1 h 1034"/>
                <a:gd name="T26" fmla="*/ 1 w 960"/>
                <a:gd name="T27" fmla="*/ 1 h 1034"/>
                <a:gd name="T28" fmla="*/ 1 w 960"/>
                <a:gd name="T29" fmla="*/ 1 h 1034"/>
                <a:gd name="T30" fmla="*/ 1 w 960"/>
                <a:gd name="T31" fmla="*/ 1 h 1034"/>
                <a:gd name="T32" fmla="*/ 1 w 960"/>
                <a:gd name="T33" fmla="*/ 1 h 1034"/>
                <a:gd name="T34" fmla="*/ 1 w 960"/>
                <a:gd name="T35" fmla="*/ 1 h 1034"/>
                <a:gd name="T36" fmla="*/ 1 w 960"/>
                <a:gd name="T37" fmla="*/ 1 h 1034"/>
                <a:gd name="T38" fmla="*/ 1 w 960"/>
                <a:gd name="T39" fmla="*/ 1 h 1034"/>
                <a:gd name="T40" fmla="*/ 1 w 960"/>
                <a:gd name="T41" fmla="*/ 1 h 1034"/>
                <a:gd name="T42" fmla="*/ 1 w 960"/>
                <a:gd name="T43" fmla="*/ 1 h 1034"/>
                <a:gd name="T44" fmla="*/ 1 w 960"/>
                <a:gd name="T45" fmla="*/ 1 h 1034"/>
                <a:gd name="T46" fmla="*/ 1 w 960"/>
                <a:gd name="T47" fmla="*/ 1 h 1034"/>
                <a:gd name="T48" fmla="*/ 1 w 960"/>
                <a:gd name="T49" fmla="*/ 1 h 1034"/>
                <a:gd name="T50" fmla="*/ 1 w 960"/>
                <a:gd name="T51" fmla="*/ 1 h 1034"/>
                <a:gd name="T52" fmla="*/ 1 w 960"/>
                <a:gd name="T53" fmla="*/ 1 h 1034"/>
                <a:gd name="T54" fmla="*/ 1 w 960"/>
                <a:gd name="T55" fmla="*/ 1 h 1034"/>
                <a:gd name="T56" fmla="*/ 1 w 960"/>
                <a:gd name="T57" fmla="*/ 1 h 1034"/>
                <a:gd name="T58" fmla="*/ 1 w 960"/>
                <a:gd name="T59" fmla="*/ 1 h 1034"/>
                <a:gd name="T60" fmla="*/ 1 w 960"/>
                <a:gd name="T61" fmla="*/ 1 h 1034"/>
                <a:gd name="T62" fmla="*/ 1 w 960"/>
                <a:gd name="T63" fmla="*/ 1 h 1034"/>
                <a:gd name="T64" fmla="*/ 1 w 960"/>
                <a:gd name="T65" fmla="*/ 1 h 1034"/>
                <a:gd name="T66" fmla="*/ 1 w 960"/>
                <a:gd name="T67" fmla="*/ 1 h 1034"/>
                <a:gd name="T68" fmla="*/ 1 w 960"/>
                <a:gd name="T69" fmla="*/ 1 h 1034"/>
                <a:gd name="T70" fmla="*/ 1 w 960"/>
                <a:gd name="T71" fmla="*/ 1 h 1034"/>
                <a:gd name="T72" fmla="*/ 1 w 960"/>
                <a:gd name="T73" fmla="*/ 1 h 1034"/>
                <a:gd name="T74" fmla="*/ 1 w 960"/>
                <a:gd name="T75" fmla="*/ 1 h 1034"/>
                <a:gd name="T76" fmla="*/ 1 w 960"/>
                <a:gd name="T77" fmla="*/ 1 h 1034"/>
                <a:gd name="T78" fmla="*/ 1 w 960"/>
                <a:gd name="T79" fmla="*/ 1 h 1034"/>
                <a:gd name="T80" fmla="*/ 1 w 960"/>
                <a:gd name="T81" fmla="*/ 1 h 1034"/>
                <a:gd name="T82" fmla="*/ 1 w 960"/>
                <a:gd name="T83" fmla="*/ 1 h 1034"/>
                <a:gd name="T84" fmla="*/ 1 w 960"/>
                <a:gd name="T85" fmla="*/ 1 h 1034"/>
                <a:gd name="T86" fmla="*/ 1 w 960"/>
                <a:gd name="T87" fmla="*/ 1 h 1034"/>
                <a:gd name="T88" fmla="*/ 0 w 960"/>
                <a:gd name="T89" fmla="*/ 1 h 1034"/>
                <a:gd name="T90" fmla="*/ 0 w 960"/>
                <a:gd name="T91" fmla="*/ 1 h 1034"/>
                <a:gd name="T92" fmla="*/ 1 w 960"/>
                <a:gd name="T93" fmla="*/ 1 h 1034"/>
                <a:gd name="T94" fmla="*/ 1 w 960"/>
                <a:gd name="T95" fmla="*/ 1 h 1034"/>
                <a:gd name="T96" fmla="*/ 1 w 960"/>
                <a:gd name="T97" fmla="*/ 1 h 1034"/>
                <a:gd name="T98" fmla="*/ 1 w 960"/>
                <a:gd name="T99" fmla="*/ 1 h 1034"/>
                <a:gd name="T100" fmla="*/ 1 w 960"/>
                <a:gd name="T101" fmla="*/ 1 h 1034"/>
                <a:gd name="T102" fmla="*/ 1 w 960"/>
                <a:gd name="T103" fmla="*/ 1 h 1034"/>
                <a:gd name="T104" fmla="*/ 1 w 960"/>
                <a:gd name="T105" fmla="*/ 1 h 1034"/>
                <a:gd name="T106" fmla="*/ 1 w 960"/>
                <a:gd name="T107" fmla="*/ 1 h 1034"/>
                <a:gd name="T108" fmla="*/ 1 w 960"/>
                <a:gd name="T109" fmla="*/ 1 h 1034"/>
                <a:gd name="T110" fmla="*/ 1 w 960"/>
                <a:gd name="T111" fmla="*/ 1 h 1034"/>
                <a:gd name="T112" fmla="*/ 1 w 960"/>
                <a:gd name="T113" fmla="*/ 1 h 1034"/>
                <a:gd name="T114" fmla="*/ 1 w 960"/>
                <a:gd name="T115" fmla="*/ 1 h 1034"/>
                <a:gd name="T116" fmla="*/ 1 w 960"/>
                <a:gd name="T117" fmla="*/ 1 h 1034"/>
                <a:gd name="T118" fmla="*/ 1 w 960"/>
                <a:gd name="T119" fmla="*/ 1 h 1034"/>
                <a:gd name="T120" fmla="*/ 1 w 960"/>
                <a:gd name="T121" fmla="*/ 1 h 1034"/>
                <a:gd name="T122" fmla="*/ 1 w 960"/>
                <a:gd name="T123" fmla="*/ 0 h 1034"/>
                <a:gd name="T124" fmla="*/ 1 w 960"/>
                <a:gd name="T125" fmla="*/ 0 h 1034"/>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960"/>
                <a:gd name="T190" fmla="*/ 0 h 1034"/>
                <a:gd name="T191" fmla="*/ 960 w 960"/>
                <a:gd name="T192" fmla="*/ 1034 h 1034"/>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960" h="1034">
                  <a:moveTo>
                    <a:pt x="332" y="0"/>
                  </a:moveTo>
                  <a:lnTo>
                    <a:pt x="354" y="12"/>
                  </a:lnTo>
                  <a:lnTo>
                    <a:pt x="376" y="24"/>
                  </a:lnTo>
                  <a:lnTo>
                    <a:pt x="399" y="35"/>
                  </a:lnTo>
                  <a:lnTo>
                    <a:pt x="423" y="47"/>
                  </a:lnTo>
                  <a:lnTo>
                    <a:pt x="445" y="57"/>
                  </a:lnTo>
                  <a:lnTo>
                    <a:pt x="468" y="68"/>
                  </a:lnTo>
                  <a:lnTo>
                    <a:pt x="490" y="80"/>
                  </a:lnTo>
                  <a:lnTo>
                    <a:pt x="511" y="92"/>
                  </a:lnTo>
                  <a:lnTo>
                    <a:pt x="534" y="104"/>
                  </a:lnTo>
                  <a:lnTo>
                    <a:pt x="554" y="116"/>
                  </a:lnTo>
                  <a:lnTo>
                    <a:pt x="575" y="130"/>
                  </a:lnTo>
                  <a:lnTo>
                    <a:pt x="594" y="144"/>
                  </a:lnTo>
                  <a:lnTo>
                    <a:pt x="620" y="164"/>
                  </a:lnTo>
                  <a:lnTo>
                    <a:pt x="642" y="183"/>
                  </a:lnTo>
                  <a:lnTo>
                    <a:pt x="665" y="204"/>
                  </a:lnTo>
                  <a:lnTo>
                    <a:pt x="687" y="227"/>
                  </a:lnTo>
                  <a:lnTo>
                    <a:pt x="710" y="247"/>
                  </a:lnTo>
                  <a:lnTo>
                    <a:pt x="730" y="270"/>
                  </a:lnTo>
                  <a:lnTo>
                    <a:pt x="751" y="292"/>
                  </a:lnTo>
                  <a:lnTo>
                    <a:pt x="773" y="315"/>
                  </a:lnTo>
                  <a:lnTo>
                    <a:pt x="794" y="337"/>
                  </a:lnTo>
                  <a:lnTo>
                    <a:pt x="815" y="360"/>
                  </a:lnTo>
                  <a:lnTo>
                    <a:pt x="836" y="382"/>
                  </a:lnTo>
                  <a:lnTo>
                    <a:pt x="856" y="403"/>
                  </a:lnTo>
                  <a:lnTo>
                    <a:pt x="856" y="470"/>
                  </a:lnTo>
                  <a:lnTo>
                    <a:pt x="824" y="470"/>
                  </a:lnTo>
                  <a:lnTo>
                    <a:pt x="824" y="780"/>
                  </a:lnTo>
                  <a:lnTo>
                    <a:pt x="932" y="890"/>
                  </a:lnTo>
                  <a:lnTo>
                    <a:pt x="932" y="939"/>
                  </a:lnTo>
                  <a:lnTo>
                    <a:pt x="936" y="942"/>
                  </a:lnTo>
                  <a:lnTo>
                    <a:pt x="938" y="944"/>
                  </a:lnTo>
                  <a:lnTo>
                    <a:pt x="939" y="946"/>
                  </a:lnTo>
                  <a:lnTo>
                    <a:pt x="943" y="949"/>
                  </a:lnTo>
                  <a:lnTo>
                    <a:pt x="944" y="951"/>
                  </a:lnTo>
                  <a:lnTo>
                    <a:pt x="946" y="953"/>
                  </a:lnTo>
                  <a:lnTo>
                    <a:pt x="950" y="956"/>
                  </a:lnTo>
                  <a:lnTo>
                    <a:pt x="951" y="958"/>
                  </a:lnTo>
                  <a:lnTo>
                    <a:pt x="955" y="961"/>
                  </a:lnTo>
                  <a:lnTo>
                    <a:pt x="956" y="963"/>
                  </a:lnTo>
                  <a:lnTo>
                    <a:pt x="958" y="965"/>
                  </a:lnTo>
                  <a:lnTo>
                    <a:pt x="960" y="966"/>
                  </a:lnTo>
                  <a:lnTo>
                    <a:pt x="960" y="1034"/>
                  </a:lnTo>
                  <a:lnTo>
                    <a:pt x="297" y="1034"/>
                  </a:lnTo>
                  <a:lnTo>
                    <a:pt x="0" y="737"/>
                  </a:lnTo>
                  <a:lnTo>
                    <a:pt x="0" y="628"/>
                  </a:lnTo>
                  <a:lnTo>
                    <a:pt x="69" y="628"/>
                  </a:lnTo>
                  <a:lnTo>
                    <a:pt x="69" y="246"/>
                  </a:lnTo>
                  <a:lnTo>
                    <a:pt x="66" y="242"/>
                  </a:lnTo>
                  <a:lnTo>
                    <a:pt x="62" y="239"/>
                  </a:lnTo>
                  <a:lnTo>
                    <a:pt x="57" y="234"/>
                  </a:lnTo>
                  <a:lnTo>
                    <a:pt x="54" y="228"/>
                  </a:lnTo>
                  <a:lnTo>
                    <a:pt x="48" y="223"/>
                  </a:lnTo>
                  <a:lnTo>
                    <a:pt x="43" y="220"/>
                  </a:lnTo>
                  <a:lnTo>
                    <a:pt x="40" y="215"/>
                  </a:lnTo>
                  <a:lnTo>
                    <a:pt x="36" y="211"/>
                  </a:lnTo>
                  <a:lnTo>
                    <a:pt x="33" y="208"/>
                  </a:lnTo>
                  <a:lnTo>
                    <a:pt x="31" y="204"/>
                  </a:lnTo>
                  <a:lnTo>
                    <a:pt x="29" y="202"/>
                  </a:lnTo>
                  <a:lnTo>
                    <a:pt x="28" y="201"/>
                  </a:lnTo>
                  <a:lnTo>
                    <a:pt x="28" y="145"/>
                  </a:lnTo>
                  <a:lnTo>
                    <a:pt x="332" y="0"/>
                  </a:lnTo>
                  <a:close/>
                </a:path>
              </a:pathLst>
            </a:custGeom>
            <a:solidFill>
              <a:srgbClr val="000066"/>
            </a:solidFill>
            <a:ln w="9525">
              <a:noFill/>
              <a:round/>
              <a:headEnd/>
              <a:tailEnd/>
            </a:ln>
          </p:spPr>
          <p:txBody>
            <a:bodyPr/>
            <a:lstStyle/>
            <a:p>
              <a:endParaRPr lang="en-US" sz="700" dirty="0"/>
            </a:p>
          </p:txBody>
        </p:sp>
        <p:sp>
          <p:nvSpPr>
            <p:cNvPr id="27" name="Freeform 20"/>
            <p:cNvSpPr>
              <a:spLocks/>
            </p:cNvSpPr>
            <p:nvPr/>
          </p:nvSpPr>
          <p:spPr bwMode="auto">
            <a:xfrm>
              <a:off x="640" y="1689"/>
              <a:ext cx="385" cy="192"/>
            </a:xfrm>
            <a:custGeom>
              <a:avLst/>
              <a:gdLst>
                <a:gd name="T0" fmla="*/ 0 w 772"/>
                <a:gd name="T1" fmla="*/ 0 h 386"/>
                <a:gd name="T2" fmla="*/ 0 w 772"/>
                <a:gd name="T3" fmla="*/ 0 h 386"/>
                <a:gd name="T4" fmla="*/ 0 w 772"/>
                <a:gd name="T5" fmla="*/ 0 h 386"/>
                <a:gd name="T6" fmla="*/ 0 w 772"/>
                <a:gd name="T7" fmla="*/ 0 h 386"/>
                <a:gd name="T8" fmla="*/ 0 w 772"/>
                <a:gd name="T9" fmla="*/ 0 h 386"/>
                <a:gd name="T10" fmla="*/ 0 w 772"/>
                <a:gd name="T11" fmla="*/ 0 h 386"/>
                <a:gd name="T12" fmla="*/ 0 w 772"/>
                <a:gd name="T13" fmla="*/ 0 h 386"/>
                <a:gd name="T14" fmla="*/ 0 w 772"/>
                <a:gd name="T15" fmla="*/ 0 h 386"/>
                <a:gd name="T16" fmla="*/ 0 w 772"/>
                <a:gd name="T17" fmla="*/ 0 h 386"/>
                <a:gd name="T18" fmla="*/ 0 w 772"/>
                <a:gd name="T19" fmla="*/ 0 h 386"/>
                <a:gd name="T20" fmla="*/ 0 w 772"/>
                <a:gd name="T21" fmla="*/ 0 h 386"/>
                <a:gd name="T22" fmla="*/ 0 w 772"/>
                <a:gd name="T23" fmla="*/ 0 h 386"/>
                <a:gd name="T24" fmla="*/ 0 w 772"/>
                <a:gd name="T25" fmla="*/ 0 h 386"/>
                <a:gd name="T26" fmla="*/ 0 w 772"/>
                <a:gd name="T27" fmla="*/ 0 h 386"/>
                <a:gd name="T28" fmla="*/ 0 w 772"/>
                <a:gd name="T29" fmla="*/ 0 h 386"/>
                <a:gd name="T30" fmla="*/ 0 w 772"/>
                <a:gd name="T31" fmla="*/ 0 h 386"/>
                <a:gd name="T32" fmla="*/ 0 w 772"/>
                <a:gd name="T33" fmla="*/ 0 h 386"/>
                <a:gd name="T34" fmla="*/ 0 w 772"/>
                <a:gd name="T35" fmla="*/ 0 h 386"/>
                <a:gd name="T36" fmla="*/ 0 w 772"/>
                <a:gd name="T37" fmla="*/ 0 h 386"/>
                <a:gd name="T38" fmla="*/ 0 w 772"/>
                <a:gd name="T39" fmla="*/ 0 h 386"/>
                <a:gd name="T40" fmla="*/ 0 w 772"/>
                <a:gd name="T41" fmla="*/ 0 h 386"/>
                <a:gd name="T42" fmla="*/ 0 w 772"/>
                <a:gd name="T43" fmla="*/ 0 h 386"/>
                <a:gd name="T44" fmla="*/ 0 w 772"/>
                <a:gd name="T45" fmla="*/ 0 h 386"/>
                <a:gd name="T46" fmla="*/ 0 w 772"/>
                <a:gd name="T47" fmla="*/ 0 h 386"/>
                <a:gd name="T48" fmla="*/ 0 w 772"/>
                <a:gd name="T49" fmla="*/ 0 h 386"/>
                <a:gd name="T50" fmla="*/ 0 w 772"/>
                <a:gd name="T51" fmla="*/ 0 h 386"/>
                <a:gd name="T52" fmla="*/ 0 w 772"/>
                <a:gd name="T53" fmla="*/ 0 h 386"/>
                <a:gd name="T54" fmla="*/ 0 w 772"/>
                <a:gd name="T55" fmla="*/ 0 h 386"/>
                <a:gd name="T56" fmla="*/ 0 w 772"/>
                <a:gd name="T57" fmla="*/ 0 h 386"/>
                <a:gd name="T58" fmla="*/ 0 w 772"/>
                <a:gd name="T59" fmla="*/ 0 h 386"/>
                <a:gd name="T60" fmla="*/ 0 w 772"/>
                <a:gd name="T61" fmla="*/ 0 h 386"/>
                <a:gd name="T62" fmla="*/ 0 w 772"/>
                <a:gd name="T63" fmla="*/ 0 h 386"/>
                <a:gd name="T64" fmla="*/ 0 w 772"/>
                <a:gd name="T65" fmla="*/ 0 h 386"/>
                <a:gd name="T66" fmla="*/ 0 w 772"/>
                <a:gd name="T67" fmla="*/ 0 h 386"/>
                <a:gd name="T68" fmla="*/ 0 w 772"/>
                <a:gd name="T69" fmla="*/ 0 h 386"/>
                <a:gd name="T70" fmla="*/ 0 w 772"/>
                <a:gd name="T71" fmla="*/ 0 h 386"/>
                <a:gd name="T72" fmla="*/ 0 w 772"/>
                <a:gd name="T73" fmla="*/ 0 h 386"/>
                <a:gd name="T74" fmla="*/ 0 w 772"/>
                <a:gd name="T75" fmla="*/ 0 h 386"/>
                <a:gd name="T76" fmla="*/ 0 w 772"/>
                <a:gd name="T77" fmla="*/ 0 h 386"/>
                <a:gd name="T78" fmla="*/ 0 w 772"/>
                <a:gd name="T79" fmla="*/ 0 h 386"/>
                <a:gd name="T80" fmla="*/ 0 w 772"/>
                <a:gd name="T81" fmla="*/ 0 h 386"/>
                <a:gd name="T82" fmla="*/ 0 w 772"/>
                <a:gd name="T83" fmla="*/ 0 h 386"/>
                <a:gd name="T84" fmla="*/ 0 w 772"/>
                <a:gd name="T85" fmla="*/ 0 h 386"/>
                <a:gd name="T86" fmla="*/ 0 w 772"/>
                <a:gd name="T87" fmla="*/ 0 h 386"/>
                <a:gd name="T88" fmla="*/ 0 w 772"/>
                <a:gd name="T89" fmla="*/ 0 h 386"/>
                <a:gd name="T90" fmla="*/ 0 w 772"/>
                <a:gd name="T91" fmla="*/ 0 h 386"/>
                <a:gd name="T92" fmla="*/ 0 w 772"/>
                <a:gd name="T93" fmla="*/ 0 h 386"/>
                <a:gd name="T94" fmla="*/ 0 w 772"/>
                <a:gd name="T95" fmla="*/ 0 h 386"/>
                <a:gd name="T96" fmla="*/ 0 w 772"/>
                <a:gd name="T97" fmla="*/ 0 h 386"/>
                <a:gd name="T98" fmla="*/ 0 w 772"/>
                <a:gd name="T99" fmla="*/ 0 h 386"/>
                <a:gd name="T100" fmla="*/ 0 w 772"/>
                <a:gd name="T101" fmla="*/ 0 h 386"/>
                <a:gd name="T102" fmla="*/ 0 w 772"/>
                <a:gd name="T103" fmla="*/ 0 h 386"/>
                <a:gd name="T104" fmla="*/ 0 w 772"/>
                <a:gd name="T105" fmla="*/ 0 h 386"/>
                <a:gd name="T106" fmla="*/ 0 w 772"/>
                <a:gd name="T107" fmla="*/ 0 h 386"/>
                <a:gd name="T108" fmla="*/ 0 w 772"/>
                <a:gd name="T109" fmla="*/ 0 h 386"/>
                <a:gd name="T110" fmla="*/ 0 w 772"/>
                <a:gd name="T111" fmla="*/ 0 h 386"/>
                <a:gd name="T112" fmla="*/ 0 w 772"/>
                <a:gd name="T113" fmla="*/ 0 h 38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772"/>
                <a:gd name="T172" fmla="*/ 0 h 386"/>
                <a:gd name="T173" fmla="*/ 772 w 772"/>
                <a:gd name="T174" fmla="*/ 386 h 38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772" h="386">
                  <a:moveTo>
                    <a:pt x="318" y="0"/>
                  </a:moveTo>
                  <a:lnTo>
                    <a:pt x="326" y="5"/>
                  </a:lnTo>
                  <a:lnTo>
                    <a:pt x="333" y="9"/>
                  </a:lnTo>
                  <a:lnTo>
                    <a:pt x="340" y="12"/>
                  </a:lnTo>
                  <a:lnTo>
                    <a:pt x="347" y="16"/>
                  </a:lnTo>
                  <a:lnTo>
                    <a:pt x="356" y="21"/>
                  </a:lnTo>
                  <a:lnTo>
                    <a:pt x="363" y="24"/>
                  </a:lnTo>
                  <a:lnTo>
                    <a:pt x="369" y="28"/>
                  </a:lnTo>
                  <a:lnTo>
                    <a:pt x="376" y="31"/>
                  </a:lnTo>
                  <a:lnTo>
                    <a:pt x="385" y="37"/>
                  </a:lnTo>
                  <a:lnTo>
                    <a:pt x="392" y="40"/>
                  </a:lnTo>
                  <a:lnTo>
                    <a:pt x="399" y="43"/>
                  </a:lnTo>
                  <a:lnTo>
                    <a:pt x="406" y="47"/>
                  </a:lnTo>
                  <a:lnTo>
                    <a:pt x="416" y="52"/>
                  </a:lnTo>
                  <a:lnTo>
                    <a:pt x="426" y="57"/>
                  </a:lnTo>
                  <a:lnTo>
                    <a:pt x="435" y="62"/>
                  </a:lnTo>
                  <a:lnTo>
                    <a:pt x="445" y="68"/>
                  </a:lnTo>
                  <a:lnTo>
                    <a:pt x="456" y="73"/>
                  </a:lnTo>
                  <a:lnTo>
                    <a:pt x="466" y="76"/>
                  </a:lnTo>
                  <a:lnTo>
                    <a:pt x="475" y="81"/>
                  </a:lnTo>
                  <a:lnTo>
                    <a:pt x="485" y="87"/>
                  </a:lnTo>
                  <a:lnTo>
                    <a:pt x="496" y="94"/>
                  </a:lnTo>
                  <a:lnTo>
                    <a:pt x="504" y="99"/>
                  </a:lnTo>
                  <a:lnTo>
                    <a:pt x="513" y="106"/>
                  </a:lnTo>
                  <a:lnTo>
                    <a:pt x="521" y="111"/>
                  </a:lnTo>
                  <a:lnTo>
                    <a:pt x="544" y="130"/>
                  </a:lnTo>
                  <a:lnTo>
                    <a:pt x="566" y="151"/>
                  </a:lnTo>
                  <a:lnTo>
                    <a:pt x="587" y="170"/>
                  </a:lnTo>
                  <a:lnTo>
                    <a:pt x="608" y="190"/>
                  </a:lnTo>
                  <a:lnTo>
                    <a:pt x="628" y="211"/>
                  </a:lnTo>
                  <a:lnTo>
                    <a:pt x="649" y="232"/>
                  </a:lnTo>
                  <a:lnTo>
                    <a:pt x="670" y="254"/>
                  </a:lnTo>
                  <a:lnTo>
                    <a:pt x="689" y="275"/>
                  </a:lnTo>
                  <a:lnTo>
                    <a:pt x="710" y="296"/>
                  </a:lnTo>
                  <a:lnTo>
                    <a:pt x="730" y="318"/>
                  </a:lnTo>
                  <a:lnTo>
                    <a:pt x="751" y="339"/>
                  </a:lnTo>
                  <a:lnTo>
                    <a:pt x="772" y="360"/>
                  </a:lnTo>
                  <a:lnTo>
                    <a:pt x="772" y="386"/>
                  </a:lnTo>
                  <a:lnTo>
                    <a:pt x="254" y="386"/>
                  </a:lnTo>
                  <a:lnTo>
                    <a:pt x="0" y="132"/>
                  </a:lnTo>
                  <a:lnTo>
                    <a:pt x="0" y="107"/>
                  </a:lnTo>
                  <a:lnTo>
                    <a:pt x="2" y="107"/>
                  </a:lnTo>
                  <a:lnTo>
                    <a:pt x="3" y="107"/>
                  </a:lnTo>
                  <a:lnTo>
                    <a:pt x="5" y="106"/>
                  </a:lnTo>
                  <a:lnTo>
                    <a:pt x="7" y="104"/>
                  </a:lnTo>
                  <a:lnTo>
                    <a:pt x="9" y="104"/>
                  </a:lnTo>
                  <a:lnTo>
                    <a:pt x="10" y="104"/>
                  </a:lnTo>
                  <a:lnTo>
                    <a:pt x="12" y="102"/>
                  </a:lnTo>
                  <a:lnTo>
                    <a:pt x="14" y="102"/>
                  </a:lnTo>
                  <a:lnTo>
                    <a:pt x="14" y="100"/>
                  </a:lnTo>
                  <a:lnTo>
                    <a:pt x="257" y="342"/>
                  </a:lnTo>
                  <a:lnTo>
                    <a:pt x="525" y="206"/>
                  </a:lnTo>
                  <a:lnTo>
                    <a:pt x="318" y="0"/>
                  </a:lnTo>
                  <a:close/>
                </a:path>
              </a:pathLst>
            </a:custGeom>
            <a:solidFill>
              <a:srgbClr val="A2C1FE"/>
            </a:solidFill>
            <a:ln w="9525">
              <a:noFill/>
              <a:round/>
              <a:headEnd/>
              <a:tailEnd/>
            </a:ln>
          </p:spPr>
          <p:txBody>
            <a:bodyPr/>
            <a:lstStyle/>
            <a:p>
              <a:endParaRPr lang="en-US" sz="700" dirty="0"/>
            </a:p>
          </p:txBody>
        </p:sp>
        <p:sp>
          <p:nvSpPr>
            <p:cNvPr id="28" name="Freeform 21"/>
            <p:cNvSpPr>
              <a:spLocks/>
            </p:cNvSpPr>
            <p:nvPr/>
          </p:nvSpPr>
          <p:spPr bwMode="auto">
            <a:xfrm>
              <a:off x="626" y="1904"/>
              <a:ext cx="436" cy="228"/>
            </a:xfrm>
            <a:custGeom>
              <a:avLst/>
              <a:gdLst>
                <a:gd name="T0" fmla="*/ 0 w 874"/>
                <a:gd name="T1" fmla="*/ 0 h 456"/>
                <a:gd name="T2" fmla="*/ 0 w 874"/>
                <a:gd name="T3" fmla="*/ 0 h 456"/>
                <a:gd name="T4" fmla="*/ 0 w 874"/>
                <a:gd name="T5" fmla="*/ 1 h 456"/>
                <a:gd name="T6" fmla="*/ 0 w 874"/>
                <a:gd name="T7" fmla="*/ 1 h 456"/>
                <a:gd name="T8" fmla="*/ 0 w 874"/>
                <a:gd name="T9" fmla="*/ 1 h 456"/>
                <a:gd name="T10" fmla="*/ 0 w 874"/>
                <a:gd name="T11" fmla="*/ 1 h 456"/>
                <a:gd name="T12" fmla="*/ 0 w 874"/>
                <a:gd name="T13" fmla="*/ 1 h 456"/>
                <a:gd name="T14" fmla="*/ 0 w 874"/>
                <a:gd name="T15" fmla="*/ 1 h 456"/>
                <a:gd name="T16" fmla="*/ 0 w 874"/>
                <a:gd name="T17" fmla="*/ 0 h 456"/>
                <a:gd name="T18" fmla="*/ 0 w 874"/>
                <a:gd name="T19" fmla="*/ 0 h 456"/>
                <a:gd name="T20" fmla="*/ 0 w 874"/>
                <a:gd name="T21" fmla="*/ 1 h 456"/>
                <a:gd name="T22" fmla="*/ 0 w 874"/>
                <a:gd name="T23" fmla="*/ 1 h 456"/>
                <a:gd name="T24" fmla="*/ 0 w 874"/>
                <a:gd name="T25" fmla="*/ 1 h 456"/>
                <a:gd name="T26" fmla="*/ 0 w 874"/>
                <a:gd name="T27" fmla="*/ 1 h 456"/>
                <a:gd name="T28" fmla="*/ 0 w 874"/>
                <a:gd name="T29" fmla="*/ 1 h 456"/>
                <a:gd name="T30" fmla="*/ 0 w 874"/>
                <a:gd name="T31" fmla="*/ 1 h 456"/>
                <a:gd name="T32" fmla="*/ 0 w 874"/>
                <a:gd name="T33" fmla="*/ 0 h 456"/>
                <a:gd name="T34" fmla="*/ 0 w 874"/>
                <a:gd name="T35" fmla="*/ 0 h 456"/>
                <a:gd name="T36" fmla="*/ 0 w 874"/>
                <a:gd name="T37" fmla="*/ 1 h 456"/>
                <a:gd name="T38" fmla="*/ 0 w 874"/>
                <a:gd name="T39" fmla="*/ 1 h 456"/>
                <a:gd name="T40" fmla="*/ 0 w 874"/>
                <a:gd name="T41" fmla="*/ 1 h 456"/>
                <a:gd name="T42" fmla="*/ 0 w 874"/>
                <a:gd name="T43" fmla="*/ 1 h 456"/>
                <a:gd name="T44" fmla="*/ 0 w 874"/>
                <a:gd name="T45" fmla="*/ 1 h 456"/>
                <a:gd name="T46" fmla="*/ 0 w 874"/>
                <a:gd name="T47" fmla="*/ 1 h 456"/>
                <a:gd name="T48" fmla="*/ 0 w 874"/>
                <a:gd name="T49" fmla="*/ 0 h 456"/>
                <a:gd name="T50" fmla="*/ 0 w 874"/>
                <a:gd name="T51" fmla="*/ 0 h 456"/>
                <a:gd name="T52" fmla="*/ 0 w 874"/>
                <a:gd name="T53" fmla="*/ 1 h 456"/>
                <a:gd name="T54" fmla="*/ 0 w 874"/>
                <a:gd name="T55" fmla="*/ 1 h 456"/>
                <a:gd name="T56" fmla="*/ 0 w 874"/>
                <a:gd name="T57" fmla="*/ 1 h 456"/>
                <a:gd name="T58" fmla="*/ 0 w 874"/>
                <a:gd name="T59" fmla="*/ 1 h 456"/>
                <a:gd name="T60" fmla="*/ 0 w 874"/>
                <a:gd name="T61" fmla="*/ 1 h 456"/>
                <a:gd name="T62" fmla="*/ 0 w 874"/>
                <a:gd name="T63" fmla="*/ 1 h 456"/>
                <a:gd name="T64" fmla="*/ 0 w 874"/>
                <a:gd name="T65" fmla="*/ 1 h 456"/>
                <a:gd name="T66" fmla="*/ 0 w 874"/>
                <a:gd name="T67" fmla="*/ 1 h 456"/>
                <a:gd name="T68" fmla="*/ 0 w 874"/>
                <a:gd name="T69" fmla="*/ 1 h 456"/>
                <a:gd name="T70" fmla="*/ 0 w 874"/>
                <a:gd name="T71" fmla="*/ 1 h 456"/>
                <a:gd name="T72" fmla="*/ 0 w 874"/>
                <a:gd name="T73" fmla="*/ 1 h 456"/>
                <a:gd name="T74" fmla="*/ 0 w 874"/>
                <a:gd name="T75" fmla="*/ 1 h 456"/>
                <a:gd name="T76" fmla="*/ 0 w 874"/>
                <a:gd name="T77" fmla="*/ 1 h 456"/>
                <a:gd name="T78" fmla="*/ 0 w 874"/>
                <a:gd name="T79" fmla="*/ 1 h 456"/>
                <a:gd name="T80" fmla="*/ 0 w 874"/>
                <a:gd name="T81" fmla="*/ 1 h 456"/>
                <a:gd name="T82" fmla="*/ 0 w 874"/>
                <a:gd name="T83" fmla="*/ 1 h 456"/>
                <a:gd name="T84" fmla="*/ 0 w 874"/>
                <a:gd name="T85" fmla="*/ 1 h 456"/>
                <a:gd name="T86" fmla="*/ 0 w 874"/>
                <a:gd name="T87" fmla="*/ 1 h 456"/>
                <a:gd name="T88" fmla="*/ 0 w 874"/>
                <a:gd name="T89" fmla="*/ 1 h 456"/>
                <a:gd name="T90" fmla="*/ 0 w 874"/>
                <a:gd name="T91" fmla="*/ 1 h 456"/>
                <a:gd name="T92" fmla="*/ 0 w 874"/>
                <a:gd name="T93" fmla="*/ 1 h 456"/>
                <a:gd name="T94" fmla="*/ 0 w 874"/>
                <a:gd name="T95" fmla="*/ 1 h 456"/>
                <a:gd name="T96" fmla="*/ 0 w 874"/>
                <a:gd name="T97" fmla="*/ 0 h 456"/>
                <a:gd name="T98" fmla="*/ 0 w 874"/>
                <a:gd name="T99" fmla="*/ 0 h 45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874"/>
                <a:gd name="T151" fmla="*/ 0 h 456"/>
                <a:gd name="T152" fmla="*/ 874 w 874"/>
                <a:gd name="T153" fmla="*/ 456 h 45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874" h="456">
                  <a:moveTo>
                    <a:pt x="303" y="0"/>
                  </a:moveTo>
                  <a:lnTo>
                    <a:pt x="344" y="0"/>
                  </a:lnTo>
                  <a:lnTo>
                    <a:pt x="344" y="181"/>
                  </a:lnTo>
                  <a:lnTo>
                    <a:pt x="416" y="181"/>
                  </a:lnTo>
                  <a:lnTo>
                    <a:pt x="416" y="399"/>
                  </a:lnTo>
                  <a:lnTo>
                    <a:pt x="487" y="399"/>
                  </a:lnTo>
                  <a:lnTo>
                    <a:pt x="487" y="371"/>
                  </a:lnTo>
                  <a:lnTo>
                    <a:pt x="446" y="371"/>
                  </a:lnTo>
                  <a:lnTo>
                    <a:pt x="446" y="0"/>
                  </a:lnTo>
                  <a:lnTo>
                    <a:pt x="487" y="0"/>
                  </a:lnTo>
                  <a:lnTo>
                    <a:pt x="487" y="181"/>
                  </a:lnTo>
                  <a:lnTo>
                    <a:pt x="556" y="181"/>
                  </a:lnTo>
                  <a:lnTo>
                    <a:pt x="556" y="399"/>
                  </a:lnTo>
                  <a:lnTo>
                    <a:pt x="625" y="399"/>
                  </a:lnTo>
                  <a:lnTo>
                    <a:pt x="625" y="371"/>
                  </a:lnTo>
                  <a:lnTo>
                    <a:pt x="584" y="371"/>
                  </a:lnTo>
                  <a:lnTo>
                    <a:pt x="584" y="0"/>
                  </a:lnTo>
                  <a:lnTo>
                    <a:pt x="627" y="0"/>
                  </a:lnTo>
                  <a:lnTo>
                    <a:pt x="627" y="180"/>
                  </a:lnTo>
                  <a:lnTo>
                    <a:pt x="701" y="261"/>
                  </a:lnTo>
                  <a:lnTo>
                    <a:pt x="701" y="399"/>
                  </a:lnTo>
                  <a:lnTo>
                    <a:pt x="772" y="399"/>
                  </a:lnTo>
                  <a:lnTo>
                    <a:pt x="772" y="371"/>
                  </a:lnTo>
                  <a:lnTo>
                    <a:pt x="731" y="371"/>
                  </a:lnTo>
                  <a:lnTo>
                    <a:pt x="731" y="0"/>
                  </a:lnTo>
                  <a:lnTo>
                    <a:pt x="765" y="0"/>
                  </a:lnTo>
                  <a:lnTo>
                    <a:pt x="765" y="316"/>
                  </a:lnTo>
                  <a:lnTo>
                    <a:pt x="874" y="434"/>
                  </a:lnTo>
                  <a:lnTo>
                    <a:pt x="874" y="456"/>
                  </a:lnTo>
                  <a:lnTo>
                    <a:pt x="249" y="456"/>
                  </a:lnTo>
                  <a:lnTo>
                    <a:pt x="249" y="432"/>
                  </a:lnTo>
                  <a:lnTo>
                    <a:pt x="244" y="427"/>
                  </a:lnTo>
                  <a:lnTo>
                    <a:pt x="230" y="413"/>
                  </a:lnTo>
                  <a:lnTo>
                    <a:pt x="213" y="396"/>
                  </a:lnTo>
                  <a:lnTo>
                    <a:pt x="190" y="375"/>
                  </a:lnTo>
                  <a:lnTo>
                    <a:pt x="166" y="351"/>
                  </a:lnTo>
                  <a:lnTo>
                    <a:pt x="140" y="323"/>
                  </a:lnTo>
                  <a:lnTo>
                    <a:pt x="113" y="297"/>
                  </a:lnTo>
                  <a:lnTo>
                    <a:pt x="87" y="269"/>
                  </a:lnTo>
                  <a:lnTo>
                    <a:pt x="61" y="244"/>
                  </a:lnTo>
                  <a:lnTo>
                    <a:pt x="37" y="221"/>
                  </a:lnTo>
                  <a:lnTo>
                    <a:pt x="18" y="200"/>
                  </a:lnTo>
                  <a:lnTo>
                    <a:pt x="0" y="183"/>
                  </a:lnTo>
                  <a:lnTo>
                    <a:pt x="57" y="183"/>
                  </a:lnTo>
                  <a:lnTo>
                    <a:pt x="275" y="399"/>
                  </a:lnTo>
                  <a:lnTo>
                    <a:pt x="344" y="399"/>
                  </a:lnTo>
                  <a:lnTo>
                    <a:pt x="344" y="371"/>
                  </a:lnTo>
                  <a:lnTo>
                    <a:pt x="303" y="371"/>
                  </a:lnTo>
                  <a:lnTo>
                    <a:pt x="303" y="0"/>
                  </a:lnTo>
                  <a:close/>
                </a:path>
              </a:pathLst>
            </a:custGeom>
            <a:solidFill>
              <a:srgbClr val="A2C1FE"/>
            </a:solidFill>
            <a:ln w="9525">
              <a:noFill/>
              <a:round/>
              <a:headEnd/>
              <a:tailEnd/>
            </a:ln>
          </p:spPr>
          <p:txBody>
            <a:bodyPr/>
            <a:lstStyle/>
            <a:p>
              <a:endParaRPr lang="en-US" sz="700" dirty="0"/>
            </a:p>
          </p:txBody>
        </p:sp>
        <p:sp>
          <p:nvSpPr>
            <p:cNvPr id="29" name="Freeform 22"/>
            <p:cNvSpPr>
              <a:spLocks/>
            </p:cNvSpPr>
            <p:nvPr/>
          </p:nvSpPr>
          <p:spPr bwMode="auto">
            <a:xfrm>
              <a:off x="758" y="2140"/>
              <a:ext cx="319" cy="22"/>
            </a:xfrm>
            <a:custGeom>
              <a:avLst/>
              <a:gdLst>
                <a:gd name="T0" fmla="*/ 0 w 638"/>
                <a:gd name="T1" fmla="*/ 0 h 44"/>
                <a:gd name="T2" fmla="*/ 1 w 638"/>
                <a:gd name="T3" fmla="*/ 0 h 44"/>
                <a:gd name="T4" fmla="*/ 1 w 638"/>
                <a:gd name="T5" fmla="*/ 0 h 44"/>
                <a:gd name="T6" fmla="*/ 1 w 638"/>
                <a:gd name="T7" fmla="*/ 1 h 44"/>
                <a:gd name="T8" fmla="*/ 1 w 638"/>
                <a:gd name="T9" fmla="*/ 1 h 44"/>
                <a:gd name="T10" fmla="*/ 1 w 638"/>
                <a:gd name="T11" fmla="*/ 1 h 44"/>
                <a:gd name="T12" fmla="*/ 1 w 638"/>
                <a:gd name="T13" fmla="*/ 1 h 44"/>
                <a:gd name="T14" fmla="*/ 1 w 638"/>
                <a:gd name="T15" fmla="*/ 1 h 44"/>
                <a:gd name="T16" fmla="*/ 1 w 638"/>
                <a:gd name="T17" fmla="*/ 1 h 44"/>
                <a:gd name="T18" fmla="*/ 1 w 638"/>
                <a:gd name="T19" fmla="*/ 1 h 44"/>
                <a:gd name="T20" fmla="*/ 1 w 638"/>
                <a:gd name="T21" fmla="*/ 1 h 44"/>
                <a:gd name="T22" fmla="*/ 1 w 638"/>
                <a:gd name="T23" fmla="*/ 1 h 44"/>
                <a:gd name="T24" fmla="*/ 1 w 638"/>
                <a:gd name="T25" fmla="*/ 1 h 44"/>
                <a:gd name="T26" fmla="*/ 1 w 638"/>
                <a:gd name="T27" fmla="*/ 1 h 44"/>
                <a:gd name="T28" fmla="*/ 1 w 638"/>
                <a:gd name="T29" fmla="*/ 1 h 44"/>
                <a:gd name="T30" fmla="*/ 1 w 638"/>
                <a:gd name="T31" fmla="*/ 1 h 44"/>
                <a:gd name="T32" fmla="*/ 1 w 638"/>
                <a:gd name="T33" fmla="*/ 1 h 44"/>
                <a:gd name="T34" fmla="*/ 1 w 638"/>
                <a:gd name="T35" fmla="*/ 1 h 44"/>
                <a:gd name="T36" fmla="*/ 1 w 638"/>
                <a:gd name="T37" fmla="*/ 1 h 44"/>
                <a:gd name="T38" fmla="*/ 1 w 638"/>
                <a:gd name="T39" fmla="*/ 1 h 44"/>
                <a:gd name="T40" fmla="*/ 1 w 638"/>
                <a:gd name="T41" fmla="*/ 1 h 44"/>
                <a:gd name="T42" fmla="*/ 1 w 638"/>
                <a:gd name="T43" fmla="*/ 1 h 44"/>
                <a:gd name="T44" fmla="*/ 1 w 638"/>
                <a:gd name="T45" fmla="*/ 1 h 44"/>
                <a:gd name="T46" fmla="*/ 1 w 638"/>
                <a:gd name="T47" fmla="*/ 1 h 44"/>
                <a:gd name="T48" fmla="*/ 1 w 638"/>
                <a:gd name="T49" fmla="*/ 1 h 44"/>
                <a:gd name="T50" fmla="*/ 1 w 638"/>
                <a:gd name="T51" fmla="*/ 1 h 44"/>
                <a:gd name="T52" fmla="*/ 1 w 638"/>
                <a:gd name="T53" fmla="*/ 1 h 44"/>
                <a:gd name="T54" fmla="*/ 1 w 638"/>
                <a:gd name="T55" fmla="*/ 1 h 44"/>
                <a:gd name="T56" fmla="*/ 1 w 638"/>
                <a:gd name="T57" fmla="*/ 1 h 44"/>
                <a:gd name="T58" fmla="*/ 1 w 638"/>
                <a:gd name="T59" fmla="*/ 1 h 44"/>
                <a:gd name="T60" fmla="*/ 1 w 638"/>
                <a:gd name="T61" fmla="*/ 1 h 44"/>
                <a:gd name="T62" fmla="*/ 1 w 638"/>
                <a:gd name="T63" fmla="*/ 1 h 44"/>
                <a:gd name="T64" fmla="*/ 1 w 638"/>
                <a:gd name="T65" fmla="*/ 1 h 44"/>
                <a:gd name="T66" fmla="*/ 1 w 638"/>
                <a:gd name="T67" fmla="*/ 1 h 44"/>
                <a:gd name="T68" fmla="*/ 1 w 638"/>
                <a:gd name="T69" fmla="*/ 1 h 44"/>
                <a:gd name="T70" fmla="*/ 1 w 638"/>
                <a:gd name="T71" fmla="*/ 1 h 44"/>
                <a:gd name="T72" fmla="*/ 1 w 638"/>
                <a:gd name="T73" fmla="*/ 1 h 44"/>
                <a:gd name="T74" fmla="*/ 1 w 638"/>
                <a:gd name="T75" fmla="*/ 1 h 44"/>
                <a:gd name="T76" fmla="*/ 1 w 638"/>
                <a:gd name="T77" fmla="*/ 1 h 44"/>
                <a:gd name="T78" fmla="*/ 0 w 638"/>
                <a:gd name="T79" fmla="*/ 0 h 44"/>
                <a:gd name="T80" fmla="*/ 0 w 638"/>
                <a:gd name="T81" fmla="*/ 0 h 44"/>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638"/>
                <a:gd name="T124" fmla="*/ 0 h 44"/>
                <a:gd name="T125" fmla="*/ 638 w 638"/>
                <a:gd name="T126" fmla="*/ 44 h 44"/>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638" h="44">
                  <a:moveTo>
                    <a:pt x="0" y="0"/>
                  </a:moveTo>
                  <a:lnTo>
                    <a:pt x="614" y="0"/>
                  </a:lnTo>
                  <a:lnTo>
                    <a:pt x="616" y="0"/>
                  </a:lnTo>
                  <a:lnTo>
                    <a:pt x="618" y="1"/>
                  </a:lnTo>
                  <a:lnTo>
                    <a:pt x="619" y="1"/>
                  </a:lnTo>
                  <a:lnTo>
                    <a:pt x="621" y="3"/>
                  </a:lnTo>
                  <a:lnTo>
                    <a:pt x="623" y="5"/>
                  </a:lnTo>
                  <a:lnTo>
                    <a:pt x="625" y="6"/>
                  </a:lnTo>
                  <a:lnTo>
                    <a:pt x="628" y="8"/>
                  </a:lnTo>
                  <a:lnTo>
                    <a:pt x="630" y="10"/>
                  </a:lnTo>
                  <a:lnTo>
                    <a:pt x="631" y="13"/>
                  </a:lnTo>
                  <a:lnTo>
                    <a:pt x="635" y="15"/>
                  </a:lnTo>
                  <a:lnTo>
                    <a:pt x="637" y="17"/>
                  </a:lnTo>
                  <a:lnTo>
                    <a:pt x="638" y="19"/>
                  </a:lnTo>
                  <a:lnTo>
                    <a:pt x="638" y="44"/>
                  </a:lnTo>
                  <a:lnTo>
                    <a:pt x="19" y="44"/>
                  </a:lnTo>
                  <a:lnTo>
                    <a:pt x="19" y="43"/>
                  </a:lnTo>
                  <a:lnTo>
                    <a:pt x="19" y="41"/>
                  </a:lnTo>
                  <a:lnTo>
                    <a:pt x="19" y="39"/>
                  </a:lnTo>
                  <a:lnTo>
                    <a:pt x="19" y="38"/>
                  </a:lnTo>
                  <a:lnTo>
                    <a:pt x="20" y="36"/>
                  </a:lnTo>
                  <a:lnTo>
                    <a:pt x="19" y="34"/>
                  </a:lnTo>
                  <a:lnTo>
                    <a:pt x="20" y="31"/>
                  </a:lnTo>
                  <a:lnTo>
                    <a:pt x="19" y="27"/>
                  </a:lnTo>
                  <a:lnTo>
                    <a:pt x="20" y="24"/>
                  </a:lnTo>
                  <a:lnTo>
                    <a:pt x="19" y="19"/>
                  </a:lnTo>
                  <a:lnTo>
                    <a:pt x="17" y="17"/>
                  </a:lnTo>
                  <a:lnTo>
                    <a:pt x="15" y="15"/>
                  </a:lnTo>
                  <a:lnTo>
                    <a:pt x="13" y="13"/>
                  </a:lnTo>
                  <a:lnTo>
                    <a:pt x="12" y="12"/>
                  </a:lnTo>
                  <a:lnTo>
                    <a:pt x="10" y="10"/>
                  </a:lnTo>
                  <a:lnTo>
                    <a:pt x="8" y="8"/>
                  </a:lnTo>
                  <a:lnTo>
                    <a:pt x="6" y="6"/>
                  </a:lnTo>
                  <a:lnTo>
                    <a:pt x="5" y="5"/>
                  </a:lnTo>
                  <a:lnTo>
                    <a:pt x="3" y="3"/>
                  </a:lnTo>
                  <a:lnTo>
                    <a:pt x="1" y="1"/>
                  </a:lnTo>
                  <a:lnTo>
                    <a:pt x="0" y="0"/>
                  </a:lnTo>
                  <a:close/>
                </a:path>
              </a:pathLst>
            </a:custGeom>
            <a:solidFill>
              <a:srgbClr val="A2C1FE"/>
            </a:solidFill>
            <a:ln w="9525">
              <a:noFill/>
              <a:round/>
              <a:headEnd/>
              <a:tailEnd/>
            </a:ln>
          </p:spPr>
          <p:txBody>
            <a:bodyPr/>
            <a:lstStyle/>
            <a:p>
              <a:endParaRPr lang="en-US" sz="700" dirty="0"/>
            </a:p>
          </p:txBody>
        </p:sp>
      </p:grpSp>
      <p:sp>
        <p:nvSpPr>
          <p:cNvPr id="30" name="TextBox 29"/>
          <p:cNvSpPr txBox="1"/>
          <p:nvPr/>
        </p:nvSpPr>
        <p:spPr>
          <a:xfrm>
            <a:off x="6163670" y="2554968"/>
            <a:ext cx="1383542" cy="400099"/>
          </a:xfrm>
          <a:prstGeom prst="rect">
            <a:avLst/>
          </a:prstGeom>
          <a:noFill/>
        </p:spPr>
        <p:txBody>
          <a:bodyPr wrap="square" lIns="91430" tIns="45715" rIns="91430" bIns="45715" rtlCol="0">
            <a:spAutoFit/>
          </a:bodyPr>
          <a:lstStyle/>
          <a:p>
            <a:pPr algn="ctr"/>
            <a:r>
              <a:rPr lang="en-US" sz="1000" dirty="0" smtClean="0">
                <a:solidFill>
                  <a:srgbClr val="000000"/>
                </a:solidFill>
                <a:latin typeface="Calibri" pitchFamily="34" charset="0"/>
              </a:rPr>
              <a:t>TPP Bank as Debit A/C’s AS-PSP</a:t>
            </a:r>
          </a:p>
        </p:txBody>
      </p:sp>
      <p:sp>
        <p:nvSpPr>
          <p:cNvPr id="31" name="TextBox 30"/>
          <p:cNvSpPr txBox="1"/>
          <p:nvPr/>
        </p:nvSpPr>
        <p:spPr>
          <a:xfrm>
            <a:off x="3648979" y="3961274"/>
            <a:ext cx="1086183" cy="400099"/>
          </a:xfrm>
          <a:prstGeom prst="rect">
            <a:avLst/>
          </a:prstGeom>
          <a:noFill/>
        </p:spPr>
        <p:txBody>
          <a:bodyPr wrap="square" lIns="91430" tIns="45715" rIns="91430" bIns="45715" rtlCol="0">
            <a:spAutoFit/>
          </a:bodyPr>
          <a:lstStyle/>
          <a:p>
            <a:pPr algn="ctr"/>
            <a:r>
              <a:rPr lang="en-US" sz="1000" dirty="0" smtClean="0">
                <a:solidFill>
                  <a:srgbClr val="000000"/>
                </a:solidFill>
                <a:latin typeface="Calibri" pitchFamily="34" charset="0"/>
              </a:rPr>
              <a:t>Bank as Credit Account’s AS-PSP</a:t>
            </a:r>
          </a:p>
        </p:txBody>
      </p:sp>
      <p:pic>
        <p:nvPicPr>
          <p:cNvPr id="32" name="Picture 2" descr="D:\Users\skusare\Desktop\Capgemini_Project_Documents\Capgemini\Capgemini - Payments Practice Work\PSD2\icons to used in ppt\user2.jpg"/>
          <p:cNvPicPr>
            <a:picLocks noChangeAspect="1" noChangeArrowheads="1"/>
          </p:cNvPicPr>
          <p:nvPr/>
        </p:nvPicPr>
        <p:blipFill>
          <a:blip r:embed="rId2" cstate="print"/>
          <a:srcRect/>
          <a:stretch>
            <a:fillRect/>
          </a:stretch>
        </p:blipFill>
        <p:spPr bwMode="auto">
          <a:xfrm>
            <a:off x="1912322" y="1804291"/>
            <a:ext cx="602425" cy="602425"/>
          </a:xfrm>
          <a:prstGeom prst="rect">
            <a:avLst/>
          </a:prstGeom>
          <a:noFill/>
        </p:spPr>
      </p:pic>
      <p:sp>
        <p:nvSpPr>
          <p:cNvPr id="34" name="TextBox 33"/>
          <p:cNvSpPr txBox="1"/>
          <p:nvPr/>
        </p:nvSpPr>
        <p:spPr>
          <a:xfrm>
            <a:off x="1800250" y="2361196"/>
            <a:ext cx="809501" cy="246211"/>
          </a:xfrm>
          <a:prstGeom prst="rect">
            <a:avLst/>
          </a:prstGeom>
          <a:noFill/>
        </p:spPr>
        <p:txBody>
          <a:bodyPr wrap="square" lIns="91430" tIns="45715" rIns="91430" bIns="45715" rtlCol="0">
            <a:spAutoFit/>
          </a:bodyPr>
          <a:lstStyle/>
          <a:p>
            <a:pPr algn="ctr"/>
            <a:r>
              <a:rPr lang="en-US" sz="1000" dirty="0" smtClean="0">
                <a:solidFill>
                  <a:srgbClr val="000000"/>
                </a:solidFill>
                <a:latin typeface="Calibri" pitchFamily="34" charset="0"/>
              </a:rPr>
              <a:t>Customer 1</a:t>
            </a:r>
          </a:p>
        </p:txBody>
      </p:sp>
      <p:sp>
        <p:nvSpPr>
          <p:cNvPr id="35" name="TextBox 34"/>
          <p:cNvSpPr txBox="1"/>
          <p:nvPr/>
        </p:nvSpPr>
        <p:spPr>
          <a:xfrm>
            <a:off x="1833897" y="3902997"/>
            <a:ext cx="809501" cy="246211"/>
          </a:xfrm>
          <a:prstGeom prst="rect">
            <a:avLst/>
          </a:prstGeom>
          <a:noFill/>
        </p:spPr>
        <p:txBody>
          <a:bodyPr wrap="square" lIns="91430" tIns="45715" rIns="91430" bIns="45715" rtlCol="0">
            <a:spAutoFit/>
          </a:bodyPr>
          <a:lstStyle/>
          <a:p>
            <a:pPr algn="ctr"/>
            <a:r>
              <a:rPr lang="en-US" sz="1000" dirty="0" smtClean="0">
                <a:solidFill>
                  <a:srgbClr val="000000"/>
                </a:solidFill>
                <a:latin typeface="Calibri" pitchFamily="34" charset="0"/>
              </a:rPr>
              <a:t>Customer 2</a:t>
            </a:r>
          </a:p>
        </p:txBody>
      </p:sp>
      <p:grpSp>
        <p:nvGrpSpPr>
          <p:cNvPr id="6" name="Group 23"/>
          <p:cNvGrpSpPr>
            <a:grpSpLocks/>
          </p:cNvGrpSpPr>
          <p:nvPr/>
        </p:nvGrpSpPr>
        <p:grpSpPr bwMode="auto">
          <a:xfrm>
            <a:off x="3692198" y="3351305"/>
            <a:ext cx="635612" cy="719685"/>
            <a:chOff x="567" y="1616"/>
            <a:chExt cx="568" cy="605"/>
          </a:xfrm>
        </p:grpSpPr>
        <p:sp>
          <p:nvSpPr>
            <p:cNvPr id="37" name="AutoShape 17"/>
            <p:cNvSpPr>
              <a:spLocks noChangeAspect="1" noChangeArrowheads="1" noTextEdit="1"/>
            </p:cNvSpPr>
            <p:nvPr/>
          </p:nvSpPr>
          <p:spPr bwMode="auto">
            <a:xfrm>
              <a:off x="567" y="1616"/>
              <a:ext cx="568" cy="605"/>
            </a:xfrm>
            <a:prstGeom prst="rect">
              <a:avLst/>
            </a:prstGeom>
            <a:noFill/>
            <a:ln w="9525">
              <a:noFill/>
              <a:miter lim="800000"/>
              <a:headEnd/>
              <a:tailEnd/>
            </a:ln>
          </p:spPr>
          <p:txBody>
            <a:bodyPr/>
            <a:lstStyle/>
            <a:p>
              <a:endParaRPr lang="en-US" sz="700" dirty="0"/>
            </a:p>
          </p:txBody>
        </p:sp>
        <p:sp>
          <p:nvSpPr>
            <p:cNvPr id="38" name="Freeform 19"/>
            <p:cNvSpPr>
              <a:spLocks/>
            </p:cNvSpPr>
            <p:nvPr/>
          </p:nvSpPr>
          <p:spPr bwMode="auto">
            <a:xfrm>
              <a:off x="611" y="1660"/>
              <a:ext cx="480" cy="517"/>
            </a:xfrm>
            <a:custGeom>
              <a:avLst/>
              <a:gdLst>
                <a:gd name="T0" fmla="*/ 1 w 960"/>
                <a:gd name="T1" fmla="*/ 0 h 1034"/>
                <a:gd name="T2" fmla="*/ 1 w 960"/>
                <a:gd name="T3" fmla="*/ 1 h 1034"/>
                <a:gd name="T4" fmla="*/ 1 w 960"/>
                <a:gd name="T5" fmla="*/ 1 h 1034"/>
                <a:gd name="T6" fmla="*/ 1 w 960"/>
                <a:gd name="T7" fmla="*/ 1 h 1034"/>
                <a:gd name="T8" fmla="*/ 1 w 960"/>
                <a:gd name="T9" fmla="*/ 1 h 1034"/>
                <a:gd name="T10" fmla="*/ 1 w 960"/>
                <a:gd name="T11" fmla="*/ 1 h 1034"/>
                <a:gd name="T12" fmla="*/ 1 w 960"/>
                <a:gd name="T13" fmla="*/ 1 h 1034"/>
                <a:gd name="T14" fmla="*/ 1 w 960"/>
                <a:gd name="T15" fmla="*/ 1 h 1034"/>
                <a:gd name="T16" fmla="*/ 1 w 960"/>
                <a:gd name="T17" fmla="*/ 1 h 1034"/>
                <a:gd name="T18" fmla="*/ 1 w 960"/>
                <a:gd name="T19" fmla="*/ 1 h 1034"/>
                <a:gd name="T20" fmla="*/ 1 w 960"/>
                <a:gd name="T21" fmla="*/ 1 h 1034"/>
                <a:gd name="T22" fmla="*/ 1 w 960"/>
                <a:gd name="T23" fmla="*/ 1 h 1034"/>
                <a:gd name="T24" fmla="*/ 1 w 960"/>
                <a:gd name="T25" fmla="*/ 1 h 1034"/>
                <a:gd name="T26" fmla="*/ 1 w 960"/>
                <a:gd name="T27" fmla="*/ 1 h 1034"/>
                <a:gd name="T28" fmla="*/ 1 w 960"/>
                <a:gd name="T29" fmla="*/ 1 h 1034"/>
                <a:gd name="T30" fmla="*/ 1 w 960"/>
                <a:gd name="T31" fmla="*/ 1 h 1034"/>
                <a:gd name="T32" fmla="*/ 1 w 960"/>
                <a:gd name="T33" fmla="*/ 1 h 1034"/>
                <a:gd name="T34" fmla="*/ 1 w 960"/>
                <a:gd name="T35" fmla="*/ 1 h 1034"/>
                <a:gd name="T36" fmla="*/ 1 w 960"/>
                <a:gd name="T37" fmla="*/ 1 h 1034"/>
                <a:gd name="T38" fmla="*/ 1 w 960"/>
                <a:gd name="T39" fmla="*/ 1 h 1034"/>
                <a:gd name="T40" fmla="*/ 1 w 960"/>
                <a:gd name="T41" fmla="*/ 1 h 1034"/>
                <a:gd name="T42" fmla="*/ 1 w 960"/>
                <a:gd name="T43" fmla="*/ 1 h 1034"/>
                <a:gd name="T44" fmla="*/ 1 w 960"/>
                <a:gd name="T45" fmla="*/ 1 h 1034"/>
                <a:gd name="T46" fmla="*/ 1 w 960"/>
                <a:gd name="T47" fmla="*/ 1 h 1034"/>
                <a:gd name="T48" fmla="*/ 1 w 960"/>
                <a:gd name="T49" fmla="*/ 1 h 1034"/>
                <a:gd name="T50" fmla="*/ 1 w 960"/>
                <a:gd name="T51" fmla="*/ 1 h 1034"/>
                <a:gd name="T52" fmla="*/ 1 w 960"/>
                <a:gd name="T53" fmla="*/ 1 h 1034"/>
                <a:gd name="T54" fmla="*/ 1 w 960"/>
                <a:gd name="T55" fmla="*/ 1 h 1034"/>
                <a:gd name="T56" fmla="*/ 1 w 960"/>
                <a:gd name="T57" fmla="*/ 1 h 1034"/>
                <a:gd name="T58" fmla="*/ 1 w 960"/>
                <a:gd name="T59" fmla="*/ 1 h 1034"/>
                <a:gd name="T60" fmla="*/ 1 w 960"/>
                <a:gd name="T61" fmla="*/ 1 h 1034"/>
                <a:gd name="T62" fmla="*/ 1 w 960"/>
                <a:gd name="T63" fmla="*/ 1 h 1034"/>
                <a:gd name="T64" fmla="*/ 1 w 960"/>
                <a:gd name="T65" fmla="*/ 1 h 1034"/>
                <a:gd name="T66" fmla="*/ 1 w 960"/>
                <a:gd name="T67" fmla="*/ 1 h 1034"/>
                <a:gd name="T68" fmla="*/ 1 w 960"/>
                <a:gd name="T69" fmla="*/ 1 h 1034"/>
                <a:gd name="T70" fmla="*/ 1 w 960"/>
                <a:gd name="T71" fmla="*/ 1 h 1034"/>
                <a:gd name="T72" fmla="*/ 1 w 960"/>
                <a:gd name="T73" fmla="*/ 1 h 1034"/>
                <a:gd name="T74" fmla="*/ 1 w 960"/>
                <a:gd name="T75" fmla="*/ 1 h 1034"/>
                <a:gd name="T76" fmla="*/ 1 w 960"/>
                <a:gd name="T77" fmla="*/ 1 h 1034"/>
                <a:gd name="T78" fmla="*/ 1 w 960"/>
                <a:gd name="T79" fmla="*/ 1 h 1034"/>
                <a:gd name="T80" fmla="*/ 1 w 960"/>
                <a:gd name="T81" fmla="*/ 1 h 1034"/>
                <a:gd name="T82" fmla="*/ 1 w 960"/>
                <a:gd name="T83" fmla="*/ 1 h 1034"/>
                <a:gd name="T84" fmla="*/ 1 w 960"/>
                <a:gd name="T85" fmla="*/ 1 h 1034"/>
                <a:gd name="T86" fmla="*/ 1 w 960"/>
                <a:gd name="T87" fmla="*/ 1 h 1034"/>
                <a:gd name="T88" fmla="*/ 0 w 960"/>
                <a:gd name="T89" fmla="*/ 1 h 1034"/>
                <a:gd name="T90" fmla="*/ 0 w 960"/>
                <a:gd name="T91" fmla="*/ 1 h 1034"/>
                <a:gd name="T92" fmla="*/ 1 w 960"/>
                <a:gd name="T93" fmla="*/ 1 h 1034"/>
                <a:gd name="T94" fmla="*/ 1 w 960"/>
                <a:gd name="T95" fmla="*/ 1 h 1034"/>
                <a:gd name="T96" fmla="*/ 1 w 960"/>
                <a:gd name="T97" fmla="*/ 1 h 1034"/>
                <a:gd name="T98" fmla="*/ 1 w 960"/>
                <a:gd name="T99" fmla="*/ 1 h 1034"/>
                <a:gd name="T100" fmla="*/ 1 w 960"/>
                <a:gd name="T101" fmla="*/ 1 h 1034"/>
                <a:gd name="T102" fmla="*/ 1 w 960"/>
                <a:gd name="T103" fmla="*/ 1 h 1034"/>
                <a:gd name="T104" fmla="*/ 1 w 960"/>
                <a:gd name="T105" fmla="*/ 1 h 1034"/>
                <a:gd name="T106" fmla="*/ 1 w 960"/>
                <a:gd name="T107" fmla="*/ 1 h 1034"/>
                <a:gd name="T108" fmla="*/ 1 w 960"/>
                <a:gd name="T109" fmla="*/ 1 h 1034"/>
                <a:gd name="T110" fmla="*/ 1 w 960"/>
                <a:gd name="T111" fmla="*/ 1 h 1034"/>
                <a:gd name="T112" fmla="*/ 1 w 960"/>
                <a:gd name="T113" fmla="*/ 1 h 1034"/>
                <a:gd name="T114" fmla="*/ 1 w 960"/>
                <a:gd name="T115" fmla="*/ 1 h 1034"/>
                <a:gd name="T116" fmla="*/ 1 w 960"/>
                <a:gd name="T117" fmla="*/ 1 h 1034"/>
                <a:gd name="T118" fmla="*/ 1 w 960"/>
                <a:gd name="T119" fmla="*/ 1 h 1034"/>
                <a:gd name="T120" fmla="*/ 1 w 960"/>
                <a:gd name="T121" fmla="*/ 1 h 1034"/>
                <a:gd name="T122" fmla="*/ 1 w 960"/>
                <a:gd name="T123" fmla="*/ 0 h 1034"/>
                <a:gd name="T124" fmla="*/ 1 w 960"/>
                <a:gd name="T125" fmla="*/ 0 h 1034"/>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960"/>
                <a:gd name="T190" fmla="*/ 0 h 1034"/>
                <a:gd name="T191" fmla="*/ 960 w 960"/>
                <a:gd name="T192" fmla="*/ 1034 h 1034"/>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960" h="1034">
                  <a:moveTo>
                    <a:pt x="332" y="0"/>
                  </a:moveTo>
                  <a:lnTo>
                    <a:pt x="354" y="12"/>
                  </a:lnTo>
                  <a:lnTo>
                    <a:pt x="376" y="24"/>
                  </a:lnTo>
                  <a:lnTo>
                    <a:pt x="399" y="35"/>
                  </a:lnTo>
                  <a:lnTo>
                    <a:pt x="423" y="47"/>
                  </a:lnTo>
                  <a:lnTo>
                    <a:pt x="445" y="57"/>
                  </a:lnTo>
                  <a:lnTo>
                    <a:pt x="468" y="68"/>
                  </a:lnTo>
                  <a:lnTo>
                    <a:pt x="490" y="80"/>
                  </a:lnTo>
                  <a:lnTo>
                    <a:pt x="511" y="92"/>
                  </a:lnTo>
                  <a:lnTo>
                    <a:pt x="534" y="104"/>
                  </a:lnTo>
                  <a:lnTo>
                    <a:pt x="554" y="116"/>
                  </a:lnTo>
                  <a:lnTo>
                    <a:pt x="575" y="130"/>
                  </a:lnTo>
                  <a:lnTo>
                    <a:pt x="594" y="144"/>
                  </a:lnTo>
                  <a:lnTo>
                    <a:pt x="620" y="164"/>
                  </a:lnTo>
                  <a:lnTo>
                    <a:pt x="642" y="183"/>
                  </a:lnTo>
                  <a:lnTo>
                    <a:pt x="665" y="204"/>
                  </a:lnTo>
                  <a:lnTo>
                    <a:pt x="687" y="227"/>
                  </a:lnTo>
                  <a:lnTo>
                    <a:pt x="710" y="247"/>
                  </a:lnTo>
                  <a:lnTo>
                    <a:pt x="730" y="270"/>
                  </a:lnTo>
                  <a:lnTo>
                    <a:pt x="751" y="292"/>
                  </a:lnTo>
                  <a:lnTo>
                    <a:pt x="773" y="315"/>
                  </a:lnTo>
                  <a:lnTo>
                    <a:pt x="794" y="337"/>
                  </a:lnTo>
                  <a:lnTo>
                    <a:pt x="815" y="360"/>
                  </a:lnTo>
                  <a:lnTo>
                    <a:pt x="836" y="382"/>
                  </a:lnTo>
                  <a:lnTo>
                    <a:pt x="856" y="403"/>
                  </a:lnTo>
                  <a:lnTo>
                    <a:pt x="856" y="470"/>
                  </a:lnTo>
                  <a:lnTo>
                    <a:pt x="824" y="470"/>
                  </a:lnTo>
                  <a:lnTo>
                    <a:pt x="824" y="780"/>
                  </a:lnTo>
                  <a:lnTo>
                    <a:pt x="932" y="890"/>
                  </a:lnTo>
                  <a:lnTo>
                    <a:pt x="932" y="939"/>
                  </a:lnTo>
                  <a:lnTo>
                    <a:pt x="936" y="942"/>
                  </a:lnTo>
                  <a:lnTo>
                    <a:pt x="938" y="944"/>
                  </a:lnTo>
                  <a:lnTo>
                    <a:pt x="939" y="946"/>
                  </a:lnTo>
                  <a:lnTo>
                    <a:pt x="943" y="949"/>
                  </a:lnTo>
                  <a:lnTo>
                    <a:pt x="944" y="951"/>
                  </a:lnTo>
                  <a:lnTo>
                    <a:pt x="946" y="953"/>
                  </a:lnTo>
                  <a:lnTo>
                    <a:pt x="950" y="956"/>
                  </a:lnTo>
                  <a:lnTo>
                    <a:pt x="951" y="958"/>
                  </a:lnTo>
                  <a:lnTo>
                    <a:pt x="955" y="961"/>
                  </a:lnTo>
                  <a:lnTo>
                    <a:pt x="956" y="963"/>
                  </a:lnTo>
                  <a:lnTo>
                    <a:pt x="958" y="965"/>
                  </a:lnTo>
                  <a:lnTo>
                    <a:pt x="960" y="966"/>
                  </a:lnTo>
                  <a:lnTo>
                    <a:pt x="960" y="1034"/>
                  </a:lnTo>
                  <a:lnTo>
                    <a:pt x="297" y="1034"/>
                  </a:lnTo>
                  <a:lnTo>
                    <a:pt x="0" y="737"/>
                  </a:lnTo>
                  <a:lnTo>
                    <a:pt x="0" y="628"/>
                  </a:lnTo>
                  <a:lnTo>
                    <a:pt x="69" y="628"/>
                  </a:lnTo>
                  <a:lnTo>
                    <a:pt x="69" y="246"/>
                  </a:lnTo>
                  <a:lnTo>
                    <a:pt x="66" y="242"/>
                  </a:lnTo>
                  <a:lnTo>
                    <a:pt x="62" y="239"/>
                  </a:lnTo>
                  <a:lnTo>
                    <a:pt x="57" y="234"/>
                  </a:lnTo>
                  <a:lnTo>
                    <a:pt x="54" y="228"/>
                  </a:lnTo>
                  <a:lnTo>
                    <a:pt x="48" y="223"/>
                  </a:lnTo>
                  <a:lnTo>
                    <a:pt x="43" y="220"/>
                  </a:lnTo>
                  <a:lnTo>
                    <a:pt x="40" y="215"/>
                  </a:lnTo>
                  <a:lnTo>
                    <a:pt x="36" y="211"/>
                  </a:lnTo>
                  <a:lnTo>
                    <a:pt x="33" y="208"/>
                  </a:lnTo>
                  <a:lnTo>
                    <a:pt x="31" y="204"/>
                  </a:lnTo>
                  <a:lnTo>
                    <a:pt x="29" y="202"/>
                  </a:lnTo>
                  <a:lnTo>
                    <a:pt x="28" y="201"/>
                  </a:lnTo>
                  <a:lnTo>
                    <a:pt x="28" y="145"/>
                  </a:lnTo>
                  <a:lnTo>
                    <a:pt x="332" y="0"/>
                  </a:lnTo>
                  <a:close/>
                </a:path>
              </a:pathLst>
            </a:custGeom>
            <a:solidFill>
              <a:srgbClr val="000066"/>
            </a:solidFill>
            <a:ln w="9525">
              <a:noFill/>
              <a:round/>
              <a:headEnd/>
              <a:tailEnd/>
            </a:ln>
          </p:spPr>
          <p:txBody>
            <a:bodyPr/>
            <a:lstStyle/>
            <a:p>
              <a:endParaRPr lang="en-US" sz="700" dirty="0"/>
            </a:p>
          </p:txBody>
        </p:sp>
        <p:sp>
          <p:nvSpPr>
            <p:cNvPr id="39" name="Freeform 20"/>
            <p:cNvSpPr>
              <a:spLocks/>
            </p:cNvSpPr>
            <p:nvPr/>
          </p:nvSpPr>
          <p:spPr bwMode="auto">
            <a:xfrm>
              <a:off x="640" y="1689"/>
              <a:ext cx="385" cy="192"/>
            </a:xfrm>
            <a:custGeom>
              <a:avLst/>
              <a:gdLst>
                <a:gd name="T0" fmla="*/ 0 w 772"/>
                <a:gd name="T1" fmla="*/ 0 h 386"/>
                <a:gd name="T2" fmla="*/ 0 w 772"/>
                <a:gd name="T3" fmla="*/ 0 h 386"/>
                <a:gd name="T4" fmla="*/ 0 w 772"/>
                <a:gd name="T5" fmla="*/ 0 h 386"/>
                <a:gd name="T6" fmla="*/ 0 w 772"/>
                <a:gd name="T7" fmla="*/ 0 h 386"/>
                <a:gd name="T8" fmla="*/ 0 w 772"/>
                <a:gd name="T9" fmla="*/ 0 h 386"/>
                <a:gd name="T10" fmla="*/ 0 w 772"/>
                <a:gd name="T11" fmla="*/ 0 h 386"/>
                <a:gd name="T12" fmla="*/ 0 w 772"/>
                <a:gd name="T13" fmla="*/ 0 h 386"/>
                <a:gd name="T14" fmla="*/ 0 w 772"/>
                <a:gd name="T15" fmla="*/ 0 h 386"/>
                <a:gd name="T16" fmla="*/ 0 w 772"/>
                <a:gd name="T17" fmla="*/ 0 h 386"/>
                <a:gd name="T18" fmla="*/ 0 w 772"/>
                <a:gd name="T19" fmla="*/ 0 h 386"/>
                <a:gd name="T20" fmla="*/ 0 w 772"/>
                <a:gd name="T21" fmla="*/ 0 h 386"/>
                <a:gd name="T22" fmla="*/ 0 w 772"/>
                <a:gd name="T23" fmla="*/ 0 h 386"/>
                <a:gd name="T24" fmla="*/ 0 w 772"/>
                <a:gd name="T25" fmla="*/ 0 h 386"/>
                <a:gd name="T26" fmla="*/ 0 w 772"/>
                <a:gd name="T27" fmla="*/ 0 h 386"/>
                <a:gd name="T28" fmla="*/ 0 w 772"/>
                <a:gd name="T29" fmla="*/ 0 h 386"/>
                <a:gd name="T30" fmla="*/ 0 w 772"/>
                <a:gd name="T31" fmla="*/ 0 h 386"/>
                <a:gd name="T32" fmla="*/ 0 w 772"/>
                <a:gd name="T33" fmla="*/ 0 h 386"/>
                <a:gd name="T34" fmla="*/ 0 w 772"/>
                <a:gd name="T35" fmla="*/ 0 h 386"/>
                <a:gd name="T36" fmla="*/ 0 w 772"/>
                <a:gd name="T37" fmla="*/ 0 h 386"/>
                <a:gd name="T38" fmla="*/ 0 w 772"/>
                <a:gd name="T39" fmla="*/ 0 h 386"/>
                <a:gd name="T40" fmla="*/ 0 w 772"/>
                <a:gd name="T41" fmla="*/ 0 h 386"/>
                <a:gd name="T42" fmla="*/ 0 w 772"/>
                <a:gd name="T43" fmla="*/ 0 h 386"/>
                <a:gd name="T44" fmla="*/ 0 w 772"/>
                <a:gd name="T45" fmla="*/ 0 h 386"/>
                <a:gd name="T46" fmla="*/ 0 w 772"/>
                <a:gd name="T47" fmla="*/ 0 h 386"/>
                <a:gd name="T48" fmla="*/ 0 w 772"/>
                <a:gd name="T49" fmla="*/ 0 h 386"/>
                <a:gd name="T50" fmla="*/ 0 w 772"/>
                <a:gd name="T51" fmla="*/ 0 h 386"/>
                <a:gd name="T52" fmla="*/ 0 w 772"/>
                <a:gd name="T53" fmla="*/ 0 h 386"/>
                <a:gd name="T54" fmla="*/ 0 w 772"/>
                <a:gd name="T55" fmla="*/ 0 h 386"/>
                <a:gd name="T56" fmla="*/ 0 w 772"/>
                <a:gd name="T57" fmla="*/ 0 h 386"/>
                <a:gd name="T58" fmla="*/ 0 w 772"/>
                <a:gd name="T59" fmla="*/ 0 h 386"/>
                <a:gd name="T60" fmla="*/ 0 w 772"/>
                <a:gd name="T61" fmla="*/ 0 h 386"/>
                <a:gd name="T62" fmla="*/ 0 w 772"/>
                <a:gd name="T63" fmla="*/ 0 h 386"/>
                <a:gd name="T64" fmla="*/ 0 w 772"/>
                <a:gd name="T65" fmla="*/ 0 h 386"/>
                <a:gd name="T66" fmla="*/ 0 w 772"/>
                <a:gd name="T67" fmla="*/ 0 h 386"/>
                <a:gd name="T68" fmla="*/ 0 w 772"/>
                <a:gd name="T69" fmla="*/ 0 h 386"/>
                <a:gd name="T70" fmla="*/ 0 w 772"/>
                <a:gd name="T71" fmla="*/ 0 h 386"/>
                <a:gd name="T72" fmla="*/ 0 w 772"/>
                <a:gd name="T73" fmla="*/ 0 h 386"/>
                <a:gd name="T74" fmla="*/ 0 w 772"/>
                <a:gd name="T75" fmla="*/ 0 h 386"/>
                <a:gd name="T76" fmla="*/ 0 w 772"/>
                <a:gd name="T77" fmla="*/ 0 h 386"/>
                <a:gd name="T78" fmla="*/ 0 w 772"/>
                <a:gd name="T79" fmla="*/ 0 h 386"/>
                <a:gd name="T80" fmla="*/ 0 w 772"/>
                <a:gd name="T81" fmla="*/ 0 h 386"/>
                <a:gd name="T82" fmla="*/ 0 w 772"/>
                <a:gd name="T83" fmla="*/ 0 h 386"/>
                <a:gd name="T84" fmla="*/ 0 w 772"/>
                <a:gd name="T85" fmla="*/ 0 h 386"/>
                <a:gd name="T86" fmla="*/ 0 w 772"/>
                <a:gd name="T87" fmla="*/ 0 h 386"/>
                <a:gd name="T88" fmla="*/ 0 w 772"/>
                <a:gd name="T89" fmla="*/ 0 h 386"/>
                <a:gd name="T90" fmla="*/ 0 w 772"/>
                <a:gd name="T91" fmla="*/ 0 h 386"/>
                <a:gd name="T92" fmla="*/ 0 w 772"/>
                <a:gd name="T93" fmla="*/ 0 h 386"/>
                <a:gd name="T94" fmla="*/ 0 w 772"/>
                <a:gd name="T95" fmla="*/ 0 h 386"/>
                <a:gd name="T96" fmla="*/ 0 w 772"/>
                <a:gd name="T97" fmla="*/ 0 h 386"/>
                <a:gd name="T98" fmla="*/ 0 w 772"/>
                <a:gd name="T99" fmla="*/ 0 h 386"/>
                <a:gd name="T100" fmla="*/ 0 w 772"/>
                <a:gd name="T101" fmla="*/ 0 h 386"/>
                <a:gd name="T102" fmla="*/ 0 w 772"/>
                <a:gd name="T103" fmla="*/ 0 h 386"/>
                <a:gd name="T104" fmla="*/ 0 w 772"/>
                <a:gd name="T105" fmla="*/ 0 h 386"/>
                <a:gd name="T106" fmla="*/ 0 w 772"/>
                <a:gd name="T107" fmla="*/ 0 h 386"/>
                <a:gd name="T108" fmla="*/ 0 w 772"/>
                <a:gd name="T109" fmla="*/ 0 h 386"/>
                <a:gd name="T110" fmla="*/ 0 w 772"/>
                <a:gd name="T111" fmla="*/ 0 h 386"/>
                <a:gd name="T112" fmla="*/ 0 w 772"/>
                <a:gd name="T113" fmla="*/ 0 h 38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772"/>
                <a:gd name="T172" fmla="*/ 0 h 386"/>
                <a:gd name="T173" fmla="*/ 772 w 772"/>
                <a:gd name="T174" fmla="*/ 386 h 38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772" h="386">
                  <a:moveTo>
                    <a:pt x="318" y="0"/>
                  </a:moveTo>
                  <a:lnTo>
                    <a:pt x="326" y="5"/>
                  </a:lnTo>
                  <a:lnTo>
                    <a:pt x="333" y="9"/>
                  </a:lnTo>
                  <a:lnTo>
                    <a:pt x="340" y="12"/>
                  </a:lnTo>
                  <a:lnTo>
                    <a:pt x="347" y="16"/>
                  </a:lnTo>
                  <a:lnTo>
                    <a:pt x="356" y="21"/>
                  </a:lnTo>
                  <a:lnTo>
                    <a:pt x="363" y="24"/>
                  </a:lnTo>
                  <a:lnTo>
                    <a:pt x="369" y="28"/>
                  </a:lnTo>
                  <a:lnTo>
                    <a:pt x="376" y="31"/>
                  </a:lnTo>
                  <a:lnTo>
                    <a:pt x="385" y="37"/>
                  </a:lnTo>
                  <a:lnTo>
                    <a:pt x="392" y="40"/>
                  </a:lnTo>
                  <a:lnTo>
                    <a:pt x="399" y="43"/>
                  </a:lnTo>
                  <a:lnTo>
                    <a:pt x="406" y="47"/>
                  </a:lnTo>
                  <a:lnTo>
                    <a:pt x="416" y="52"/>
                  </a:lnTo>
                  <a:lnTo>
                    <a:pt x="426" y="57"/>
                  </a:lnTo>
                  <a:lnTo>
                    <a:pt x="435" y="62"/>
                  </a:lnTo>
                  <a:lnTo>
                    <a:pt x="445" y="68"/>
                  </a:lnTo>
                  <a:lnTo>
                    <a:pt x="456" y="73"/>
                  </a:lnTo>
                  <a:lnTo>
                    <a:pt x="466" y="76"/>
                  </a:lnTo>
                  <a:lnTo>
                    <a:pt x="475" y="81"/>
                  </a:lnTo>
                  <a:lnTo>
                    <a:pt x="485" y="87"/>
                  </a:lnTo>
                  <a:lnTo>
                    <a:pt x="496" y="94"/>
                  </a:lnTo>
                  <a:lnTo>
                    <a:pt x="504" y="99"/>
                  </a:lnTo>
                  <a:lnTo>
                    <a:pt x="513" y="106"/>
                  </a:lnTo>
                  <a:lnTo>
                    <a:pt x="521" y="111"/>
                  </a:lnTo>
                  <a:lnTo>
                    <a:pt x="544" y="130"/>
                  </a:lnTo>
                  <a:lnTo>
                    <a:pt x="566" y="151"/>
                  </a:lnTo>
                  <a:lnTo>
                    <a:pt x="587" y="170"/>
                  </a:lnTo>
                  <a:lnTo>
                    <a:pt x="608" y="190"/>
                  </a:lnTo>
                  <a:lnTo>
                    <a:pt x="628" y="211"/>
                  </a:lnTo>
                  <a:lnTo>
                    <a:pt x="649" y="232"/>
                  </a:lnTo>
                  <a:lnTo>
                    <a:pt x="670" y="254"/>
                  </a:lnTo>
                  <a:lnTo>
                    <a:pt x="689" y="275"/>
                  </a:lnTo>
                  <a:lnTo>
                    <a:pt x="710" y="296"/>
                  </a:lnTo>
                  <a:lnTo>
                    <a:pt x="730" y="318"/>
                  </a:lnTo>
                  <a:lnTo>
                    <a:pt x="751" y="339"/>
                  </a:lnTo>
                  <a:lnTo>
                    <a:pt x="772" y="360"/>
                  </a:lnTo>
                  <a:lnTo>
                    <a:pt x="772" y="386"/>
                  </a:lnTo>
                  <a:lnTo>
                    <a:pt x="254" y="386"/>
                  </a:lnTo>
                  <a:lnTo>
                    <a:pt x="0" y="132"/>
                  </a:lnTo>
                  <a:lnTo>
                    <a:pt x="0" y="107"/>
                  </a:lnTo>
                  <a:lnTo>
                    <a:pt x="2" y="107"/>
                  </a:lnTo>
                  <a:lnTo>
                    <a:pt x="3" y="107"/>
                  </a:lnTo>
                  <a:lnTo>
                    <a:pt x="5" y="106"/>
                  </a:lnTo>
                  <a:lnTo>
                    <a:pt x="7" y="104"/>
                  </a:lnTo>
                  <a:lnTo>
                    <a:pt x="9" y="104"/>
                  </a:lnTo>
                  <a:lnTo>
                    <a:pt x="10" y="104"/>
                  </a:lnTo>
                  <a:lnTo>
                    <a:pt x="12" y="102"/>
                  </a:lnTo>
                  <a:lnTo>
                    <a:pt x="14" y="102"/>
                  </a:lnTo>
                  <a:lnTo>
                    <a:pt x="14" y="100"/>
                  </a:lnTo>
                  <a:lnTo>
                    <a:pt x="257" y="342"/>
                  </a:lnTo>
                  <a:lnTo>
                    <a:pt x="525" y="206"/>
                  </a:lnTo>
                  <a:lnTo>
                    <a:pt x="318" y="0"/>
                  </a:lnTo>
                  <a:close/>
                </a:path>
              </a:pathLst>
            </a:custGeom>
            <a:solidFill>
              <a:srgbClr val="A2C1FE"/>
            </a:solidFill>
            <a:ln w="9525">
              <a:noFill/>
              <a:round/>
              <a:headEnd/>
              <a:tailEnd/>
            </a:ln>
          </p:spPr>
          <p:txBody>
            <a:bodyPr/>
            <a:lstStyle/>
            <a:p>
              <a:endParaRPr lang="en-US" sz="700" dirty="0"/>
            </a:p>
          </p:txBody>
        </p:sp>
        <p:sp>
          <p:nvSpPr>
            <p:cNvPr id="40" name="Freeform 21"/>
            <p:cNvSpPr>
              <a:spLocks/>
            </p:cNvSpPr>
            <p:nvPr/>
          </p:nvSpPr>
          <p:spPr bwMode="auto">
            <a:xfrm>
              <a:off x="626" y="1904"/>
              <a:ext cx="436" cy="228"/>
            </a:xfrm>
            <a:custGeom>
              <a:avLst/>
              <a:gdLst>
                <a:gd name="T0" fmla="*/ 0 w 874"/>
                <a:gd name="T1" fmla="*/ 0 h 456"/>
                <a:gd name="T2" fmla="*/ 0 w 874"/>
                <a:gd name="T3" fmla="*/ 0 h 456"/>
                <a:gd name="T4" fmla="*/ 0 w 874"/>
                <a:gd name="T5" fmla="*/ 1 h 456"/>
                <a:gd name="T6" fmla="*/ 0 w 874"/>
                <a:gd name="T7" fmla="*/ 1 h 456"/>
                <a:gd name="T8" fmla="*/ 0 w 874"/>
                <a:gd name="T9" fmla="*/ 1 h 456"/>
                <a:gd name="T10" fmla="*/ 0 w 874"/>
                <a:gd name="T11" fmla="*/ 1 h 456"/>
                <a:gd name="T12" fmla="*/ 0 w 874"/>
                <a:gd name="T13" fmla="*/ 1 h 456"/>
                <a:gd name="T14" fmla="*/ 0 w 874"/>
                <a:gd name="T15" fmla="*/ 1 h 456"/>
                <a:gd name="T16" fmla="*/ 0 w 874"/>
                <a:gd name="T17" fmla="*/ 0 h 456"/>
                <a:gd name="T18" fmla="*/ 0 w 874"/>
                <a:gd name="T19" fmla="*/ 0 h 456"/>
                <a:gd name="T20" fmla="*/ 0 w 874"/>
                <a:gd name="T21" fmla="*/ 1 h 456"/>
                <a:gd name="T22" fmla="*/ 0 w 874"/>
                <a:gd name="T23" fmla="*/ 1 h 456"/>
                <a:gd name="T24" fmla="*/ 0 w 874"/>
                <a:gd name="T25" fmla="*/ 1 h 456"/>
                <a:gd name="T26" fmla="*/ 0 w 874"/>
                <a:gd name="T27" fmla="*/ 1 h 456"/>
                <a:gd name="T28" fmla="*/ 0 w 874"/>
                <a:gd name="T29" fmla="*/ 1 h 456"/>
                <a:gd name="T30" fmla="*/ 0 w 874"/>
                <a:gd name="T31" fmla="*/ 1 h 456"/>
                <a:gd name="T32" fmla="*/ 0 w 874"/>
                <a:gd name="T33" fmla="*/ 0 h 456"/>
                <a:gd name="T34" fmla="*/ 0 w 874"/>
                <a:gd name="T35" fmla="*/ 0 h 456"/>
                <a:gd name="T36" fmla="*/ 0 w 874"/>
                <a:gd name="T37" fmla="*/ 1 h 456"/>
                <a:gd name="T38" fmla="*/ 0 w 874"/>
                <a:gd name="T39" fmla="*/ 1 h 456"/>
                <a:gd name="T40" fmla="*/ 0 w 874"/>
                <a:gd name="T41" fmla="*/ 1 h 456"/>
                <a:gd name="T42" fmla="*/ 0 w 874"/>
                <a:gd name="T43" fmla="*/ 1 h 456"/>
                <a:gd name="T44" fmla="*/ 0 w 874"/>
                <a:gd name="T45" fmla="*/ 1 h 456"/>
                <a:gd name="T46" fmla="*/ 0 w 874"/>
                <a:gd name="T47" fmla="*/ 1 h 456"/>
                <a:gd name="T48" fmla="*/ 0 w 874"/>
                <a:gd name="T49" fmla="*/ 0 h 456"/>
                <a:gd name="T50" fmla="*/ 0 w 874"/>
                <a:gd name="T51" fmla="*/ 0 h 456"/>
                <a:gd name="T52" fmla="*/ 0 w 874"/>
                <a:gd name="T53" fmla="*/ 1 h 456"/>
                <a:gd name="T54" fmla="*/ 0 w 874"/>
                <a:gd name="T55" fmla="*/ 1 h 456"/>
                <a:gd name="T56" fmla="*/ 0 w 874"/>
                <a:gd name="T57" fmla="*/ 1 h 456"/>
                <a:gd name="T58" fmla="*/ 0 w 874"/>
                <a:gd name="T59" fmla="*/ 1 h 456"/>
                <a:gd name="T60" fmla="*/ 0 w 874"/>
                <a:gd name="T61" fmla="*/ 1 h 456"/>
                <a:gd name="T62" fmla="*/ 0 w 874"/>
                <a:gd name="T63" fmla="*/ 1 h 456"/>
                <a:gd name="T64" fmla="*/ 0 w 874"/>
                <a:gd name="T65" fmla="*/ 1 h 456"/>
                <a:gd name="T66" fmla="*/ 0 w 874"/>
                <a:gd name="T67" fmla="*/ 1 h 456"/>
                <a:gd name="T68" fmla="*/ 0 w 874"/>
                <a:gd name="T69" fmla="*/ 1 h 456"/>
                <a:gd name="T70" fmla="*/ 0 w 874"/>
                <a:gd name="T71" fmla="*/ 1 h 456"/>
                <a:gd name="T72" fmla="*/ 0 w 874"/>
                <a:gd name="T73" fmla="*/ 1 h 456"/>
                <a:gd name="T74" fmla="*/ 0 w 874"/>
                <a:gd name="T75" fmla="*/ 1 h 456"/>
                <a:gd name="T76" fmla="*/ 0 w 874"/>
                <a:gd name="T77" fmla="*/ 1 h 456"/>
                <a:gd name="T78" fmla="*/ 0 w 874"/>
                <a:gd name="T79" fmla="*/ 1 h 456"/>
                <a:gd name="T80" fmla="*/ 0 w 874"/>
                <a:gd name="T81" fmla="*/ 1 h 456"/>
                <a:gd name="T82" fmla="*/ 0 w 874"/>
                <a:gd name="T83" fmla="*/ 1 h 456"/>
                <a:gd name="T84" fmla="*/ 0 w 874"/>
                <a:gd name="T85" fmla="*/ 1 h 456"/>
                <a:gd name="T86" fmla="*/ 0 w 874"/>
                <a:gd name="T87" fmla="*/ 1 h 456"/>
                <a:gd name="T88" fmla="*/ 0 w 874"/>
                <a:gd name="T89" fmla="*/ 1 h 456"/>
                <a:gd name="T90" fmla="*/ 0 w 874"/>
                <a:gd name="T91" fmla="*/ 1 h 456"/>
                <a:gd name="T92" fmla="*/ 0 w 874"/>
                <a:gd name="T93" fmla="*/ 1 h 456"/>
                <a:gd name="T94" fmla="*/ 0 w 874"/>
                <a:gd name="T95" fmla="*/ 1 h 456"/>
                <a:gd name="T96" fmla="*/ 0 w 874"/>
                <a:gd name="T97" fmla="*/ 0 h 456"/>
                <a:gd name="T98" fmla="*/ 0 w 874"/>
                <a:gd name="T99" fmla="*/ 0 h 45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874"/>
                <a:gd name="T151" fmla="*/ 0 h 456"/>
                <a:gd name="T152" fmla="*/ 874 w 874"/>
                <a:gd name="T153" fmla="*/ 456 h 45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874" h="456">
                  <a:moveTo>
                    <a:pt x="303" y="0"/>
                  </a:moveTo>
                  <a:lnTo>
                    <a:pt x="344" y="0"/>
                  </a:lnTo>
                  <a:lnTo>
                    <a:pt x="344" y="181"/>
                  </a:lnTo>
                  <a:lnTo>
                    <a:pt x="416" y="181"/>
                  </a:lnTo>
                  <a:lnTo>
                    <a:pt x="416" y="399"/>
                  </a:lnTo>
                  <a:lnTo>
                    <a:pt x="487" y="399"/>
                  </a:lnTo>
                  <a:lnTo>
                    <a:pt x="487" y="371"/>
                  </a:lnTo>
                  <a:lnTo>
                    <a:pt x="446" y="371"/>
                  </a:lnTo>
                  <a:lnTo>
                    <a:pt x="446" y="0"/>
                  </a:lnTo>
                  <a:lnTo>
                    <a:pt x="487" y="0"/>
                  </a:lnTo>
                  <a:lnTo>
                    <a:pt x="487" y="181"/>
                  </a:lnTo>
                  <a:lnTo>
                    <a:pt x="556" y="181"/>
                  </a:lnTo>
                  <a:lnTo>
                    <a:pt x="556" y="399"/>
                  </a:lnTo>
                  <a:lnTo>
                    <a:pt x="625" y="399"/>
                  </a:lnTo>
                  <a:lnTo>
                    <a:pt x="625" y="371"/>
                  </a:lnTo>
                  <a:lnTo>
                    <a:pt x="584" y="371"/>
                  </a:lnTo>
                  <a:lnTo>
                    <a:pt x="584" y="0"/>
                  </a:lnTo>
                  <a:lnTo>
                    <a:pt x="627" y="0"/>
                  </a:lnTo>
                  <a:lnTo>
                    <a:pt x="627" y="180"/>
                  </a:lnTo>
                  <a:lnTo>
                    <a:pt x="701" y="261"/>
                  </a:lnTo>
                  <a:lnTo>
                    <a:pt x="701" y="399"/>
                  </a:lnTo>
                  <a:lnTo>
                    <a:pt x="772" y="399"/>
                  </a:lnTo>
                  <a:lnTo>
                    <a:pt x="772" y="371"/>
                  </a:lnTo>
                  <a:lnTo>
                    <a:pt x="731" y="371"/>
                  </a:lnTo>
                  <a:lnTo>
                    <a:pt x="731" y="0"/>
                  </a:lnTo>
                  <a:lnTo>
                    <a:pt x="765" y="0"/>
                  </a:lnTo>
                  <a:lnTo>
                    <a:pt x="765" y="316"/>
                  </a:lnTo>
                  <a:lnTo>
                    <a:pt x="874" y="434"/>
                  </a:lnTo>
                  <a:lnTo>
                    <a:pt x="874" y="456"/>
                  </a:lnTo>
                  <a:lnTo>
                    <a:pt x="249" y="456"/>
                  </a:lnTo>
                  <a:lnTo>
                    <a:pt x="249" y="432"/>
                  </a:lnTo>
                  <a:lnTo>
                    <a:pt x="244" y="427"/>
                  </a:lnTo>
                  <a:lnTo>
                    <a:pt x="230" y="413"/>
                  </a:lnTo>
                  <a:lnTo>
                    <a:pt x="213" y="396"/>
                  </a:lnTo>
                  <a:lnTo>
                    <a:pt x="190" y="375"/>
                  </a:lnTo>
                  <a:lnTo>
                    <a:pt x="166" y="351"/>
                  </a:lnTo>
                  <a:lnTo>
                    <a:pt x="140" y="323"/>
                  </a:lnTo>
                  <a:lnTo>
                    <a:pt x="113" y="297"/>
                  </a:lnTo>
                  <a:lnTo>
                    <a:pt x="87" y="269"/>
                  </a:lnTo>
                  <a:lnTo>
                    <a:pt x="61" y="244"/>
                  </a:lnTo>
                  <a:lnTo>
                    <a:pt x="37" y="221"/>
                  </a:lnTo>
                  <a:lnTo>
                    <a:pt x="18" y="200"/>
                  </a:lnTo>
                  <a:lnTo>
                    <a:pt x="0" y="183"/>
                  </a:lnTo>
                  <a:lnTo>
                    <a:pt x="57" y="183"/>
                  </a:lnTo>
                  <a:lnTo>
                    <a:pt x="275" y="399"/>
                  </a:lnTo>
                  <a:lnTo>
                    <a:pt x="344" y="399"/>
                  </a:lnTo>
                  <a:lnTo>
                    <a:pt x="344" y="371"/>
                  </a:lnTo>
                  <a:lnTo>
                    <a:pt x="303" y="371"/>
                  </a:lnTo>
                  <a:lnTo>
                    <a:pt x="303" y="0"/>
                  </a:lnTo>
                  <a:close/>
                </a:path>
              </a:pathLst>
            </a:custGeom>
            <a:solidFill>
              <a:srgbClr val="A2C1FE"/>
            </a:solidFill>
            <a:ln w="9525">
              <a:noFill/>
              <a:round/>
              <a:headEnd/>
              <a:tailEnd/>
            </a:ln>
          </p:spPr>
          <p:txBody>
            <a:bodyPr/>
            <a:lstStyle/>
            <a:p>
              <a:endParaRPr lang="en-US" sz="700" dirty="0"/>
            </a:p>
          </p:txBody>
        </p:sp>
        <p:sp>
          <p:nvSpPr>
            <p:cNvPr id="41" name="Freeform 22"/>
            <p:cNvSpPr>
              <a:spLocks/>
            </p:cNvSpPr>
            <p:nvPr/>
          </p:nvSpPr>
          <p:spPr bwMode="auto">
            <a:xfrm>
              <a:off x="758" y="2140"/>
              <a:ext cx="319" cy="22"/>
            </a:xfrm>
            <a:custGeom>
              <a:avLst/>
              <a:gdLst>
                <a:gd name="T0" fmla="*/ 0 w 638"/>
                <a:gd name="T1" fmla="*/ 0 h 44"/>
                <a:gd name="T2" fmla="*/ 1 w 638"/>
                <a:gd name="T3" fmla="*/ 0 h 44"/>
                <a:gd name="T4" fmla="*/ 1 w 638"/>
                <a:gd name="T5" fmla="*/ 0 h 44"/>
                <a:gd name="T6" fmla="*/ 1 w 638"/>
                <a:gd name="T7" fmla="*/ 1 h 44"/>
                <a:gd name="T8" fmla="*/ 1 w 638"/>
                <a:gd name="T9" fmla="*/ 1 h 44"/>
                <a:gd name="T10" fmla="*/ 1 w 638"/>
                <a:gd name="T11" fmla="*/ 1 h 44"/>
                <a:gd name="T12" fmla="*/ 1 w 638"/>
                <a:gd name="T13" fmla="*/ 1 h 44"/>
                <a:gd name="T14" fmla="*/ 1 w 638"/>
                <a:gd name="T15" fmla="*/ 1 h 44"/>
                <a:gd name="T16" fmla="*/ 1 w 638"/>
                <a:gd name="T17" fmla="*/ 1 h 44"/>
                <a:gd name="T18" fmla="*/ 1 w 638"/>
                <a:gd name="T19" fmla="*/ 1 h 44"/>
                <a:gd name="T20" fmla="*/ 1 w 638"/>
                <a:gd name="T21" fmla="*/ 1 h 44"/>
                <a:gd name="T22" fmla="*/ 1 w 638"/>
                <a:gd name="T23" fmla="*/ 1 h 44"/>
                <a:gd name="T24" fmla="*/ 1 w 638"/>
                <a:gd name="T25" fmla="*/ 1 h 44"/>
                <a:gd name="T26" fmla="*/ 1 w 638"/>
                <a:gd name="T27" fmla="*/ 1 h 44"/>
                <a:gd name="T28" fmla="*/ 1 w 638"/>
                <a:gd name="T29" fmla="*/ 1 h 44"/>
                <a:gd name="T30" fmla="*/ 1 w 638"/>
                <a:gd name="T31" fmla="*/ 1 h 44"/>
                <a:gd name="T32" fmla="*/ 1 w 638"/>
                <a:gd name="T33" fmla="*/ 1 h 44"/>
                <a:gd name="T34" fmla="*/ 1 w 638"/>
                <a:gd name="T35" fmla="*/ 1 h 44"/>
                <a:gd name="T36" fmla="*/ 1 w 638"/>
                <a:gd name="T37" fmla="*/ 1 h 44"/>
                <a:gd name="T38" fmla="*/ 1 w 638"/>
                <a:gd name="T39" fmla="*/ 1 h 44"/>
                <a:gd name="T40" fmla="*/ 1 w 638"/>
                <a:gd name="T41" fmla="*/ 1 h 44"/>
                <a:gd name="T42" fmla="*/ 1 w 638"/>
                <a:gd name="T43" fmla="*/ 1 h 44"/>
                <a:gd name="T44" fmla="*/ 1 w 638"/>
                <a:gd name="T45" fmla="*/ 1 h 44"/>
                <a:gd name="T46" fmla="*/ 1 w 638"/>
                <a:gd name="T47" fmla="*/ 1 h 44"/>
                <a:gd name="T48" fmla="*/ 1 w 638"/>
                <a:gd name="T49" fmla="*/ 1 h 44"/>
                <a:gd name="T50" fmla="*/ 1 w 638"/>
                <a:gd name="T51" fmla="*/ 1 h 44"/>
                <a:gd name="T52" fmla="*/ 1 w 638"/>
                <a:gd name="T53" fmla="*/ 1 h 44"/>
                <a:gd name="T54" fmla="*/ 1 w 638"/>
                <a:gd name="T55" fmla="*/ 1 h 44"/>
                <a:gd name="T56" fmla="*/ 1 w 638"/>
                <a:gd name="T57" fmla="*/ 1 h 44"/>
                <a:gd name="T58" fmla="*/ 1 w 638"/>
                <a:gd name="T59" fmla="*/ 1 h 44"/>
                <a:gd name="T60" fmla="*/ 1 w 638"/>
                <a:gd name="T61" fmla="*/ 1 h 44"/>
                <a:gd name="T62" fmla="*/ 1 w 638"/>
                <a:gd name="T63" fmla="*/ 1 h 44"/>
                <a:gd name="T64" fmla="*/ 1 w 638"/>
                <a:gd name="T65" fmla="*/ 1 h 44"/>
                <a:gd name="T66" fmla="*/ 1 w 638"/>
                <a:gd name="T67" fmla="*/ 1 h 44"/>
                <a:gd name="T68" fmla="*/ 1 w 638"/>
                <a:gd name="T69" fmla="*/ 1 h 44"/>
                <a:gd name="T70" fmla="*/ 1 w 638"/>
                <a:gd name="T71" fmla="*/ 1 h 44"/>
                <a:gd name="T72" fmla="*/ 1 w 638"/>
                <a:gd name="T73" fmla="*/ 1 h 44"/>
                <a:gd name="T74" fmla="*/ 1 w 638"/>
                <a:gd name="T75" fmla="*/ 1 h 44"/>
                <a:gd name="T76" fmla="*/ 1 w 638"/>
                <a:gd name="T77" fmla="*/ 1 h 44"/>
                <a:gd name="T78" fmla="*/ 0 w 638"/>
                <a:gd name="T79" fmla="*/ 0 h 44"/>
                <a:gd name="T80" fmla="*/ 0 w 638"/>
                <a:gd name="T81" fmla="*/ 0 h 44"/>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638"/>
                <a:gd name="T124" fmla="*/ 0 h 44"/>
                <a:gd name="T125" fmla="*/ 638 w 638"/>
                <a:gd name="T126" fmla="*/ 44 h 44"/>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638" h="44">
                  <a:moveTo>
                    <a:pt x="0" y="0"/>
                  </a:moveTo>
                  <a:lnTo>
                    <a:pt x="614" y="0"/>
                  </a:lnTo>
                  <a:lnTo>
                    <a:pt x="616" y="0"/>
                  </a:lnTo>
                  <a:lnTo>
                    <a:pt x="618" y="1"/>
                  </a:lnTo>
                  <a:lnTo>
                    <a:pt x="619" y="1"/>
                  </a:lnTo>
                  <a:lnTo>
                    <a:pt x="621" y="3"/>
                  </a:lnTo>
                  <a:lnTo>
                    <a:pt x="623" y="5"/>
                  </a:lnTo>
                  <a:lnTo>
                    <a:pt x="625" y="6"/>
                  </a:lnTo>
                  <a:lnTo>
                    <a:pt x="628" y="8"/>
                  </a:lnTo>
                  <a:lnTo>
                    <a:pt x="630" y="10"/>
                  </a:lnTo>
                  <a:lnTo>
                    <a:pt x="631" y="13"/>
                  </a:lnTo>
                  <a:lnTo>
                    <a:pt x="635" y="15"/>
                  </a:lnTo>
                  <a:lnTo>
                    <a:pt x="637" y="17"/>
                  </a:lnTo>
                  <a:lnTo>
                    <a:pt x="638" y="19"/>
                  </a:lnTo>
                  <a:lnTo>
                    <a:pt x="638" y="44"/>
                  </a:lnTo>
                  <a:lnTo>
                    <a:pt x="19" y="44"/>
                  </a:lnTo>
                  <a:lnTo>
                    <a:pt x="19" y="43"/>
                  </a:lnTo>
                  <a:lnTo>
                    <a:pt x="19" y="41"/>
                  </a:lnTo>
                  <a:lnTo>
                    <a:pt x="19" y="39"/>
                  </a:lnTo>
                  <a:lnTo>
                    <a:pt x="19" y="38"/>
                  </a:lnTo>
                  <a:lnTo>
                    <a:pt x="20" y="36"/>
                  </a:lnTo>
                  <a:lnTo>
                    <a:pt x="19" y="34"/>
                  </a:lnTo>
                  <a:lnTo>
                    <a:pt x="20" y="31"/>
                  </a:lnTo>
                  <a:lnTo>
                    <a:pt x="19" y="27"/>
                  </a:lnTo>
                  <a:lnTo>
                    <a:pt x="20" y="24"/>
                  </a:lnTo>
                  <a:lnTo>
                    <a:pt x="19" y="19"/>
                  </a:lnTo>
                  <a:lnTo>
                    <a:pt x="17" y="17"/>
                  </a:lnTo>
                  <a:lnTo>
                    <a:pt x="15" y="15"/>
                  </a:lnTo>
                  <a:lnTo>
                    <a:pt x="13" y="13"/>
                  </a:lnTo>
                  <a:lnTo>
                    <a:pt x="12" y="12"/>
                  </a:lnTo>
                  <a:lnTo>
                    <a:pt x="10" y="10"/>
                  </a:lnTo>
                  <a:lnTo>
                    <a:pt x="8" y="8"/>
                  </a:lnTo>
                  <a:lnTo>
                    <a:pt x="6" y="6"/>
                  </a:lnTo>
                  <a:lnTo>
                    <a:pt x="5" y="5"/>
                  </a:lnTo>
                  <a:lnTo>
                    <a:pt x="3" y="3"/>
                  </a:lnTo>
                  <a:lnTo>
                    <a:pt x="1" y="1"/>
                  </a:lnTo>
                  <a:lnTo>
                    <a:pt x="0" y="0"/>
                  </a:lnTo>
                  <a:close/>
                </a:path>
              </a:pathLst>
            </a:custGeom>
            <a:solidFill>
              <a:srgbClr val="A2C1FE"/>
            </a:solidFill>
            <a:ln w="9525">
              <a:noFill/>
              <a:round/>
              <a:headEnd/>
              <a:tailEnd/>
            </a:ln>
          </p:spPr>
          <p:txBody>
            <a:bodyPr/>
            <a:lstStyle/>
            <a:p>
              <a:endParaRPr lang="en-US" sz="700" dirty="0"/>
            </a:p>
          </p:txBody>
        </p:sp>
      </p:grpSp>
      <p:pic>
        <p:nvPicPr>
          <p:cNvPr id="42" name="Picture 1070" descr="Q:\CLIPART\POWERPNT\BUILDNG5.WMF"/>
          <p:cNvPicPr>
            <a:picLocks noChangeAspect="1" noChangeArrowheads="1"/>
          </p:cNvPicPr>
          <p:nvPr/>
        </p:nvPicPr>
        <p:blipFill>
          <a:blip r:embed="rId3" cstate="print"/>
          <a:srcRect/>
          <a:stretch>
            <a:fillRect/>
          </a:stretch>
        </p:blipFill>
        <p:spPr bwMode="auto">
          <a:xfrm>
            <a:off x="7598762" y="2698116"/>
            <a:ext cx="1020009" cy="653926"/>
          </a:xfrm>
          <a:prstGeom prst="rect">
            <a:avLst/>
          </a:prstGeom>
          <a:noFill/>
        </p:spPr>
      </p:pic>
      <p:sp>
        <p:nvSpPr>
          <p:cNvPr id="43" name="TextBox 42"/>
          <p:cNvSpPr txBox="1"/>
          <p:nvPr/>
        </p:nvSpPr>
        <p:spPr>
          <a:xfrm>
            <a:off x="7865863" y="3327630"/>
            <a:ext cx="508657" cy="250765"/>
          </a:xfrm>
          <a:prstGeom prst="rect">
            <a:avLst/>
          </a:prstGeom>
          <a:noFill/>
        </p:spPr>
        <p:txBody>
          <a:bodyPr wrap="square" lIns="91430" tIns="45715" rIns="91430" bIns="45715" rtlCol="0">
            <a:spAutoFit/>
          </a:bodyPr>
          <a:lstStyle/>
          <a:p>
            <a:pPr algn="ctr"/>
            <a:r>
              <a:rPr lang="en-US" sz="1000" dirty="0" smtClean="0">
                <a:solidFill>
                  <a:srgbClr val="000000"/>
                </a:solidFill>
                <a:latin typeface="Calibri" pitchFamily="34" charset="0"/>
              </a:rPr>
              <a:t>CSM</a:t>
            </a:r>
          </a:p>
        </p:txBody>
      </p:sp>
      <p:sp>
        <p:nvSpPr>
          <p:cNvPr id="45" name="Rounded Rectangle 44"/>
          <p:cNvSpPr/>
          <p:nvPr/>
        </p:nvSpPr>
        <p:spPr>
          <a:xfrm>
            <a:off x="3535999" y="1779188"/>
            <a:ext cx="1864426" cy="975871"/>
          </a:xfrm>
          <a:prstGeom prst="roundRect">
            <a:avLst/>
          </a:prstGeom>
          <a:solidFill>
            <a:srgbClr val="C1E1FF"/>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91430" tIns="45715" rIns="91430" bIns="45715" rtlCol="0" anchor="ctr"/>
          <a:lstStyle/>
          <a:p>
            <a:pPr algn="ctr"/>
            <a:endParaRPr lang="en-US" sz="1000" dirty="0" smtClean="0">
              <a:solidFill>
                <a:schemeClr val="tx2">
                  <a:lumMod val="50000"/>
                </a:schemeClr>
              </a:solidFill>
              <a:latin typeface="Calibri" pitchFamily="34" charset="0"/>
            </a:endParaRPr>
          </a:p>
        </p:txBody>
      </p:sp>
      <p:sp>
        <p:nvSpPr>
          <p:cNvPr id="46" name="Cloud 45"/>
          <p:cNvSpPr/>
          <p:nvPr/>
        </p:nvSpPr>
        <p:spPr>
          <a:xfrm>
            <a:off x="4355431" y="1838570"/>
            <a:ext cx="950030" cy="676893"/>
          </a:xfrm>
          <a:prstGeom prst="cloud">
            <a:avLst/>
          </a:prstGeom>
          <a:solidFill>
            <a:schemeClr val="tx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35996" rIns="0" bIns="35996" anchor="ctr"/>
          <a:lstStyle/>
          <a:p>
            <a:pPr algn="ctr"/>
            <a:r>
              <a:rPr lang="en-US" sz="1000" dirty="0" smtClean="0">
                <a:solidFill>
                  <a:srgbClr val="000000"/>
                </a:solidFill>
                <a:latin typeface="Calibri" pitchFamily="34" charset="0"/>
              </a:rPr>
              <a:t>(Capgemini API)</a:t>
            </a:r>
          </a:p>
        </p:txBody>
      </p:sp>
      <p:sp>
        <p:nvSpPr>
          <p:cNvPr id="53" name="TextBox 52"/>
          <p:cNvSpPr txBox="1"/>
          <p:nvPr/>
        </p:nvSpPr>
        <p:spPr>
          <a:xfrm>
            <a:off x="3603366" y="2493806"/>
            <a:ext cx="1642679" cy="265193"/>
          </a:xfrm>
          <a:prstGeom prst="rect">
            <a:avLst/>
          </a:prstGeom>
          <a:noFill/>
        </p:spPr>
        <p:txBody>
          <a:bodyPr wrap="square" lIns="91430" tIns="45715" rIns="91430" bIns="45715" rtlCol="0">
            <a:spAutoFit/>
          </a:bodyPr>
          <a:lstStyle/>
          <a:p>
            <a:pPr algn="ctr"/>
            <a:r>
              <a:rPr lang="en-US" sz="1100" dirty="0" smtClean="0">
                <a:solidFill>
                  <a:srgbClr val="000000"/>
                </a:solidFill>
                <a:latin typeface="Calibri" pitchFamily="34" charset="0"/>
              </a:rPr>
              <a:t>TPP(wallet)</a:t>
            </a:r>
          </a:p>
        </p:txBody>
      </p:sp>
      <p:cxnSp>
        <p:nvCxnSpPr>
          <p:cNvPr id="70" name="Straight Arrow Connector 69"/>
          <p:cNvCxnSpPr/>
          <p:nvPr/>
        </p:nvCxnSpPr>
        <p:spPr>
          <a:xfrm>
            <a:off x="2595896" y="3754198"/>
            <a:ext cx="902499" cy="8288"/>
          </a:xfrm>
          <a:prstGeom prst="straightConnector1">
            <a:avLst/>
          </a:prstGeom>
          <a:ln w="15875">
            <a:solidFill>
              <a:srgbClr val="000000"/>
            </a:solidFill>
            <a:prstDash val="solid"/>
            <a:headEnd type="triangle"/>
            <a:tailEnd type="triangle"/>
          </a:ln>
        </p:spPr>
        <p:style>
          <a:lnRef idx="1">
            <a:schemeClr val="accent1"/>
          </a:lnRef>
          <a:fillRef idx="0">
            <a:schemeClr val="accent1"/>
          </a:fillRef>
          <a:effectRef idx="0">
            <a:schemeClr val="accent1"/>
          </a:effectRef>
          <a:fontRef idx="minor">
            <a:schemeClr val="tx1"/>
          </a:fontRef>
        </p:style>
      </p:cxnSp>
      <p:pic>
        <p:nvPicPr>
          <p:cNvPr id="71" name="Picture 34" descr="Corporate"/>
          <p:cNvPicPr>
            <a:picLocks noChangeAspect="1" noChangeArrowheads="1"/>
          </p:cNvPicPr>
          <p:nvPr/>
        </p:nvPicPr>
        <p:blipFill>
          <a:blip r:embed="rId4" cstate="print"/>
          <a:srcRect/>
          <a:stretch>
            <a:fillRect/>
          </a:stretch>
        </p:blipFill>
        <p:spPr bwMode="auto">
          <a:xfrm>
            <a:off x="3670590" y="1818316"/>
            <a:ext cx="593725" cy="698500"/>
          </a:xfrm>
          <a:prstGeom prst="rect">
            <a:avLst/>
          </a:prstGeom>
          <a:noFill/>
          <a:ln w="9525">
            <a:noFill/>
            <a:miter lim="800000"/>
            <a:headEnd/>
            <a:tailEnd/>
          </a:ln>
        </p:spPr>
      </p:pic>
      <p:cxnSp>
        <p:nvCxnSpPr>
          <p:cNvPr id="73" name="Straight Arrow Connector 72"/>
          <p:cNvCxnSpPr/>
          <p:nvPr/>
        </p:nvCxnSpPr>
        <p:spPr>
          <a:xfrm>
            <a:off x="4156842" y="2819422"/>
            <a:ext cx="3942" cy="523910"/>
          </a:xfrm>
          <a:prstGeom prst="straightConnector1">
            <a:avLst/>
          </a:prstGeom>
          <a:ln w="15875">
            <a:solidFill>
              <a:srgbClr val="000000"/>
            </a:solidFill>
            <a:prstDash val="solid"/>
            <a:headEnd type="triangle"/>
            <a:tailEnd type="triangle"/>
          </a:ln>
        </p:spPr>
        <p:style>
          <a:lnRef idx="1">
            <a:schemeClr val="accent1"/>
          </a:lnRef>
          <a:fillRef idx="0">
            <a:schemeClr val="accent1"/>
          </a:fillRef>
          <a:effectRef idx="0">
            <a:schemeClr val="accent1"/>
          </a:effectRef>
          <a:fontRef idx="minor">
            <a:schemeClr val="tx1"/>
          </a:fontRef>
        </p:style>
      </p:cxnSp>
      <p:pic>
        <p:nvPicPr>
          <p:cNvPr id="75" name="Picture 2" descr="D:\Users\skusare\Desktop\Capgemini_Project_Documents\Capgemini\Capgemini - Payments Practice Work\PSD2\icons to used in ppt\user2.jpg"/>
          <p:cNvPicPr>
            <a:picLocks noChangeAspect="1" noChangeArrowheads="1"/>
          </p:cNvPicPr>
          <p:nvPr/>
        </p:nvPicPr>
        <p:blipFill>
          <a:blip r:embed="rId2" cstate="print"/>
          <a:srcRect/>
          <a:stretch>
            <a:fillRect/>
          </a:stretch>
        </p:blipFill>
        <p:spPr bwMode="auto">
          <a:xfrm>
            <a:off x="1945969" y="3357984"/>
            <a:ext cx="602425" cy="602425"/>
          </a:xfrm>
          <a:prstGeom prst="rect">
            <a:avLst/>
          </a:prstGeom>
          <a:noFill/>
        </p:spPr>
      </p:pic>
      <p:pic>
        <p:nvPicPr>
          <p:cNvPr id="76" name="Picture 34" descr="Corporate"/>
          <p:cNvPicPr>
            <a:picLocks noChangeAspect="1" noChangeArrowheads="1"/>
          </p:cNvPicPr>
          <p:nvPr/>
        </p:nvPicPr>
        <p:blipFill>
          <a:blip r:embed="rId4" cstate="print"/>
          <a:srcRect/>
          <a:stretch>
            <a:fillRect/>
          </a:stretch>
        </p:blipFill>
        <p:spPr bwMode="auto">
          <a:xfrm>
            <a:off x="6316681" y="1137683"/>
            <a:ext cx="440090" cy="517753"/>
          </a:xfrm>
          <a:prstGeom prst="rect">
            <a:avLst/>
          </a:prstGeom>
          <a:noFill/>
          <a:ln w="9525">
            <a:noFill/>
            <a:miter lim="800000"/>
            <a:headEnd/>
            <a:tailEnd/>
          </a:ln>
        </p:spPr>
      </p:pic>
      <p:sp>
        <p:nvSpPr>
          <p:cNvPr id="77" name="TextBox 76"/>
          <p:cNvSpPr txBox="1"/>
          <p:nvPr/>
        </p:nvSpPr>
        <p:spPr>
          <a:xfrm>
            <a:off x="6083612" y="1621516"/>
            <a:ext cx="1718309" cy="230822"/>
          </a:xfrm>
          <a:prstGeom prst="rect">
            <a:avLst/>
          </a:prstGeom>
          <a:noFill/>
        </p:spPr>
        <p:txBody>
          <a:bodyPr wrap="square" lIns="91430" tIns="45715" rIns="91430" bIns="45715" rtlCol="0">
            <a:spAutoFit/>
          </a:bodyPr>
          <a:lstStyle/>
          <a:p>
            <a:pPr algn="ctr"/>
            <a:r>
              <a:rPr lang="en-US" sz="900" dirty="0" smtClean="0">
                <a:solidFill>
                  <a:srgbClr val="000000"/>
                </a:solidFill>
                <a:latin typeface="Calibri" pitchFamily="34" charset="0"/>
              </a:rPr>
              <a:t>Third Party Registry Services</a:t>
            </a:r>
          </a:p>
        </p:txBody>
      </p:sp>
      <p:cxnSp>
        <p:nvCxnSpPr>
          <p:cNvPr id="78" name="Shape 77"/>
          <p:cNvCxnSpPr>
            <a:stCxn id="45" idx="0"/>
            <a:endCxn id="64" idx="1"/>
          </p:cNvCxnSpPr>
          <p:nvPr/>
        </p:nvCxnSpPr>
        <p:spPr>
          <a:xfrm rot="5400000" flipH="1" flipV="1">
            <a:off x="5196152" y="765930"/>
            <a:ext cx="285319" cy="1741199"/>
          </a:xfrm>
          <a:prstGeom prst="bentConnector2">
            <a:avLst/>
          </a:prstGeom>
          <a:ln w="15875">
            <a:solidFill>
              <a:srgbClr val="000000"/>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79" name="Oval 78"/>
          <p:cNvSpPr/>
          <p:nvPr/>
        </p:nvSpPr>
        <p:spPr>
          <a:xfrm>
            <a:off x="5449781" y="1205718"/>
            <a:ext cx="195943" cy="235132"/>
          </a:xfrm>
          <a:prstGeom prst="ellipse">
            <a:avLst/>
          </a:prstGeom>
          <a:ln w="15875">
            <a:solidFill>
              <a:srgbClr val="000000"/>
            </a:solidFill>
            <a:prstDash val="solid"/>
            <a:tailEnd type="arrow"/>
          </a:ln>
        </p:spPr>
        <p:style>
          <a:lnRef idx="1">
            <a:schemeClr val="accent1"/>
          </a:lnRef>
          <a:fillRef idx="0">
            <a:schemeClr val="accent1"/>
          </a:fillRef>
          <a:effectRef idx="0">
            <a:schemeClr val="accent1"/>
          </a:effectRef>
          <a:fontRef idx="minor">
            <a:schemeClr val="tx1"/>
          </a:fontRef>
        </p:style>
        <p:txBody>
          <a:bodyPr lIns="91430" tIns="45715" rIns="91430" bIns="45715" rtlCol="0" anchor="ctr"/>
          <a:lstStyle/>
          <a:p>
            <a:pPr algn="ctr"/>
            <a:r>
              <a:rPr lang="en-US" sz="1100" dirty="0" smtClean="0">
                <a:solidFill>
                  <a:srgbClr val="000000"/>
                </a:solidFill>
                <a:latin typeface="Calibri" pitchFamily="34" charset="0"/>
              </a:rPr>
              <a:t>2</a:t>
            </a:r>
          </a:p>
        </p:txBody>
      </p:sp>
      <p:cxnSp>
        <p:nvCxnSpPr>
          <p:cNvPr id="83" name="Straight Arrow Connector 82"/>
          <p:cNvCxnSpPr/>
          <p:nvPr/>
        </p:nvCxnSpPr>
        <p:spPr>
          <a:xfrm flipV="1">
            <a:off x="5426455" y="2314175"/>
            <a:ext cx="810352" cy="1674"/>
          </a:xfrm>
          <a:prstGeom prst="straightConnector1">
            <a:avLst/>
          </a:prstGeom>
          <a:ln w="15875">
            <a:solidFill>
              <a:srgbClr val="000000"/>
            </a:solidFill>
            <a:prstDash val="solid"/>
            <a:headEnd type="triangle"/>
            <a:tailEnd type="triangle"/>
          </a:ln>
        </p:spPr>
        <p:style>
          <a:lnRef idx="1">
            <a:schemeClr val="accent1"/>
          </a:lnRef>
          <a:fillRef idx="0">
            <a:schemeClr val="accent1"/>
          </a:fillRef>
          <a:effectRef idx="0">
            <a:schemeClr val="accent1"/>
          </a:effectRef>
          <a:fontRef idx="minor">
            <a:schemeClr val="tx1"/>
          </a:fontRef>
        </p:style>
      </p:cxnSp>
      <p:pic>
        <p:nvPicPr>
          <p:cNvPr id="163842" name="Picture 2"/>
          <p:cNvPicPr>
            <a:picLocks noChangeAspect="1" noChangeArrowheads="1"/>
          </p:cNvPicPr>
          <p:nvPr/>
        </p:nvPicPr>
        <p:blipFill>
          <a:blip r:embed="rId5" cstate="print"/>
          <a:srcRect/>
          <a:stretch>
            <a:fillRect/>
          </a:stretch>
        </p:blipFill>
        <p:spPr bwMode="auto">
          <a:xfrm>
            <a:off x="4618943" y="1203242"/>
            <a:ext cx="828675" cy="247650"/>
          </a:xfrm>
          <a:prstGeom prst="rect">
            <a:avLst/>
          </a:prstGeom>
          <a:noFill/>
          <a:ln w="9525">
            <a:noFill/>
            <a:miter lim="800000"/>
            <a:headEnd/>
            <a:tailEnd/>
          </a:ln>
        </p:spPr>
      </p:pic>
      <p:sp>
        <p:nvSpPr>
          <p:cNvPr id="96" name="TextBox 95"/>
          <p:cNvSpPr txBox="1"/>
          <p:nvPr/>
        </p:nvSpPr>
        <p:spPr>
          <a:xfrm>
            <a:off x="1669595" y="2491844"/>
            <a:ext cx="1151907" cy="409463"/>
          </a:xfrm>
          <a:prstGeom prst="rect">
            <a:avLst/>
          </a:prstGeom>
          <a:noFill/>
        </p:spPr>
        <p:txBody>
          <a:bodyPr wrap="square" lIns="91430" tIns="45715" rIns="91430" bIns="45715" rtlCol="0">
            <a:spAutoFit/>
          </a:bodyPr>
          <a:lstStyle/>
          <a:p>
            <a:pPr algn="ctr"/>
            <a:r>
              <a:rPr lang="en-US" sz="1000" dirty="0" smtClean="0">
                <a:solidFill>
                  <a:srgbClr val="FF0000"/>
                </a:solidFill>
                <a:latin typeface="Calibri" pitchFamily="34" charset="0"/>
              </a:rPr>
              <a:t>Wallet account with TPP</a:t>
            </a:r>
          </a:p>
        </p:txBody>
      </p:sp>
      <p:sp>
        <p:nvSpPr>
          <p:cNvPr id="97" name="Oval 96"/>
          <p:cNvSpPr/>
          <p:nvPr/>
        </p:nvSpPr>
        <p:spPr>
          <a:xfrm>
            <a:off x="5662595" y="2063605"/>
            <a:ext cx="195943" cy="235132"/>
          </a:xfrm>
          <a:prstGeom prst="ellipse">
            <a:avLst/>
          </a:prstGeom>
          <a:ln w="15875">
            <a:solidFill>
              <a:srgbClr val="000000"/>
            </a:solidFill>
            <a:prstDash val="solid"/>
            <a:tailEnd type="arrow"/>
          </a:ln>
        </p:spPr>
        <p:style>
          <a:lnRef idx="1">
            <a:schemeClr val="accent1"/>
          </a:lnRef>
          <a:fillRef idx="0">
            <a:schemeClr val="accent1"/>
          </a:fillRef>
          <a:effectRef idx="0">
            <a:schemeClr val="accent1"/>
          </a:effectRef>
          <a:fontRef idx="minor">
            <a:schemeClr val="tx1"/>
          </a:fontRef>
        </p:style>
        <p:txBody>
          <a:bodyPr lIns="91430" tIns="45715" rIns="91430" bIns="45715" rtlCol="0" anchor="ctr"/>
          <a:lstStyle/>
          <a:p>
            <a:pPr algn="ctr"/>
            <a:r>
              <a:rPr lang="en-US" sz="1100" dirty="0" smtClean="0">
                <a:solidFill>
                  <a:srgbClr val="000000"/>
                </a:solidFill>
                <a:latin typeface="Calibri" pitchFamily="34" charset="0"/>
              </a:rPr>
              <a:t>3</a:t>
            </a:r>
          </a:p>
        </p:txBody>
      </p:sp>
      <p:sp>
        <p:nvSpPr>
          <p:cNvPr id="98" name="Oval 97"/>
          <p:cNvSpPr/>
          <p:nvPr/>
        </p:nvSpPr>
        <p:spPr>
          <a:xfrm>
            <a:off x="5672495" y="2358505"/>
            <a:ext cx="195943" cy="235132"/>
          </a:xfrm>
          <a:prstGeom prst="ellipse">
            <a:avLst/>
          </a:prstGeom>
          <a:ln w="15875">
            <a:solidFill>
              <a:srgbClr val="000000"/>
            </a:solidFill>
            <a:prstDash val="solid"/>
            <a:tailEnd type="arrow"/>
          </a:ln>
        </p:spPr>
        <p:style>
          <a:lnRef idx="1">
            <a:schemeClr val="accent1"/>
          </a:lnRef>
          <a:fillRef idx="0">
            <a:schemeClr val="accent1"/>
          </a:fillRef>
          <a:effectRef idx="0">
            <a:schemeClr val="accent1"/>
          </a:effectRef>
          <a:fontRef idx="minor">
            <a:schemeClr val="tx1"/>
          </a:fontRef>
        </p:style>
        <p:txBody>
          <a:bodyPr lIns="91430" tIns="45715" rIns="91430" bIns="45715" rtlCol="0" anchor="ctr"/>
          <a:lstStyle/>
          <a:p>
            <a:pPr algn="ctr"/>
            <a:r>
              <a:rPr lang="en-US" sz="1100" dirty="0" smtClean="0">
                <a:solidFill>
                  <a:srgbClr val="000000"/>
                </a:solidFill>
                <a:latin typeface="Calibri" pitchFamily="34" charset="0"/>
              </a:rPr>
              <a:t>4</a:t>
            </a:r>
          </a:p>
        </p:txBody>
      </p:sp>
      <p:cxnSp>
        <p:nvCxnSpPr>
          <p:cNvPr id="100" name="Straight Arrow Connector 99"/>
          <p:cNvCxnSpPr>
            <a:stCxn id="97" idx="6"/>
          </p:cNvCxnSpPr>
          <p:nvPr/>
        </p:nvCxnSpPr>
        <p:spPr>
          <a:xfrm flipV="1">
            <a:off x="5858538" y="2172490"/>
            <a:ext cx="158710" cy="8680"/>
          </a:xfrm>
          <a:prstGeom prst="straightConnector1">
            <a:avLst/>
          </a:prstGeom>
          <a:ln>
            <a:solidFill>
              <a:srgbClr val="000000"/>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06" name="Straight Arrow Connector 105"/>
          <p:cNvCxnSpPr>
            <a:stCxn id="98" idx="2"/>
          </p:cNvCxnSpPr>
          <p:nvPr/>
        </p:nvCxnSpPr>
        <p:spPr>
          <a:xfrm flipH="1" flipV="1">
            <a:off x="5482858" y="2469374"/>
            <a:ext cx="189636" cy="6697"/>
          </a:xfrm>
          <a:prstGeom prst="straightConnector1">
            <a:avLst/>
          </a:prstGeom>
          <a:ln>
            <a:solidFill>
              <a:srgbClr val="000000"/>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107" name="Oval 106"/>
          <p:cNvSpPr/>
          <p:nvPr/>
        </p:nvSpPr>
        <p:spPr>
          <a:xfrm>
            <a:off x="4204025" y="2991061"/>
            <a:ext cx="195943" cy="235132"/>
          </a:xfrm>
          <a:prstGeom prst="ellipse">
            <a:avLst/>
          </a:prstGeom>
          <a:ln w="15875">
            <a:solidFill>
              <a:srgbClr val="000000"/>
            </a:solidFill>
            <a:prstDash val="solid"/>
            <a:tailEnd type="arrow"/>
          </a:ln>
        </p:spPr>
        <p:style>
          <a:lnRef idx="1">
            <a:schemeClr val="accent1"/>
          </a:lnRef>
          <a:fillRef idx="0">
            <a:schemeClr val="accent1"/>
          </a:fillRef>
          <a:effectRef idx="0">
            <a:schemeClr val="accent1"/>
          </a:effectRef>
          <a:fontRef idx="minor">
            <a:schemeClr val="tx1"/>
          </a:fontRef>
        </p:style>
        <p:txBody>
          <a:bodyPr lIns="91430" tIns="45715" rIns="91430" bIns="45715" rtlCol="0" anchor="ctr"/>
          <a:lstStyle/>
          <a:p>
            <a:pPr algn="ctr"/>
            <a:r>
              <a:rPr lang="en-US" sz="1100" dirty="0" smtClean="0">
                <a:solidFill>
                  <a:srgbClr val="000000"/>
                </a:solidFill>
                <a:latin typeface="Calibri" pitchFamily="34" charset="0"/>
              </a:rPr>
              <a:t>5</a:t>
            </a:r>
          </a:p>
        </p:txBody>
      </p:sp>
      <p:sp>
        <p:nvSpPr>
          <p:cNvPr id="108" name="Oval 107"/>
          <p:cNvSpPr/>
          <p:nvPr/>
        </p:nvSpPr>
        <p:spPr>
          <a:xfrm>
            <a:off x="8576039" y="2966024"/>
            <a:ext cx="195943" cy="235132"/>
          </a:xfrm>
          <a:prstGeom prst="ellipse">
            <a:avLst/>
          </a:prstGeom>
          <a:ln w="15875">
            <a:solidFill>
              <a:srgbClr val="000000"/>
            </a:solidFill>
            <a:prstDash val="solid"/>
            <a:tailEnd type="arrow"/>
          </a:ln>
        </p:spPr>
        <p:style>
          <a:lnRef idx="1">
            <a:schemeClr val="accent1"/>
          </a:lnRef>
          <a:fillRef idx="0">
            <a:schemeClr val="accent1"/>
          </a:fillRef>
          <a:effectRef idx="0">
            <a:schemeClr val="accent1"/>
          </a:effectRef>
          <a:fontRef idx="minor">
            <a:schemeClr val="tx1"/>
          </a:fontRef>
        </p:style>
        <p:txBody>
          <a:bodyPr lIns="91430" tIns="45715" rIns="91430" bIns="45715" rtlCol="0" anchor="ctr"/>
          <a:lstStyle/>
          <a:p>
            <a:pPr algn="ctr"/>
            <a:r>
              <a:rPr lang="en-US" sz="1100" dirty="0" smtClean="0">
                <a:solidFill>
                  <a:srgbClr val="000000"/>
                </a:solidFill>
                <a:latin typeface="Calibri" pitchFamily="34" charset="0"/>
              </a:rPr>
              <a:t>6</a:t>
            </a:r>
          </a:p>
        </p:txBody>
      </p:sp>
      <p:sp>
        <p:nvSpPr>
          <p:cNvPr id="109" name="Oval 108"/>
          <p:cNvSpPr/>
          <p:nvPr/>
        </p:nvSpPr>
        <p:spPr>
          <a:xfrm>
            <a:off x="2914206" y="3483381"/>
            <a:ext cx="195943" cy="235132"/>
          </a:xfrm>
          <a:prstGeom prst="ellipse">
            <a:avLst/>
          </a:prstGeom>
          <a:ln w="15875">
            <a:solidFill>
              <a:srgbClr val="000000"/>
            </a:solidFill>
            <a:prstDash val="solid"/>
            <a:tailEnd type="arrow"/>
          </a:ln>
        </p:spPr>
        <p:style>
          <a:lnRef idx="1">
            <a:schemeClr val="accent1"/>
          </a:lnRef>
          <a:fillRef idx="0">
            <a:schemeClr val="accent1"/>
          </a:fillRef>
          <a:effectRef idx="0">
            <a:schemeClr val="accent1"/>
          </a:effectRef>
          <a:fontRef idx="minor">
            <a:schemeClr val="tx1"/>
          </a:fontRef>
        </p:style>
        <p:txBody>
          <a:bodyPr lIns="91430" tIns="45715" rIns="91430" bIns="45715" rtlCol="0" anchor="ctr"/>
          <a:lstStyle/>
          <a:p>
            <a:pPr algn="ctr"/>
            <a:r>
              <a:rPr lang="en-US" sz="1100" dirty="0" smtClean="0">
                <a:solidFill>
                  <a:srgbClr val="000000"/>
                </a:solidFill>
                <a:latin typeface="Calibri" pitchFamily="34" charset="0"/>
              </a:rPr>
              <a:t>7</a:t>
            </a:r>
          </a:p>
        </p:txBody>
      </p:sp>
      <p:sp>
        <p:nvSpPr>
          <p:cNvPr id="58" name="Oval 57"/>
          <p:cNvSpPr/>
          <p:nvPr/>
        </p:nvSpPr>
        <p:spPr>
          <a:xfrm>
            <a:off x="3906590" y="2976562"/>
            <a:ext cx="195943" cy="235132"/>
          </a:xfrm>
          <a:prstGeom prst="ellipse">
            <a:avLst/>
          </a:prstGeom>
          <a:ln w="15875">
            <a:solidFill>
              <a:srgbClr val="000000"/>
            </a:solidFill>
            <a:prstDash val="solid"/>
            <a:tailEnd type="arrow"/>
          </a:ln>
        </p:spPr>
        <p:style>
          <a:lnRef idx="1">
            <a:schemeClr val="accent1"/>
          </a:lnRef>
          <a:fillRef idx="0">
            <a:schemeClr val="accent1"/>
          </a:fillRef>
          <a:effectRef idx="0">
            <a:schemeClr val="accent1"/>
          </a:effectRef>
          <a:fontRef idx="minor">
            <a:schemeClr val="tx1"/>
          </a:fontRef>
        </p:style>
        <p:txBody>
          <a:bodyPr lIns="91430" tIns="45715" rIns="91430" bIns="45715" rtlCol="0" anchor="ctr"/>
          <a:lstStyle/>
          <a:p>
            <a:pPr algn="ctr"/>
            <a:r>
              <a:rPr lang="en-US" sz="1100" dirty="0" smtClean="0">
                <a:solidFill>
                  <a:srgbClr val="000000"/>
                </a:solidFill>
                <a:latin typeface="Calibri" pitchFamily="34" charset="0"/>
              </a:rPr>
              <a:t>7</a:t>
            </a:r>
          </a:p>
        </p:txBody>
      </p:sp>
      <p:sp>
        <p:nvSpPr>
          <p:cNvPr id="59" name="Oval 58"/>
          <p:cNvSpPr/>
          <p:nvPr/>
        </p:nvSpPr>
        <p:spPr>
          <a:xfrm>
            <a:off x="2779576" y="2179123"/>
            <a:ext cx="195943" cy="235132"/>
          </a:xfrm>
          <a:prstGeom prst="ellipse">
            <a:avLst/>
          </a:prstGeom>
          <a:ln w="15875">
            <a:solidFill>
              <a:srgbClr val="000000"/>
            </a:solidFill>
            <a:prstDash val="solid"/>
            <a:tailEnd type="arrow"/>
          </a:ln>
        </p:spPr>
        <p:style>
          <a:lnRef idx="1">
            <a:schemeClr val="accent1"/>
          </a:lnRef>
          <a:fillRef idx="0">
            <a:schemeClr val="accent1"/>
          </a:fillRef>
          <a:effectRef idx="0">
            <a:schemeClr val="accent1"/>
          </a:effectRef>
          <a:fontRef idx="minor">
            <a:schemeClr val="tx1"/>
          </a:fontRef>
        </p:style>
        <p:txBody>
          <a:bodyPr lIns="91430" tIns="45715" rIns="91430" bIns="45715" rtlCol="0" anchor="ctr"/>
          <a:lstStyle/>
          <a:p>
            <a:pPr algn="ctr"/>
            <a:r>
              <a:rPr lang="en-US" sz="1100" dirty="0" smtClean="0">
                <a:solidFill>
                  <a:srgbClr val="000000"/>
                </a:solidFill>
                <a:latin typeface="Calibri" pitchFamily="34" charset="0"/>
              </a:rPr>
              <a:t>8</a:t>
            </a:r>
          </a:p>
        </p:txBody>
      </p:sp>
      <p:sp>
        <p:nvSpPr>
          <p:cNvPr id="60" name="Rounded Rectangular Callout 59"/>
          <p:cNvSpPr/>
          <p:nvPr/>
        </p:nvSpPr>
        <p:spPr>
          <a:xfrm>
            <a:off x="1158950" y="967562"/>
            <a:ext cx="1935125" cy="772453"/>
          </a:xfrm>
          <a:prstGeom prst="wedgeRoundRectCallout">
            <a:avLst>
              <a:gd name="adj1" fmla="val 122562"/>
              <a:gd name="adj2" fmla="val 75208"/>
              <a:gd name="adj3" fmla="val 16667"/>
            </a:avLst>
          </a:prstGeom>
          <a:solidFill>
            <a:schemeClr val="tx2">
              <a:lumMod val="20000"/>
              <a:lumOff val="80000"/>
            </a:schemeClr>
          </a:solid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91430" tIns="45715" rIns="91430" bIns="45715" rtlCol="0" anchor="ctr"/>
          <a:lstStyle/>
          <a:p>
            <a:pPr marL="228575" indent="-228575"/>
            <a:r>
              <a:rPr lang="en-US" sz="900" dirty="0" smtClean="0">
                <a:solidFill>
                  <a:srgbClr val="0070C0"/>
                </a:solidFill>
                <a:latin typeface="Calibri" pitchFamily="34" charset="0"/>
              </a:rPr>
              <a:t>1. getCreditAlias</a:t>
            </a:r>
          </a:p>
          <a:p>
            <a:pPr marL="228575" indent="-228575"/>
            <a:r>
              <a:rPr lang="en-US" sz="900" dirty="0" smtClean="0">
                <a:solidFill>
                  <a:srgbClr val="0070C0"/>
                </a:solidFill>
                <a:latin typeface="Calibri" pitchFamily="34" charset="0"/>
              </a:rPr>
              <a:t>2. getIBAN</a:t>
            </a:r>
          </a:p>
          <a:p>
            <a:pPr marL="228575" indent="-228575"/>
            <a:r>
              <a:rPr lang="en-US" sz="900" dirty="0" smtClean="0">
                <a:solidFill>
                  <a:srgbClr val="0070C0"/>
                </a:solidFill>
                <a:latin typeface="Calibri" pitchFamily="34" charset="0"/>
              </a:rPr>
              <a:t>3. sendPaymentInitiationRequest</a:t>
            </a:r>
          </a:p>
          <a:p>
            <a:pPr marL="228575" indent="-228575"/>
            <a:r>
              <a:rPr lang="en-US" sz="900" dirty="0" smtClean="0">
                <a:solidFill>
                  <a:srgbClr val="0070C0"/>
                </a:solidFill>
                <a:latin typeface="Calibri" pitchFamily="34" charset="0"/>
              </a:rPr>
              <a:t>4. sendPaymentInfo</a:t>
            </a:r>
          </a:p>
          <a:p>
            <a:pPr marL="228575" indent="-228575"/>
            <a:r>
              <a:rPr lang="en-US" sz="900" dirty="0" smtClean="0">
                <a:solidFill>
                  <a:srgbClr val="0070C0"/>
                </a:solidFill>
                <a:latin typeface="Calibri" pitchFamily="34" charset="0"/>
              </a:rPr>
              <a:t>5. notifyPaymentSentToCustomer</a:t>
            </a:r>
          </a:p>
        </p:txBody>
      </p:sp>
      <p:sp>
        <p:nvSpPr>
          <p:cNvPr id="61" name="Cloud 60"/>
          <p:cNvSpPr/>
          <p:nvPr/>
        </p:nvSpPr>
        <p:spPr>
          <a:xfrm>
            <a:off x="4123916" y="3462816"/>
            <a:ext cx="494208" cy="336562"/>
          </a:xfrm>
          <a:prstGeom prst="cloud">
            <a:avLst/>
          </a:prstGeom>
          <a:solidFill>
            <a:schemeClr val="tx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35996" rIns="0" bIns="35996" anchor="ctr"/>
          <a:lstStyle/>
          <a:p>
            <a:pPr algn="ctr" fontAlgn="auto">
              <a:spcBef>
                <a:spcPts val="0"/>
              </a:spcBef>
              <a:spcAft>
                <a:spcPts val="0"/>
              </a:spcAft>
              <a:defRPr/>
            </a:pPr>
            <a:r>
              <a:rPr lang="nl-NL" sz="900" dirty="0" smtClean="0">
                <a:solidFill>
                  <a:schemeClr val="tx1"/>
                </a:solidFill>
                <a:latin typeface="Arial" pitchFamily="34" charset="0"/>
                <a:cs typeface="Arial" pitchFamily="34" charset="0"/>
              </a:rPr>
              <a:t>API</a:t>
            </a:r>
            <a:endParaRPr lang="nl-NL" sz="900" dirty="0">
              <a:solidFill>
                <a:schemeClr val="tx1"/>
              </a:solidFill>
              <a:latin typeface="Arial" pitchFamily="34" charset="0"/>
              <a:cs typeface="Arial" pitchFamily="34" charset="0"/>
            </a:endParaRPr>
          </a:p>
        </p:txBody>
      </p:sp>
      <p:sp>
        <p:nvSpPr>
          <p:cNvPr id="65" name="Cloud 64"/>
          <p:cNvSpPr/>
          <p:nvPr/>
        </p:nvSpPr>
        <p:spPr>
          <a:xfrm>
            <a:off x="6732439" y="1233516"/>
            <a:ext cx="494208" cy="336562"/>
          </a:xfrm>
          <a:prstGeom prst="cloud">
            <a:avLst/>
          </a:prstGeom>
          <a:solidFill>
            <a:schemeClr val="tx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35996" rIns="0" bIns="35996" anchor="ctr"/>
          <a:lstStyle/>
          <a:p>
            <a:pPr algn="ctr" fontAlgn="auto">
              <a:spcBef>
                <a:spcPts val="0"/>
              </a:spcBef>
              <a:spcAft>
                <a:spcPts val="0"/>
              </a:spcAft>
              <a:defRPr/>
            </a:pPr>
            <a:r>
              <a:rPr lang="nl-NL" sz="900" dirty="0" smtClean="0">
                <a:solidFill>
                  <a:schemeClr val="tx1"/>
                </a:solidFill>
                <a:latin typeface="Arial" pitchFamily="34" charset="0"/>
                <a:cs typeface="Arial" pitchFamily="34" charset="0"/>
              </a:rPr>
              <a:t>API</a:t>
            </a:r>
            <a:endParaRPr lang="nl-NL" sz="900" dirty="0">
              <a:solidFill>
                <a:schemeClr val="tx1"/>
              </a:solidFill>
              <a:latin typeface="Arial" pitchFamily="34" charset="0"/>
              <a:cs typeface="Arial" pitchFamily="34" charset="0"/>
            </a:endParaRPr>
          </a:p>
        </p:txBody>
      </p:sp>
      <p:sp>
        <p:nvSpPr>
          <p:cNvPr id="74" name="Cloud 73"/>
          <p:cNvSpPr/>
          <p:nvPr/>
        </p:nvSpPr>
        <p:spPr>
          <a:xfrm>
            <a:off x="6842310" y="2034496"/>
            <a:ext cx="494208" cy="336562"/>
          </a:xfrm>
          <a:prstGeom prst="cloud">
            <a:avLst/>
          </a:prstGeom>
          <a:solidFill>
            <a:schemeClr val="tx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35996" rIns="0" bIns="35996" anchor="ctr"/>
          <a:lstStyle/>
          <a:p>
            <a:pPr algn="ctr" fontAlgn="auto">
              <a:spcBef>
                <a:spcPts val="0"/>
              </a:spcBef>
              <a:spcAft>
                <a:spcPts val="0"/>
              </a:spcAft>
              <a:defRPr/>
            </a:pPr>
            <a:r>
              <a:rPr lang="nl-NL" sz="900" dirty="0" smtClean="0">
                <a:solidFill>
                  <a:schemeClr val="tx1"/>
                </a:solidFill>
                <a:latin typeface="Arial" pitchFamily="34" charset="0"/>
                <a:cs typeface="Arial" pitchFamily="34" charset="0"/>
              </a:rPr>
              <a:t>API</a:t>
            </a:r>
            <a:endParaRPr lang="nl-NL" sz="900" dirty="0">
              <a:solidFill>
                <a:schemeClr val="tx1"/>
              </a:solidFill>
              <a:latin typeface="Arial" pitchFamily="34" charset="0"/>
              <a:cs typeface="Arial" pitchFamily="34" charset="0"/>
            </a:endParaRPr>
          </a:p>
        </p:txBody>
      </p:sp>
      <p:sp>
        <p:nvSpPr>
          <p:cNvPr id="86" name="Rounded Rectangular Callout 85"/>
          <p:cNvSpPr/>
          <p:nvPr/>
        </p:nvSpPr>
        <p:spPr>
          <a:xfrm>
            <a:off x="8144547" y="1187866"/>
            <a:ext cx="1137677" cy="385753"/>
          </a:xfrm>
          <a:prstGeom prst="wedgeRoundRectCallout">
            <a:avLst>
              <a:gd name="adj1" fmla="val -130866"/>
              <a:gd name="adj2" fmla="val 4121"/>
              <a:gd name="adj3" fmla="val 16667"/>
            </a:avLst>
          </a:prstGeom>
          <a:solidFill>
            <a:schemeClr val="tx2">
              <a:lumMod val="20000"/>
              <a:lumOff val="80000"/>
            </a:schemeClr>
          </a:solid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91430" tIns="45715" rIns="91430" bIns="45715" rtlCol="0" anchor="ctr"/>
          <a:lstStyle/>
          <a:p>
            <a:pPr marL="228575" indent="-228575"/>
            <a:r>
              <a:rPr lang="en-US" sz="900" dirty="0" smtClean="0">
                <a:solidFill>
                  <a:srgbClr val="0070C0"/>
                </a:solidFill>
                <a:latin typeface="Calibri" pitchFamily="34" charset="0"/>
              </a:rPr>
              <a:t>1. sendIBANDetails</a:t>
            </a:r>
          </a:p>
        </p:txBody>
      </p:sp>
      <p:sp>
        <p:nvSpPr>
          <p:cNvPr id="87" name="Rounded Rectangular Callout 86"/>
          <p:cNvSpPr/>
          <p:nvPr/>
        </p:nvSpPr>
        <p:spPr>
          <a:xfrm>
            <a:off x="7890188" y="1651776"/>
            <a:ext cx="1816925" cy="591694"/>
          </a:xfrm>
          <a:prstGeom prst="wedgeRoundRectCallout">
            <a:avLst>
              <a:gd name="adj1" fmla="val -81311"/>
              <a:gd name="adj2" fmla="val 31757"/>
              <a:gd name="adj3" fmla="val 16667"/>
            </a:avLst>
          </a:prstGeom>
          <a:solidFill>
            <a:schemeClr val="tx2">
              <a:lumMod val="20000"/>
              <a:lumOff val="80000"/>
            </a:schemeClr>
          </a:solid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91430" tIns="45715" rIns="91430" bIns="45715" rtlCol="0" anchor="ctr"/>
          <a:lstStyle/>
          <a:p>
            <a:pPr marL="228575" indent="-228575"/>
            <a:r>
              <a:rPr lang="en-IN" sz="900" dirty="0" smtClean="0">
                <a:solidFill>
                  <a:srgbClr val="0070C0"/>
                </a:solidFill>
                <a:latin typeface="Calibri" pitchFamily="34" charset="0"/>
              </a:rPr>
              <a:t>1. checkCustomerCreditDetails,</a:t>
            </a:r>
          </a:p>
          <a:p>
            <a:pPr marL="228575" indent="-228575"/>
            <a:r>
              <a:rPr lang="en-US" sz="900" dirty="0" smtClean="0">
                <a:solidFill>
                  <a:srgbClr val="0070C0"/>
                </a:solidFill>
                <a:latin typeface="Calibri" pitchFamily="34" charset="0"/>
              </a:rPr>
              <a:t>2. executePaymentOrder</a:t>
            </a:r>
          </a:p>
          <a:p>
            <a:pPr marL="228575" indent="-228575"/>
            <a:r>
              <a:rPr lang="en-US" sz="900" dirty="0" smtClean="0">
                <a:solidFill>
                  <a:srgbClr val="0070C0"/>
                </a:solidFill>
                <a:latin typeface="Calibri" pitchFamily="34" charset="0"/>
              </a:rPr>
              <a:t>3. notifyPaymentOrderStatus</a:t>
            </a:r>
          </a:p>
        </p:txBody>
      </p:sp>
      <p:sp>
        <p:nvSpPr>
          <p:cNvPr id="89" name="Rounded Rectangular Callout 88"/>
          <p:cNvSpPr/>
          <p:nvPr/>
        </p:nvSpPr>
        <p:spPr>
          <a:xfrm>
            <a:off x="209549" y="2838449"/>
            <a:ext cx="1962151" cy="466725"/>
          </a:xfrm>
          <a:prstGeom prst="wedgeRoundRectCallout">
            <a:avLst>
              <a:gd name="adj1" fmla="val 158547"/>
              <a:gd name="adj2" fmla="val 86742"/>
              <a:gd name="adj3" fmla="val 16667"/>
            </a:avLst>
          </a:prstGeom>
          <a:solidFill>
            <a:schemeClr val="tx2">
              <a:lumMod val="20000"/>
              <a:lumOff val="80000"/>
            </a:schemeClr>
          </a:solid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91430" tIns="45715" rIns="91430" bIns="45715" rtlCol="0" anchor="ctr"/>
          <a:lstStyle/>
          <a:p>
            <a:pPr marL="228600" indent="-228600"/>
            <a:r>
              <a:rPr lang="en-US" sz="900" dirty="0" smtClean="0">
                <a:solidFill>
                  <a:srgbClr val="0070C0"/>
                </a:solidFill>
                <a:latin typeface="Calibri" pitchFamily="34" charset="0"/>
              </a:rPr>
              <a:t>1. matchTransaction</a:t>
            </a:r>
          </a:p>
          <a:p>
            <a:pPr marL="228600" indent="-228600"/>
            <a:r>
              <a:rPr lang="en-US" sz="900" dirty="0" smtClean="0">
                <a:solidFill>
                  <a:srgbClr val="0070C0"/>
                </a:solidFill>
                <a:latin typeface="Calibri" pitchFamily="34" charset="0"/>
              </a:rPr>
              <a:t>2. notifyPaymentReceiptToTPP</a:t>
            </a:r>
          </a:p>
          <a:p>
            <a:pPr marL="228600" indent="-228600"/>
            <a:r>
              <a:rPr lang="en-US" sz="900" dirty="0" smtClean="0">
                <a:solidFill>
                  <a:srgbClr val="0070C0"/>
                </a:solidFill>
                <a:latin typeface="Calibri" pitchFamily="34" charset="0"/>
              </a:rPr>
              <a:t>3. notifyPaymentReceiptToCustomer</a:t>
            </a:r>
          </a:p>
        </p:txBody>
      </p:sp>
      <p:sp>
        <p:nvSpPr>
          <p:cNvPr id="63" name="Horizontal Scroll 62"/>
          <p:cNvSpPr/>
          <p:nvPr/>
        </p:nvSpPr>
        <p:spPr>
          <a:xfrm>
            <a:off x="6564573" y="1"/>
            <a:ext cx="3016155" cy="941695"/>
          </a:xfrm>
          <a:prstGeom prst="horizontalScroll">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200" dirty="0" smtClean="0">
                <a:solidFill>
                  <a:schemeClr val="tx2">
                    <a:lumMod val="50000"/>
                  </a:schemeClr>
                </a:solidFill>
                <a:latin typeface="Calibri" pitchFamily="34" charset="0"/>
              </a:rPr>
              <a:t>This scenario is based  on assumptions and some reference given in the EBA opinion paper</a:t>
            </a:r>
          </a:p>
        </p:txBody>
      </p:sp>
      <p:sp>
        <p:nvSpPr>
          <p:cNvPr id="66" name="Rounded Rectangle 65"/>
          <p:cNvSpPr/>
          <p:nvPr/>
        </p:nvSpPr>
        <p:spPr>
          <a:xfrm>
            <a:off x="1805049" y="6415161"/>
            <a:ext cx="5775965" cy="385948"/>
          </a:xfrm>
          <a:prstGeom prst="round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900" dirty="0" smtClean="0">
                <a:solidFill>
                  <a:srgbClr val="C00000"/>
                </a:solidFill>
                <a:latin typeface="Calibri" pitchFamily="34" charset="0"/>
              </a:rPr>
              <a:t>Note: Please be noted, Technical Specification for PSD2 is yet not released by EBA. All the scenario captured is based on certain assumptions and may tend to change.</a:t>
            </a:r>
          </a:p>
        </p:txBody>
      </p:sp>
      <p:sp>
        <p:nvSpPr>
          <p:cNvPr id="67" name="TextBox 66"/>
          <p:cNvSpPr txBox="1"/>
          <p:nvPr/>
        </p:nvSpPr>
        <p:spPr>
          <a:xfrm>
            <a:off x="4408228" y="3125338"/>
            <a:ext cx="1078173" cy="215444"/>
          </a:xfrm>
          <a:prstGeom prst="rect">
            <a:avLst/>
          </a:prstGeom>
          <a:noFill/>
        </p:spPr>
        <p:txBody>
          <a:bodyPr wrap="square" rtlCol="0">
            <a:spAutoFit/>
          </a:bodyPr>
          <a:lstStyle/>
          <a:p>
            <a:r>
              <a:rPr lang="en-US" sz="800" b="1" dirty="0" smtClean="0">
                <a:solidFill>
                  <a:schemeClr val="tx2">
                    <a:lumMod val="50000"/>
                  </a:schemeClr>
                </a:solidFill>
              </a:rPr>
              <a:t>Customer’s Bank</a:t>
            </a:r>
          </a:p>
        </p:txBody>
      </p:sp>
      <p:sp>
        <p:nvSpPr>
          <p:cNvPr id="68" name="TextBox 67"/>
          <p:cNvSpPr txBox="1"/>
          <p:nvPr/>
        </p:nvSpPr>
        <p:spPr>
          <a:xfrm>
            <a:off x="6334837" y="2991135"/>
            <a:ext cx="1078173" cy="215444"/>
          </a:xfrm>
          <a:prstGeom prst="rect">
            <a:avLst/>
          </a:prstGeom>
          <a:noFill/>
        </p:spPr>
        <p:txBody>
          <a:bodyPr wrap="square" rtlCol="0">
            <a:spAutoFit/>
          </a:bodyPr>
          <a:lstStyle/>
          <a:p>
            <a:r>
              <a:rPr lang="en-US" sz="800" b="1" dirty="0" smtClean="0">
                <a:solidFill>
                  <a:schemeClr val="tx2">
                    <a:lumMod val="50000"/>
                  </a:schemeClr>
                </a:solidFill>
              </a:rPr>
              <a:t>TPPs Bank</a:t>
            </a:r>
          </a:p>
        </p:txBody>
      </p:sp>
    </p:spTree>
  </p:cSld>
  <p:clrMapOvr>
    <a:masterClrMapping/>
  </p:clrMapOvr>
  <p:transition spd="med">
    <p:wip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 name="Rounded Rectangle 184"/>
          <p:cNvSpPr/>
          <p:nvPr/>
        </p:nvSpPr>
        <p:spPr>
          <a:xfrm>
            <a:off x="5241868" y="2307294"/>
            <a:ext cx="871870" cy="988828"/>
          </a:xfrm>
          <a:prstGeom prst="roundRect">
            <a:avLst/>
          </a:prstGeom>
          <a:solidFill>
            <a:srgbClr val="C1E1FF"/>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91430" tIns="45715" rIns="91430" bIns="45715" rtlCol="0" anchor="ctr"/>
          <a:lstStyle/>
          <a:p>
            <a:pPr algn="ctr"/>
            <a:endParaRPr lang="en-US" sz="1000" dirty="0" smtClean="0">
              <a:solidFill>
                <a:schemeClr val="tx2">
                  <a:lumMod val="50000"/>
                </a:schemeClr>
              </a:solidFill>
              <a:latin typeface="Calibri" pitchFamily="34" charset="0"/>
            </a:endParaRPr>
          </a:p>
        </p:txBody>
      </p:sp>
      <p:sp>
        <p:nvSpPr>
          <p:cNvPr id="60" name="Rounded Rectangle 59"/>
          <p:cNvSpPr/>
          <p:nvPr/>
        </p:nvSpPr>
        <p:spPr>
          <a:xfrm>
            <a:off x="7049477" y="1871353"/>
            <a:ext cx="1116369" cy="903745"/>
          </a:xfrm>
          <a:prstGeom prst="roundRect">
            <a:avLst/>
          </a:prstGeom>
          <a:solidFill>
            <a:srgbClr val="C1E1FF"/>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91430" tIns="45715" rIns="91430" bIns="45715" rtlCol="0" anchor="ctr"/>
          <a:lstStyle/>
          <a:p>
            <a:pPr algn="ctr"/>
            <a:endParaRPr lang="en-US" sz="1000" dirty="0" smtClean="0">
              <a:solidFill>
                <a:schemeClr val="tx2">
                  <a:lumMod val="50000"/>
                </a:schemeClr>
              </a:solidFill>
              <a:latin typeface="Calibri" pitchFamily="34" charset="0"/>
            </a:endParaRPr>
          </a:p>
        </p:txBody>
      </p:sp>
      <p:sp>
        <p:nvSpPr>
          <p:cNvPr id="2" name="Content Placeholder 1"/>
          <p:cNvSpPr>
            <a:spLocks noGrp="1"/>
          </p:cNvSpPr>
          <p:nvPr>
            <p:ph idx="12"/>
          </p:nvPr>
        </p:nvSpPr>
        <p:spPr>
          <a:xfrm>
            <a:off x="163772" y="4107976"/>
            <a:ext cx="9498843" cy="2239661"/>
          </a:xfrm>
        </p:spPr>
        <p:style>
          <a:lnRef idx="1">
            <a:schemeClr val="accent5"/>
          </a:lnRef>
          <a:fillRef idx="2">
            <a:schemeClr val="accent5"/>
          </a:fillRef>
          <a:effectRef idx="1">
            <a:schemeClr val="accent5"/>
          </a:effectRef>
          <a:fontRef idx="minor">
            <a:schemeClr val="dk1"/>
          </a:fontRef>
        </p:style>
        <p:txBody>
          <a:bodyPr numCol="2"/>
          <a:lstStyle/>
          <a:p>
            <a:pPr marL="228575" indent="-228575">
              <a:buNone/>
            </a:pPr>
            <a:r>
              <a:rPr lang="en-US" sz="900" dirty="0" smtClean="0">
                <a:solidFill>
                  <a:srgbClr val="000000"/>
                </a:solidFill>
              </a:rPr>
              <a:t>1. Customer1 login to his TPP (Wallet) account and  initiates transaction to credit to Customer2’s Bank account. To </a:t>
            </a:r>
            <a:r>
              <a:rPr lang="en-US" sz="900" dirty="0">
                <a:solidFill>
                  <a:srgbClr val="000000"/>
                </a:solidFill>
              </a:rPr>
              <a:t>initiate payment Customer1 use </a:t>
            </a:r>
            <a:r>
              <a:rPr lang="en-US" sz="900" dirty="0" smtClean="0">
                <a:solidFill>
                  <a:srgbClr val="000000"/>
                </a:solidFill>
              </a:rPr>
              <a:t> </a:t>
            </a:r>
            <a:r>
              <a:rPr lang="en-US" sz="900" b="1" dirty="0" smtClean="0">
                <a:solidFill>
                  <a:srgbClr val="000000"/>
                </a:solidFill>
              </a:rPr>
              <a:t>Virtual Address</a:t>
            </a:r>
            <a:r>
              <a:rPr lang="en-US" sz="900" dirty="0" smtClean="0">
                <a:solidFill>
                  <a:srgbClr val="000000"/>
                </a:solidFill>
              </a:rPr>
              <a:t> (Mobile Number, Email Address or Any customized address) </a:t>
            </a:r>
            <a:r>
              <a:rPr lang="en-US" sz="900" dirty="0">
                <a:solidFill>
                  <a:srgbClr val="000000"/>
                </a:solidFill>
              </a:rPr>
              <a:t>of </a:t>
            </a:r>
            <a:r>
              <a:rPr lang="en-US" sz="900" dirty="0" smtClean="0">
                <a:solidFill>
                  <a:srgbClr val="000000"/>
                </a:solidFill>
              </a:rPr>
              <a:t>Customer2. This virtual address is generated by Customer2’s Bank and provided to customer2. Mapping of Virtual Address to TPP/Bank is present with CSM so that CSM uniquely identified the customer’s TPP/Bank. </a:t>
            </a:r>
            <a:r>
              <a:rPr lang="en-US" sz="900" dirty="0" smtClean="0">
                <a:solidFill>
                  <a:srgbClr val="FF0000"/>
                </a:solidFill>
              </a:rPr>
              <a:t>getLoginDetails</a:t>
            </a:r>
            <a:endParaRPr lang="en-US" sz="900" dirty="0">
              <a:solidFill>
                <a:srgbClr val="000000"/>
              </a:solidFill>
            </a:endParaRPr>
          </a:p>
          <a:p>
            <a:pPr marL="228575" indent="-228575">
              <a:buNone/>
            </a:pPr>
            <a:r>
              <a:rPr lang="en-US" sz="900" dirty="0" smtClean="0">
                <a:solidFill>
                  <a:srgbClr val="000000"/>
                </a:solidFill>
              </a:rPr>
              <a:t>2. TPP send payment initiation request to CSM for Processing. </a:t>
            </a:r>
            <a:r>
              <a:rPr lang="en-US" sz="900" dirty="0">
                <a:solidFill>
                  <a:srgbClr val="FF0000"/>
                </a:solidFill>
              </a:rPr>
              <a:t>executePaymentOrder </a:t>
            </a:r>
            <a:r>
              <a:rPr lang="en-US" sz="900" dirty="0" smtClean="0">
                <a:solidFill>
                  <a:srgbClr val="FF0000"/>
                </a:solidFill>
              </a:rPr>
              <a:t>, sendpaymentInitiationrequest</a:t>
            </a:r>
            <a:endParaRPr lang="en-US" sz="900" dirty="0" smtClean="0">
              <a:solidFill>
                <a:srgbClr val="000000"/>
              </a:solidFill>
            </a:endParaRPr>
          </a:p>
          <a:p>
            <a:pPr marL="228575" indent="-228575">
              <a:buNone/>
            </a:pPr>
            <a:r>
              <a:rPr lang="en-US" sz="900" dirty="0" smtClean="0">
                <a:solidFill>
                  <a:srgbClr val="000000"/>
                </a:solidFill>
              </a:rPr>
              <a:t>3. CSM identify Customer2’s Bank and send request to verify if the Customer2 with given Virtual Address is valid customer or not. </a:t>
            </a:r>
            <a:r>
              <a:rPr lang="en-US" sz="900" dirty="0" smtClean="0">
                <a:solidFill>
                  <a:srgbClr val="FF0000"/>
                </a:solidFill>
              </a:rPr>
              <a:t>verifyCreditCustomer</a:t>
            </a:r>
            <a:endParaRPr lang="en-US" sz="900" dirty="0" smtClean="0">
              <a:solidFill>
                <a:srgbClr val="000000"/>
              </a:solidFill>
            </a:endParaRPr>
          </a:p>
          <a:p>
            <a:pPr marL="228575" indent="-228575">
              <a:buNone/>
            </a:pPr>
            <a:r>
              <a:rPr lang="en-US" sz="900" dirty="0" smtClean="0">
                <a:solidFill>
                  <a:srgbClr val="000000"/>
                </a:solidFill>
              </a:rPr>
              <a:t>4. Customer2’s Bank get request from CSM and verify the Customer2 details and give positive response to CSM. </a:t>
            </a:r>
            <a:r>
              <a:rPr lang="en-US" sz="900" dirty="0" smtClean="0">
                <a:solidFill>
                  <a:srgbClr val="FF0000"/>
                </a:solidFill>
              </a:rPr>
              <a:t>responseToVerifyCreditCustomer</a:t>
            </a:r>
          </a:p>
          <a:p>
            <a:pPr marL="228575" indent="-228575">
              <a:buNone/>
            </a:pPr>
            <a:r>
              <a:rPr lang="en-US" sz="900" dirty="0" smtClean="0">
                <a:solidFill>
                  <a:srgbClr val="000000"/>
                </a:solidFill>
              </a:rPr>
              <a:t>5. Based on the +ve, -ve response received, CSM send the debit request  (Debit TPP account maintain with Bank(AS-PSP1)). </a:t>
            </a:r>
            <a:r>
              <a:rPr lang="en-US" sz="900" dirty="0" smtClean="0">
                <a:solidFill>
                  <a:srgbClr val="FF0000"/>
                </a:solidFill>
              </a:rPr>
              <a:t>debitRequest</a:t>
            </a:r>
            <a:endParaRPr lang="en-US" sz="900" dirty="0" smtClean="0">
              <a:solidFill>
                <a:srgbClr val="000000"/>
              </a:solidFill>
            </a:endParaRPr>
          </a:p>
          <a:p>
            <a:pPr marL="228575" indent="-228575">
              <a:buNone/>
            </a:pPr>
            <a:r>
              <a:rPr lang="en-US" sz="900" dirty="0" smtClean="0">
                <a:solidFill>
                  <a:srgbClr val="000000"/>
                </a:solidFill>
              </a:rPr>
              <a:t>6. TPP’s Bank </a:t>
            </a:r>
            <a:r>
              <a:rPr lang="en-US" sz="900" dirty="0">
                <a:solidFill>
                  <a:srgbClr val="000000"/>
                </a:solidFill>
              </a:rPr>
              <a:t>authenticates </a:t>
            </a:r>
            <a:r>
              <a:rPr lang="en-US" sz="900" dirty="0" smtClean="0">
                <a:solidFill>
                  <a:srgbClr val="000000"/>
                </a:solidFill>
              </a:rPr>
              <a:t>request and </a:t>
            </a:r>
            <a:r>
              <a:rPr lang="en-US" sz="900" dirty="0">
                <a:solidFill>
                  <a:srgbClr val="000000"/>
                </a:solidFill>
              </a:rPr>
              <a:t>debits </a:t>
            </a:r>
            <a:r>
              <a:rPr lang="en-US" sz="900" dirty="0" smtClean="0">
                <a:solidFill>
                  <a:srgbClr val="000000"/>
                </a:solidFill>
              </a:rPr>
              <a:t>TPP account and send  debit response to CSM. </a:t>
            </a:r>
            <a:r>
              <a:rPr lang="en-US" sz="900" dirty="0" smtClean="0">
                <a:solidFill>
                  <a:srgbClr val="FF0000"/>
                </a:solidFill>
              </a:rPr>
              <a:t>debitResponse</a:t>
            </a:r>
            <a:endParaRPr lang="en-US" sz="900" dirty="0">
              <a:solidFill>
                <a:srgbClr val="FF0000"/>
              </a:solidFill>
            </a:endParaRPr>
          </a:p>
          <a:p>
            <a:pPr marL="228575" indent="-228575">
              <a:buNone/>
            </a:pPr>
            <a:r>
              <a:rPr lang="en-US" sz="900" dirty="0" smtClean="0">
                <a:solidFill>
                  <a:srgbClr val="000000"/>
                </a:solidFill>
              </a:rPr>
              <a:t>7. CSM sends the </a:t>
            </a:r>
            <a:r>
              <a:rPr lang="en-US" sz="900" dirty="0">
                <a:solidFill>
                  <a:srgbClr val="000000"/>
                </a:solidFill>
              </a:rPr>
              <a:t>Credit request to the </a:t>
            </a:r>
            <a:r>
              <a:rPr lang="en-US" sz="900" dirty="0" smtClean="0">
                <a:solidFill>
                  <a:srgbClr val="000000"/>
                </a:solidFill>
              </a:rPr>
              <a:t>Customer2’s Bank to credit Customer2 account. </a:t>
            </a:r>
            <a:r>
              <a:rPr lang="en-US" sz="900" dirty="0" smtClean="0">
                <a:solidFill>
                  <a:srgbClr val="FF0000"/>
                </a:solidFill>
              </a:rPr>
              <a:t>creditRequest</a:t>
            </a:r>
          </a:p>
          <a:p>
            <a:pPr marL="228575" indent="-228575">
              <a:buNone/>
            </a:pPr>
            <a:r>
              <a:rPr lang="en-US" sz="900" dirty="0" smtClean="0">
                <a:solidFill>
                  <a:srgbClr val="000000"/>
                </a:solidFill>
              </a:rPr>
              <a:t>8. Customer2 bank credit Customer2 account and send credit response to CSM. </a:t>
            </a:r>
            <a:r>
              <a:rPr lang="en-US" sz="900" dirty="0" smtClean="0">
                <a:solidFill>
                  <a:srgbClr val="FF0000"/>
                </a:solidFill>
              </a:rPr>
              <a:t>creditResponse</a:t>
            </a:r>
            <a:r>
              <a:rPr lang="en-US" sz="900" dirty="0">
                <a:solidFill>
                  <a:srgbClr val="FF0000"/>
                </a:solidFill>
              </a:rPr>
              <a:t>, </a:t>
            </a:r>
            <a:r>
              <a:rPr lang="en-US" sz="900" dirty="0" smtClean="0">
                <a:solidFill>
                  <a:srgbClr val="FF0000"/>
                </a:solidFill>
              </a:rPr>
              <a:t>notifyPaymentReceiptToCustomer </a:t>
            </a:r>
          </a:p>
          <a:p>
            <a:pPr marL="228575" indent="-228575">
              <a:buNone/>
            </a:pPr>
            <a:r>
              <a:rPr lang="en-US" sz="900" dirty="0" smtClean="0">
                <a:solidFill>
                  <a:srgbClr val="000000"/>
                </a:solidFill>
              </a:rPr>
              <a:t>9. CSM Sends Debit Confirmation details to TPP (wallet). </a:t>
            </a:r>
            <a:r>
              <a:rPr lang="en-US" sz="900" dirty="0" smtClean="0">
                <a:solidFill>
                  <a:srgbClr val="FF0000"/>
                </a:solidFill>
              </a:rPr>
              <a:t>notifyDebitStatus</a:t>
            </a:r>
            <a:endParaRPr lang="en-US" sz="900" dirty="0">
              <a:solidFill>
                <a:srgbClr val="FF0000"/>
              </a:solidFill>
            </a:endParaRPr>
          </a:p>
          <a:p>
            <a:pPr marL="228575" indent="-228575">
              <a:buNone/>
            </a:pPr>
            <a:r>
              <a:rPr lang="en-US" sz="900" dirty="0" smtClean="0">
                <a:solidFill>
                  <a:srgbClr val="000000"/>
                </a:solidFill>
              </a:rPr>
              <a:t>10. TPP notifies to Customer1. </a:t>
            </a:r>
            <a:r>
              <a:rPr lang="en-US" sz="900" dirty="0">
                <a:solidFill>
                  <a:srgbClr val="FF0000"/>
                </a:solidFill>
              </a:rPr>
              <a:t>notifyPaymentSentToCustomer</a:t>
            </a:r>
            <a:endParaRPr lang="en-US" sz="900" dirty="0" smtClean="0">
              <a:solidFill>
                <a:srgbClr val="FF0000"/>
              </a:solidFill>
            </a:endParaRPr>
          </a:p>
        </p:txBody>
      </p:sp>
      <p:sp>
        <p:nvSpPr>
          <p:cNvPr id="3" name="Title 2"/>
          <p:cNvSpPr>
            <a:spLocks noGrp="1"/>
          </p:cNvSpPr>
          <p:nvPr>
            <p:ph type="title"/>
          </p:nvPr>
        </p:nvSpPr>
        <p:spPr>
          <a:xfrm>
            <a:off x="0" y="260226"/>
            <a:ext cx="5677469" cy="549275"/>
          </a:xfrm>
        </p:spPr>
        <p:txBody>
          <a:bodyPr/>
          <a:lstStyle/>
          <a:p>
            <a:r>
              <a:rPr lang="en-US" altLang="en-US" sz="2400" dirty="0" smtClean="0">
                <a:solidFill>
                  <a:srgbClr val="000000"/>
                </a:solidFill>
                <a:latin typeface="Calibri" pitchFamily="34" charset="0"/>
                <a:cs typeface="Lucida Sans Unicode" pitchFamily="34" charset="0"/>
              </a:rPr>
              <a:t>Scenario 5.1 –TPP to Bank Money Transfer (Approach 2)</a:t>
            </a:r>
            <a:endParaRPr lang="en-US" sz="2400" dirty="0"/>
          </a:p>
        </p:txBody>
      </p:sp>
      <p:sp>
        <p:nvSpPr>
          <p:cNvPr id="5" name="Oval 4"/>
          <p:cNvSpPr/>
          <p:nvPr/>
        </p:nvSpPr>
        <p:spPr>
          <a:xfrm>
            <a:off x="2238561" y="1993254"/>
            <a:ext cx="195943" cy="235132"/>
          </a:xfrm>
          <a:prstGeom prst="ellipse">
            <a:avLst/>
          </a:prstGeom>
          <a:ln w="15875">
            <a:solidFill>
              <a:srgbClr val="000000"/>
            </a:solidFill>
            <a:prstDash val="solid"/>
            <a:tailEnd type="arrow"/>
          </a:ln>
        </p:spPr>
        <p:style>
          <a:lnRef idx="1">
            <a:schemeClr val="accent1"/>
          </a:lnRef>
          <a:fillRef idx="0">
            <a:schemeClr val="accent1"/>
          </a:fillRef>
          <a:effectRef idx="0">
            <a:schemeClr val="accent1"/>
          </a:effectRef>
          <a:fontRef idx="minor">
            <a:schemeClr val="tx1"/>
          </a:fontRef>
        </p:style>
        <p:txBody>
          <a:bodyPr lIns="91430" tIns="45715" rIns="91430" bIns="45715" rtlCol="0" anchor="ctr"/>
          <a:lstStyle/>
          <a:p>
            <a:pPr algn="ctr"/>
            <a:r>
              <a:rPr lang="en-US" sz="1100" dirty="0" smtClean="0">
                <a:solidFill>
                  <a:srgbClr val="000000"/>
                </a:solidFill>
                <a:latin typeface="Calibri" pitchFamily="34" charset="0"/>
              </a:rPr>
              <a:t>1</a:t>
            </a:r>
          </a:p>
        </p:txBody>
      </p:sp>
      <p:cxnSp>
        <p:nvCxnSpPr>
          <p:cNvPr id="10" name="Straight Arrow Connector 9"/>
          <p:cNvCxnSpPr/>
          <p:nvPr/>
        </p:nvCxnSpPr>
        <p:spPr>
          <a:xfrm flipV="1">
            <a:off x="1968775" y="2254126"/>
            <a:ext cx="710647" cy="3984"/>
          </a:xfrm>
          <a:prstGeom prst="straightConnector1">
            <a:avLst/>
          </a:prstGeom>
          <a:ln w="15875">
            <a:solidFill>
              <a:srgbClr val="000000"/>
            </a:solidFill>
            <a:prstDash val="solid"/>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4" name="Group 23"/>
          <p:cNvGrpSpPr>
            <a:grpSpLocks/>
          </p:cNvGrpSpPr>
          <p:nvPr/>
        </p:nvGrpSpPr>
        <p:grpSpPr bwMode="auto">
          <a:xfrm>
            <a:off x="7070692" y="1871352"/>
            <a:ext cx="509076" cy="557845"/>
            <a:chOff x="567" y="1616"/>
            <a:chExt cx="568" cy="605"/>
          </a:xfrm>
        </p:grpSpPr>
        <p:sp>
          <p:nvSpPr>
            <p:cNvPr id="25" name="AutoShape 17"/>
            <p:cNvSpPr>
              <a:spLocks noChangeAspect="1" noChangeArrowheads="1" noTextEdit="1"/>
            </p:cNvSpPr>
            <p:nvPr/>
          </p:nvSpPr>
          <p:spPr bwMode="auto">
            <a:xfrm>
              <a:off x="567" y="1616"/>
              <a:ext cx="568" cy="605"/>
            </a:xfrm>
            <a:prstGeom prst="rect">
              <a:avLst/>
            </a:prstGeom>
            <a:noFill/>
            <a:ln w="9525">
              <a:noFill/>
              <a:miter lim="800000"/>
              <a:headEnd/>
              <a:tailEnd/>
            </a:ln>
          </p:spPr>
          <p:txBody>
            <a:bodyPr/>
            <a:lstStyle/>
            <a:p>
              <a:endParaRPr lang="en-US" sz="700" dirty="0"/>
            </a:p>
          </p:txBody>
        </p:sp>
        <p:sp>
          <p:nvSpPr>
            <p:cNvPr id="26" name="Freeform 19"/>
            <p:cNvSpPr>
              <a:spLocks/>
            </p:cNvSpPr>
            <p:nvPr/>
          </p:nvSpPr>
          <p:spPr bwMode="auto">
            <a:xfrm>
              <a:off x="611" y="1660"/>
              <a:ext cx="480" cy="517"/>
            </a:xfrm>
            <a:custGeom>
              <a:avLst/>
              <a:gdLst>
                <a:gd name="T0" fmla="*/ 1 w 960"/>
                <a:gd name="T1" fmla="*/ 0 h 1034"/>
                <a:gd name="T2" fmla="*/ 1 w 960"/>
                <a:gd name="T3" fmla="*/ 1 h 1034"/>
                <a:gd name="T4" fmla="*/ 1 w 960"/>
                <a:gd name="T5" fmla="*/ 1 h 1034"/>
                <a:gd name="T6" fmla="*/ 1 w 960"/>
                <a:gd name="T7" fmla="*/ 1 h 1034"/>
                <a:gd name="T8" fmla="*/ 1 w 960"/>
                <a:gd name="T9" fmla="*/ 1 h 1034"/>
                <a:gd name="T10" fmla="*/ 1 w 960"/>
                <a:gd name="T11" fmla="*/ 1 h 1034"/>
                <a:gd name="T12" fmla="*/ 1 w 960"/>
                <a:gd name="T13" fmla="*/ 1 h 1034"/>
                <a:gd name="T14" fmla="*/ 1 w 960"/>
                <a:gd name="T15" fmla="*/ 1 h 1034"/>
                <a:gd name="T16" fmla="*/ 1 w 960"/>
                <a:gd name="T17" fmla="*/ 1 h 1034"/>
                <a:gd name="T18" fmla="*/ 1 w 960"/>
                <a:gd name="T19" fmla="*/ 1 h 1034"/>
                <a:gd name="T20" fmla="*/ 1 w 960"/>
                <a:gd name="T21" fmla="*/ 1 h 1034"/>
                <a:gd name="T22" fmla="*/ 1 w 960"/>
                <a:gd name="T23" fmla="*/ 1 h 1034"/>
                <a:gd name="T24" fmla="*/ 1 w 960"/>
                <a:gd name="T25" fmla="*/ 1 h 1034"/>
                <a:gd name="T26" fmla="*/ 1 w 960"/>
                <a:gd name="T27" fmla="*/ 1 h 1034"/>
                <a:gd name="T28" fmla="*/ 1 w 960"/>
                <a:gd name="T29" fmla="*/ 1 h 1034"/>
                <a:gd name="T30" fmla="*/ 1 w 960"/>
                <a:gd name="T31" fmla="*/ 1 h 1034"/>
                <a:gd name="T32" fmla="*/ 1 w 960"/>
                <a:gd name="T33" fmla="*/ 1 h 1034"/>
                <a:gd name="T34" fmla="*/ 1 w 960"/>
                <a:gd name="T35" fmla="*/ 1 h 1034"/>
                <a:gd name="T36" fmla="*/ 1 w 960"/>
                <a:gd name="T37" fmla="*/ 1 h 1034"/>
                <a:gd name="T38" fmla="*/ 1 w 960"/>
                <a:gd name="T39" fmla="*/ 1 h 1034"/>
                <a:gd name="T40" fmla="*/ 1 w 960"/>
                <a:gd name="T41" fmla="*/ 1 h 1034"/>
                <a:gd name="T42" fmla="*/ 1 w 960"/>
                <a:gd name="T43" fmla="*/ 1 h 1034"/>
                <a:gd name="T44" fmla="*/ 1 w 960"/>
                <a:gd name="T45" fmla="*/ 1 h 1034"/>
                <a:gd name="T46" fmla="*/ 1 w 960"/>
                <a:gd name="T47" fmla="*/ 1 h 1034"/>
                <a:gd name="T48" fmla="*/ 1 w 960"/>
                <a:gd name="T49" fmla="*/ 1 h 1034"/>
                <a:gd name="T50" fmla="*/ 1 w 960"/>
                <a:gd name="T51" fmla="*/ 1 h 1034"/>
                <a:gd name="T52" fmla="*/ 1 w 960"/>
                <a:gd name="T53" fmla="*/ 1 h 1034"/>
                <a:gd name="T54" fmla="*/ 1 w 960"/>
                <a:gd name="T55" fmla="*/ 1 h 1034"/>
                <a:gd name="T56" fmla="*/ 1 w 960"/>
                <a:gd name="T57" fmla="*/ 1 h 1034"/>
                <a:gd name="T58" fmla="*/ 1 w 960"/>
                <a:gd name="T59" fmla="*/ 1 h 1034"/>
                <a:gd name="T60" fmla="*/ 1 w 960"/>
                <a:gd name="T61" fmla="*/ 1 h 1034"/>
                <a:gd name="T62" fmla="*/ 1 w 960"/>
                <a:gd name="T63" fmla="*/ 1 h 1034"/>
                <a:gd name="T64" fmla="*/ 1 w 960"/>
                <a:gd name="T65" fmla="*/ 1 h 1034"/>
                <a:gd name="T66" fmla="*/ 1 w 960"/>
                <a:gd name="T67" fmla="*/ 1 h 1034"/>
                <a:gd name="T68" fmla="*/ 1 w 960"/>
                <a:gd name="T69" fmla="*/ 1 h 1034"/>
                <a:gd name="T70" fmla="*/ 1 w 960"/>
                <a:gd name="T71" fmla="*/ 1 h 1034"/>
                <a:gd name="T72" fmla="*/ 1 w 960"/>
                <a:gd name="T73" fmla="*/ 1 h 1034"/>
                <a:gd name="T74" fmla="*/ 1 w 960"/>
                <a:gd name="T75" fmla="*/ 1 h 1034"/>
                <a:gd name="T76" fmla="*/ 1 w 960"/>
                <a:gd name="T77" fmla="*/ 1 h 1034"/>
                <a:gd name="T78" fmla="*/ 1 w 960"/>
                <a:gd name="T79" fmla="*/ 1 h 1034"/>
                <a:gd name="T80" fmla="*/ 1 w 960"/>
                <a:gd name="T81" fmla="*/ 1 h 1034"/>
                <a:gd name="T82" fmla="*/ 1 w 960"/>
                <a:gd name="T83" fmla="*/ 1 h 1034"/>
                <a:gd name="T84" fmla="*/ 1 w 960"/>
                <a:gd name="T85" fmla="*/ 1 h 1034"/>
                <a:gd name="T86" fmla="*/ 1 w 960"/>
                <a:gd name="T87" fmla="*/ 1 h 1034"/>
                <a:gd name="T88" fmla="*/ 0 w 960"/>
                <a:gd name="T89" fmla="*/ 1 h 1034"/>
                <a:gd name="T90" fmla="*/ 0 w 960"/>
                <a:gd name="T91" fmla="*/ 1 h 1034"/>
                <a:gd name="T92" fmla="*/ 1 w 960"/>
                <a:gd name="T93" fmla="*/ 1 h 1034"/>
                <a:gd name="T94" fmla="*/ 1 w 960"/>
                <a:gd name="T95" fmla="*/ 1 h 1034"/>
                <a:gd name="T96" fmla="*/ 1 w 960"/>
                <a:gd name="T97" fmla="*/ 1 h 1034"/>
                <a:gd name="T98" fmla="*/ 1 w 960"/>
                <a:gd name="T99" fmla="*/ 1 h 1034"/>
                <a:gd name="T100" fmla="*/ 1 w 960"/>
                <a:gd name="T101" fmla="*/ 1 h 1034"/>
                <a:gd name="T102" fmla="*/ 1 w 960"/>
                <a:gd name="T103" fmla="*/ 1 h 1034"/>
                <a:gd name="T104" fmla="*/ 1 w 960"/>
                <a:gd name="T105" fmla="*/ 1 h 1034"/>
                <a:gd name="T106" fmla="*/ 1 w 960"/>
                <a:gd name="T107" fmla="*/ 1 h 1034"/>
                <a:gd name="T108" fmla="*/ 1 w 960"/>
                <a:gd name="T109" fmla="*/ 1 h 1034"/>
                <a:gd name="T110" fmla="*/ 1 w 960"/>
                <a:gd name="T111" fmla="*/ 1 h 1034"/>
                <a:gd name="T112" fmla="*/ 1 w 960"/>
                <a:gd name="T113" fmla="*/ 1 h 1034"/>
                <a:gd name="T114" fmla="*/ 1 w 960"/>
                <a:gd name="T115" fmla="*/ 1 h 1034"/>
                <a:gd name="T116" fmla="*/ 1 w 960"/>
                <a:gd name="T117" fmla="*/ 1 h 1034"/>
                <a:gd name="T118" fmla="*/ 1 w 960"/>
                <a:gd name="T119" fmla="*/ 1 h 1034"/>
                <a:gd name="T120" fmla="*/ 1 w 960"/>
                <a:gd name="T121" fmla="*/ 1 h 1034"/>
                <a:gd name="T122" fmla="*/ 1 w 960"/>
                <a:gd name="T123" fmla="*/ 0 h 1034"/>
                <a:gd name="T124" fmla="*/ 1 w 960"/>
                <a:gd name="T125" fmla="*/ 0 h 1034"/>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960"/>
                <a:gd name="T190" fmla="*/ 0 h 1034"/>
                <a:gd name="T191" fmla="*/ 960 w 960"/>
                <a:gd name="T192" fmla="*/ 1034 h 1034"/>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960" h="1034">
                  <a:moveTo>
                    <a:pt x="332" y="0"/>
                  </a:moveTo>
                  <a:lnTo>
                    <a:pt x="354" y="12"/>
                  </a:lnTo>
                  <a:lnTo>
                    <a:pt x="376" y="24"/>
                  </a:lnTo>
                  <a:lnTo>
                    <a:pt x="399" y="35"/>
                  </a:lnTo>
                  <a:lnTo>
                    <a:pt x="423" y="47"/>
                  </a:lnTo>
                  <a:lnTo>
                    <a:pt x="445" y="57"/>
                  </a:lnTo>
                  <a:lnTo>
                    <a:pt x="468" y="68"/>
                  </a:lnTo>
                  <a:lnTo>
                    <a:pt x="490" y="80"/>
                  </a:lnTo>
                  <a:lnTo>
                    <a:pt x="511" y="92"/>
                  </a:lnTo>
                  <a:lnTo>
                    <a:pt x="534" y="104"/>
                  </a:lnTo>
                  <a:lnTo>
                    <a:pt x="554" y="116"/>
                  </a:lnTo>
                  <a:lnTo>
                    <a:pt x="575" y="130"/>
                  </a:lnTo>
                  <a:lnTo>
                    <a:pt x="594" y="144"/>
                  </a:lnTo>
                  <a:lnTo>
                    <a:pt x="620" y="164"/>
                  </a:lnTo>
                  <a:lnTo>
                    <a:pt x="642" y="183"/>
                  </a:lnTo>
                  <a:lnTo>
                    <a:pt x="665" y="204"/>
                  </a:lnTo>
                  <a:lnTo>
                    <a:pt x="687" y="227"/>
                  </a:lnTo>
                  <a:lnTo>
                    <a:pt x="710" y="247"/>
                  </a:lnTo>
                  <a:lnTo>
                    <a:pt x="730" y="270"/>
                  </a:lnTo>
                  <a:lnTo>
                    <a:pt x="751" y="292"/>
                  </a:lnTo>
                  <a:lnTo>
                    <a:pt x="773" y="315"/>
                  </a:lnTo>
                  <a:lnTo>
                    <a:pt x="794" y="337"/>
                  </a:lnTo>
                  <a:lnTo>
                    <a:pt x="815" y="360"/>
                  </a:lnTo>
                  <a:lnTo>
                    <a:pt x="836" y="382"/>
                  </a:lnTo>
                  <a:lnTo>
                    <a:pt x="856" y="403"/>
                  </a:lnTo>
                  <a:lnTo>
                    <a:pt x="856" y="470"/>
                  </a:lnTo>
                  <a:lnTo>
                    <a:pt x="824" y="470"/>
                  </a:lnTo>
                  <a:lnTo>
                    <a:pt x="824" y="780"/>
                  </a:lnTo>
                  <a:lnTo>
                    <a:pt x="932" y="890"/>
                  </a:lnTo>
                  <a:lnTo>
                    <a:pt x="932" y="939"/>
                  </a:lnTo>
                  <a:lnTo>
                    <a:pt x="936" y="942"/>
                  </a:lnTo>
                  <a:lnTo>
                    <a:pt x="938" y="944"/>
                  </a:lnTo>
                  <a:lnTo>
                    <a:pt x="939" y="946"/>
                  </a:lnTo>
                  <a:lnTo>
                    <a:pt x="943" y="949"/>
                  </a:lnTo>
                  <a:lnTo>
                    <a:pt x="944" y="951"/>
                  </a:lnTo>
                  <a:lnTo>
                    <a:pt x="946" y="953"/>
                  </a:lnTo>
                  <a:lnTo>
                    <a:pt x="950" y="956"/>
                  </a:lnTo>
                  <a:lnTo>
                    <a:pt x="951" y="958"/>
                  </a:lnTo>
                  <a:lnTo>
                    <a:pt x="955" y="961"/>
                  </a:lnTo>
                  <a:lnTo>
                    <a:pt x="956" y="963"/>
                  </a:lnTo>
                  <a:lnTo>
                    <a:pt x="958" y="965"/>
                  </a:lnTo>
                  <a:lnTo>
                    <a:pt x="960" y="966"/>
                  </a:lnTo>
                  <a:lnTo>
                    <a:pt x="960" y="1034"/>
                  </a:lnTo>
                  <a:lnTo>
                    <a:pt x="297" y="1034"/>
                  </a:lnTo>
                  <a:lnTo>
                    <a:pt x="0" y="737"/>
                  </a:lnTo>
                  <a:lnTo>
                    <a:pt x="0" y="628"/>
                  </a:lnTo>
                  <a:lnTo>
                    <a:pt x="69" y="628"/>
                  </a:lnTo>
                  <a:lnTo>
                    <a:pt x="69" y="246"/>
                  </a:lnTo>
                  <a:lnTo>
                    <a:pt x="66" y="242"/>
                  </a:lnTo>
                  <a:lnTo>
                    <a:pt x="62" y="239"/>
                  </a:lnTo>
                  <a:lnTo>
                    <a:pt x="57" y="234"/>
                  </a:lnTo>
                  <a:lnTo>
                    <a:pt x="54" y="228"/>
                  </a:lnTo>
                  <a:lnTo>
                    <a:pt x="48" y="223"/>
                  </a:lnTo>
                  <a:lnTo>
                    <a:pt x="43" y="220"/>
                  </a:lnTo>
                  <a:lnTo>
                    <a:pt x="40" y="215"/>
                  </a:lnTo>
                  <a:lnTo>
                    <a:pt x="36" y="211"/>
                  </a:lnTo>
                  <a:lnTo>
                    <a:pt x="33" y="208"/>
                  </a:lnTo>
                  <a:lnTo>
                    <a:pt x="31" y="204"/>
                  </a:lnTo>
                  <a:lnTo>
                    <a:pt x="29" y="202"/>
                  </a:lnTo>
                  <a:lnTo>
                    <a:pt x="28" y="201"/>
                  </a:lnTo>
                  <a:lnTo>
                    <a:pt x="28" y="145"/>
                  </a:lnTo>
                  <a:lnTo>
                    <a:pt x="332" y="0"/>
                  </a:lnTo>
                  <a:close/>
                </a:path>
              </a:pathLst>
            </a:custGeom>
            <a:solidFill>
              <a:srgbClr val="000066"/>
            </a:solidFill>
            <a:ln w="9525">
              <a:noFill/>
              <a:round/>
              <a:headEnd/>
              <a:tailEnd/>
            </a:ln>
          </p:spPr>
          <p:txBody>
            <a:bodyPr/>
            <a:lstStyle/>
            <a:p>
              <a:endParaRPr lang="en-US" sz="700" dirty="0"/>
            </a:p>
          </p:txBody>
        </p:sp>
        <p:sp>
          <p:nvSpPr>
            <p:cNvPr id="27" name="Freeform 20"/>
            <p:cNvSpPr>
              <a:spLocks/>
            </p:cNvSpPr>
            <p:nvPr/>
          </p:nvSpPr>
          <p:spPr bwMode="auto">
            <a:xfrm>
              <a:off x="640" y="1689"/>
              <a:ext cx="385" cy="192"/>
            </a:xfrm>
            <a:custGeom>
              <a:avLst/>
              <a:gdLst>
                <a:gd name="T0" fmla="*/ 0 w 772"/>
                <a:gd name="T1" fmla="*/ 0 h 386"/>
                <a:gd name="T2" fmla="*/ 0 w 772"/>
                <a:gd name="T3" fmla="*/ 0 h 386"/>
                <a:gd name="T4" fmla="*/ 0 w 772"/>
                <a:gd name="T5" fmla="*/ 0 h 386"/>
                <a:gd name="T6" fmla="*/ 0 w 772"/>
                <a:gd name="T7" fmla="*/ 0 h 386"/>
                <a:gd name="T8" fmla="*/ 0 w 772"/>
                <a:gd name="T9" fmla="*/ 0 h 386"/>
                <a:gd name="T10" fmla="*/ 0 w 772"/>
                <a:gd name="T11" fmla="*/ 0 h 386"/>
                <a:gd name="T12" fmla="*/ 0 w 772"/>
                <a:gd name="T13" fmla="*/ 0 h 386"/>
                <a:gd name="T14" fmla="*/ 0 w 772"/>
                <a:gd name="T15" fmla="*/ 0 h 386"/>
                <a:gd name="T16" fmla="*/ 0 w 772"/>
                <a:gd name="T17" fmla="*/ 0 h 386"/>
                <a:gd name="T18" fmla="*/ 0 w 772"/>
                <a:gd name="T19" fmla="*/ 0 h 386"/>
                <a:gd name="T20" fmla="*/ 0 w 772"/>
                <a:gd name="T21" fmla="*/ 0 h 386"/>
                <a:gd name="T22" fmla="*/ 0 w 772"/>
                <a:gd name="T23" fmla="*/ 0 h 386"/>
                <a:gd name="T24" fmla="*/ 0 w 772"/>
                <a:gd name="T25" fmla="*/ 0 h 386"/>
                <a:gd name="T26" fmla="*/ 0 w 772"/>
                <a:gd name="T27" fmla="*/ 0 h 386"/>
                <a:gd name="T28" fmla="*/ 0 w 772"/>
                <a:gd name="T29" fmla="*/ 0 h 386"/>
                <a:gd name="T30" fmla="*/ 0 w 772"/>
                <a:gd name="T31" fmla="*/ 0 h 386"/>
                <a:gd name="T32" fmla="*/ 0 w 772"/>
                <a:gd name="T33" fmla="*/ 0 h 386"/>
                <a:gd name="T34" fmla="*/ 0 w 772"/>
                <a:gd name="T35" fmla="*/ 0 h 386"/>
                <a:gd name="T36" fmla="*/ 0 w 772"/>
                <a:gd name="T37" fmla="*/ 0 h 386"/>
                <a:gd name="T38" fmla="*/ 0 w 772"/>
                <a:gd name="T39" fmla="*/ 0 h 386"/>
                <a:gd name="T40" fmla="*/ 0 w 772"/>
                <a:gd name="T41" fmla="*/ 0 h 386"/>
                <a:gd name="T42" fmla="*/ 0 w 772"/>
                <a:gd name="T43" fmla="*/ 0 h 386"/>
                <a:gd name="T44" fmla="*/ 0 w 772"/>
                <a:gd name="T45" fmla="*/ 0 h 386"/>
                <a:gd name="T46" fmla="*/ 0 w 772"/>
                <a:gd name="T47" fmla="*/ 0 h 386"/>
                <a:gd name="T48" fmla="*/ 0 w 772"/>
                <a:gd name="T49" fmla="*/ 0 h 386"/>
                <a:gd name="T50" fmla="*/ 0 w 772"/>
                <a:gd name="T51" fmla="*/ 0 h 386"/>
                <a:gd name="T52" fmla="*/ 0 w 772"/>
                <a:gd name="T53" fmla="*/ 0 h 386"/>
                <a:gd name="T54" fmla="*/ 0 w 772"/>
                <a:gd name="T55" fmla="*/ 0 h 386"/>
                <a:gd name="T56" fmla="*/ 0 w 772"/>
                <a:gd name="T57" fmla="*/ 0 h 386"/>
                <a:gd name="T58" fmla="*/ 0 w 772"/>
                <a:gd name="T59" fmla="*/ 0 h 386"/>
                <a:gd name="T60" fmla="*/ 0 w 772"/>
                <a:gd name="T61" fmla="*/ 0 h 386"/>
                <a:gd name="T62" fmla="*/ 0 w 772"/>
                <a:gd name="T63" fmla="*/ 0 h 386"/>
                <a:gd name="T64" fmla="*/ 0 w 772"/>
                <a:gd name="T65" fmla="*/ 0 h 386"/>
                <a:gd name="T66" fmla="*/ 0 w 772"/>
                <a:gd name="T67" fmla="*/ 0 h 386"/>
                <a:gd name="T68" fmla="*/ 0 w 772"/>
                <a:gd name="T69" fmla="*/ 0 h 386"/>
                <a:gd name="T70" fmla="*/ 0 w 772"/>
                <a:gd name="T71" fmla="*/ 0 h 386"/>
                <a:gd name="T72" fmla="*/ 0 w 772"/>
                <a:gd name="T73" fmla="*/ 0 h 386"/>
                <a:gd name="T74" fmla="*/ 0 w 772"/>
                <a:gd name="T75" fmla="*/ 0 h 386"/>
                <a:gd name="T76" fmla="*/ 0 w 772"/>
                <a:gd name="T77" fmla="*/ 0 h 386"/>
                <a:gd name="T78" fmla="*/ 0 w 772"/>
                <a:gd name="T79" fmla="*/ 0 h 386"/>
                <a:gd name="T80" fmla="*/ 0 w 772"/>
                <a:gd name="T81" fmla="*/ 0 h 386"/>
                <a:gd name="T82" fmla="*/ 0 w 772"/>
                <a:gd name="T83" fmla="*/ 0 h 386"/>
                <a:gd name="T84" fmla="*/ 0 w 772"/>
                <a:gd name="T85" fmla="*/ 0 h 386"/>
                <a:gd name="T86" fmla="*/ 0 w 772"/>
                <a:gd name="T87" fmla="*/ 0 h 386"/>
                <a:gd name="T88" fmla="*/ 0 w 772"/>
                <a:gd name="T89" fmla="*/ 0 h 386"/>
                <a:gd name="T90" fmla="*/ 0 w 772"/>
                <a:gd name="T91" fmla="*/ 0 h 386"/>
                <a:gd name="T92" fmla="*/ 0 w 772"/>
                <a:gd name="T93" fmla="*/ 0 h 386"/>
                <a:gd name="T94" fmla="*/ 0 w 772"/>
                <a:gd name="T95" fmla="*/ 0 h 386"/>
                <a:gd name="T96" fmla="*/ 0 w 772"/>
                <a:gd name="T97" fmla="*/ 0 h 386"/>
                <a:gd name="T98" fmla="*/ 0 w 772"/>
                <a:gd name="T99" fmla="*/ 0 h 386"/>
                <a:gd name="T100" fmla="*/ 0 w 772"/>
                <a:gd name="T101" fmla="*/ 0 h 386"/>
                <a:gd name="T102" fmla="*/ 0 w 772"/>
                <a:gd name="T103" fmla="*/ 0 h 386"/>
                <a:gd name="T104" fmla="*/ 0 w 772"/>
                <a:gd name="T105" fmla="*/ 0 h 386"/>
                <a:gd name="T106" fmla="*/ 0 w 772"/>
                <a:gd name="T107" fmla="*/ 0 h 386"/>
                <a:gd name="T108" fmla="*/ 0 w 772"/>
                <a:gd name="T109" fmla="*/ 0 h 386"/>
                <a:gd name="T110" fmla="*/ 0 w 772"/>
                <a:gd name="T111" fmla="*/ 0 h 386"/>
                <a:gd name="T112" fmla="*/ 0 w 772"/>
                <a:gd name="T113" fmla="*/ 0 h 38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772"/>
                <a:gd name="T172" fmla="*/ 0 h 386"/>
                <a:gd name="T173" fmla="*/ 772 w 772"/>
                <a:gd name="T174" fmla="*/ 386 h 38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772" h="386">
                  <a:moveTo>
                    <a:pt x="318" y="0"/>
                  </a:moveTo>
                  <a:lnTo>
                    <a:pt x="326" y="5"/>
                  </a:lnTo>
                  <a:lnTo>
                    <a:pt x="333" y="9"/>
                  </a:lnTo>
                  <a:lnTo>
                    <a:pt x="340" y="12"/>
                  </a:lnTo>
                  <a:lnTo>
                    <a:pt x="347" y="16"/>
                  </a:lnTo>
                  <a:lnTo>
                    <a:pt x="356" y="21"/>
                  </a:lnTo>
                  <a:lnTo>
                    <a:pt x="363" y="24"/>
                  </a:lnTo>
                  <a:lnTo>
                    <a:pt x="369" y="28"/>
                  </a:lnTo>
                  <a:lnTo>
                    <a:pt x="376" y="31"/>
                  </a:lnTo>
                  <a:lnTo>
                    <a:pt x="385" y="37"/>
                  </a:lnTo>
                  <a:lnTo>
                    <a:pt x="392" y="40"/>
                  </a:lnTo>
                  <a:lnTo>
                    <a:pt x="399" y="43"/>
                  </a:lnTo>
                  <a:lnTo>
                    <a:pt x="406" y="47"/>
                  </a:lnTo>
                  <a:lnTo>
                    <a:pt x="416" y="52"/>
                  </a:lnTo>
                  <a:lnTo>
                    <a:pt x="426" y="57"/>
                  </a:lnTo>
                  <a:lnTo>
                    <a:pt x="435" y="62"/>
                  </a:lnTo>
                  <a:lnTo>
                    <a:pt x="445" y="68"/>
                  </a:lnTo>
                  <a:lnTo>
                    <a:pt x="456" y="73"/>
                  </a:lnTo>
                  <a:lnTo>
                    <a:pt x="466" y="76"/>
                  </a:lnTo>
                  <a:lnTo>
                    <a:pt x="475" y="81"/>
                  </a:lnTo>
                  <a:lnTo>
                    <a:pt x="485" y="87"/>
                  </a:lnTo>
                  <a:lnTo>
                    <a:pt x="496" y="94"/>
                  </a:lnTo>
                  <a:lnTo>
                    <a:pt x="504" y="99"/>
                  </a:lnTo>
                  <a:lnTo>
                    <a:pt x="513" y="106"/>
                  </a:lnTo>
                  <a:lnTo>
                    <a:pt x="521" y="111"/>
                  </a:lnTo>
                  <a:lnTo>
                    <a:pt x="544" y="130"/>
                  </a:lnTo>
                  <a:lnTo>
                    <a:pt x="566" y="151"/>
                  </a:lnTo>
                  <a:lnTo>
                    <a:pt x="587" y="170"/>
                  </a:lnTo>
                  <a:lnTo>
                    <a:pt x="608" y="190"/>
                  </a:lnTo>
                  <a:lnTo>
                    <a:pt x="628" y="211"/>
                  </a:lnTo>
                  <a:lnTo>
                    <a:pt x="649" y="232"/>
                  </a:lnTo>
                  <a:lnTo>
                    <a:pt x="670" y="254"/>
                  </a:lnTo>
                  <a:lnTo>
                    <a:pt x="689" y="275"/>
                  </a:lnTo>
                  <a:lnTo>
                    <a:pt x="710" y="296"/>
                  </a:lnTo>
                  <a:lnTo>
                    <a:pt x="730" y="318"/>
                  </a:lnTo>
                  <a:lnTo>
                    <a:pt x="751" y="339"/>
                  </a:lnTo>
                  <a:lnTo>
                    <a:pt x="772" y="360"/>
                  </a:lnTo>
                  <a:lnTo>
                    <a:pt x="772" y="386"/>
                  </a:lnTo>
                  <a:lnTo>
                    <a:pt x="254" y="386"/>
                  </a:lnTo>
                  <a:lnTo>
                    <a:pt x="0" y="132"/>
                  </a:lnTo>
                  <a:lnTo>
                    <a:pt x="0" y="107"/>
                  </a:lnTo>
                  <a:lnTo>
                    <a:pt x="2" y="107"/>
                  </a:lnTo>
                  <a:lnTo>
                    <a:pt x="3" y="107"/>
                  </a:lnTo>
                  <a:lnTo>
                    <a:pt x="5" y="106"/>
                  </a:lnTo>
                  <a:lnTo>
                    <a:pt x="7" y="104"/>
                  </a:lnTo>
                  <a:lnTo>
                    <a:pt x="9" y="104"/>
                  </a:lnTo>
                  <a:lnTo>
                    <a:pt x="10" y="104"/>
                  </a:lnTo>
                  <a:lnTo>
                    <a:pt x="12" y="102"/>
                  </a:lnTo>
                  <a:lnTo>
                    <a:pt x="14" y="102"/>
                  </a:lnTo>
                  <a:lnTo>
                    <a:pt x="14" y="100"/>
                  </a:lnTo>
                  <a:lnTo>
                    <a:pt x="257" y="342"/>
                  </a:lnTo>
                  <a:lnTo>
                    <a:pt x="525" y="206"/>
                  </a:lnTo>
                  <a:lnTo>
                    <a:pt x="318" y="0"/>
                  </a:lnTo>
                  <a:close/>
                </a:path>
              </a:pathLst>
            </a:custGeom>
            <a:solidFill>
              <a:srgbClr val="A2C1FE"/>
            </a:solidFill>
            <a:ln w="9525">
              <a:noFill/>
              <a:round/>
              <a:headEnd/>
              <a:tailEnd/>
            </a:ln>
          </p:spPr>
          <p:txBody>
            <a:bodyPr/>
            <a:lstStyle/>
            <a:p>
              <a:endParaRPr lang="en-US" sz="700" dirty="0"/>
            </a:p>
          </p:txBody>
        </p:sp>
        <p:sp>
          <p:nvSpPr>
            <p:cNvPr id="28" name="Freeform 21"/>
            <p:cNvSpPr>
              <a:spLocks/>
            </p:cNvSpPr>
            <p:nvPr/>
          </p:nvSpPr>
          <p:spPr bwMode="auto">
            <a:xfrm>
              <a:off x="626" y="1904"/>
              <a:ext cx="436" cy="228"/>
            </a:xfrm>
            <a:custGeom>
              <a:avLst/>
              <a:gdLst>
                <a:gd name="T0" fmla="*/ 0 w 874"/>
                <a:gd name="T1" fmla="*/ 0 h 456"/>
                <a:gd name="T2" fmla="*/ 0 w 874"/>
                <a:gd name="T3" fmla="*/ 0 h 456"/>
                <a:gd name="T4" fmla="*/ 0 w 874"/>
                <a:gd name="T5" fmla="*/ 1 h 456"/>
                <a:gd name="T6" fmla="*/ 0 w 874"/>
                <a:gd name="T7" fmla="*/ 1 h 456"/>
                <a:gd name="T8" fmla="*/ 0 w 874"/>
                <a:gd name="T9" fmla="*/ 1 h 456"/>
                <a:gd name="T10" fmla="*/ 0 w 874"/>
                <a:gd name="T11" fmla="*/ 1 h 456"/>
                <a:gd name="T12" fmla="*/ 0 w 874"/>
                <a:gd name="T13" fmla="*/ 1 h 456"/>
                <a:gd name="T14" fmla="*/ 0 w 874"/>
                <a:gd name="T15" fmla="*/ 1 h 456"/>
                <a:gd name="T16" fmla="*/ 0 w 874"/>
                <a:gd name="T17" fmla="*/ 0 h 456"/>
                <a:gd name="T18" fmla="*/ 0 w 874"/>
                <a:gd name="T19" fmla="*/ 0 h 456"/>
                <a:gd name="T20" fmla="*/ 0 w 874"/>
                <a:gd name="T21" fmla="*/ 1 h 456"/>
                <a:gd name="T22" fmla="*/ 0 w 874"/>
                <a:gd name="T23" fmla="*/ 1 h 456"/>
                <a:gd name="T24" fmla="*/ 0 w 874"/>
                <a:gd name="T25" fmla="*/ 1 h 456"/>
                <a:gd name="T26" fmla="*/ 0 w 874"/>
                <a:gd name="T27" fmla="*/ 1 h 456"/>
                <a:gd name="T28" fmla="*/ 0 w 874"/>
                <a:gd name="T29" fmla="*/ 1 h 456"/>
                <a:gd name="T30" fmla="*/ 0 w 874"/>
                <a:gd name="T31" fmla="*/ 1 h 456"/>
                <a:gd name="T32" fmla="*/ 0 w 874"/>
                <a:gd name="T33" fmla="*/ 0 h 456"/>
                <a:gd name="T34" fmla="*/ 0 w 874"/>
                <a:gd name="T35" fmla="*/ 0 h 456"/>
                <a:gd name="T36" fmla="*/ 0 w 874"/>
                <a:gd name="T37" fmla="*/ 1 h 456"/>
                <a:gd name="T38" fmla="*/ 0 w 874"/>
                <a:gd name="T39" fmla="*/ 1 h 456"/>
                <a:gd name="T40" fmla="*/ 0 w 874"/>
                <a:gd name="T41" fmla="*/ 1 h 456"/>
                <a:gd name="T42" fmla="*/ 0 w 874"/>
                <a:gd name="T43" fmla="*/ 1 h 456"/>
                <a:gd name="T44" fmla="*/ 0 w 874"/>
                <a:gd name="T45" fmla="*/ 1 h 456"/>
                <a:gd name="T46" fmla="*/ 0 w 874"/>
                <a:gd name="T47" fmla="*/ 1 h 456"/>
                <a:gd name="T48" fmla="*/ 0 w 874"/>
                <a:gd name="T49" fmla="*/ 0 h 456"/>
                <a:gd name="T50" fmla="*/ 0 w 874"/>
                <a:gd name="T51" fmla="*/ 0 h 456"/>
                <a:gd name="T52" fmla="*/ 0 w 874"/>
                <a:gd name="T53" fmla="*/ 1 h 456"/>
                <a:gd name="T54" fmla="*/ 0 w 874"/>
                <a:gd name="T55" fmla="*/ 1 h 456"/>
                <a:gd name="T56" fmla="*/ 0 w 874"/>
                <a:gd name="T57" fmla="*/ 1 h 456"/>
                <a:gd name="T58" fmla="*/ 0 w 874"/>
                <a:gd name="T59" fmla="*/ 1 h 456"/>
                <a:gd name="T60" fmla="*/ 0 w 874"/>
                <a:gd name="T61" fmla="*/ 1 h 456"/>
                <a:gd name="T62" fmla="*/ 0 w 874"/>
                <a:gd name="T63" fmla="*/ 1 h 456"/>
                <a:gd name="T64" fmla="*/ 0 w 874"/>
                <a:gd name="T65" fmla="*/ 1 h 456"/>
                <a:gd name="T66" fmla="*/ 0 w 874"/>
                <a:gd name="T67" fmla="*/ 1 h 456"/>
                <a:gd name="T68" fmla="*/ 0 w 874"/>
                <a:gd name="T69" fmla="*/ 1 h 456"/>
                <a:gd name="T70" fmla="*/ 0 w 874"/>
                <a:gd name="T71" fmla="*/ 1 h 456"/>
                <a:gd name="T72" fmla="*/ 0 w 874"/>
                <a:gd name="T73" fmla="*/ 1 h 456"/>
                <a:gd name="T74" fmla="*/ 0 w 874"/>
                <a:gd name="T75" fmla="*/ 1 h 456"/>
                <a:gd name="T76" fmla="*/ 0 w 874"/>
                <a:gd name="T77" fmla="*/ 1 h 456"/>
                <a:gd name="T78" fmla="*/ 0 w 874"/>
                <a:gd name="T79" fmla="*/ 1 h 456"/>
                <a:gd name="T80" fmla="*/ 0 w 874"/>
                <a:gd name="T81" fmla="*/ 1 h 456"/>
                <a:gd name="T82" fmla="*/ 0 w 874"/>
                <a:gd name="T83" fmla="*/ 1 h 456"/>
                <a:gd name="T84" fmla="*/ 0 w 874"/>
                <a:gd name="T85" fmla="*/ 1 h 456"/>
                <a:gd name="T86" fmla="*/ 0 w 874"/>
                <a:gd name="T87" fmla="*/ 1 h 456"/>
                <a:gd name="T88" fmla="*/ 0 w 874"/>
                <a:gd name="T89" fmla="*/ 1 h 456"/>
                <a:gd name="T90" fmla="*/ 0 w 874"/>
                <a:gd name="T91" fmla="*/ 1 h 456"/>
                <a:gd name="T92" fmla="*/ 0 w 874"/>
                <a:gd name="T93" fmla="*/ 1 h 456"/>
                <a:gd name="T94" fmla="*/ 0 w 874"/>
                <a:gd name="T95" fmla="*/ 1 h 456"/>
                <a:gd name="T96" fmla="*/ 0 w 874"/>
                <a:gd name="T97" fmla="*/ 0 h 456"/>
                <a:gd name="T98" fmla="*/ 0 w 874"/>
                <a:gd name="T99" fmla="*/ 0 h 45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874"/>
                <a:gd name="T151" fmla="*/ 0 h 456"/>
                <a:gd name="T152" fmla="*/ 874 w 874"/>
                <a:gd name="T153" fmla="*/ 456 h 45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874" h="456">
                  <a:moveTo>
                    <a:pt x="303" y="0"/>
                  </a:moveTo>
                  <a:lnTo>
                    <a:pt x="344" y="0"/>
                  </a:lnTo>
                  <a:lnTo>
                    <a:pt x="344" y="181"/>
                  </a:lnTo>
                  <a:lnTo>
                    <a:pt x="416" y="181"/>
                  </a:lnTo>
                  <a:lnTo>
                    <a:pt x="416" y="399"/>
                  </a:lnTo>
                  <a:lnTo>
                    <a:pt x="487" y="399"/>
                  </a:lnTo>
                  <a:lnTo>
                    <a:pt x="487" y="371"/>
                  </a:lnTo>
                  <a:lnTo>
                    <a:pt x="446" y="371"/>
                  </a:lnTo>
                  <a:lnTo>
                    <a:pt x="446" y="0"/>
                  </a:lnTo>
                  <a:lnTo>
                    <a:pt x="487" y="0"/>
                  </a:lnTo>
                  <a:lnTo>
                    <a:pt x="487" y="181"/>
                  </a:lnTo>
                  <a:lnTo>
                    <a:pt x="556" y="181"/>
                  </a:lnTo>
                  <a:lnTo>
                    <a:pt x="556" y="399"/>
                  </a:lnTo>
                  <a:lnTo>
                    <a:pt x="625" y="399"/>
                  </a:lnTo>
                  <a:lnTo>
                    <a:pt x="625" y="371"/>
                  </a:lnTo>
                  <a:lnTo>
                    <a:pt x="584" y="371"/>
                  </a:lnTo>
                  <a:lnTo>
                    <a:pt x="584" y="0"/>
                  </a:lnTo>
                  <a:lnTo>
                    <a:pt x="627" y="0"/>
                  </a:lnTo>
                  <a:lnTo>
                    <a:pt x="627" y="180"/>
                  </a:lnTo>
                  <a:lnTo>
                    <a:pt x="701" y="261"/>
                  </a:lnTo>
                  <a:lnTo>
                    <a:pt x="701" y="399"/>
                  </a:lnTo>
                  <a:lnTo>
                    <a:pt x="772" y="399"/>
                  </a:lnTo>
                  <a:lnTo>
                    <a:pt x="772" y="371"/>
                  </a:lnTo>
                  <a:lnTo>
                    <a:pt x="731" y="371"/>
                  </a:lnTo>
                  <a:lnTo>
                    <a:pt x="731" y="0"/>
                  </a:lnTo>
                  <a:lnTo>
                    <a:pt x="765" y="0"/>
                  </a:lnTo>
                  <a:lnTo>
                    <a:pt x="765" y="316"/>
                  </a:lnTo>
                  <a:lnTo>
                    <a:pt x="874" y="434"/>
                  </a:lnTo>
                  <a:lnTo>
                    <a:pt x="874" y="456"/>
                  </a:lnTo>
                  <a:lnTo>
                    <a:pt x="249" y="456"/>
                  </a:lnTo>
                  <a:lnTo>
                    <a:pt x="249" y="432"/>
                  </a:lnTo>
                  <a:lnTo>
                    <a:pt x="244" y="427"/>
                  </a:lnTo>
                  <a:lnTo>
                    <a:pt x="230" y="413"/>
                  </a:lnTo>
                  <a:lnTo>
                    <a:pt x="213" y="396"/>
                  </a:lnTo>
                  <a:lnTo>
                    <a:pt x="190" y="375"/>
                  </a:lnTo>
                  <a:lnTo>
                    <a:pt x="166" y="351"/>
                  </a:lnTo>
                  <a:lnTo>
                    <a:pt x="140" y="323"/>
                  </a:lnTo>
                  <a:lnTo>
                    <a:pt x="113" y="297"/>
                  </a:lnTo>
                  <a:lnTo>
                    <a:pt x="87" y="269"/>
                  </a:lnTo>
                  <a:lnTo>
                    <a:pt x="61" y="244"/>
                  </a:lnTo>
                  <a:lnTo>
                    <a:pt x="37" y="221"/>
                  </a:lnTo>
                  <a:lnTo>
                    <a:pt x="18" y="200"/>
                  </a:lnTo>
                  <a:lnTo>
                    <a:pt x="0" y="183"/>
                  </a:lnTo>
                  <a:lnTo>
                    <a:pt x="57" y="183"/>
                  </a:lnTo>
                  <a:lnTo>
                    <a:pt x="275" y="399"/>
                  </a:lnTo>
                  <a:lnTo>
                    <a:pt x="344" y="399"/>
                  </a:lnTo>
                  <a:lnTo>
                    <a:pt x="344" y="371"/>
                  </a:lnTo>
                  <a:lnTo>
                    <a:pt x="303" y="371"/>
                  </a:lnTo>
                  <a:lnTo>
                    <a:pt x="303" y="0"/>
                  </a:lnTo>
                  <a:close/>
                </a:path>
              </a:pathLst>
            </a:custGeom>
            <a:solidFill>
              <a:srgbClr val="A2C1FE"/>
            </a:solidFill>
            <a:ln w="9525">
              <a:noFill/>
              <a:round/>
              <a:headEnd/>
              <a:tailEnd/>
            </a:ln>
          </p:spPr>
          <p:txBody>
            <a:bodyPr/>
            <a:lstStyle/>
            <a:p>
              <a:endParaRPr lang="en-US" sz="700" dirty="0"/>
            </a:p>
          </p:txBody>
        </p:sp>
        <p:sp>
          <p:nvSpPr>
            <p:cNvPr id="29" name="Freeform 22"/>
            <p:cNvSpPr>
              <a:spLocks/>
            </p:cNvSpPr>
            <p:nvPr/>
          </p:nvSpPr>
          <p:spPr bwMode="auto">
            <a:xfrm>
              <a:off x="758" y="2140"/>
              <a:ext cx="319" cy="22"/>
            </a:xfrm>
            <a:custGeom>
              <a:avLst/>
              <a:gdLst>
                <a:gd name="T0" fmla="*/ 0 w 638"/>
                <a:gd name="T1" fmla="*/ 0 h 44"/>
                <a:gd name="T2" fmla="*/ 1 w 638"/>
                <a:gd name="T3" fmla="*/ 0 h 44"/>
                <a:gd name="T4" fmla="*/ 1 w 638"/>
                <a:gd name="T5" fmla="*/ 0 h 44"/>
                <a:gd name="T6" fmla="*/ 1 w 638"/>
                <a:gd name="T7" fmla="*/ 1 h 44"/>
                <a:gd name="T8" fmla="*/ 1 w 638"/>
                <a:gd name="T9" fmla="*/ 1 h 44"/>
                <a:gd name="T10" fmla="*/ 1 w 638"/>
                <a:gd name="T11" fmla="*/ 1 h 44"/>
                <a:gd name="T12" fmla="*/ 1 w 638"/>
                <a:gd name="T13" fmla="*/ 1 h 44"/>
                <a:gd name="T14" fmla="*/ 1 w 638"/>
                <a:gd name="T15" fmla="*/ 1 h 44"/>
                <a:gd name="T16" fmla="*/ 1 w 638"/>
                <a:gd name="T17" fmla="*/ 1 h 44"/>
                <a:gd name="T18" fmla="*/ 1 w 638"/>
                <a:gd name="T19" fmla="*/ 1 h 44"/>
                <a:gd name="T20" fmla="*/ 1 w 638"/>
                <a:gd name="T21" fmla="*/ 1 h 44"/>
                <a:gd name="T22" fmla="*/ 1 w 638"/>
                <a:gd name="T23" fmla="*/ 1 h 44"/>
                <a:gd name="T24" fmla="*/ 1 w 638"/>
                <a:gd name="T25" fmla="*/ 1 h 44"/>
                <a:gd name="T26" fmla="*/ 1 w 638"/>
                <a:gd name="T27" fmla="*/ 1 h 44"/>
                <a:gd name="T28" fmla="*/ 1 w 638"/>
                <a:gd name="T29" fmla="*/ 1 h 44"/>
                <a:gd name="T30" fmla="*/ 1 w 638"/>
                <a:gd name="T31" fmla="*/ 1 h 44"/>
                <a:gd name="T32" fmla="*/ 1 w 638"/>
                <a:gd name="T33" fmla="*/ 1 h 44"/>
                <a:gd name="T34" fmla="*/ 1 w 638"/>
                <a:gd name="T35" fmla="*/ 1 h 44"/>
                <a:gd name="T36" fmla="*/ 1 w 638"/>
                <a:gd name="T37" fmla="*/ 1 h 44"/>
                <a:gd name="T38" fmla="*/ 1 w 638"/>
                <a:gd name="T39" fmla="*/ 1 h 44"/>
                <a:gd name="T40" fmla="*/ 1 w 638"/>
                <a:gd name="T41" fmla="*/ 1 h 44"/>
                <a:gd name="T42" fmla="*/ 1 w 638"/>
                <a:gd name="T43" fmla="*/ 1 h 44"/>
                <a:gd name="T44" fmla="*/ 1 w 638"/>
                <a:gd name="T45" fmla="*/ 1 h 44"/>
                <a:gd name="T46" fmla="*/ 1 w 638"/>
                <a:gd name="T47" fmla="*/ 1 h 44"/>
                <a:gd name="T48" fmla="*/ 1 w 638"/>
                <a:gd name="T49" fmla="*/ 1 h 44"/>
                <a:gd name="T50" fmla="*/ 1 w 638"/>
                <a:gd name="T51" fmla="*/ 1 h 44"/>
                <a:gd name="T52" fmla="*/ 1 w 638"/>
                <a:gd name="T53" fmla="*/ 1 h 44"/>
                <a:gd name="T54" fmla="*/ 1 w 638"/>
                <a:gd name="T55" fmla="*/ 1 h 44"/>
                <a:gd name="T56" fmla="*/ 1 w 638"/>
                <a:gd name="T57" fmla="*/ 1 h 44"/>
                <a:gd name="T58" fmla="*/ 1 w 638"/>
                <a:gd name="T59" fmla="*/ 1 h 44"/>
                <a:gd name="T60" fmla="*/ 1 w 638"/>
                <a:gd name="T61" fmla="*/ 1 h 44"/>
                <a:gd name="T62" fmla="*/ 1 w 638"/>
                <a:gd name="T63" fmla="*/ 1 h 44"/>
                <a:gd name="T64" fmla="*/ 1 w 638"/>
                <a:gd name="T65" fmla="*/ 1 h 44"/>
                <a:gd name="T66" fmla="*/ 1 w 638"/>
                <a:gd name="T67" fmla="*/ 1 h 44"/>
                <a:gd name="T68" fmla="*/ 1 w 638"/>
                <a:gd name="T69" fmla="*/ 1 h 44"/>
                <a:gd name="T70" fmla="*/ 1 w 638"/>
                <a:gd name="T71" fmla="*/ 1 h 44"/>
                <a:gd name="T72" fmla="*/ 1 w 638"/>
                <a:gd name="T73" fmla="*/ 1 h 44"/>
                <a:gd name="T74" fmla="*/ 1 w 638"/>
                <a:gd name="T75" fmla="*/ 1 h 44"/>
                <a:gd name="T76" fmla="*/ 1 w 638"/>
                <a:gd name="T77" fmla="*/ 1 h 44"/>
                <a:gd name="T78" fmla="*/ 0 w 638"/>
                <a:gd name="T79" fmla="*/ 0 h 44"/>
                <a:gd name="T80" fmla="*/ 0 w 638"/>
                <a:gd name="T81" fmla="*/ 0 h 44"/>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638"/>
                <a:gd name="T124" fmla="*/ 0 h 44"/>
                <a:gd name="T125" fmla="*/ 638 w 638"/>
                <a:gd name="T126" fmla="*/ 44 h 44"/>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638" h="44">
                  <a:moveTo>
                    <a:pt x="0" y="0"/>
                  </a:moveTo>
                  <a:lnTo>
                    <a:pt x="614" y="0"/>
                  </a:lnTo>
                  <a:lnTo>
                    <a:pt x="616" y="0"/>
                  </a:lnTo>
                  <a:lnTo>
                    <a:pt x="618" y="1"/>
                  </a:lnTo>
                  <a:lnTo>
                    <a:pt x="619" y="1"/>
                  </a:lnTo>
                  <a:lnTo>
                    <a:pt x="621" y="3"/>
                  </a:lnTo>
                  <a:lnTo>
                    <a:pt x="623" y="5"/>
                  </a:lnTo>
                  <a:lnTo>
                    <a:pt x="625" y="6"/>
                  </a:lnTo>
                  <a:lnTo>
                    <a:pt x="628" y="8"/>
                  </a:lnTo>
                  <a:lnTo>
                    <a:pt x="630" y="10"/>
                  </a:lnTo>
                  <a:lnTo>
                    <a:pt x="631" y="13"/>
                  </a:lnTo>
                  <a:lnTo>
                    <a:pt x="635" y="15"/>
                  </a:lnTo>
                  <a:lnTo>
                    <a:pt x="637" y="17"/>
                  </a:lnTo>
                  <a:lnTo>
                    <a:pt x="638" y="19"/>
                  </a:lnTo>
                  <a:lnTo>
                    <a:pt x="638" y="44"/>
                  </a:lnTo>
                  <a:lnTo>
                    <a:pt x="19" y="44"/>
                  </a:lnTo>
                  <a:lnTo>
                    <a:pt x="19" y="43"/>
                  </a:lnTo>
                  <a:lnTo>
                    <a:pt x="19" y="41"/>
                  </a:lnTo>
                  <a:lnTo>
                    <a:pt x="19" y="39"/>
                  </a:lnTo>
                  <a:lnTo>
                    <a:pt x="19" y="38"/>
                  </a:lnTo>
                  <a:lnTo>
                    <a:pt x="20" y="36"/>
                  </a:lnTo>
                  <a:lnTo>
                    <a:pt x="19" y="34"/>
                  </a:lnTo>
                  <a:lnTo>
                    <a:pt x="20" y="31"/>
                  </a:lnTo>
                  <a:lnTo>
                    <a:pt x="19" y="27"/>
                  </a:lnTo>
                  <a:lnTo>
                    <a:pt x="20" y="24"/>
                  </a:lnTo>
                  <a:lnTo>
                    <a:pt x="19" y="19"/>
                  </a:lnTo>
                  <a:lnTo>
                    <a:pt x="17" y="17"/>
                  </a:lnTo>
                  <a:lnTo>
                    <a:pt x="15" y="15"/>
                  </a:lnTo>
                  <a:lnTo>
                    <a:pt x="13" y="13"/>
                  </a:lnTo>
                  <a:lnTo>
                    <a:pt x="12" y="12"/>
                  </a:lnTo>
                  <a:lnTo>
                    <a:pt x="10" y="10"/>
                  </a:lnTo>
                  <a:lnTo>
                    <a:pt x="8" y="8"/>
                  </a:lnTo>
                  <a:lnTo>
                    <a:pt x="6" y="6"/>
                  </a:lnTo>
                  <a:lnTo>
                    <a:pt x="5" y="5"/>
                  </a:lnTo>
                  <a:lnTo>
                    <a:pt x="3" y="3"/>
                  </a:lnTo>
                  <a:lnTo>
                    <a:pt x="1" y="1"/>
                  </a:lnTo>
                  <a:lnTo>
                    <a:pt x="0" y="0"/>
                  </a:lnTo>
                  <a:close/>
                </a:path>
              </a:pathLst>
            </a:custGeom>
            <a:solidFill>
              <a:srgbClr val="A2C1FE"/>
            </a:solidFill>
            <a:ln w="9525">
              <a:noFill/>
              <a:round/>
              <a:headEnd/>
              <a:tailEnd/>
            </a:ln>
          </p:spPr>
          <p:txBody>
            <a:bodyPr/>
            <a:lstStyle/>
            <a:p>
              <a:endParaRPr lang="en-US" sz="700" dirty="0"/>
            </a:p>
          </p:txBody>
        </p:sp>
      </p:grpSp>
      <p:sp>
        <p:nvSpPr>
          <p:cNvPr id="34" name="TextBox 33"/>
          <p:cNvSpPr txBox="1"/>
          <p:nvPr/>
        </p:nvSpPr>
        <p:spPr>
          <a:xfrm>
            <a:off x="1141040" y="2222996"/>
            <a:ext cx="809501" cy="230822"/>
          </a:xfrm>
          <a:prstGeom prst="rect">
            <a:avLst/>
          </a:prstGeom>
          <a:noFill/>
        </p:spPr>
        <p:txBody>
          <a:bodyPr wrap="square" lIns="91430" tIns="45715" rIns="91430" bIns="45715" rtlCol="0">
            <a:spAutoFit/>
          </a:bodyPr>
          <a:lstStyle/>
          <a:p>
            <a:pPr algn="ctr"/>
            <a:r>
              <a:rPr lang="en-US" sz="900" b="1" dirty="0" smtClean="0">
                <a:solidFill>
                  <a:srgbClr val="000000"/>
                </a:solidFill>
                <a:latin typeface="Calibri" pitchFamily="34" charset="0"/>
              </a:rPr>
              <a:t>Customer 1</a:t>
            </a:r>
          </a:p>
        </p:txBody>
      </p:sp>
      <p:sp>
        <p:nvSpPr>
          <p:cNvPr id="35" name="TextBox 34"/>
          <p:cNvSpPr txBox="1"/>
          <p:nvPr/>
        </p:nvSpPr>
        <p:spPr>
          <a:xfrm>
            <a:off x="1068362" y="3413917"/>
            <a:ext cx="809501" cy="230822"/>
          </a:xfrm>
          <a:prstGeom prst="rect">
            <a:avLst/>
          </a:prstGeom>
          <a:noFill/>
        </p:spPr>
        <p:txBody>
          <a:bodyPr wrap="square" lIns="91430" tIns="45715" rIns="91430" bIns="45715" rtlCol="0">
            <a:spAutoFit/>
          </a:bodyPr>
          <a:lstStyle/>
          <a:p>
            <a:pPr algn="ctr"/>
            <a:r>
              <a:rPr lang="en-US" sz="900" b="1" dirty="0" smtClean="0">
                <a:solidFill>
                  <a:srgbClr val="000000"/>
                </a:solidFill>
                <a:latin typeface="Calibri" pitchFamily="34" charset="0"/>
              </a:rPr>
              <a:t>Customer 2</a:t>
            </a:r>
          </a:p>
        </p:txBody>
      </p:sp>
      <p:pic>
        <p:nvPicPr>
          <p:cNvPr id="42" name="Picture 1070" descr="Q:\CLIPART\POWERPNT\BUILDNG5.WMF"/>
          <p:cNvPicPr>
            <a:picLocks noChangeAspect="1" noChangeArrowheads="1"/>
          </p:cNvPicPr>
          <p:nvPr/>
        </p:nvPicPr>
        <p:blipFill>
          <a:blip r:embed="rId2" cstate="print"/>
          <a:srcRect/>
          <a:stretch>
            <a:fillRect/>
          </a:stretch>
        </p:blipFill>
        <p:spPr bwMode="auto">
          <a:xfrm>
            <a:off x="5254648" y="2668800"/>
            <a:ext cx="833595" cy="534416"/>
          </a:xfrm>
          <a:prstGeom prst="rect">
            <a:avLst/>
          </a:prstGeom>
          <a:noFill/>
        </p:spPr>
      </p:pic>
      <p:sp>
        <p:nvSpPr>
          <p:cNvPr id="43" name="TextBox 42"/>
          <p:cNvSpPr txBox="1"/>
          <p:nvPr/>
        </p:nvSpPr>
        <p:spPr>
          <a:xfrm>
            <a:off x="5420396" y="3115010"/>
            <a:ext cx="508657" cy="230822"/>
          </a:xfrm>
          <a:prstGeom prst="rect">
            <a:avLst/>
          </a:prstGeom>
          <a:noFill/>
        </p:spPr>
        <p:txBody>
          <a:bodyPr wrap="square" lIns="91430" tIns="45715" rIns="91430" bIns="45715" rtlCol="0">
            <a:spAutoFit/>
          </a:bodyPr>
          <a:lstStyle/>
          <a:p>
            <a:pPr algn="ctr"/>
            <a:r>
              <a:rPr lang="en-US" sz="900" b="1" dirty="0" smtClean="0">
                <a:solidFill>
                  <a:srgbClr val="000000"/>
                </a:solidFill>
                <a:latin typeface="Calibri" pitchFamily="34" charset="0"/>
              </a:rPr>
              <a:t>CSM</a:t>
            </a:r>
          </a:p>
        </p:txBody>
      </p:sp>
      <p:sp>
        <p:nvSpPr>
          <p:cNvPr id="45" name="Rounded Rectangle 44"/>
          <p:cNvSpPr/>
          <p:nvPr/>
        </p:nvSpPr>
        <p:spPr>
          <a:xfrm>
            <a:off x="2749204" y="1853639"/>
            <a:ext cx="1291185" cy="740729"/>
          </a:xfrm>
          <a:prstGeom prst="roundRect">
            <a:avLst/>
          </a:prstGeom>
          <a:solidFill>
            <a:srgbClr val="C1E1FF"/>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91430" tIns="45715" rIns="91430" bIns="45715" rtlCol="0" anchor="ctr"/>
          <a:lstStyle/>
          <a:p>
            <a:pPr algn="ctr"/>
            <a:endParaRPr lang="en-US" sz="1000" dirty="0" smtClean="0">
              <a:solidFill>
                <a:schemeClr val="tx2">
                  <a:lumMod val="50000"/>
                </a:schemeClr>
              </a:solidFill>
              <a:latin typeface="Calibri" pitchFamily="34" charset="0"/>
            </a:endParaRPr>
          </a:p>
        </p:txBody>
      </p:sp>
      <p:sp>
        <p:nvSpPr>
          <p:cNvPr id="46" name="Cloud 45"/>
          <p:cNvSpPr/>
          <p:nvPr/>
        </p:nvSpPr>
        <p:spPr>
          <a:xfrm>
            <a:off x="3366617" y="1966184"/>
            <a:ext cx="609977" cy="404900"/>
          </a:xfrm>
          <a:prstGeom prst="cloud">
            <a:avLst/>
          </a:prstGeom>
          <a:solidFill>
            <a:schemeClr val="tx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35996" rIns="0" bIns="35996" anchor="ctr"/>
          <a:lstStyle/>
          <a:p>
            <a:pPr algn="ctr"/>
            <a:r>
              <a:rPr lang="en-US" sz="1000" dirty="0" smtClean="0">
                <a:solidFill>
                  <a:srgbClr val="000000"/>
                </a:solidFill>
                <a:latin typeface="Calibri" pitchFamily="34" charset="0"/>
              </a:rPr>
              <a:t>API</a:t>
            </a:r>
          </a:p>
        </p:txBody>
      </p:sp>
      <p:sp>
        <p:nvSpPr>
          <p:cNvPr id="53" name="TextBox 52"/>
          <p:cNvSpPr txBox="1"/>
          <p:nvPr/>
        </p:nvSpPr>
        <p:spPr>
          <a:xfrm>
            <a:off x="2775104" y="2360450"/>
            <a:ext cx="1201479" cy="230822"/>
          </a:xfrm>
          <a:prstGeom prst="rect">
            <a:avLst/>
          </a:prstGeom>
          <a:noFill/>
        </p:spPr>
        <p:txBody>
          <a:bodyPr wrap="square" lIns="91430" tIns="45715" rIns="91430" bIns="45715" rtlCol="0">
            <a:spAutoFit/>
          </a:bodyPr>
          <a:lstStyle/>
          <a:p>
            <a:pPr algn="ctr"/>
            <a:r>
              <a:rPr lang="en-US" sz="900" b="1" dirty="0" smtClean="0">
                <a:solidFill>
                  <a:srgbClr val="000000"/>
                </a:solidFill>
                <a:latin typeface="Calibri" pitchFamily="34" charset="0"/>
              </a:rPr>
              <a:t>TPP(wallet) as PISP</a:t>
            </a:r>
          </a:p>
        </p:txBody>
      </p:sp>
      <p:cxnSp>
        <p:nvCxnSpPr>
          <p:cNvPr id="70" name="Straight Arrow Connector 69"/>
          <p:cNvCxnSpPr/>
          <p:nvPr/>
        </p:nvCxnSpPr>
        <p:spPr>
          <a:xfrm flipV="1">
            <a:off x="2009572" y="3423704"/>
            <a:ext cx="637952" cy="1"/>
          </a:xfrm>
          <a:prstGeom prst="straightConnector1">
            <a:avLst/>
          </a:prstGeom>
          <a:ln w="15875">
            <a:solidFill>
              <a:srgbClr val="000000"/>
            </a:solidFill>
            <a:prstDash val="solid"/>
            <a:headEnd type="triangle"/>
            <a:tailEnd type="none"/>
          </a:ln>
        </p:spPr>
        <p:style>
          <a:lnRef idx="1">
            <a:schemeClr val="accent1"/>
          </a:lnRef>
          <a:fillRef idx="0">
            <a:schemeClr val="accent1"/>
          </a:fillRef>
          <a:effectRef idx="0">
            <a:schemeClr val="accent1"/>
          </a:effectRef>
          <a:fontRef idx="minor">
            <a:schemeClr val="tx1"/>
          </a:fontRef>
        </p:style>
      </p:cxnSp>
      <p:pic>
        <p:nvPicPr>
          <p:cNvPr id="71" name="Picture 34" descr="Corporate"/>
          <p:cNvPicPr>
            <a:picLocks noChangeAspect="1" noChangeArrowheads="1"/>
          </p:cNvPicPr>
          <p:nvPr/>
        </p:nvPicPr>
        <p:blipFill>
          <a:blip r:embed="rId3" cstate="print"/>
          <a:srcRect/>
          <a:stretch>
            <a:fillRect/>
          </a:stretch>
        </p:blipFill>
        <p:spPr bwMode="auto">
          <a:xfrm>
            <a:off x="2881441" y="1844964"/>
            <a:ext cx="489754" cy="576181"/>
          </a:xfrm>
          <a:prstGeom prst="rect">
            <a:avLst/>
          </a:prstGeom>
          <a:noFill/>
          <a:ln w="9525">
            <a:noFill/>
            <a:miter lim="800000"/>
            <a:headEnd/>
            <a:tailEnd/>
          </a:ln>
        </p:spPr>
      </p:pic>
      <p:pic>
        <p:nvPicPr>
          <p:cNvPr id="75" name="Picture 2" descr="D:\Users\skusare\Desktop\Capgemini_Project_Documents\Capgemini\Capgemini - Payments Practice Work\PSD2\icons to used in ppt\user2.jpg"/>
          <p:cNvPicPr>
            <a:picLocks noChangeAspect="1" noChangeArrowheads="1"/>
          </p:cNvPicPr>
          <p:nvPr/>
        </p:nvPicPr>
        <p:blipFill>
          <a:blip r:embed="rId4" cstate="print"/>
          <a:srcRect/>
          <a:stretch>
            <a:fillRect/>
          </a:stretch>
        </p:blipFill>
        <p:spPr bwMode="auto">
          <a:xfrm>
            <a:off x="1371618" y="3104731"/>
            <a:ext cx="326181" cy="377231"/>
          </a:xfrm>
          <a:prstGeom prst="rect">
            <a:avLst/>
          </a:prstGeom>
          <a:noFill/>
        </p:spPr>
      </p:pic>
      <p:sp>
        <p:nvSpPr>
          <p:cNvPr id="96" name="TextBox 95"/>
          <p:cNvSpPr txBox="1"/>
          <p:nvPr/>
        </p:nvSpPr>
        <p:spPr>
          <a:xfrm>
            <a:off x="1010386" y="2353644"/>
            <a:ext cx="1151907" cy="369322"/>
          </a:xfrm>
          <a:prstGeom prst="rect">
            <a:avLst/>
          </a:prstGeom>
          <a:noFill/>
        </p:spPr>
        <p:txBody>
          <a:bodyPr wrap="square" lIns="91430" tIns="45715" rIns="91430" bIns="45715" rtlCol="0">
            <a:spAutoFit/>
          </a:bodyPr>
          <a:lstStyle/>
          <a:p>
            <a:pPr algn="ctr"/>
            <a:r>
              <a:rPr lang="en-US" sz="900" b="1" dirty="0" smtClean="0">
                <a:solidFill>
                  <a:srgbClr val="FF0000"/>
                </a:solidFill>
                <a:latin typeface="Calibri" pitchFamily="34" charset="0"/>
              </a:rPr>
              <a:t>Wallet account with TPP</a:t>
            </a:r>
          </a:p>
        </p:txBody>
      </p:sp>
      <p:sp>
        <p:nvSpPr>
          <p:cNvPr id="56" name="Cloud 55"/>
          <p:cNvSpPr/>
          <p:nvPr/>
        </p:nvSpPr>
        <p:spPr>
          <a:xfrm>
            <a:off x="7544098" y="1981357"/>
            <a:ext cx="494208" cy="336562"/>
          </a:xfrm>
          <a:prstGeom prst="cloud">
            <a:avLst/>
          </a:prstGeom>
          <a:solidFill>
            <a:schemeClr val="tx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35996" rIns="0" bIns="35996" anchor="ctr"/>
          <a:lstStyle/>
          <a:p>
            <a:pPr algn="ctr" fontAlgn="auto">
              <a:spcBef>
                <a:spcPts val="0"/>
              </a:spcBef>
              <a:spcAft>
                <a:spcPts val="0"/>
              </a:spcAft>
              <a:defRPr/>
            </a:pPr>
            <a:r>
              <a:rPr lang="nl-NL" sz="900" dirty="0" smtClean="0">
                <a:solidFill>
                  <a:schemeClr val="tx1"/>
                </a:solidFill>
                <a:latin typeface="Arial" pitchFamily="34" charset="0"/>
                <a:cs typeface="Arial" pitchFamily="34" charset="0"/>
              </a:rPr>
              <a:t>API</a:t>
            </a:r>
            <a:endParaRPr lang="nl-NL" sz="900" dirty="0">
              <a:solidFill>
                <a:schemeClr val="tx1"/>
              </a:solidFill>
              <a:latin typeface="Arial" pitchFamily="34" charset="0"/>
              <a:cs typeface="Arial" pitchFamily="34" charset="0"/>
            </a:endParaRPr>
          </a:p>
        </p:txBody>
      </p:sp>
      <p:pic>
        <p:nvPicPr>
          <p:cNvPr id="84" name="Picture 2" descr="D:\Users\skusare\Desktop\Capgemini_Project_Documents\Capgemini\Capgemini - Payments Practice Work\PSD2\icons to used in ppt\user2.jpg"/>
          <p:cNvPicPr>
            <a:picLocks noChangeAspect="1" noChangeArrowheads="1"/>
          </p:cNvPicPr>
          <p:nvPr/>
        </p:nvPicPr>
        <p:blipFill>
          <a:blip r:embed="rId4" cstate="print"/>
          <a:srcRect/>
          <a:stretch>
            <a:fillRect/>
          </a:stretch>
        </p:blipFill>
        <p:spPr bwMode="auto">
          <a:xfrm>
            <a:off x="1350352" y="1945782"/>
            <a:ext cx="372255" cy="316986"/>
          </a:xfrm>
          <a:prstGeom prst="rect">
            <a:avLst/>
          </a:prstGeom>
          <a:noFill/>
        </p:spPr>
      </p:pic>
      <p:sp>
        <p:nvSpPr>
          <p:cNvPr id="86" name="Rounded Rectangle 85"/>
          <p:cNvSpPr/>
          <p:nvPr/>
        </p:nvSpPr>
        <p:spPr>
          <a:xfrm>
            <a:off x="2763383" y="3101186"/>
            <a:ext cx="1291185" cy="939186"/>
          </a:xfrm>
          <a:prstGeom prst="roundRect">
            <a:avLst/>
          </a:prstGeom>
          <a:solidFill>
            <a:srgbClr val="C1E1FF"/>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91430" tIns="45715" rIns="91430" bIns="45715" rtlCol="0" anchor="ctr"/>
          <a:lstStyle/>
          <a:p>
            <a:pPr algn="ctr"/>
            <a:endParaRPr lang="en-US" sz="1000" dirty="0" smtClean="0">
              <a:solidFill>
                <a:schemeClr val="tx2">
                  <a:lumMod val="50000"/>
                </a:schemeClr>
              </a:solidFill>
              <a:latin typeface="Calibri" pitchFamily="34" charset="0"/>
            </a:endParaRPr>
          </a:p>
        </p:txBody>
      </p:sp>
      <p:sp>
        <p:nvSpPr>
          <p:cNvPr id="89" name="Cloud 88"/>
          <p:cNvSpPr/>
          <p:nvPr/>
        </p:nvSpPr>
        <p:spPr>
          <a:xfrm>
            <a:off x="3380796" y="3213731"/>
            <a:ext cx="609977" cy="404900"/>
          </a:xfrm>
          <a:prstGeom prst="cloud">
            <a:avLst/>
          </a:prstGeom>
          <a:solidFill>
            <a:schemeClr val="tx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35996" rIns="0" bIns="35996" anchor="ctr"/>
          <a:lstStyle/>
          <a:p>
            <a:pPr algn="ctr"/>
            <a:r>
              <a:rPr lang="en-US" sz="1000" dirty="0" smtClean="0">
                <a:solidFill>
                  <a:srgbClr val="000000"/>
                </a:solidFill>
                <a:latin typeface="Calibri" pitchFamily="34" charset="0"/>
              </a:rPr>
              <a:t>API</a:t>
            </a:r>
          </a:p>
        </p:txBody>
      </p:sp>
      <p:cxnSp>
        <p:nvCxnSpPr>
          <p:cNvPr id="119" name="Shape 118"/>
          <p:cNvCxnSpPr>
            <a:stCxn id="45" idx="3"/>
          </p:cNvCxnSpPr>
          <p:nvPr/>
        </p:nvCxnSpPr>
        <p:spPr>
          <a:xfrm>
            <a:off x="4040389" y="2224004"/>
            <a:ext cx="1148317" cy="455424"/>
          </a:xfrm>
          <a:prstGeom prst="bentConnector3">
            <a:avLst>
              <a:gd name="adj1" fmla="val 50000"/>
            </a:avLst>
          </a:prstGeom>
          <a:ln w="15875">
            <a:solidFill>
              <a:srgbClr val="000000"/>
            </a:solidFill>
            <a:prstDash val="solid"/>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6" name="Elbow Connector 125"/>
          <p:cNvCxnSpPr>
            <a:endCxn id="60" idx="1"/>
          </p:cNvCxnSpPr>
          <p:nvPr/>
        </p:nvCxnSpPr>
        <p:spPr>
          <a:xfrm flipV="1">
            <a:off x="6124371" y="2323226"/>
            <a:ext cx="925106" cy="356204"/>
          </a:xfrm>
          <a:prstGeom prst="bentConnector3">
            <a:avLst>
              <a:gd name="adj1" fmla="val 50000"/>
            </a:avLst>
          </a:prstGeom>
          <a:ln w="15875">
            <a:solidFill>
              <a:srgbClr val="000000"/>
            </a:solidFill>
            <a:prstDash val="solid"/>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5" name="Elbow Connector 134"/>
          <p:cNvCxnSpPr>
            <a:endCxn id="86" idx="3"/>
          </p:cNvCxnSpPr>
          <p:nvPr/>
        </p:nvCxnSpPr>
        <p:spPr>
          <a:xfrm rot="10800000" flipV="1">
            <a:off x="4054568" y="2913343"/>
            <a:ext cx="1144770" cy="657436"/>
          </a:xfrm>
          <a:prstGeom prst="bentConnector3">
            <a:avLst>
              <a:gd name="adj1" fmla="val 50000"/>
            </a:avLst>
          </a:prstGeom>
          <a:ln w="15875">
            <a:solidFill>
              <a:srgbClr val="000000"/>
            </a:solidFill>
            <a:prstDash val="solid"/>
            <a:headEnd type="triangle"/>
            <a:tailEnd type="triangle"/>
          </a:ln>
        </p:spPr>
        <p:style>
          <a:lnRef idx="1">
            <a:schemeClr val="accent1"/>
          </a:lnRef>
          <a:fillRef idx="0">
            <a:schemeClr val="accent1"/>
          </a:fillRef>
          <a:effectRef idx="0">
            <a:schemeClr val="accent1"/>
          </a:effectRef>
          <a:fontRef idx="minor">
            <a:schemeClr val="tx1"/>
          </a:fontRef>
        </p:style>
      </p:cxnSp>
      <p:sp>
        <p:nvSpPr>
          <p:cNvPr id="142" name="Oval 141"/>
          <p:cNvSpPr/>
          <p:nvPr/>
        </p:nvSpPr>
        <p:spPr>
          <a:xfrm>
            <a:off x="4219761" y="1954268"/>
            <a:ext cx="195943" cy="235132"/>
          </a:xfrm>
          <a:prstGeom prst="ellipse">
            <a:avLst/>
          </a:prstGeom>
          <a:ln w="15875">
            <a:solidFill>
              <a:srgbClr val="000000"/>
            </a:solidFill>
            <a:prstDash val="solid"/>
            <a:tailEnd type="arrow"/>
          </a:ln>
        </p:spPr>
        <p:style>
          <a:lnRef idx="1">
            <a:schemeClr val="accent1"/>
          </a:lnRef>
          <a:fillRef idx="0">
            <a:schemeClr val="accent1"/>
          </a:fillRef>
          <a:effectRef idx="0">
            <a:schemeClr val="accent1"/>
          </a:effectRef>
          <a:fontRef idx="minor">
            <a:schemeClr val="tx1"/>
          </a:fontRef>
        </p:style>
        <p:txBody>
          <a:bodyPr lIns="91430" tIns="45715" rIns="91430" bIns="45715" rtlCol="0" anchor="ctr"/>
          <a:lstStyle/>
          <a:p>
            <a:pPr algn="ctr"/>
            <a:r>
              <a:rPr lang="en-US" sz="1100" dirty="0" smtClean="0">
                <a:solidFill>
                  <a:srgbClr val="000000"/>
                </a:solidFill>
                <a:latin typeface="Calibri" pitchFamily="34" charset="0"/>
              </a:rPr>
              <a:t>2</a:t>
            </a:r>
          </a:p>
        </p:txBody>
      </p:sp>
      <p:cxnSp>
        <p:nvCxnSpPr>
          <p:cNvPr id="144" name="Straight Arrow Connector 143"/>
          <p:cNvCxnSpPr>
            <a:stCxn id="142" idx="6"/>
          </p:cNvCxnSpPr>
          <p:nvPr/>
        </p:nvCxnSpPr>
        <p:spPr>
          <a:xfrm>
            <a:off x="4415704" y="2071834"/>
            <a:ext cx="124416" cy="1538"/>
          </a:xfrm>
          <a:prstGeom prst="straightConnector1">
            <a:avLst/>
          </a:prstGeom>
          <a:ln w="15875">
            <a:solidFill>
              <a:srgbClr val="000000"/>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sp>
        <p:nvSpPr>
          <p:cNvPr id="145" name="Oval 144"/>
          <p:cNvSpPr/>
          <p:nvPr/>
        </p:nvSpPr>
        <p:spPr>
          <a:xfrm>
            <a:off x="4287100" y="3297519"/>
            <a:ext cx="195943" cy="235132"/>
          </a:xfrm>
          <a:prstGeom prst="ellipse">
            <a:avLst/>
          </a:prstGeom>
          <a:ln w="15875">
            <a:solidFill>
              <a:srgbClr val="000000"/>
            </a:solidFill>
            <a:prstDash val="solid"/>
            <a:tailEnd type="arrow"/>
          </a:ln>
        </p:spPr>
        <p:style>
          <a:lnRef idx="1">
            <a:schemeClr val="accent1"/>
          </a:lnRef>
          <a:fillRef idx="0">
            <a:schemeClr val="accent1"/>
          </a:fillRef>
          <a:effectRef idx="0">
            <a:schemeClr val="accent1"/>
          </a:effectRef>
          <a:fontRef idx="minor">
            <a:schemeClr val="tx1"/>
          </a:fontRef>
        </p:style>
        <p:txBody>
          <a:bodyPr lIns="91430" tIns="45715" rIns="91430" bIns="45715" rtlCol="0" anchor="ctr"/>
          <a:lstStyle/>
          <a:p>
            <a:pPr algn="ctr"/>
            <a:r>
              <a:rPr lang="en-US" sz="1100" dirty="0" smtClean="0">
                <a:solidFill>
                  <a:srgbClr val="000000"/>
                </a:solidFill>
                <a:latin typeface="Calibri" pitchFamily="34" charset="0"/>
              </a:rPr>
              <a:t>3</a:t>
            </a:r>
          </a:p>
        </p:txBody>
      </p:sp>
      <p:cxnSp>
        <p:nvCxnSpPr>
          <p:cNvPr id="150" name="Straight Arrow Connector 149"/>
          <p:cNvCxnSpPr>
            <a:stCxn id="145" idx="2"/>
          </p:cNvCxnSpPr>
          <p:nvPr/>
        </p:nvCxnSpPr>
        <p:spPr>
          <a:xfrm flipH="1" flipV="1">
            <a:off x="4167984" y="3413078"/>
            <a:ext cx="119116" cy="2007"/>
          </a:xfrm>
          <a:prstGeom prst="straightConnector1">
            <a:avLst/>
          </a:prstGeom>
          <a:ln w="15875">
            <a:solidFill>
              <a:srgbClr val="000000"/>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sp>
        <p:nvSpPr>
          <p:cNvPr id="154" name="Oval 153"/>
          <p:cNvSpPr/>
          <p:nvPr/>
        </p:nvSpPr>
        <p:spPr>
          <a:xfrm>
            <a:off x="4276468" y="3616495"/>
            <a:ext cx="195943" cy="235132"/>
          </a:xfrm>
          <a:prstGeom prst="ellipse">
            <a:avLst/>
          </a:prstGeom>
          <a:ln w="15875">
            <a:solidFill>
              <a:srgbClr val="000000"/>
            </a:solidFill>
            <a:prstDash val="solid"/>
            <a:tailEnd type="arrow"/>
          </a:ln>
        </p:spPr>
        <p:style>
          <a:lnRef idx="1">
            <a:schemeClr val="accent1"/>
          </a:lnRef>
          <a:fillRef idx="0">
            <a:schemeClr val="accent1"/>
          </a:fillRef>
          <a:effectRef idx="0">
            <a:schemeClr val="accent1"/>
          </a:effectRef>
          <a:fontRef idx="minor">
            <a:schemeClr val="tx1"/>
          </a:fontRef>
        </p:style>
        <p:txBody>
          <a:bodyPr lIns="91430" tIns="45715" rIns="91430" bIns="45715" rtlCol="0" anchor="ctr"/>
          <a:lstStyle/>
          <a:p>
            <a:pPr algn="ctr"/>
            <a:r>
              <a:rPr lang="en-US" sz="1100" dirty="0" smtClean="0">
                <a:solidFill>
                  <a:srgbClr val="000000"/>
                </a:solidFill>
                <a:latin typeface="Calibri" pitchFamily="34" charset="0"/>
              </a:rPr>
              <a:t>4</a:t>
            </a:r>
          </a:p>
        </p:txBody>
      </p:sp>
      <p:cxnSp>
        <p:nvCxnSpPr>
          <p:cNvPr id="155" name="Straight Arrow Connector 154"/>
          <p:cNvCxnSpPr>
            <a:stCxn id="154" idx="6"/>
          </p:cNvCxnSpPr>
          <p:nvPr/>
        </p:nvCxnSpPr>
        <p:spPr>
          <a:xfrm>
            <a:off x="4472411" y="3734061"/>
            <a:ext cx="124416" cy="1538"/>
          </a:xfrm>
          <a:prstGeom prst="straightConnector1">
            <a:avLst/>
          </a:prstGeom>
          <a:ln w="15875">
            <a:solidFill>
              <a:srgbClr val="000000"/>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sp>
        <p:nvSpPr>
          <p:cNvPr id="160" name="Oval 159"/>
          <p:cNvSpPr/>
          <p:nvPr/>
        </p:nvSpPr>
        <p:spPr>
          <a:xfrm>
            <a:off x="6661704" y="1940092"/>
            <a:ext cx="195943" cy="235132"/>
          </a:xfrm>
          <a:prstGeom prst="ellipse">
            <a:avLst/>
          </a:prstGeom>
          <a:ln w="15875">
            <a:solidFill>
              <a:srgbClr val="000000"/>
            </a:solidFill>
            <a:prstDash val="solid"/>
            <a:tailEnd type="arrow"/>
          </a:ln>
        </p:spPr>
        <p:style>
          <a:lnRef idx="1">
            <a:schemeClr val="accent1"/>
          </a:lnRef>
          <a:fillRef idx="0">
            <a:schemeClr val="accent1"/>
          </a:fillRef>
          <a:effectRef idx="0">
            <a:schemeClr val="accent1"/>
          </a:effectRef>
          <a:fontRef idx="minor">
            <a:schemeClr val="tx1"/>
          </a:fontRef>
        </p:style>
        <p:txBody>
          <a:bodyPr lIns="91430" tIns="45715" rIns="91430" bIns="45715" rtlCol="0" anchor="ctr"/>
          <a:lstStyle/>
          <a:p>
            <a:pPr algn="ctr"/>
            <a:r>
              <a:rPr lang="en-US" sz="1100" dirty="0" smtClean="0">
                <a:solidFill>
                  <a:srgbClr val="000000"/>
                </a:solidFill>
                <a:latin typeface="Calibri" pitchFamily="34" charset="0"/>
              </a:rPr>
              <a:t>6</a:t>
            </a:r>
          </a:p>
        </p:txBody>
      </p:sp>
      <p:cxnSp>
        <p:nvCxnSpPr>
          <p:cNvPr id="161" name="Straight Arrow Connector 160"/>
          <p:cNvCxnSpPr>
            <a:stCxn id="160" idx="2"/>
          </p:cNvCxnSpPr>
          <p:nvPr/>
        </p:nvCxnSpPr>
        <p:spPr>
          <a:xfrm flipH="1" flipV="1">
            <a:off x="6542588" y="2055651"/>
            <a:ext cx="119116" cy="2007"/>
          </a:xfrm>
          <a:prstGeom prst="straightConnector1">
            <a:avLst/>
          </a:prstGeom>
          <a:ln w="15875">
            <a:solidFill>
              <a:srgbClr val="000000"/>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sp>
        <p:nvSpPr>
          <p:cNvPr id="162" name="Oval 161"/>
          <p:cNvSpPr/>
          <p:nvPr/>
        </p:nvSpPr>
        <p:spPr>
          <a:xfrm>
            <a:off x="6651072" y="2365398"/>
            <a:ext cx="195943" cy="235132"/>
          </a:xfrm>
          <a:prstGeom prst="ellipse">
            <a:avLst/>
          </a:prstGeom>
          <a:ln w="15875">
            <a:solidFill>
              <a:srgbClr val="000000"/>
            </a:solidFill>
            <a:prstDash val="solid"/>
            <a:tailEnd type="arrow"/>
          </a:ln>
        </p:spPr>
        <p:style>
          <a:lnRef idx="1">
            <a:schemeClr val="accent1"/>
          </a:lnRef>
          <a:fillRef idx="0">
            <a:schemeClr val="accent1"/>
          </a:fillRef>
          <a:effectRef idx="0">
            <a:schemeClr val="accent1"/>
          </a:effectRef>
          <a:fontRef idx="minor">
            <a:schemeClr val="tx1"/>
          </a:fontRef>
        </p:style>
        <p:txBody>
          <a:bodyPr lIns="91430" tIns="45715" rIns="91430" bIns="45715" rtlCol="0" anchor="ctr"/>
          <a:lstStyle/>
          <a:p>
            <a:pPr algn="ctr"/>
            <a:r>
              <a:rPr lang="en-US" sz="1100" dirty="0" smtClean="0">
                <a:solidFill>
                  <a:srgbClr val="000000"/>
                </a:solidFill>
                <a:latin typeface="Calibri" pitchFamily="34" charset="0"/>
              </a:rPr>
              <a:t>5</a:t>
            </a:r>
          </a:p>
        </p:txBody>
      </p:sp>
      <p:cxnSp>
        <p:nvCxnSpPr>
          <p:cNvPr id="163" name="Straight Arrow Connector 162"/>
          <p:cNvCxnSpPr>
            <a:stCxn id="162" idx="6"/>
          </p:cNvCxnSpPr>
          <p:nvPr/>
        </p:nvCxnSpPr>
        <p:spPr>
          <a:xfrm>
            <a:off x="6847015" y="2482964"/>
            <a:ext cx="124416" cy="1538"/>
          </a:xfrm>
          <a:prstGeom prst="straightConnector1">
            <a:avLst/>
          </a:prstGeom>
          <a:ln w="15875">
            <a:solidFill>
              <a:srgbClr val="000000"/>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sp>
        <p:nvSpPr>
          <p:cNvPr id="164" name="Oval 163"/>
          <p:cNvSpPr/>
          <p:nvPr/>
        </p:nvSpPr>
        <p:spPr>
          <a:xfrm>
            <a:off x="4294187" y="3070691"/>
            <a:ext cx="195943" cy="235132"/>
          </a:xfrm>
          <a:prstGeom prst="ellipse">
            <a:avLst/>
          </a:prstGeom>
          <a:ln w="15875">
            <a:solidFill>
              <a:srgbClr val="000000"/>
            </a:solidFill>
            <a:prstDash val="solid"/>
            <a:tailEnd type="arrow"/>
          </a:ln>
        </p:spPr>
        <p:style>
          <a:lnRef idx="1">
            <a:schemeClr val="accent1"/>
          </a:lnRef>
          <a:fillRef idx="0">
            <a:schemeClr val="accent1"/>
          </a:fillRef>
          <a:effectRef idx="0">
            <a:schemeClr val="accent1"/>
          </a:effectRef>
          <a:fontRef idx="minor">
            <a:schemeClr val="tx1"/>
          </a:fontRef>
        </p:style>
        <p:txBody>
          <a:bodyPr lIns="91430" tIns="45715" rIns="91430" bIns="45715" rtlCol="0" anchor="ctr"/>
          <a:lstStyle/>
          <a:p>
            <a:pPr algn="ctr"/>
            <a:r>
              <a:rPr lang="en-US" sz="1100" dirty="0" smtClean="0">
                <a:solidFill>
                  <a:srgbClr val="000000"/>
                </a:solidFill>
                <a:latin typeface="Calibri" pitchFamily="34" charset="0"/>
              </a:rPr>
              <a:t>7</a:t>
            </a:r>
          </a:p>
        </p:txBody>
      </p:sp>
      <p:cxnSp>
        <p:nvCxnSpPr>
          <p:cNvPr id="165" name="Straight Arrow Connector 164"/>
          <p:cNvCxnSpPr>
            <a:stCxn id="164" idx="2"/>
          </p:cNvCxnSpPr>
          <p:nvPr/>
        </p:nvCxnSpPr>
        <p:spPr>
          <a:xfrm flipH="1" flipV="1">
            <a:off x="4175071" y="3186250"/>
            <a:ext cx="119116" cy="2007"/>
          </a:xfrm>
          <a:prstGeom prst="straightConnector1">
            <a:avLst/>
          </a:prstGeom>
          <a:ln w="15875">
            <a:solidFill>
              <a:srgbClr val="000000"/>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sp>
        <p:nvSpPr>
          <p:cNvPr id="166" name="Oval 165"/>
          <p:cNvSpPr/>
          <p:nvPr/>
        </p:nvSpPr>
        <p:spPr>
          <a:xfrm>
            <a:off x="4772653" y="3166379"/>
            <a:ext cx="195943" cy="235132"/>
          </a:xfrm>
          <a:prstGeom prst="ellipse">
            <a:avLst/>
          </a:prstGeom>
          <a:ln w="15875">
            <a:solidFill>
              <a:srgbClr val="000000"/>
            </a:solidFill>
            <a:prstDash val="solid"/>
            <a:tailEnd type="arrow"/>
          </a:ln>
        </p:spPr>
        <p:style>
          <a:lnRef idx="1">
            <a:schemeClr val="accent1"/>
          </a:lnRef>
          <a:fillRef idx="0">
            <a:schemeClr val="accent1"/>
          </a:fillRef>
          <a:effectRef idx="0">
            <a:schemeClr val="accent1"/>
          </a:effectRef>
          <a:fontRef idx="minor">
            <a:schemeClr val="tx1"/>
          </a:fontRef>
        </p:style>
        <p:txBody>
          <a:bodyPr lIns="91430" tIns="45715" rIns="91430" bIns="45715" rtlCol="0" anchor="ctr"/>
          <a:lstStyle/>
          <a:p>
            <a:pPr algn="ctr"/>
            <a:r>
              <a:rPr lang="en-US" sz="1100" dirty="0" smtClean="0">
                <a:solidFill>
                  <a:srgbClr val="000000"/>
                </a:solidFill>
                <a:latin typeface="Calibri" pitchFamily="34" charset="0"/>
              </a:rPr>
              <a:t>8</a:t>
            </a:r>
          </a:p>
        </p:txBody>
      </p:sp>
      <p:cxnSp>
        <p:nvCxnSpPr>
          <p:cNvPr id="167" name="Straight Arrow Connector 166"/>
          <p:cNvCxnSpPr>
            <a:stCxn id="166" idx="6"/>
          </p:cNvCxnSpPr>
          <p:nvPr/>
        </p:nvCxnSpPr>
        <p:spPr>
          <a:xfrm>
            <a:off x="4968596" y="3283945"/>
            <a:ext cx="124416" cy="1538"/>
          </a:xfrm>
          <a:prstGeom prst="straightConnector1">
            <a:avLst/>
          </a:prstGeom>
          <a:ln w="15875">
            <a:solidFill>
              <a:srgbClr val="000000"/>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sp>
        <p:nvSpPr>
          <p:cNvPr id="168" name="Oval 167"/>
          <p:cNvSpPr/>
          <p:nvPr/>
        </p:nvSpPr>
        <p:spPr>
          <a:xfrm>
            <a:off x="4769109" y="2439822"/>
            <a:ext cx="195943" cy="235132"/>
          </a:xfrm>
          <a:prstGeom prst="ellipse">
            <a:avLst/>
          </a:prstGeom>
          <a:ln w="15875">
            <a:solidFill>
              <a:srgbClr val="000000"/>
            </a:solidFill>
            <a:prstDash val="solid"/>
            <a:tailEnd type="arrow"/>
          </a:ln>
        </p:spPr>
        <p:style>
          <a:lnRef idx="1">
            <a:schemeClr val="accent1"/>
          </a:lnRef>
          <a:fillRef idx="0">
            <a:schemeClr val="accent1"/>
          </a:fillRef>
          <a:effectRef idx="0">
            <a:schemeClr val="accent1"/>
          </a:effectRef>
          <a:fontRef idx="minor">
            <a:schemeClr val="tx1"/>
          </a:fontRef>
        </p:style>
        <p:txBody>
          <a:bodyPr lIns="91430" tIns="45715" rIns="91430" bIns="45715" rtlCol="0" anchor="ctr"/>
          <a:lstStyle/>
          <a:p>
            <a:pPr algn="ctr"/>
            <a:r>
              <a:rPr lang="en-US" sz="1100" dirty="0" smtClean="0">
                <a:solidFill>
                  <a:srgbClr val="000000"/>
                </a:solidFill>
                <a:latin typeface="Calibri" pitchFamily="34" charset="0"/>
              </a:rPr>
              <a:t>9</a:t>
            </a:r>
          </a:p>
        </p:txBody>
      </p:sp>
      <p:cxnSp>
        <p:nvCxnSpPr>
          <p:cNvPr id="169" name="Straight Arrow Connector 168"/>
          <p:cNvCxnSpPr>
            <a:stCxn id="168" idx="2"/>
          </p:cNvCxnSpPr>
          <p:nvPr/>
        </p:nvCxnSpPr>
        <p:spPr>
          <a:xfrm flipH="1" flipV="1">
            <a:off x="4649993" y="2555381"/>
            <a:ext cx="119116" cy="2007"/>
          </a:xfrm>
          <a:prstGeom prst="straightConnector1">
            <a:avLst/>
          </a:prstGeom>
          <a:ln w="15875">
            <a:solidFill>
              <a:srgbClr val="000000"/>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sp>
        <p:nvSpPr>
          <p:cNvPr id="170" name="Oval 169"/>
          <p:cNvSpPr/>
          <p:nvPr/>
        </p:nvSpPr>
        <p:spPr>
          <a:xfrm>
            <a:off x="4793918" y="2911199"/>
            <a:ext cx="195943" cy="235132"/>
          </a:xfrm>
          <a:prstGeom prst="ellipse">
            <a:avLst/>
          </a:prstGeom>
          <a:ln w="15875">
            <a:solidFill>
              <a:srgbClr val="000000"/>
            </a:solidFill>
            <a:prstDash val="solid"/>
            <a:tailEnd type="arrow"/>
          </a:ln>
        </p:spPr>
        <p:style>
          <a:lnRef idx="1">
            <a:schemeClr val="accent1"/>
          </a:lnRef>
          <a:fillRef idx="0">
            <a:schemeClr val="accent1"/>
          </a:fillRef>
          <a:effectRef idx="0">
            <a:schemeClr val="accent1"/>
          </a:effectRef>
          <a:fontRef idx="minor">
            <a:schemeClr val="tx1"/>
          </a:fontRef>
        </p:style>
        <p:txBody>
          <a:bodyPr lIns="91430" tIns="45715" rIns="91430" bIns="45715" rtlCol="0" anchor="ctr"/>
          <a:lstStyle/>
          <a:p>
            <a:pPr algn="ctr"/>
            <a:r>
              <a:rPr lang="en-US" sz="1100" dirty="0" smtClean="0">
                <a:solidFill>
                  <a:srgbClr val="000000"/>
                </a:solidFill>
                <a:latin typeface="Calibri" pitchFamily="34" charset="0"/>
              </a:rPr>
              <a:t>9</a:t>
            </a:r>
          </a:p>
        </p:txBody>
      </p:sp>
      <p:cxnSp>
        <p:nvCxnSpPr>
          <p:cNvPr id="171" name="Straight Arrow Connector 170"/>
          <p:cNvCxnSpPr>
            <a:stCxn id="170" idx="2"/>
          </p:cNvCxnSpPr>
          <p:nvPr/>
        </p:nvCxnSpPr>
        <p:spPr>
          <a:xfrm flipH="1" flipV="1">
            <a:off x="4674802" y="3026758"/>
            <a:ext cx="119116" cy="2007"/>
          </a:xfrm>
          <a:prstGeom prst="straightConnector1">
            <a:avLst/>
          </a:prstGeom>
          <a:ln w="15875">
            <a:solidFill>
              <a:srgbClr val="000000"/>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sp>
        <p:nvSpPr>
          <p:cNvPr id="180" name="Oval 179"/>
          <p:cNvSpPr/>
          <p:nvPr/>
        </p:nvSpPr>
        <p:spPr>
          <a:xfrm>
            <a:off x="2242105" y="2305142"/>
            <a:ext cx="426684" cy="225430"/>
          </a:xfrm>
          <a:prstGeom prst="ellipse">
            <a:avLst/>
          </a:prstGeom>
          <a:ln w="15875">
            <a:solidFill>
              <a:srgbClr val="000000"/>
            </a:solidFill>
            <a:prstDash val="solid"/>
            <a:tailEnd type="arrow"/>
          </a:ln>
        </p:spPr>
        <p:style>
          <a:lnRef idx="1">
            <a:schemeClr val="accent1"/>
          </a:lnRef>
          <a:fillRef idx="0">
            <a:schemeClr val="accent1"/>
          </a:fillRef>
          <a:effectRef idx="0">
            <a:schemeClr val="accent1"/>
          </a:effectRef>
          <a:fontRef idx="minor">
            <a:schemeClr val="tx1"/>
          </a:fontRef>
        </p:style>
        <p:txBody>
          <a:bodyPr lIns="91430" tIns="45715" rIns="91430" bIns="45715" rtlCol="0" anchor="ctr"/>
          <a:lstStyle/>
          <a:p>
            <a:pPr algn="ctr"/>
            <a:r>
              <a:rPr lang="en-US" sz="900" dirty="0" smtClean="0">
                <a:solidFill>
                  <a:srgbClr val="000000"/>
                </a:solidFill>
                <a:latin typeface="Calibri" pitchFamily="34" charset="0"/>
              </a:rPr>
              <a:t>10</a:t>
            </a:r>
          </a:p>
        </p:txBody>
      </p:sp>
      <p:cxnSp>
        <p:nvCxnSpPr>
          <p:cNvPr id="181" name="Straight Arrow Connector 180"/>
          <p:cNvCxnSpPr/>
          <p:nvPr/>
        </p:nvCxnSpPr>
        <p:spPr>
          <a:xfrm flipH="1" flipV="1">
            <a:off x="2133510" y="2420690"/>
            <a:ext cx="119116" cy="2007"/>
          </a:xfrm>
          <a:prstGeom prst="straightConnector1">
            <a:avLst/>
          </a:prstGeom>
          <a:ln w="15875">
            <a:solidFill>
              <a:srgbClr val="000000"/>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sp>
        <p:nvSpPr>
          <p:cNvPr id="182" name="Oval 181"/>
          <p:cNvSpPr/>
          <p:nvPr/>
        </p:nvSpPr>
        <p:spPr>
          <a:xfrm>
            <a:off x="2235017" y="3478267"/>
            <a:ext cx="426684" cy="225430"/>
          </a:xfrm>
          <a:prstGeom prst="ellipse">
            <a:avLst/>
          </a:prstGeom>
          <a:ln w="15875">
            <a:solidFill>
              <a:srgbClr val="000000"/>
            </a:solidFill>
            <a:prstDash val="solid"/>
            <a:tailEnd type="arrow"/>
          </a:ln>
        </p:spPr>
        <p:style>
          <a:lnRef idx="1">
            <a:schemeClr val="accent1"/>
          </a:lnRef>
          <a:fillRef idx="0">
            <a:schemeClr val="accent1"/>
          </a:fillRef>
          <a:effectRef idx="0">
            <a:schemeClr val="accent1"/>
          </a:effectRef>
          <a:fontRef idx="minor">
            <a:schemeClr val="tx1"/>
          </a:fontRef>
        </p:style>
        <p:txBody>
          <a:bodyPr lIns="91430" tIns="45715" rIns="91430" bIns="45715" rtlCol="0" anchor="ctr"/>
          <a:lstStyle/>
          <a:p>
            <a:pPr algn="ctr"/>
            <a:r>
              <a:rPr lang="en-US" sz="900" dirty="0" smtClean="0">
                <a:solidFill>
                  <a:srgbClr val="000000"/>
                </a:solidFill>
                <a:latin typeface="Calibri" pitchFamily="34" charset="0"/>
              </a:rPr>
              <a:t>11</a:t>
            </a:r>
          </a:p>
        </p:txBody>
      </p:sp>
      <p:cxnSp>
        <p:nvCxnSpPr>
          <p:cNvPr id="183" name="Straight Arrow Connector 182"/>
          <p:cNvCxnSpPr/>
          <p:nvPr/>
        </p:nvCxnSpPr>
        <p:spPr>
          <a:xfrm flipH="1" flipV="1">
            <a:off x="2126422" y="3593815"/>
            <a:ext cx="119116" cy="2007"/>
          </a:xfrm>
          <a:prstGeom prst="straightConnector1">
            <a:avLst/>
          </a:prstGeom>
          <a:ln w="15875">
            <a:solidFill>
              <a:srgbClr val="000000"/>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sp>
        <p:nvSpPr>
          <p:cNvPr id="184" name="Cloud 183"/>
          <p:cNvSpPr/>
          <p:nvPr/>
        </p:nvSpPr>
        <p:spPr>
          <a:xfrm>
            <a:off x="5435285" y="2349944"/>
            <a:ext cx="494208" cy="336562"/>
          </a:xfrm>
          <a:prstGeom prst="cloud">
            <a:avLst/>
          </a:prstGeom>
          <a:solidFill>
            <a:schemeClr val="tx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35996" rIns="0" bIns="35996" anchor="ctr"/>
          <a:lstStyle/>
          <a:p>
            <a:pPr algn="ctr" fontAlgn="auto">
              <a:spcBef>
                <a:spcPts val="0"/>
              </a:spcBef>
              <a:spcAft>
                <a:spcPts val="0"/>
              </a:spcAft>
              <a:defRPr/>
            </a:pPr>
            <a:r>
              <a:rPr lang="nl-NL" sz="900" dirty="0" smtClean="0">
                <a:solidFill>
                  <a:schemeClr val="tx1"/>
                </a:solidFill>
                <a:latin typeface="Arial" pitchFamily="34" charset="0"/>
                <a:cs typeface="Arial" pitchFamily="34" charset="0"/>
              </a:rPr>
              <a:t>API</a:t>
            </a:r>
            <a:endParaRPr lang="nl-NL" sz="900" dirty="0">
              <a:solidFill>
                <a:schemeClr val="tx1"/>
              </a:solidFill>
              <a:latin typeface="Arial" pitchFamily="34" charset="0"/>
              <a:cs typeface="Arial" pitchFamily="34" charset="0"/>
            </a:endParaRPr>
          </a:p>
        </p:txBody>
      </p:sp>
      <p:sp>
        <p:nvSpPr>
          <p:cNvPr id="186" name="Rounded Rectangular Callout 185"/>
          <p:cNvSpPr/>
          <p:nvPr/>
        </p:nvSpPr>
        <p:spPr>
          <a:xfrm>
            <a:off x="8548584" y="1847099"/>
            <a:ext cx="1137677" cy="385753"/>
          </a:xfrm>
          <a:prstGeom prst="wedgeRoundRectCallout">
            <a:avLst>
              <a:gd name="adj1" fmla="val -98156"/>
              <a:gd name="adj2" fmla="val -12417"/>
              <a:gd name="adj3" fmla="val 16667"/>
            </a:avLst>
          </a:prstGeom>
          <a:solidFill>
            <a:schemeClr val="tx2">
              <a:lumMod val="20000"/>
              <a:lumOff val="80000"/>
            </a:schemeClr>
          </a:solid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91430" tIns="45715" rIns="91430" bIns="45715" rtlCol="0" anchor="ctr"/>
          <a:lstStyle/>
          <a:p>
            <a:pPr marL="228575" indent="-228575"/>
            <a:r>
              <a:rPr lang="en-US" sz="900" dirty="0" smtClean="0">
                <a:solidFill>
                  <a:srgbClr val="0070C0"/>
                </a:solidFill>
                <a:latin typeface="Calibri" pitchFamily="34" charset="0"/>
              </a:rPr>
              <a:t>1. debitResponse</a:t>
            </a:r>
          </a:p>
        </p:txBody>
      </p:sp>
      <p:sp>
        <p:nvSpPr>
          <p:cNvPr id="188" name="Rounded Rectangular Callout 187"/>
          <p:cNvSpPr/>
          <p:nvPr/>
        </p:nvSpPr>
        <p:spPr>
          <a:xfrm>
            <a:off x="1066807" y="1047750"/>
            <a:ext cx="1857145" cy="610929"/>
          </a:xfrm>
          <a:prstGeom prst="wedgeRoundRectCallout">
            <a:avLst>
              <a:gd name="adj1" fmla="val 93116"/>
              <a:gd name="adj2" fmla="val 100952"/>
              <a:gd name="adj3" fmla="val 16667"/>
            </a:avLst>
          </a:prstGeom>
          <a:solidFill>
            <a:schemeClr val="tx2">
              <a:lumMod val="20000"/>
              <a:lumOff val="80000"/>
            </a:schemeClr>
          </a:solid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91430" tIns="45715" rIns="91430" bIns="45715" rtlCol="0" anchor="ctr"/>
          <a:lstStyle/>
          <a:p>
            <a:pPr marL="228575" indent="-228575"/>
            <a:r>
              <a:rPr lang="en-US" sz="900" dirty="0" smtClean="0">
                <a:solidFill>
                  <a:srgbClr val="0070C0"/>
                </a:solidFill>
                <a:latin typeface="Calibri" pitchFamily="34" charset="0"/>
              </a:rPr>
              <a:t>1. getLoginDetails</a:t>
            </a:r>
          </a:p>
          <a:p>
            <a:pPr marL="228575" indent="-228575"/>
            <a:r>
              <a:rPr lang="en-US" sz="900" dirty="0" smtClean="0">
                <a:solidFill>
                  <a:srgbClr val="0070C0"/>
                </a:solidFill>
                <a:latin typeface="Calibri" pitchFamily="34" charset="0"/>
              </a:rPr>
              <a:t>2. executePaymentOrder </a:t>
            </a:r>
          </a:p>
          <a:p>
            <a:pPr marL="228575" indent="-228575"/>
            <a:r>
              <a:rPr lang="en-US" sz="900" dirty="0" smtClean="0">
                <a:solidFill>
                  <a:srgbClr val="0070C0"/>
                </a:solidFill>
                <a:latin typeface="Calibri" pitchFamily="34" charset="0"/>
              </a:rPr>
              <a:t>3. sendPaymentInitiationRequest</a:t>
            </a:r>
          </a:p>
          <a:p>
            <a:pPr marL="228575" indent="-228575"/>
            <a:r>
              <a:rPr lang="en-US" sz="900" dirty="0" smtClean="0">
                <a:solidFill>
                  <a:srgbClr val="0070C0"/>
                </a:solidFill>
                <a:latin typeface="Calibri" pitchFamily="34" charset="0"/>
              </a:rPr>
              <a:t>4. notifyPaymentSentToCustomer</a:t>
            </a:r>
          </a:p>
        </p:txBody>
      </p:sp>
      <p:sp>
        <p:nvSpPr>
          <p:cNvPr id="189" name="Rounded Rectangular Callout 188"/>
          <p:cNvSpPr/>
          <p:nvPr/>
        </p:nvSpPr>
        <p:spPr>
          <a:xfrm>
            <a:off x="446566" y="2658141"/>
            <a:ext cx="1988287" cy="460759"/>
          </a:xfrm>
          <a:prstGeom prst="wedgeRoundRectCallout">
            <a:avLst>
              <a:gd name="adj1" fmla="val 106841"/>
              <a:gd name="adj2" fmla="val 73864"/>
              <a:gd name="adj3" fmla="val 16667"/>
            </a:avLst>
          </a:prstGeom>
          <a:solidFill>
            <a:schemeClr val="tx2">
              <a:lumMod val="20000"/>
              <a:lumOff val="80000"/>
            </a:schemeClr>
          </a:solid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91430" tIns="45715" rIns="91430" bIns="45715" rtlCol="0" anchor="ctr"/>
          <a:lstStyle/>
          <a:p>
            <a:pPr marL="228575" indent="-228575"/>
            <a:r>
              <a:rPr lang="en-US" sz="900" dirty="0" smtClean="0">
                <a:solidFill>
                  <a:srgbClr val="0070C0"/>
                </a:solidFill>
                <a:latin typeface="Calibri" pitchFamily="34" charset="0"/>
              </a:rPr>
              <a:t>1. responseToVerifyCreditCustomer</a:t>
            </a:r>
          </a:p>
          <a:p>
            <a:pPr marL="228575" indent="-228575"/>
            <a:r>
              <a:rPr lang="en-US" sz="900" dirty="0" smtClean="0">
                <a:solidFill>
                  <a:srgbClr val="0070C0"/>
                </a:solidFill>
                <a:latin typeface="Calibri" pitchFamily="34" charset="0"/>
              </a:rPr>
              <a:t>2. creditResponse</a:t>
            </a:r>
          </a:p>
          <a:p>
            <a:pPr marL="228575" indent="-228575"/>
            <a:r>
              <a:rPr lang="en-US" sz="900" dirty="0" smtClean="0">
                <a:solidFill>
                  <a:srgbClr val="0070C0"/>
                </a:solidFill>
                <a:latin typeface="Calibri" pitchFamily="34" charset="0"/>
              </a:rPr>
              <a:t>3. notifyPaymentReceiptToCustomer</a:t>
            </a:r>
          </a:p>
        </p:txBody>
      </p:sp>
      <p:sp>
        <p:nvSpPr>
          <p:cNvPr id="190" name="Rounded Rectangular Callout 189"/>
          <p:cNvSpPr/>
          <p:nvPr/>
        </p:nvSpPr>
        <p:spPr>
          <a:xfrm>
            <a:off x="5043385" y="1074465"/>
            <a:ext cx="2197387" cy="743715"/>
          </a:xfrm>
          <a:prstGeom prst="wedgeRoundRectCallout">
            <a:avLst>
              <a:gd name="adj1" fmla="val -23886"/>
              <a:gd name="adj2" fmla="val 124667"/>
              <a:gd name="adj3" fmla="val 16667"/>
            </a:avLst>
          </a:prstGeom>
          <a:solidFill>
            <a:schemeClr val="tx2">
              <a:lumMod val="20000"/>
              <a:lumOff val="80000"/>
            </a:schemeClr>
          </a:solid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91430" tIns="45715" rIns="91430" bIns="45715" rtlCol="0" anchor="ctr"/>
          <a:lstStyle/>
          <a:p>
            <a:pPr marL="228575" indent="-228575"/>
            <a:r>
              <a:rPr lang="en-US" sz="900" dirty="0" smtClean="0">
                <a:solidFill>
                  <a:srgbClr val="0070C0"/>
                </a:solidFill>
                <a:latin typeface="Calibri" pitchFamily="34" charset="0"/>
              </a:rPr>
              <a:t>1. verifyCreditCustomer</a:t>
            </a:r>
          </a:p>
          <a:p>
            <a:pPr marL="228575" indent="-228575"/>
            <a:r>
              <a:rPr lang="en-US" sz="900" dirty="0" smtClean="0">
                <a:solidFill>
                  <a:srgbClr val="0070C0"/>
                </a:solidFill>
                <a:latin typeface="Calibri" pitchFamily="34" charset="0"/>
              </a:rPr>
              <a:t>2. debitRequest</a:t>
            </a:r>
          </a:p>
          <a:p>
            <a:pPr marL="228575" indent="-228575"/>
            <a:r>
              <a:rPr lang="en-US" sz="900" dirty="0" smtClean="0">
                <a:solidFill>
                  <a:srgbClr val="0070C0"/>
                </a:solidFill>
                <a:latin typeface="Calibri" pitchFamily="34" charset="0"/>
              </a:rPr>
              <a:t>3. creditRequest</a:t>
            </a:r>
          </a:p>
          <a:p>
            <a:pPr marL="228575" indent="-228575"/>
            <a:r>
              <a:rPr lang="en-US" sz="900" dirty="0" smtClean="0">
                <a:solidFill>
                  <a:srgbClr val="0070C0"/>
                </a:solidFill>
                <a:latin typeface="Calibri" pitchFamily="34" charset="0"/>
              </a:rPr>
              <a:t>4. notifyDebitStatus</a:t>
            </a:r>
          </a:p>
        </p:txBody>
      </p:sp>
      <p:grpSp>
        <p:nvGrpSpPr>
          <p:cNvPr id="6" name="Group 23"/>
          <p:cNvGrpSpPr>
            <a:grpSpLocks/>
          </p:cNvGrpSpPr>
          <p:nvPr/>
        </p:nvGrpSpPr>
        <p:grpSpPr bwMode="auto">
          <a:xfrm>
            <a:off x="2846002" y="3143702"/>
            <a:ext cx="509076" cy="557845"/>
            <a:chOff x="567" y="1616"/>
            <a:chExt cx="568" cy="605"/>
          </a:xfrm>
        </p:grpSpPr>
        <p:sp>
          <p:nvSpPr>
            <p:cNvPr id="76" name="AutoShape 17"/>
            <p:cNvSpPr>
              <a:spLocks noChangeAspect="1" noChangeArrowheads="1" noTextEdit="1"/>
            </p:cNvSpPr>
            <p:nvPr/>
          </p:nvSpPr>
          <p:spPr bwMode="auto">
            <a:xfrm>
              <a:off x="567" y="1616"/>
              <a:ext cx="568" cy="605"/>
            </a:xfrm>
            <a:prstGeom prst="rect">
              <a:avLst/>
            </a:prstGeom>
            <a:noFill/>
            <a:ln w="9525">
              <a:noFill/>
              <a:miter lim="800000"/>
              <a:headEnd/>
              <a:tailEnd/>
            </a:ln>
          </p:spPr>
          <p:txBody>
            <a:bodyPr/>
            <a:lstStyle/>
            <a:p>
              <a:endParaRPr lang="en-US" sz="700" dirty="0"/>
            </a:p>
          </p:txBody>
        </p:sp>
        <p:sp>
          <p:nvSpPr>
            <p:cNvPr id="77" name="Freeform 19"/>
            <p:cNvSpPr>
              <a:spLocks/>
            </p:cNvSpPr>
            <p:nvPr/>
          </p:nvSpPr>
          <p:spPr bwMode="auto">
            <a:xfrm>
              <a:off x="611" y="1660"/>
              <a:ext cx="480" cy="517"/>
            </a:xfrm>
            <a:custGeom>
              <a:avLst/>
              <a:gdLst>
                <a:gd name="T0" fmla="*/ 1 w 960"/>
                <a:gd name="T1" fmla="*/ 0 h 1034"/>
                <a:gd name="T2" fmla="*/ 1 w 960"/>
                <a:gd name="T3" fmla="*/ 1 h 1034"/>
                <a:gd name="T4" fmla="*/ 1 w 960"/>
                <a:gd name="T5" fmla="*/ 1 h 1034"/>
                <a:gd name="T6" fmla="*/ 1 w 960"/>
                <a:gd name="T7" fmla="*/ 1 h 1034"/>
                <a:gd name="T8" fmla="*/ 1 w 960"/>
                <a:gd name="T9" fmla="*/ 1 h 1034"/>
                <a:gd name="T10" fmla="*/ 1 w 960"/>
                <a:gd name="T11" fmla="*/ 1 h 1034"/>
                <a:gd name="T12" fmla="*/ 1 w 960"/>
                <a:gd name="T13" fmla="*/ 1 h 1034"/>
                <a:gd name="T14" fmla="*/ 1 w 960"/>
                <a:gd name="T15" fmla="*/ 1 h 1034"/>
                <a:gd name="T16" fmla="*/ 1 w 960"/>
                <a:gd name="T17" fmla="*/ 1 h 1034"/>
                <a:gd name="T18" fmla="*/ 1 w 960"/>
                <a:gd name="T19" fmla="*/ 1 h 1034"/>
                <a:gd name="T20" fmla="*/ 1 w 960"/>
                <a:gd name="T21" fmla="*/ 1 h 1034"/>
                <a:gd name="T22" fmla="*/ 1 w 960"/>
                <a:gd name="T23" fmla="*/ 1 h 1034"/>
                <a:gd name="T24" fmla="*/ 1 w 960"/>
                <a:gd name="T25" fmla="*/ 1 h 1034"/>
                <a:gd name="T26" fmla="*/ 1 w 960"/>
                <a:gd name="T27" fmla="*/ 1 h 1034"/>
                <a:gd name="T28" fmla="*/ 1 w 960"/>
                <a:gd name="T29" fmla="*/ 1 h 1034"/>
                <a:gd name="T30" fmla="*/ 1 w 960"/>
                <a:gd name="T31" fmla="*/ 1 h 1034"/>
                <a:gd name="T32" fmla="*/ 1 w 960"/>
                <a:gd name="T33" fmla="*/ 1 h 1034"/>
                <a:gd name="T34" fmla="*/ 1 w 960"/>
                <a:gd name="T35" fmla="*/ 1 h 1034"/>
                <a:gd name="T36" fmla="*/ 1 w 960"/>
                <a:gd name="T37" fmla="*/ 1 h 1034"/>
                <a:gd name="T38" fmla="*/ 1 w 960"/>
                <a:gd name="T39" fmla="*/ 1 h 1034"/>
                <a:gd name="T40" fmla="*/ 1 w 960"/>
                <a:gd name="T41" fmla="*/ 1 h 1034"/>
                <a:gd name="T42" fmla="*/ 1 w 960"/>
                <a:gd name="T43" fmla="*/ 1 h 1034"/>
                <a:gd name="T44" fmla="*/ 1 w 960"/>
                <a:gd name="T45" fmla="*/ 1 h 1034"/>
                <a:gd name="T46" fmla="*/ 1 w 960"/>
                <a:gd name="T47" fmla="*/ 1 h 1034"/>
                <a:gd name="T48" fmla="*/ 1 w 960"/>
                <a:gd name="T49" fmla="*/ 1 h 1034"/>
                <a:gd name="T50" fmla="*/ 1 w 960"/>
                <a:gd name="T51" fmla="*/ 1 h 1034"/>
                <a:gd name="T52" fmla="*/ 1 w 960"/>
                <a:gd name="T53" fmla="*/ 1 h 1034"/>
                <a:gd name="T54" fmla="*/ 1 w 960"/>
                <a:gd name="T55" fmla="*/ 1 h 1034"/>
                <a:gd name="T56" fmla="*/ 1 w 960"/>
                <a:gd name="T57" fmla="*/ 1 h 1034"/>
                <a:gd name="T58" fmla="*/ 1 w 960"/>
                <a:gd name="T59" fmla="*/ 1 h 1034"/>
                <a:gd name="T60" fmla="*/ 1 w 960"/>
                <a:gd name="T61" fmla="*/ 1 h 1034"/>
                <a:gd name="T62" fmla="*/ 1 w 960"/>
                <a:gd name="T63" fmla="*/ 1 h 1034"/>
                <a:gd name="T64" fmla="*/ 1 w 960"/>
                <a:gd name="T65" fmla="*/ 1 h 1034"/>
                <a:gd name="T66" fmla="*/ 1 w 960"/>
                <a:gd name="T67" fmla="*/ 1 h 1034"/>
                <a:gd name="T68" fmla="*/ 1 w 960"/>
                <a:gd name="T69" fmla="*/ 1 h 1034"/>
                <a:gd name="T70" fmla="*/ 1 w 960"/>
                <a:gd name="T71" fmla="*/ 1 h 1034"/>
                <a:gd name="T72" fmla="*/ 1 w 960"/>
                <a:gd name="T73" fmla="*/ 1 h 1034"/>
                <a:gd name="T74" fmla="*/ 1 w 960"/>
                <a:gd name="T75" fmla="*/ 1 h 1034"/>
                <a:gd name="T76" fmla="*/ 1 w 960"/>
                <a:gd name="T77" fmla="*/ 1 h 1034"/>
                <a:gd name="T78" fmla="*/ 1 w 960"/>
                <a:gd name="T79" fmla="*/ 1 h 1034"/>
                <a:gd name="T80" fmla="*/ 1 w 960"/>
                <a:gd name="T81" fmla="*/ 1 h 1034"/>
                <a:gd name="T82" fmla="*/ 1 w 960"/>
                <a:gd name="T83" fmla="*/ 1 h 1034"/>
                <a:gd name="T84" fmla="*/ 1 w 960"/>
                <a:gd name="T85" fmla="*/ 1 h 1034"/>
                <a:gd name="T86" fmla="*/ 1 w 960"/>
                <a:gd name="T87" fmla="*/ 1 h 1034"/>
                <a:gd name="T88" fmla="*/ 0 w 960"/>
                <a:gd name="T89" fmla="*/ 1 h 1034"/>
                <a:gd name="T90" fmla="*/ 0 w 960"/>
                <a:gd name="T91" fmla="*/ 1 h 1034"/>
                <a:gd name="T92" fmla="*/ 1 w 960"/>
                <a:gd name="T93" fmla="*/ 1 h 1034"/>
                <a:gd name="T94" fmla="*/ 1 w 960"/>
                <a:gd name="T95" fmla="*/ 1 h 1034"/>
                <a:gd name="T96" fmla="*/ 1 w 960"/>
                <a:gd name="T97" fmla="*/ 1 h 1034"/>
                <a:gd name="T98" fmla="*/ 1 w 960"/>
                <a:gd name="T99" fmla="*/ 1 h 1034"/>
                <a:gd name="T100" fmla="*/ 1 w 960"/>
                <a:gd name="T101" fmla="*/ 1 h 1034"/>
                <a:gd name="T102" fmla="*/ 1 w 960"/>
                <a:gd name="T103" fmla="*/ 1 h 1034"/>
                <a:gd name="T104" fmla="*/ 1 w 960"/>
                <a:gd name="T105" fmla="*/ 1 h 1034"/>
                <a:gd name="T106" fmla="*/ 1 w 960"/>
                <a:gd name="T107" fmla="*/ 1 h 1034"/>
                <a:gd name="T108" fmla="*/ 1 w 960"/>
                <a:gd name="T109" fmla="*/ 1 h 1034"/>
                <a:gd name="T110" fmla="*/ 1 w 960"/>
                <a:gd name="T111" fmla="*/ 1 h 1034"/>
                <a:gd name="T112" fmla="*/ 1 w 960"/>
                <a:gd name="T113" fmla="*/ 1 h 1034"/>
                <a:gd name="T114" fmla="*/ 1 w 960"/>
                <a:gd name="T115" fmla="*/ 1 h 1034"/>
                <a:gd name="T116" fmla="*/ 1 w 960"/>
                <a:gd name="T117" fmla="*/ 1 h 1034"/>
                <a:gd name="T118" fmla="*/ 1 w 960"/>
                <a:gd name="T119" fmla="*/ 1 h 1034"/>
                <a:gd name="T120" fmla="*/ 1 w 960"/>
                <a:gd name="T121" fmla="*/ 1 h 1034"/>
                <a:gd name="T122" fmla="*/ 1 w 960"/>
                <a:gd name="T123" fmla="*/ 0 h 1034"/>
                <a:gd name="T124" fmla="*/ 1 w 960"/>
                <a:gd name="T125" fmla="*/ 0 h 1034"/>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960"/>
                <a:gd name="T190" fmla="*/ 0 h 1034"/>
                <a:gd name="T191" fmla="*/ 960 w 960"/>
                <a:gd name="T192" fmla="*/ 1034 h 1034"/>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960" h="1034">
                  <a:moveTo>
                    <a:pt x="332" y="0"/>
                  </a:moveTo>
                  <a:lnTo>
                    <a:pt x="354" y="12"/>
                  </a:lnTo>
                  <a:lnTo>
                    <a:pt x="376" y="24"/>
                  </a:lnTo>
                  <a:lnTo>
                    <a:pt x="399" y="35"/>
                  </a:lnTo>
                  <a:lnTo>
                    <a:pt x="423" y="47"/>
                  </a:lnTo>
                  <a:lnTo>
                    <a:pt x="445" y="57"/>
                  </a:lnTo>
                  <a:lnTo>
                    <a:pt x="468" y="68"/>
                  </a:lnTo>
                  <a:lnTo>
                    <a:pt x="490" y="80"/>
                  </a:lnTo>
                  <a:lnTo>
                    <a:pt x="511" y="92"/>
                  </a:lnTo>
                  <a:lnTo>
                    <a:pt x="534" y="104"/>
                  </a:lnTo>
                  <a:lnTo>
                    <a:pt x="554" y="116"/>
                  </a:lnTo>
                  <a:lnTo>
                    <a:pt x="575" y="130"/>
                  </a:lnTo>
                  <a:lnTo>
                    <a:pt x="594" y="144"/>
                  </a:lnTo>
                  <a:lnTo>
                    <a:pt x="620" y="164"/>
                  </a:lnTo>
                  <a:lnTo>
                    <a:pt x="642" y="183"/>
                  </a:lnTo>
                  <a:lnTo>
                    <a:pt x="665" y="204"/>
                  </a:lnTo>
                  <a:lnTo>
                    <a:pt x="687" y="227"/>
                  </a:lnTo>
                  <a:lnTo>
                    <a:pt x="710" y="247"/>
                  </a:lnTo>
                  <a:lnTo>
                    <a:pt x="730" y="270"/>
                  </a:lnTo>
                  <a:lnTo>
                    <a:pt x="751" y="292"/>
                  </a:lnTo>
                  <a:lnTo>
                    <a:pt x="773" y="315"/>
                  </a:lnTo>
                  <a:lnTo>
                    <a:pt x="794" y="337"/>
                  </a:lnTo>
                  <a:lnTo>
                    <a:pt x="815" y="360"/>
                  </a:lnTo>
                  <a:lnTo>
                    <a:pt x="836" y="382"/>
                  </a:lnTo>
                  <a:lnTo>
                    <a:pt x="856" y="403"/>
                  </a:lnTo>
                  <a:lnTo>
                    <a:pt x="856" y="470"/>
                  </a:lnTo>
                  <a:lnTo>
                    <a:pt x="824" y="470"/>
                  </a:lnTo>
                  <a:lnTo>
                    <a:pt x="824" y="780"/>
                  </a:lnTo>
                  <a:lnTo>
                    <a:pt x="932" y="890"/>
                  </a:lnTo>
                  <a:lnTo>
                    <a:pt x="932" y="939"/>
                  </a:lnTo>
                  <a:lnTo>
                    <a:pt x="936" y="942"/>
                  </a:lnTo>
                  <a:lnTo>
                    <a:pt x="938" y="944"/>
                  </a:lnTo>
                  <a:lnTo>
                    <a:pt x="939" y="946"/>
                  </a:lnTo>
                  <a:lnTo>
                    <a:pt x="943" y="949"/>
                  </a:lnTo>
                  <a:lnTo>
                    <a:pt x="944" y="951"/>
                  </a:lnTo>
                  <a:lnTo>
                    <a:pt x="946" y="953"/>
                  </a:lnTo>
                  <a:lnTo>
                    <a:pt x="950" y="956"/>
                  </a:lnTo>
                  <a:lnTo>
                    <a:pt x="951" y="958"/>
                  </a:lnTo>
                  <a:lnTo>
                    <a:pt x="955" y="961"/>
                  </a:lnTo>
                  <a:lnTo>
                    <a:pt x="956" y="963"/>
                  </a:lnTo>
                  <a:lnTo>
                    <a:pt x="958" y="965"/>
                  </a:lnTo>
                  <a:lnTo>
                    <a:pt x="960" y="966"/>
                  </a:lnTo>
                  <a:lnTo>
                    <a:pt x="960" y="1034"/>
                  </a:lnTo>
                  <a:lnTo>
                    <a:pt x="297" y="1034"/>
                  </a:lnTo>
                  <a:lnTo>
                    <a:pt x="0" y="737"/>
                  </a:lnTo>
                  <a:lnTo>
                    <a:pt x="0" y="628"/>
                  </a:lnTo>
                  <a:lnTo>
                    <a:pt x="69" y="628"/>
                  </a:lnTo>
                  <a:lnTo>
                    <a:pt x="69" y="246"/>
                  </a:lnTo>
                  <a:lnTo>
                    <a:pt x="66" y="242"/>
                  </a:lnTo>
                  <a:lnTo>
                    <a:pt x="62" y="239"/>
                  </a:lnTo>
                  <a:lnTo>
                    <a:pt x="57" y="234"/>
                  </a:lnTo>
                  <a:lnTo>
                    <a:pt x="54" y="228"/>
                  </a:lnTo>
                  <a:lnTo>
                    <a:pt x="48" y="223"/>
                  </a:lnTo>
                  <a:lnTo>
                    <a:pt x="43" y="220"/>
                  </a:lnTo>
                  <a:lnTo>
                    <a:pt x="40" y="215"/>
                  </a:lnTo>
                  <a:lnTo>
                    <a:pt x="36" y="211"/>
                  </a:lnTo>
                  <a:lnTo>
                    <a:pt x="33" y="208"/>
                  </a:lnTo>
                  <a:lnTo>
                    <a:pt x="31" y="204"/>
                  </a:lnTo>
                  <a:lnTo>
                    <a:pt x="29" y="202"/>
                  </a:lnTo>
                  <a:lnTo>
                    <a:pt x="28" y="201"/>
                  </a:lnTo>
                  <a:lnTo>
                    <a:pt x="28" y="145"/>
                  </a:lnTo>
                  <a:lnTo>
                    <a:pt x="332" y="0"/>
                  </a:lnTo>
                  <a:close/>
                </a:path>
              </a:pathLst>
            </a:custGeom>
            <a:solidFill>
              <a:srgbClr val="000066"/>
            </a:solidFill>
            <a:ln w="9525">
              <a:noFill/>
              <a:round/>
              <a:headEnd/>
              <a:tailEnd/>
            </a:ln>
          </p:spPr>
          <p:txBody>
            <a:bodyPr/>
            <a:lstStyle/>
            <a:p>
              <a:endParaRPr lang="en-US" sz="700" dirty="0"/>
            </a:p>
          </p:txBody>
        </p:sp>
        <p:sp>
          <p:nvSpPr>
            <p:cNvPr id="78" name="Freeform 20"/>
            <p:cNvSpPr>
              <a:spLocks/>
            </p:cNvSpPr>
            <p:nvPr/>
          </p:nvSpPr>
          <p:spPr bwMode="auto">
            <a:xfrm>
              <a:off x="640" y="1689"/>
              <a:ext cx="385" cy="192"/>
            </a:xfrm>
            <a:custGeom>
              <a:avLst/>
              <a:gdLst>
                <a:gd name="T0" fmla="*/ 0 w 772"/>
                <a:gd name="T1" fmla="*/ 0 h 386"/>
                <a:gd name="T2" fmla="*/ 0 w 772"/>
                <a:gd name="T3" fmla="*/ 0 h 386"/>
                <a:gd name="T4" fmla="*/ 0 w 772"/>
                <a:gd name="T5" fmla="*/ 0 h 386"/>
                <a:gd name="T6" fmla="*/ 0 w 772"/>
                <a:gd name="T7" fmla="*/ 0 h 386"/>
                <a:gd name="T8" fmla="*/ 0 w 772"/>
                <a:gd name="T9" fmla="*/ 0 h 386"/>
                <a:gd name="T10" fmla="*/ 0 w 772"/>
                <a:gd name="T11" fmla="*/ 0 h 386"/>
                <a:gd name="T12" fmla="*/ 0 w 772"/>
                <a:gd name="T13" fmla="*/ 0 h 386"/>
                <a:gd name="T14" fmla="*/ 0 w 772"/>
                <a:gd name="T15" fmla="*/ 0 h 386"/>
                <a:gd name="T16" fmla="*/ 0 w 772"/>
                <a:gd name="T17" fmla="*/ 0 h 386"/>
                <a:gd name="T18" fmla="*/ 0 w 772"/>
                <a:gd name="T19" fmla="*/ 0 h 386"/>
                <a:gd name="T20" fmla="*/ 0 w 772"/>
                <a:gd name="T21" fmla="*/ 0 h 386"/>
                <a:gd name="T22" fmla="*/ 0 w 772"/>
                <a:gd name="T23" fmla="*/ 0 h 386"/>
                <a:gd name="T24" fmla="*/ 0 w 772"/>
                <a:gd name="T25" fmla="*/ 0 h 386"/>
                <a:gd name="T26" fmla="*/ 0 w 772"/>
                <a:gd name="T27" fmla="*/ 0 h 386"/>
                <a:gd name="T28" fmla="*/ 0 w 772"/>
                <a:gd name="T29" fmla="*/ 0 h 386"/>
                <a:gd name="T30" fmla="*/ 0 w 772"/>
                <a:gd name="T31" fmla="*/ 0 h 386"/>
                <a:gd name="T32" fmla="*/ 0 w 772"/>
                <a:gd name="T33" fmla="*/ 0 h 386"/>
                <a:gd name="T34" fmla="*/ 0 w 772"/>
                <a:gd name="T35" fmla="*/ 0 h 386"/>
                <a:gd name="T36" fmla="*/ 0 w 772"/>
                <a:gd name="T37" fmla="*/ 0 h 386"/>
                <a:gd name="T38" fmla="*/ 0 w 772"/>
                <a:gd name="T39" fmla="*/ 0 h 386"/>
                <a:gd name="T40" fmla="*/ 0 w 772"/>
                <a:gd name="T41" fmla="*/ 0 h 386"/>
                <a:gd name="T42" fmla="*/ 0 w 772"/>
                <a:gd name="T43" fmla="*/ 0 h 386"/>
                <a:gd name="T44" fmla="*/ 0 w 772"/>
                <a:gd name="T45" fmla="*/ 0 h 386"/>
                <a:gd name="T46" fmla="*/ 0 w 772"/>
                <a:gd name="T47" fmla="*/ 0 h 386"/>
                <a:gd name="T48" fmla="*/ 0 w 772"/>
                <a:gd name="T49" fmla="*/ 0 h 386"/>
                <a:gd name="T50" fmla="*/ 0 w 772"/>
                <a:gd name="T51" fmla="*/ 0 h 386"/>
                <a:gd name="T52" fmla="*/ 0 w 772"/>
                <a:gd name="T53" fmla="*/ 0 h 386"/>
                <a:gd name="T54" fmla="*/ 0 w 772"/>
                <a:gd name="T55" fmla="*/ 0 h 386"/>
                <a:gd name="T56" fmla="*/ 0 w 772"/>
                <a:gd name="T57" fmla="*/ 0 h 386"/>
                <a:gd name="T58" fmla="*/ 0 w 772"/>
                <a:gd name="T59" fmla="*/ 0 h 386"/>
                <a:gd name="T60" fmla="*/ 0 w 772"/>
                <a:gd name="T61" fmla="*/ 0 h 386"/>
                <a:gd name="T62" fmla="*/ 0 w 772"/>
                <a:gd name="T63" fmla="*/ 0 h 386"/>
                <a:gd name="T64" fmla="*/ 0 w 772"/>
                <a:gd name="T65" fmla="*/ 0 h 386"/>
                <a:gd name="T66" fmla="*/ 0 w 772"/>
                <a:gd name="T67" fmla="*/ 0 h 386"/>
                <a:gd name="T68" fmla="*/ 0 w 772"/>
                <a:gd name="T69" fmla="*/ 0 h 386"/>
                <a:gd name="T70" fmla="*/ 0 w 772"/>
                <a:gd name="T71" fmla="*/ 0 h 386"/>
                <a:gd name="T72" fmla="*/ 0 w 772"/>
                <a:gd name="T73" fmla="*/ 0 h 386"/>
                <a:gd name="T74" fmla="*/ 0 w 772"/>
                <a:gd name="T75" fmla="*/ 0 h 386"/>
                <a:gd name="T76" fmla="*/ 0 w 772"/>
                <a:gd name="T77" fmla="*/ 0 h 386"/>
                <a:gd name="T78" fmla="*/ 0 w 772"/>
                <a:gd name="T79" fmla="*/ 0 h 386"/>
                <a:gd name="T80" fmla="*/ 0 w 772"/>
                <a:gd name="T81" fmla="*/ 0 h 386"/>
                <a:gd name="T82" fmla="*/ 0 w 772"/>
                <a:gd name="T83" fmla="*/ 0 h 386"/>
                <a:gd name="T84" fmla="*/ 0 w 772"/>
                <a:gd name="T85" fmla="*/ 0 h 386"/>
                <a:gd name="T86" fmla="*/ 0 w 772"/>
                <a:gd name="T87" fmla="*/ 0 h 386"/>
                <a:gd name="T88" fmla="*/ 0 w 772"/>
                <a:gd name="T89" fmla="*/ 0 h 386"/>
                <a:gd name="T90" fmla="*/ 0 w 772"/>
                <a:gd name="T91" fmla="*/ 0 h 386"/>
                <a:gd name="T92" fmla="*/ 0 w 772"/>
                <a:gd name="T93" fmla="*/ 0 h 386"/>
                <a:gd name="T94" fmla="*/ 0 w 772"/>
                <a:gd name="T95" fmla="*/ 0 h 386"/>
                <a:gd name="T96" fmla="*/ 0 w 772"/>
                <a:gd name="T97" fmla="*/ 0 h 386"/>
                <a:gd name="T98" fmla="*/ 0 w 772"/>
                <a:gd name="T99" fmla="*/ 0 h 386"/>
                <a:gd name="T100" fmla="*/ 0 w 772"/>
                <a:gd name="T101" fmla="*/ 0 h 386"/>
                <a:gd name="T102" fmla="*/ 0 w 772"/>
                <a:gd name="T103" fmla="*/ 0 h 386"/>
                <a:gd name="T104" fmla="*/ 0 w 772"/>
                <a:gd name="T105" fmla="*/ 0 h 386"/>
                <a:gd name="T106" fmla="*/ 0 w 772"/>
                <a:gd name="T107" fmla="*/ 0 h 386"/>
                <a:gd name="T108" fmla="*/ 0 w 772"/>
                <a:gd name="T109" fmla="*/ 0 h 386"/>
                <a:gd name="T110" fmla="*/ 0 w 772"/>
                <a:gd name="T111" fmla="*/ 0 h 386"/>
                <a:gd name="T112" fmla="*/ 0 w 772"/>
                <a:gd name="T113" fmla="*/ 0 h 38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772"/>
                <a:gd name="T172" fmla="*/ 0 h 386"/>
                <a:gd name="T173" fmla="*/ 772 w 772"/>
                <a:gd name="T174" fmla="*/ 386 h 38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772" h="386">
                  <a:moveTo>
                    <a:pt x="318" y="0"/>
                  </a:moveTo>
                  <a:lnTo>
                    <a:pt x="326" y="5"/>
                  </a:lnTo>
                  <a:lnTo>
                    <a:pt x="333" y="9"/>
                  </a:lnTo>
                  <a:lnTo>
                    <a:pt x="340" y="12"/>
                  </a:lnTo>
                  <a:lnTo>
                    <a:pt x="347" y="16"/>
                  </a:lnTo>
                  <a:lnTo>
                    <a:pt x="356" y="21"/>
                  </a:lnTo>
                  <a:lnTo>
                    <a:pt x="363" y="24"/>
                  </a:lnTo>
                  <a:lnTo>
                    <a:pt x="369" y="28"/>
                  </a:lnTo>
                  <a:lnTo>
                    <a:pt x="376" y="31"/>
                  </a:lnTo>
                  <a:lnTo>
                    <a:pt x="385" y="37"/>
                  </a:lnTo>
                  <a:lnTo>
                    <a:pt x="392" y="40"/>
                  </a:lnTo>
                  <a:lnTo>
                    <a:pt x="399" y="43"/>
                  </a:lnTo>
                  <a:lnTo>
                    <a:pt x="406" y="47"/>
                  </a:lnTo>
                  <a:lnTo>
                    <a:pt x="416" y="52"/>
                  </a:lnTo>
                  <a:lnTo>
                    <a:pt x="426" y="57"/>
                  </a:lnTo>
                  <a:lnTo>
                    <a:pt x="435" y="62"/>
                  </a:lnTo>
                  <a:lnTo>
                    <a:pt x="445" y="68"/>
                  </a:lnTo>
                  <a:lnTo>
                    <a:pt x="456" y="73"/>
                  </a:lnTo>
                  <a:lnTo>
                    <a:pt x="466" y="76"/>
                  </a:lnTo>
                  <a:lnTo>
                    <a:pt x="475" y="81"/>
                  </a:lnTo>
                  <a:lnTo>
                    <a:pt x="485" y="87"/>
                  </a:lnTo>
                  <a:lnTo>
                    <a:pt x="496" y="94"/>
                  </a:lnTo>
                  <a:lnTo>
                    <a:pt x="504" y="99"/>
                  </a:lnTo>
                  <a:lnTo>
                    <a:pt x="513" y="106"/>
                  </a:lnTo>
                  <a:lnTo>
                    <a:pt x="521" y="111"/>
                  </a:lnTo>
                  <a:lnTo>
                    <a:pt x="544" y="130"/>
                  </a:lnTo>
                  <a:lnTo>
                    <a:pt x="566" y="151"/>
                  </a:lnTo>
                  <a:lnTo>
                    <a:pt x="587" y="170"/>
                  </a:lnTo>
                  <a:lnTo>
                    <a:pt x="608" y="190"/>
                  </a:lnTo>
                  <a:lnTo>
                    <a:pt x="628" y="211"/>
                  </a:lnTo>
                  <a:lnTo>
                    <a:pt x="649" y="232"/>
                  </a:lnTo>
                  <a:lnTo>
                    <a:pt x="670" y="254"/>
                  </a:lnTo>
                  <a:lnTo>
                    <a:pt x="689" y="275"/>
                  </a:lnTo>
                  <a:lnTo>
                    <a:pt x="710" y="296"/>
                  </a:lnTo>
                  <a:lnTo>
                    <a:pt x="730" y="318"/>
                  </a:lnTo>
                  <a:lnTo>
                    <a:pt x="751" y="339"/>
                  </a:lnTo>
                  <a:lnTo>
                    <a:pt x="772" y="360"/>
                  </a:lnTo>
                  <a:lnTo>
                    <a:pt x="772" y="386"/>
                  </a:lnTo>
                  <a:lnTo>
                    <a:pt x="254" y="386"/>
                  </a:lnTo>
                  <a:lnTo>
                    <a:pt x="0" y="132"/>
                  </a:lnTo>
                  <a:lnTo>
                    <a:pt x="0" y="107"/>
                  </a:lnTo>
                  <a:lnTo>
                    <a:pt x="2" y="107"/>
                  </a:lnTo>
                  <a:lnTo>
                    <a:pt x="3" y="107"/>
                  </a:lnTo>
                  <a:lnTo>
                    <a:pt x="5" y="106"/>
                  </a:lnTo>
                  <a:lnTo>
                    <a:pt x="7" y="104"/>
                  </a:lnTo>
                  <a:lnTo>
                    <a:pt x="9" y="104"/>
                  </a:lnTo>
                  <a:lnTo>
                    <a:pt x="10" y="104"/>
                  </a:lnTo>
                  <a:lnTo>
                    <a:pt x="12" y="102"/>
                  </a:lnTo>
                  <a:lnTo>
                    <a:pt x="14" y="102"/>
                  </a:lnTo>
                  <a:lnTo>
                    <a:pt x="14" y="100"/>
                  </a:lnTo>
                  <a:lnTo>
                    <a:pt x="257" y="342"/>
                  </a:lnTo>
                  <a:lnTo>
                    <a:pt x="525" y="206"/>
                  </a:lnTo>
                  <a:lnTo>
                    <a:pt x="318" y="0"/>
                  </a:lnTo>
                  <a:close/>
                </a:path>
              </a:pathLst>
            </a:custGeom>
            <a:solidFill>
              <a:srgbClr val="A2C1FE"/>
            </a:solidFill>
            <a:ln w="9525">
              <a:noFill/>
              <a:round/>
              <a:headEnd/>
              <a:tailEnd/>
            </a:ln>
          </p:spPr>
          <p:txBody>
            <a:bodyPr/>
            <a:lstStyle/>
            <a:p>
              <a:endParaRPr lang="en-US" sz="700" dirty="0"/>
            </a:p>
          </p:txBody>
        </p:sp>
        <p:sp>
          <p:nvSpPr>
            <p:cNvPr id="79" name="Freeform 21"/>
            <p:cNvSpPr>
              <a:spLocks/>
            </p:cNvSpPr>
            <p:nvPr/>
          </p:nvSpPr>
          <p:spPr bwMode="auto">
            <a:xfrm>
              <a:off x="626" y="1904"/>
              <a:ext cx="436" cy="228"/>
            </a:xfrm>
            <a:custGeom>
              <a:avLst/>
              <a:gdLst>
                <a:gd name="T0" fmla="*/ 0 w 874"/>
                <a:gd name="T1" fmla="*/ 0 h 456"/>
                <a:gd name="T2" fmla="*/ 0 w 874"/>
                <a:gd name="T3" fmla="*/ 0 h 456"/>
                <a:gd name="T4" fmla="*/ 0 w 874"/>
                <a:gd name="T5" fmla="*/ 1 h 456"/>
                <a:gd name="T6" fmla="*/ 0 w 874"/>
                <a:gd name="T7" fmla="*/ 1 h 456"/>
                <a:gd name="T8" fmla="*/ 0 w 874"/>
                <a:gd name="T9" fmla="*/ 1 h 456"/>
                <a:gd name="T10" fmla="*/ 0 w 874"/>
                <a:gd name="T11" fmla="*/ 1 h 456"/>
                <a:gd name="T12" fmla="*/ 0 w 874"/>
                <a:gd name="T13" fmla="*/ 1 h 456"/>
                <a:gd name="T14" fmla="*/ 0 w 874"/>
                <a:gd name="T15" fmla="*/ 1 h 456"/>
                <a:gd name="T16" fmla="*/ 0 w 874"/>
                <a:gd name="T17" fmla="*/ 0 h 456"/>
                <a:gd name="T18" fmla="*/ 0 w 874"/>
                <a:gd name="T19" fmla="*/ 0 h 456"/>
                <a:gd name="T20" fmla="*/ 0 w 874"/>
                <a:gd name="T21" fmla="*/ 1 h 456"/>
                <a:gd name="T22" fmla="*/ 0 w 874"/>
                <a:gd name="T23" fmla="*/ 1 h 456"/>
                <a:gd name="T24" fmla="*/ 0 w 874"/>
                <a:gd name="T25" fmla="*/ 1 h 456"/>
                <a:gd name="T26" fmla="*/ 0 w 874"/>
                <a:gd name="T27" fmla="*/ 1 h 456"/>
                <a:gd name="T28" fmla="*/ 0 w 874"/>
                <a:gd name="T29" fmla="*/ 1 h 456"/>
                <a:gd name="T30" fmla="*/ 0 w 874"/>
                <a:gd name="T31" fmla="*/ 1 h 456"/>
                <a:gd name="T32" fmla="*/ 0 w 874"/>
                <a:gd name="T33" fmla="*/ 0 h 456"/>
                <a:gd name="T34" fmla="*/ 0 w 874"/>
                <a:gd name="T35" fmla="*/ 0 h 456"/>
                <a:gd name="T36" fmla="*/ 0 w 874"/>
                <a:gd name="T37" fmla="*/ 1 h 456"/>
                <a:gd name="T38" fmla="*/ 0 w 874"/>
                <a:gd name="T39" fmla="*/ 1 h 456"/>
                <a:gd name="T40" fmla="*/ 0 w 874"/>
                <a:gd name="T41" fmla="*/ 1 h 456"/>
                <a:gd name="T42" fmla="*/ 0 w 874"/>
                <a:gd name="T43" fmla="*/ 1 h 456"/>
                <a:gd name="T44" fmla="*/ 0 w 874"/>
                <a:gd name="T45" fmla="*/ 1 h 456"/>
                <a:gd name="T46" fmla="*/ 0 w 874"/>
                <a:gd name="T47" fmla="*/ 1 h 456"/>
                <a:gd name="T48" fmla="*/ 0 w 874"/>
                <a:gd name="T49" fmla="*/ 0 h 456"/>
                <a:gd name="T50" fmla="*/ 0 w 874"/>
                <a:gd name="T51" fmla="*/ 0 h 456"/>
                <a:gd name="T52" fmla="*/ 0 w 874"/>
                <a:gd name="T53" fmla="*/ 1 h 456"/>
                <a:gd name="T54" fmla="*/ 0 w 874"/>
                <a:gd name="T55" fmla="*/ 1 h 456"/>
                <a:gd name="T56" fmla="*/ 0 w 874"/>
                <a:gd name="T57" fmla="*/ 1 h 456"/>
                <a:gd name="T58" fmla="*/ 0 w 874"/>
                <a:gd name="T59" fmla="*/ 1 h 456"/>
                <a:gd name="T60" fmla="*/ 0 w 874"/>
                <a:gd name="T61" fmla="*/ 1 h 456"/>
                <a:gd name="T62" fmla="*/ 0 w 874"/>
                <a:gd name="T63" fmla="*/ 1 h 456"/>
                <a:gd name="T64" fmla="*/ 0 w 874"/>
                <a:gd name="T65" fmla="*/ 1 h 456"/>
                <a:gd name="T66" fmla="*/ 0 w 874"/>
                <a:gd name="T67" fmla="*/ 1 h 456"/>
                <a:gd name="T68" fmla="*/ 0 w 874"/>
                <a:gd name="T69" fmla="*/ 1 h 456"/>
                <a:gd name="T70" fmla="*/ 0 w 874"/>
                <a:gd name="T71" fmla="*/ 1 h 456"/>
                <a:gd name="T72" fmla="*/ 0 w 874"/>
                <a:gd name="T73" fmla="*/ 1 h 456"/>
                <a:gd name="T74" fmla="*/ 0 w 874"/>
                <a:gd name="T75" fmla="*/ 1 h 456"/>
                <a:gd name="T76" fmla="*/ 0 w 874"/>
                <a:gd name="T77" fmla="*/ 1 h 456"/>
                <a:gd name="T78" fmla="*/ 0 w 874"/>
                <a:gd name="T79" fmla="*/ 1 h 456"/>
                <a:gd name="T80" fmla="*/ 0 w 874"/>
                <a:gd name="T81" fmla="*/ 1 h 456"/>
                <a:gd name="T82" fmla="*/ 0 w 874"/>
                <a:gd name="T83" fmla="*/ 1 h 456"/>
                <a:gd name="T84" fmla="*/ 0 w 874"/>
                <a:gd name="T85" fmla="*/ 1 h 456"/>
                <a:gd name="T86" fmla="*/ 0 w 874"/>
                <a:gd name="T87" fmla="*/ 1 h 456"/>
                <a:gd name="T88" fmla="*/ 0 w 874"/>
                <a:gd name="T89" fmla="*/ 1 h 456"/>
                <a:gd name="T90" fmla="*/ 0 w 874"/>
                <a:gd name="T91" fmla="*/ 1 h 456"/>
                <a:gd name="T92" fmla="*/ 0 w 874"/>
                <a:gd name="T93" fmla="*/ 1 h 456"/>
                <a:gd name="T94" fmla="*/ 0 w 874"/>
                <a:gd name="T95" fmla="*/ 1 h 456"/>
                <a:gd name="T96" fmla="*/ 0 w 874"/>
                <a:gd name="T97" fmla="*/ 0 h 456"/>
                <a:gd name="T98" fmla="*/ 0 w 874"/>
                <a:gd name="T99" fmla="*/ 0 h 45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874"/>
                <a:gd name="T151" fmla="*/ 0 h 456"/>
                <a:gd name="T152" fmla="*/ 874 w 874"/>
                <a:gd name="T153" fmla="*/ 456 h 45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874" h="456">
                  <a:moveTo>
                    <a:pt x="303" y="0"/>
                  </a:moveTo>
                  <a:lnTo>
                    <a:pt x="344" y="0"/>
                  </a:lnTo>
                  <a:lnTo>
                    <a:pt x="344" y="181"/>
                  </a:lnTo>
                  <a:lnTo>
                    <a:pt x="416" y="181"/>
                  </a:lnTo>
                  <a:lnTo>
                    <a:pt x="416" y="399"/>
                  </a:lnTo>
                  <a:lnTo>
                    <a:pt x="487" y="399"/>
                  </a:lnTo>
                  <a:lnTo>
                    <a:pt x="487" y="371"/>
                  </a:lnTo>
                  <a:lnTo>
                    <a:pt x="446" y="371"/>
                  </a:lnTo>
                  <a:lnTo>
                    <a:pt x="446" y="0"/>
                  </a:lnTo>
                  <a:lnTo>
                    <a:pt x="487" y="0"/>
                  </a:lnTo>
                  <a:lnTo>
                    <a:pt x="487" y="181"/>
                  </a:lnTo>
                  <a:lnTo>
                    <a:pt x="556" y="181"/>
                  </a:lnTo>
                  <a:lnTo>
                    <a:pt x="556" y="399"/>
                  </a:lnTo>
                  <a:lnTo>
                    <a:pt x="625" y="399"/>
                  </a:lnTo>
                  <a:lnTo>
                    <a:pt x="625" y="371"/>
                  </a:lnTo>
                  <a:lnTo>
                    <a:pt x="584" y="371"/>
                  </a:lnTo>
                  <a:lnTo>
                    <a:pt x="584" y="0"/>
                  </a:lnTo>
                  <a:lnTo>
                    <a:pt x="627" y="0"/>
                  </a:lnTo>
                  <a:lnTo>
                    <a:pt x="627" y="180"/>
                  </a:lnTo>
                  <a:lnTo>
                    <a:pt x="701" y="261"/>
                  </a:lnTo>
                  <a:lnTo>
                    <a:pt x="701" y="399"/>
                  </a:lnTo>
                  <a:lnTo>
                    <a:pt x="772" y="399"/>
                  </a:lnTo>
                  <a:lnTo>
                    <a:pt x="772" y="371"/>
                  </a:lnTo>
                  <a:lnTo>
                    <a:pt x="731" y="371"/>
                  </a:lnTo>
                  <a:lnTo>
                    <a:pt x="731" y="0"/>
                  </a:lnTo>
                  <a:lnTo>
                    <a:pt x="765" y="0"/>
                  </a:lnTo>
                  <a:lnTo>
                    <a:pt x="765" y="316"/>
                  </a:lnTo>
                  <a:lnTo>
                    <a:pt x="874" y="434"/>
                  </a:lnTo>
                  <a:lnTo>
                    <a:pt x="874" y="456"/>
                  </a:lnTo>
                  <a:lnTo>
                    <a:pt x="249" y="456"/>
                  </a:lnTo>
                  <a:lnTo>
                    <a:pt x="249" y="432"/>
                  </a:lnTo>
                  <a:lnTo>
                    <a:pt x="244" y="427"/>
                  </a:lnTo>
                  <a:lnTo>
                    <a:pt x="230" y="413"/>
                  </a:lnTo>
                  <a:lnTo>
                    <a:pt x="213" y="396"/>
                  </a:lnTo>
                  <a:lnTo>
                    <a:pt x="190" y="375"/>
                  </a:lnTo>
                  <a:lnTo>
                    <a:pt x="166" y="351"/>
                  </a:lnTo>
                  <a:lnTo>
                    <a:pt x="140" y="323"/>
                  </a:lnTo>
                  <a:lnTo>
                    <a:pt x="113" y="297"/>
                  </a:lnTo>
                  <a:lnTo>
                    <a:pt x="87" y="269"/>
                  </a:lnTo>
                  <a:lnTo>
                    <a:pt x="61" y="244"/>
                  </a:lnTo>
                  <a:lnTo>
                    <a:pt x="37" y="221"/>
                  </a:lnTo>
                  <a:lnTo>
                    <a:pt x="18" y="200"/>
                  </a:lnTo>
                  <a:lnTo>
                    <a:pt x="0" y="183"/>
                  </a:lnTo>
                  <a:lnTo>
                    <a:pt x="57" y="183"/>
                  </a:lnTo>
                  <a:lnTo>
                    <a:pt x="275" y="399"/>
                  </a:lnTo>
                  <a:lnTo>
                    <a:pt x="344" y="399"/>
                  </a:lnTo>
                  <a:lnTo>
                    <a:pt x="344" y="371"/>
                  </a:lnTo>
                  <a:lnTo>
                    <a:pt x="303" y="371"/>
                  </a:lnTo>
                  <a:lnTo>
                    <a:pt x="303" y="0"/>
                  </a:lnTo>
                  <a:close/>
                </a:path>
              </a:pathLst>
            </a:custGeom>
            <a:solidFill>
              <a:srgbClr val="A2C1FE"/>
            </a:solidFill>
            <a:ln w="9525">
              <a:noFill/>
              <a:round/>
              <a:headEnd/>
              <a:tailEnd/>
            </a:ln>
          </p:spPr>
          <p:txBody>
            <a:bodyPr/>
            <a:lstStyle/>
            <a:p>
              <a:endParaRPr lang="en-US" sz="700" dirty="0"/>
            </a:p>
          </p:txBody>
        </p:sp>
        <p:sp>
          <p:nvSpPr>
            <p:cNvPr id="80" name="Freeform 22"/>
            <p:cNvSpPr>
              <a:spLocks/>
            </p:cNvSpPr>
            <p:nvPr/>
          </p:nvSpPr>
          <p:spPr bwMode="auto">
            <a:xfrm>
              <a:off x="758" y="2140"/>
              <a:ext cx="319" cy="22"/>
            </a:xfrm>
            <a:custGeom>
              <a:avLst/>
              <a:gdLst>
                <a:gd name="T0" fmla="*/ 0 w 638"/>
                <a:gd name="T1" fmla="*/ 0 h 44"/>
                <a:gd name="T2" fmla="*/ 1 w 638"/>
                <a:gd name="T3" fmla="*/ 0 h 44"/>
                <a:gd name="T4" fmla="*/ 1 w 638"/>
                <a:gd name="T5" fmla="*/ 0 h 44"/>
                <a:gd name="T6" fmla="*/ 1 w 638"/>
                <a:gd name="T7" fmla="*/ 1 h 44"/>
                <a:gd name="T8" fmla="*/ 1 w 638"/>
                <a:gd name="T9" fmla="*/ 1 h 44"/>
                <a:gd name="T10" fmla="*/ 1 w 638"/>
                <a:gd name="T11" fmla="*/ 1 h 44"/>
                <a:gd name="T12" fmla="*/ 1 w 638"/>
                <a:gd name="T13" fmla="*/ 1 h 44"/>
                <a:gd name="T14" fmla="*/ 1 w 638"/>
                <a:gd name="T15" fmla="*/ 1 h 44"/>
                <a:gd name="T16" fmla="*/ 1 w 638"/>
                <a:gd name="T17" fmla="*/ 1 h 44"/>
                <a:gd name="T18" fmla="*/ 1 w 638"/>
                <a:gd name="T19" fmla="*/ 1 h 44"/>
                <a:gd name="T20" fmla="*/ 1 w 638"/>
                <a:gd name="T21" fmla="*/ 1 h 44"/>
                <a:gd name="T22" fmla="*/ 1 w 638"/>
                <a:gd name="T23" fmla="*/ 1 h 44"/>
                <a:gd name="T24" fmla="*/ 1 w 638"/>
                <a:gd name="T25" fmla="*/ 1 h 44"/>
                <a:gd name="T26" fmla="*/ 1 w 638"/>
                <a:gd name="T27" fmla="*/ 1 h 44"/>
                <a:gd name="T28" fmla="*/ 1 w 638"/>
                <a:gd name="T29" fmla="*/ 1 h 44"/>
                <a:gd name="T30" fmla="*/ 1 w 638"/>
                <a:gd name="T31" fmla="*/ 1 h 44"/>
                <a:gd name="T32" fmla="*/ 1 w 638"/>
                <a:gd name="T33" fmla="*/ 1 h 44"/>
                <a:gd name="T34" fmla="*/ 1 w 638"/>
                <a:gd name="T35" fmla="*/ 1 h 44"/>
                <a:gd name="T36" fmla="*/ 1 w 638"/>
                <a:gd name="T37" fmla="*/ 1 h 44"/>
                <a:gd name="T38" fmla="*/ 1 w 638"/>
                <a:gd name="T39" fmla="*/ 1 h 44"/>
                <a:gd name="T40" fmla="*/ 1 w 638"/>
                <a:gd name="T41" fmla="*/ 1 h 44"/>
                <a:gd name="T42" fmla="*/ 1 w 638"/>
                <a:gd name="T43" fmla="*/ 1 h 44"/>
                <a:gd name="T44" fmla="*/ 1 w 638"/>
                <a:gd name="T45" fmla="*/ 1 h 44"/>
                <a:gd name="T46" fmla="*/ 1 w 638"/>
                <a:gd name="T47" fmla="*/ 1 h 44"/>
                <a:gd name="T48" fmla="*/ 1 w 638"/>
                <a:gd name="T49" fmla="*/ 1 h 44"/>
                <a:gd name="T50" fmla="*/ 1 w 638"/>
                <a:gd name="T51" fmla="*/ 1 h 44"/>
                <a:gd name="T52" fmla="*/ 1 w 638"/>
                <a:gd name="T53" fmla="*/ 1 h 44"/>
                <a:gd name="T54" fmla="*/ 1 w 638"/>
                <a:gd name="T55" fmla="*/ 1 h 44"/>
                <a:gd name="T56" fmla="*/ 1 w 638"/>
                <a:gd name="T57" fmla="*/ 1 h 44"/>
                <a:gd name="T58" fmla="*/ 1 w 638"/>
                <a:gd name="T59" fmla="*/ 1 h 44"/>
                <a:gd name="T60" fmla="*/ 1 w 638"/>
                <a:gd name="T61" fmla="*/ 1 h 44"/>
                <a:gd name="T62" fmla="*/ 1 w 638"/>
                <a:gd name="T63" fmla="*/ 1 h 44"/>
                <a:gd name="T64" fmla="*/ 1 w 638"/>
                <a:gd name="T65" fmla="*/ 1 h 44"/>
                <a:gd name="T66" fmla="*/ 1 w 638"/>
                <a:gd name="T67" fmla="*/ 1 h 44"/>
                <a:gd name="T68" fmla="*/ 1 w 638"/>
                <a:gd name="T69" fmla="*/ 1 h 44"/>
                <a:gd name="T70" fmla="*/ 1 w 638"/>
                <a:gd name="T71" fmla="*/ 1 h 44"/>
                <a:gd name="T72" fmla="*/ 1 w 638"/>
                <a:gd name="T73" fmla="*/ 1 h 44"/>
                <a:gd name="T74" fmla="*/ 1 w 638"/>
                <a:gd name="T75" fmla="*/ 1 h 44"/>
                <a:gd name="T76" fmla="*/ 1 w 638"/>
                <a:gd name="T77" fmla="*/ 1 h 44"/>
                <a:gd name="T78" fmla="*/ 0 w 638"/>
                <a:gd name="T79" fmla="*/ 0 h 44"/>
                <a:gd name="T80" fmla="*/ 0 w 638"/>
                <a:gd name="T81" fmla="*/ 0 h 44"/>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638"/>
                <a:gd name="T124" fmla="*/ 0 h 44"/>
                <a:gd name="T125" fmla="*/ 638 w 638"/>
                <a:gd name="T126" fmla="*/ 44 h 44"/>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638" h="44">
                  <a:moveTo>
                    <a:pt x="0" y="0"/>
                  </a:moveTo>
                  <a:lnTo>
                    <a:pt x="614" y="0"/>
                  </a:lnTo>
                  <a:lnTo>
                    <a:pt x="616" y="0"/>
                  </a:lnTo>
                  <a:lnTo>
                    <a:pt x="618" y="1"/>
                  </a:lnTo>
                  <a:lnTo>
                    <a:pt x="619" y="1"/>
                  </a:lnTo>
                  <a:lnTo>
                    <a:pt x="621" y="3"/>
                  </a:lnTo>
                  <a:lnTo>
                    <a:pt x="623" y="5"/>
                  </a:lnTo>
                  <a:lnTo>
                    <a:pt x="625" y="6"/>
                  </a:lnTo>
                  <a:lnTo>
                    <a:pt x="628" y="8"/>
                  </a:lnTo>
                  <a:lnTo>
                    <a:pt x="630" y="10"/>
                  </a:lnTo>
                  <a:lnTo>
                    <a:pt x="631" y="13"/>
                  </a:lnTo>
                  <a:lnTo>
                    <a:pt x="635" y="15"/>
                  </a:lnTo>
                  <a:lnTo>
                    <a:pt x="637" y="17"/>
                  </a:lnTo>
                  <a:lnTo>
                    <a:pt x="638" y="19"/>
                  </a:lnTo>
                  <a:lnTo>
                    <a:pt x="638" y="44"/>
                  </a:lnTo>
                  <a:lnTo>
                    <a:pt x="19" y="44"/>
                  </a:lnTo>
                  <a:lnTo>
                    <a:pt x="19" y="43"/>
                  </a:lnTo>
                  <a:lnTo>
                    <a:pt x="19" y="41"/>
                  </a:lnTo>
                  <a:lnTo>
                    <a:pt x="19" y="39"/>
                  </a:lnTo>
                  <a:lnTo>
                    <a:pt x="19" y="38"/>
                  </a:lnTo>
                  <a:lnTo>
                    <a:pt x="20" y="36"/>
                  </a:lnTo>
                  <a:lnTo>
                    <a:pt x="19" y="34"/>
                  </a:lnTo>
                  <a:lnTo>
                    <a:pt x="20" y="31"/>
                  </a:lnTo>
                  <a:lnTo>
                    <a:pt x="19" y="27"/>
                  </a:lnTo>
                  <a:lnTo>
                    <a:pt x="20" y="24"/>
                  </a:lnTo>
                  <a:lnTo>
                    <a:pt x="19" y="19"/>
                  </a:lnTo>
                  <a:lnTo>
                    <a:pt x="17" y="17"/>
                  </a:lnTo>
                  <a:lnTo>
                    <a:pt x="15" y="15"/>
                  </a:lnTo>
                  <a:lnTo>
                    <a:pt x="13" y="13"/>
                  </a:lnTo>
                  <a:lnTo>
                    <a:pt x="12" y="12"/>
                  </a:lnTo>
                  <a:lnTo>
                    <a:pt x="10" y="10"/>
                  </a:lnTo>
                  <a:lnTo>
                    <a:pt x="8" y="8"/>
                  </a:lnTo>
                  <a:lnTo>
                    <a:pt x="6" y="6"/>
                  </a:lnTo>
                  <a:lnTo>
                    <a:pt x="5" y="5"/>
                  </a:lnTo>
                  <a:lnTo>
                    <a:pt x="3" y="3"/>
                  </a:lnTo>
                  <a:lnTo>
                    <a:pt x="1" y="1"/>
                  </a:lnTo>
                  <a:lnTo>
                    <a:pt x="0" y="0"/>
                  </a:lnTo>
                  <a:close/>
                </a:path>
              </a:pathLst>
            </a:custGeom>
            <a:solidFill>
              <a:srgbClr val="A2C1FE"/>
            </a:solidFill>
            <a:ln w="9525">
              <a:noFill/>
              <a:round/>
              <a:headEnd/>
              <a:tailEnd/>
            </a:ln>
          </p:spPr>
          <p:txBody>
            <a:bodyPr/>
            <a:lstStyle/>
            <a:p>
              <a:endParaRPr lang="en-US" sz="700" dirty="0"/>
            </a:p>
          </p:txBody>
        </p:sp>
      </p:grpSp>
      <p:sp>
        <p:nvSpPr>
          <p:cNvPr id="69" name="Horizontal Scroll 68"/>
          <p:cNvSpPr/>
          <p:nvPr/>
        </p:nvSpPr>
        <p:spPr>
          <a:xfrm>
            <a:off x="6564573" y="1"/>
            <a:ext cx="3016155" cy="941695"/>
          </a:xfrm>
          <a:prstGeom prst="horizontalScroll">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200" dirty="0" smtClean="0">
                <a:solidFill>
                  <a:schemeClr val="tx2">
                    <a:lumMod val="50000"/>
                  </a:schemeClr>
                </a:solidFill>
                <a:latin typeface="Calibri" pitchFamily="34" charset="0"/>
              </a:rPr>
              <a:t>This scenario is based on Australian NPP and Indian UPI Payment scheme.</a:t>
            </a:r>
          </a:p>
        </p:txBody>
      </p:sp>
      <p:sp>
        <p:nvSpPr>
          <p:cNvPr id="72" name="Rounded Rectangle 71"/>
          <p:cNvSpPr/>
          <p:nvPr/>
        </p:nvSpPr>
        <p:spPr>
          <a:xfrm>
            <a:off x="1805049" y="6415161"/>
            <a:ext cx="5775965" cy="385948"/>
          </a:xfrm>
          <a:prstGeom prst="round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900" dirty="0" smtClean="0">
                <a:solidFill>
                  <a:srgbClr val="C00000"/>
                </a:solidFill>
                <a:latin typeface="Calibri" pitchFamily="34" charset="0"/>
              </a:rPr>
              <a:t>Note: Please be noted, Technical Specification for PSD2 is yet not released by EBA. All the scenario captured is based on certain assumptions and may tend to change.</a:t>
            </a:r>
          </a:p>
        </p:txBody>
      </p:sp>
      <p:sp>
        <p:nvSpPr>
          <p:cNvPr id="73" name="TextBox 72"/>
          <p:cNvSpPr txBox="1"/>
          <p:nvPr/>
        </p:nvSpPr>
        <p:spPr>
          <a:xfrm>
            <a:off x="7056805" y="2384848"/>
            <a:ext cx="1119632" cy="400099"/>
          </a:xfrm>
          <a:prstGeom prst="rect">
            <a:avLst/>
          </a:prstGeom>
          <a:noFill/>
        </p:spPr>
        <p:txBody>
          <a:bodyPr wrap="square" lIns="91430" tIns="45715" rIns="91430" bIns="45715" rtlCol="0">
            <a:spAutoFit/>
          </a:bodyPr>
          <a:lstStyle/>
          <a:p>
            <a:pPr algn="ctr"/>
            <a:r>
              <a:rPr lang="en-US" sz="1000" dirty="0" smtClean="0">
                <a:solidFill>
                  <a:srgbClr val="000000"/>
                </a:solidFill>
                <a:latin typeface="Calibri" pitchFamily="34" charset="0"/>
              </a:rPr>
              <a:t>TPP Bank as Debit A/C’s AS-PSP</a:t>
            </a:r>
          </a:p>
        </p:txBody>
      </p:sp>
      <p:sp>
        <p:nvSpPr>
          <p:cNvPr id="74" name="TextBox 73"/>
          <p:cNvSpPr txBox="1"/>
          <p:nvPr/>
        </p:nvSpPr>
        <p:spPr>
          <a:xfrm>
            <a:off x="2915333" y="3652930"/>
            <a:ext cx="1086183" cy="400099"/>
          </a:xfrm>
          <a:prstGeom prst="rect">
            <a:avLst/>
          </a:prstGeom>
          <a:noFill/>
        </p:spPr>
        <p:txBody>
          <a:bodyPr wrap="square" lIns="91430" tIns="45715" rIns="91430" bIns="45715" rtlCol="0">
            <a:spAutoFit/>
          </a:bodyPr>
          <a:lstStyle/>
          <a:p>
            <a:pPr algn="ctr"/>
            <a:r>
              <a:rPr lang="en-US" sz="1000" dirty="0" smtClean="0">
                <a:solidFill>
                  <a:srgbClr val="000000"/>
                </a:solidFill>
                <a:latin typeface="Calibri" pitchFamily="34" charset="0"/>
              </a:rPr>
              <a:t>Bank as Credit Account’s AS-PSP</a:t>
            </a:r>
          </a:p>
        </p:txBody>
      </p:sp>
      <p:sp>
        <p:nvSpPr>
          <p:cNvPr id="81" name="TextBox 80"/>
          <p:cNvSpPr txBox="1"/>
          <p:nvPr/>
        </p:nvSpPr>
        <p:spPr>
          <a:xfrm>
            <a:off x="2855875" y="2848892"/>
            <a:ext cx="1078173" cy="215444"/>
          </a:xfrm>
          <a:prstGeom prst="rect">
            <a:avLst/>
          </a:prstGeom>
          <a:noFill/>
        </p:spPr>
        <p:txBody>
          <a:bodyPr wrap="square" rtlCol="0">
            <a:spAutoFit/>
          </a:bodyPr>
          <a:lstStyle/>
          <a:p>
            <a:r>
              <a:rPr lang="en-US" sz="800" b="1" dirty="0" smtClean="0">
                <a:solidFill>
                  <a:schemeClr val="tx2">
                    <a:lumMod val="50000"/>
                  </a:schemeClr>
                </a:solidFill>
              </a:rPr>
              <a:t>Customer’s Bank</a:t>
            </a:r>
          </a:p>
        </p:txBody>
      </p:sp>
      <p:sp>
        <p:nvSpPr>
          <p:cNvPr id="82" name="TextBox 81"/>
          <p:cNvSpPr txBox="1"/>
          <p:nvPr/>
        </p:nvSpPr>
        <p:spPr>
          <a:xfrm>
            <a:off x="7185442" y="2799749"/>
            <a:ext cx="1078173" cy="215444"/>
          </a:xfrm>
          <a:prstGeom prst="rect">
            <a:avLst/>
          </a:prstGeom>
          <a:noFill/>
        </p:spPr>
        <p:txBody>
          <a:bodyPr wrap="square" rtlCol="0">
            <a:spAutoFit/>
          </a:bodyPr>
          <a:lstStyle/>
          <a:p>
            <a:r>
              <a:rPr lang="en-US" sz="800" b="1" dirty="0" smtClean="0">
                <a:solidFill>
                  <a:schemeClr val="tx2">
                    <a:lumMod val="50000"/>
                  </a:schemeClr>
                </a:solidFill>
              </a:rPr>
              <a:t>TPPs Bank</a:t>
            </a:r>
          </a:p>
        </p:txBody>
      </p:sp>
    </p:spTree>
  </p:cSld>
  <p:clrMapOvr>
    <a:masterClrMapping/>
  </p:clrMapOvr>
  <p:transition spd="med">
    <p:wip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Rounded Rectangle 63"/>
          <p:cNvSpPr/>
          <p:nvPr/>
        </p:nvSpPr>
        <p:spPr>
          <a:xfrm>
            <a:off x="5741579" y="1148317"/>
            <a:ext cx="1403497" cy="733647"/>
          </a:xfrm>
          <a:prstGeom prst="roundRect">
            <a:avLst/>
          </a:prstGeom>
          <a:solidFill>
            <a:srgbClr val="C1E1FF"/>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91430" tIns="45715" rIns="91430" bIns="45715" rtlCol="0" anchor="ctr"/>
          <a:lstStyle/>
          <a:p>
            <a:pPr algn="ctr"/>
            <a:endParaRPr lang="en-US" sz="1000" dirty="0" smtClean="0">
              <a:solidFill>
                <a:schemeClr val="tx2">
                  <a:lumMod val="50000"/>
                </a:schemeClr>
              </a:solidFill>
              <a:latin typeface="Calibri" pitchFamily="34" charset="0"/>
            </a:endParaRPr>
          </a:p>
        </p:txBody>
      </p:sp>
      <p:sp>
        <p:nvSpPr>
          <p:cNvPr id="62" name="Rounded Rectangle 61"/>
          <p:cNvSpPr/>
          <p:nvPr/>
        </p:nvSpPr>
        <p:spPr>
          <a:xfrm>
            <a:off x="3448541" y="3384698"/>
            <a:ext cx="1049079" cy="921489"/>
          </a:xfrm>
          <a:prstGeom prst="roundRect">
            <a:avLst/>
          </a:prstGeom>
          <a:solidFill>
            <a:srgbClr val="C1E1FF"/>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91430" tIns="45715" rIns="91430" bIns="45715" rtlCol="0" anchor="ctr"/>
          <a:lstStyle/>
          <a:p>
            <a:pPr algn="ctr"/>
            <a:endParaRPr lang="en-US" sz="1000" dirty="0" smtClean="0">
              <a:solidFill>
                <a:schemeClr val="tx2">
                  <a:lumMod val="50000"/>
                </a:schemeClr>
              </a:solidFill>
              <a:latin typeface="Calibri" pitchFamily="34" charset="0"/>
            </a:endParaRPr>
          </a:p>
        </p:txBody>
      </p:sp>
      <p:sp>
        <p:nvSpPr>
          <p:cNvPr id="61" name="Rounded Rectangle 60"/>
          <p:cNvSpPr/>
          <p:nvPr/>
        </p:nvSpPr>
        <p:spPr>
          <a:xfrm>
            <a:off x="6234272" y="3342170"/>
            <a:ext cx="1112825" cy="1059710"/>
          </a:xfrm>
          <a:prstGeom prst="roundRect">
            <a:avLst/>
          </a:prstGeom>
          <a:solidFill>
            <a:srgbClr val="C1E1FF"/>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91430" tIns="45715" rIns="91430" bIns="45715" rtlCol="0" anchor="ctr"/>
          <a:lstStyle/>
          <a:p>
            <a:pPr algn="ctr"/>
            <a:endParaRPr lang="en-US" sz="1000" dirty="0" smtClean="0">
              <a:solidFill>
                <a:schemeClr val="tx2">
                  <a:lumMod val="50000"/>
                </a:schemeClr>
              </a:solidFill>
              <a:latin typeface="Calibri" pitchFamily="34" charset="0"/>
            </a:endParaRPr>
          </a:p>
        </p:txBody>
      </p:sp>
      <p:sp>
        <p:nvSpPr>
          <p:cNvPr id="60" name="Rounded Rectangle 59"/>
          <p:cNvSpPr/>
          <p:nvPr/>
        </p:nvSpPr>
        <p:spPr>
          <a:xfrm>
            <a:off x="6166933" y="1998922"/>
            <a:ext cx="978195" cy="1041991"/>
          </a:xfrm>
          <a:prstGeom prst="roundRect">
            <a:avLst/>
          </a:prstGeom>
          <a:solidFill>
            <a:srgbClr val="C1E1FF"/>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91430" tIns="45715" rIns="91430" bIns="45715" rtlCol="0" anchor="ctr"/>
          <a:lstStyle/>
          <a:p>
            <a:pPr algn="ctr"/>
            <a:endParaRPr lang="en-US" sz="1000" dirty="0" smtClean="0">
              <a:solidFill>
                <a:schemeClr val="tx2">
                  <a:lumMod val="50000"/>
                </a:schemeClr>
              </a:solidFill>
              <a:latin typeface="Calibri" pitchFamily="34" charset="0"/>
            </a:endParaRPr>
          </a:p>
        </p:txBody>
      </p:sp>
      <p:sp>
        <p:nvSpPr>
          <p:cNvPr id="2" name="Content Placeholder 1"/>
          <p:cNvSpPr>
            <a:spLocks noGrp="1"/>
          </p:cNvSpPr>
          <p:nvPr>
            <p:ph idx="12"/>
          </p:nvPr>
        </p:nvSpPr>
        <p:spPr>
          <a:xfrm>
            <a:off x="191069" y="4569280"/>
            <a:ext cx="9512490" cy="1654100"/>
          </a:xfrm>
        </p:spPr>
        <p:style>
          <a:lnRef idx="1">
            <a:schemeClr val="accent5"/>
          </a:lnRef>
          <a:fillRef idx="2">
            <a:schemeClr val="accent5"/>
          </a:fillRef>
          <a:effectRef idx="1">
            <a:schemeClr val="accent5"/>
          </a:effectRef>
          <a:fontRef idx="minor">
            <a:schemeClr val="dk1"/>
          </a:fontRef>
        </p:style>
        <p:txBody>
          <a:bodyPr numCol="2"/>
          <a:lstStyle/>
          <a:p>
            <a:pPr marL="228575" indent="-228575">
              <a:buNone/>
            </a:pPr>
            <a:r>
              <a:rPr lang="en-US" sz="800" dirty="0">
                <a:solidFill>
                  <a:srgbClr val="000000"/>
                </a:solidFill>
              </a:rPr>
              <a:t>1. Customer1 login into his TPP1 (wallet) portal and initiate credit transfer request to pay Customer2. To initiate payment Customer1 use “Mobile Number OR Email Address” of Customer2 and “TPP2” name. </a:t>
            </a:r>
            <a:r>
              <a:rPr lang="en-US" sz="800" dirty="0" smtClean="0">
                <a:solidFill>
                  <a:srgbClr val="FF0000"/>
                </a:solidFill>
              </a:rPr>
              <a:t>getCreditAlias</a:t>
            </a:r>
            <a:endParaRPr lang="en-US" sz="800" dirty="0">
              <a:solidFill>
                <a:srgbClr val="FF0000"/>
              </a:solidFill>
            </a:endParaRPr>
          </a:p>
          <a:p>
            <a:pPr marL="228575" indent="-228575">
              <a:buNone/>
            </a:pPr>
            <a:r>
              <a:rPr lang="en-US" sz="800" dirty="0">
                <a:solidFill>
                  <a:srgbClr val="000000"/>
                </a:solidFill>
              </a:rPr>
              <a:t>2. Assuming Third Party Registry Service provider will have “Virtual Address/Alias to it’s Issuer Bank/TPP” mapping, and details of the customer </a:t>
            </a:r>
            <a:r>
              <a:rPr lang="en-US" sz="800" dirty="0" smtClean="0">
                <a:solidFill>
                  <a:srgbClr val="000000"/>
                </a:solidFill>
              </a:rPr>
              <a:t>. So TPP1 </a:t>
            </a:r>
            <a:r>
              <a:rPr lang="en-US" sz="800" dirty="0">
                <a:solidFill>
                  <a:srgbClr val="000000"/>
                </a:solidFill>
              </a:rPr>
              <a:t>get the IBAN of TPP2 from authorized Third Party Registry Service. </a:t>
            </a:r>
            <a:r>
              <a:rPr lang="en-US" sz="800" dirty="0" smtClean="0">
                <a:solidFill>
                  <a:srgbClr val="FF0000"/>
                </a:solidFill>
              </a:rPr>
              <a:t>getIBAN, sendIBANDetails</a:t>
            </a:r>
            <a:endParaRPr lang="en-US" sz="800" dirty="0">
              <a:solidFill>
                <a:srgbClr val="FF0000"/>
              </a:solidFill>
            </a:endParaRPr>
          </a:p>
          <a:p>
            <a:pPr marL="228575" indent="-228575">
              <a:buNone/>
            </a:pPr>
            <a:r>
              <a:rPr lang="en-US" sz="800" dirty="0">
                <a:solidFill>
                  <a:srgbClr val="000000"/>
                </a:solidFill>
              </a:rPr>
              <a:t>3. TPP1 send credit transfer initiation request to TPP1’s Bank (AS-PSP1). </a:t>
            </a:r>
            <a:r>
              <a:rPr lang="en-US" sz="800" dirty="0">
                <a:solidFill>
                  <a:srgbClr val="FF0000"/>
                </a:solidFill>
              </a:rPr>
              <a:t>sendPaymentInitiationRequest</a:t>
            </a:r>
          </a:p>
          <a:p>
            <a:pPr marL="228575" indent="-228575">
              <a:buNone/>
            </a:pPr>
            <a:r>
              <a:rPr lang="en-US" sz="800" dirty="0">
                <a:solidFill>
                  <a:srgbClr val="000000"/>
                </a:solidFill>
              </a:rPr>
              <a:t>4. AS-PSP1 send positive response to TPP1 for initiated credit transfer request. </a:t>
            </a:r>
            <a:r>
              <a:rPr lang="en-IN" sz="800" dirty="0">
                <a:solidFill>
                  <a:srgbClr val="FF0000"/>
                </a:solidFill>
              </a:rPr>
              <a:t>checkCustomerCreditDetails, </a:t>
            </a:r>
            <a:r>
              <a:rPr lang="en-US" sz="800" dirty="0">
                <a:solidFill>
                  <a:srgbClr val="FF0000"/>
                </a:solidFill>
                <a:cs typeface="Arial" pitchFamily="34" charset="0"/>
              </a:rPr>
              <a:t>executePaymentOrder, </a:t>
            </a:r>
            <a:r>
              <a:rPr lang="en-US" sz="800" dirty="0">
                <a:solidFill>
                  <a:srgbClr val="FF0000"/>
                </a:solidFill>
              </a:rPr>
              <a:t>notifyPaymentOrderStatus </a:t>
            </a:r>
          </a:p>
          <a:p>
            <a:pPr marL="228575" indent="-228575">
              <a:buNone/>
            </a:pPr>
            <a:r>
              <a:rPr lang="en-US" sz="800" dirty="0">
                <a:solidFill>
                  <a:srgbClr val="000000"/>
                </a:solidFill>
              </a:rPr>
              <a:t>5. On positive acknowledgement from AS-PSP1 (TPP1 Bank), TPP1 send Customer2’s “</a:t>
            </a:r>
            <a:r>
              <a:rPr lang="en-US" sz="800" b="1" dirty="0">
                <a:solidFill>
                  <a:srgbClr val="000000"/>
                </a:solidFill>
              </a:rPr>
              <a:t>Virtual Address / Alias</a:t>
            </a:r>
            <a:r>
              <a:rPr lang="en-US" sz="800" dirty="0">
                <a:solidFill>
                  <a:srgbClr val="000000"/>
                </a:solidFill>
              </a:rPr>
              <a:t>”, “</a:t>
            </a:r>
            <a:r>
              <a:rPr lang="en-US" sz="800" b="1" dirty="0">
                <a:solidFill>
                  <a:srgbClr val="000000"/>
                </a:solidFill>
              </a:rPr>
              <a:t>Amount</a:t>
            </a:r>
            <a:r>
              <a:rPr lang="en-US" sz="800" dirty="0">
                <a:solidFill>
                  <a:srgbClr val="000000"/>
                </a:solidFill>
              </a:rPr>
              <a:t>” and “</a:t>
            </a:r>
            <a:r>
              <a:rPr lang="en-US" sz="800" b="1" dirty="0">
                <a:solidFill>
                  <a:srgbClr val="000000"/>
                </a:solidFill>
              </a:rPr>
              <a:t>Transaction Reference Number</a:t>
            </a:r>
            <a:r>
              <a:rPr lang="en-US" sz="800" dirty="0">
                <a:solidFill>
                  <a:srgbClr val="000000"/>
                </a:solidFill>
              </a:rPr>
              <a:t>” </a:t>
            </a:r>
            <a:r>
              <a:rPr lang="en-US" sz="800" dirty="0" smtClean="0">
                <a:solidFill>
                  <a:srgbClr val="000000"/>
                </a:solidFill>
              </a:rPr>
              <a:t>to </a:t>
            </a:r>
            <a:r>
              <a:rPr lang="en-US" sz="800" dirty="0">
                <a:solidFill>
                  <a:srgbClr val="000000"/>
                </a:solidFill>
              </a:rPr>
              <a:t>TPP2. </a:t>
            </a:r>
            <a:r>
              <a:rPr lang="en-US" sz="800" dirty="0" smtClean="0">
                <a:solidFill>
                  <a:srgbClr val="FF0000"/>
                </a:solidFill>
              </a:rPr>
              <a:t>sendPaymentInfo</a:t>
            </a:r>
          </a:p>
          <a:p>
            <a:pPr marL="228575" indent="-228575">
              <a:buNone/>
            </a:pPr>
            <a:r>
              <a:rPr lang="en-US" sz="800" dirty="0" smtClean="0">
                <a:solidFill>
                  <a:srgbClr val="000000"/>
                </a:solidFill>
              </a:rPr>
              <a:t>6</a:t>
            </a:r>
            <a:r>
              <a:rPr lang="en-US" sz="800" dirty="0">
                <a:solidFill>
                  <a:srgbClr val="000000"/>
                </a:solidFill>
              </a:rPr>
              <a:t>. The funds become available to TPP2 once clearing and settlement in the infrastructure layer has been completed. </a:t>
            </a:r>
            <a:r>
              <a:rPr lang="en-US" sz="800" dirty="0">
                <a:solidFill>
                  <a:srgbClr val="FF0000"/>
                </a:solidFill>
              </a:rPr>
              <a:t>notifyPaymentReceiptToTPP2</a:t>
            </a:r>
            <a:endParaRPr lang="en-US" sz="800" dirty="0">
              <a:solidFill>
                <a:srgbClr val="000000"/>
              </a:solidFill>
            </a:endParaRPr>
          </a:p>
          <a:p>
            <a:pPr marL="228575" indent="-228575">
              <a:buNone/>
            </a:pPr>
            <a:r>
              <a:rPr lang="en-US" sz="800" dirty="0">
                <a:solidFill>
                  <a:srgbClr val="000000"/>
                </a:solidFill>
              </a:rPr>
              <a:t>7. TPP2 will match the Receiver and Transaction details and the funds become available to Customer2 in his TPP2 wallet account. </a:t>
            </a:r>
            <a:r>
              <a:rPr lang="en-US" sz="800" dirty="0">
                <a:solidFill>
                  <a:srgbClr val="FF0000"/>
                </a:solidFill>
              </a:rPr>
              <a:t>matchTransaction, notifyPaymentStatusToTPP1, notifyPaymentReceiptToCustomer</a:t>
            </a:r>
          </a:p>
          <a:p>
            <a:pPr marL="228575" indent="-228575">
              <a:buNone/>
            </a:pPr>
            <a:r>
              <a:rPr lang="en-US" sz="800" dirty="0"/>
              <a:t>8. TPP1 receive the transaction status from TPP2 and TPP1 notify the status to customer1. </a:t>
            </a:r>
            <a:r>
              <a:rPr lang="en-US" sz="800" dirty="0">
                <a:solidFill>
                  <a:srgbClr val="FF0000"/>
                </a:solidFill>
              </a:rPr>
              <a:t>notifyPaymentSentToCustomer</a:t>
            </a:r>
            <a:endParaRPr lang="en-US" sz="800" dirty="0"/>
          </a:p>
          <a:p>
            <a:pPr marL="228575" indent="-228575">
              <a:buAutoNum type="arabicPeriod"/>
            </a:pPr>
            <a:endParaRPr lang="en-US" sz="800" dirty="0">
              <a:solidFill>
                <a:srgbClr val="000000"/>
              </a:solidFill>
            </a:endParaRPr>
          </a:p>
          <a:p>
            <a:pPr marL="228575" indent="-228575">
              <a:buAutoNum type="arabicPeriod"/>
            </a:pPr>
            <a:endParaRPr lang="en-US" sz="800" dirty="0">
              <a:solidFill>
                <a:srgbClr val="000000"/>
              </a:solidFill>
            </a:endParaRPr>
          </a:p>
        </p:txBody>
      </p:sp>
      <p:sp>
        <p:nvSpPr>
          <p:cNvPr id="3" name="Title 2"/>
          <p:cNvSpPr>
            <a:spLocks noGrp="1"/>
          </p:cNvSpPr>
          <p:nvPr>
            <p:ph type="title"/>
          </p:nvPr>
        </p:nvSpPr>
        <p:spPr>
          <a:xfrm>
            <a:off x="0" y="191070"/>
            <a:ext cx="5527344" cy="618432"/>
          </a:xfrm>
        </p:spPr>
        <p:txBody>
          <a:bodyPr/>
          <a:lstStyle/>
          <a:p>
            <a:r>
              <a:rPr lang="en-US" sz="2400" dirty="0" smtClean="0">
                <a:latin typeface="Calibri" pitchFamily="34" charset="0"/>
              </a:rPr>
              <a:t>Scenario 6: TPP1 as PISP - Money Transfer to TPP2(Cross TPP/Wallet)</a:t>
            </a:r>
            <a:endParaRPr lang="en-US" sz="2400" dirty="0">
              <a:latin typeface="Calibri" pitchFamily="34" charset="0"/>
            </a:endParaRPr>
          </a:p>
        </p:txBody>
      </p:sp>
      <p:sp>
        <p:nvSpPr>
          <p:cNvPr id="5" name="Oval 4"/>
          <p:cNvSpPr/>
          <p:nvPr/>
        </p:nvSpPr>
        <p:spPr>
          <a:xfrm>
            <a:off x="2706376" y="1876273"/>
            <a:ext cx="195943" cy="235132"/>
          </a:xfrm>
          <a:prstGeom prst="ellipse">
            <a:avLst/>
          </a:prstGeom>
          <a:ln w="15875">
            <a:solidFill>
              <a:srgbClr val="000000"/>
            </a:solidFill>
            <a:prstDash val="solid"/>
            <a:tailEnd type="arrow"/>
          </a:ln>
        </p:spPr>
        <p:style>
          <a:lnRef idx="1">
            <a:schemeClr val="accent1"/>
          </a:lnRef>
          <a:fillRef idx="0">
            <a:schemeClr val="accent1"/>
          </a:fillRef>
          <a:effectRef idx="0">
            <a:schemeClr val="accent1"/>
          </a:effectRef>
          <a:fontRef idx="minor">
            <a:schemeClr val="tx1"/>
          </a:fontRef>
        </p:style>
        <p:txBody>
          <a:bodyPr lIns="91430" tIns="45715" rIns="91430" bIns="45715" rtlCol="0" anchor="ctr"/>
          <a:lstStyle/>
          <a:p>
            <a:pPr algn="ctr"/>
            <a:r>
              <a:rPr lang="en-US" sz="1100" dirty="0" smtClean="0">
                <a:solidFill>
                  <a:srgbClr val="000000"/>
                </a:solidFill>
                <a:latin typeface="Calibri" pitchFamily="34" charset="0"/>
              </a:rPr>
              <a:t>1</a:t>
            </a:r>
          </a:p>
        </p:txBody>
      </p:sp>
      <p:cxnSp>
        <p:nvCxnSpPr>
          <p:cNvPr id="10" name="Straight Arrow Connector 9"/>
          <p:cNvCxnSpPr/>
          <p:nvPr/>
        </p:nvCxnSpPr>
        <p:spPr>
          <a:xfrm>
            <a:off x="2436590" y="2141129"/>
            <a:ext cx="902499" cy="8288"/>
          </a:xfrm>
          <a:prstGeom prst="straightConnector1">
            <a:avLst/>
          </a:prstGeom>
          <a:ln w="15875">
            <a:solidFill>
              <a:srgbClr val="000000"/>
            </a:solidFill>
            <a:prstDash val="solid"/>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9" name="Shape 18"/>
          <p:cNvCxnSpPr>
            <a:stCxn id="60" idx="3"/>
            <a:endCxn id="42" idx="0"/>
          </p:cNvCxnSpPr>
          <p:nvPr/>
        </p:nvCxnSpPr>
        <p:spPr>
          <a:xfrm>
            <a:off x="7145128" y="2519917"/>
            <a:ext cx="559585" cy="210098"/>
          </a:xfrm>
          <a:prstGeom prst="bentConnector2">
            <a:avLst/>
          </a:prstGeom>
          <a:ln w="15875">
            <a:solidFill>
              <a:srgbClr val="00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0" name="Shape 19"/>
          <p:cNvCxnSpPr>
            <a:stCxn id="43" idx="2"/>
            <a:endCxn id="61" idx="3"/>
          </p:cNvCxnSpPr>
          <p:nvPr/>
        </p:nvCxnSpPr>
        <p:spPr>
          <a:xfrm rot="5400000">
            <a:off x="7400753" y="3556639"/>
            <a:ext cx="261731" cy="369041"/>
          </a:xfrm>
          <a:prstGeom prst="bentConnector2">
            <a:avLst/>
          </a:prstGeom>
          <a:ln w="15875">
            <a:solidFill>
              <a:srgbClr val="000000"/>
            </a:solidFill>
            <a:prstDash val="dash"/>
            <a:tailEnd type="triangle"/>
          </a:ln>
        </p:spPr>
        <p:style>
          <a:lnRef idx="1">
            <a:schemeClr val="accent1"/>
          </a:lnRef>
          <a:fillRef idx="0">
            <a:schemeClr val="accent1"/>
          </a:fillRef>
          <a:effectRef idx="0">
            <a:schemeClr val="accent1"/>
          </a:effectRef>
          <a:fontRef idx="minor">
            <a:schemeClr val="tx1"/>
          </a:fontRef>
        </p:style>
      </p:cxnSp>
      <p:grpSp>
        <p:nvGrpSpPr>
          <p:cNvPr id="4" name="Group 23"/>
          <p:cNvGrpSpPr>
            <a:grpSpLocks/>
          </p:cNvGrpSpPr>
          <p:nvPr/>
        </p:nvGrpSpPr>
        <p:grpSpPr bwMode="auto">
          <a:xfrm>
            <a:off x="6204909" y="2050329"/>
            <a:ext cx="630539" cy="740353"/>
            <a:chOff x="567" y="1616"/>
            <a:chExt cx="568" cy="605"/>
          </a:xfrm>
        </p:grpSpPr>
        <p:sp>
          <p:nvSpPr>
            <p:cNvPr id="25" name="AutoShape 17"/>
            <p:cNvSpPr>
              <a:spLocks noChangeAspect="1" noChangeArrowheads="1" noTextEdit="1"/>
            </p:cNvSpPr>
            <p:nvPr/>
          </p:nvSpPr>
          <p:spPr bwMode="auto">
            <a:xfrm>
              <a:off x="567" y="1616"/>
              <a:ext cx="568" cy="605"/>
            </a:xfrm>
            <a:prstGeom prst="rect">
              <a:avLst/>
            </a:prstGeom>
            <a:noFill/>
            <a:ln w="9525">
              <a:noFill/>
              <a:miter lim="800000"/>
              <a:headEnd/>
              <a:tailEnd/>
            </a:ln>
          </p:spPr>
          <p:txBody>
            <a:bodyPr/>
            <a:lstStyle/>
            <a:p>
              <a:endParaRPr lang="en-US" sz="700" dirty="0"/>
            </a:p>
          </p:txBody>
        </p:sp>
        <p:sp>
          <p:nvSpPr>
            <p:cNvPr id="26" name="Freeform 19"/>
            <p:cNvSpPr>
              <a:spLocks/>
            </p:cNvSpPr>
            <p:nvPr/>
          </p:nvSpPr>
          <p:spPr bwMode="auto">
            <a:xfrm>
              <a:off x="611" y="1660"/>
              <a:ext cx="480" cy="517"/>
            </a:xfrm>
            <a:custGeom>
              <a:avLst/>
              <a:gdLst>
                <a:gd name="T0" fmla="*/ 1 w 960"/>
                <a:gd name="T1" fmla="*/ 0 h 1034"/>
                <a:gd name="T2" fmla="*/ 1 w 960"/>
                <a:gd name="T3" fmla="*/ 1 h 1034"/>
                <a:gd name="T4" fmla="*/ 1 w 960"/>
                <a:gd name="T5" fmla="*/ 1 h 1034"/>
                <a:gd name="T6" fmla="*/ 1 w 960"/>
                <a:gd name="T7" fmla="*/ 1 h 1034"/>
                <a:gd name="T8" fmla="*/ 1 w 960"/>
                <a:gd name="T9" fmla="*/ 1 h 1034"/>
                <a:gd name="T10" fmla="*/ 1 w 960"/>
                <a:gd name="T11" fmla="*/ 1 h 1034"/>
                <a:gd name="T12" fmla="*/ 1 w 960"/>
                <a:gd name="T13" fmla="*/ 1 h 1034"/>
                <a:gd name="T14" fmla="*/ 1 w 960"/>
                <a:gd name="T15" fmla="*/ 1 h 1034"/>
                <a:gd name="T16" fmla="*/ 1 w 960"/>
                <a:gd name="T17" fmla="*/ 1 h 1034"/>
                <a:gd name="T18" fmla="*/ 1 w 960"/>
                <a:gd name="T19" fmla="*/ 1 h 1034"/>
                <a:gd name="T20" fmla="*/ 1 w 960"/>
                <a:gd name="T21" fmla="*/ 1 h 1034"/>
                <a:gd name="T22" fmla="*/ 1 w 960"/>
                <a:gd name="T23" fmla="*/ 1 h 1034"/>
                <a:gd name="T24" fmla="*/ 1 w 960"/>
                <a:gd name="T25" fmla="*/ 1 h 1034"/>
                <a:gd name="T26" fmla="*/ 1 w 960"/>
                <a:gd name="T27" fmla="*/ 1 h 1034"/>
                <a:gd name="T28" fmla="*/ 1 w 960"/>
                <a:gd name="T29" fmla="*/ 1 h 1034"/>
                <a:gd name="T30" fmla="*/ 1 w 960"/>
                <a:gd name="T31" fmla="*/ 1 h 1034"/>
                <a:gd name="T32" fmla="*/ 1 w 960"/>
                <a:gd name="T33" fmla="*/ 1 h 1034"/>
                <a:gd name="T34" fmla="*/ 1 w 960"/>
                <a:gd name="T35" fmla="*/ 1 h 1034"/>
                <a:gd name="T36" fmla="*/ 1 w 960"/>
                <a:gd name="T37" fmla="*/ 1 h 1034"/>
                <a:gd name="T38" fmla="*/ 1 w 960"/>
                <a:gd name="T39" fmla="*/ 1 h 1034"/>
                <a:gd name="T40" fmla="*/ 1 w 960"/>
                <a:gd name="T41" fmla="*/ 1 h 1034"/>
                <a:gd name="T42" fmla="*/ 1 w 960"/>
                <a:gd name="T43" fmla="*/ 1 h 1034"/>
                <a:gd name="T44" fmla="*/ 1 w 960"/>
                <a:gd name="T45" fmla="*/ 1 h 1034"/>
                <a:gd name="T46" fmla="*/ 1 w 960"/>
                <a:gd name="T47" fmla="*/ 1 h 1034"/>
                <a:gd name="T48" fmla="*/ 1 w 960"/>
                <a:gd name="T49" fmla="*/ 1 h 1034"/>
                <a:gd name="T50" fmla="*/ 1 w 960"/>
                <a:gd name="T51" fmla="*/ 1 h 1034"/>
                <a:gd name="T52" fmla="*/ 1 w 960"/>
                <a:gd name="T53" fmla="*/ 1 h 1034"/>
                <a:gd name="T54" fmla="*/ 1 w 960"/>
                <a:gd name="T55" fmla="*/ 1 h 1034"/>
                <a:gd name="T56" fmla="*/ 1 w 960"/>
                <a:gd name="T57" fmla="*/ 1 h 1034"/>
                <a:gd name="T58" fmla="*/ 1 w 960"/>
                <a:gd name="T59" fmla="*/ 1 h 1034"/>
                <a:gd name="T60" fmla="*/ 1 w 960"/>
                <a:gd name="T61" fmla="*/ 1 h 1034"/>
                <a:gd name="T62" fmla="*/ 1 w 960"/>
                <a:gd name="T63" fmla="*/ 1 h 1034"/>
                <a:gd name="T64" fmla="*/ 1 w 960"/>
                <a:gd name="T65" fmla="*/ 1 h 1034"/>
                <a:gd name="T66" fmla="*/ 1 w 960"/>
                <a:gd name="T67" fmla="*/ 1 h 1034"/>
                <a:gd name="T68" fmla="*/ 1 w 960"/>
                <a:gd name="T69" fmla="*/ 1 h 1034"/>
                <a:gd name="T70" fmla="*/ 1 w 960"/>
                <a:gd name="T71" fmla="*/ 1 h 1034"/>
                <a:gd name="T72" fmla="*/ 1 w 960"/>
                <a:gd name="T73" fmla="*/ 1 h 1034"/>
                <a:gd name="T74" fmla="*/ 1 w 960"/>
                <a:gd name="T75" fmla="*/ 1 h 1034"/>
                <a:gd name="T76" fmla="*/ 1 w 960"/>
                <a:gd name="T77" fmla="*/ 1 h 1034"/>
                <a:gd name="T78" fmla="*/ 1 w 960"/>
                <a:gd name="T79" fmla="*/ 1 h 1034"/>
                <a:gd name="T80" fmla="*/ 1 w 960"/>
                <a:gd name="T81" fmla="*/ 1 h 1034"/>
                <a:gd name="T82" fmla="*/ 1 w 960"/>
                <a:gd name="T83" fmla="*/ 1 h 1034"/>
                <a:gd name="T84" fmla="*/ 1 w 960"/>
                <a:gd name="T85" fmla="*/ 1 h 1034"/>
                <a:gd name="T86" fmla="*/ 1 w 960"/>
                <a:gd name="T87" fmla="*/ 1 h 1034"/>
                <a:gd name="T88" fmla="*/ 0 w 960"/>
                <a:gd name="T89" fmla="*/ 1 h 1034"/>
                <a:gd name="T90" fmla="*/ 0 w 960"/>
                <a:gd name="T91" fmla="*/ 1 h 1034"/>
                <a:gd name="T92" fmla="*/ 1 w 960"/>
                <a:gd name="T93" fmla="*/ 1 h 1034"/>
                <a:gd name="T94" fmla="*/ 1 w 960"/>
                <a:gd name="T95" fmla="*/ 1 h 1034"/>
                <a:gd name="T96" fmla="*/ 1 w 960"/>
                <a:gd name="T97" fmla="*/ 1 h 1034"/>
                <a:gd name="T98" fmla="*/ 1 w 960"/>
                <a:gd name="T99" fmla="*/ 1 h 1034"/>
                <a:gd name="T100" fmla="*/ 1 w 960"/>
                <a:gd name="T101" fmla="*/ 1 h 1034"/>
                <a:gd name="T102" fmla="*/ 1 w 960"/>
                <a:gd name="T103" fmla="*/ 1 h 1034"/>
                <a:gd name="T104" fmla="*/ 1 w 960"/>
                <a:gd name="T105" fmla="*/ 1 h 1034"/>
                <a:gd name="T106" fmla="*/ 1 w 960"/>
                <a:gd name="T107" fmla="*/ 1 h 1034"/>
                <a:gd name="T108" fmla="*/ 1 w 960"/>
                <a:gd name="T109" fmla="*/ 1 h 1034"/>
                <a:gd name="T110" fmla="*/ 1 w 960"/>
                <a:gd name="T111" fmla="*/ 1 h 1034"/>
                <a:gd name="T112" fmla="*/ 1 w 960"/>
                <a:gd name="T113" fmla="*/ 1 h 1034"/>
                <a:gd name="T114" fmla="*/ 1 w 960"/>
                <a:gd name="T115" fmla="*/ 1 h 1034"/>
                <a:gd name="T116" fmla="*/ 1 w 960"/>
                <a:gd name="T117" fmla="*/ 1 h 1034"/>
                <a:gd name="T118" fmla="*/ 1 w 960"/>
                <a:gd name="T119" fmla="*/ 1 h 1034"/>
                <a:gd name="T120" fmla="*/ 1 w 960"/>
                <a:gd name="T121" fmla="*/ 1 h 1034"/>
                <a:gd name="T122" fmla="*/ 1 w 960"/>
                <a:gd name="T123" fmla="*/ 0 h 1034"/>
                <a:gd name="T124" fmla="*/ 1 w 960"/>
                <a:gd name="T125" fmla="*/ 0 h 1034"/>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960"/>
                <a:gd name="T190" fmla="*/ 0 h 1034"/>
                <a:gd name="T191" fmla="*/ 960 w 960"/>
                <a:gd name="T192" fmla="*/ 1034 h 1034"/>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960" h="1034">
                  <a:moveTo>
                    <a:pt x="332" y="0"/>
                  </a:moveTo>
                  <a:lnTo>
                    <a:pt x="354" y="12"/>
                  </a:lnTo>
                  <a:lnTo>
                    <a:pt x="376" y="24"/>
                  </a:lnTo>
                  <a:lnTo>
                    <a:pt x="399" y="35"/>
                  </a:lnTo>
                  <a:lnTo>
                    <a:pt x="423" y="47"/>
                  </a:lnTo>
                  <a:lnTo>
                    <a:pt x="445" y="57"/>
                  </a:lnTo>
                  <a:lnTo>
                    <a:pt x="468" y="68"/>
                  </a:lnTo>
                  <a:lnTo>
                    <a:pt x="490" y="80"/>
                  </a:lnTo>
                  <a:lnTo>
                    <a:pt x="511" y="92"/>
                  </a:lnTo>
                  <a:lnTo>
                    <a:pt x="534" y="104"/>
                  </a:lnTo>
                  <a:lnTo>
                    <a:pt x="554" y="116"/>
                  </a:lnTo>
                  <a:lnTo>
                    <a:pt x="575" y="130"/>
                  </a:lnTo>
                  <a:lnTo>
                    <a:pt x="594" y="144"/>
                  </a:lnTo>
                  <a:lnTo>
                    <a:pt x="620" y="164"/>
                  </a:lnTo>
                  <a:lnTo>
                    <a:pt x="642" y="183"/>
                  </a:lnTo>
                  <a:lnTo>
                    <a:pt x="665" y="204"/>
                  </a:lnTo>
                  <a:lnTo>
                    <a:pt x="687" y="227"/>
                  </a:lnTo>
                  <a:lnTo>
                    <a:pt x="710" y="247"/>
                  </a:lnTo>
                  <a:lnTo>
                    <a:pt x="730" y="270"/>
                  </a:lnTo>
                  <a:lnTo>
                    <a:pt x="751" y="292"/>
                  </a:lnTo>
                  <a:lnTo>
                    <a:pt x="773" y="315"/>
                  </a:lnTo>
                  <a:lnTo>
                    <a:pt x="794" y="337"/>
                  </a:lnTo>
                  <a:lnTo>
                    <a:pt x="815" y="360"/>
                  </a:lnTo>
                  <a:lnTo>
                    <a:pt x="836" y="382"/>
                  </a:lnTo>
                  <a:lnTo>
                    <a:pt x="856" y="403"/>
                  </a:lnTo>
                  <a:lnTo>
                    <a:pt x="856" y="470"/>
                  </a:lnTo>
                  <a:lnTo>
                    <a:pt x="824" y="470"/>
                  </a:lnTo>
                  <a:lnTo>
                    <a:pt x="824" y="780"/>
                  </a:lnTo>
                  <a:lnTo>
                    <a:pt x="932" y="890"/>
                  </a:lnTo>
                  <a:lnTo>
                    <a:pt x="932" y="939"/>
                  </a:lnTo>
                  <a:lnTo>
                    <a:pt x="936" y="942"/>
                  </a:lnTo>
                  <a:lnTo>
                    <a:pt x="938" y="944"/>
                  </a:lnTo>
                  <a:lnTo>
                    <a:pt x="939" y="946"/>
                  </a:lnTo>
                  <a:lnTo>
                    <a:pt x="943" y="949"/>
                  </a:lnTo>
                  <a:lnTo>
                    <a:pt x="944" y="951"/>
                  </a:lnTo>
                  <a:lnTo>
                    <a:pt x="946" y="953"/>
                  </a:lnTo>
                  <a:lnTo>
                    <a:pt x="950" y="956"/>
                  </a:lnTo>
                  <a:lnTo>
                    <a:pt x="951" y="958"/>
                  </a:lnTo>
                  <a:lnTo>
                    <a:pt x="955" y="961"/>
                  </a:lnTo>
                  <a:lnTo>
                    <a:pt x="956" y="963"/>
                  </a:lnTo>
                  <a:lnTo>
                    <a:pt x="958" y="965"/>
                  </a:lnTo>
                  <a:lnTo>
                    <a:pt x="960" y="966"/>
                  </a:lnTo>
                  <a:lnTo>
                    <a:pt x="960" y="1034"/>
                  </a:lnTo>
                  <a:lnTo>
                    <a:pt x="297" y="1034"/>
                  </a:lnTo>
                  <a:lnTo>
                    <a:pt x="0" y="737"/>
                  </a:lnTo>
                  <a:lnTo>
                    <a:pt x="0" y="628"/>
                  </a:lnTo>
                  <a:lnTo>
                    <a:pt x="69" y="628"/>
                  </a:lnTo>
                  <a:lnTo>
                    <a:pt x="69" y="246"/>
                  </a:lnTo>
                  <a:lnTo>
                    <a:pt x="66" y="242"/>
                  </a:lnTo>
                  <a:lnTo>
                    <a:pt x="62" y="239"/>
                  </a:lnTo>
                  <a:lnTo>
                    <a:pt x="57" y="234"/>
                  </a:lnTo>
                  <a:lnTo>
                    <a:pt x="54" y="228"/>
                  </a:lnTo>
                  <a:lnTo>
                    <a:pt x="48" y="223"/>
                  </a:lnTo>
                  <a:lnTo>
                    <a:pt x="43" y="220"/>
                  </a:lnTo>
                  <a:lnTo>
                    <a:pt x="40" y="215"/>
                  </a:lnTo>
                  <a:lnTo>
                    <a:pt x="36" y="211"/>
                  </a:lnTo>
                  <a:lnTo>
                    <a:pt x="33" y="208"/>
                  </a:lnTo>
                  <a:lnTo>
                    <a:pt x="31" y="204"/>
                  </a:lnTo>
                  <a:lnTo>
                    <a:pt x="29" y="202"/>
                  </a:lnTo>
                  <a:lnTo>
                    <a:pt x="28" y="201"/>
                  </a:lnTo>
                  <a:lnTo>
                    <a:pt x="28" y="145"/>
                  </a:lnTo>
                  <a:lnTo>
                    <a:pt x="332" y="0"/>
                  </a:lnTo>
                  <a:close/>
                </a:path>
              </a:pathLst>
            </a:custGeom>
            <a:solidFill>
              <a:srgbClr val="000066"/>
            </a:solidFill>
            <a:ln w="9525">
              <a:noFill/>
              <a:round/>
              <a:headEnd/>
              <a:tailEnd/>
            </a:ln>
          </p:spPr>
          <p:txBody>
            <a:bodyPr/>
            <a:lstStyle/>
            <a:p>
              <a:endParaRPr lang="en-US" sz="700" dirty="0"/>
            </a:p>
          </p:txBody>
        </p:sp>
        <p:sp>
          <p:nvSpPr>
            <p:cNvPr id="27" name="Freeform 20"/>
            <p:cNvSpPr>
              <a:spLocks/>
            </p:cNvSpPr>
            <p:nvPr/>
          </p:nvSpPr>
          <p:spPr bwMode="auto">
            <a:xfrm>
              <a:off x="640" y="1689"/>
              <a:ext cx="385" cy="192"/>
            </a:xfrm>
            <a:custGeom>
              <a:avLst/>
              <a:gdLst>
                <a:gd name="T0" fmla="*/ 0 w 772"/>
                <a:gd name="T1" fmla="*/ 0 h 386"/>
                <a:gd name="T2" fmla="*/ 0 w 772"/>
                <a:gd name="T3" fmla="*/ 0 h 386"/>
                <a:gd name="T4" fmla="*/ 0 w 772"/>
                <a:gd name="T5" fmla="*/ 0 h 386"/>
                <a:gd name="T6" fmla="*/ 0 w 772"/>
                <a:gd name="T7" fmla="*/ 0 h 386"/>
                <a:gd name="T8" fmla="*/ 0 w 772"/>
                <a:gd name="T9" fmla="*/ 0 h 386"/>
                <a:gd name="T10" fmla="*/ 0 w 772"/>
                <a:gd name="T11" fmla="*/ 0 h 386"/>
                <a:gd name="T12" fmla="*/ 0 w 772"/>
                <a:gd name="T13" fmla="*/ 0 h 386"/>
                <a:gd name="T14" fmla="*/ 0 w 772"/>
                <a:gd name="T15" fmla="*/ 0 h 386"/>
                <a:gd name="T16" fmla="*/ 0 w 772"/>
                <a:gd name="T17" fmla="*/ 0 h 386"/>
                <a:gd name="T18" fmla="*/ 0 w 772"/>
                <a:gd name="T19" fmla="*/ 0 h 386"/>
                <a:gd name="T20" fmla="*/ 0 w 772"/>
                <a:gd name="T21" fmla="*/ 0 h 386"/>
                <a:gd name="T22" fmla="*/ 0 w 772"/>
                <a:gd name="T23" fmla="*/ 0 h 386"/>
                <a:gd name="T24" fmla="*/ 0 w 772"/>
                <a:gd name="T25" fmla="*/ 0 h 386"/>
                <a:gd name="T26" fmla="*/ 0 w 772"/>
                <a:gd name="T27" fmla="*/ 0 h 386"/>
                <a:gd name="T28" fmla="*/ 0 w 772"/>
                <a:gd name="T29" fmla="*/ 0 h 386"/>
                <a:gd name="T30" fmla="*/ 0 w 772"/>
                <a:gd name="T31" fmla="*/ 0 h 386"/>
                <a:gd name="T32" fmla="*/ 0 w 772"/>
                <a:gd name="T33" fmla="*/ 0 h 386"/>
                <a:gd name="T34" fmla="*/ 0 w 772"/>
                <a:gd name="T35" fmla="*/ 0 h 386"/>
                <a:gd name="T36" fmla="*/ 0 w 772"/>
                <a:gd name="T37" fmla="*/ 0 h 386"/>
                <a:gd name="T38" fmla="*/ 0 w 772"/>
                <a:gd name="T39" fmla="*/ 0 h 386"/>
                <a:gd name="T40" fmla="*/ 0 w 772"/>
                <a:gd name="T41" fmla="*/ 0 h 386"/>
                <a:gd name="T42" fmla="*/ 0 w 772"/>
                <a:gd name="T43" fmla="*/ 0 h 386"/>
                <a:gd name="T44" fmla="*/ 0 w 772"/>
                <a:gd name="T45" fmla="*/ 0 h 386"/>
                <a:gd name="T46" fmla="*/ 0 w 772"/>
                <a:gd name="T47" fmla="*/ 0 h 386"/>
                <a:gd name="T48" fmla="*/ 0 w 772"/>
                <a:gd name="T49" fmla="*/ 0 h 386"/>
                <a:gd name="T50" fmla="*/ 0 w 772"/>
                <a:gd name="T51" fmla="*/ 0 h 386"/>
                <a:gd name="T52" fmla="*/ 0 w 772"/>
                <a:gd name="T53" fmla="*/ 0 h 386"/>
                <a:gd name="T54" fmla="*/ 0 w 772"/>
                <a:gd name="T55" fmla="*/ 0 h 386"/>
                <a:gd name="T56" fmla="*/ 0 w 772"/>
                <a:gd name="T57" fmla="*/ 0 h 386"/>
                <a:gd name="T58" fmla="*/ 0 w 772"/>
                <a:gd name="T59" fmla="*/ 0 h 386"/>
                <a:gd name="T60" fmla="*/ 0 w 772"/>
                <a:gd name="T61" fmla="*/ 0 h 386"/>
                <a:gd name="T62" fmla="*/ 0 w 772"/>
                <a:gd name="T63" fmla="*/ 0 h 386"/>
                <a:gd name="T64" fmla="*/ 0 w 772"/>
                <a:gd name="T65" fmla="*/ 0 h 386"/>
                <a:gd name="T66" fmla="*/ 0 w 772"/>
                <a:gd name="T67" fmla="*/ 0 h 386"/>
                <a:gd name="T68" fmla="*/ 0 w 772"/>
                <a:gd name="T69" fmla="*/ 0 h 386"/>
                <a:gd name="T70" fmla="*/ 0 w 772"/>
                <a:gd name="T71" fmla="*/ 0 h 386"/>
                <a:gd name="T72" fmla="*/ 0 w 772"/>
                <a:gd name="T73" fmla="*/ 0 h 386"/>
                <a:gd name="T74" fmla="*/ 0 w 772"/>
                <a:gd name="T75" fmla="*/ 0 h 386"/>
                <a:gd name="T76" fmla="*/ 0 w 772"/>
                <a:gd name="T77" fmla="*/ 0 h 386"/>
                <a:gd name="T78" fmla="*/ 0 w 772"/>
                <a:gd name="T79" fmla="*/ 0 h 386"/>
                <a:gd name="T80" fmla="*/ 0 w 772"/>
                <a:gd name="T81" fmla="*/ 0 h 386"/>
                <a:gd name="T82" fmla="*/ 0 w 772"/>
                <a:gd name="T83" fmla="*/ 0 h 386"/>
                <a:gd name="T84" fmla="*/ 0 w 772"/>
                <a:gd name="T85" fmla="*/ 0 h 386"/>
                <a:gd name="T86" fmla="*/ 0 w 772"/>
                <a:gd name="T87" fmla="*/ 0 h 386"/>
                <a:gd name="T88" fmla="*/ 0 w 772"/>
                <a:gd name="T89" fmla="*/ 0 h 386"/>
                <a:gd name="T90" fmla="*/ 0 w 772"/>
                <a:gd name="T91" fmla="*/ 0 h 386"/>
                <a:gd name="T92" fmla="*/ 0 w 772"/>
                <a:gd name="T93" fmla="*/ 0 h 386"/>
                <a:gd name="T94" fmla="*/ 0 w 772"/>
                <a:gd name="T95" fmla="*/ 0 h 386"/>
                <a:gd name="T96" fmla="*/ 0 w 772"/>
                <a:gd name="T97" fmla="*/ 0 h 386"/>
                <a:gd name="T98" fmla="*/ 0 w 772"/>
                <a:gd name="T99" fmla="*/ 0 h 386"/>
                <a:gd name="T100" fmla="*/ 0 w 772"/>
                <a:gd name="T101" fmla="*/ 0 h 386"/>
                <a:gd name="T102" fmla="*/ 0 w 772"/>
                <a:gd name="T103" fmla="*/ 0 h 386"/>
                <a:gd name="T104" fmla="*/ 0 w 772"/>
                <a:gd name="T105" fmla="*/ 0 h 386"/>
                <a:gd name="T106" fmla="*/ 0 w 772"/>
                <a:gd name="T107" fmla="*/ 0 h 386"/>
                <a:gd name="T108" fmla="*/ 0 w 772"/>
                <a:gd name="T109" fmla="*/ 0 h 386"/>
                <a:gd name="T110" fmla="*/ 0 w 772"/>
                <a:gd name="T111" fmla="*/ 0 h 386"/>
                <a:gd name="T112" fmla="*/ 0 w 772"/>
                <a:gd name="T113" fmla="*/ 0 h 38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772"/>
                <a:gd name="T172" fmla="*/ 0 h 386"/>
                <a:gd name="T173" fmla="*/ 772 w 772"/>
                <a:gd name="T174" fmla="*/ 386 h 38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772" h="386">
                  <a:moveTo>
                    <a:pt x="318" y="0"/>
                  </a:moveTo>
                  <a:lnTo>
                    <a:pt x="326" y="5"/>
                  </a:lnTo>
                  <a:lnTo>
                    <a:pt x="333" y="9"/>
                  </a:lnTo>
                  <a:lnTo>
                    <a:pt x="340" y="12"/>
                  </a:lnTo>
                  <a:lnTo>
                    <a:pt x="347" y="16"/>
                  </a:lnTo>
                  <a:lnTo>
                    <a:pt x="356" y="21"/>
                  </a:lnTo>
                  <a:lnTo>
                    <a:pt x="363" y="24"/>
                  </a:lnTo>
                  <a:lnTo>
                    <a:pt x="369" y="28"/>
                  </a:lnTo>
                  <a:lnTo>
                    <a:pt x="376" y="31"/>
                  </a:lnTo>
                  <a:lnTo>
                    <a:pt x="385" y="37"/>
                  </a:lnTo>
                  <a:lnTo>
                    <a:pt x="392" y="40"/>
                  </a:lnTo>
                  <a:lnTo>
                    <a:pt x="399" y="43"/>
                  </a:lnTo>
                  <a:lnTo>
                    <a:pt x="406" y="47"/>
                  </a:lnTo>
                  <a:lnTo>
                    <a:pt x="416" y="52"/>
                  </a:lnTo>
                  <a:lnTo>
                    <a:pt x="426" y="57"/>
                  </a:lnTo>
                  <a:lnTo>
                    <a:pt x="435" y="62"/>
                  </a:lnTo>
                  <a:lnTo>
                    <a:pt x="445" y="68"/>
                  </a:lnTo>
                  <a:lnTo>
                    <a:pt x="456" y="73"/>
                  </a:lnTo>
                  <a:lnTo>
                    <a:pt x="466" y="76"/>
                  </a:lnTo>
                  <a:lnTo>
                    <a:pt x="475" y="81"/>
                  </a:lnTo>
                  <a:lnTo>
                    <a:pt x="485" y="87"/>
                  </a:lnTo>
                  <a:lnTo>
                    <a:pt x="496" y="94"/>
                  </a:lnTo>
                  <a:lnTo>
                    <a:pt x="504" y="99"/>
                  </a:lnTo>
                  <a:lnTo>
                    <a:pt x="513" y="106"/>
                  </a:lnTo>
                  <a:lnTo>
                    <a:pt x="521" y="111"/>
                  </a:lnTo>
                  <a:lnTo>
                    <a:pt x="544" y="130"/>
                  </a:lnTo>
                  <a:lnTo>
                    <a:pt x="566" y="151"/>
                  </a:lnTo>
                  <a:lnTo>
                    <a:pt x="587" y="170"/>
                  </a:lnTo>
                  <a:lnTo>
                    <a:pt x="608" y="190"/>
                  </a:lnTo>
                  <a:lnTo>
                    <a:pt x="628" y="211"/>
                  </a:lnTo>
                  <a:lnTo>
                    <a:pt x="649" y="232"/>
                  </a:lnTo>
                  <a:lnTo>
                    <a:pt x="670" y="254"/>
                  </a:lnTo>
                  <a:lnTo>
                    <a:pt x="689" y="275"/>
                  </a:lnTo>
                  <a:lnTo>
                    <a:pt x="710" y="296"/>
                  </a:lnTo>
                  <a:lnTo>
                    <a:pt x="730" y="318"/>
                  </a:lnTo>
                  <a:lnTo>
                    <a:pt x="751" y="339"/>
                  </a:lnTo>
                  <a:lnTo>
                    <a:pt x="772" y="360"/>
                  </a:lnTo>
                  <a:lnTo>
                    <a:pt x="772" y="386"/>
                  </a:lnTo>
                  <a:lnTo>
                    <a:pt x="254" y="386"/>
                  </a:lnTo>
                  <a:lnTo>
                    <a:pt x="0" y="132"/>
                  </a:lnTo>
                  <a:lnTo>
                    <a:pt x="0" y="107"/>
                  </a:lnTo>
                  <a:lnTo>
                    <a:pt x="2" y="107"/>
                  </a:lnTo>
                  <a:lnTo>
                    <a:pt x="3" y="107"/>
                  </a:lnTo>
                  <a:lnTo>
                    <a:pt x="5" y="106"/>
                  </a:lnTo>
                  <a:lnTo>
                    <a:pt x="7" y="104"/>
                  </a:lnTo>
                  <a:lnTo>
                    <a:pt x="9" y="104"/>
                  </a:lnTo>
                  <a:lnTo>
                    <a:pt x="10" y="104"/>
                  </a:lnTo>
                  <a:lnTo>
                    <a:pt x="12" y="102"/>
                  </a:lnTo>
                  <a:lnTo>
                    <a:pt x="14" y="102"/>
                  </a:lnTo>
                  <a:lnTo>
                    <a:pt x="14" y="100"/>
                  </a:lnTo>
                  <a:lnTo>
                    <a:pt x="257" y="342"/>
                  </a:lnTo>
                  <a:lnTo>
                    <a:pt x="525" y="206"/>
                  </a:lnTo>
                  <a:lnTo>
                    <a:pt x="318" y="0"/>
                  </a:lnTo>
                  <a:close/>
                </a:path>
              </a:pathLst>
            </a:custGeom>
            <a:solidFill>
              <a:srgbClr val="A2C1FE"/>
            </a:solidFill>
            <a:ln w="9525">
              <a:noFill/>
              <a:round/>
              <a:headEnd/>
              <a:tailEnd/>
            </a:ln>
          </p:spPr>
          <p:txBody>
            <a:bodyPr/>
            <a:lstStyle/>
            <a:p>
              <a:endParaRPr lang="en-US" sz="700" dirty="0"/>
            </a:p>
          </p:txBody>
        </p:sp>
        <p:sp>
          <p:nvSpPr>
            <p:cNvPr id="28" name="Freeform 21"/>
            <p:cNvSpPr>
              <a:spLocks/>
            </p:cNvSpPr>
            <p:nvPr/>
          </p:nvSpPr>
          <p:spPr bwMode="auto">
            <a:xfrm>
              <a:off x="626" y="1904"/>
              <a:ext cx="436" cy="228"/>
            </a:xfrm>
            <a:custGeom>
              <a:avLst/>
              <a:gdLst>
                <a:gd name="T0" fmla="*/ 0 w 874"/>
                <a:gd name="T1" fmla="*/ 0 h 456"/>
                <a:gd name="T2" fmla="*/ 0 w 874"/>
                <a:gd name="T3" fmla="*/ 0 h 456"/>
                <a:gd name="T4" fmla="*/ 0 w 874"/>
                <a:gd name="T5" fmla="*/ 1 h 456"/>
                <a:gd name="T6" fmla="*/ 0 w 874"/>
                <a:gd name="T7" fmla="*/ 1 h 456"/>
                <a:gd name="T8" fmla="*/ 0 w 874"/>
                <a:gd name="T9" fmla="*/ 1 h 456"/>
                <a:gd name="T10" fmla="*/ 0 w 874"/>
                <a:gd name="T11" fmla="*/ 1 h 456"/>
                <a:gd name="T12" fmla="*/ 0 w 874"/>
                <a:gd name="T13" fmla="*/ 1 h 456"/>
                <a:gd name="T14" fmla="*/ 0 w 874"/>
                <a:gd name="T15" fmla="*/ 1 h 456"/>
                <a:gd name="T16" fmla="*/ 0 w 874"/>
                <a:gd name="T17" fmla="*/ 0 h 456"/>
                <a:gd name="T18" fmla="*/ 0 w 874"/>
                <a:gd name="T19" fmla="*/ 0 h 456"/>
                <a:gd name="T20" fmla="*/ 0 w 874"/>
                <a:gd name="T21" fmla="*/ 1 h 456"/>
                <a:gd name="T22" fmla="*/ 0 w 874"/>
                <a:gd name="T23" fmla="*/ 1 h 456"/>
                <a:gd name="T24" fmla="*/ 0 w 874"/>
                <a:gd name="T25" fmla="*/ 1 h 456"/>
                <a:gd name="T26" fmla="*/ 0 w 874"/>
                <a:gd name="T27" fmla="*/ 1 h 456"/>
                <a:gd name="T28" fmla="*/ 0 w 874"/>
                <a:gd name="T29" fmla="*/ 1 h 456"/>
                <a:gd name="T30" fmla="*/ 0 w 874"/>
                <a:gd name="T31" fmla="*/ 1 h 456"/>
                <a:gd name="T32" fmla="*/ 0 w 874"/>
                <a:gd name="T33" fmla="*/ 0 h 456"/>
                <a:gd name="T34" fmla="*/ 0 w 874"/>
                <a:gd name="T35" fmla="*/ 0 h 456"/>
                <a:gd name="T36" fmla="*/ 0 w 874"/>
                <a:gd name="T37" fmla="*/ 1 h 456"/>
                <a:gd name="T38" fmla="*/ 0 w 874"/>
                <a:gd name="T39" fmla="*/ 1 h 456"/>
                <a:gd name="T40" fmla="*/ 0 w 874"/>
                <a:gd name="T41" fmla="*/ 1 h 456"/>
                <a:gd name="T42" fmla="*/ 0 w 874"/>
                <a:gd name="T43" fmla="*/ 1 h 456"/>
                <a:gd name="T44" fmla="*/ 0 w 874"/>
                <a:gd name="T45" fmla="*/ 1 h 456"/>
                <a:gd name="T46" fmla="*/ 0 w 874"/>
                <a:gd name="T47" fmla="*/ 1 h 456"/>
                <a:gd name="T48" fmla="*/ 0 w 874"/>
                <a:gd name="T49" fmla="*/ 0 h 456"/>
                <a:gd name="T50" fmla="*/ 0 w 874"/>
                <a:gd name="T51" fmla="*/ 0 h 456"/>
                <a:gd name="T52" fmla="*/ 0 w 874"/>
                <a:gd name="T53" fmla="*/ 1 h 456"/>
                <a:gd name="T54" fmla="*/ 0 w 874"/>
                <a:gd name="T55" fmla="*/ 1 h 456"/>
                <a:gd name="T56" fmla="*/ 0 w 874"/>
                <a:gd name="T57" fmla="*/ 1 h 456"/>
                <a:gd name="T58" fmla="*/ 0 w 874"/>
                <a:gd name="T59" fmla="*/ 1 h 456"/>
                <a:gd name="T60" fmla="*/ 0 w 874"/>
                <a:gd name="T61" fmla="*/ 1 h 456"/>
                <a:gd name="T62" fmla="*/ 0 w 874"/>
                <a:gd name="T63" fmla="*/ 1 h 456"/>
                <a:gd name="T64" fmla="*/ 0 w 874"/>
                <a:gd name="T65" fmla="*/ 1 h 456"/>
                <a:gd name="T66" fmla="*/ 0 w 874"/>
                <a:gd name="T67" fmla="*/ 1 h 456"/>
                <a:gd name="T68" fmla="*/ 0 w 874"/>
                <a:gd name="T69" fmla="*/ 1 h 456"/>
                <a:gd name="T70" fmla="*/ 0 w 874"/>
                <a:gd name="T71" fmla="*/ 1 h 456"/>
                <a:gd name="T72" fmla="*/ 0 w 874"/>
                <a:gd name="T73" fmla="*/ 1 h 456"/>
                <a:gd name="T74" fmla="*/ 0 w 874"/>
                <a:gd name="T75" fmla="*/ 1 h 456"/>
                <a:gd name="T76" fmla="*/ 0 w 874"/>
                <a:gd name="T77" fmla="*/ 1 h 456"/>
                <a:gd name="T78" fmla="*/ 0 w 874"/>
                <a:gd name="T79" fmla="*/ 1 h 456"/>
                <a:gd name="T80" fmla="*/ 0 w 874"/>
                <a:gd name="T81" fmla="*/ 1 h 456"/>
                <a:gd name="T82" fmla="*/ 0 w 874"/>
                <a:gd name="T83" fmla="*/ 1 h 456"/>
                <a:gd name="T84" fmla="*/ 0 w 874"/>
                <a:gd name="T85" fmla="*/ 1 h 456"/>
                <a:gd name="T86" fmla="*/ 0 w 874"/>
                <a:gd name="T87" fmla="*/ 1 h 456"/>
                <a:gd name="T88" fmla="*/ 0 w 874"/>
                <a:gd name="T89" fmla="*/ 1 h 456"/>
                <a:gd name="T90" fmla="*/ 0 w 874"/>
                <a:gd name="T91" fmla="*/ 1 h 456"/>
                <a:gd name="T92" fmla="*/ 0 w 874"/>
                <a:gd name="T93" fmla="*/ 1 h 456"/>
                <a:gd name="T94" fmla="*/ 0 w 874"/>
                <a:gd name="T95" fmla="*/ 1 h 456"/>
                <a:gd name="T96" fmla="*/ 0 w 874"/>
                <a:gd name="T97" fmla="*/ 0 h 456"/>
                <a:gd name="T98" fmla="*/ 0 w 874"/>
                <a:gd name="T99" fmla="*/ 0 h 45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874"/>
                <a:gd name="T151" fmla="*/ 0 h 456"/>
                <a:gd name="T152" fmla="*/ 874 w 874"/>
                <a:gd name="T153" fmla="*/ 456 h 45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874" h="456">
                  <a:moveTo>
                    <a:pt x="303" y="0"/>
                  </a:moveTo>
                  <a:lnTo>
                    <a:pt x="344" y="0"/>
                  </a:lnTo>
                  <a:lnTo>
                    <a:pt x="344" y="181"/>
                  </a:lnTo>
                  <a:lnTo>
                    <a:pt x="416" y="181"/>
                  </a:lnTo>
                  <a:lnTo>
                    <a:pt x="416" y="399"/>
                  </a:lnTo>
                  <a:lnTo>
                    <a:pt x="487" y="399"/>
                  </a:lnTo>
                  <a:lnTo>
                    <a:pt x="487" y="371"/>
                  </a:lnTo>
                  <a:lnTo>
                    <a:pt x="446" y="371"/>
                  </a:lnTo>
                  <a:lnTo>
                    <a:pt x="446" y="0"/>
                  </a:lnTo>
                  <a:lnTo>
                    <a:pt x="487" y="0"/>
                  </a:lnTo>
                  <a:lnTo>
                    <a:pt x="487" y="181"/>
                  </a:lnTo>
                  <a:lnTo>
                    <a:pt x="556" y="181"/>
                  </a:lnTo>
                  <a:lnTo>
                    <a:pt x="556" y="399"/>
                  </a:lnTo>
                  <a:lnTo>
                    <a:pt x="625" y="399"/>
                  </a:lnTo>
                  <a:lnTo>
                    <a:pt x="625" y="371"/>
                  </a:lnTo>
                  <a:lnTo>
                    <a:pt x="584" y="371"/>
                  </a:lnTo>
                  <a:lnTo>
                    <a:pt x="584" y="0"/>
                  </a:lnTo>
                  <a:lnTo>
                    <a:pt x="627" y="0"/>
                  </a:lnTo>
                  <a:lnTo>
                    <a:pt x="627" y="180"/>
                  </a:lnTo>
                  <a:lnTo>
                    <a:pt x="701" y="261"/>
                  </a:lnTo>
                  <a:lnTo>
                    <a:pt x="701" y="399"/>
                  </a:lnTo>
                  <a:lnTo>
                    <a:pt x="772" y="399"/>
                  </a:lnTo>
                  <a:lnTo>
                    <a:pt x="772" y="371"/>
                  </a:lnTo>
                  <a:lnTo>
                    <a:pt x="731" y="371"/>
                  </a:lnTo>
                  <a:lnTo>
                    <a:pt x="731" y="0"/>
                  </a:lnTo>
                  <a:lnTo>
                    <a:pt x="765" y="0"/>
                  </a:lnTo>
                  <a:lnTo>
                    <a:pt x="765" y="316"/>
                  </a:lnTo>
                  <a:lnTo>
                    <a:pt x="874" y="434"/>
                  </a:lnTo>
                  <a:lnTo>
                    <a:pt x="874" y="456"/>
                  </a:lnTo>
                  <a:lnTo>
                    <a:pt x="249" y="456"/>
                  </a:lnTo>
                  <a:lnTo>
                    <a:pt x="249" y="432"/>
                  </a:lnTo>
                  <a:lnTo>
                    <a:pt x="244" y="427"/>
                  </a:lnTo>
                  <a:lnTo>
                    <a:pt x="230" y="413"/>
                  </a:lnTo>
                  <a:lnTo>
                    <a:pt x="213" y="396"/>
                  </a:lnTo>
                  <a:lnTo>
                    <a:pt x="190" y="375"/>
                  </a:lnTo>
                  <a:lnTo>
                    <a:pt x="166" y="351"/>
                  </a:lnTo>
                  <a:lnTo>
                    <a:pt x="140" y="323"/>
                  </a:lnTo>
                  <a:lnTo>
                    <a:pt x="113" y="297"/>
                  </a:lnTo>
                  <a:lnTo>
                    <a:pt x="87" y="269"/>
                  </a:lnTo>
                  <a:lnTo>
                    <a:pt x="61" y="244"/>
                  </a:lnTo>
                  <a:lnTo>
                    <a:pt x="37" y="221"/>
                  </a:lnTo>
                  <a:lnTo>
                    <a:pt x="18" y="200"/>
                  </a:lnTo>
                  <a:lnTo>
                    <a:pt x="0" y="183"/>
                  </a:lnTo>
                  <a:lnTo>
                    <a:pt x="57" y="183"/>
                  </a:lnTo>
                  <a:lnTo>
                    <a:pt x="275" y="399"/>
                  </a:lnTo>
                  <a:lnTo>
                    <a:pt x="344" y="399"/>
                  </a:lnTo>
                  <a:lnTo>
                    <a:pt x="344" y="371"/>
                  </a:lnTo>
                  <a:lnTo>
                    <a:pt x="303" y="371"/>
                  </a:lnTo>
                  <a:lnTo>
                    <a:pt x="303" y="0"/>
                  </a:lnTo>
                  <a:close/>
                </a:path>
              </a:pathLst>
            </a:custGeom>
            <a:solidFill>
              <a:srgbClr val="A2C1FE"/>
            </a:solidFill>
            <a:ln w="9525">
              <a:noFill/>
              <a:round/>
              <a:headEnd/>
              <a:tailEnd/>
            </a:ln>
          </p:spPr>
          <p:txBody>
            <a:bodyPr/>
            <a:lstStyle/>
            <a:p>
              <a:endParaRPr lang="en-US" sz="700" dirty="0"/>
            </a:p>
          </p:txBody>
        </p:sp>
        <p:sp>
          <p:nvSpPr>
            <p:cNvPr id="29" name="Freeform 22"/>
            <p:cNvSpPr>
              <a:spLocks/>
            </p:cNvSpPr>
            <p:nvPr/>
          </p:nvSpPr>
          <p:spPr bwMode="auto">
            <a:xfrm>
              <a:off x="758" y="2140"/>
              <a:ext cx="319" cy="22"/>
            </a:xfrm>
            <a:custGeom>
              <a:avLst/>
              <a:gdLst>
                <a:gd name="T0" fmla="*/ 0 w 638"/>
                <a:gd name="T1" fmla="*/ 0 h 44"/>
                <a:gd name="T2" fmla="*/ 1 w 638"/>
                <a:gd name="T3" fmla="*/ 0 h 44"/>
                <a:gd name="T4" fmla="*/ 1 w 638"/>
                <a:gd name="T5" fmla="*/ 0 h 44"/>
                <a:gd name="T6" fmla="*/ 1 w 638"/>
                <a:gd name="T7" fmla="*/ 1 h 44"/>
                <a:gd name="T8" fmla="*/ 1 w 638"/>
                <a:gd name="T9" fmla="*/ 1 h 44"/>
                <a:gd name="T10" fmla="*/ 1 w 638"/>
                <a:gd name="T11" fmla="*/ 1 h 44"/>
                <a:gd name="T12" fmla="*/ 1 w 638"/>
                <a:gd name="T13" fmla="*/ 1 h 44"/>
                <a:gd name="T14" fmla="*/ 1 w 638"/>
                <a:gd name="T15" fmla="*/ 1 h 44"/>
                <a:gd name="T16" fmla="*/ 1 w 638"/>
                <a:gd name="T17" fmla="*/ 1 h 44"/>
                <a:gd name="T18" fmla="*/ 1 w 638"/>
                <a:gd name="T19" fmla="*/ 1 h 44"/>
                <a:gd name="T20" fmla="*/ 1 w 638"/>
                <a:gd name="T21" fmla="*/ 1 h 44"/>
                <a:gd name="T22" fmla="*/ 1 w 638"/>
                <a:gd name="T23" fmla="*/ 1 h 44"/>
                <a:gd name="T24" fmla="*/ 1 w 638"/>
                <a:gd name="T25" fmla="*/ 1 h 44"/>
                <a:gd name="T26" fmla="*/ 1 w 638"/>
                <a:gd name="T27" fmla="*/ 1 h 44"/>
                <a:gd name="T28" fmla="*/ 1 w 638"/>
                <a:gd name="T29" fmla="*/ 1 h 44"/>
                <a:gd name="T30" fmla="*/ 1 w 638"/>
                <a:gd name="T31" fmla="*/ 1 h 44"/>
                <a:gd name="T32" fmla="*/ 1 w 638"/>
                <a:gd name="T33" fmla="*/ 1 h 44"/>
                <a:gd name="T34" fmla="*/ 1 w 638"/>
                <a:gd name="T35" fmla="*/ 1 h 44"/>
                <a:gd name="T36" fmla="*/ 1 w 638"/>
                <a:gd name="T37" fmla="*/ 1 h 44"/>
                <a:gd name="T38" fmla="*/ 1 w 638"/>
                <a:gd name="T39" fmla="*/ 1 h 44"/>
                <a:gd name="T40" fmla="*/ 1 w 638"/>
                <a:gd name="T41" fmla="*/ 1 h 44"/>
                <a:gd name="T42" fmla="*/ 1 w 638"/>
                <a:gd name="T43" fmla="*/ 1 h 44"/>
                <a:gd name="T44" fmla="*/ 1 w 638"/>
                <a:gd name="T45" fmla="*/ 1 h 44"/>
                <a:gd name="T46" fmla="*/ 1 w 638"/>
                <a:gd name="T47" fmla="*/ 1 h 44"/>
                <a:gd name="T48" fmla="*/ 1 w 638"/>
                <a:gd name="T49" fmla="*/ 1 h 44"/>
                <a:gd name="T50" fmla="*/ 1 w 638"/>
                <a:gd name="T51" fmla="*/ 1 h 44"/>
                <a:gd name="T52" fmla="*/ 1 w 638"/>
                <a:gd name="T53" fmla="*/ 1 h 44"/>
                <a:gd name="T54" fmla="*/ 1 w 638"/>
                <a:gd name="T55" fmla="*/ 1 h 44"/>
                <a:gd name="T56" fmla="*/ 1 w 638"/>
                <a:gd name="T57" fmla="*/ 1 h 44"/>
                <a:gd name="T58" fmla="*/ 1 w 638"/>
                <a:gd name="T59" fmla="*/ 1 h 44"/>
                <a:gd name="T60" fmla="*/ 1 w 638"/>
                <a:gd name="T61" fmla="*/ 1 h 44"/>
                <a:gd name="T62" fmla="*/ 1 w 638"/>
                <a:gd name="T63" fmla="*/ 1 h 44"/>
                <a:gd name="T64" fmla="*/ 1 w 638"/>
                <a:gd name="T65" fmla="*/ 1 h 44"/>
                <a:gd name="T66" fmla="*/ 1 w 638"/>
                <a:gd name="T67" fmla="*/ 1 h 44"/>
                <a:gd name="T68" fmla="*/ 1 w 638"/>
                <a:gd name="T69" fmla="*/ 1 h 44"/>
                <a:gd name="T70" fmla="*/ 1 w 638"/>
                <a:gd name="T71" fmla="*/ 1 h 44"/>
                <a:gd name="T72" fmla="*/ 1 w 638"/>
                <a:gd name="T73" fmla="*/ 1 h 44"/>
                <a:gd name="T74" fmla="*/ 1 w 638"/>
                <a:gd name="T75" fmla="*/ 1 h 44"/>
                <a:gd name="T76" fmla="*/ 1 w 638"/>
                <a:gd name="T77" fmla="*/ 1 h 44"/>
                <a:gd name="T78" fmla="*/ 0 w 638"/>
                <a:gd name="T79" fmla="*/ 0 h 44"/>
                <a:gd name="T80" fmla="*/ 0 w 638"/>
                <a:gd name="T81" fmla="*/ 0 h 44"/>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638"/>
                <a:gd name="T124" fmla="*/ 0 h 44"/>
                <a:gd name="T125" fmla="*/ 638 w 638"/>
                <a:gd name="T126" fmla="*/ 44 h 44"/>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638" h="44">
                  <a:moveTo>
                    <a:pt x="0" y="0"/>
                  </a:moveTo>
                  <a:lnTo>
                    <a:pt x="614" y="0"/>
                  </a:lnTo>
                  <a:lnTo>
                    <a:pt x="616" y="0"/>
                  </a:lnTo>
                  <a:lnTo>
                    <a:pt x="618" y="1"/>
                  </a:lnTo>
                  <a:lnTo>
                    <a:pt x="619" y="1"/>
                  </a:lnTo>
                  <a:lnTo>
                    <a:pt x="621" y="3"/>
                  </a:lnTo>
                  <a:lnTo>
                    <a:pt x="623" y="5"/>
                  </a:lnTo>
                  <a:lnTo>
                    <a:pt x="625" y="6"/>
                  </a:lnTo>
                  <a:lnTo>
                    <a:pt x="628" y="8"/>
                  </a:lnTo>
                  <a:lnTo>
                    <a:pt x="630" y="10"/>
                  </a:lnTo>
                  <a:lnTo>
                    <a:pt x="631" y="13"/>
                  </a:lnTo>
                  <a:lnTo>
                    <a:pt x="635" y="15"/>
                  </a:lnTo>
                  <a:lnTo>
                    <a:pt x="637" y="17"/>
                  </a:lnTo>
                  <a:lnTo>
                    <a:pt x="638" y="19"/>
                  </a:lnTo>
                  <a:lnTo>
                    <a:pt x="638" y="44"/>
                  </a:lnTo>
                  <a:lnTo>
                    <a:pt x="19" y="44"/>
                  </a:lnTo>
                  <a:lnTo>
                    <a:pt x="19" y="43"/>
                  </a:lnTo>
                  <a:lnTo>
                    <a:pt x="19" y="41"/>
                  </a:lnTo>
                  <a:lnTo>
                    <a:pt x="19" y="39"/>
                  </a:lnTo>
                  <a:lnTo>
                    <a:pt x="19" y="38"/>
                  </a:lnTo>
                  <a:lnTo>
                    <a:pt x="20" y="36"/>
                  </a:lnTo>
                  <a:lnTo>
                    <a:pt x="19" y="34"/>
                  </a:lnTo>
                  <a:lnTo>
                    <a:pt x="20" y="31"/>
                  </a:lnTo>
                  <a:lnTo>
                    <a:pt x="19" y="27"/>
                  </a:lnTo>
                  <a:lnTo>
                    <a:pt x="20" y="24"/>
                  </a:lnTo>
                  <a:lnTo>
                    <a:pt x="19" y="19"/>
                  </a:lnTo>
                  <a:lnTo>
                    <a:pt x="17" y="17"/>
                  </a:lnTo>
                  <a:lnTo>
                    <a:pt x="15" y="15"/>
                  </a:lnTo>
                  <a:lnTo>
                    <a:pt x="13" y="13"/>
                  </a:lnTo>
                  <a:lnTo>
                    <a:pt x="12" y="12"/>
                  </a:lnTo>
                  <a:lnTo>
                    <a:pt x="10" y="10"/>
                  </a:lnTo>
                  <a:lnTo>
                    <a:pt x="8" y="8"/>
                  </a:lnTo>
                  <a:lnTo>
                    <a:pt x="6" y="6"/>
                  </a:lnTo>
                  <a:lnTo>
                    <a:pt x="5" y="5"/>
                  </a:lnTo>
                  <a:lnTo>
                    <a:pt x="3" y="3"/>
                  </a:lnTo>
                  <a:lnTo>
                    <a:pt x="1" y="1"/>
                  </a:lnTo>
                  <a:lnTo>
                    <a:pt x="0" y="0"/>
                  </a:lnTo>
                  <a:close/>
                </a:path>
              </a:pathLst>
            </a:custGeom>
            <a:solidFill>
              <a:srgbClr val="A2C1FE"/>
            </a:solidFill>
            <a:ln w="9525">
              <a:noFill/>
              <a:round/>
              <a:headEnd/>
              <a:tailEnd/>
            </a:ln>
          </p:spPr>
          <p:txBody>
            <a:bodyPr/>
            <a:lstStyle/>
            <a:p>
              <a:endParaRPr lang="en-US" sz="700" dirty="0"/>
            </a:p>
          </p:txBody>
        </p:sp>
      </p:grpSp>
      <p:pic>
        <p:nvPicPr>
          <p:cNvPr id="32" name="Picture 2" descr="D:\Users\skusare\Desktop\Capgemini_Project_Documents\Capgemini\Capgemini - Payments Practice Work\PSD2\icons to used in ppt\user2.jpg"/>
          <p:cNvPicPr>
            <a:picLocks noChangeAspect="1" noChangeArrowheads="1"/>
          </p:cNvPicPr>
          <p:nvPr/>
        </p:nvPicPr>
        <p:blipFill>
          <a:blip r:embed="rId2" cstate="print"/>
          <a:srcRect/>
          <a:stretch>
            <a:fillRect/>
          </a:stretch>
        </p:blipFill>
        <p:spPr bwMode="auto">
          <a:xfrm>
            <a:off x="1827258" y="1935679"/>
            <a:ext cx="602425" cy="471037"/>
          </a:xfrm>
          <a:prstGeom prst="rect">
            <a:avLst/>
          </a:prstGeom>
          <a:noFill/>
        </p:spPr>
      </p:pic>
      <p:sp>
        <p:nvSpPr>
          <p:cNvPr id="34" name="TextBox 33"/>
          <p:cNvSpPr txBox="1"/>
          <p:nvPr/>
        </p:nvSpPr>
        <p:spPr>
          <a:xfrm>
            <a:off x="1715186" y="2361196"/>
            <a:ext cx="809501" cy="246211"/>
          </a:xfrm>
          <a:prstGeom prst="rect">
            <a:avLst/>
          </a:prstGeom>
          <a:noFill/>
        </p:spPr>
        <p:txBody>
          <a:bodyPr wrap="square" lIns="91430" tIns="45715" rIns="91430" bIns="45715" rtlCol="0">
            <a:spAutoFit/>
          </a:bodyPr>
          <a:lstStyle/>
          <a:p>
            <a:pPr algn="ctr"/>
            <a:r>
              <a:rPr lang="en-US" sz="1000" b="1" dirty="0" smtClean="0">
                <a:solidFill>
                  <a:srgbClr val="000000"/>
                </a:solidFill>
                <a:latin typeface="Calibri" pitchFamily="34" charset="0"/>
              </a:rPr>
              <a:t>Customer 1</a:t>
            </a:r>
          </a:p>
        </p:txBody>
      </p:sp>
      <p:sp>
        <p:nvSpPr>
          <p:cNvPr id="35" name="TextBox 34"/>
          <p:cNvSpPr txBox="1"/>
          <p:nvPr/>
        </p:nvSpPr>
        <p:spPr>
          <a:xfrm>
            <a:off x="1748833" y="3902997"/>
            <a:ext cx="809501" cy="246211"/>
          </a:xfrm>
          <a:prstGeom prst="rect">
            <a:avLst/>
          </a:prstGeom>
          <a:noFill/>
        </p:spPr>
        <p:txBody>
          <a:bodyPr wrap="square" lIns="91430" tIns="45715" rIns="91430" bIns="45715" rtlCol="0">
            <a:spAutoFit/>
          </a:bodyPr>
          <a:lstStyle/>
          <a:p>
            <a:pPr algn="ctr"/>
            <a:r>
              <a:rPr lang="en-US" sz="1000" b="1" dirty="0" smtClean="0">
                <a:solidFill>
                  <a:srgbClr val="000000"/>
                </a:solidFill>
                <a:latin typeface="Calibri" pitchFamily="34" charset="0"/>
              </a:rPr>
              <a:t>Customer 2</a:t>
            </a:r>
          </a:p>
        </p:txBody>
      </p:sp>
      <p:grpSp>
        <p:nvGrpSpPr>
          <p:cNvPr id="6" name="Group 23"/>
          <p:cNvGrpSpPr>
            <a:grpSpLocks/>
          </p:cNvGrpSpPr>
          <p:nvPr/>
        </p:nvGrpSpPr>
        <p:grpSpPr bwMode="auto">
          <a:xfrm>
            <a:off x="6233485" y="3383204"/>
            <a:ext cx="635612" cy="719685"/>
            <a:chOff x="567" y="1616"/>
            <a:chExt cx="568" cy="605"/>
          </a:xfrm>
        </p:grpSpPr>
        <p:sp>
          <p:nvSpPr>
            <p:cNvPr id="37" name="AutoShape 17"/>
            <p:cNvSpPr>
              <a:spLocks noChangeAspect="1" noChangeArrowheads="1" noTextEdit="1"/>
            </p:cNvSpPr>
            <p:nvPr/>
          </p:nvSpPr>
          <p:spPr bwMode="auto">
            <a:xfrm>
              <a:off x="567" y="1616"/>
              <a:ext cx="568" cy="605"/>
            </a:xfrm>
            <a:prstGeom prst="rect">
              <a:avLst/>
            </a:prstGeom>
            <a:noFill/>
            <a:ln w="9525">
              <a:noFill/>
              <a:miter lim="800000"/>
              <a:headEnd/>
              <a:tailEnd/>
            </a:ln>
          </p:spPr>
          <p:txBody>
            <a:bodyPr/>
            <a:lstStyle/>
            <a:p>
              <a:endParaRPr lang="en-US" sz="700" dirty="0"/>
            </a:p>
          </p:txBody>
        </p:sp>
        <p:sp>
          <p:nvSpPr>
            <p:cNvPr id="38" name="Freeform 19"/>
            <p:cNvSpPr>
              <a:spLocks/>
            </p:cNvSpPr>
            <p:nvPr/>
          </p:nvSpPr>
          <p:spPr bwMode="auto">
            <a:xfrm>
              <a:off x="611" y="1660"/>
              <a:ext cx="480" cy="517"/>
            </a:xfrm>
            <a:custGeom>
              <a:avLst/>
              <a:gdLst>
                <a:gd name="T0" fmla="*/ 1 w 960"/>
                <a:gd name="T1" fmla="*/ 0 h 1034"/>
                <a:gd name="T2" fmla="*/ 1 w 960"/>
                <a:gd name="T3" fmla="*/ 1 h 1034"/>
                <a:gd name="T4" fmla="*/ 1 w 960"/>
                <a:gd name="T5" fmla="*/ 1 h 1034"/>
                <a:gd name="T6" fmla="*/ 1 w 960"/>
                <a:gd name="T7" fmla="*/ 1 h 1034"/>
                <a:gd name="T8" fmla="*/ 1 w 960"/>
                <a:gd name="T9" fmla="*/ 1 h 1034"/>
                <a:gd name="T10" fmla="*/ 1 w 960"/>
                <a:gd name="T11" fmla="*/ 1 h 1034"/>
                <a:gd name="T12" fmla="*/ 1 w 960"/>
                <a:gd name="T13" fmla="*/ 1 h 1034"/>
                <a:gd name="T14" fmla="*/ 1 w 960"/>
                <a:gd name="T15" fmla="*/ 1 h 1034"/>
                <a:gd name="T16" fmla="*/ 1 w 960"/>
                <a:gd name="T17" fmla="*/ 1 h 1034"/>
                <a:gd name="T18" fmla="*/ 1 w 960"/>
                <a:gd name="T19" fmla="*/ 1 h 1034"/>
                <a:gd name="T20" fmla="*/ 1 w 960"/>
                <a:gd name="T21" fmla="*/ 1 h 1034"/>
                <a:gd name="T22" fmla="*/ 1 w 960"/>
                <a:gd name="T23" fmla="*/ 1 h 1034"/>
                <a:gd name="T24" fmla="*/ 1 w 960"/>
                <a:gd name="T25" fmla="*/ 1 h 1034"/>
                <a:gd name="T26" fmla="*/ 1 w 960"/>
                <a:gd name="T27" fmla="*/ 1 h 1034"/>
                <a:gd name="T28" fmla="*/ 1 w 960"/>
                <a:gd name="T29" fmla="*/ 1 h 1034"/>
                <a:gd name="T30" fmla="*/ 1 w 960"/>
                <a:gd name="T31" fmla="*/ 1 h 1034"/>
                <a:gd name="T32" fmla="*/ 1 w 960"/>
                <a:gd name="T33" fmla="*/ 1 h 1034"/>
                <a:gd name="T34" fmla="*/ 1 w 960"/>
                <a:gd name="T35" fmla="*/ 1 h 1034"/>
                <a:gd name="T36" fmla="*/ 1 w 960"/>
                <a:gd name="T37" fmla="*/ 1 h 1034"/>
                <a:gd name="T38" fmla="*/ 1 w 960"/>
                <a:gd name="T39" fmla="*/ 1 h 1034"/>
                <a:gd name="T40" fmla="*/ 1 w 960"/>
                <a:gd name="T41" fmla="*/ 1 h 1034"/>
                <a:gd name="T42" fmla="*/ 1 w 960"/>
                <a:gd name="T43" fmla="*/ 1 h 1034"/>
                <a:gd name="T44" fmla="*/ 1 w 960"/>
                <a:gd name="T45" fmla="*/ 1 h 1034"/>
                <a:gd name="T46" fmla="*/ 1 w 960"/>
                <a:gd name="T47" fmla="*/ 1 h 1034"/>
                <a:gd name="T48" fmla="*/ 1 w 960"/>
                <a:gd name="T49" fmla="*/ 1 h 1034"/>
                <a:gd name="T50" fmla="*/ 1 w 960"/>
                <a:gd name="T51" fmla="*/ 1 h 1034"/>
                <a:gd name="T52" fmla="*/ 1 w 960"/>
                <a:gd name="T53" fmla="*/ 1 h 1034"/>
                <a:gd name="T54" fmla="*/ 1 w 960"/>
                <a:gd name="T55" fmla="*/ 1 h 1034"/>
                <a:gd name="T56" fmla="*/ 1 w 960"/>
                <a:gd name="T57" fmla="*/ 1 h 1034"/>
                <a:gd name="T58" fmla="*/ 1 w 960"/>
                <a:gd name="T59" fmla="*/ 1 h 1034"/>
                <a:gd name="T60" fmla="*/ 1 w 960"/>
                <a:gd name="T61" fmla="*/ 1 h 1034"/>
                <a:gd name="T62" fmla="*/ 1 w 960"/>
                <a:gd name="T63" fmla="*/ 1 h 1034"/>
                <a:gd name="T64" fmla="*/ 1 w 960"/>
                <a:gd name="T65" fmla="*/ 1 h 1034"/>
                <a:gd name="T66" fmla="*/ 1 w 960"/>
                <a:gd name="T67" fmla="*/ 1 h 1034"/>
                <a:gd name="T68" fmla="*/ 1 w 960"/>
                <a:gd name="T69" fmla="*/ 1 h 1034"/>
                <a:gd name="T70" fmla="*/ 1 w 960"/>
                <a:gd name="T71" fmla="*/ 1 h 1034"/>
                <a:gd name="T72" fmla="*/ 1 w 960"/>
                <a:gd name="T73" fmla="*/ 1 h 1034"/>
                <a:gd name="T74" fmla="*/ 1 w 960"/>
                <a:gd name="T75" fmla="*/ 1 h 1034"/>
                <a:gd name="T76" fmla="*/ 1 w 960"/>
                <a:gd name="T77" fmla="*/ 1 h 1034"/>
                <a:gd name="T78" fmla="*/ 1 w 960"/>
                <a:gd name="T79" fmla="*/ 1 h 1034"/>
                <a:gd name="T80" fmla="*/ 1 w 960"/>
                <a:gd name="T81" fmla="*/ 1 h 1034"/>
                <a:gd name="T82" fmla="*/ 1 w 960"/>
                <a:gd name="T83" fmla="*/ 1 h 1034"/>
                <a:gd name="T84" fmla="*/ 1 w 960"/>
                <a:gd name="T85" fmla="*/ 1 h 1034"/>
                <a:gd name="T86" fmla="*/ 1 w 960"/>
                <a:gd name="T87" fmla="*/ 1 h 1034"/>
                <a:gd name="T88" fmla="*/ 0 w 960"/>
                <a:gd name="T89" fmla="*/ 1 h 1034"/>
                <a:gd name="T90" fmla="*/ 0 w 960"/>
                <a:gd name="T91" fmla="*/ 1 h 1034"/>
                <a:gd name="T92" fmla="*/ 1 w 960"/>
                <a:gd name="T93" fmla="*/ 1 h 1034"/>
                <a:gd name="T94" fmla="*/ 1 w 960"/>
                <a:gd name="T95" fmla="*/ 1 h 1034"/>
                <a:gd name="T96" fmla="*/ 1 w 960"/>
                <a:gd name="T97" fmla="*/ 1 h 1034"/>
                <a:gd name="T98" fmla="*/ 1 w 960"/>
                <a:gd name="T99" fmla="*/ 1 h 1034"/>
                <a:gd name="T100" fmla="*/ 1 w 960"/>
                <a:gd name="T101" fmla="*/ 1 h 1034"/>
                <a:gd name="T102" fmla="*/ 1 w 960"/>
                <a:gd name="T103" fmla="*/ 1 h 1034"/>
                <a:gd name="T104" fmla="*/ 1 w 960"/>
                <a:gd name="T105" fmla="*/ 1 h 1034"/>
                <a:gd name="T106" fmla="*/ 1 w 960"/>
                <a:gd name="T107" fmla="*/ 1 h 1034"/>
                <a:gd name="T108" fmla="*/ 1 w 960"/>
                <a:gd name="T109" fmla="*/ 1 h 1034"/>
                <a:gd name="T110" fmla="*/ 1 w 960"/>
                <a:gd name="T111" fmla="*/ 1 h 1034"/>
                <a:gd name="T112" fmla="*/ 1 w 960"/>
                <a:gd name="T113" fmla="*/ 1 h 1034"/>
                <a:gd name="T114" fmla="*/ 1 w 960"/>
                <a:gd name="T115" fmla="*/ 1 h 1034"/>
                <a:gd name="T116" fmla="*/ 1 w 960"/>
                <a:gd name="T117" fmla="*/ 1 h 1034"/>
                <a:gd name="T118" fmla="*/ 1 w 960"/>
                <a:gd name="T119" fmla="*/ 1 h 1034"/>
                <a:gd name="T120" fmla="*/ 1 w 960"/>
                <a:gd name="T121" fmla="*/ 1 h 1034"/>
                <a:gd name="T122" fmla="*/ 1 w 960"/>
                <a:gd name="T123" fmla="*/ 0 h 1034"/>
                <a:gd name="T124" fmla="*/ 1 w 960"/>
                <a:gd name="T125" fmla="*/ 0 h 1034"/>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960"/>
                <a:gd name="T190" fmla="*/ 0 h 1034"/>
                <a:gd name="T191" fmla="*/ 960 w 960"/>
                <a:gd name="T192" fmla="*/ 1034 h 1034"/>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960" h="1034">
                  <a:moveTo>
                    <a:pt x="332" y="0"/>
                  </a:moveTo>
                  <a:lnTo>
                    <a:pt x="354" y="12"/>
                  </a:lnTo>
                  <a:lnTo>
                    <a:pt x="376" y="24"/>
                  </a:lnTo>
                  <a:lnTo>
                    <a:pt x="399" y="35"/>
                  </a:lnTo>
                  <a:lnTo>
                    <a:pt x="423" y="47"/>
                  </a:lnTo>
                  <a:lnTo>
                    <a:pt x="445" y="57"/>
                  </a:lnTo>
                  <a:lnTo>
                    <a:pt x="468" y="68"/>
                  </a:lnTo>
                  <a:lnTo>
                    <a:pt x="490" y="80"/>
                  </a:lnTo>
                  <a:lnTo>
                    <a:pt x="511" y="92"/>
                  </a:lnTo>
                  <a:lnTo>
                    <a:pt x="534" y="104"/>
                  </a:lnTo>
                  <a:lnTo>
                    <a:pt x="554" y="116"/>
                  </a:lnTo>
                  <a:lnTo>
                    <a:pt x="575" y="130"/>
                  </a:lnTo>
                  <a:lnTo>
                    <a:pt x="594" y="144"/>
                  </a:lnTo>
                  <a:lnTo>
                    <a:pt x="620" y="164"/>
                  </a:lnTo>
                  <a:lnTo>
                    <a:pt x="642" y="183"/>
                  </a:lnTo>
                  <a:lnTo>
                    <a:pt x="665" y="204"/>
                  </a:lnTo>
                  <a:lnTo>
                    <a:pt x="687" y="227"/>
                  </a:lnTo>
                  <a:lnTo>
                    <a:pt x="710" y="247"/>
                  </a:lnTo>
                  <a:lnTo>
                    <a:pt x="730" y="270"/>
                  </a:lnTo>
                  <a:lnTo>
                    <a:pt x="751" y="292"/>
                  </a:lnTo>
                  <a:lnTo>
                    <a:pt x="773" y="315"/>
                  </a:lnTo>
                  <a:lnTo>
                    <a:pt x="794" y="337"/>
                  </a:lnTo>
                  <a:lnTo>
                    <a:pt x="815" y="360"/>
                  </a:lnTo>
                  <a:lnTo>
                    <a:pt x="836" y="382"/>
                  </a:lnTo>
                  <a:lnTo>
                    <a:pt x="856" y="403"/>
                  </a:lnTo>
                  <a:lnTo>
                    <a:pt x="856" y="470"/>
                  </a:lnTo>
                  <a:lnTo>
                    <a:pt x="824" y="470"/>
                  </a:lnTo>
                  <a:lnTo>
                    <a:pt x="824" y="780"/>
                  </a:lnTo>
                  <a:lnTo>
                    <a:pt x="932" y="890"/>
                  </a:lnTo>
                  <a:lnTo>
                    <a:pt x="932" y="939"/>
                  </a:lnTo>
                  <a:lnTo>
                    <a:pt x="936" y="942"/>
                  </a:lnTo>
                  <a:lnTo>
                    <a:pt x="938" y="944"/>
                  </a:lnTo>
                  <a:lnTo>
                    <a:pt x="939" y="946"/>
                  </a:lnTo>
                  <a:lnTo>
                    <a:pt x="943" y="949"/>
                  </a:lnTo>
                  <a:lnTo>
                    <a:pt x="944" y="951"/>
                  </a:lnTo>
                  <a:lnTo>
                    <a:pt x="946" y="953"/>
                  </a:lnTo>
                  <a:lnTo>
                    <a:pt x="950" y="956"/>
                  </a:lnTo>
                  <a:lnTo>
                    <a:pt x="951" y="958"/>
                  </a:lnTo>
                  <a:lnTo>
                    <a:pt x="955" y="961"/>
                  </a:lnTo>
                  <a:lnTo>
                    <a:pt x="956" y="963"/>
                  </a:lnTo>
                  <a:lnTo>
                    <a:pt x="958" y="965"/>
                  </a:lnTo>
                  <a:lnTo>
                    <a:pt x="960" y="966"/>
                  </a:lnTo>
                  <a:lnTo>
                    <a:pt x="960" y="1034"/>
                  </a:lnTo>
                  <a:lnTo>
                    <a:pt x="297" y="1034"/>
                  </a:lnTo>
                  <a:lnTo>
                    <a:pt x="0" y="737"/>
                  </a:lnTo>
                  <a:lnTo>
                    <a:pt x="0" y="628"/>
                  </a:lnTo>
                  <a:lnTo>
                    <a:pt x="69" y="628"/>
                  </a:lnTo>
                  <a:lnTo>
                    <a:pt x="69" y="246"/>
                  </a:lnTo>
                  <a:lnTo>
                    <a:pt x="66" y="242"/>
                  </a:lnTo>
                  <a:lnTo>
                    <a:pt x="62" y="239"/>
                  </a:lnTo>
                  <a:lnTo>
                    <a:pt x="57" y="234"/>
                  </a:lnTo>
                  <a:lnTo>
                    <a:pt x="54" y="228"/>
                  </a:lnTo>
                  <a:lnTo>
                    <a:pt x="48" y="223"/>
                  </a:lnTo>
                  <a:lnTo>
                    <a:pt x="43" y="220"/>
                  </a:lnTo>
                  <a:lnTo>
                    <a:pt x="40" y="215"/>
                  </a:lnTo>
                  <a:lnTo>
                    <a:pt x="36" y="211"/>
                  </a:lnTo>
                  <a:lnTo>
                    <a:pt x="33" y="208"/>
                  </a:lnTo>
                  <a:lnTo>
                    <a:pt x="31" y="204"/>
                  </a:lnTo>
                  <a:lnTo>
                    <a:pt x="29" y="202"/>
                  </a:lnTo>
                  <a:lnTo>
                    <a:pt x="28" y="201"/>
                  </a:lnTo>
                  <a:lnTo>
                    <a:pt x="28" y="145"/>
                  </a:lnTo>
                  <a:lnTo>
                    <a:pt x="332" y="0"/>
                  </a:lnTo>
                  <a:close/>
                </a:path>
              </a:pathLst>
            </a:custGeom>
            <a:solidFill>
              <a:srgbClr val="000066"/>
            </a:solidFill>
            <a:ln w="9525">
              <a:noFill/>
              <a:round/>
              <a:headEnd/>
              <a:tailEnd/>
            </a:ln>
          </p:spPr>
          <p:txBody>
            <a:bodyPr/>
            <a:lstStyle/>
            <a:p>
              <a:endParaRPr lang="en-US" sz="700" dirty="0"/>
            </a:p>
          </p:txBody>
        </p:sp>
        <p:sp>
          <p:nvSpPr>
            <p:cNvPr id="39" name="Freeform 20"/>
            <p:cNvSpPr>
              <a:spLocks/>
            </p:cNvSpPr>
            <p:nvPr/>
          </p:nvSpPr>
          <p:spPr bwMode="auto">
            <a:xfrm>
              <a:off x="640" y="1689"/>
              <a:ext cx="385" cy="192"/>
            </a:xfrm>
            <a:custGeom>
              <a:avLst/>
              <a:gdLst>
                <a:gd name="T0" fmla="*/ 0 w 772"/>
                <a:gd name="T1" fmla="*/ 0 h 386"/>
                <a:gd name="T2" fmla="*/ 0 w 772"/>
                <a:gd name="T3" fmla="*/ 0 h 386"/>
                <a:gd name="T4" fmla="*/ 0 w 772"/>
                <a:gd name="T5" fmla="*/ 0 h 386"/>
                <a:gd name="T6" fmla="*/ 0 w 772"/>
                <a:gd name="T7" fmla="*/ 0 h 386"/>
                <a:gd name="T8" fmla="*/ 0 w 772"/>
                <a:gd name="T9" fmla="*/ 0 h 386"/>
                <a:gd name="T10" fmla="*/ 0 w 772"/>
                <a:gd name="T11" fmla="*/ 0 h 386"/>
                <a:gd name="T12" fmla="*/ 0 w 772"/>
                <a:gd name="T13" fmla="*/ 0 h 386"/>
                <a:gd name="T14" fmla="*/ 0 w 772"/>
                <a:gd name="T15" fmla="*/ 0 h 386"/>
                <a:gd name="T16" fmla="*/ 0 w 772"/>
                <a:gd name="T17" fmla="*/ 0 h 386"/>
                <a:gd name="T18" fmla="*/ 0 w 772"/>
                <a:gd name="T19" fmla="*/ 0 h 386"/>
                <a:gd name="T20" fmla="*/ 0 w 772"/>
                <a:gd name="T21" fmla="*/ 0 h 386"/>
                <a:gd name="T22" fmla="*/ 0 w 772"/>
                <a:gd name="T23" fmla="*/ 0 h 386"/>
                <a:gd name="T24" fmla="*/ 0 w 772"/>
                <a:gd name="T25" fmla="*/ 0 h 386"/>
                <a:gd name="T26" fmla="*/ 0 w 772"/>
                <a:gd name="T27" fmla="*/ 0 h 386"/>
                <a:gd name="T28" fmla="*/ 0 w 772"/>
                <a:gd name="T29" fmla="*/ 0 h 386"/>
                <a:gd name="T30" fmla="*/ 0 w 772"/>
                <a:gd name="T31" fmla="*/ 0 h 386"/>
                <a:gd name="T32" fmla="*/ 0 w 772"/>
                <a:gd name="T33" fmla="*/ 0 h 386"/>
                <a:gd name="T34" fmla="*/ 0 w 772"/>
                <a:gd name="T35" fmla="*/ 0 h 386"/>
                <a:gd name="T36" fmla="*/ 0 w 772"/>
                <a:gd name="T37" fmla="*/ 0 h 386"/>
                <a:gd name="T38" fmla="*/ 0 w 772"/>
                <a:gd name="T39" fmla="*/ 0 h 386"/>
                <a:gd name="T40" fmla="*/ 0 w 772"/>
                <a:gd name="T41" fmla="*/ 0 h 386"/>
                <a:gd name="T42" fmla="*/ 0 w 772"/>
                <a:gd name="T43" fmla="*/ 0 h 386"/>
                <a:gd name="T44" fmla="*/ 0 w 772"/>
                <a:gd name="T45" fmla="*/ 0 h 386"/>
                <a:gd name="T46" fmla="*/ 0 w 772"/>
                <a:gd name="T47" fmla="*/ 0 h 386"/>
                <a:gd name="T48" fmla="*/ 0 w 772"/>
                <a:gd name="T49" fmla="*/ 0 h 386"/>
                <a:gd name="T50" fmla="*/ 0 w 772"/>
                <a:gd name="T51" fmla="*/ 0 h 386"/>
                <a:gd name="T52" fmla="*/ 0 w 772"/>
                <a:gd name="T53" fmla="*/ 0 h 386"/>
                <a:gd name="T54" fmla="*/ 0 w 772"/>
                <a:gd name="T55" fmla="*/ 0 h 386"/>
                <a:gd name="T56" fmla="*/ 0 w 772"/>
                <a:gd name="T57" fmla="*/ 0 h 386"/>
                <a:gd name="T58" fmla="*/ 0 w 772"/>
                <a:gd name="T59" fmla="*/ 0 h 386"/>
                <a:gd name="T60" fmla="*/ 0 w 772"/>
                <a:gd name="T61" fmla="*/ 0 h 386"/>
                <a:gd name="T62" fmla="*/ 0 w 772"/>
                <a:gd name="T63" fmla="*/ 0 h 386"/>
                <a:gd name="T64" fmla="*/ 0 w 772"/>
                <a:gd name="T65" fmla="*/ 0 h 386"/>
                <a:gd name="T66" fmla="*/ 0 w 772"/>
                <a:gd name="T67" fmla="*/ 0 h 386"/>
                <a:gd name="T68" fmla="*/ 0 w 772"/>
                <a:gd name="T69" fmla="*/ 0 h 386"/>
                <a:gd name="T70" fmla="*/ 0 w 772"/>
                <a:gd name="T71" fmla="*/ 0 h 386"/>
                <a:gd name="T72" fmla="*/ 0 w 772"/>
                <a:gd name="T73" fmla="*/ 0 h 386"/>
                <a:gd name="T74" fmla="*/ 0 w 772"/>
                <a:gd name="T75" fmla="*/ 0 h 386"/>
                <a:gd name="T76" fmla="*/ 0 w 772"/>
                <a:gd name="T77" fmla="*/ 0 h 386"/>
                <a:gd name="T78" fmla="*/ 0 w 772"/>
                <a:gd name="T79" fmla="*/ 0 h 386"/>
                <a:gd name="T80" fmla="*/ 0 w 772"/>
                <a:gd name="T81" fmla="*/ 0 h 386"/>
                <a:gd name="T82" fmla="*/ 0 w 772"/>
                <a:gd name="T83" fmla="*/ 0 h 386"/>
                <a:gd name="T84" fmla="*/ 0 w 772"/>
                <a:gd name="T85" fmla="*/ 0 h 386"/>
                <a:gd name="T86" fmla="*/ 0 w 772"/>
                <a:gd name="T87" fmla="*/ 0 h 386"/>
                <a:gd name="T88" fmla="*/ 0 w 772"/>
                <a:gd name="T89" fmla="*/ 0 h 386"/>
                <a:gd name="T90" fmla="*/ 0 w 772"/>
                <a:gd name="T91" fmla="*/ 0 h 386"/>
                <a:gd name="T92" fmla="*/ 0 w 772"/>
                <a:gd name="T93" fmla="*/ 0 h 386"/>
                <a:gd name="T94" fmla="*/ 0 w 772"/>
                <a:gd name="T95" fmla="*/ 0 h 386"/>
                <a:gd name="T96" fmla="*/ 0 w 772"/>
                <a:gd name="T97" fmla="*/ 0 h 386"/>
                <a:gd name="T98" fmla="*/ 0 w 772"/>
                <a:gd name="T99" fmla="*/ 0 h 386"/>
                <a:gd name="T100" fmla="*/ 0 w 772"/>
                <a:gd name="T101" fmla="*/ 0 h 386"/>
                <a:gd name="T102" fmla="*/ 0 w 772"/>
                <a:gd name="T103" fmla="*/ 0 h 386"/>
                <a:gd name="T104" fmla="*/ 0 w 772"/>
                <a:gd name="T105" fmla="*/ 0 h 386"/>
                <a:gd name="T106" fmla="*/ 0 w 772"/>
                <a:gd name="T107" fmla="*/ 0 h 386"/>
                <a:gd name="T108" fmla="*/ 0 w 772"/>
                <a:gd name="T109" fmla="*/ 0 h 386"/>
                <a:gd name="T110" fmla="*/ 0 w 772"/>
                <a:gd name="T111" fmla="*/ 0 h 386"/>
                <a:gd name="T112" fmla="*/ 0 w 772"/>
                <a:gd name="T113" fmla="*/ 0 h 38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772"/>
                <a:gd name="T172" fmla="*/ 0 h 386"/>
                <a:gd name="T173" fmla="*/ 772 w 772"/>
                <a:gd name="T174" fmla="*/ 386 h 38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772" h="386">
                  <a:moveTo>
                    <a:pt x="318" y="0"/>
                  </a:moveTo>
                  <a:lnTo>
                    <a:pt x="326" y="5"/>
                  </a:lnTo>
                  <a:lnTo>
                    <a:pt x="333" y="9"/>
                  </a:lnTo>
                  <a:lnTo>
                    <a:pt x="340" y="12"/>
                  </a:lnTo>
                  <a:lnTo>
                    <a:pt x="347" y="16"/>
                  </a:lnTo>
                  <a:lnTo>
                    <a:pt x="356" y="21"/>
                  </a:lnTo>
                  <a:lnTo>
                    <a:pt x="363" y="24"/>
                  </a:lnTo>
                  <a:lnTo>
                    <a:pt x="369" y="28"/>
                  </a:lnTo>
                  <a:lnTo>
                    <a:pt x="376" y="31"/>
                  </a:lnTo>
                  <a:lnTo>
                    <a:pt x="385" y="37"/>
                  </a:lnTo>
                  <a:lnTo>
                    <a:pt x="392" y="40"/>
                  </a:lnTo>
                  <a:lnTo>
                    <a:pt x="399" y="43"/>
                  </a:lnTo>
                  <a:lnTo>
                    <a:pt x="406" y="47"/>
                  </a:lnTo>
                  <a:lnTo>
                    <a:pt x="416" y="52"/>
                  </a:lnTo>
                  <a:lnTo>
                    <a:pt x="426" y="57"/>
                  </a:lnTo>
                  <a:lnTo>
                    <a:pt x="435" y="62"/>
                  </a:lnTo>
                  <a:lnTo>
                    <a:pt x="445" y="68"/>
                  </a:lnTo>
                  <a:lnTo>
                    <a:pt x="456" y="73"/>
                  </a:lnTo>
                  <a:lnTo>
                    <a:pt x="466" y="76"/>
                  </a:lnTo>
                  <a:lnTo>
                    <a:pt x="475" y="81"/>
                  </a:lnTo>
                  <a:lnTo>
                    <a:pt x="485" y="87"/>
                  </a:lnTo>
                  <a:lnTo>
                    <a:pt x="496" y="94"/>
                  </a:lnTo>
                  <a:lnTo>
                    <a:pt x="504" y="99"/>
                  </a:lnTo>
                  <a:lnTo>
                    <a:pt x="513" y="106"/>
                  </a:lnTo>
                  <a:lnTo>
                    <a:pt x="521" y="111"/>
                  </a:lnTo>
                  <a:lnTo>
                    <a:pt x="544" y="130"/>
                  </a:lnTo>
                  <a:lnTo>
                    <a:pt x="566" y="151"/>
                  </a:lnTo>
                  <a:lnTo>
                    <a:pt x="587" y="170"/>
                  </a:lnTo>
                  <a:lnTo>
                    <a:pt x="608" y="190"/>
                  </a:lnTo>
                  <a:lnTo>
                    <a:pt x="628" y="211"/>
                  </a:lnTo>
                  <a:lnTo>
                    <a:pt x="649" y="232"/>
                  </a:lnTo>
                  <a:lnTo>
                    <a:pt x="670" y="254"/>
                  </a:lnTo>
                  <a:lnTo>
                    <a:pt x="689" y="275"/>
                  </a:lnTo>
                  <a:lnTo>
                    <a:pt x="710" y="296"/>
                  </a:lnTo>
                  <a:lnTo>
                    <a:pt x="730" y="318"/>
                  </a:lnTo>
                  <a:lnTo>
                    <a:pt x="751" y="339"/>
                  </a:lnTo>
                  <a:lnTo>
                    <a:pt x="772" y="360"/>
                  </a:lnTo>
                  <a:lnTo>
                    <a:pt x="772" y="386"/>
                  </a:lnTo>
                  <a:lnTo>
                    <a:pt x="254" y="386"/>
                  </a:lnTo>
                  <a:lnTo>
                    <a:pt x="0" y="132"/>
                  </a:lnTo>
                  <a:lnTo>
                    <a:pt x="0" y="107"/>
                  </a:lnTo>
                  <a:lnTo>
                    <a:pt x="2" y="107"/>
                  </a:lnTo>
                  <a:lnTo>
                    <a:pt x="3" y="107"/>
                  </a:lnTo>
                  <a:lnTo>
                    <a:pt x="5" y="106"/>
                  </a:lnTo>
                  <a:lnTo>
                    <a:pt x="7" y="104"/>
                  </a:lnTo>
                  <a:lnTo>
                    <a:pt x="9" y="104"/>
                  </a:lnTo>
                  <a:lnTo>
                    <a:pt x="10" y="104"/>
                  </a:lnTo>
                  <a:lnTo>
                    <a:pt x="12" y="102"/>
                  </a:lnTo>
                  <a:lnTo>
                    <a:pt x="14" y="102"/>
                  </a:lnTo>
                  <a:lnTo>
                    <a:pt x="14" y="100"/>
                  </a:lnTo>
                  <a:lnTo>
                    <a:pt x="257" y="342"/>
                  </a:lnTo>
                  <a:lnTo>
                    <a:pt x="525" y="206"/>
                  </a:lnTo>
                  <a:lnTo>
                    <a:pt x="318" y="0"/>
                  </a:lnTo>
                  <a:close/>
                </a:path>
              </a:pathLst>
            </a:custGeom>
            <a:solidFill>
              <a:srgbClr val="A2C1FE"/>
            </a:solidFill>
            <a:ln w="9525">
              <a:noFill/>
              <a:round/>
              <a:headEnd/>
              <a:tailEnd/>
            </a:ln>
          </p:spPr>
          <p:txBody>
            <a:bodyPr/>
            <a:lstStyle/>
            <a:p>
              <a:endParaRPr lang="en-US" sz="700" dirty="0"/>
            </a:p>
          </p:txBody>
        </p:sp>
        <p:sp>
          <p:nvSpPr>
            <p:cNvPr id="40" name="Freeform 21"/>
            <p:cNvSpPr>
              <a:spLocks/>
            </p:cNvSpPr>
            <p:nvPr/>
          </p:nvSpPr>
          <p:spPr bwMode="auto">
            <a:xfrm>
              <a:off x="626" y="1904"/>
              <a:ext cx="436" cy="228"/>
            </a:xfrm>
            <a:custGeom>
              <a:avLst/>
              <a:gdLst>
                <a:gd name="T0" fmla="*/ 0 w 874"/>
                <a:gd name="T1" fmla="*/ 0 h 456"/>
                <a:gd name="T2" fmla="*/ 0 w 874"/>
                <a:gd name="T3" fmla="*/ 0 h 456"/>
                <a:gd name="T4" fmla="*/ 0 w 874"/>
                <a:gd name="T5" fmla="*/ 1 h 456"/>
                <a:gd name="T6" fmla="*/ 0 w 874"/>
                <a:gd name="T7" fmla="*/ 1 h 456"/>
                <a:gd name="T8" fmla="*/ 0 w 874"/>
                <a:gd name="T9" fmla="*/ 1 h 456"/>
                <a:gd name="T10" fmla="*/ 0 w 874"/>
                <a:gd name="T11" fmla="*/ 1 h 456"/>
                <a:gd name="T12" fmla="*/ 0 w 874"/>
                <a:gd name="T13" fmla="*/ 1 h 456"/>
                <a:gd name="T14" fmla="*/ 0 w 874"/>
                <a:gd name="T15" fmla="*/ 1 h 456"/>
                <a:gd name="T16" fmla="*/ 0 w 874"/>
                <a:gd name="T17" fmla="*/ 0 h 456"/>
                <a:gd name="T18" fmla="*/ 0 w 874"/>
                <a:gd name="T19" fmla="*/ 0 h 456"/>
                <a:gd name="T20" fmla="*/ 0 w 874"/>
                <a:gd name="T21" fmla="*/ 1 h 456"/>
                <a:gd name="T22" fmla="*/ 0 w 874"/>
                <a:gd name="T23" fmla="*/ 1 h 456"/>
                <a:gd name="T24" fmla="*/ 0 w 874"/>
                <a:gd name="T25" fmla="*/ 1 h 456"/>
                <a:gd name="T26" fmla="*/ 0 w 874"/>
                <a:gd name="T27" fmla="*/ 1 h 456"/>
                <a:gd name="T28" fmla="*/ 0 w 874"/>
                <a:gd name="T29" fmla="*/ 1 h 456"/>
                <a:gd name="T30" fmla="*/ 0 w 874"/>
                <a:gd name="T31" fmla="*/ 1 h 456"/>
                <a:gd name="T32" fmla="*/ 0 w 874"/>
                <a:gd name="T33" fmla="*/ 0 h 456"/>
                <a:gd name="T34" fmla="*/ 0 w 874"/>
                <a:gd name="T35" fmla="*/ 0 h 456"/>
                <a:gd name="T36" fmla="*/ 0 w 874"/>
                <a:gd name="T37" fmla="*/ 1 h 456"/>
                <a:gd name="T38" fmla="*/ 0 w 874"/>
                <a:gd name="T39" fmla="*/ 1 h 456"/>
                <a:gd name="T40" fmla="*/ 0 w 874"/>
                <a:gd name="T41" fmla="*/ 1 h 456"/>
                <a:gd name="T42" fmla="*/ 0 w 874"/>
                <a:gd name="T43" fmla="*/ 1 h 456"/>
                <a:gd name="T44" fmla="*/ 0 w 874"/>
                <a:gd name="T45" fmla="*/ 1 h 456"/>
                <a:gd name="T46" fmla="*/ 0 w 874"/>
                <a:gd name="T47" fmla="*/ 1 h 456"/>
                <a:gd name="T48" fmla="*/ 0 w 874"/>
                <a:gd name="T49" fmla="*/ 0 h 456"/>
                <a:gd name="T50" fmla="*/ 0 w 874"/>
                <a:gd name="T51" fmla="*/ 0 h 456"/>
                <a:gd name="T52" fmla="*/ 0 w 874"/>
                <a:gd name="T53" fmla="*/ 1 h 456"/>
                <a:gd name="T54" fmla="*/ 0 w 874"/>
                <a:gd name="T55" fmla="*/ 1 h 456"/>
                <a:gd name="T56" fmla="*/ 0 w 874"/>
                <a:gd name="T57" fmla="*/ 1 h 456"/>
                <a:gd name="T58" fmla="*/ 0 w 874"/>
                <a:gd name="T59" fmla="*/ 1 h 456"/>
                <a:gd name="T60" fmla="*/ 0 w 874"/>
                <a:gd name="T61" fmla="*/ 1 h 456"/>
                <a:gd name="T62" fmla="*/ 0 w 874"/>
                <a:gd name="T63" fmla="*/ 1 h 456"/>
                <a:gd name="T64" fmla="*/ 0 w 874"/>
                <a:gd name="T65" fmla="*/ 1 h 456"/>
                <a:gd name="T66" fmla="*/ 0 w 874"/>
                <a:gd name="T67" fmla="*/ 1 h 456"/>
                <a:gd name="T68" fmla="*/ 0 w 874"/>
                <a:gd name="T69" fmla="*/ 1 h 456"/>
                <a:gd name="T70" fmla="*/ 0 w 874"/>
                <a:gd name="T71" fmla="*/ 1 h 456"/>
                <a:gd name="T72" fmla="*/ 0 w 874"/>
                <a:gd name="T73" fmla="*/ 1 h 456"/>
                <a:gd name="T74" fmla="*/ 0 w 874"/>
                <a:gd name="T75" fmla="*/ 1 h 456"/>
                <a:gd name="T76" fmla="*/ 0 w 874"/>
                <a:gd name="T77" fmla="*/ 1 h 456"/>
                <a:gd name="T78" fmla="*/ 0 w 874"/>
                <a:gd name="T79" fmla="*/ 1 h 456"/>
                <a:gd name="T80" fmla="*/ 0 w 874"/>
                <a:gd name="T81" fmla="*/ 1 h 456"/>
                <a:gd name="T82" fmla="*/ 0 w 874"/>
                <a:gd name="T83" fmla="*/ 1 h 456"/>
                <a:gd name="T84" fmla="*/ 0 w 874"/>
                <a:gd name="T85" fmla="*/ 1 h 456"/>
                <a:gd name="T86" fmla="*/ 0 w 874"/>
                <a:gd name="T87" fmla="*/ 1 h 456"/>
                <a:gd name="T88" fmla="*/ 0 w 874"/>
                <a:gd name="T89" fmla="*/ 1 h 456"/>
                <a:gd name="T90" fmla="*/ 0 w 874"/>
                <a:gd name="T91" fmla="*/ 1 h 456"/>
                <a:gd name="T92" fmla="*/ 0 w 874"/>
                <a:gd name="T93" fmla="*/ 1 h 456"/>
                <a:gd name="T94" fmla="*/ 0 w 874"/>
                <a:gd name="T95" fmla="*/ 1 h 456"/>
                <a:gd name="T96" fmla="*/ 0 w 874"/>
                <a:gd name="T97" fmla="*/ 0 h 456"/>
                <a:gd name="T98" fmla="*/ 0 w 874"/>
                <a:gd name="T99" fmla="*/ 0 h 45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874"/>
                <a:gd name="T151" fmla="*/ 0 h 456"/>
                <a:gd name="T152" fmla="*/ 874 w 874"/>
                <a:gd name="T153" fmla="*/ 456 h 45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874" h="456">
                  <a:moveTo>
                    <a:pt x="303" y="0"/>
                  </a:moveTo>
                  <a:lnTo>
                    <a:pt x="344" y="0"/>
                  </a:lnTo>
                  <a:lnTo>
                    <a:pt x="344" y="181"/>
                  </a:lnTo>
                  <a:lnTo>
                    <a:pt x="416" y="181"/>
                  </a:lnTo>
                  <a:lnTo>
                    <a:pt x="416" y="399"/>
                  </a:lnTo>
                  <a:lnTo>
                    <a:pt x="487" y="399"/>
                  </a:lnTo>
                  <a:lnTo>
                    <a:pt x="487" y="371"/>
                  </a:lnTo>
                  <a:lnTo>
                    <a:pt x="446" y="371"/>
                  </a:lnTo>
                  <a:lnTo>
                    <a:pt x="446" y="0"/>
                  </a:lnTo>
                  <a:lnTo>
                    <a:pt x="487" y="0"/>
                  </a:lnTo>
                  <a:lnTo>
                    <a:pt x="487" y="181"/>
                  </a:lnTo>
                  <a:lnTo>
                    <a:pt x="556" y="181"/>
                  </a:lnTo>
                  <a:lnTo>
                    <a:pt x="556" y="399"/>
                  </a:lnTo>
                  <a:lnTo>
                    <a:pt x="625" y="399"/>
                  </a:lnTo>
                  <a:lnTo>
                    <a:pt x="625" y="371"/>
                  </a:lnTo>
                  <a:lnTo>
                    <a:pt x="584" y="371"/>
                  </a:lnTo>
                  <a:lnTo>
                    <a:pt x="584" y="0"/>
                  </a:lnTo>
                  <a:lnTo>
                    <a:pt x="627" y="0"/>
                  </a:lnTo>
                  <a:lnTo>
                    <a:pt x="627" y="180"/>
                  </a:lnTo>
                  <a:lnTo>
                    <a:pt x="701" y="261"/>
                  </a:lnTo>
                  <a:lnTo>
                    <a:pt x="701" y="399"/>
                  </a:lnTo>
                  <a:lnTo>
                    <a:pt x="772" y="399"/>
                  </a:lnTo>
                  <a:lnTo>
                    <a:pt x="772" y="371"/>
                  </a:lnTo>
                  <a:lnTo>
                    <a:pt x="731" y="371"/>
                  </a:lnTo>
                  <a:lnTo>
                    <a:pt x="731" y="0"/>
                  </a:lnTo>
                  <a:lnTo>
                    <a:pt x="765" y="0"/>
                  </a:lnTo>
                  <a:lnTo>
                    <a:pt x="765" y="316"/>
                  </a:lnTo>
                  <a:lnTo>
                    <a:pt x="874" y="434"/>
                  </a:lnTo>
                  <a:lnTo>
                    <a:pt x="874" y="456"/>
                  </a:lnTo>
                  <a:lnTo>
                    <a:pt x="249" y="456"/>
                  </a:lnTo>
                  <a:lnTo>
                    <a:pt x="249" y="432"/>
                  </a:lnTo>
                  <a:lnTo>
                    <a:pt x="244" y="427"/>
                  </a:lnTo>
                  <a:lnTo>
                    <a:pt x="230" y="413"/>
                  </a:lnTo>
                  <a:lnTo>
                    <a:pt x="213" y="396"/>
                  </a:lnTo>
                  <a:lnTo>
                    <a:pt x="190" y="375"/>
                  </a:lnTo>
                  <a:lnTo>
                    <a:pt x="166" y="351"/>
                  </a:lnTo>
                  <a:lnTo>
                    <a:pt x="140" y="323"/>
                  </a:lnTo>
                  <a:lnTo>
                    <a:pt x="113" y="297"/>
                  </a:lnTo>
                  <a:lnTo>
                    <a:pt x="87" y="269"/>
                  </a:lnTo>
                  <a:lnTo>
                    <a:pt x="61" y="244"/>
                  </a:lnTo>
                  <a:lnTo>
                    <a:pt x="37" y="221"/>
                  </a:lnTo>
                  <a:lnTo>
                    <a:pt x="18" y="200"/>
                  </a:lnTo>
                  <a:lnTo>
                    <a:pt x="0" y="183"/>
                  </a:lnTo>
                  <a:lnTo>
                    <a:pt x="57" y="183"/>
                  </a:lnTo>
                  <a:lnTo>
                    <a:pt x="275" y="399"/>
                  </a:lnTo>
                  <a:lnTo>
                    <a:pt x="344" y="399"/>
                  </a:lnTo>
                  <a:lnTo>
                    <a:pt x="344" y="371"/>
                  </a:lnTo>
                  <a:lnTo>
                    <a:pt x="303" y="371"/>
                  </a:lnTo>
                  <a:lnTo>
                    <a:pt x="303" y="0"/>
                  </a:lnTo>
                  <a:close/>
                </a:path>
              </a:pathLst>
            </a:custGeom>
            <a:solidFill>
              <a:srgbClr val="A2C1FE"/>
            </a:solidFill>
            <a:ln w="9525">
              <a:noFill/>
              <a:round/>
              <a:headEnd/>
              <a:tailEnd/>
            </a:ln>
          </p:spPr>
          <p:txBody>
            <a:bodyPr/>
            <a:lstStyle/>
            <a:p>
              <a:endParaRPr lang="en-US" sz="700" dirty="0"/>
            </a:p>
          </p:txBody>
        </p:sp>
        <p:sp>
          <p:nvSpPr>
            <p:cNvPr id="41" name="Freeform 22"/>
            <p:cNvSpPr>
              <a:spLocks/>
            </p:cNvSpPr>
            <p:nvPr/>
          </p:nvSpPr>
          <p:spPr bwMode="auto">
            <a:xfrm>
              <a:off x="758" y="2140"/>
              <a:ext cx="319" cy="22"/>
            </a:xfrm>
            <a:custGeom>
              <a:avLst/>
              <a:gdLst>
                <a:gd name="T0" fmla="*/ 0 w 638"/>
                <a:gd name="T1" fmla="*/ 0 h 44"/>
                <a:gd name="T2" fmla="*/ 1 w 638"/>
                <a:gd name="T3" fmla="*/ 0 h 44"/>
                <a:gd name="T4" fmla="*/ 1 w 638"/>
                <a:gd name="T5" fmla="*/ 0 h 44"/>
                <a:gd name="T6" fmla="*/ 1 w 638"/>
                <a:gd name="T7" fmla="*/ 1 h 44"/>
                <a:gd name="T8" fmla="*/ 1 w 638"/>
                <a:gd name="T9" fmla="*/ 1 h 44"/>
                <a:gd name="T10" fmla="*/ 1 w 638"/>
                <a:gd name="T11" fmla="*/ 1 h 44"/>
                <a:gd name="T12" fmla="*/ 1 w 638"/>
                <a:gd name="T13" fmla="*/ 1 h 44"/>
                <a:gd name="T14" fmla="*/ 1 w 638"/>
                <a:gd name="T15" fmla="*/ 1 h 44"/>
                <a:gd name="T16" fmla="*/ 1 w 638"/>
                <a:gd name="T17" fmla="*/ 1 h 44"/>
                <a:gd name="T18" fmla="*/ 1 w 638"/>
                <a:gd name="T19" fmla="*/ 1 h 44"/>
                <a:gd name="T20" fmla="*/ 1 w 638"/>
                <a:gd name="T21" fmla="*/ 1 h 44"/>
                <a:gd name="T22" fmla="*/ 1 w 638"/>
                <a:gd name="T23" fmla="*/ 1 h 44"/>
                <a:gd name="T24" fmla="*/ 1 w 638"/>
                <a:gd name="T25" fmla="*/ 1 h 44"/>
                <a:gd name="T26" fmla="*/ 1 w 638"/>
                <a:gd name="T27" fmla="*/ 1 h 44"/>
                <a:gd name="T28" fmla="*/ 1 w 638"/>
                <a:gd name="T29" fmla="*/ 1 h 44"/>
                <a:gd name="T30" fmla="*/ 1 w 638"/>
                <a:gd name="T31" fmla="*/ 1 h 44"/>
                <a:gd name="T32" fmla="*/ 1 w 638"/>
                <a:gd name="T33" fmla="*/ 1 h 44"/>
                <a:gd name="T34" fmla="*/ 1 w 638"/>
                <a:gd name="T35" fmla="*/ 1 h 44"/>
                <a:gd name="T36" fmla="*/ 1 w 638"/>
                <a:gd name="T37" fmla="*/ 1 h 44"/>
                <a:gd name="T38" fmla="*/ 1 w 638"/>
                <a:gd name="T39" fmla="*/ 1 h 44"/>
                <a:gd name="T40" fmla="*/ 1 w 638"/>
                <a:gd name="T41" fmla="*/ 1 h 44"/>
                <a:gd name="T42" fmla="*/ 1 w 638"/>
                <a:gd name="T43" fmla="*/ 1 h 44"/>
                <a:gd name="T44" fmla="*/ 1 w 638"/>
                <a:gd name="T45" fmla="*/ 1 h 44"/>
                <a:gd name="T46" fmla="*/ 1 w 638"/>
                <a:gd name="T47" fmla="*/ 1 h 44"/>
                <a:gd name="T48" fmla="*/ 1 w 638"/>
                <a:gd name="T49" fmla="*/ 1 h 44"/>
                <a:gd name="T50" fmla="*/ 1 w 638"/>
                <a:gd name="T51" fmla="*/ 1 h 44"/>
                <a:gd name="T52" fmla="*/ 1 w 638"/>
                <a:gd name="T53" fmla="*/ 1 h 44"/>
                <a:gd name="T54" fmla="*/ 1 w 638"/>
                <a:gd name="T55" fmla="*/ 1 h 44"/>
                <a:gd name="T56" fmla="*/ 1 w 638"/>
                <a:gd name="T57" fmla="*/ 1 h 44"/>
                <a:gd name="T58" fmla="*/ 1 w 638"/>
                <a:gd name="T59" fmla="*/ 1 h 44"/>
                <a:gd name="T60" fmla="*/ 1 w 638"/>
                <a:gd name="T61" fmla="*/ 1 h 44"/>
                <a:gd name="T62" fmla="*/ 1 w 638"/>
                <a:gd name="T63" fmla="*/ 1 h 44"/>
                <a:gd name="T64" fmla="*/ 1 w 638"/>
                <a:gd name="T65" fmla="*/ 1 h 44"/>
                <a:gd name="T66" fmla="*/ 1 w 638"/>
                <a:gd name="T67" fmla="*/ 1 h 44"/>
                <a:gd name="T68" fmla="*/ 1 w 638"/>
                <a:gd name="T69" fmla="*/ 1 h 44"/>
                <a:gd name="T70" fmla="*/ 1 w 638"/>
                <a:gd name="T71" fmla="*/ 1 h 44"/>
                <a:gd name="T72" fmla="*/ 1 w 638"/>
                <a:gd name="T73" fmla="*/ 1 h 44"/>
                <a:gd name="T74" fmla="*/ 1 w 638"/>
                <a:gd name="T75" fmla="*/ 1 h 44"/>
                <a:gd name="T76" fmla="*/ 1 w 638"/>
                <a:gd name="T77" fmla="*/ 1 h 44"/>
                <a:gd name="T78" fmla="*/ 0 w 638"/>
                <a:gd name="T79" fmla="*/ 0 h 44"/>
                <a:gd name="T80" fmla="*/ 0 w 638"/>
                <a:gd name="T81" fmla="*/ 0 h 44"/>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638"/>
                <a:gd name="T124" fmla="*/ 0 h 44"/>
                <a:gd name="T125" fmla="*/ 638 w 638"/>
                <a:gd name="T126" fmla="*/ 44 h 44"/>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638" h="44">
                  <a:moveTo>
                    <a:pt x="0" y="0"/>
                  </a:moveTo>
                  <a:lnTo>
                    <a:pt x="614" y="0"/>
                  </a:lnTo>
                  <a:lnTo>
                    <a:pt x="616" y="0"/>
                  </a:lnTo>
                  <a:lnTo>
                    <a:pt x="618" y="1"/>
                  </a:lnTo>
                  <a:lnTo>
                    <a:pt x="619" y="1"/>
                  </a:lnTo>
                  <a:lnTo>
                    <a:pt x="621" y="3"/>
                  </a:lnTo>
                  <a:lnTo>
                    <a:pt x="623" y="5"/>
                  </a:lnTo>
                  <a:lnTo>
                    <a:pt x="625" y="6"/>
                  </a:lnTo>
                  <a:lnTo>
                    <a:pt x="628" y="8"/>
                  </a:lnTo>
                  <a:lnTo>
                    <a:pt x="630" y="10"/>
                  </a:lnTo>
                  <a:lnTo>
                    <a:pt x="631" y="13"/>
                  </a:lnTo>
                  <a:lnTo>
                    <a:pt x="635" y="15"/>
                  </a:lnTo>
                  <a:lnTo>
                    <a:pt x="637" y="17"/>
                  </a:lnTo>
                  <a:lnTo>
                    <a:pt x="638" y="19"/>
                  </a:lnTo>
                  <a:lnTo>
                    <a:pt x="638" y="44"/>
                  </a:lnTo>
                  <a:lnTo>
                    <a:pt x="19" y="44"/>
                  </a:lnTo>
                  <a:lnTo>
                    <a:pt x="19" y="43"/>
                  </a:lnTo>
                  <a:lnTo>
                    <a:pt x="19" y="41"/>
                  </a:lnTo>
                  <a:lnTo>
                    <a:pt x="19" y="39"/>
                  </a:lnTo>
                  <a:lnTo>
                    <a:pt x="19" y="38"/>
                  </a:lnTo>
                  <a:lnTo>
                    <a:pt x="20" y="36"/>
                  </a:lnTo>
                  <a:lnTo>
                    <a:pt x="19" y="34"/>
                  </a:lnTo>
                  <a:lnTo>
                    <a:pt x="20" y="31"/>
                  </a:lnTo>
                  <a:lnTo>
                    <a:pt x="19" y="27"/>
                  </a:lnTo>
                  <a:lnTo>
                    <a:pt x="20" y="24"/>
                  </a:lnTo>
                  <a:lnTo>
                    <a:pt x="19" y="19"/>
                  </a:lnTo>
                  <a:lnTo>
                    <a:pt x="17" y="17"/>
                  </a:lnTo>
                  <a:lnTo>
                    <a:pt x="15" y="15"/>
                  </a:lnTo>
                  <a:lnTo>
                    <a:pt x="13" y="13"/>
                  </a:lnTo>
                  <a:lnTo>
                    <a:pt x="12" y="12"/>
                  </a:lnTo>
                  <a:lnTo>
                    <a:pt x="10" y="10"/>
                  </a:lnTo>
                  <a:lnTo>
                    <a:pt x="8" y="8"/>
                  </a:lnTo>
                  <a:lnTo>
                    <a:pt x="6" y="6"/>
                  </a:lnTo>
                  <a:lnTo>
                    <a:pt x="5" y="5"/>
                  </a:lnTo>
                  <a:lnTo>
                    <a:pt x="3" y="3"/>
                  </a:lnTo>
                  <a:lnTo>
                    <a:pt x="1" y="1"/>
                  </a:lnTo>
                  <a:lnTo>
                    <a:pt x="0" y="0"/>
                  </a:lnTo>
                  <a:close/>
                </a:path>
              </a:pathLst>
            </a:custGeom>
            <a:solidFill>
              <a:srgbClr val="A2C1FE"/>
            </a:solidFill>
            <a:ln w="9525">
              <a:noFill/>
              <a:round/>
              <a:headEnd/>
              <a:tailEnd/>
            </a:ln>
          </p:spPr>
          <p:txBody>
            <a:bodyPr/>
            <a:lstStyle/>
            <a:p>
              <a:endParaRPr lang="en-US" sz="700" dirty="0"/>
            </a:p>
          </p:txBody>
        </p:sp>
      </p:grpSp>
      <p:pic>
        <p:nvPicPr>
          <p:cNvPr id="42" name="Picture 1070" descr="Q:\CLIPART\POWERPNT\BUILDNG5.WMF"/>
          <p:cNvPicPr>
            <a:picLocks noChangeAspect="1" noChangeArrowheads="1"/>
          </p:cNvPicPr>
          <p:nvPr/>
        </p:nvPicPr>
        <p:blipFill>
          <a:blip r:embed="rId3" cstate="print"/>
          <a:srcRect/>
          <a:stretch>
            <a:fillRect/>
          </a:stretch>
        </p:blipFill>
        <p:spPr bwMode="auto">
          <a:xfrm>
            <a:off x="7194708" y="2730015"/>
            <a:ext cx="1020009" cy="653926"/>
          </a:xfrm>
          <a:prstGeom prst="rect">
            <a:avLst/>
          </a:prstGeom>
          <a:noFill/>
        </p:spPr>
      </p:pic>
      <p:sp>
        <p:nvSpPr>
          <p:cNvPr id="43" name="TextBox 42"/>
          <p:cNvSpPr txBox="1"/>
          <p:nvPr/>
        </p:nvSpPr>
        <p:spPr>
          <a:xfrm>
            <a:off x="7461809" y="3359529"/>
            <a:ext cx="508657" cy="250765"/>
          </a:xfrm>
          <a:prstGeom prst="rect">
            <a:avLst/>
          </a:prstGeom>
          <a:noFill/>
        </p:spPr>
        <p:txBody>
          <a:bodyPr wrap="square" lIns="91430" tIns="45715" rIns="91430" bIns="45715" rtlCol="0">
            <a:spAutoFit/>
          </a:bodyPr>
          <a:lstStyle/>
          <a:p>
            <a:pPr algn="ctr"/>
            <a:r>
              <a:rPr lang="en-US" sz="1000" dirty="0" smtClean="0">
                <a:solidFill>
                  <a:srgbClr val="000000"/>
                </a:solidFill>
                <a:latin typeface="Calibri" pitchFamily="34" charset="0"/>
              </a:rPr>
              <a:t>CSM</a:t>
            </a:r>
          </a:p>
        </p:txBody>
      </p:sp>
      <p:sp>
        <p:nvSpPr>
          <p:cNvPr id="45" name="Rounded Rectangle 44"/>
          <p:cNvSpPr/>
          <p:nvPr/>
        </p:nvSpPr>
        <p:spPr>
          <a:xfrm>
            <a:off x="3450935" y="1779188"/>
            <a:ext cx="1864426" cy="975871"/>
          </a:xfrm>
          <a:prstGeom prst="roundRect">
            <a:avLst/>
          </a:prstGeom>
          <a:solidFill>
            <a:srgbClr val="C1E1FF"/>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91430" tIns="45715" rIns="91430" bIns="45715" rtlCol="0" anchor="ctr"/>
          <a:lstStyle/>
          <a:p>
            <a:pPr algn="ctr"/>
            <a:endParaRPr lang="en-US" sz="1000" dirty="0" smtClean="0">
              <a:solidFill>
                <a:schemeClr val="tx2">
                  <a:lumMod val="50000"/>
                </a:schemeClr>
              </a:solidFill>
              <a:latin typeface="Calibri" pitchFamily="34" charset="0"/>
            </a:endParaRPr>
          </a:p>
        </p:txBody>
      </p:sp>
      <p:sp>
        <p:nvSpPr>
          <p:cNvPr id="46" name="Cloud 45"/>
          <p:cNvSpPr/>
          <p:nvPr/>
        </p:nvSpPr>
        <p:spPr>
          <a:xfrm>
            <a:off x="4270367" y="1838570"/>
            <a:ext cx="950030" cy="676893"/>
          </a:xfrm>
          <a:prstGeom prst="cloud">
            <a:avLst/>
          </a:prstGeom>
          <a:solidFill>
            <a:schemeClr val="tx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35996" rIns="0" bIns="35996" anchor="ctr"/>
          <a:lstStyle/>
          <a:p>
            <a:pPr algn="ctr"/>
            <a:r>
              <a:rPr lang="en-US" sz="1000" dirty="0" smtClean="0">
                <a:solidFill>
                  <a:srgbClr val="000000"/>
                </a:solidFill>
                <a:latin typeface="Calibri" pitchFamily="34" charset="0"/>
              </a:rPr>
              <a:t>(Capgemini API)</a:t>
            </a:r>
          </a:p>
        </p:txBody>
      </p:sp>
      <p:sp>
        <p:nvSpPr>
          <p:cNvPr id="53" name="TextBox 52"/>
          <p:cNvSpPr txBox="1"/>
          <p:nvPr/>
        </p:nvSpPr>
        <p:spPr>
          <a:xfrm>
            <a:off x="3518302" y="2493806"/>
            <a:ext cx="1642679" cy="265193"/>
          </a:xfrm>
          <a:prstGeom prst="rect">
            <a:avLst/>
          </a:prstGeom>
          <a:noFill/>
        </p:spPr>
        <p:txBody>
          <a:bodyPr wrap="square" lIns="91430" tIns="45715" rIns="91430" bIns="45715" rtlCol="0">
            <a:spAutoFit/>
          </a:bodyPr>
          <a:lstStyle/>
          <a:p>
            <a:pPr algn="ctr"/>
            <a:r>
              <a:rPr lang="en-US" sz="1100" b="1" dirty="0" smtClean="0">
                <a:solidFill>
                  <a:srgbClr val="000000"/>
                </a:solidFill>
                <a:latin typeface="Calibri" pitchFamily="34" charset="0"/>
              </a:rPr>
              <a:t>TPP1(wallet) as PISP</a:t>
            </a:r>
          </a:p>
        </p:txBody>
      </p:sp>
      <p:sp>
        <p:nvSpPr>
          <p:cNvPr id="54" name="Rounded Rectangular Callout 53"/>
          <p:cNvSpPr/>
          <p:nvPr/>
        </p:nvSpPr>
        <p:spPr>
          <a:xfrm>
            <a:off x="1137685" y="1063256"/>
            <a:ext cx="1935125" cy="729922"/>
          </a:xfrm>
          <a:prstGeom prst="wedgeRoundRectCallout">
            <a:avLst>
              <a:gd name="adj1" fmla="val 118166"/>
              <a:gd name="adj2" fmla="val 71297"/>
              <a:gd name="adj3" fmla="val 16667"/>
            </a:avLst>
          </a:prstGeom>
          <a:solidFill>
            <a:schemeClr val="tx2">
              <a:lumMod val="20000"/>
              <a:lumOff val="80000"/>
            </a:schemeClr>
          </a:solid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91430" tIns="45715" rIns="91430" bIns="45715" rtlCol="0" anchor="ctr"/>
          <a:lstStyle/>
          <a:p>
            <a:pPr marL="228575" indent="-228575"/>
            <a:r>
              <a:rPr lang="en-US" sz="900" dirty="0" smtClean="0">
                <a:solidFill>
                  <a:srgbClr val="0070C0"/>
                </a:solidFill>
                <a:latin typeface="Calibri" pitchFamily="34" charset="0"/>
              </a:rPr>
              <a:t>1. getCreditAlias</a:t>
            </a:r>
          </a:p>
          <a:p>
            <a:pPr marL="228575" indent="-228575"/>
            <a:r>
              <a:rPr lang="en-US" sz="900" dirty="0" smtClean="0">
                <a:solidFill>
                  <a:srgbClr val="0070C0"/>
                </a:solidFill>
                <a:latin typeface="Calibri" pitchFamily="34" charset="0"/>
              </a:rPr>
              <a:t>2. getIBAN</a:t>
            </a:r>
          </a:p>
          <a:p>
            <a:pPr marL="228575" indent="-228575"/>
            <a:r>
              <a:rPr lang="en-US" sz="900" dirty="0" smtClean="0">
                <a:solidFill>
                  <a:srgbClr val="0070C0"/>
                </a:solidFill>
                <a:latin typeface="Calibri" pitchFamily="34" charset="0"/>
              </a:rPr>
              <a:t>3. sendPaymentInitiationRequest</a:t>
            </a:r>
          </a:p>
          <a:p>
            <a:pPr marL="228575" indent="-228575"/>
            <a:r>
              <a:rPr lang="en-US" sz="900" dirty="0" smtClean="0">
                <a:solidFill>
                  <a:srgbClr val="0070C0"/>
                </a:solidFill>
                <a:latin typeface="Calibri" pitchFamily="34" charset="0"/>
              </a:rPr>
              <a:t>4. sendPaymentInfo</a:t>
            </a:r>
          </a:p>
          <a:p>
            <a:pPr marL="228575" indent="-228575"/>
            <a:r>
              <a:rPr lang="en-US" sz="900" dirty="0" smtClean="0">
                <a:solidFill>
                  <a:srgbClr val="0070C0"/>
                </a:solidFill>
                <a:latin typeface="Calibri" pitchFamily="34" charset="0"/>
              </a:rPr>
              <a:t>5. notifyPaymentSentToCustomer</a:t>
            </a:r>
          </a:p>
        </p:txBody>
      </p:sp>
      <p:sp>
        <p:nvSpPr>
          <p:cNvPr id="69" name="TextBox 68"/>
          <p:cNvSpPr txBox="1"/>
          <p:nvPr/>
        </p:nvSpPr>
        <p:spPr>
          <a:xfrm>
            <a:off x="3399135" y="4011872"/>
            <a:ext cx="1056904" cy="265193"/>
          </a:xfrm>
          <a:prstGeom prst="rect">
            <a:avLst/>
          </a:prstGeom>
          <a:noFill/>
        </p:spPr>
        <p:txBody>
          <a:bodyPr wrap="square" lIns="91430" tIns="45715" rIns="91430" bIns="45715" rtlCol="0">
            <a:spAutoFit/>
          </a:bodyPr>
          <a:lstStyle/>
          <a:p>
            <a:pPr algn="ctr"/>
            <a:r>
              <a:rPr lang="en-US" sz="1100" b="1" dirty="0" smtClean="0">
                <a:solidFill>
                  <a:srgbClr val="000000"/>
                </a:solidFill>
                <a:latin typeface="Calibri" pitchFamily="34" charset="0"/>
              </a:rPr>
              <a:t>TPP2 ( Wallet)</a:t>
            </a:r>
          </a:p>
        </p:txBody>
      </p:sp>
      <p:cxnSp>
        <p:nvCxnSpPr>
          <p:cNvPr id="70" name="Straight Arrow Connector 69"/>
          <p:cNvCxnSpPr>
            <a:endCxn id="62" idx="1"/>
          </p:cNvCxnSpPr>
          <p:nvPr/>
        </p:nvCxnSpPr>
        <p:spPr>
          <a:xfrm flipV="1">
            <a:off x="2583713" y="3845442"/>
            <a:ext cx="864829" cy="3544"/>
          </a:xfrm>
          <a:prstGeom prst="straightConnector1">
            <a:avLst/>
          </a:prstGeom>
          <a:ln w="15875">
            <a:solidFill>
              <a:srgbClr val="000000"/>
            </a:solidFill>
            <a:prstDash val="solid"/>
            <a:headEnd type="triangle"/>
            <a:tailEnd type="none"/>
          </a:ln>
        </p:spPr>
        <p:style>
          <a:lnRef idx="1">
            <a:schemeClr val="accent1"/>
          </a:lnRef>
          <a:fillRef idx="0">
            <a:schemeClr val="accent1"/>
          </a:fillRef>
          <a:effectRef idx="0">
            <a:schemeClr val="accent1"/>
          </a:effectRef>
          <a:fontRef idx="minor">
            <a:schemeClr val="tx1"/>
          </a:fontRef>
        </p:style>
      </p:cxnSp>
      <p:pic>
        <p:nvPicPr>
          <p:cNvPr id="71" name="Picture 34" descr="Corporate"/>
          <p:cNvPicPr>
            <a:picLocks noChangeAspect="1" noChangeArrowheads="1"/>
          </p:cNvPicPr>
          <p:nvPr/>
        </p:nvPicPr>
        <p:blipFill>
          <a:blip r:embed="rId4" cstate="print"/>
          <a:srcRect/>
          <a:stretch>
            <a:fillRect/>
          </a:stretch>
        </p:blipFill>
        <p:spPr bwMode="auto">
          <a:xfrm>
            <a:off x="3585526" y="1818316"/>
            <a:ext cx="593725" cy="698500"/>
          </a:xfrm>
          <a:prstGeom prst="rect">
            <a:avLst/>
          </a:prstGeom>
          <a:noFill/>
          <a:ln w="9525">
            <a:noFill/>
            <a:miter lim="800000"/>
            <a:headEnd/>
            <a:tailEnd/>
          </a:ln>
        </p:spPr>
      </p:pic>
      <p:pic>
        <p:nvPicPr>
          <p:cNvPr id="72" name="Picture 34" descr="Corporate"/>
          <p:cNvPicPr>
            <a:picLocks noChangeAspect="1" noChangeArrowheads="1"/>
          </p:cNvPicPr>
          <p:nvPr/>
        </p:nvPicPr>
        <p:blipFill>
          <a:blip r:embed="rId4" cstate="print"/>
          <a:srcRect/>
          <a:stretch>
            <a:fillRect/>
          </a:stretch>
        </p:blipFill>
        <p:spPr bwMode="auto">
          <a:xfrm>
            <a:off x="3538024" y="3397740"/>
            <a:ext cx="593725" cy="698500"/>
          </a:xfrm>
          <a:prstGeom prst="rect">
            <a:avLst/>
          </a:prstGeom>
          <a:noFill/>
          <a:ln w="9525">
            <a:noFill/>
            <a:miter lim="800000"/>
            <a:headEnd/>
            <a:tailEnd/>
          </a:ln>
        </p:spPr>
      </p:pic>
      <p:cxnSp>
        <p:nvCxnSpPr>
          <p:cNvPr id="73" name="Straight Arrow Connector 72"/>
          <p:cNvCxnSpPr/>
          <p:nvPr/>
        </p:nvCxnSpPr>
        <p:spPr>
          <a:xfrm>
            <a:off x="3795321" y="2819423"/>
            <a:ext cx="3942" cy="523910"/>
          </a:xfrm>
          <a:prstGeom prst="straightConnector1">
            <a:avLst/>
          </a:prstGeom>
          <a:ln w="15875">
            <a:solidFill>
              <a:srgbClr val="000000"/>
            </a:solidFill>
            <a:prstDash val="solid"/>
            <a:headEnd type="triangle"/>
            <a:tailEnd type="triangle"/>
          </a:ln>
        </p:spPr>
        <p:style>
          <a:lnRef idx="1">
            <a:schemeClr val="accent1"/>
          </a:lnRef>
          <a:fillRef idx="0">
            <a:schemeClr val="accent1"/>
          </a:fillRef>
          <a:effectRef idx="0">
            <a:schemeClr val="accent1"/>
          </a:effectRef>
          <a:fontRef idx="minor">
            <a:schemeClr val="tx1"/>
          </a:fontRef>
        </p:style>
      </p:cxnSp>
      <p:pic>
        <p:nvPicPr>
          <p:cNvPr id="75" name="Picture 2" descr="D:\Users\skusare\Desktop\Capgemini_Project_Documents\Capgemini\Capgemini - Payments Practice Work\PSD2\icons to used in ppt\user2.jpg"/>
          <p:cNvPicPr>
            <a:picLocks noChangeAspect="1" noChangeArrowheads="1"/>
          </p:cNvPicPr>
          <p:nvPr/>
        </p:nvPicPr>
        <p:blipFill>
          <a:blip r:embed="rId2" cstate="print"/>
          <a:srcRect/>
          <a:stretch>
            <a:fillRect/>
          </a:stretch>
        </p:blipFill>
        <p:spPr bwMode="auto">
          <a:xfrm>
            <a:off x="1860905" y="3357984"/>
            <a:ext cx="602425" cy="602425"/>
          </a:xfrm>
          <a:prstGeom prst="rect">
            <a:avLst/>
          </a:prstGeom>
          <a:noFill/>
        </p:spPr>
      </p:pic>
      <p:pic>
        <p:nvPicPr>
          <p:cNvPr id="76" name="Picture 34" descr="Corporate"/>
          <p:cNvPicPr>
            <a:picLocks noChangeAspect="1" noChangeArrowheads="1"/>
          </p:cNvPicPr>
          <p:nvPr/>
        </p:nvPicPr>
        <p:blipFill>
          <a:blip r:embed="rId4" cstate="print"/>
          <a:srcRect/>
          <a:stretch>
            <a:fillRect/>
          </a:stretch>
        </p:blipFill>
        <p:spPr bwMode="auto">
          <a:xfrm>
            <a:off x="5784135" y="1187922"/>
            <a:ext cx="451612" cy="531308"/>
          </a:xfrm>
          <a:prstGeom prst="rect">
            <a:avLst/>
          </a:prstGeom>
          <a:noFill/>
          <a:ln w="9525">
            <a:noFill/>
            <a:miter lim="800000"/>
            <a:headEnd/>
            <a:tailEnd/>
          </a:ln>
        </p:spPr>
      </p:pic>
      <p:sp>
        <p:nvSpPr>
          <p:cNvPr id="77" name="TextBox 76"/>
          <p:cNvSpPr txBox="1"/>
          <p:nvPr/>
        </p:nvSpPr>
        <p:spPr>
          <a:xfrm>
            <a:off x="5594484" y="1632148"/>
            <a:ext cx="1718309" cy="236338"/>
          </a:xfrm>
          <a:prstGeom prst="rect">
            <a:avLst/>
          </a:prstGeom>
          <a:noFill/>
        </p:spPr>
        <p:txBody>
          <a:bodyPr wrap="square" lIns="91430" tIns="45715" rIns="91430" bIns="45715" rtlCol="0">
            <a:spAutoFit/>
          </a:bodyPr>
          <a:lstStyle/>
          <a:p>
            <a:pPr algn="ctr"/>
            <a:r>
              <a:rPr lang="en-US" sz="900" dirty="0" smtClean="0">
                <a:solidFill>
                  <a:srgbClr val="000000"/>
                </a:solidFill>
                <a:latin typeface="Calibri" pitchFamily="34" charset="0"/>
              </a:rPr>
              <a:t>Third Party Registry Services</a:t>
            </a:r>
          </a:p>
        </p:txBody>
      </p:sp>
      <p:cxnSp>
        <p:nvCxnSpPr>
          <p:cNvPr id="78" name="Shape 77"/>
          <p:cNvCxnSpPr>
            <a:stCxn id="45" idx="0"/>
            <a:endCxn id="64" idx="1"/>
          </p:cNvCxnSpPr>
          <p:nvPr/>
        </p:nvCxnSpPr>
        <p:spPr>
          <a:xfrm rot="5400000" flipH="1" flipV="1">
            <a:off x="4930340" y="967950"/>
            <a:ext cx="264047" cy="1358431"/>
          </a:xfrm>
          <a:prstGeom prst="bentConnector2">
            <a:avLst/>
          </a:prstGeom>
          <a:ln w="15875">
            <a:solidFill>
              <a:srgbClr val="000000"/>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79" name="Oval 78"/>
          <p:cNvSpPr/>
          <p:nvPr/>
        </p:nvSpPr>
        <p:spPr>
          <a:xfrm>
            <a:off x="5364717" y="1205718"/>
            <a:ext cx="195943" cy="235132"/>
          </a:xfrm>
          <a:prstGeom prst="ellipse">
            <a:avLst/>
          </a:prstGeom>
          <a:ln w="15875">
            <a:solidFill>
              <a:srgbClr val="000000"/>
            </a:solidFill>
            <a:prstDash val="solid"/>
            <a:tailEnd type="arrow"/>
          </a:ln>
        </p:spPr>
        <p:style>
          <a:lnRef idx="1">
            <a:schemeClr val="accent1"/>
          </a:lnRef>
          <a:fillRef idx="0">
            <a:schemeClr val="accent1"/>
          </a:fillRef>
          <a:effectRef idx="0">
            <a:schemeClr val="accent1"/>
          </a:effectRef>
          <a:fontRef idx="minor">
            <a:schemeClr val="tx1"/>
          </a:fontRef>
        </p:style>
        <p:txBody>
          <a:bodyPr lIns="91430" tIns="45715" rIns="91430" bIns="45715" rtlCol="0" anchor="ctr"/>
          <a:lstStyle/>
          <a:p>
            <a:pPr algn="ctr"/>
            <a:r>
              <a:rPr lang="en-US" sz="1100" dirty="0" smtClean="0">
                <a:solidFill>
                  <a:srgbClr val="000000"/>
                </a:solidFill>
                <a:latin typeface="Calibri" pitchFamily="34" charset="0"/>
              </a:rPr>
              <a:t>2</a:t>
            </a:r>
          </a:p>
        </p:txBody>
      </p:sp>
      <p:cxnSp>
        <p:nvCxnSpPr>
          <p:cNvPr id="83" name="Straight Arrow Connector 82"/>
          <p:cNvCxnSpPr/>
          <p:nvPr/>
        </p:nvCxnSpPr>
        <p:spPr>
          <a:xfrm flipV="1">
            <a:off x="5335181" y="2420505"/>
            <a:ext cx="810352" cy="1674"/>
          </a:xfrm>
          <a:prstGeom prst="straightConnector1">
            <a:avLst/>
          </a:prstGeom>
          <a:ln w="15875">
            <a:solidFill>
              <a:srgbClr val="000000"/>
            </a:solidFill>
            <a:prstDash val="solid"/>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8" name="Straight Arrow Connector 87"/>
          <p:cNvCxnSpPr>
            <a:endCxn id="37" idx="1"/>
          </p:cNvCxnSpPr>
          <p:nvPr/>
        </p:nvCxnSpPr>
        <p:spPr>
          <a:xfrm>
            <a:off x="4540151" y="3742661"/>
            <a:ext cx="1693334" cy="387"/>
          </a:xfrm>
          <a:prstGeom prst="straightConnector1">
            <a:avLst/>
          </a:prstGeom>
          <a:ln w="15875">
            <a:solidFill>
              <a:srgbClr val="000000"/>
            </a:solidFill>
            <a:prstDash val="solid"/>
            <a:headEnd type="triangle"/>
            <a:tailEnd type="triangle"/>
          </a:ln>
        </p:spPr>
        <p:style>
          <a:lnRef idx="1">
            <a:schemeClr val="accent1"/>
          </a:lnRef>
          <a:fillRef idx="0">
            <a:schemeClr val="accent1"/>
          </a:fillRef>
          <a:effectRef idx="0">
            <a:schemeClr val="accent1"/>
          </a:effectRef>
          <a:fontRef idx="minor">
            <a:schemeClr val="tx1"/>
          </a:fontRef>
        </p:style>
      </p:cxnSp>
      <p:pic>
        <p:nvPicPr>
          <p:cNvPr id="163842" name="Picture 2"/>
          <p:cNvPicPr>
            <a:picLocks noChangeAspect="1" noChangeArrowheads="1"/>
          </p:cNvPicPr>
          <p:nvPr/>
        </p:nvPicPr>
        <p:blipFill>
          <a:blip r:embed="rId5" cstate="print"/>
          <a:srcRect/>
          <a:stretch>
            <a:fillRect/>
          </a:stretch>
        </p:blipFill>
        <p:spPr bwMode="auto">
          <a:xfrm>
            <a:off x="4533879" y="1203242"/>
            <a:ext cx="828675" cy="247650"/>
          </a:xfrm>
          <a:prstGeom prst="rect">
            <a:avLst/>
          </a:prstGeom>
          <a:noFill/>
          <a:ln w="9525">
            <a:noFill/>
            <a:miter lim="800000"/>
            <a:headEnd/>
            <a:tailEnd/>
          </a:ln>
        </p:spPr>
      </p:pic>
      <p:sp>
        <p:nvSpPr>
          <p:cNvPr id="93" name="TextBox 92"/>
          <p:cNvSpPr txBox="1"/>
          <p:nvPr/>
        </p:nvSpPr>
        <p:spPr>
          <a:xfrm>
            <a:off x="8420158" y="2575149"/>
            <a:ext cx="1485843" cy="1169541"/>
          </a:xfrm>
          <a:prstGeom prst="rect">
            <a:avLst/>
          </a:prstGeom>
          <a:noFill/>
          <a:ln>
            <a:solidFill>
              <a:srgbClr val="000000"/>
            </a:solidFill>
          </a:ln>
        </p:spPr>
        <p:txBody>
          <a:bodyPr wrap="square" lIns="91430" tIns="45715" rIns="91430" bIns="45715" rtlCol="0">
            <a:spAutoFit/>
          </a:bodyPr>
          <a:lstStyle/>
          <a:p>
            <a:r>
              <a:rPr lang="en-US" sz="700" b="1" dirty="0" smtClean="0">
                <a:solidFill>
                  <a:schemeClr val="tx2">
                    <a:lumMod val="50000"/>
                  </a:schemeClr>
                </a:solidFill>
              </a:rPr>
              <a:t>Assumptions</a:t>
            </a:r>
            <a:r>
              <a:rPr lang="en-US" sz="700" dirty="0" smtClean="0">
                <a:solidFill>
                  <a:schemeClr val="tx2">
                    <a:lumMod val="50000"/>
                  </a:schemeClr>
                </a:solidFill>
              </a:rPr>
              <a:t>:</a:t>
            </a:r>
          </a:p>
          <a:p>
            <a:r>
              <a:rPr lang="en-US" sz="700" dirty="0" smtClean="0">
                <a:solidFill>
                  <a:schemeClr val="tx2">
                    <a:lumMod val="50000"/>
                  </a:schemeClr>
                </a:solidFill>
              </a:rPr>
              <a:t>1.TPP1 &amp; TPP2 is wallet </a:t>
            </a:r>
          </a:p>
          <a:p>
            <a:r>
              <a:rPr lang="en-US" sz="700" dirty="0" smtClean="0">
                <a:solidFill>
                  <a:schemeClr val="tx2">
                    <a:lumMod val="50000"/>
                  </a:schemeClr>
                </a:solidFill>
              </a:rPr>
              <a:t>2. Customer1 has account with TPP1</a:t>
            </a:r>
          </a:p>
          <a:p>
            <a:r>
              <a:rPr lang="en-US" sz="700" dirty="0" smtClean="0">
                <a:solidFill>
                  <a:schemeClr val="tx2">
                    <a:lumMod val="50000"/>
                  </a:schemeClr>
                </a:solidFill>
              </a:rPr>
              <a:t>3. TPP1 maintain Bank Account with AS-PSP1</a:t>
            </a:r>
          </a:p>
          <a:p>
            <a:r>
              <a:rPr lang="en-US" sz="700" dirty="0" smtClean="0">
                <a:solidFill>
                  <a:schemeClr val="tx2">
                    <a:lumMod val="50000"/>
                  </a:schemeClr>
                </a:solidFill>
              </a:rPr>
              <a:t>4. Customer2 has account with TPP2</a:t>
            </a:r>
          </a:p>
          <a:p>
            <a:r>
              <a:rPr lang="en-US" sz="700" dirty="0" smtClean="0">
                <a:solidFill>
                  <a:schemeClr val="tx2">
                    <a:lumMod val="50000"/>
                  </a:schemeClr>
                </a:solidFill>
              </a:rPr>
              <a:t>5. TPP2 maintain Bank Account with AS-PSP2</a:t>
            </a:r>
          </a:p>
        </p:txBody>
      </p:sp>
      <p:sp>
        <p:nvSpPr>
          <p:cNvPr id="94" name="TextBox 93"/>
          <p:cNvSpPr txBox="1"/>
          <p:nvPr/>
        </p:nvSpPr>
        <p:spPr>
          <a:xfrm>
            <a:off x="1622134" y="4037615"/>
            <a:ext cx="1151907" cy="409463"/>
          </a:xfrm>
          <a:prstGeom prst="rect">
            <a:avLst/>
          </a:prstGeom>
          <a:noFill/>
        </p:spPr>
        <p:txBody>
          <a:bodyPr wrap="square" lIns="91430" tIns="45715" rIns="91430" bIns="45715" rtlCol="0">
            <a:spAutoFit/>
          </a:bodyPr>
          <a:lstStyle/>
          <a:p>
            <a:pPr algn="ctr"/>
            <a:r>
              <a:rPr lang="en-US" sz="1000" b="1" dirty="0" smtClean="0">
                <a:solidFill>
                  <a:srgbClr val="FF0000"/>
                </a:solidFill>
                <a:latin typeface="Calibri" pitchFamily="34" charset="0"/>
              </a:rPr>
              <a:t>Wallet account with TPP2</a:t>
            </a:r>
          </a:p>
        </p:txBody>
      </p:sp>
      <p:sp>
        <p:nvSpPr>
          <p:cNvPr id="96" name="TextBox 95"/>
          <p:cNvSpPr txBox="1"/>
          <p:nvPr/>
        </p:nvSpPr>
        <p:spPr>
          <a:xfrm>
            <a:off x="1584532" y="2491844"/>
            <a:ext cx="1151907" cy="409463"/>
          </a:xfrm>
          <a:prstGeom prst="rect">
            <a:avLst/>
          </a:prstGeom>
          <a:noFill/>
        </p:spPr>
        <p:txBody>
          <a:bodyPr wrap="square" lIns="91430" tIns="45715" rIns="91430" bIns="45715" rtlCol="0">
            <a:spAutoFit/>
          </a:bodyPr>
          <a:lstStyle/>
          <a:p>
            <a:pPr algn="ctr"/>
            <a:r>
              <a:rPr lang="en-US" sz="1000" b="1" dirty="0" smtClean="0">
                <a:solidFill>
                  <a:srgbClr val="FF0000"/>
                </a:solidFill>
                <a:latin typeface="Calibri" pitchFamily="34" charset="0"/>
              </a:rPr>
              <a:t>Wallet account with TPP1</a:t>
            </a:r>
          </a:p>
        </p:txBody>
      </p:sp>
      <p:sp>
        <p:nvSpPr>
          <p:cNvPr id="97" name="Oval 96"/>
          <p:cNvSpPr/>
          <p:nvPr/>
        </p:nvSpPr>
        <p:spPr>
          <a:xfrm>
            <a:off x="5673228" y="2159302"/>
            <a:ext cx="195943" cy="235132"/>
          </a:xfrm>
          <a:prstGeom prst="ellipse">
            <a:avLst/>
          </a:prstGeom>
          <a:ln w="15875">
            <a:solidFill>
              <a:srgbClr val="000000"/>
            </a:solidFill>
            <a:prstDash val="solid"/>
            <a:tailEnd type="arrow"/>
          </a:ln>
        </p:spPr>
        <p:style>
          <a:lnRef idx="1">
            <a:schemeClr val="accent1"/>
          </a:lnRef>
          <a:fillRef idx="0">
            <a:schemeClr val="accent1"/>
          </a:fillRef>
          <a:effectRef idx="0">
            <a:schemeClr val="accent1"/>
          </a:effectRef>
          <a:fontRef idx="minor">
            <a:schemeClr val="tx1"/>
          </a:fontRef>
        </p:style>
        <p:txBody>
          <a:bodyPr lIns="91430" tIns="45715" rIns="91430" bIns="45715" rtlCol="0" anchor="ctr"/>
          <a:lstStyle/>
          <a:p>
            <a:pPr algn="ctr"/>
            <a:r>
              <a:rPr lang="en-US" sz="1100" dirty="0" smtClean="0">
                <a:solidFill>
                  <a:srgbClr val="000000"/>
                </a:solidFill>
                <a:latin typeface="Calibri" pitchFamily="34" charset="0"/>
              </a:rPr>
              <a:t>3</a:t>
            </a:r>
          </a:p>
        </p:txBody>
      </p:sp>
      <p:sp>
        <p:nvSpPr>
          <p:cNvPr id="98" name="Oval 97"/>
          <p:cNvSpPr/>
          <p:nvPr/>
        </p:nvSpPr>
        <p:spPr>
          <a:xfrm>
            <a:off x="5683128" y="2454202"/>
            <a:ext cx="195943" cy="235132"/>
          </a:xfrm>
          <a:prstGeom prst="ellipse">
            <a:avLst/>
          </a:prstGeom>
          <a:ln w="15875">
            <a:solidFill>
              <a:srgbClr val="000000"/>
            </a:solidFill>
            <a:prstDash val="solid"/>
            <a:tailEnd type="arrow"/>
          </a:ln>
        </p:spPr>
        <p:style>
          <a:lnRef idx="1">
            <a:schemeClr val="accent1"/>
          </a:lnRef>
          <a:fillRef idx="0">
            <a:schemeClr val="accent1"/>
          </a:fillRef>
          <a:effectRef idx="0">
            <a:schemeClr val="accent1"/>
          </a:effectRef>
          <a:fontRef idx="minor">
            <a:schemeClr val="tx1"/>
          </a:fontRef>
        </p:style>
        <p:txBody>
          <a:bodyPr lIns="91430" tIns="45715" rIns="91430" bIns="45715" rtlCol="0" anchor="ctr"/>
          <a:lstStyle/>
          <a:p>
            <a:pPr algn="ctr"/>
            <a:r>
              <a:rPr lang="en-US" sz="1100" dirty="0" smtClean="0">
                <a:solidFill>
                  <a:srgbClr val="000000"/>
                </a:solidFill>
                <a:latin typeface="Calibri" pitchFamily="34" charset="0"/>
              </a:rPr>
              <a:t>4</a:t>
            </a:r>
          </a:p>
        </p:txBody>
      </p:sp>
      <p:cxnSp>
        <p:nvCxnSpPr>
          <p:cNvPr id="100" name="Straight Arrow Connector 99"/>
          <p:cNvCxnSpPr>
            <a:stCxn id="97" idx="6"/>
          </p:cNvCxnSpPr>
          <p:nvPr/>
        </p:nvCxnSpPr>
        <p:spPr>
          <a:xfrm flipV="1">
            <a:off x="5869171" y="2268187"/>
            <a:ext cx="158710" cy="8680"/>
          </a:xfrm>
          <a:prstGeom prst="straightConnector1">
            <a:avLst/>
          </a:prstGeom>
          <a:ln>
            <a:solidFill>
              <a:srgbClr val="000000"/>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06" name="Straight Arrow Connector 105"/>
          <p:cNvCxnSpPr>
            <a:stCxn id="98" idx="2"/>
          </p:cNvCxnSpPr>
          <p:nvPr/>
        </p:nvCxnSpPr>
        <p:spPr>
          <a:xfrm flipH="1" flipV="1">
            <a:off x="5493491" y="2565071"/>
            <a:ext cx="189636" cy="6697"/>
          </a:xfrm>
          <a:prstGeom prst="straightConnector1">
            <a:avLst/>
          </a:prstGeom>
          <a:ln>
            <a:solidFill>
              <a:srgbClr val="000000"/>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107" name="Oval 106"/>
          <p:cNvSpPr/>
          <p:nvPr/>
        </p:nvSpPr>
        <p:spPr>
          <a:xfrm>
            <a:off x="3842503" y="3012327"/>
            <a:ext cx="195943" cy="235132"/>
          </a:xfrm>
          <a:prstGeom prst="ellipse">
            <a:avLst/>
          </a:prstGeom>
          <a:ln w="15875">
            <a:solidFill>
              <a:srgbClr val="000000"/>
            </a:solidFill>
            <a:prstDash val="solid"/>
            <a:tailEnd type="arrow"/>
          </a:ln>
        </p:spPr>
        <p:style>
          <a:lnRef idx="1">
            <a:schemeClr val="accent1"/>
          </a:lnRef>
          <a:fillRef idx="0">
            <a:schemeClr val="accent1"/>
          </a:fillRef>
          <a:effectRef idx="0">
            <a:schemeClr val="accent1"/>
          </a:effectRef>
          <a:fontRef idx="minor">
            <a:schemeClr val="tx1"/>
          </a:fontRef>
        </p:style>
        <p:txBody>
          <a:bodyPr lIns="91430" tIns="45715" rIns="91430" bIns="45715" rtlCol="0" anchor="ctr"/>
          <a:lstStyle/>
          <a:p>
            <a:pPr algn="ctr"/>
            <a:r>
              <a:rPr lang="en-US" sz="1100" dirty="0" smtClean="0">
                <a:solidFill>
                  <a:srgbClr val="000000"/>
                </a:solidFill>
                <a:latin typeface="Calibri" pitchFamily="34" charset="0"/>
              </a:rPr>
              <a:t>5</a:t>
            </a:r>
          </a:p>
        </p:txBody>
      </p:sp>
      <p:sp>
        <p:nvSpPr>
          <p:cNvPr id="108" name="Oval 107"/>
          <p:cNvSpPr/>
          <p:nvPr/>
        </p:nvSpPr>
        <p:spPr>
          <a:xfrm>
            <a:off x="8171985" y="2997924"/>
            <a:ext cx="195943" cy="235132"/>
          </a:xfrm>
          <a:prstGeom prst="ellipse">
            <a:avLst/>
          </a:prstGeom>
          <a:ln w="15875">
            <a:solidFill>
              <a:srgbClr val="000000"/>
            </a:solidFill>
            <a:prstDash val="solid"/>
            <a:tailEnd type="arrow"/>
          </a:ln>
        </p:spPr>
        <p:style>
          <a:lnRef idx="1">
            <a:schemeClr val="accent1"/>
          </a:lnRef>
          <a:fillRef idx="0">
            <a:schemeClr val="accent1"/>
          </a:fillRef>
          <a:effectRef idx="0">
            <a:schemeClr val="accent1"/>
          </a:effectRef>
          <a:fontRef idx="minor">
            <a:schemeClr val="tx1"/>
          </a:fontRef>
        </p:style>
        <p:txBody>
          <a:bodyPr lIns="91430" tIns="45715" rIns="91430" bIns="45715" rtlCol="0" anchor="ctr"/>
          <a:lstStyle/>
          <a:p>
            <a:pPr algn="ctr"/>
            <a:r>
              <a:rPr lang="en-US" sz="1100" dirty="0" smtClean="0">
                <a:solidFill>
                  <a:srgbClr val="000000"/>
                </a:solidFill>
                <a:latin typeface="Calibri" pitchFamily="34" charset="0"/>
              </a:rPr>
              <a:t>6</a:t>
            </a:r>
          </a:p>
        </p:txBody>
      </p:sp>
      <p:sp>
        <p:nvSpPr>
          <p:cNvPr id="109" name="Oval 108"/>
          <p:cNvSpPr/>
          <p:nvPr/>
        </p:nvSpPr>
        <p:spPr>
          <a:xfrm>
            <a:off x="2892938" y="3579076"/>
            <a:ext cx="195943" cy="235132"/>
          </a:xfrm>
          <a:prstGeom prst="ellipse">
            <a:avLst/>
          </a:prstGeom>
          <a:ln w="15875">
            <a:solidFill>
              <a:srgbClr val="000000"/>
            </a:solidFill>
            <a:prstDash val="solid"/>
            <a:tailEnd type="arrow"/>
          </a:ln>
        </p:spPr>
        <p:style>
          <a:lnRef idx="1">
            <a:schemeClr val="accent1"/>
          </a:lnRef>
          <a:fillRef idx="0">
            <a:schemeClr val="accent1"/>
          </a:fillRef>
          <a:effectRef idx="0">
            <a:schemeClr val="accent1"/>
          </a:effectRef>
          <a:fontRef idx="minor">
            <a:schemeClr val="tx1"/>
          </a:fontRef>
        </p:style>
        <p:txBody>
          <a:bodyPr lIns="91430" tIns="45715" rIns="91430" bIns="45715" rtlCol="0" anchor="ctr"/>
          <a:lstStyle/>
          <a:p>
            <a:pPr algn="ctr"/>
            <a:r>
              <a:rPr lang="en-US" sz="1100" dirty="0" smtClean="0">
                <a:solidFill>
                  <a:srgbClr val="000000"/>
                </a:solidFill>
                <a:latin typeface="Calibri" pitchFamily="34" charset="0"/>
              </a:rPr>
              <a:t>7</a:t>
            </a:r>
          </a:p>
        </p:txBody>
      </p:sp>
      <p:sp>
        <p:nvSpPr>
          <p:cNvPr id="56" name="Cloud 55"/>
          <p:cNvSpPr/>
          <p:nvPr/>
        </p:nvSpPr>
        <p:spPr>
          <a:xfrm>
            <a:off x="6619021" y="2119559"/>
            <a:ext cx="494208" cy="336562"/>
          </a:xfrm>
          <a:prstGeom prst="cloud">
            <a:avLst/>
          </a:prstGeom>
          <a:solidFill>
            <a:schemeClr val="tx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35996" rIns="0" bIns="35996" anchor="ctr"/>
          <a:lstStyle/>
          <a:p>
            <a:pPr algn="ctr" fontAlgn="auto">
              <a:spcBef>
                <a:spcPts val="0"/>
              </a:spcBef>
              <a:spcAft>
                <a:spcPts val="0"/>
              </a:spcAft>
              <a:defRPr/>
            </a:pPr>
            <a:r>
              <a:rPr lang="nl-NL" sz="900" dirty="0" smtClean="0">
                <a:solidFill>
                  <a:schemeClr val="tx1"/>
                </a:solidFill>
                <a:latin typeface="Arial" pitchFamily="34" charset="0"/>
                <a:cs typeface="Arial" pitchFamily="34" charset="0"/>
              </a:rPr>
              <a:t>API</a:t>
            </a:r>
            <a:endParaRPr lang="nl-NL" sz="900" dirty="0">
              <a:solidFill>
                <a:schemeClr val="tx1"/>
              </a:solidFill>
              <a:latin typeface="Arial" pitchFamily="34" charset="0"/>
              <a:cs typeface="Arial" pitchFamily="34" charset="0"/>
            </a:endParaRPr>
          </a:p>
        </p:txBody>
      </p:sp>
      <p:sp>
        <p:nvSpPr>
          <p:cNvPr id="57" name="Cloud 56"/>
          <p:cNvSpPr/>
          <p:nvPr/>
        </p:nvSpPr>
        <p:spPr>
          <a:xfrm>
            <a:off x="6675726" y="3516027"/>
            <a:ext cx="494208" cy="336562"/>
          </a:xfrm>
          <a:prstGeom prst="cloud">
            <a:avLst/>
          </a:prstGeom>
          <a:solidFill>
            <a:schemeClr val="tx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35996" rIns="0" bIns="35996" anchor="ctr"/>
          <a:lstStyle/>
          <a:p>
            <a:pPr algn="ctr" fontAlgn="auto">
              <a:spcBef>
                <a:spcPts val="0"/>
              </a:spcBef>
              <a:spcAft>
                <a:spcPts val="0"/>
              </a:spcAft>
              <a:defRPr/>
            </a:pPr>
            <a:r>
              <a:rPr lang="nl-NL" sz="900" dirty="0" smtClean="0">
                <a:solidFill>
                  <a:schemeClr val="tx1"/>
                </a:solidFill>
                <a:latin typeface="Arial" pitchFamily="34" charset="0"/>
                <a:cs typeface="Arial" pitchFamily="34" charset="0"/>
              </a:rPr>
              <a:t>API</a:t>
            </a:r>
            <a:endParaRPr lang="nl-NL" sz="900" dirty="0">
              <a:solidFill>
                <a:schemeClr val="tx1"/>
              </a:solidFill>
              <a:latin typeface="Arial" pitchFamily="34" charset="0"/>
              <a:cs typeface="Arial" pitchFamily="34" charset="0"/>
            </a:endParaRPr>
          </a:p>
        </p:txBody>
      </p:sp>
      <p:sp>
        <p:nvSpPr>
          <p:cNvPr id="58" name="Cloud 57"/>
          <p:cNvSpPr/>
          <p:nvPr/>
        </p:nvSpPr>
        <p:spPr>
          <a:xfrm>
            <a:off x="3911263" y="3441550"/>
            <a:ext cx="494208" cy="336562"/>
          </a:xfrm>
          <a:prstGeom prst="cloud">
            <a:avLst/>
          </a:prstGeom>
          <a:solidFill>
            <a:schemeClr val="tx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35996" rIns="0" bIns="35996" anchor="ctr"/>
          <a:lstStyle/>
          <a:p>
            <a:pPr algn="ctr" fontAlgn="auto">
              <a:spcBef>
                <a:spcPts val="0"/>
              </a:spcBef>
              <a:spcAft>
                <a:spcPts val="0"/>
              </a:spcAft>
              <a:defRPr/>
            </a:pPr>
            <a:r>
              <a:rPr lang="nl-NL" sz="900" dirty="0" smtClean="0">
                <a:solidFill>
                  <a:schemeClr val="tx1"/>
                </a:solidFill>
                <a:latin typeface="Arial" pitchFamily="34" charset="0"/>
                <a:cs typeface="Arial" pitchFamily="34" charset="0"/>
              </a:rPr>
              <a:t>API</a:t>
            </a:r>
            <a:endParaRPr lang="nl-NL" sz="900" dirty="0">
              <a:solidFill>
                <a:schemeClr val="tx1"/>
              </a:solidFill>
              <a:latin typeface="Arial" pitchFamily="34" charset="0"/>
              <a:cs typeface="Arial" pitchFamily="34" charset="0"/>
            </a:endParaRPr>
          </a:p>
        </p:txBody>
      </p:sp>
      <p:sp>
        <p:nvSpPr>
          <p:cNvPr id="63" name="Cloud 62"/>
          <p:cNvSpPr/>
          <p:nvPr/>
        </p:nvSpPr>
        <p:spPr>
          <a:xfrm>
            <a:off x="6137011" y="1201623"/>
            <a:ext cx="494208" cy="336562"/>
          </a:xfrm>
          <a:prstGeom prst="cloud">
            <a:avLst/>
          </a:prstGeom>
          <a:solidFill>
            <a:schemeClr val="tx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35996" rIns="0" bIns="35996" anchor="ctr"/>
          <a:lstStyle/>
          <a:p>
            <a:pPr algn="ctr" fontAlgn="auto">
              <a:spcBef>
                <a:spcPts val="0"/>
              </a:spcBef>
              <a:spcAft>
                <a:spcPts val="0"/>
              </a:spcAft>
              <a:defRPr/>
            </a:pPr>
            <a:r>
              <a:rPr lang="nl-NL" sz="900" dirty="0" smtClean="0">
                <a:solidFill>
                  <a:schemeClr val="tx1"/>
                </a:solidFill>
                <a:latin typeface="Arial" pitchFamily="34" charset="0"/>
                <a:cs typeface="Arial" pitchFamily="34" charset="0"/>
              </a:rPr>
              <a:t>API</a:t>
            </a:r>
            <a:endParaRPr lang="nl-NL" sz="900" dirty="0">
              <a:solidFill>
                <a:schemeClr val="tx1"/>
              </a:solidFill>
              <a:latin typeface="Arial" pitchFamily="34" charset="0"/>
              <a:cs typeface="Arial" pitchFamily="34" charset="0"/>
            </a:endParaRPr>
          </a:p>
        </p:txBody>
      </p:sp>
      <p:sp>
        <p:nvSpPr>
          <p:cNvPr id="67" name="Rounded Rectangular Callout 66"/>
          <p:cNvSpPr/>
          <p:nvPr/>
        </p:nvSpPr>
        <p:spPr>
          <a:xfrm>
            <a:off x="7336473" y="1400518"/>
            <a:ext cx="1137677" cy="258162"/>
          </a:xfrm>
          <a:prstGeom prst="wedgeRoundRectCallout">
            <a:avLst>
              <a:gd name="adj1" fmla="val -115913"/>
              <a:gd name="adj2" fmla="val -48249"/>
              <a:gd name="adj3" fmla="val 16667"/>
            </a:avLst>
          </a:prstGeom>
          <a:solidFill>
            <a:schemeClr val="tx2">
              <a:lumMod val="20000"/>
              <a:lumOff val="80000"/>
            </a:schemeClr>
          </a:solid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91430" tIns="45715" rIns="91430" bIns="45715" rtlCol="0" anchor="ctr"/>
          <a:lstStyle/>
          <a:p>
            <a:pPr marL="228575" indent="-228575"/>
            <a:r>
              <a:rPr lang="en-US" sz="900" dirty="0" smtClean="0">
                <a:solidFill>
                  <a:srgbClr val="0070C0"/>
                </a:solidFill>
                <a:latin typeface="Calibri" pitchFamily="34" charset="0"/>
              </a:rPr>
              <a:t>1. sendIBANDetails</a:t>
            </a:r>
          </a:p>
        </p:txBody>
      </p:sp>
      <p:sp>
        <p:nvSpPr>
          <p:cNvPr id="68" name="Oval 67"/>
          <p:cNvSpPr/>
          <p:nvPr/>
        </p:nvSpPr>
        <p:spPr>
          <a:xfrm>
            <a:off x="3545067" y="3019092"/>
            <a:ext cx="195943" cy="235132"/>
          </a:xfrm>
          <a:prstGeom prst="ellipse">
            <a:avLst/>
          </a:prstGeom>
          <a:ln w="15875">
            <a:solidFill>
              <a:srgbClr val="000000"/>
            </a:solidFill>
            <a:prstDash val="solid"/>
            <a:tailEnd type="arrow"/>
          </a:ln>
        </p:spPr>
        <p:style>
          <a:lnRef idx="1">
            <a:schemeClr val="accent1"/>
          </a:lnRef>
          <a:fillRef idx="0">
            <a:schemeClr val="accent1"/>
          </a:fillRef>
          <a:effectRef idx="0">
            <a:schemeClr val="accent1"/>
          </a:effectRef>
          <a:fontRef idx="minor">
            <a:schemeClr val="tx1"/>
          </a:fontRef>
        </p:style>
        <p:txBody>
          <a:bodyPr lIns="91430" tIns="45715" rIns="91430" bIns="45715" rtlCol="0" anchor="ctr"/>
          <a:lstStyle/>
          <a:p>
            <a:pPr algn="ctr"/>
            <a:r>
              <a:rPr lang="en-US" sz="1100" dirty="0" smtClean="0">
                <a:solidFill>
                  <a:srgbClr val="000000"/>
                </a:solidFill>
                <a:latin typeface="Calibri" pitchFamily="34" charset="0"/>
              </a:rPr>
              <a:t>7</a:t>
            </a:r>
          </a:p>
        </p:txBody>
      </p:sp>
      <p:sp>
        <p:nvSpPr>
          <p:cNvPr id="87" name="Oval 86"/>
          <p:cNvSpPr/>
          <p:nvPr/>
        </p:nvSpPr>
        <p:spPr>
          <a:xfrm>
            <a:off x="2715729" y="2168490"/>
            <a:ext cx="195943" cy="235132"/>
          </a:xfrm>
          <a:prstGeom prst="ellipse">
            <a:avLst/>
          </a:prstGeom>
          <a:ln w="15875">
            <a:solidFill>
              <a:srgbClr val="000000"/>
            </a:solidFill>
            <a:prstDash val="solid"/>
            <a:tailEnd type="arrow"/>
          </a:ln>
        </p:spPr>
        <p:style>
          <a:lnRef idx="1">
            <a:schemeClr val="accent1"/>
          </a:lnRef>
          <a:fillRef idx="0">
            <a:schemeClr val="accent1"/>
          </a:fillRef>
          <a:effectRef idx="0">
            <a:schemeClr val="accent1"/>
          </a:effectRef>
          <a:fontRef idx="minor">
            <a:schemeClr val="tx1"/>
          </a:fontRef>
        </p:style>
        <p:txBody>
          <a:bodyPr lIns="91430" tIns="45715" rIns="91430" bIns="45715" rtlCol="0" anchor="ctr"/>
          <a:lstStyle/>
          <a:p>
            <a:pPr algn="ctr"/>
            <a:r>
              <a:rPr lang="en-US" sz="1100" dirty="0" smtClean="0">
                <a:solidFill>
                  <a:srgbClr val="000000"/>
                </a:solidFill>
                <a:latin typeface="Calibri" pitchFamily="34" charset="0"/>
              </a:rPr>
              <a:t>8</a:t>
            </a:r>
          </a:p>
        </p:txBody>
      </p:sp>
      <p:sp>
        <p:nvSpPr>
          <p:cNvPr id="91" name="Oval 90"/>
          <p:cNvSpPr/>
          <p:nvPr/>
        </p:nvSpPr>
        <p:spPr>
          <a:xfrm>
            <a:off x="5209045" y="3469300"/>
            <a:ext cx="195943" cy="235132"/>
          </a:xfrm>
          <a:prstGeom prst="ellipse">
            <a:avLst/>
          </a:prstGeom>
          <a:ln w="15875">
            <a:solidFill>
              <a:srgbClr val="000000"/>
            </a:solidFill>
            <a:prstDash val="solid"/>
            <a:tailEnd type="arrow"/>
          </a:ln>
        </p:spPr>
        <p:style>
          <a:lnRef idx="1">
            <a:schemeClr val="accent1"/>
          </a:lnRef>
          <a:fillRef idx="0">
            <a:schemeClr val="accent1"/>
          </a:fillRef>
          <a:effectRef idx="0">
            <a:schemeClr val="accent1"/>
          </a:effectRef>
          <a:fontRef idx="minor">
            <a:schemeClr val="tx1"/>
          </a:fontRef>
        </p:style>
        <p:txBody>
          <a:bodyPr lIns="91430" tIns="45715" rIns="91430" bIns="45715" rtlCol="0" anchor="ctr"/>
          <a:lstStyle/>
          <a:p>
            <a:pPr algn="ctr"/>
            <a:r>
              <a:rPr lang="en-US" sz="1100" dirty="0" smtClean="0">
                <a:solidFill>
                  <a:srgbClr val="000000"/>
                </a:solidFill>
                <a:latin typeface="Calibri" pitchFamily="34" charset="0"/>
              </a:rPr>
              <a:t>6</a:t>
            </a:r>
          </a:p>
        </p:txBody>
      </p:sp>
      <p:sp>
        <p:nvSpPr>
          <p:cNvPr id="92" name="Rounded Rectangular Callout 91"/>
          <p:cNvSpPr/>
          <p:nvPr/>
        </p:nvSpPr>
        <p:spPr>
          <a:xfrm>
            <a:off x="7932718" y="1956392"/>
            <a:ext cx="1816925" cy="425302"/>
          </a:xfrm>
          <a:prstGeom prst="wedgeRoundRectCallout">
            <a:avLst>
              <a:gd name="adj1" fmla="val -95356"/>
              <a:gd name="adj2" fmla="val 2839"/>
              <a:gd name="adj3" fmla="val 16667"/>
            </a:avLst>
          </a:prstGeom>
          <a:solidFill>
            <a:schemeClr val="tx2">
              <a:lumMod val="20000"/>
              <a:lumOff val="80000"/>
            </a:schemeClr>
          </a:solid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91430" tIns="45715" rIns="91430" bIns="45715" rtlCol="0" anchor="ctr"/>
          <a:lstStyle/>
          <a:p>
            <a:pPr marL="228575" indent="-228575"/>
            <a:r>
              <a:rPr lang="en-IN" sz="900" dirty="0" smtClean="0">
                <a:solidFill>
                  <a:srgbClr val="0070C0"/>
                </a:solidFill>
                <a:latin typeface="Calibri" pitchFamily="34" charset="0"/>
              </a:rPr>
              <a:t>1. checkCustomerCreditDetails,</a:t>
            </a:r>
          </a:p>
          <a:p>
            <a:pPr marL="228575" indent="-228575"/>
            <a:r>
              <a:rPr lang="en-US" sz="900" dirty="0" smtClean="0">
                <a:solidFill>
                  <a:srgbClr val="0070C0"/>
                </a:solidFill>
                <a:latin typeface="Calibri" pitchFamily="34" charset="0"/>
              </a:rPr>
              <a:t>2. executePaymentOrder</a:t>
            </a:r>
          </a:p>
          <a:p>
            <a:pPr marL="228575" indent="-228575"/>
            <a:r>
              <a:rPr lang="en-US" sz="900" dirty="0" smtClean="0">
                <a:solidFill>
                  <a:srgbClr val="0070C0"/>
                </a:solidFill>
                <a:latin typeface="Calibri" pitchFamily="34" charset="0"/>
              </a:rPr>
              <a:t>3. notifyPaymentOrderStatus</a:t>
            </a:r>
          </a:p>
        </p:txBody>
      </p:sp>
      <p:sp>
        <p:nvSpPr>
          <p:cNvPr id="95" name="Rounded Rectangular Callout 94"/>
          <p:cNvSpPr/>
          <p:nvPr/>
        </p:nvSpPr>
        <p:spPr>
          <a:xfrm>
            <a:off x="7854514" y="3976579"/>
            <a:ext cx="1816925" cy="326434"/>
          </a:xfrm>
          <a:prstGeom prst="wedgeRoundRectCallout">
            <a:avLst>
              <a:gd name="adj1" fmla="val -103305"/>
              <a:gd name="adj2" fmla="val -83853"/>
              <a:gd name="adj3" fmla="val 16667"/>
            </a:avLst>
          </a:prstGeom>
          <a:solidFill>
            <a:schemeClr val="tx2">
              <a:lumMod val="20000"/>
              <a:lumOff val="80000"/>
            </a:schemeClr>
          </a:solid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91430" tIns="45715" rIns="91430" bIns="45715" rtlCol="0" anchor="ctr"/>
          <a:lstStyle/>
          <a:p>
            <a:pPr marL="228575" indent="-228575"/>
            <a:r>
              <a:rPr lang="en-IN" sz="900" dirty="0" smtClean="0">
                <a:solidFill>
                  <a:srgbClr val="0070C0"/>
                </a:solidFill>
                <a:latin typeface="Calibri" pitchFamily="34" charset="0"/>
              </a:rPr>
              <a:t>1. </a:t>
            </a:r>
            <a:r>
              <a:rPr lang="en-US" sz="900" dirty="0" smtClean="0">
                <a:solidFill>
                  <a:srgbClr val="0070C0"/>
                </a:solidFill>
                <a:latin typeface="Calibri" pitchFamily="34" charset="0"/>
              </a:rPr>
              <a:t>notifyPaymentReceiptToTPP2</a:t>
            </a:r>
          </a:p>
        </p:txBody>
      </p:sp>
      <p:sp>
        <p:nvSpPr>
          <p:cNvPr id="99" name="Rounded Rectangular Callout 98"/>
          <p:cNvSpPr/>
          <p:nvPr/>
        </p:nvSpPr>
        <p:spPr>
          <a:xfrm>
            <a:off x="457201" y="2866375"/>
            <a:ext cx="2042556" cy="472250"/>
          </a:xfrm>
          <a:prstGeom prst="wedgeRoundRectCallout">
            <a:avLst>
              <a:gd name="adj1" fmla="val 131578"/>
              <a:gd name="adj2" fmla="val 75892"/>
              <a:gd name="adj3" fmla="val 16667"/>
            </a:avLst>
          </a:prstGeom>
          <a:solidFill>
            <a:schemeClr val="tx2">
              <a:lumMod val="20000"/>
              <a:lumOff val="80000"/>
            </a:schemeClr>
          </a:solid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91430" tIns="45715" rIns="91430" bIns="45715" rtlCol="0" anchor="ctr"/>
          <a:lstStyle/>
          <a:p>
            <a:pPr marL="228575" indent="-228575"/>
            <a:r>
              <a:rPr lang="en-IN" sz="900" dirty="0" smtClean="0">
                <a:solidFill>
                  <a:srgbClr val="0070C0"/>
                </a:solidFill>
                <a:latin typeface="Calibri" pitchFamily="34" charset="0"/>
              </a:rPr>
              <a:t>1. matchTransaction</a:t>
            </a:r>
          </a:p>
          <a:p>
            <a:pPr marL="228575" indent="-228575"/>
            <a:r>
              <a:rPr lang="en-US" sz="900" dirty="0" smtClean="0">
                <a:solidFill>
                  <a:srgbClr val="0070C0"/>
                </a:solidFill>
                <a:latin typeface="Calibri" pitchFamily="34" charset="0"/>
              </a:rPr>
              <a:t>2. notifyPaymentStatusToTPP</a:t>
            </a:r>
            <a:endParaRPr lang="en-IN" sz="900" dirty="0" smtClean="0">
              <a:solidFill>
                <a:srgbClr val="0070C0"/>
              </a:solidFill>
              <a:latin typeface="Calibri" pitchFamily="34" charset="0"/>
            </a:endParaRPr>
          </a:p>
          <a:p>
            <a:pPr marL="228575" indent="-228575"/>
            <a:r>
              <a:rPr lang="en-US" sz="900" dirty="0" smtClean="0">
                <a:solidFill>
                  <a:srgbClr val="0070C0"/>
                </a:solidFill>
                <a:latin typeface="Calibri" pitchFamily="34" charset="0"/>
              </a:rPr>
              <a:t>3.notifyPaymentReceiptToCustomer</a:t>
            </a:r>
          </a:p>
        </p:txBody>
      </p:sp>
      <p:sp>
        <p:nvSpPr>
          <p:cNvPr id="80" name="Horizontal Scroll 79"/>
          <p:cNvSpPr/>
          <p:nvPr/>
        </p:nvSpPr>
        <p:spPr>
          <a:xfrm>
            <a:off x="6564573" y="1"/>
            <a:ext cx="3016155" cy="941695"/>
          </a:xfrm>
          <a:prstGeom prst="horizontalScroll">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200" dirty="0" smtClean="0">
                <a:solidFill>
                  <a:schemeClr val="tx2">
                    <a:lumMod val="50000"/>
                  </a:schemeClr>
                </a:solidFill>
                <a:latin typeface="Calibri" pitchFamily="34" charset="0"/>
              </a:rPr>
              <a:t>This scenario is based  on assumptions and some reference given in the EBA opinion paper</a:t>
            </a:r>
          </a:p>
        </p:txBody>
      </p:sp>
      <p:sp>
        <p:nvSpPr>
          <p:cNvPr id="81" name="Rounded Rectangle 80"/>
          <p:cNvSpPr/>
          <p:nvPr/>
        </p:nvSpPr>
        <p:spPr>
          <a:xfrm>
            <a:off x="1805049" y="6415161"/>
            <a:ext cx="5775965" cy="385948"/>
          </a:xfrm>
          <a:prstGeom prst="round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900" dirty="0" smtClean="0">
                <a:solidFill>
                  <a:srgbClr val="C00000"/>
                </a:solidFill>
                <a:latin typeface="Calibri" pitchFamily="34" charset="0"/>
              </a:rPr>
              <a:t>Note: Please be noted, Technical Specification for PSD2 is yet not released by EBA. All the scenario captured is based on certain assumptions and may tend to change.</a:t>
            </a:r>
          </a:p>
        </p:txBody>
      </p:sp>
      <p:sp>
        <p:nvSpPr>
          <p:cNvPr id="74" name="TextBox 73"/>
          <p:cNvSpPr txBox="1"/>
          <p:nvPr/>
        </p:nvSpPr>
        <p:spPr>
          <a:xfrm>
            <a:off x="5961652" y="2682558"/>
            <a:ext cx="1383542" cy="400099"/>
          </a:xfrm>
          <a:prstGeom prst="rect">
            <a:avLst/>
          </a:prstGeom>
          <a:noFill/>
        </p:spPr>
        <p:txBody>
          <a:bodyPr wrap="square" lIns="91430" tIns="45715" rIns="91430" bIns="45715" rtlCol="0">
            <a:spAutoFit/>
          </a:bodyPr>
          <a:lstStyle/>
          <a:p>
            <a:pPr algn="ctr"/>
            <a:r>
              <a:rPr lang="en-US" sz="1000" dirty="0" smtClean="0">
                <a:solidFill>
                  <a:srgbClr val="000000"/>
                </a:solidFill>
                <a:latin typeface="Calibri" pitchFamily="34" charset="0"/>
              </a:rPr>
              <a:t>TPP1 Bank as Debit A/C’s AS-PSP</a:t>
            </a:r>
          </a:p>
        </p:txBody>
      </p:sp>
      <p:sp>
        <p:nvSpPr>
          <p:cNvPr id="84" name="TextBox 83"/>
          <p:cNvSpPr txBox="1"/>
          <p:nvPr/>
        </p:nvSpPr>
        <p:spPr>
          <a:xfrm>
            <a:off x="6156583" y="3993907"/>
            <a:ext cx="1211780" cy="400099"/>
          </a:xfrm>
          <a:prstGeom prst="rect">
            <a:avLst/>
          </a:prstGeom>
          <a:noFill/>
        </p:spPr>
        <p:txBody>
          <a:bodyPr wrap="square" lIns="91430" tIns="45715" rIns="91430" bIns="45715" rtlCol="0">
            <a:spAutoFit/>
          </a:bodyPr>
          <a:lstStyle/>
          <a:p>
            <a:pPr algn="ctr"/>
            <a:r>
              <a:rPr lang="en-US" sz="1000" dirty="0" smtClean="0">
                <a:solidFill>
                  <a:srgbClr val="000000"/>
                </a:solidFill>
                <a:latin typeface="Calibri" pitchFamily="34" charset="0"/>
              </a:rPr>
              <a:t>TPP2 Bank as Credit A/C’s AS-PSP</a:t>
            </a:r>
          </a:p>
        </p:txBody>
      </p:sp>
    </p:spTree>
  </p:cSld>
  <p:clrMapOvr>
    <a:masterClrMapping/>
  </p:clrMapOvr>
  <p:transition spd="med">
    <p:wip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 name="Rounded Rectangle 184"/>
          <p:cNvSpPr/>
          <p:nvPr/>
        </p:nvSpPr>
        <p:spPr>
          <a:xfrm>
            <a:off x="5241868" y="2307294"/>
            <a:ext cx="871870" cy="988828"/>
          </a:xfrm>
          <a:prstGeom prst="roundRect">
            <a:avLst/>
          </a:prstGeom>
          <a:solidFill>
            <a:srgbClr val="C1E1FF"/>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91430" tIns="45715" rIns="91430" bIns="45715" rtlCol="0" anchor="ctr"/>
          <a:lstStyle/>
          <a:p>
            <a:pPr algn="ctr"/>
            <a:endParaRPr lang="en-US" sz="1000" dirty="0" smtClean="0">
              <a:solidFill>
                <a:schemeClr val="tx2">
                  <a:lumMod val="50000"/>
                </a:schemeClr>
              </a:solidFill>
              <a:latin typeface="Calibri" pitchFamily="34" charset="0"/>
            </a:endParaRPr>
          </a:p>
        </p:txBody>
      </p:sp>
      <p:sp>
        <p:nvSpPr>
          <p:cNvPr id="60" name="Rounded Rectangle 59"/>
          <p:cNvSpPr/>
          <p:nvPr/>
        </p:nvSpPr>
        <p:spPr>
          <a:xfrm>
            <a:off x="7049477" y="1871353"/>
            <a:ext cx="1116369" cy="841974"/>
          </a:xfrm>
          <a:prstGeom prst="roundRect">
            <a:avLst/>
          </a:prstGeom>
          <a:solidFill>
            <a:srgbClr val="C1E1FF"/>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91430" tIns="45715" rIns="91430" bIns="45715" rtlCol="0" anchor="ctr"/>
          <a:lstStyle/>
          <a:p>
            <a:pPr algn="ctr"/>
            <a:endParaRPr lang="en-US" sz="1000" dirty="0" smtClean="0">
              <a:solidFill>
                <a:schemeClr val="tx2">
                  <a:lumMod val="50000"/>
                </a:schemeClr>
              </a:solidFill>
              <a:latin typeface="Calibri" pitchFamily="34" charset="0"/>
            </a:endParaRPr>
          </a:p>
        </p:txBody>
      </p:sp>
      <p:sp>
        <p:nvSpPr>
          <p:cNvPr id="2" name="Content Placeholder 1"/>
          <p:cNvSpPr>
            <a:spLocks noGrp="1"/>
          </p:cNvSpPr>
          <p:nvPr>
            <p:ph idx="12"/>
          </p:nvPr>
        </p:nvSpPr>
        <p:spPr>
          <a:xfrm>
            <a:off x="163773" y="4053385"/>
            <a:ext cx="9553434" cy="2224586"/>
          </a:xfrm>
        </p:spPr>
        <p:style>
          <a:lnRef idx="1">
            <a:schemeClr val="accent5"/>
          </a:lnRef>
          <a:fillRef idx="2">
            <a:schemeClr val="accent5"/>
          </a:fillRef>
          <a:effectRef idx="1">
            <a:schemeClr val="accent5"/>
          </a:effectRef>
          <a:fontRef idx="minor">
            <a:schemeClr val="dk1"/>
          </a:fontRef>
        </p:style>
        <p:txBody>
          <a:bodyPr numCol="2"/>
          <a:lstStyle/>
          <a:p>
            <a:pPr marL="228575" indent="-228575">
              <a:buNone/>
            </a:pPr>
            <a:r>
              <a:rPr lang="en-US" sz="900" dirty="0" smtClean="0">
                <a:solidFill>
                  <a:srgbClr val="000000"/>
                </a:solidFill>
              </a:rPr>
              <a:t>1. Customer1 login to his TPP1 (Wallet) account and  initiates transaction to credit to Customer2’s TPP 2 (Wallet) account. </a:t>
            </a:r>
            <a:r>
              <a:rPr lang="en-US" sz="900" dirty="0">
                <a:solidFill>
                  <a:srgbClr val="000000"/>
                </a:solidFill>
              </a:rPr>
              <a:t>To initiate payment Customer1 use </a:t>
            </a:r>
            <a:r>
              <a:rPr lang="en-US" sz="900" dirty="0" smtClean="0">
                <a:solidFill>
                  <a:srgbClr val="000000"/>
                </a:solidFill>
              </a:rPr>
              <a:t> </a:t>
            </a:r>
            <a:r>
              <a:rPr lang="en-US" sz="900" b="1" dirty="0" smtClean="0">
                <a:solidFill>
                  <a:srgbClr val="000000"/>
                </a:solidFill>
              </a:rPr>
              <a:t>Virtual Address</a:t>
            </a:r>
            <a:r>
              <a:rPr lang="en-US" sz="900" dirty="0" smtClean="0">
                <a:solidFill>
                  <a:srgbClr val="000000"/>
                </a:solidFill>
              </a:rPr>
              <a:t> (Mobile Number, Email Address or Any customized address) </a:t>
            </a:r>
            <a:r>
              <a:rPr lang="en-US" sz="900" dirty="0">
                <a:solidFill>
                  <a:srgbClr val="000000"/>
                </a:solidFill>
              </a:rPr>
              <a:t>of </a:t>
            </a:r>
            <a:r>
              <a:rPr lang="en-US" sz="900" dirty="0" smtClean="0">
                <a:solidFill>
                  <a:srgbClr val="000000"/>
                </a:solidFill>
              </a:rPr>
              <a:t>Customer2. This virtual address is generated by TPP2 and provided to customer2. Mapping of Virtual Address to TPP/Bank is present with CSM so that CSM uniquely identified the customer’s TPP/Bank. </a:t>
            </a:r>
            <a:r>
              <a:rPr lang="en-US" sz="900" dirty="0" smtClean="0">
                <a:solidFill>
                  <a:srgbClr val="FF0000"/>
                </a:solidFill>
              </a:rPr>
              <a:t>getLoginDetails, </a:t>
            </a:r>
            <a:endParaRPr lang="en-US" sz="900" dirty="0">
              <a:solidFill>
                <a:srgbClr val="000000"/>
              </a:solidFill>
            </a:endParaRPr>
          </a:p>
          <a:p>
            <a:pPr marL="228575" indent="-228575">
              <a:buNone/>
            </a:pPr>
            <a:r>
              <a:rPr lang="en-US" sz="900" dirty="0" smtClean="0">
                <a:solidFill>
                  <a:srgbClr val="000000"/>
                </a:solidFill>
              </a:rPr>
              <a:t>2. TPP1 send payment initiation request to CSM for Processing. </a:t>
            </a:r>
            <a:r>
              <a:rPr lang="en-US" sz="900" dirty="0" smtClean="0">
                <a:solidFill>
                  <a:srgbClr val="FF0000"/>
                </a:solidFill>
              </a:rPr>
              <a:t>executePaymentOrder, sendpaymentInitiationrequest</a:t>
            </a:r>
            <a:endParaRPr lang="en-US" sz="900" dirty="0" smtClean="0">
              <a:solidFill>
                <a:srgbClr val="000000"/>
              </a:solidFill>
            </a:endParaRPr>
          </a:p>
          <a:p>
            <a:pPr marL="228575" indent="-228575">
              <a:buNone/>
            </a:pPr>
            <a:r>
              <a:rPr lang="en-US" sz="900" dirty="0" smtClean="0">
                <a:solidFill>
                  <a:srgbClr val="000000"/>
                </a:solidFill>
              </a:rPr>
              <a:t>3. CSM identify Customer2’s TPP/Wallet and send request to verify if the Customer2 with given Virtual Address is valid customer or not. </a:t>
            </a:r>
            <a:r>
              <a:rPr lang="en-US" sz="900" dirty="0" smtClean="0">
                <a:solidFill>
                  <a:srgbClr val="FF0000"/>
                </a:solidFill>
              </a:rPr>
              <a:t>verifyCreditCustomer</a:t>
            </a:r>
            <a:endParaRPr lang="en-US" sz="900" dirty="0" smtClean="0">
              <a:solidFill>
                <a:srgbClr val="000000"/>
              </a:solidFill>
            </a:endParaRPr>
          </a:p>
          <a:p>
            <a:pPr marL="228575" indent="-228575">
              <a:buNone/>
            </a:pPr>
            <a:r>
              <a:rPr lang="en-US" sz="900" dirty="0" smtClean="0">
                <a:solidFill>
                  <a:srgbClr val="000000"/>
                </a:solidFill>
              </a:rPr>
              <a:t>4. TPP2 get request from CSM and verify the Customer2 details and give positive response to CSM. </a:t>
            </a:r>
            <a:r>
              <a:rPr lang="en-US" sz="900" dirty="0" smtClean="0">
                <a:solidFill>
                  <a:srgbClr val="FF0000"/>
                </a:solidFill>
              </a:rPr>
              <a:t>responseToVerifyCreditCustomer</a:t>
            </a:r>
          </a:p>
          <a:p>
            <a:pPr marL="228575" indent="-228575">
              <a:buNone/>
            </a:pPr>
            <a:r>
              <a:rPr lang="en-US" sz="900" dirty="0" smtClean="0">
                <a:solidFill>
                  <a:srgbClr val="000000"/>
                </a:solidFill>
              </a:rPr>
              <a:t>5. Based on the +ve, -ve response received, CSM send the debit request t (Debit TPP1 account maintain with Bank). </a:t>
            </a:r>
            <a:r>
              <a:rPr lang="en-US" sz="900" dirty="0" smtClean="0">
                <a:solidFill>
                  <a:srgbClr val="FF0000"/>
                </a:solidFill>
              </a:rPr>
              <a:t>debitRequest</a:t>
            </a:r>
            <a:endParaRPr lang="en-US" sz="900" dirty="0" smtClean="0">
              <a:solidFill>
                <a:srgbClr val="000000"/>
              </a:solidFill>
            </a:endParaRPr>
          </a:p>
          <a:p>
            <a:pPr marL="228575" indent="-228575">
              <a:buNone/>
            </a:pPr>
            <a:r>
              <a:rPr lang="en-US" sz="900" dirty="0" smtClean="0">
                <a:solidFill>
                  <a:srgbClr val="000000"/>
                </a:solidFill>
              </a:rPr>
              <a:t>6. TPP1 Bank </a:t>
            </a:r>
            <a:r>
              <a:rPr lang="en-US" sz="900" dirty="0">
                <a:solidFill>
                  <a:srgbClr val="000000"/>
                </a:solidFill>
              </a:rPr>
              <a:t>authenticates </a:t>
            </a:r>
            <a:r>
              <a:rPr lang="en-US" sz="900" dirty="0" smtClean="0">
                <a:solidFill>
                  <a:srgbClr val="000000"/>
                </a:solidFill>
              </a:rPr>
              <a:t>request and </a:t>
            </a:r>
            <a:r>
              <a:rPr lang="en-US" sz="900" dirty="0">
                <a:solidFill>
                  <a:srgbClr val="000000"/>
                </a:solidFill>
              </a:rPr>
              <a:t>debits </a:t>
            </a:r>
            <a:r>
              <a:rPr lang="en-US" sz="900" dirty="0" smtClean="0">
                <a:solidFill>
                  <a:srgbClr val="000000"/>
                </a:solidFill>
              </a:rPr>
              <a:t>TPP1 account and send  debit response to CSM. </a:t>
            </a:r>
            <a:r>
              <a:rPr lang="en-US" sz="900" dirty="0" smtClean="0">
                <a:solidFill>
                  <a:srgbClr val="FF0000"/>
                </a:solidFill>
              </a:rPr>
              <a:t>debitResponse</a:t>
            </a:r>
            <a:endParaRPr lang="en-US" sz="900" dirty="0">
              <a:solidFill>
                <a:srgbClr val="FF0000"/>
              </a:solidFill>
            </a:endParaRPr>
          </a:p>
          <a:p>
            <a:pPr marL="228575" indent="-228575">
              <a:buNone/>
            </a:pPr>
            <a:r>
              <a:rPr lang="en-US" sz="900" dirty="0" smtClean="0">
                <a:solidFill>
                  <a:srgbClr val="000000"/>
                </a:solidFill>
              </a:rPr>
              <a:t>7. CSM sends the </a:t>
            </a:r>
            <a:r>
              <a:rPr lang="en-US" sz="900" dirty="0">
                <a:solidFill>
                  <a:srgbClr val="000000"/>
                </a:solidFill>
              </a:rPr>
              <a:t>Credit request to the </a:t>
            </a:r>
            <a:r>
              <a:rPr lang="en-US" sz="900" dirty="0" smtClean="0">
                <a:solidFill>
                  <a:srgbClr val="000000"/>
                </a:solidFill>
              </a:rPr>
              <a:t>TPP2 Bank to credit TPP2 account. </a:t>
            </a:r>
            <a:r>
              <a:rPr lang="en-US" sz="900" dirty="0" smtClean="0">
                <a:solidFill>
                  <a:srgbClr val="FF0000"/>
                </a:solidFill>
              </a:rPr>
              <a:t>creditRequest</a:t>
            </a:r>
          </a:p>
          <a:p>
            <a:pPr marL="228575" indent="-228575">
              <a:buNone/>
            </a:pPr>
            <a:r>
              <a:rPr lang="en-US" sz="900" dirty="0" smtClean="0">
                <a:solidFill>
                  <a:srgbClr val="000000"/>
                </a:solidFill>
              </a:rPr>
              <a:t>8. TPP2 bank credit TPP2 account and send credit response to CSM. </a:t>
            </a:r>
            <a:r>
              <a:rPr lang="en-US" sz="900" dirty="0" smtClean="0">
                <a:solidFill>
                  <a:srgbClr val="FF0000"/>
                </a:solidFill>
              </a:rPr>
              <a:t>creditResponse</a:t>
            </a:r>
          </a:p>
          <a:p>
            <a:pPr marL="228575" indent="-228575">
              <a:buNone/>
            </a:pPr>
            <a:r>
              <a:rPr lang="en-US" sz="900" dirty="0" smtClean="0">
                <a:solidFill>
                  <a:srgbClr val="000000"/>
                </a:solidFill>
              </a:rPr>
              <a:t>9. CSM Sends Debit Confirmation details to TPP1 (wallet). CSM sends Credit Confirmation details to TPP2 (wallet). </a:t>
            </a:r>
            <a:r>
              <a:rPr lang="en-US" sz="900" dirty="0" smtClean="0">
                <a:solidFill>
                  <a:srgbClr val="FF0000"/>
                </a:solidFill>
              </a:rPr>
              <a:t>notifyDebitStatus, notifyCreditStatus</a:t>
            </a:r>
            <a:endParaRPr lang="en-US" sz="900" dirty="0">
              <a:solidFill>
                <a:srgbClr val="FF0000"/>
              </a:solidFill>
            </a:endParaRPr>
          </a:p>
          <a:p>
            <a:pPr marL="228575" indent="-228575">
              <a:buNone/>
            </a:pPr>
            <a:r>
              <a:rPr lang="en-US" sz="900" dirty="0" smtClean="0">
                <a:solidFill>
                  <a:srgbClr val="000000"/>
                </a:solidFill>
              </a:rPr>
              <a:t>10. TPP1 notifies to Customer1. </a:t>
            </a:r>
            <a:r>
              <a:rPr lang="en-US" sz="900" dirty="0" smtClean="0">
                <a:solidFill>
                  <a:srgbClr val="FF0000"/>
                </a:solidFill>
              </a:rPr>
              <a:t>notifyPaymentSentToCustomer</a:t>
            </a:r>
          </a:p>
          <a:p>
            <a:pPr marL="228575" indent="-228575">
              <a:buNone/>
            </a:pPr>
            <a:r>
              <a:rPr lang="en-US" sz="900" dirty="0" smtClean="0">
                <a:solidFill>
                  <a:srgbClr val="000000"/>
                </a:solidFill>
              </a:rPr>
              <a:t>11. TPP2 credit Customer2 TPP (wallet account) and notifies to Customer2. </a:t>
            </a:r>
            <a:r>
              <a:rPr lang="en-US" sz="900" dirty="0" smtClean="0">
                <a:solidFill>
                  <a:srgbClr val="FF0000"/>
                </a:solidFill>
              </a:rPr>
              <a:t>notifyPaymentReceiptToCustomer</a:t>
            </a:r>
            <a:endParaRPr lang="en-US" sz="900" dirty="0">
              <a:solidFill>
                <a:srgbClr val="FF0000"/>
              </a:solidFill>
            </a:endParaRPr>
          </a:p>
          <a:p>
            <a:pPr marL="228575" indent="-228575">
              <a:buAutoNum type="arabicPeriod"/>
            </a:pPr>
            <a:endParaRPr lang="en-US" sz="900" dirty="0">
              <a:solidFill>
                <a:srgbClr val="000000"/>
              </a:solidFill>
            </a:endParaRPr>
          </a:p>
        </p:txBody>
      </p:sp>
      <p:sp>
        <p:nvSpPr>
          <p:cNvPr id="3" name="Title 2"/>
          <p:cNvSpPr>
            <a:spLocks noGrp="1"/>
          </p:cNvSpPr>
          <p:nvPr>
            <p:ph type="title"/>
          </p:nvPr>
        </p:nvSpPr>
        <p:spPr>
          <a:xfrm>
            <a:off x="0" y="260226"/>
            <a:ext cx="6359858" cy="549275"/>
          </a:xfrm>
        </p:spPr>
        <p:txBody>
          <a:bodyPr/>
          <a:lstStyle/>
          <a:p>
            <a:r>
              <a:rPr lang="en-US" sz="2400" dirty="0" smtClean="0">
                <a:latin typeface="Calibri" pitchFamily="34" charset="0"/>
              </a:rPr>
              <a:t>Scenario 6.1: TPP1 as PISP - Money Transfer to TPP2 (Cross TPP/Wallet)</a:t>
            </a:r>
            <a:endParaRPr lang="en-US" sz="2400" dirty="0">
              <a:latin typeface="Calibri" pitchFamily="34" charset="0"/>
            </a:endParaRPr>
          </a:p>
        </p:txBody>
      </p:sp>
      <p:sp>
        <p:nvSpPr>
          <p:cNvPr id="5" name="Oval 4"/>
          <p:cNvSpPr/>
          <p:nvPr/>
        </p:nvSpPr>
        <p:spPr>
          <a:xfrm>
            <a:off x="2238561" y="1993254"/>
            <a:ext cx="195943" cy="235132"/>
          </a:xfrm>
          <a:prstGeom prst="ellipse">
            <a:avLst/>
          </a:prstGeom>
          <a:ln w="15875">
            <a:solidFill>
              <a:srgbClr val="000000"/>
            </a:solidFill>
            <a:prstDash val="solid"/>
            <a:tailEnd type="arrow"/>
          </a:ln>
        </p:spPr>
        <p:style>
          <a:lnRef idx="1">
            <a:schemeClr val="accent1"/>
          </a:lnRef>
          <a:fillRef idx="0">
            <a:schemeClr val="accent1"/>
          </a:fillRef>
          <a:effectRef idx="0">
            <a:schemeClr val="accent1"/>
          </a:effectRef>
          <a:fontRef idx="minor">
            <a:schemeClr val="tx1"/>
          </a:fontRef>
        </p:style>
        <p:txBody>
          <a:bodyPr lIns="91430" tIns="45715" rIns="91430" bIns="45715" rtlCol="0" anchor="ctr"/>
          <a:lstStyle/>
          <a:p>
            <a:pPr algn="ctr"/>
            <a:r>
              <a:rPr lang="en-US" sz="1100" dirty="0" smtClean="0">
                <a:solidFill>
                  <a:srgbClr val="000000"/>
                </a:solidFill>
                <a:latin typeface="Calibri" pitchFamily="34" charset="0"/>
              </a:rPr>
              <a:t>1</a:t>
            </a:r>
          </a:p>
        </p:txBody>
      </p:sp>
      <p:cxnSp>
        <p:nvCxnSpPr>
          <p:cNvPr id="10" name="Straight Arrow Connector 9"/>
          <p:cNvCxnSpPr/>
          <p:nvPr/>
        </p:nvCxnSpPr>
        <p:spPr>
          <a:xfrm flipV="1">
            <a:off x="1968775" y="2254126"/>
            <a:ext cx="710647" cy="3984"/>
          </a:xfrm>
          <a:prstGeom prst="straightConnector1">
            <a:avLst/>
          </a:prstGeom>
          <a:ln w="15875">
            <a:solidFill>
              <a:srgbClr val="000000"/>
            </a:solidFill>
            <a:prstDash val="solid"/>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4" name="Group 23"/>
          <p:cNvGrpSpPr>
            <a:grpSpLocks/>
          </p:cNvGrpSpPr>
          <p:nvPr/>
        </p:nvGrpSpPr>
        <p:grpSpPr bwMode="auto">
          <a:xfrm>
            <a:off x="7070692" y="1871352"/>
            <a:ext cx="509076" cy="557845"/>
            <a:chOff x="567" y="1616"/>
            <a:chExt cx="568" cy="605"/>
          </a:xfrm>
        </p:grpSpPr>
        <p:sp>
          <p:nvSpPr>
            <p:cNvPr id="25" name="AutoShape 17"/>
            <p:cNvSpPr>
              <a:spLocks noChangeAspect="1" noChangeArrowheads="1" noTextEdit="1"/>
            </p:cNvSpPr>
            <p:nvPr/>
          </p:nvSpPr>
          <p:spPr bwMode="auto">
            <a:xfrm>
              <a:off x="567" y="1616"/>
              <a:ext cx="568" cy="605"/>
            </a:xfrm>
            <a:prstGeom prst="rect">
              <a:avLst/>
            </a:prstGeom>
            <a:noFill/>
            <a:ln w="9525">
              <a:noFill/>
              <a:miter lim="800000"/>
              <a:headEnd/>
              <a:tailEnd/>
            </a:ln>
          </p:spPr>
          <p:txBody>
            <a:bodyPr/>
            <a:lstStyle/>
            <a:p>
              <a:endParaRPr lang="en-US" sz="700" dirty="0"/>
            </a:p>
          </p:txBody>
        </p:sp>
        <p:sp>
          <p:nvSpPr>
            <p:cNvPr id="26" name="Freeform 19"/>
            <p:cNvSpPr>
              <a:spLocks/>
            </p:cNvSpPr>
            <p:nvPr/>
          </p:nvSpPr>
          <p:spPr bwMode="auto">
            <a:xfrm>
              <a:off x="611" y="1660"/>
              <a:ext cx="480" cy="517"/>
            </a:xfrm>
            <a:custGeom>
              <a:avLst/>
              <a:gdLst>
                <a:gd name="T0" fmla="*/ 1 w 960"/>
                <a:gd name="T1" fmla="*/ 0 h 1034"/>
                <a:gd name="T2" fmla="*/ 1 w 960"/>
                <a:gd name="T3" fmla="*/ 1 h 1034"/>
                <a:gd name="T4" fmla="*/ 1 w 960"/>
                <a:gd name="T5" fmla="*/ 1 h 1034"/>
                <a:gd name="T6" fmla="*/ 1 w 960"/>
                <a:gd name="T7" fmla="*/ 1 h 1034"/>
                <a:gd name="T8" fmla="*/ 1 w 960"/>
                <a:gd name="T9" fmla="*/ 1 h 1034"/>
                <a:gd name="T10" fmla="*/ 1 w 960"/>
                <a:gd name="T11" fmla="*/ 1 h 1034"/>
                <a:gd name="T12" fmla="*/ 1 w 960"/>
                <a:gd name="T13" fmla="*/ 1 h 1034"/>
                <a:gd name="T14" fmla="*/ 1 w 960"/>
                <a:gd name="T15" fmla="*/ 1 h 1034"/>
                <a:gd name="T16" fmla="*/ 1 w 960"/>
                <a:gd name="T17" fmla="*/ 1 h 1034"/>
                <a:gd name="T18" fmla="*/ 1 w 960"/>
                <a:gd name="T19" fmla="*/ 1 h 1034"/>
                <a:gd name="T20" fmla="*/ 1 w 960"/>
                <a:gd name="T21" fmla="*/ 1 h 1034"/>
                <a:gd name="T22" fmla="*/ 1 w 960"/>
                <a:gd name="T23" fmla="*/ 1 h 1034"/>
                <a:gd name="T24" fmla="*/ 1 w 960"/>
                <a:gd name="T25" fmla="*/ 1 h 1034"/>
                <a:gd name="T26" fmla="*/ 1 w 960"/>
                <a:gd name="T27" fmla="*/ 1 h 1034"/>
                <a:gd name="T28" fmla="*/ 1 w 960"/>
                <a:gd name="T29" fmla="*/ 1 h 1034"/>
                <a:gd name="T30" fmla="*/ 1 w 960"/>
                <a:gd name="T31" fmla="*/ 1 h 1034"/>
                <a:gd name="T32" fmla="*/ 1 w 960"/>
                <a:gd name="T33" fmla="*/ 1 h 1034"/>
                <a:gd name="T34" fmla="*/ 1 w 960"/>
                <a:gd name="T35" fmla="*/ 1 h 1034"/>
                <a:gd name="T36" fmla="*/ 1 w 960"/>
                <a:gd name="T37" fmla="*/ 1 h 1034"/>
                <a:gd name="T38" fmla="*/ 1 w 960"/>
                <a:gd name="T39" fmla="*/ 1 h 1034"/>
                <a:gd name="T40" fmla="*/ 1 w 960"/>
                <a:gd name="T41" fmla="*/ 1 h 1034"/>
                <a:gd name="T42" fmla="*/ 1 w 960"/>
                <a:gd name="T43" fmla="*/ 1 h 1034"/>
                <a:gd name="T44" fmla="*/ 1 w 960"/>
                <a:gd name="T45" fmla="*/ 1 h 1034"/>
                <a:gd name="T46" fmla="*/ 1 w 960"/>
                <a:gd name="T47" fmla="*/ 1 h 1034"/>
                <a:gd name="T48" fmla="*/ 1 w 960"/>
                <a:gd name="T49" fmla="*/ 1 h 1034"/>
                <a:gd name="T50" fmla="*/ 1 w 960"/>
                <a:gd name="T51" fmla="*/ 1 h 1034"/>
                <a:gd name="T52" fmla="*/ 1 w 960"/>
                <a:gd name="T53" fmla="*/ 1 h 1034"/>
                <a:gd name="T54" fmla="*/ 1 w 960"/>
                <a:gd name="T55" fmla="*/ 1 h 1034"/>
                <a:gd name="T56" fmla="*/ 1 w 960"/>
                <a:gd name="T57" fmla="*/ 1 h 1034"/>
                <a:gd name="T58" fmla="*/ 1 w 960"/>
                <a:gd name="T59" fmla="*/ 1 h 1034"/>
                <a:gd name="T60" fmla="*/ 1 w 960"/>
                <a:gd name="T61" fmla="*/ 1 h 1034"/>
                <a:gd name="T62" fmla="*/ 1 w 960"/>
                <a:gd name="T63" fmla="*/ 1 h 1034"/>
                <a:gd name="T64" fmla="*/ 1 w 960"/>
                <a:gd name="T65" fmla="*/ 1 h 1034"/>
                <a:gd name="T66" fmla="*/ 1 w 960"/>
                <a:gd name="T67" fmla="*/ 1 h 1034"/>
                <a:gd name="T68" fmla="*/ 1 w 960"/>
                <a:gd name="T69" fmla="*/ 1 h 1034"/>
                <a:gd name="T70" fmla="*/ 1 w 960"/>
                <a:gd name="T71" fmla="*/ 1 h 1034"/>
                <a:gd name="T72" fmla="*/ 1 w 960"/>
                <a:gd name="T73" fmla="*/ 1 h 1034"/>
                <a:gd name="T74" fmla="*/ 1 w 960"/>
                <a:gd name="T75" fmla="*/ 1 h 1034"/>
                <a:gd name="T76" fmla="*/ 1 w 960"/>
                <a:gd name="T77" fmla="*/ 1 h 1034"/>
                <a:gd name="T78" fmla="*/ 1 w 960"/>
                <a:gd name="T79" fmla="*/ 1 h 1034"/>
                <a:gd name="T80" fmla="*/ 1 w 960"/>
                <a:gd name="T81" fmla="*/ 1 h 1034"/>
                <a:gd name="T82" fmla="*/ 1 w 960"/>
                <a:gd name="T83" fmla="*/ 1 h 1034"/>
                <a:gd name="T84" fmla="*/ 1 w 960"/>
                <a:gd name="T85" fmla="*/ 1 h 1034"/>
                <a:gd name="T86" fmla="*/ 1 w 960"/>
                <a:gd name="T87" fmla="*/ 1 h 1034"/>
                <a:gd name="T88" fmla="*/ 0 w 960"/>
                <a:gd name="T89" fmla="*/ 1 h 1034"/>
                <a:gd name="T90" fmla="*/ 0 w 960"/>
                <a:gd name="T91" fmla="*/ 1 h 1034"/>
                <a:gd name="T92" fmla="*/ 1 w 960"/>
                <a:gd name="T93" fmla="*/ 1 h 1034"/>
                <a:gd name="T94" fmla="*/ 1 w 960"/>
                <a:gd name="T95" fmla="*/ 1 h 1034"/>
                <a:gd name="T96" fmla="*/ 1 w 960"/>
                <a:gd name="T97" fmla="*/ 1 h 1034"/>
                <a:gd name="T98" fmla="*/ 1 w 960"/>
                <a:gd name="T99" fmla="*/ 1 h 1034"/>
                <a:gd name="T100" fmla="*/ 1 w 960"/>
                <a:gd name="T101" fmla="*/ 1 h 1034"/>
                <a:gd name="T102" fmla="*/ 1 w 960"/>
                <a:gd name="T103" fmla="*/ 1 h 1034"/>
                <a:gd name="T104" fmla="*/ 1 w 960"/>
                <a:gd name="T105" fmla="*/ 1 h 1034"/>
                <a:gd name="T106" fmla="*/ 1 w 960"/>
                <a:gd name="T107" fmla="*/ 1 h 1034"/>
                <a:gd name="T108" fmla="*/ 1 w 960"/>
                <a:gd name="T109" fmla="*/ 1 h 1034"/>
                <a:gd name="T110" fmla="*/ 1 w 960"/>
                <a:gd name="T111" fmla="*/ 1 h 1034"/>
                <a:gd name="T112" fmla="*/ 1 w 960"/>
                <a:gd name="T113" fmla="*/ 1 h 1034"/>
                <a:gd name="T114" fmla="*/ 1 w 960"/>
                <a:gd name="T115" fmla="*/ 1 h 1034"/>
                <a:gd name="T116" fmla="*/ 1 w 960"/>
                <a:gd name="T117" fmla="*/ 1 h 1034"/>
                <a:gd name="T118" fmla="*/ 1 w 960"/>
                <a:gd name="T119" fmla="*/ 1 h 1034"/>
                <a:gd name="T120" fmla="*/ 1 w 960"/>
                <a:gd name="T121" fmla="*/ 1 h 1034"/>
                <a:gd name="T122" fmla="*/ 1 w 960"/>
                <a:gd name="T123" fmla="*/ 0 h 1034"/>
                <a:gd name="T124" fmla="*/ 1 w 960"/>
                <a:gd name="T125" fmla="*/ 0 h 1034"/>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960"/>
                <a:gd name="T190" fmla="*/ 0 h 1034"/>
                <a:gd name="T191" fmla="*/ 960 w 960"/>
                <a:gd name="T192" fmla="*/ 1034 h 1034"/>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960" h="1034">
                  <a:moveTo>
                    <a:pt x="332" y="0"/>
                  </a:moveTo>
                  <a:lnTo>
                    <a:pt x="354" y="12"/>
                  </a:lnTo>
                  <a:lnTo>
                    <a:pt x="376" y="24"/>
                  </a:lnTo>
                  <a:lnTo>
                    <a:pt x="399" y="35"/>
                  </a:lnTo>
                  <a:lnTo>
                    <a:pt x="423" y="47"/>
                  </a:lnTo>
                  <a:lnTo>
                    <a:pt x="445" y="57"/>
                  </a:lnTo>
                  <a:lnTo>
                    <a:pt x="468" y="68"/>
                  </a:lnTo>
                  <a:lnTo>
                    <a:pt x="490" y="80"/>
                  </a:lnTo>
                  <a:lnTo>
                    <a:pt x="511" y="92"/>
                  </a:lnTo>
                  <a:lnTo>
                    <a:pt x="534" y="104"/>
                  </a:lnTo>
                  <a:lnTo>
                    <a:pt x="554" y="116"/>
                  </a:lnTo>
                  <a:lnTo>
                    <a:pt x="575" y="130"/>
                  </a:lnTo>
                  <a:lnTo>
                    <a:pt x="594" y="144"/>
                  </a:lnTo>
                  <a:lnTo>
                    <a:pt x="620" y="164"/>
                  </a:lnTo>
                  <a:lnTo>
                    <a:pt x="642" y="183"/>
                  </a:lnTo>
                  <a:lnTo>
                    <a:pt x="665" y="204"/>
                  </a:lnTo>
                  <a:lnTo>
                    <a:pt x="687" y="227"/>
                  </a:lnTo>
                  <a:lnTo>
                    <a:pt x="710" y="247"/>
                  </a:lnTo>
                  <a:lnTo>
                    <a:pt x="730" y="270"/>
                  </a:lnTo>
                  <a:lnTo>
                    <a:pt x="751" y="292"/>
                  </a:lnTo>
                  <a:lnTo>
                    <a:pt x="773" y="315"/>
                  </a:lnTo>
                  <a:lnTo>
                    <a:pt x="794" y="337"/>
                  </a:lnTo>
                  <a:lnTo>
                    <a:pt x="815" y="360"/>
                  </a:lnTo>
                  <a:lnTo>
                    <a:pt x="836" y="382"/>
                  </a:lnTo>
                  <a:lnTo>
                    <a:pt x="856" y="403"/>
                  </a:lnTo>
                  <a:lnTo>
                    <a:pt x="856" y="470"/>
                  </a:lnTo>
                  <a:lnTo>
                    <a:pt x="824" y="470"/>
                  </a:lnTo>
                  <a:lnTo>
                    <a:pt x="824" y="780"/>
                  </a:lnTo>
                  <a:lnTo>
                    <a:pt x="932" y="890"/>
                  </a:lnTo>
                  <a:lnTo>
                    <a:pt x="932" y="939"/>
                  </a:lnTo>
                  <a:lnTo>
                    <a:pt x="936" y="942"/>
                  </a:lnTo>
                  <a:lnTo>
                    <a:pt x="938" y="944"/>
                  </a:lnTo>
                  <a:lnTo>
                    <a:pt x="939" y="946"/>
                  </a:lnTo>
                  <a:lnTo>
                    <a:pt x="943" y="949"/>
                  </a:lnTo>
                  <a:lnTo>
                    <a:pt x="944" y="951"/>
                  </a:lnTo>
                  <a:lnTo>
                    <a:pt x="946" y="953"/>
                  </a:lnTo>
                  <a:lnTo>
                    <a:pt x="950" y="956"/>
                  </a:lnTo>
                  <a:lnTo>
                    <a:pt x="951" y="958"/>
                  </a:lnTo>
                  <a:lnTo>
                    <a:pt x="955" y="961"/>
                  </a:lnTo>
                  <a:lnTo>
                    <a:pt x="956" y="963"/>
                  </a:lnTo>
                  <a:lnTo>
                    <a:pt x="958" y="965"/>
                  </a:lnTo>
                  <a:lnTo>
                    <a:pt x="960" y="966"/>
                  </a:lnTo>
                  <a:lnTo>
                    <a:pt x="960" y="1034"/>
                  </a:lnTo>
                  <a:lnTo>
                    <a:pt x="297" y="1034"/>
                  </a:lnTo>
                  <a:lnTo>
                    <a:pt x="0" y="737"/>
                  </a:lnTo>
                  <a:lnTo>
                    <a:pt x="0" y="628"/>
                  </a:lnTo>
                  <a:lnTo>
                    <a:pt x="69" y="628"/>
                  </a:lnTo>
                  <a:lnTo>
                    <a:pt x="69" y="246"/>
                  </a:lnTo>
                  <a:lnTo>
                    <a:pt x="66" y="242"/>
                  </a:lnTo>
                  <a:lnTo>
                    <a:pt x="62" y="239"/>
                  </a:lnTo>
                  <a:lnTo>
                    <a:pt x="57" y="234"/>
                  </a:lnTo>
                  <a:lnTo>
                    <a:pt x="54" y="228"/>
                  </a:lnTo>
                  <a:lnTo>
                    <a:pt x="48" y="223"/>
                  </a:lnTo>
                  <a:lnTo>
                    <a:pt x="43" y="220"/>
                  </a:lnTo>
                  <a:lnTo>
                    <a:pt x="40" y="215"/>
                  </a:lnTo>
                  <a:lnTo>
                    <a:pt x="36" y="211"/>
                  </a:lnTo>
                  <a:lnTo>
                    <a:pt x="33" y="208"/>
                  </a:lnTo>
                  <a:lnTo>
                    <a:pt x="31" y="204"/>
                  </a:lnTo>
                  <a:lnTo>
                    <a:pt x="29" y="202"/>
                  </a:lnTo>
                  <a:lnTo>
                    <a:pt x="28" y="201"/>
                  </a:lnTo>
                  <a:lnTo>
                    <a:pt x="28" y="145"/>
                  </a:lnTo>
                  <a:lnTo>
                    <a:pt x="332" y="0"/>
                  </a:lnTo>
                  <a:close/>
                </a:path>
              </a:pathLst>
            </a:custGeom>
            <a:solidFill>
              <a:srgbClr val="000066"/>
            </a:solidFill>
            <a:ln w="9525">
              <a:noFill/>
              <a:round/>
              <a:headEnd/>
              <a:tailEnd/>
            </a:ln>
          </p:spPr>
          <p:txBody>
            <a:bodyPr/>
            <a:lstStyle/>
            <a:p>
              <a:endParaRPr lang="en-US" sz="700" dirty="0"/>
            </a:p>
          </p:txBody>
        </p:sp>
        <p:sp>
          <p:nvSpPr>
            <p:cNvPr id="27" name="Freeform 20"/>
            <p:cNvSpPr>
              <a:spLocks/>
            </p:cNvSpPr>
            <p:nvPr/>
          </p:nvSpPr>
          <p:spPr bwMode="auto">
            <a:xfrm>
              <a:off x="640" y="1689"/>
              <a:ext cx="385" cy="192"/>
            </a:xfrm>
            <a:custGeom>
              <a:avLst/>
              <a:gdLst>
                <a:gd name="T0" fmla="*/ 0 w 772"/>
                <a:gd name="T1" fmla="*/ 0 h 386"/>
                <a:gd name="T2" fmla="*/ 0 w 772"/>
                <a:gd name="T3" fmla="*/ 0 h 386"/>
                <a:gd name="T4" fmla="*/ 0 w 772"/>
                <a:gd name="T5" fmla="*/ 0 h 386"/>
                <a:gd name="T6" fmla="*/ 0 w 772"/>
                <a:gd name="T7" fmla="*/ 0 h 386"/>
                <a:gd name="T8" fmla="*/ 0 w 772"/>
                <a:gd name="T9" fmla="*/ 0 h 386"/>
                <a:gd name="T10" fmla="*/ 0 w 772"/>
                <a:gd name="T11" fmla="*/ 0 h 386"/>
                <a:gd name="T12" fmla="*/ 0 w 772"/>
                <a:gd name="T13" fmla="*/ 0 h 386"/>
                <a:gd name="T14" fmla="*/ 0 w 772"/>
                <a:gd name="T15" fmla="*/ 0 h 386"/>
                <a:gd name="T16" fmla="*/ 0 w 772"/>
                <a:gd name="T17" fmla="*/ 0 h 386"/>
                <a:gd name="T18" fmla="*/ 0 w 772"/>
                <a:gd name="T19" fmla="*/ 0 h 386"/>
                <a:gd name="T20" fmla="*/ 0 w 772"/>
                <a:gd name="T21" fmla="*/ 0 h 386"/>
                <a:gd name="T22" fmla="*/ 0 w 772"/>
                <a:gd name="T23" fmla="*/ 0 h 386"/>
                <a:gd name="T24" fmla="*/ 0 w 772"/>
                <a:gd name="T25" fmla="*/ 0 h 386"/>
                <a:gd name="T26" fmla="*/ 0 w 772"/>
                <a:gd name="T27" fmla="*/ 0 h 386"/>
                <a:gd name="T28" fmla="*/ 0 w 772"/>
                <a:gd name="T29" fmla="*/ 0 h 386"/>
                <a:gd name="T30" fmla="*/ 0 w 772"/>
                <a:gd name="T31" fmla="*/ 0 h 386"/>
                <a:gd name="T32" fmla="*/ 0 w 772"/>
                <a:gd name="T33" fmla="*/ 0 h 386"/>
                <a:gd name="T34" fmla="*/ 0 w 772"/>
                <a:gd name="T35" fmla="*/ 0 h 386"/>
                <a:gd name="T36" fmla="*/ 0 w 772"/>
                <a:gd name="T37" fmla="*/ 0 h 386"/>
                <a:gd name="T38" fmla="*/ 0 w 772"/>
                <a:gd name="T39" fmla="*/ 0 h 386"/>
                <a:gd name="T40" fmla="*/ 0 w 772"/>
                <a:gd name="T41" fmla="*/ 0 h 386"/>
                <a:gd name="T42" fmla="*/ 0 w 772"/>
                <a:gd name="T43" fmla="*/ 0 h 386"/>
                <a:gd name="T44" fmla="*/ 0 w 772"/>
                <a:gd name="T45" fmla="*/ 0 h 386"/>
                <a:gd name="T46" fmla="*/ 0 w 772"/>
                <a:gd name="T47" fmla="*/ 0 h 386"/>
                <a:gd name="T48" fmla="*/ 0 w 772"/>
                <a:gd name="T49" fmla="*/ 0 h 386"/>
                <a:gd name="T50" fmla="*/ 0 w 772"/>
                <a:gd name="T51" fmla="*/ 0 h 386"/>
                <a:gd name="T52" fmla="*/ 0 w 772"/>
                <a:gd name="T53" fmla="*/ 0 h 386"/>
                <a:gd name="T54" fmla="*/ 0 w 772"/>
                <a:gd name="T55" fmla="*/ 0 h 386"/>
                <a:gd name="T56" fmla="*/ 0 w 772"/>
                <a:gd name="T57" fmla="*/ 0 h 386"/>
                <a:gd name="T58" fmla="*/ 0 w 772"/>
                <a:gd name="T59" fmla="*/ 0 h 386"/>
                <a:gd name="T60" fmla="*/ 0 w 772"/>
                <a:gd name="T61" fmla="*/ 0 h 386"/>
                <a:gd name="T62" fmla="*/ 0 w 772"/>
                <a:gd name="T63" fmla="*/ 0 h 386"/>
                <a:gd name="T64" fmla="*/ 0 w 772"/>
                <a:gd name="T65" fmla="*/ 0 h 386"/>
                <a:gd name="T66" fmla="*/ 0 w 772"/>
                <a:gd name="T67" fmla="*/ 0 h 386"/>
                <a:gd name="T68" fmla="*/ 0 w 772"/>
                <a:gd name="T69" fmla="*/ 0 h 386"/>
                <a:gd name="T70" fmla="*/ 0 w 772"/>
                <a:gd name="T71" fmla="*/ 0 h 386"/>
                <a:gd name="T72" fmla="*/ 0 w 772"/>
                <a:gd name="T73" fmla="*/ 0 h 386"/>
                <a:gd name="T74" fmla="*/ 0 w 772"/>
                <a:gd name="T75" fmla="*/ 0 h 386"/>
                <a:gd name="T76" fmla="*/ 0 w 772"/>
                <a:gd name="T77" fmla="*/ 0 h 386"/>
                <a:gd name="T78" fmla="*/ 0 w 772"/>
                <a:gd name="T79" fmla="*/ 0 h 386"/>
                <a:gd name="T80" fmla="*/ 0 w 772"/>
                <a:gd name="T81" fmla="*/ 0 h 386"/>
                <a:gd name="T82" fmla="*/ 0 w 772"/>
                <a:gd name="T83" fmla="*/ 0 h 386"/>
                <a:gd name="T84" fmla="*/ 0 w 772"/>
                <a:gd name="T85" fmla="*/ 0 h 386"/>
                <a:gd name="T86" fmla="*/ 0 w 772"/>
                <a:gd name="T87" fmla="*/ 0 h 386"/>
                <a:gd name="T88" fmla="*/ 0 w 772"/>
                <a:gd name="T89" fmla="*/ 0 h 386"/>
                <a:gd name="T90" fmla="*/ 0 w 772"/>
                <a:gd name="T91" fmla="*/ 0 h 386"/>
                <a:gd name="T92" fmla="*/ 0 w 772"/>
                <a:gd name="T93" fmla="*/ 0 h 386"/>
                <a:gd name="T94" fmla="*/ 0 w 772"/>
                <a:gd name="T95" fmla="*/ 0 h 386"/>
                <a:gd name="T96" fmla="*/ 0 w 772"/>
                <a:gd name="T97" fmla="*/ 0 h 386"/>
                <a:gd name="T98" fmla="*/ 0 w 772"/>
                <a:gd name="T99" fmla="*/ 0 h 386"/>
                <a:gd name="T100" fmla="*/ 0 w 772"/>
                <a:gd name="T101" fmla="*/ 0 h 386"/>
                <a:gd name="T102" fmla="*/ 0 w 772"/>
                <a:gd name="T103" fmla="*/ 0 h 386"/>
                <a:gd name="T104" fmla="*/ 0 w 772"/>
                <a:gd name="T105" fmla="*/ 0 h 386"/>
                <a:gd name="T106" fmla="*/ 0 w 772"/>
                <a:gd name="T107" fmla="*/ 0 h 386"/>
                <a:gd name="T108" fmla="*/ 0 w 772"/>
                <a:gd name="T109" fmla="*/ 0 h 386"/>
                <a:gd name="T110" fmla="*/ 0 w 772"/>
                <a:gd name="T111" fmla="*/ 0 h 386"/>
                <a:gd name="T112" fmla="*/ 0 w 772"/>
                <a:gd name="T113" fmla="*/ 0 h 38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772"/>
                <a:gd name="T172" fmla="*/ 0 h 386"/>
                <a:gd name="T173" fmla="*/ 772 w 772"/>
                <a:gd name="T174" fmla="*/ 386 h 38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772" h="386">
                  <a:moveTo>
                    <a:pt x="318" y="0"/>
                  </a:moveTo>
                  <a:lnTo>
                    <a:pt x="326" y="5"/>
                  </a:lnTo>
                  <a:lnTo>
                    <a:pt x="333" y="9"/>
                  </a:lnTo>
                  <a:lnTo>
                    <a:pt x="340" y="12"/>
                  </a:lnTo>
                  <a:lnTo>
                    <a:pt x="347" y="16"/>
                  </a:lnTo>
                  <a:lnTo>
                    <a:pt x="356" y="21"/>
                  </a:lnTo>
                  <a:lnTo>
                    <a:pt x="363" y="24"/>
                  </a:lnTo>
                  <a:lnTo>
                    <a:pt x="369" y="28"/>
                  </a:lnTo>
                  <a:lnTo>
                    <a:pt x="376" y="31"/>
                  </a:lnTo>
                  <a:lnTo>
                    <a:pt x="385" y="37"/>
                  </a:lnTo>
                  <a:lnTo>
                    <a:pt x="392" y="40"/>
                  </a:lnTo>
                  <a:lnTo>
                    <a:pt x="399" y="43"/>
                  </a:lnTo>
                  <a:lnTo>
                    <a:pt x="406" y="47"/>
                  </a:lnTo>
                  <a:lnTo>
                    <a:pt x="416" y="52"/>
                  </a:lnTo>
                  <a:lnTo>
                    <a:pt x="426" y="57"/>
                  </a:lnTo>
                  <a:lnTo>
                    <a:pt x="435" y="62"/>
                  </a:lnTo>
                  <a:lnTo>
                    <a:pt x="445" y="68"/>
                  </a:lnTo>
                  <a:lnTo>
                    <a:pt x="456" y="73"/>
                  </a:lnTo>
                  <a:lnTo>
                    <a:pt x="466" y="76"/>
                  </a:lnTo>
                  <a:lnTo>
                    <a:pt x="475" y="81"/>
                  </a:lnTo>
                  <a:lnTo>
                    <a:pt x="485" y="87"/>
                  </a:lnTo>
                  <a:lnTo>
                    <a:pt x="496" y="94"/>
                  </a:lnTo>
                  <a:lnTo>
                    <a:pt x="504" y="99"/>
                  </a:lnTo>
                  <a:lnTo>
                    <a:pt x="513" y="106"/>
                  </a:lnTo>
                  <a:lnTo>
                    <a:pt x="521" y="111"/>
                  </a:lnTo>
                  <a:lnTo>
                    <a:pt x="544" y="130"/>
                  </a:lnTo>
                  <a:lnTo>
                    <a:pt x="566" y="151"/>
                  </a:lnTo>
                  <a:lnTo>
                    <a:pt x="587" y="170"/>
                  </a:lnTo>
                  <a:lnTo>
                    <a:pt x="608" y="190"/>
                  </a:lnTo>
                  <a:lnTo>
                    <a:pt x="628" y="211"/>
                  </a:lnTo>
                  <a:lnTo>
                    <a:pt x="649" y="232"/>
                  </a:lnTo>
                  <a:lnTo>
                    <a:pt x="670" y="254"/>
                  </a:lnTo>
                  <a:lnTo>
                    <a:pt x="689" y="275"/>
                  </a:lnTo>
                  <a:lnTo>
                    <a:pt x="710" y="296"/>
                  </a:lnTo>
                  <a:lnTo>
                    <a:pt x="730" y="318"/>
                  </a:lnTo>
                  <a:lnTo>
                    <a:pt x="751" y="339"/>
                  </a:lnTo>
                  <a:lnTo>
                    <a:pt x="772" y="360"/>
                  </a:lnTo>
                  <a:lnTo>
                    <a:pt x="772" y="386"/>
                  </a:lnTo>
                  <a:lnTo>
                    <a:pt x="254" y="386"/>
                  </a:lnTo>
                  <a:lnTo>
                    <a:pt x="0" y="132"/>
                  </a:lnTo>
                  <a:lnTo>
                    <a:pt x="0" y="107"/>
                  </a:lnTo>
                  <a:lnTo>
                    <a:pt x="2" y="107"/>
                  </a:lnTo>
                  <a:lnTo>
                    <a:pt x="3" y="107"/>
                  </a:lnTo>
                  <a:lnTo>
                    <a:pt x="5" y="106"/>
                  </a:lnTo>
                  <a:lnTo>
                    <a:pt x="7" y="104"/>
                  </a:lnTo>
                  <a:lnTo>
                    <a:pt x="9" y="104"/>
                  </a:lnTo>
                  <a:lnTo>
                    <a:pt x="10" y="104"/>
                  </a:lnTo>
                  <a:lnTo>
                    <a:pt x="12" y="102"/>
                  </a:lnTo>
                  <a:lnTo>
                    <a:pt x="14" y="102"/>
                  </a:lnTo>
                  <a:lnTo>
                    <a:pt x="14" y="100"/>
                  </a:lnTo>
                  <a:lnTo>
                    <a:pt x="257" y="342"/>
                  </a:lnTo>
                  <a:lnTo>
                    <a:pt x="525" y="206"/>
                  </a:lnTo>
                  <a:lnTo>
                    <a:pt x="318" y="0"/>
                  </a:lnTo>
                  <a:close/>
                </a:path>
              </a:pathLst>
            </a:custGeom>
            <a:solidFill>
              <a:srgbClr val="A2C1FE"/>
            </a:solidFill>
            <a:ln w="9525">
              <a:noFill/>
              <a:round/>
              <a:headEnd/>
              <a:tailEnd/>
            </a:ln>
          </p:spPr>
          <p:txBody>
            <a:bodyPr/>
            <a:lstStyle/>
            <a:p>
              <a:endParaRPr lang="en-US" sz="700" dirty="0"/>
            </a:p>
          </p:txBody>
        </p:sp>
        <p:sp>
          <p:nvSpPr>
            <p:cNvPr id="28" name="Freeform 21"/>
            <p:cNvSpPr>
              <a:spLocks/>
            </p:cNvSpPr>
            <p:nvPr/>
          </p:nvSpPr>
          <p:spPr bwMode="auto">
            <a:xfrm>
              <a:off x="626" y="1904"/>
              <a:ext cx="436" cy="228"/>
            </a:xfrm>
            <a:custGeom>
              <a:avLst/>
              <a:gdLst>
                <a:gd name="T0" fmla="*/ 0 w 874"/>
                <a:gd name="T1" fmla="*/ 0 h 456"/>
                <a:gd name="T2" fmla="*/ 0 w 874"/>
                <a:gd name="T3" fmla="*/ 0 h 456"/>
                <a:gd name="T4" fmla="*/ 0 w 874"/>
                <a:gd name="T5" fmla="*/ 1 h 456"/>
                <a:gd name="T6" fmla="*/ 0 w 874"/>
                <a:gd name="T7" fmla="*/ 1 h 456"/>
                <a:gd name="T8" fmla="*/ 0 w 874"/>
                <a:gd name="T9" fmla="*/ 1 h 456"/>
                <a:gd name="T10" fmla="*/ 0 w 874"/>
                <a:gd name="T11" fmla="*/ 1 h 456"/>
                <a:gd name="T12" fmla="*/ 0 w 874"/>
                <a:gd name="T13" fmla="*/ 1 h 456"/>
                <a:gd name="T14" fmla="*/ 0 w 874"/>
                <a:gd name="T15" fmla="*/ 1 h 456"/>
                <a:gd name="T16" fmla="*/ 0 w 874"/>
                <a:gd name="T17" fmla="*/ 0 h 456"/>
                <a:gd name="T18" fmla="*/ 0 w 874"/>
                <a:gd name="T19" fmla="*/ 0 h 456"/>
                <a:gd name="T20" fmla="*/ 0 w 874"/>
                <a:gd name="T21" fmla="*/ 1 h 456"/>
                <a:gd name="T22" fmla="*/ 0 w 874"/>
                <a:gd name="T23" fmla="*/ 1 h 456"/>
                <a:gd name="T24" fmla="*/ 0 w 874"/>
                <a:gd name="T25" fmla="*/ 1 h 456"/>
                <a:gd name="T26" fmla="*/ 0 w 874"/>
                <a:gd name="T27" fmla="*/ 1 h 456"/>
                <a:gd name="T28" fmla="*/ 0 w 874"/>
                <a:gd name="T29" fmla="*/ 1 h 456"/>
                <a:gd name="T30" fmla="*/ 0 w 874"/>
                <a:gd name="T31" fmla="*/ 1 h 456"/>
                <a:gd name="T32" fmla="*/ 0 w 874"/>
                <a:gd name="T33" fmla="*/ 0 h 456"/>
                <a:gd name="T34" fmla="*/ 0 w 874"/>
                <a:gd name="T35" fmla="*/ 0 h 456"/>
                <a:gd name="T36" fmla="*/ 0 w 874"/>
                <a:gd name="T37" fmla="*/ 1 h 456"/>
                <a:gd name="T38" fmla="*/ 0 w 874"/>
                <a:gd name="T39" fmla="*/ 1 h 456"/>
                <a:gd name="T40" fmla="*/ 0 w 874"/>
                <a:gd name="T41" fmla="*/ 1 h 456"/>
                <a:gd name="T42" fmla="*/ 0 w 874"/>
                <a:gd name="T43" fmla="*/ 1 h 456"/>
                <a:gd name="T44" fmla="*/ 0 w 874"/>
                <a:gd name="T45" fmla="*/ 1 h 456"/>
                <a:gd name="T46" fmla="*/ 0 w 874"/>
                <a:gd name="T47" fmla="*/ 1 h 456"/>
                <a:gd name="T48" fmla="*/ 0 w 874"/>
                <a:gd name="T49" fmla="*/ 0 h 456"/>
                <a:gd name="T50" fmla="*/ 0 w 874"/>
                <a:gd name="T51" fmla="*/ 0 h 456"/>
                <a:gd name="T52" fmla="*/ 0 w 874"/>
                <a:gd name="T53" fmla="*/ 1 h 456"/>
                <a:gd name="T54" fmla="*/ 0 w 874"/>
                <a:gd name="T55" fmla="*/ 1 h 456"/>
                <a:gd name="T56" fmla="*/ 0 w 874"/>
                <a:gd name="T57" fmla="*/ 1 h 456"/>
                <a:gd name="T58" fmla="*/ 0 w 874"/>
                <a:gd name="T59" fmla="*/ 1 h 456"/>
                <a:gd name="T60" fmla="*/ 0 w 874"/>
                <a:gd name="T61" fmla="*/ 1 h 456"/>
                <a:gd name="T62" fmla="*/ 0 w 874"/>
                <a:gd name="T63" fmla="*/ 1 h 456"/>
                <a:gd name="T64" fmla="*/ 0 w 874"/>
                <a:gd name="T65" fmla="*/ 1 h 456"/>
                <a:gd name="T66" fmla="*/ 0 w 874"/>
                <a:gd name="T67" fmla="*/ 1 h 456"/>
                <a:gd name="T68" fmla="*/ 0 w 874"/>
                <a:gd name="T69" fmla="*/ 1 h 456"/>
                <a:gd name="T70" fmla="*/ 0 w 874"/>
                <a:gd name="T71" fmla="*/ 1 h 456"/>
                <a:gd name="T72" fmla="*/ 0 w 874"/>
                <a:gd name="T73" fmla="*/ 1 h 456"/>
                <a:gd name="T74" fmla="*/ 0 w 874"/>
                <a:gd name="T75" fmla="*/ 1 h 456"/>
                <a:gd name="T76" fmla="*/ 0 w 874"/>
                <a:gd name="T77" fmla="*/ 1 h 456"/>
                <a:gd name="T78" fmla="*/ 0 w 874"/>
                <a:gd name="T79" fmla="*/ 1 h 456"/>
                <a:gd name="T80" fmla="*/ 0 w 874"/>
                <a:gd name="T81" fmla="*/ 1 h 456"/>
                <a:gd name="T82" fmla="*/ 0 w 874"/>
                <a:gd name="T83" fmla="*/ 1 h 456"/>
                <a:gd name="T84" fmla="*/ 0 w 874"/>
                <a:gd name="T85" fmla="*/ 1 h 456"/>
                <a:gd name="T86" fmla="*/ 0 w 874"/>
                <a:gd name="T87" fmla="*/ 1 h 456"/>
                <a:gd name="T88" fmla="*/ 0 w 874"/>
                <a:gd name="T89" fmla="*/ 1 h 456"/>
                <a:gd name="T90" fmla="*/ 0 w 874"/>
                <a:gd name="T91" fmla="*/ 1 h 456"/>
                <a:gd name="T92" fmla="*/ 0 w 874"/>
                <a:gd name="T93" fmla="*/ 1 h 456"/>
                <a:gd name="T94" fmla="*/ 0 w 874"/>
                <a:gd name="T95" fmla="*/ 1 h 456"/>
                <a:gd name="T96" fmla="*/ 0 w 874"/>
                <a:gd name="T97" fmla="*/ 0 h 456"/>
                <a:gd name="T98" fmla="*/ 0 w 874"/>
                <a:gd name="T99" fmla="*/ 0 h 45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874"/>
                <a:gd name="T151" fmla="*/ 0 h 456"/>
                <a:gd name="T152" fmla="*/ 874 w 874"/>
                <a:gd name="T153" fmla="*/ 456 h 45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874" h="456">
                  <a:moveTo>
                    <a:pt x="303" y="0"/>
                  </a:moveTo>
                  <a:lnTo>
                    <a:pt x="344" y="0"/>
                  </a:lnTo>
                  <a:lnTo>
                    <a:pt x="344" y="181"/>
                  </a:lnTo>
                  <a:lnTo>
                    <a:pt x="416" y="181"/>
                  </a:lnTo>
                  <a:lnTo>
                    <a:pt x="416" y="399"/>
                  </a:lnTo>
                  <a:lnTo>
                    <a:pt x="487" y="399"/>
                  </a:lnTo>
                  <a:lnTo>
                    <a:pt x="487" y="371"/>
                  </a:lnTo>
                  <a:lnTo>
                    <a:pt x="446" y="371"/>
                  </a:lnTo>
                  <a:lnTo>
                    <a:pt x="446" y="0"/>
                  </a:lnTo>
                  <a:lnTo>
                    <a:pt x="487" y="0"/>
                  </a:lnTo>
                  <a:lnTo>
                    <a:pt x="487" y="181"/>
                  </a:lnTo>
                  <a:lnTo>
                    <a:pt x="556" y="181"/>
                  </a:lnTo>
                  <a:lnTo>
                    <a:pt x="556" y="399"/>
                  </a:lnTo>
                  <a:lnTo>
                    <a:pt x="625" y="399"/>
                  </a:lnTo>
                  <a:lnTo>
                    <a:pt x="625" y="371"/>
                  </a:lnTo>
                  <a:lnTo>
                    <a:pt x="584" y="371"/>
                  </a:lnTo>
                  <a:lnTo>
                    <a:pt x="584" y="0"/>
                  </a:lnTo>
                  <a:lnTo>
                    <a:pt x="627" y="0"/>
                  </a:lnTo>
                  <a:lnTo>
                    <a:pt x="627" y="180"/>
                  </a:lnTo>
                  <a:lnTo>
                    <a:pt x="701" y="261"/>
                  </a:lnTo>
                  <a:lnTo>
                    <a:pt x="701" y="399"/>
                  </a:lnTo>
                  <a:lnTo>
                    <a:pt x="772" y="399"/>
                  </a:lnTo>
                  <a:lnTo>
                    <a:pt x="772" y="371"/>
                  </a:lnTo>
                  <a:lnTo>
                    <a:pt x="731" y="371"/>
                  </a:lnTo>
                  <a:lnTo>
                    <a:pt x="731" y="0"/>
                  </a:lnTo>
                  <a:lnTo>
                    <a:pt x="765" y="0"/>
                  </a:lnTo>
                  <a:lnTo>
                    <a:pt x="765" y="316"/>
                  </a:lnTo>
                  <a:lnTo>
                    <a:pt x="874" y="434"/>
                  </a:lnTo>
                  <a:lnTo>
                    <a:pt x="874" y="456"/>
                  </a:lnTo>
                  <a:lnTo>
                    <a:pt x="249" y="456"/>
                  </a:lnTo>
                  <a:lnTo>
                    <a:pt x="249" y="432"/>
                  </a:lnTo>
                  <a:lnTo>
                    <a:pt x="244" y="427"/>
                  </a:lnTo>
                  <a:lnTo>
                    <a:pt x="230" y="413"/>
                  </a:lnTo>
                  <a:lnTo>
                    <a:pt x="213" y="396"/>
                  </a:lnTo>
                  <a:lnTo>
                    <a:pt x="190" y="375"/>
                  </a:lnTo>
                  <a:lnTo>
                    <a:pt x="166" y="351"/>
                  </a:lnTo>
                  <a:lnTo>
                    <a:pt x="140" y="323"/>
                  </a:lnTo>
                  <a:lnTo>
                    <a:pt x="113" y="297"/>
                  </a:lnTo>
                  <a:lnTo>
                    <a:pt x="87" y="269"/>
                  </a:lnTo>
                  <a:lnTo>
                    <a:pt x="61" y="244"/>
                  </a:lnTo>
                  <a:lnTo>
                    <a:pt x="37" y="221"/>
                  </a:lnTo>
                  <a:lnTo>
                    <a:pt x="18" y="200"/>
                  </a:lnTo>
                  <a:lnTo>
                    <a:pt x="0" y="183"/>
                  </a:lnTo>
                  <a:lnTo>
                    <a:pt x="57" y="183"/>
                  </a:lnTo>
                  <a:lnTo>
                    <a:pt x="275" y="399"/>
                  </a:lnTo>
                  <a:lnTo>
                    <a:pt x="344" y="399"/>
                  </a:lnTo>
                  <a:lnTo>
                    <a:pt x="344" y="371"/>
                  </a:lnTo>
                  <a:lnTo>
                    <a:pt x="303" y="371"/>
                  </a:lnTo>
                  <a:lnTo>
                    <a:pt x="303" y="0"/>
                  </a:lnTo>
                  <a:close/>
                </a:path>
              </a:pathLst>
            </a:custGeom>
            <a:solidFill>
              <a:srgbClr val="A2C1FE"/>
            </a:solidFill>
            <a:ln w="9525">
              <a:noFill/>
              <a:round/>
              <a:headEnd/>
              <a:tailEnd/>
            </a:ln>
          </p:spPr>
          <p:txBody>
            <a:bodyPr/>
            <a:lstStyle/>
            <a:p>
              <a:endParaRPr lang="en-US" sz="700" dirty="0"/>
            </a:p>
          </p:txBody>
        </p:sp>
        <p:sp>
          <p:nvSpPr>
            <p:cNvPr id="29" name="Freeform 22"/>
            <p:cNvSpPr>
              <a:spLocks/>
            </p:cNvSpPr>
            <p:nvPr/>
          </p:nvSpPr>
          <p:spPr bwMode="auto">
            <a:xfrm>
              <a:off x="758" y="2140"/>
              <a:ext cx="319" cy="22"/>
            </a:xfrm>
            <a:custGeom>
              <a:avLst/>
              <a:gdLst>
                <a:gd name="T0" fmla="*/ 0 w 638"/>
                <a:gd name="T1" fmla="*/ 0 h 44"/>
                <a:gd name="T2" fmla="*/ 1 w 638"/>
                <a:gd name="T3" fmla="*/ 0 h 44"/>
                <a:gd name="T4" fmla="*/ 1 w 638"/>
                <a:gd name="T5" fmla="*/ 0 h 44"/>
                <a:gd name="T6" fmla="*/ 1 w 638"/>
                <a:gd name="T7" fmla="*/ 1 h 44"/>
                <a:gd name="T8" fmla="*/ 1 w 638"/>
                <a:gd name="T9" fmla="*/ 1 h 44"/>
                <a:gd name="T10" fmla="*/ 1 w 638"/>
                <a:gd name="T11" fmla="*/ 1 h 44"/>
                <a:gd name="T12" fmla="*/ 1 w 638"/>
                <a:gd name="T13" fmla="*/ 1 h 44"/>
                <a:gd name="T14" fmla="*/ 1 w 638"/>
                <a:gd name="T15" fmla="*/ 1 h 44"/>
                <a:gd name="T16" fmla="*/ 1 w 638"/>
                <a:gd name="T17" fmla="*/ 1 h 44"/>
                <a:gd name="T18" fmla="*/ 1 w 638"/>
                <a:gd name="T19" fmla="*/ 1 h 44"/>
                <a:gd name="T20" fmla="*/ 1 w 638"/>
                <a:gd name="T21" fmla="*/ 1 h 44"/>
                <a:gd name="T22" fmla="*/ 1 w 638"/>
                <a:gd name="T23" fmla="*/ 1 h 44"/>
                <a:gd name="T24" fmla="*/ 1 w 638"/>
                <a:gd name="T25" fmla="*/ 1 h 44"/>
                <a:gd name="T26" fmla="*/ 1 w 638"/>
                <a:gd name="T27" fmla="*/ 1 h 44"/>
                <a:gd name="T28" fmla="*/ 1 w 638"/>
                <a:gd name="T29" fmla="*/ 1 h 44"/>
                <a:gd name="T30" fmla="*/ 1 w 638"/>
                <a:gd name="T31" fmla="*/ 1 h 44"/>
                <a:gd name="T32" fmla="*/ 1 w 638"/>
                <a:gd name="T33" fmla="*/ 1 h 44"/>
                <a:gd name="T34" fmla="*/ 1 w 638"/>
                <a:gd name="T35" fmla="*/ 1 h 44"/>
                <a:gd name="T36" fmla="*/ 1 w 638"/>
                <a:gd name="T37" fmla="*/ 1 h 44"/>
                <a:gd name="T38" fmla="*/ 1 w 638"/>
                <a:gd name="T39" fmla="*/ 1 h 44"/>
                <a:gd name="T40" fmla="*/ 1 w 638"/>
                <a:gd name="T41" fmla="*/ 1 h 44"/>
                <a:gd name="T42" fmla="*/ 1 w 638"/>
                <a:gd name="T43" fmla="*/ 1 h 44"/>
                <a:gd name="T44" fmla="*/ 1 w 638"/>
                <a:gd name="T45" fmla="*/ 1 h 44"/>
                <a:gd name="T46" fmla="*/ 1 w 638"/>
                <a:gd name="T47" fmla="*/ 1 h 44"/>
                <a:gd name="T48" fmla="*/ 1 w 638"/>
                <a:gd name="T49" fmla="*/ 1 h 44"/>
                <a:gd name="T50" fmla="*/ 1 w 638"/>
                <a:gd name="T51" fmla="*/ 1 h 44"/>
                <a:gd name="T52" fmla="*/ 1 w 638"/>
                <a:gd name="T53" fmla="*/ 1 h 44"/>
                <a:gd name="T54" fmla="*/ 1 w 638"/>
                <a:gd name="T55" fmla="*/ 1 h 44"/>
                <a:gd name="T56" fmla="*/ 1 w 638"/>
                <a:gd name="T57" fmla="*/ 1 h 44"/>
                <a:gd name="T58" fmla="*/ 1 w 638"/>
                <a:gd name="T59" fmla="*/ 1 h 44"/>
                <a:gd name="T60" fmla="*/ 1 w 638"/>
                <a:gd name="T61" fmla="*/ 1 h 44"/>
                <a:gd name="T62" fmla="*/ 1 w 638"/>
                <a:gd name="T63" fmla="*/ 1 h 44"/>
                <a:gd name="T64" fmla="*/ 1 w 638"/>
                <a:gd name="T65" fmla="*/ 1 h 44"/>
                <a:gd name="T66" fmla="*/ 1 w 638"/>
                <a:gd name="T67" fmla="*/ 1 h 44"/>
                <a:gd name="T68" fmla="*/ 1 w 638"/>
                <a:gd name="T69" fmla="*/ 1 h 44"/>
                <a:gd name="T70" fmla="*/ 1 w 638"/>
                <a:gd name="T71" fmla="*/ 1 h 44"/>
                <a:gd name="T72" fmla="*/ 1 w 638"/>
                <a:gd name="T73" fmla="*/ 1 h 44"/>
                <a:gd name="T74" fmla="*/ 1 w 638"/>
                <a:gd name="T75" fmla="*/ 1 h 44"/>
                <a:gd name="T76" fmla="*/ 1 w 638"/>
                <a:gd name="T77" fmla="*/ 1 h 44"/>
                <a:gd name="T78" fmla="*/ 0 w 638"/>
                <a:gd name="T79" fmla="*/ 0 h 44"/>
                <a:gd name="T80" fmla="*/ 0 w 638"/>
                <a:gd name="T81" fmla="*/ 0 h 44"/>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638"/>
                <a:gd name="T124" fmla="*/ 0 h 44"/>
                <a:gd name="T125" fmla="*/ 638 w 638"/>
                <a:gd name="T126" fmla="*/ 44 h 44"/>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638" h="44">
                  <a:moveTo>
                    <a:pt x="0" y="0"/>
                  </a:moveTo>
                  <a:lnTo>
                    <a:pt x="614" y="0"/>
                  </a:lnTo>
                  <a:lnTo>
                    <a:pt x="616" y="0"/>
                  </a:lnTo>
                  <a:lnTo>
                    <a:pt x="618" y="1"/>
                  </a:lnTo>
                  <a:lnTo>
                    <a:pt x="619" y="1"/>
                  </a:lnTo>
                  <a:lnTo>
                    <a:pt x="621" y="3"/>
                  </a:lnTo>
                  <a:lnTo>
                    <a:pt x="623" y="5"/>
                  </a:lnTo>
                  <a:lnTo>
                    <a:pt x="625" y="6"/>
                  </a:lnTo>
                  <a:lnTo>
                    <a:pt x="628" y="8"/>
                  </a:lnTo>
                  <a:lnTo>
                    <a:pt x="630" y="10"/>
                  </a:lnTo>
                  <a:lnTo>
                    <a:pt x="631" y="13"/>
                  </a:lnTo>
                  <a:lnTo>
                    <a:pt x="635" y="15"/>
                  </a:lnTo>
                  <a:lnTo>
                    <a:pt x="637" y="17"/>
                  </a:lnTo>
                  <a:lnTo>
                    <a:pt x="638" y="19"/>
                  </a:lnTo>
                  <a:lnTo>
                    <a:pt x="638" y="44"/>
                  </a:lnTo>
                  <a:lnTo>
                    <a:pt x="19" y="44"/>
                  </a:lnTo>
                  <a:lnTo>
                    <a:pt x="19" y="43"/>
                  </a:lnTo>
                  <a:lnTo>
                    <a:pt x="19" y="41"/>
                  </a:lnTo>
                  <a:lnTo>
                    <a:pt x="19" y="39"/>
                  </a:lnTo>
                  <a:lnTo>
                    <a:pt x="19" y="38"/>
                  </a:lnTo>
                  <a:lnTo>
                    <a:pt x="20" y="36"/>
                  </a:lnTo>
                  <a:lnTo>
                    <a:pt x="19" y="34"/>
                  </a:lnTo>
                  <a:lnTo>
                    <a:pt x="20" y="31"/>
                  </a:lnTo>
                  <a:lnTo>
                    <a:pt x="19" y="27"/>
                  </a:lnTo>
                  <a:lnTo>
                    <a:pt x="20" y="24"/>
                  </a:lnTo>
                  <a:lnTo>
                    <a:pt x="19" y="19"/>
                  </a:lnTo>
                  <a:lnTo>
                    <a:pt x="17" y="17"/>
                  </a:lnTo>
                  <a:lnTo>
                    <a:pt x="15" y="15"/>
                  </a:lnTo>
                  <a:lnTo>
                    <a:pt x="13" y="13"/>
                  </a:lnTo>
                  <a:lnTo>
                    <a:pt x="12" y="12"/>
                  </a:lnTo>
                  <a:lnTo>
                    <a:pt x="10" y="10"/>
                  </a:lnTo>
                  <a:lnTo>
                    <a:pt x="8" y="8"/>
                  </a:lnTo>
                  <a:lnTo>
                    <a:pt x="6" y="6"/>
                  </a:lnTo>
                  <a:lnTo>
                    <a:pt x="5" y="5"/>
                  </a:lnTo>
                  <a:lnTo>
                    <a:pt x="3" y="3"/>
                  </a:lnTo>
                  <a:lnTo>
                    <a:pt x="1" y="1"/>
                  </a:lnTo>
                  <a:lnTo>
                    <a:pt x="0" y="0"/>
                  </a:lnTo>
                  <a:close/>
                </a:path>
              </a:pathLst>
            </a:custGeom>
            <a:solidFill>
              <a:srgbClr val="A2C1FE"/>
            </a:solidFill>
            <a:ln w="9525">
              <a:noFill/>
              <a:round/>
              <a:headEnd/>
              <a:tailEnd/>
            </a:ln>
          </p:spPr>
          <p:txBody>
            <a:bodyPr/>
            <a:lstStyle/>
            <a:p>
              <a:endParaRPr lang="en-US" sz="700" dirty="0"/>
            </a:p>
          </p:txBody>
        </p:sp>
      </p:grpSp>
      <p:sp>
        <p:nvSpPr>
          <p:cNvPr id="34" name="TextBox 33"/>
          <p:cNvSpPr txBox="1"/>
          <p:nvPr/>
        </p:nvSpPr>
        <p:spPr>
          <a:xfrm>
            <a:off x="1141040" y="2222996"/>
            <a:ext cx="809501" cy="230822"/>
          </a:xfrm>
          <a:prstGeom prst="rect">
            <a:avLst/>
          </a:prstGeom>
          <a:noFill/>
        </p:spPr>
        <p:txBody>
          <a:bodyPr wrap="square" lIns="91430" tIns="45715" rIns="91430" bIns="45715" rtlCol="0">
            <a:spAutoFit/>
          </a:bodyPr>
          <a:lstStyle/>
          <a:p>
            <a:pPr algn="ctr"/>
            <a:r>
              <a:rPr lang="en-US" sz="900" b="1" dirty="0" smtClean="0">
                <a:solidFill>
                  <a:srgbClr val="000000"/>
                </a:solidFill>
                <a:latin typeface="Calibri" pitchFamily="34" charset="0"/>
              </a:rPr>
              <a:t>Customer 1</a:t>
            </a:r>
          </a:p>
        </p:txBody>
      </p:sp>
      <p:sp>
        <p:nvSpPr>
          <p:cNvPr id="35" name="TextBox 34"/>
          <p:cNvSpPr txBox="1"/>
          <p:nvPr/>
        </p:nvSpPr>
        <p:spPr>
          <a:xfrm>
            <a:off x="1068362" y="3413917"/>
            <a:ext cx="809501" cy="230822"/>
          </a:xfrm>
          <a:prstGeom prst="rect">
            <a:avLst/>
          </a:prstGeom>
          <a:noFill/>
        </p:spPr>
        <p:txBody>
          <a:bodyPr wrap="square" lIns="91430" tIns="45715" rIns="91430" bIns="45715" rtlCol="0">
            <a:spAutoFit/>
          </a:bodyPr>
          <a:lstStyle/>
          <a:p>
            <a:pPr algn="ctr"/>
            <a:r>
              <a:rPr lang="en-US" sz="900" b="1" dirty="0" smtClean="0">
                <a:solidFill>
                  <a:srgbClr val="000000"/>
                </a:solidFill>
                <a:latin typeface="Calibri" pitchFamily="34" charset="0"/>
              </a:rPr>
              <a:t>Customer 2</a:t>
            </a:r>
          </a:p>
        </p:txBody>
      </p:sp>
      <p:pic>
        <p:nvPicPr>
          <p:cNvPr id="42" name="Picture 1070" descr="Q:\CLIPART\POWERPNT\BUILDNG5.WMF"/>
          <p:cNvPicPr>
            <a:picLocks noChangeAspect="1" noChangeArrowheads="1"/>
          </p:cNvPicPr>
          <p:nvPr/>
        </p:nvPicPr>
        <p:blipFill>
          <a:blip r:embed="rId2" cstate="print"/>
          <a:srcRect/>
          <a:stretch>
            <a:fillRect/>
          </a:stretch>
        </p:blipFill>
        <p:spPr bwMode="auto">
          <a:xfrm>
            <a:off x="5254648" y="2668800"/>
            <a:ext cx="833595" cy="534416"/>
          </a:xfrm>
          <a:prstGeom prst="rect">
            <a:avLst/>
          </a:prstGeom>
          <a:noFill/>
        </p:spPr>
      </p:pic>
      <p:sp>
        <p:nvSpPr>
          <p:cNvPr id="43" name="TextBox 42"/>
          <p:cNvSpPr txBox="1"/>
          <p:nvPr/>
        </p:nvSpPr>
        <p:spPr>
          <a:xfrm>
            <a:off x="5420396" y="3115010"/>
            <a:ext cx="508657" cy="230822"/>
          </a:xfrm>
          <a:prstGeom prst="rect">
            <a:avLst/>
          </a:prstGeom>
          <a:noFill/>
        </p:spPr>
        <p:txBody>
          <a:bodyPr wrap="square" lIns="91430" tIns="45715" rIns="91430" bIns="45715" rtlCol="0">
            <a:spAutoFit/>
          </a:bodyPr>
          <a:lstStyle/>
          <a:p>
            <a:pPr algn="ctr"/>
            <a:r>
              <a:rPr lang="en-US" sz="900" b="1" dirty="0" smtClean="0">
                <a:solidFill>
                  <a:srgbClr val="000000"/>
                </a:solidFill>
                <a:latin typeface="Calibri" pitchFamily="34" charset="0"/>
              </a:rPr>
              <a:t>CSM</a:t>
            </a:r>
          </a:p>
        </p:txBody>
      </p:sp>
      <p:sp>
        <p:nvSpPr>
          <p:cNvPr id="45" name="Rounded Rectangle 44"/>
          <p:cNvSpPr/>
          <p:nvPr/>
        </p:nvSpPr>
        <p:spPr>
          <a:xfrm>
            <a:off x="2749204" y="1853639"/>
            <a:ext cx="1291185" cy="740729"/>
          </a:xfrm>
          <a:prstGeom prst="roundRect">
            <a:avLst/>
          </a:prstGeom>
          <a:solidFill>
            <a:srgbClr val="C1E1FF"/>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91430" tIns="45715" rIns="91430" bIns="45715" rtlCol="0" anchor="ctr"/>
          <a:lstStyle/>
          <a:p>
            <a:pPr algn="ctr"/>
            <a:endParaRPr lang="en-US" sz="1000" dirty="0" smtClean="0">
              <a:solidFill>
                <a:schemeClr val="tx2">
                  <a:lumMod val="50000"/>
                </a:schemeClr>
              </a:solidFill>
              <a:latin typeface="Calibri" pitchFamily="34" charset="0"/>
            </a:endParaRPr>
          </a:p>
        </p:txBody>
      </p:sp>
      <p:sp>
        <p:nvSpPr>
          <p:cNvPr id="46" name="Cloud 45"/>
          <p:cNvSpPr/>
          <p:nvPr/>
        </p:nvSpPr>
        <p:spPr>
          <a:xfrm>
            <a:off x="3366617" y="1966184"/>
            <a:ext cx="609977" cy="404900"/>
          </a:xfrm>
          <a:prstGeom prst="cloud">
            <a:avLst/>
          </a:prstGeom>
          <a:solidFill>
            <a:schemeClr val="tx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35996" rIns="0" bIns="35996" anchor="ctr"/>
          <a:lstStyle/>
          <a:p>
            <a:pPr algn="ctr"/>
            <a:r>
              <a:rPr lang="en-US" sz="1000" dirty="0" smtClean="0">
                <a:solidFill>
                  <a:srgbClr val="000000"/>
                </a:solidFill>
                <a:latin typeface="Calibri" pitchFamily="34" charset="0"/>
              </a:rPr>
              <a:t>API</a:t>
            </a:r>
          </a:p>
        </p:txBody>
      </p:sp>
      <p:sp>
        <p:nvSpPr>
          <p:cNvPr id="53" name="TextBox 52"/>
          <p:cNvSpPr txBox="1"/>
          <p:nvPr/>
        </p:nvSpPr>
        <p:spPr>
          <a:xfrm>
            <a:off x="2775104" y="2360450"/>
            <a:ext cx="1201479" cy="230822"/>
          </a:xfrm>
          <a:prstGeom prst="rect">
            <a:avLst/>
          </a:prstGeom>
          <a:noFill/>
        </p:spPr>
        <p:txBody>
          <a:bodyPr wrap="square" lIns="91430" tIns="45715" rIns="91430" bIns="45715" rtlCol="0">
            <a:spAutoFit/>
          </a:bodyPr>
          <a:lstStyle/>
          <a:p>
            <a:pPr algn="ctr"/>
            <a:r>
              <a:rPr lang="en-US" sz="900" b="1" dirty="0" smtClean="0">
                <a:solidFill>
                  <a:srgbClr val="000000"/>
                </a:solidFill>
                <a:latin typeface="Calibri" pitchFamily="34" charset="0"/>
              </a:rPr>
              <a:t>TPP1(wallet) as PISP</a:t>
            </a:r>
          </a:p>
        </p:txBody>
      </p:sp>
      <p:cxnSp>
        <p:nvCxnSpPr>
          <p:cNvPr id="70" name="Straight Arrow Connector 69"/>
          <p:cNvCxnSpPr/>
          <p:nvPr/>
        </p:nvCxnSpPr>
        <p:spPr>
          <a:xfrm flipV="1">
            <a:off x="2009572" y="3423704"/>
            <a:ext cx="637952" cy="1"/>
          </a:xfrm>
          <a:prstGeom prst="straightConnector1">
            <a:avLst/>
          </a:prstGeom>
          <a:ln w="15875">
            <a:solidFill>
              <a:srgbClr val="000000"/>
            </a:solidFill>
            <a:prstDash val="solid"/>
            <a:headEnd type="triangle"/>
            <a:tailEnd type="none"/>
          </a:ln>
        </p:spPr>
        <p:style>
          <a:lnRef idx="1">
            <a:schemeClr val="accent1"/>
          </a:lnRef>
          <a:fillRef idx="0">
            <a:schemeClr val="accent1"/>
          </a:fillRef>
          <a:effectRef idx="0">
            <a:schemeClr val="accent1"/>
          </a:effectRef>
          <a:fontRef idx="minor">
            <a:schemeClr val="tx1"/>
          </a:fontRef>
        </p:style>
      </p:cxnSp>
      <p:pic>
        <p:nvPicPr>
          <p:cNvPr id="71" name="Picture 34" descr="Corporate"/>
          <p:cNvPicPr>
            <a:picLocks noChangeAspect="1" noChangeArrowheads="1"/>
          </p:cNvPicPr>
          <p:nvPr/>
        </p:nvPicPr>
        <p:blipFill>
          <a:blip r:embed="rId3" cstate="print"/>
          <a:srcRect/>
          <a:stretch>
            <a:fillRect/>
          </a:stretch>
        </p:blipFill>
        <p:spPr bwMode="auto">
          <a:xfrm>
            <a:off x="2881441" y="1844964"/>
            <a:ext cx="489754" cy="576181"/>
          </a:xfrm>
          <a:prstGeom prst="rect">
            <a:avLst/>
          </a:prstGeom>
          <a:noFill/>
          <a:ln w="9525">
            <a:noFill/>
            <a:miter lim="800000"/>
            <a:headEnd/>
            <a:tailEnd/>
          </a:ln>
        </p:spPr>
      </p:pic>
      <p:pic>
        <p:nvPicPr>
          <p:cNvPr id="75" name="Picture 2" descr="D:\Users\skusare\Desktop\Capgemini_Project_Documents\Capgemini\Capgemini - Payments Practice Work\PSD2\icons to used in ppt\user2.jpg"/>
          <p:cNvPicPr>
            <a:picLocks noChangeAspect="1" noChangeArrowheads="1"/>
          </p:cNvPicPr>
          <p:nvPr/>
        </p:nvPicPr>
        <p:blipFill>
          <a:blip r:embed="rId4" cstate="print"/>
          <a:srcRect/>
          <a:stretch>
            <a:fillRect/>
          </a:stretch>
        </p:blipFill>
        <p:spPr bwMode="auto">
          <a:xfrm>
            <a:off x="1371618" y="3104731"/>
            <a:ext cx="326181" cy="377231"/>
          </a:xfrm>
          <a:prstGeom prst="rect">
            <a:avLst/>
          </a:prstGeom>
          <a:noFill/>
        </p:spPr>
      </p:pic>
      <p:sp>
        <p:nvSpPr>
          <p:cNvPr id="94" name="TextBox 93"/>
          <p:cNvSpPr txBox="1"/>
          <p:nvPr/>
        </p:nvSpPr>
        <p:spPr>
          <a:xfrm>
            <a:off x="941663" y="3548535"/>
            <a:ext cx="1151907" cy="369322"/>
          </a:xfrm>
          <a:prstGeom prst="rect">
            <a:avLst/>
          </a:prstGeom>
          <a:noFill/>
        </p:spPr>
        <p:txBody>
          <a:bodyPr wrap="square" lIns="91430" tIns="45715" rIns="91430" bIns="45715" rtlCol="0">
            <a:spAutoFit/>
          </a:bodyPr>
          <a:lstStyle/>
          <a:p>
            <a:pPr algn="ctr"/>
            <a:r>
              <a:rPr lang="en-US" sz="900" b="1" dirty="0" smtClean="0">
                <a:solidFill>
                  <a:srgbClr val="FF0000"/>
                </a:solidFill>
                <a:latin typeface="Calibri" pitchFamily="34" charset="0"/>
              </a:rPr>
              <a:t>Wallet account with TPP2</a:t>
            </a:r>
          </a:p>
        </p:txBody>
      </p:sp>
      <p:sp>
        <p:nvSpPr>
          <p:cNvPr id="96" name="TextBox 95"/>
          <p:cNvSpPr txBox="1"/>
          <p:nvPr/>
        </p:nvSpPr>
        <p:spPr>
          <a:xfrm>
            <a:off x="1010386" y="2353644"/>
            <a:ext cx="1151907" cy="369322"/>
          </a:xfrm>
          <a:prstGeom prst="rect">
            <a:avLst/>
          </a:prstGeom>
          <a:noFill/>
        </p:spPr>
        <p:txBody>
          <a:bodyPr wrap="square" lIns="91430" tIns="45715" rIns="91430" bIns="45715" rtlCol="0">
            <a:spAutoFit/>
          </a:bodyPr>
          <a:lstStyle/>
          <a:p>
            <a:pPr algn="ctr"/>
            <a:r>
              <a:rPr lang="en-US" sz="900" b="1" dirty="0" smtClean="0">
                <a:solidFill>
                  <a:srgbClr val="FF0000"/>
                </a:solidFill>
                <a:latin typeface="Calibri" pitchFamily="34" charset="0"/>
              </a:rPr>
              <a:t>Wallet account with TPP1</a:t>
            </a:r>
          </a:p>
        </p:txBody>
      </p:sp>
      <p:sp>
        <p:nvSpPr>
          <p:cNvPr id="56" name="Cloud 55"/>
          <p:cNvSpPr/>
          <p:nvPr/>
        </p:nvSpPr>
        <p:spPr>
          <a:xfrm>
            <a:off x="7544098" y="1981357"/>
            <a:ext cx="494208" cy="336562"/>
          </a:xfrm>
          <a:prstGeom prst="cloud">
            <a:avLst/>
          </a:prstGeom>
          <a:solidFill>
            <a:schemeClr val="tx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35996" rIns="0" bIns="35996" anchor="ctr"/>
          <a:lstStyle/>
          <a:p>
            <a:pPr algn="ctr" fontAlgn="auto">
              <a:spcBef>
                <a:spcPts val="0"/>
              </a:spcBef>
              <a:spcAft>
                <a:spcPts val="0"/>
              </a:spcAft>
              <a:defRPr/>
            </a:pPr>
            <a:r>
              <a:rPr lang="nl-NL" sz="900" dirty="0" smtClean="0">
                <a:solidFill>
                  <a:schemeClr val="tx1"/>
                </a:solidFill>
                <a:latin typeface="Arial" pitchFamily="34" charset="0"/>
                <a:cs typeface="Arial" pitchFamily="34" charset="0"/>
              </a:rPr>
              <a:t>API</a:t>
            </a:r>
            <a:endParaRPr lang="nl-NL" sz="900" dirty="0">
              <a:solidFill>
                <a:schemeClr val="tx1"/>
              </a:solidFill>
              <a:latin typeface="Arial" pitchFamily="34" charset="0"/>
              <a:cs typeface="Arial" pitchFamily="34" charset="0"/>
            </a:endParaRPr>
          </a:p>
        </p:txBody>
      </p:sp>
      <p:pic>
        <p:nvPicPr>
          <p:cNvPr id="84" name="Picture 2" descr="D:\Users\skusare\Desktop\Capgemini_Project_Documents\Capgemini\Capgemini - Payments Practice Work\PSD2\icons to used in ppt\user2.jpg"/>
          <p:cNvPicPr>
            <a:picLocks noChangeAspect="1" noChangeArrowheads="1"/>
          </p:cNvPicPr>
          <p:nvPr/>
        </p:nvPicPr>
        <p:blipFill>
          <a:blip r:embed="rId4" cstate="print"/>
          <a:srcRect/>
          <a:stretch>
            <a:fillRect/>
          </a:stretch>
        </p:blipFill>
        <p:spPr bwMode="auto">
          <a:xfrm>
            <a:off x="1350352" y="1945782"/>
            <a:ext cx="372255" cy="316986"/>
          </a:xfrm>
          <a:prstGeom prst="rect">
            <a:avLst/>
          </a:prstGeom>
          <a:noFill/>
        </p:spPr>
      </p:pic>
      <p:sp>
        <p:nvSpPr>
          <p:cNvPr id="86" name="Rounded Rectangle 85"/>
          <p:cNvSpPr/>
          <p:nvPr/>
        </p:nvSpPr>
        <p:spPr>
          <a:xfrm>
            <a:off x="2763383" y="3101186"/>
            <a:ext cx="1291185" cy="740729"/>
          </a:xfrm>
          <a:prstGeom prst="roundRect">
            <a:avLst/>
          </a:prstGeom>
          <a:solidFill>
            <a:srgbClr val="C1E1FF"/>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91430" tIns="45715" rIns="91430" bIns="45715" rtlCol="0" anchor="ctr"/>
          <a:lstStyle/>
          <a:p>
            <a:pPr algn="ctr"/>
            <a:endParaRPr lang="en-US" sz="1000" dirty="0" smtClean="0">
              <a:solidFill>
                <a:schemeClr val="tx2">
                  <a:lumMod val="50000"/>
                </a:schemeClr>
              </a:solidFill>
              <a:latin typeface="Calibri" pitchFamily="34" charset="0"/>
            </a:endParaRPr>
          </a:p>
        </p:txBody>
      </p:sp>
      <p:sp>
        <p:nvSpPr>
          <p:cNvPr id="89" name="Cloud 88"/>
          <p:cNvSpPr/>
          <p:nvPr/>
        </p:nvSpPr>
        <p:spPr>
          <a:xfrm>
            <a:off x="3380796" y="3213731"/>
            <a:ext cx="609977" cy="404900"/>
          </a:xfrm>
          <a:prstGeom prst="cloud">
            <a:avLst/>
          </a:prstGeom>
          <a:solidFill>
            <a:schemeClr val="tx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35996" rIns="0" bIns="35996" anchor="ctr"/>
          <a:lstStyle/>
          <a:p>
            <a:pPr algn="ctr"/>
            <a:r>
              <a:rPr lang="en-US" sz="1000" dirty="0" smtClean="0">
                <a:solidFill>
                  <a:srgbClr val="000000"/>
                </a:solidFill>
                <a:latin typeface="Calibri" pitchFamily="34" charset="0"/>
              </a:rPr>
              <a:t>API</a:t>
            </a:r>
          </a:p>
        </p:txBody>
      </p:sp>
      <p:sp>
        <p:nvSpPr>
          <p:cNvPr id="90" name="TextBox 89"/>
          <p:cNvSpPr txBox="1"/>
          <p:nvPr/>
        </p:nvSpPr>
        <p:spPr>
          <a:xfrm>
            <a:off x="2789283" y="3607997"/>
            <a:ext cx="1201479" cy="230822"/>
          </a:xfrm>
          <a:prstGeom prst="rect">
            <a:avLst/>
          </a:prstGeom>
          <a:noFill/>
        </p:spPr>
        <p:txBody>
          <a:bodyPr wrap="square" lIns="91430" tIns="45715" rIns="91430" bIns="45715" rtlCol="0">
            <a:spAutoFit/>
          </a:bodyPr>
          <a:lstStyle/>
          <a:p>
            <a:pPr algn="ctr"/>
            <a:r>
              <a:rPr lang="en-US" sz="900" b="1" dirty="0" smtClean="0">
                <a:solidFill>
                  <a:srgbClr val="000000"/>
                </a:solidFill>
                <a:latin typeface="Calibri" pitchFamily="34" charset="0"/>
              </a:rPr>
              <a:t>TPP2(wallet)</a:t>
            </a:r>
          </a:p>
        </p:txBody>
      </p:sp>
      <p:pic>
        <p:nvPicPr>
          <p:cNvPr id="101" name="Picture 34" descr="Corporate"/>
          <p:cNvPicPr>
            <a:picLocks noChangeAspect="1" noChangeArrowheads="1"/>
          </p:cNvPicPr>
          <p:nvPr/>
        </p:nvPicPr>
        <p:blipFill>
          <a:blip r:embed="rId3" cstate="print"/>
          <a:srcRect/>
          <a:stretch>
            <a:fillRect/>
          </a:stretch>
        </p:blipFill>
        <p:spPr bwMode="auto">
          <a:xfrm>
            <a:off x="2895620" y="3092511"/>
            <a:ext cx="489754" cy="576181"/>
          </a:xfrm>
          <a:prstGeom prst="rect">
            <a:avLst/>
          </a:prstGeom>
          <a:noFill/>
          <a:ln w="9525">
            <a:noFill/>
            <a:miter lim="800000"/>
            <a:headEnd/>
            <a:tailEnd/>
          </a:ln>
        </p:spPr>
      </p:pic>
      <p:sp>
        <p:nvSpPr>
          <p:cNvPr id="105" name="Rounded Rectangle 104"/>
          <p:cNvSpPr/>
          <p:nvPr/>
        </p:nvSpPr>
        <p:spPr>
          <a:xfrm>
            <a:off x="7063632" y="3129525"/>
            <a:ext cx="1116369" cy="841974"/>
          </a:xfrm>
          <a:prstGeom prst="roundRect">
            <a:avLst/>
          </a:prstGeom>
          <a:solidFill>
            <a:srgbClr val="C1E1FF"/>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91430" tIns="45715" rIns="91430" bIns="45715" rtlCol="0" anchor="ctr"/>
          <a:lstStyle/>
          <a:p>
            <a:pPr algn="ctr"/>
            <a:endParaRPr lang="en-US" sz="1000" dirty="0" smtClean="0">
              <a:solidFill>
                <a:schemeClr val="tx2">
                  <a:lumMod val="50000"/>
                </a:schemeClr>
              </a:solidFill>
              <a:latin typeface="Calibri" pitchFamily="34" charset="0"/>
            </a:endParaRPr>
          </a:p>
        </p:txBody>
      </p:sp>
      <p:grpSp>
        <p:nvGrpSpPr>
          <p:cNvPr id="6" name="Group 23"/>
          <p:cNvGrpSpPr>
            <a:grpSpLocks/>
          </p:cNvGrpSpPr>
          <p:nvPr/>
        </p:nvGrpSpPr>
        <p:grpSpPr bwMode="auto">
          <a:xfrm>
            <a:off x="7084847" y="3129524"/>
            <a:ext cx="509076" cy="557845"/>
            <a:chOff x="567" y="1616"/>
            <a:chExt cx="568" cy="605"/>
          </a:xfrm>
        </p:grpSpPr>
        <p:sp>
          <p:nvSpPr>
            <p:cNvPr id="111" name="AutoShape 17"/>
            <p:cNvSpPr>
              <a:spLocks noChangeAspect="1" noChangeArrowheads="1" noTextEdit="1"/>
            </p:cNvSpPr>
            <p:nvPr/>
          </p:nvSpPr>
          <p:spPr bwMode="auto">
            <a:xfrm>
              <a:off x="567" y="1616"/>
              <a:ext cx="568" cy="605"/>
            </a:xfrm>
            <a:prstGeom prst="rect">
              <a:avLst/>
            </a:prstGeom>
            <a:noFill/>
            <a:ln w="9525">
              <a:noFill/>
              <a:miter lim="800000"/>
              <a:headEnd/>
              <a:tailEnd/>
            </a:ln>
          </p:spPr>
          <p:txBody>
            <a:bodyPr/>
            <a:lstStyle/>
            <a:p>
              <a:endParaRPr lang="en-US" sz="700" dirty="0"/>
            </a:p>
          </p:txBody>
        </p:sp>
        <p:sp>
          <p:nvSpPr>
            <p:cNvPr id="112" name="Freeform 19"/>
            <p:cNvSpPr>
              <a:spLocks/>
            </p:cNvSpPr>
            <p:nvPr/>
          </p:nvSpPr>
          <p:spPr bwMode="auto">
            <a:xfrm>
              <a:off x="611" y="1660"/>
              <a:ext cx="480" cy="517"/>
            </a:xfrm>
            <a:custGeom>
              <a:avLst/>
              <a:gdLst>
                <a:gd name="T0" fmla="*/ 1 w 960"/>
                <a:gd name="T1" fmla="*/ 0 h 1034"/>
                <a:gd name="T2" fmla="*/ 1 w 960"/>
                <a:gd name="T3" fmla="*/ 1 h 1034"/>
                <a:gd name="T4" fmla="*/ 1 w 960"/>
                <a:gd name="T5" fmla="*/ 1 h 1034"/>
                <a:gd name="T6" fmla="*/ 1 w 960"/>
                <a:gd name="T7" fmla="*/ 1 h 1034"/>
                <a:gd name="T8" fmla="*/ 1 w 960"/>
                <a:gd name="T9" fmla="*/ 1 h 1034"/>
                <a:gd name="T10" fmla="*/ 1 w 960"/>
                <a:gd name="T11" fmla="*/ 1 h 1034"/>
                <a:gd name="T12" fmla="*/ 1 w 960"/>
                <a:gd name="T13" fmla="*/ 1 h 1034"/>
                <a:gd name="T14" fmla="*/ 1 w 960"/>
                <a:gd name="T15" fmla="*/ 1 h 1034"/>
                <a:gd name="T16" fmla="*/ 1 w 960"/>
                <a:gd name="T17" fmla="*/ 1 h 1034"/>
                <a:gd name="T18" fmla="*/ 1 w 960"/>
                <a:gd name="T19" fmla="*/ 1 h 1034"/>
                <a:gd name="T20" fmla="*/ 1 w 960"/>
                <a:gd name="T21" fmla="*/ 1 h 1034"/>
                <a:gd name="T22" fmla="*/ 1 w 960"/>
                <a:gd name="T23" fmla="*/ 1 h 1034"/>
                <a:gd name="T24" fmla="*/ 1 w 960"/>
                <a:gd name="T25" fmla="*/ 1 h 1034"/>
                <a:gd name="T26" fmla="*/ 1 w 960"/>
                <a:gd name="T27" fmla="*/ 1 h 1034"/>
                <a:gd name="T28" fmla="*/ 1 w 960"/>
                <a:gd name="T29" fmla="*/ 1 h 1034"/>
                <a:gd name="T30" fmla="*/ 1 w 960"/>
                <a:gd name="T31" fmla="*/ 1 h 1034"/>
                <a:gd name="T32" fmla="*/ 1 w 960"/>
                <a:gd name="T33" fmla="*/ 1 h 1034"/>
                <a:gd name="T34" fmla="*/ 1 w 960"/>
                <a:gd name="T35" fmla="*/ 1 h 1034"/>
                <a:gd name="T36" fmla="*/ 1 w 960"/>
                <a:gd name="T37" fmla="*/ 1 h 1034"/>
                <a:gd name="T38" fmla="*/ 1 w 960"/>
                <a:gd name="T39" fmla="*/ 1 h 1034"/>
                <a:gd name="T40" fmla="*/ 1 w 960"/>
                <a:gd name="T41" fmla="*/ 1 h 1034"/>
                <a:gd name="T42" fmla="*/ 1 w 960"/>
                <a:gd name="T43" fmla="*/ 1 h 1034"/>
                <a:gd name="T44" fmla="*/ 1 w 960"/>
                <a:gd name="T45" fmla="*/ 1 h 1034"/>
                <a:gd name="T46" fmla="*/ 1 w 960"/>
                <a:gd name="T47" fmla="*/ 1 h 1034"/>
                <a:gd name="T48" fmla="*/ 1 w 960"/>
                <a:gd name="T49" fmla="*/ 1 h 1034"/>
                <a:gd name="T50" fmla="*/ 1 w 960"/>
                <a:gd name="T51" fmla="*/ 1 h 1034"/>
                <a:gd name="T52" fmla="*/ 1 w 960"/>
                <a:gd name="T53" fmla="*/ 1 h 1034"/>
                <a:gd name="T54" fmla="*/ 1 w 960"/>
                <a:gd name="T55" fmla="*/ 1 h 1034"/>
                <a:gd name="T56" fmla="*/ 1 w 960"/>
                <a:gd name="T57" fmla="*/ 1 h 1034"/>
                <a:gd name="T58" fmla="*/ 1 w 960"/>
                <a:gd name="T59" fmla="*/ 1 h 1034"/>
                <a:gd name="T60" fmla="*/ 1 w 960"/>
                <a:gd name="T61" fmla="*/ 1 h 1034"/>
                <a:gd name="T62" fmla="*/ 1 w 960"/>
                <a:gd name="T63" fmla="*/ 1 h 1034"/>
                <a:gd name="T64" fmla="*/ 1 w 960"/>
                <a:gd name="T65" fmla="*/ 1 h 1034"/>
                <a:gd name="T66" fmla="*/ 1 w 960"/>
                <a:gd name="T67" fmla="*/ 1 h 1034"/>
                <a:gd name="T68" fmla="*/ 1 w 960"/>
                <a:gd name="T69" fmla="*/ 1 h 1034"/>
                <a:gd name="T70" fmla="*/ 1 w 960"/>
                <a:gd name="T71" fmla="*/ 1 h 1034"/>
                <a:gd name="T72" fmla="*/ 1 w 960"/>
                <a:gd name="T73" fmla="*/ 1 h 1034"/>
                <a:gd name="T74" fmla="*/ 1 w 960"/>
                <a:gd name="T75" fmla="*/ 1 h 1034"/>
                <a:gd name="T76" fmla="*/ 1 w 960"/>
                <a:gd name="T77" fmla="*/ 1 h 1034"/>
                <a:gd name="T78" fmla="*/ 1 w 960"/>
                <a:gd name="T79" fmla="*/ 1 h 1034"/>
                <a:gd name="T80" fmla="*/ 1 w 960"/>
                <a:gd name="T81" fmla="*/ 1 h 1034"/>
                <a:gd name="T82" fmla="*/ 1 w 960"/>
                <a:gd name="T83" fmla="*/ 1 h 1034"/>
                <a:gd name="T84" fmla="*/ 1 w 960"/>
                <a:gd name="T85" fmla="*/ 1 h 1034"/>
                <a:gd name="T86" fmla="*/ 1 w 960"/>
                <a:gd name="T87" fmla="*/ 1 h 1034"/>
                <a:gd name="T88" fmla="*/ 0 w 960"/>
                <a:gd name="T89" fmla="*/ 1 h 1034"/>
                <a:gd name="T90" fmla="*/ 0 w 960"/>
                <a:gd name="T91" fmla="*/ 1 h 1034"/>
                <a:gd name="T92" fmla="*/ 1 w 960"/>
                <a:gd name="T93" fmla="*/ 1 h 1034"/>
                <a:gd name="T94" fmla="*/ 1 w 960"/>
                <a:gd name="T95" fmla="*/ 1 h 1034"/>
                <a:gd name="T96" fmla="*/ 1 w 960"/>
                <a:gd name="T97" fmla="*/ 1 h 1034"/>
                <a:gd name="T98" fmla="*/ 1 w 960"/>
                <a:gd name="T99" fmla="*/ 1 h 1034"/>
                <a:gd name="T100" fmla="*/ 1 w 960"/>
                <a:gd name="T101" fmla="*/ 1 h 1034"/>
                <a:gd name="T102" fmla="*/ 1 w 960"/>
                <a:gd name="T103" fmla="*/ 1 h 1034"/>
                <a:gd name="T104" fmla="*/ 1 w 960"/>
                <a:gd name="T105" fmla="*/ 1 h 1034"/>
                <a:gd name="T106" fmla="*/ 1 w 960"/>
                <a:gd name="T107" fmla="*/ 1 h 1034"/>
                <a:gd name="T108" fmla="*/ 1 w 960"/>
                <a:gd name="T109" fmla="*/ 1 h 1034"/>
                <a:gd name="T110" fmla="*/ 1 w 960"/>
                <a:gd name="T111" fmla="*/ 1 h 1034"/>
                <a:gd name="T112" fmla="*/ 1 w 960"/>
                <a:gd name="T113" fmla="*/ 1 h 1034"/>
                <a:gd name="T114" fmla="*/ 1 w 960"/>
                <a:gd name="T115" fmla="*/ 1 h 1034"/>
                <a:gd name="T116" fmla="*/ 1 w 960"/>
                <a:gd name="T117" fmla="*/ 1 h 1034"/>
                <a:gd name="T118" fmla="*/ 1 w 960"/>
                <a:gd name="T119" fmla="*/ 1 h 1034"/>
                <a:gd name="T120" fmla="*/ 1 w 960"/>
                <a:gd name="T121" fmla="*/ 1 h 1034"/>
                <a:gd name="T122" fmla="*/ 1 w 960"/>
                <a:gd name="T123" fmla="*/ 0 h 1034"/>
                <a:gd name="T124" fmla="*/ 1 w 960"/>
                <a:gd name="T125" fmla="*/ 0 h 1034"/>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960"/>
                <a:gd name="T190" fmla="*/ 0 h 1034"/>
                <a:gd name="T191" fmla="*/ 960 w 960"/>
                <a:gd name="T192" fmla="*/ 1034 h 1034"/>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960" h="1034">
                  <a:moveTo>
                    <a:pt x="332" y="0"/>
                  </a:moveTo>
                  <a:lnTo>
                    <a:pt x="354" y="12"/>
                  </a:lnTo>
                  <a:lnTo>
                    <a:pt x="376" y="24"/>
                  </a:lnTo>
                  <a:lnTo>
                    <a:pt x="399" y="35"/>
                  </a:lnTo>
                  <a:lnTo>
                    <a:pt x="423" y="47"/>
                  </a:lnTo>
                  <a:lnTo>
                    <a:pt x="445" y="57"/>
                  </a:lnTo>
                  <a:lnTo>
                    <a:pt x="468" y="68"/>
                  </a:lnTo>
                  <a:lnTo>
                    <a:pt x="490" y="80"/>
                  </a:lnTo>
                  <a:lnTo>
                    <a:pt x="511" y="92"/>
                  </a:lnTo>
                  <a:lnTo>
                    <a:pt x="534" y="104"/>
                  </a:lnTo>
                  <a:lnTo>
                    <a:pt x="554" y="116"/>
                  </a:lnTo>
                  <a:lnTo>
                    <a:pt x="575" y="130"/>
                  </a:lnTo>
                  <a:lnTo>
                    <a:pt x="594" y="144"/>
                  </a:lnTo>
                  <a:lnTo>
                    <a:pt x="620" y="164"/>
                  </a:lnTo>
                  <a:lnTo>
                    <a:pt x="642" y="183"/>
                  </a:lnTo>
                  <a:lnTo>
                    <a:pt x="665" y="204"/>
                  </a:lnTo>
                  <a:lnTo>
                    <a:pt x="687" y="227"/>
                  </a:lnTo>
                  <a:lnTo>
                    <a:pt x="710" y="247"/>
                  </a:lnTo>
                  <a:lnTo>
                    <a:pt x="730" y="270"/>
                  </a:lnTo>
                  <a:lnTo>
                    <a:pt x="751" y="292"/>
                  </a:lnTo>
                  <a:lnTo>
                    <a:pt x="773" y="315"/>
                  </a:lnTo>
                  <a:lnTo>
                    <a:pt x="794" y="337"/>
                  </a:lnTo>
                  <a:lnTo>
                    <a:pt x="815" y="360"/>
                  </a:lnTo>
                  <a:lnTo>
                    <a:pt x="836" y="382"/>
                  </a:lnTo>
                  <a:lnTo>
                    <a:pt x="856" y="403"/>
                  </a:lnTo>
                  <a:lnTo>
                    <a:pt x="856" y="470"/>
                  </a:lnTo>
                  <a:lnTo>
                    <a:pt x="824" y="470"/>
                  </a:lnTo>
                  <a:lnTo>
                    <a:pt x="824" y="780"/>
                  </a:lnTo>
                  <a:lnTo>
                    <a:pt x="932" y="890"/>
                  </a:lnTo>
                  <a:lnTo>
                    <a:pt x="932" y="939"/>
                  </a:lnTo>
                  <a:lnTo>
                    <a:pt x="936" y="942"/>
                  </a:lnTo>
                  <a:lnTo>
                    <a:pt x="938" y="944"/>
                  </a:lnTo>
                  <a:lnTo>
                    <a:pt x="939" y="946"/>
                  </a:lnTo>
                  <a:lnTo>
                    <a:pt x="943" y="949"/>
                  </a:lnTo>
                  <a:lnTo>
                    <a:pt x="944" y="951"/>
                  </a:lnTo>
                  <a:lnTo>
                    <a:pt x="946" y="953"/>
                  </a:lnTo>
                  <a:lnTo>
                    <a:pt x="950" y="956"/>
                  </a:lnTo>
                  <a:lnTo>
                    <a:pt x="951" y="958"/>
                  </a:lnTo>
                  <a:lnTo>
                    <a:pt x="955" y="961"/>
                  </a:lnTo>
                  <a:lnTo>
                    <a:pt x="956" y="963"/>
                  </a:lnTo>
                  <a:lnTo>
                    <a:pt x="958" y="965"/>
                  </a:lnTo>
                  <a:lnTo>
                    <a:pt x="960" y="966"/>
                  </a:lnTo>
                  <a:lnTo>
                    <a:pt x="960" y="1034"/>
                  </a:lnTo>
                  <a:lnTo>
                    <a:pt x="297" y="1034"/>
                  </a:lnTo>
                  <a:lnTo>
                    <a:pt x="0" y="737"/>
                  </a:lnTo>
                  <a:lnTo>
                    <a:pt x="0" y="628"/>
                  </a:lnTo>
                  <a:lnTo>
                    <a:pt x="69" y="628"/>
                  </a:lnTo>
                  <a:lnTo>
                    <a:pt x="69" y="246"/>
                  </a:lnTo>
                  <a:lnTo>
                    <a:pt x="66" y="242"/>
                  </a:lnTo>
                  <a:lnTo>
                    <a:pt x="62" y="239"/>
                  </a:lnTo>
                  <a:lnTo>
                    <a:pt x="57" y="234"/>
                  </a:lnTo>
                  <a:lnTo>
                    <a:pt x="54" y="228"/>
                  </a:lnTo>
                  <a:lnTo>
                    <a:pt x="48" y="223"/>
                  </a:lnTo>
                  <a:lnTo>
                    <a:pt x="43" y="220"/>
                  </a:lnTo>
                  <a:lnTo>
                    <a:pt x="40" y="215"/>
                  </a:lnTo>
                  <a:lnTo>
                    <a:pt x="36" y="211"/>
                  </a:lnTo>
                  <a:lnTo>
                    <a:pt x="33" y="208"/>
                  </a:lnTo>
                  <a:lnTo>
                    <a:pt x="31" y="204"/>
                  </a:lnTo>
                  <a:lnTo>
                    <a:pt x="29" y="202"/>
                  </a:lnTo>
                  <a:lnTo>
                    <a:pt x="28" y="201"/>
                  </a:lnTo>
                  <a:lnTo>
                    <a:pt x="28" y="145"/>
                  </a:lnTo>
                  <a:lnTo>
                    <a:pt x="332" y="0"/>
                  </a:lnTo>
                  <a:close/>
                </a:path>
              </a:pathLst>
            </a:custGeom>
            <a:solidFill>
              <a:srgbClr val="000066"/>
            </a:solidFill>
            <a:ln w="9525">
              <a:noFill/>
              <a:round/>
              <a:headEnd/>
              <a:tailEnd/>
            </a:ln>
          </p:spPr>
          <p:txBody>
            <a:bodyPr/>
            <a:lstStyle/>
            <a:p>
              <a:endParaRPr lang="en-US" sz="700" dirty="0"/>
            </a:p>
          </p:txBody>
        </p:sp>
        <p:sp>
          <p:nvSpPr>
            <p:cNvPr id="113" name="Freeform 20"/>
            <p:cNvSpPr>
              <a:spLocks/>
            </p:cNvSpPr>
            <p:nvPr/>
          </p:nvSpPr>
          <p:spPr bwMode="auto">
            <a:xfrm>
              <a:off x="640" y="1689"/>
              <a:ext cx="385" cy="192"/>
            </a:xfrm>
            <a:custGeom>
              <a:avLst/>
              <a:gdLst>
                <a:gd name="T0" fmla="*/ 0 w 772"/>
                <a:gd name="T1" fmla="*/ 0 h 386"/>
                <a:gd name="T2" fmla="*/ 0 w 772"/>
                <a:gd name="T3" fmla="*/ 0 h 386"/>
                <a:gd name="T4" fmla="*/ 0 w 772"/>
                <a:gd name="T5" fmla="*/ 0 h 386"/>
                <a:gd name="T6" fmla="*/ 0 w 772"/>
                <a:gd name="T7" fmla="*/ 0 h 386"/>
                <a:gd name="T8" fmla="*/ 0 w 772"/>
                <a:gd name="T9" fmla="*/ 0 h 386"/>
                <a:gd name="T10" fmla="*/ 0 w 772"/>
                <a:gd name="T11" fmla="*/ 0 h 386"/>
                <a:gd name="T12" fmla="*/ 0 w 772"/>
                <a:gd name="T13" fmla="*/ 0 h 386"/>
                <a:gd name="T14" fmla="*/ 0 w 772"/>
                <a:gd name="T15" fmla="*/ 0 h 386"/>
                <a:gd name="T16" fmla="*/ 0 w 772"/>
                <a:gd name="T17" fmla="*/ 0 h 386"/>
                <a:gd name="T18" fmla="*/ 0 w 772"/>
                <a:gd name="T19" fmla="*/ 0 h 386"/>
                <a:gd name="T20" fmla="*/ 0 w 772"/>
                <a:gd name="T21" fmla="*/ 0 h 386"/>
                <a:gd name="T22" fmla="*/ 0 w 772"/>
                <a:gd name="T23" fmla="*/ 0 h 386"/>
                <a:gd name="T24" fmla="*/ 0 w 772"/>
                <a:gd name="T25" fmla="*/ 0 h 386"/>
                <a:gd name="T26" fmla="*/ 0 w 772"/>
                <a:gd name="T27" fmla="*/ 0 h 386"/>
                <a:gd name="T28" fmla="*/ 0 w 772"/>
                <a:gd name="T29" fmla="*/ 0 h 386"/>
                <a:gd name="T30" fmla="*/ 0 w 772"/>
                <a:gd name="T31" fmla="*/ 0 h 386"/>
                <a:gd name="T32" fmla="*/ 0 w 772"/>
                <a:gd name="T33" fmla="*/ 0 h 386"/>
                <a:gd name="T34" fmla="*/ 0 w 772"/>
                <a:gd name="T35" fmla="*/ 0 h 386"/>
                <a:gd name="T36" fmla="*/ 0 w 772"/>
                <a:gd name="T37" fmla="*/ 0 h 386"/>
                <a:gd name="T38" fmla="*/ 0 w 772"/>
                <a:gd name="T39" fmla="*/ 0 h 386"/>
                <a:gd name="T40" fmla="*/ 0 w 772"/>
                <a:gd name="T41" fmla="*/ 0 h 386"/>
                <a:gd name="T42" fmla="*/ 0 w 772"/>
                <a:gd name="T43" fmla="*/ 0 h 386"/>
                <a:gd name="T44" fmla="*/ 0 w 772"/>
                <a:gd name="T45" fmla="*/ 0 h 386"/>
                <a:gd name="T46" fmla="*/ 0 w 772"/>
                <a:gd name="T47" fmla="*/ 0 h 386"/>
                <a:gd name="T48" fmla="*/ 0 w 772"/>
                <a:gd name="T49" fmla="*/ 0 h 386"/>
                <a:gd name="T50" fmla="*/ 0 w 772"/>
                <a:gd name="T51" fmla="*/ 0 h 386"/>
                <a:gd name="T52" fmla="*/ 0 w 772"/>
                <a:gd name="T53" fmla="*/ 0 h 386"/>
                <a:gd name="T54" fmla="*/ 0 w 772"/>
                <a:gd name="T55" fmla="*/ 0 h 386"/>
                <a:gd name="T56" fmla="*/ 0 w 772"/>
                <a:gd name="T57" fmla="*/ 0 h 386"/>
                <a:gd name="T58" fmla="*/ 0 w 772"/>
                <a:gd name="T59" fmla="*/ 0 h 386"/>
                <a:gd name="T60" fmla="*/ 0 w 772"/>
                <a:gd name="T61" fmla="*/ 0 h 386"/>
                <a:gd name="T62" fmla="*/ 0 w 772"/>
                <a:gd name="T63" fmla="*/ 0 h 386"/>
                <a:gd name="T64" fmla="*/ 0 w 772"/>
                <a:gd name="T65" fmla="*/ 0 h 386"/>
                <a:gd name="T66" fmla="*/ 0 w 772"/>
                <a:gd name="T67" fmla="*/ 0 h 386"/>
                <a:gd name="T68" fmla="*/ 0 w 772"/>
                <a:gd name="T69" fmla="*/ 0 h 386"/>
                <a:gd name="T70" fmla="*/ 0 w 772"/>
                <a:gd name="T71" fmla="*/ 0 h 386"/>
                <a:gd name="T72" fmla="*/ 0 w 772"/>
                <a:gd name="T73" fmla="*/ 0 h 386"/>
                <a:gd name="T74" fmla="*/ 0 w 772"/>
                <a:gd name="T75" fmla="*/ 0 h 386"/>
                <a:gd name="T76" fmla="*/ 0 w 772"/>
                <a:gd name="T77" fmla="*/ 0 h 386"/>
                <a:gd name="T78" fmla="*/ 0 w 772"/>
                <a:gd name="T79" fmla="*/ 0 h 386"/>
                <a:gd name="T80" fmla="*/ 0 w 772"/>
                <a:gd name="T81" fmla="*/ 0 h 386"/>
                <a:gd name="T82" fmla="*/ 0 w 772"/>
                <a:gd name="T83" fmla="*/ 0 h 386"/>
                <a:gd name="T84" fmla="*/ 0 w 772"/>
                <a:gd name="T85" fmla="*/ 0 h 386"/>
                <a:gd name="T86" fmla="*/ 0 w 772"/>
                <a:gd name="T87" fmla="*/ 0 h 386"/>
                <a:gd name="T88" fmla="*/ 0 w 772"/>
                <a:gd name="T89" fmla="*/ 0 h 386"/>
                <a:gd name="T90" fmla="*/ 0 w 772"/>
                <a:gd name="T91" fmla="*/ 0 h 386"/>
                <a:gd name="T92" fmla="*/ 0 w 772"/>
                <a:gd name="T93" fmla="*/ 0 h 386"/>
                <a:gd name="T94" fmla="*/ 0 w 772"/>
                <a:gd name="T95" fmla="*/ 0 h 386"/>
                <a:gd name="T96" fmla="*/ 0 w 772"/>
                <a:gd name="T97" fmla="*/ 0 h 386"/>
                <a:gd name="T98" fmla="*/ 0 w 772"/>
                <a:gd name="T99" fmla="*/ 0 h 386"/>
                <a:gd name="T100" fmla="*/ 0 w 772"/>
                <a:gd name="T101" fmla="*/ 0 h 386"/>
                <a:gd name="T102" fmla="*/ 0 w 772"/>
                <a:gd name="T103" fmla="*/ 0 h 386"/>
                <a:gd name="T104" fmla="*/ 0 w 772"/>
                <a:gd name="T105" fmla="*/ 0 h 386"/>
                <a:gd name="T106" fmla="*/ 0 w 772"/>
                <a:gd name="T107" fmla="*/ 0 h 386"/>
                <a:gd name="T108" fmla="*/ 0 w 772"/>
                <a:gd name="T109" fmla="*/ 0 h 386"/>
                <a:gd name="T110" fmla="*/ 0 w 772"/>
                <a:gd name="T111" fmla="*/ 0 h 386"/>
                <a:gd name="T112" fmla="*/ 0 w 772"/>
                <a:gd name="T113" fmla="*/ 0 h 38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772"/>
                <a:gd name="T172" fmla="*/ 0 h 386"/>
                <a:gd name="T173" fmla="*/ 772 w 772"/>
                <a:gd name="T174" fmla="*/ 386 h 38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772" h="386">
                  <a:moveTo>
                    <a:pt x="318" y="0"/>
                  </a:moveTo>
                  <a:lnTo>
                    <a:pt x="326" y="5"/>
                  </a:lnTo>
                  <a:lnTo>
                    <a:pt x="333" y="9"/>
                  </a:lnTo>
                  <a:lnTo>
                    <a:pt x="340" y="12"/>
                  </a:lnTo>
                  <a:lnTo>
                    <a:pt x="347" y="16"/>
                  </a:lnTo>
                  <a:lnTo>
                    <a:pt x="356" y="21"/>
                  </a:lnTo>
                  <a:lnTo>
                    <a:pt x="363" y="24"/>
                  </a:lnTo>
                  <a:lnTo>
                    <a:pt x="369" y="28"/>
                  </a:lnTo>
                  <a:lnTo>
                    <a:pt x="376" y="31"/>
                  </a:lnTo>
                  <a:lnTo>
                    <a:pt x="385" y="37"/>
                  </a:lnTo>
                  <a:lnTo>
                    <a:pt x="392" y="40"/>
                  </a:lnTo>
                  <a:lnTo>
                    <a:pt x="399" y="43"/>
                  </a:lnTo>
                  <a:lnTo>
                    <a:pt x="406" y="47"/>
                  </a:lnTo>
                  <a:lnTo>
                    <a:pt x="416" y="52"/>
                  </a:lnTo>
                  <a:lnTo>
                    <a:pt x="426" y="57"/>
                  </a:lnTo>
                  <a:lnTo>
                    <a:pt x="435" y="62"/>
                  </a:lnTo>
                  <a:lnTo>
                    <a:pt x="445" y="68"/>
                  </a:lnTo>
                  <a:lnTo>
                    <a:pt x="456" y="73"/>
                  </a:lnTo>
                  <a:lnTo>
                    <a:pt x="466" y="76"/>
                  </a:lnTo>
                  <a:lnTo>
                    <a:pt x="475" y="81"/>
                  </a:lnTo>
                  <a:lnTo>
                    <a:pt x="485" y="87"/>
                  </a:lnTo>
                  <a:lnTo>
                    <a:pt x="496" y="94"/>
                  </a:lnTo>
                  <a:lnTo>
                    <a:pt x="504" y="99"/>
                  </a:lnTo>
                  <a:lnTo>
                    <a:pt x="513" y="106"/>
                  </a:lnTo>
                  <a:lnTo>
                    <a:pt x="521" y="111"/>
                  </a:lnTo>
                  <a:lnTo>
                    <a:pt x="544" y="130"/>
                  </a:lnTo>
                  <a:lnTo>
                    <a:pt x="566" y="151"/>
                  </a:lnTo>
                  <a:lnTo>
                    <a:pt x="587" y="170"/>
                  </a:lnTo>
                  <a:lnTo>
                    <a:pt x="608" y="190"/>
                  </a:lnTo>
                  <a:lnTo>
                    <a:pt x="628" y="211"/>
                  </a:lnTo>
                  <a:lnTo>
                    <a:pt x="649" y="232"/>
                  </a:lnTo>
                  <a:lnTo>
                    <a:pt x="670" y="254"/>
                  </a:lnTo>
                  <a:lnTo>
                    <a:pt x="689" y="275"/>
                  </a:lnTo>
                  <a:lnTo>
                    <a:pt x="710" y="296"/>
                  </a:lnTo>
                  <a:lnTo>
                    <a:pt x="730" y="318"/>
                  </a:lnTo>
                  <a:lnTo>
                    <a:pt x="751" y="339"/>
                  </a:lnTo>
                  <a:lnTo>
                    <a:pt x="772" y="360"/>
                  </a:lnTo>
                  <a:lnTo>
                    <a:pt x="772" y="386"/>
                  </a:lnTo>
                  <a:lnTo>
                    <a:pt x="254" y="386"/>
                  </a:lnTo>
                  <a:lnTo>
                    <a:pt x="0" y="132"/>
                  </a:lnTo>
                  <a:lnTo>
                    <a:pt x="0" y="107"/>
                  </a:lnTo>
                  <a:lnTo>
                    <a:pt x="2" y="107"/>
                  </a:lnTo>
                  <a:lnTo>
                    <a:pt x="3" y="107"/>
                  </a:lnTo>
                  <a:lnTo>
                    <a:pt x="5" y="106"/>
                  </a:lnTo>
                  <a:lnTo>
                    <a:pt x="7" y="104"/>
                  </a:lnTo>
                  <a:lnTo>
                    <a:pt x="9" y="104"/>
                  </a:lnTo>
                  <a:lnTo>
                    <a:pt x="10" y="104"/>
                  </a:lnTo>
                  <a:lnTo>
                    <a:pt x="12" y="102"/>
                  </a:lnTo>
                  <a:lnTo>
                    <a:pt x="14" y="102"/>
                  </a:lnTo>
                  <a:lnTo>
                    <a:pt x="14" y="100"/>
                  </a:lnTo>
                  <a:lnTo>
                    <a:pt x="257" y="342"/>
                  </a:lnTo>
                  <a:lnTo>
                    <a:pt x="525" y="206"/>
                  </a:lnTo>
                  <a:lnTo>
                    <a:pt x="318" y="0"/>
                  </a:lnTo>
                  <a:close/>
                </a:path>
              </a:pathLst>
            </a:custGeom>
            <a:solidFill>
              <a:srgbClr val="A2C1FE"/>
            </a:solidFill>
            <a:ln w="9525">
              <a:noFill/>
              <a:round/>
              <a:headEnd/>
              <a:tailEnd/>
            </a:ln>
          </p:spPr>
          <p:txBody>
            <a:bodyPr/>
            <a:lstStyle/>
            <a:p>
              <a:endParaRPr lang="en-US" sz="700" dirty="0"/>
            </a:p>
          </p:txBody>
        </p:sp>
        <p:sp>
          <p:nvSpPr>
            <p:cNvPr id="114" name="Freeform 21"/>
            <p:cNvSpPr>
              <a:spLocks/>
            </p:cNvSpPr>
            <p:nvPr/>
          </p:nvSpPr>
          <p:spPr bwMode="auto">
            <a:xfrm>
              <a:off x="626" y="1904"/>
              <a:ext cx="436" cy="228"/>
            </a:xfrm>
            <a:custGeom>
              <a:avLst/>
              <a:gdLst>
                <a:gd name="T0" fmla="*/ 0 w 874"/>
                <a:gd name="T1" fmla="*/ 0 h 456"/>
                <a:gd name="T2" fmla="*/ 0 w 874"/>
                <a:gd name="T3" fmla="*/ 0 h 456"/>
                <a:gd name="T4" fmla="*/ 0 w 874"/>
                <a:gd name="T5" fmla="*/ 1 h 456"/>
                <a:gd name="T6" fmla="*/ 0 w 874"/>
                <a:gd name="T7" fmla="*/ 1 h 456"/>
                <a:gd name="T8" fmla="*/ 0 w 874"/>
                <a:gd name="T9" fmla="*/ 1 h 456"/>
                <a:gd name="T10" fmla="*/ 0 w 874"/>
                <a:gd name="T11" fmla="*/ 1 h 456"/>
                <a:gd name="T12" fmla="*/ 0 w 874"/>
                <a:gd name="T13" fmla="*/ 1 h 456"/>
                <a:gd name="T14" fmla="*/ 0 w 874"/>
                <a:gd name="T15" fmla="*/ 1 h 456"/>
                <a:gd name="T16" fmla="*/ 0 w 874"/>
                <a:gd name="T17" fmla="*/ 0 h 456"/>
                <a:gd name="T18" fmla="*/ 0 w 874"/>
                <a:gd name="T19" fmla="*/ 0 h 456"/>
                <a:gd name="T20" fmla="*/ 0 w 874"/>
                <a:gd name="T21" fmla="*/ 1 h 456"/>
                <a:gd name="T22" fmla="*/ 0 w 874"/>
                <a:gd name="T23" fmla="*/ 1 h 456"/>
                <a:gd name="T24" fmla="*/ 0 w 874"/>
                <a:gd name="T25" fmla="*/ 1 h 456"/>
                <a:gd name="T26" fmla="*/ 0 w 874"/>
                <a:gd name="T27" fmla="*/ 1 h 456"/>
                <a:gd name="T28" fmla="*/ 0 w 874"/>
                <a:gd name="T29" fmla="*/ 1 h 456"/>
                <a:gd name="T30" fmla="*/ 0 w 874"/>
                <a:gd name="T31" fmla="*/ 1 h 456"/>
                <a:gd name="T32" fmla="*/ 0 w 874"/>
                <a:gd name="T33" fmla="*/ 0 h 456"/>
                <a:gd name="T34" fmla="*/ 0 w 874"/>
                <a:gd name="T35" fmla="*/ 0 h 456"/>
                <a:gd name="T36" fmla="*/ 0 w 874"/>
                <a:gd name="T37" fmla="*/ 1 h 456"/>
                <a:gd name="T38" fmla="*/ 0 w 874"/>
                <a:gd name="T39" fmla="*/ 1 h 456"/>
                <a:gd name="T40" fmla="*/ 0 w 874"/>
                <a:gd name="T41" fmla="*/ 1 h 456"/>
                <a:gd name="T42" fmla="*/ 0 w 874"/>
                <a:gd name="T43" fmla="*/ 1 h 456"/>
                <a:gd name="T44" fmla="*/ 0 w 874"/>
                <a:gd name="T45" fmla="*/ 1 h 456"/>
                <a:gd name="T46" fmla="*/ 0 w 874"/>
                <a:gd name="T47" fmla="*/ 1 h 456"/>
                <a:gd name="T48" fmla="*/ 0 w 874"/>
                <a:gd name="T49" fmla="*/ 0 h 456"/>
                <a:gd name="T50" fmla="*/ 0 w 874"/>
                <a:gd name="T51" fmla="*/ 0 h 456"/>
                <a:gd name="T52" fmla="*/ 0 w 874"/>
                <a:gd name="T53" fmla="*/ 1 h 456"/>
                <a:gd name="T54" fmla="*/ 0 w 874"/>
                <a:gd name="T55" fmla="*/ 1 h 456"/>
                <a:gd name="T56" fmla="*/ 0 w 874"/>
                <a:gd name="T57" fmla="*/ 1 h 456"/>
                <a:gd name="T58" fmla="*/ 0 w 874"/>
                <a:gd name="T59" fmla="*/ 1 h 456"/>
                <a:gd name="T60" fmla="*/ 0 w 874"/>
                <a:gd name="T61" fmla="*/ 1 h 456"/>
                <a:gd name="T62" fmla="*/ 0 w 874"/>
                <a:gd name="T63" fmla="*/ 1 h 456"/>
                <a:gd name="T64" fmla="*/ 0 w 874"/>
                <a:gd name="T65" fmla="*/ 1 h 456"/>
                <a:gd name="T66" fmla="*/ 0 w 874"/>
                <a:gd name="T67" fmla="*/ 1 h 456"/>
                <a:gd name="T68" fmla="*/ 0 w 874"/>
                <a:gd name="T69" fmla="*/ 1 h 456"/>
                <a:gd name="T70" fmla="*/ 0 w 874"/>
                <a:gd name="T71" fmla="*/ 1 h 456"/>
                <a:gd name="T72" fmla="*/ 0 w 874"/>
                <a:gd name="T73" fmla="*/ 1 h 456"/>
                <a:gd name="T74" fmla="*/ 0 w 874"/>
                <a:gd name="T75" fmla="*/ 1 h 456"/>
                <a:gd name="T76" fmla="*/ 0 w 874"/>
                <a:gd name="T77" fmla="*/ 1 h 456"/>
                <a:gd name="T78" fmla="*/ 0 w 874"/>
                <a:gd name="T79" fmla="*/ 1 h 456"/>
                <a:gd name="T80" fmla="*/ 0 w 874"/>
                <a:gd name="T81" fmla="*/ 1 h 456"/>
                <a:gd name="T82" fmla="*/ 0 w 874"/>
                <a:gd name="T83" fmla="*/ 1 h 456"/>
                <a:gd name="T84" fmla="*/ 0 w 874"/>
                <a:gd name="T85" fmla="*/ 1 h 456"/>
                <a:gd name="T86" fmla="*/ 0 w 874"/>
                <a:gd name="T87" fmla="*/ 1 h 456"/>
                <a:gd name="T88" fmla="*/ 0 w 874"/>
                <a:gd name="T89" fmla="*/ 1 h 456"/>
                <a:gd name="T90" fmla="*/ 0 w 874"/>
                <a:gd name="T91" fmla="*/ 1 h 456"/>
                <a:gd name="T92" fmla="*/ 0 w 874"/>
                <a:gd name="T93" fmla="*/ 1 h 456"/>
                <a:gd name="T94" fmla="*/ 0 w 874"/>
                <a:gd name="T95" fmla="*/ 1 h 456"/>
                <a:gd name="T96" fmla="*/ 0 w 874"/>
                <a:gd name="T97" fmla="*/ 0 h 456"/>
                <a:gd name="T98" fmla="*/ 0 w 874"/>
                <a:gd name="T99" fmla="*/ 0 h 45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874"/>
                <a:gd name="T151" fmla="*/ 0 h 456"/>
                <a:gd name="T152" fmla="*/ 874 w 874"/>
                <a:gd name="T153" fmla="*/ 456 h 45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874" h="456">
                  <a:moveTo>
                    <a:pt x="303" y="0"/>
                  </a:moveTo>
                  <a:lnTo>
                    <a:pt x="344" y="0"/>
                  </a:lnTo>
                  <a:lnTo>
                    <a:pt x="344" y="181"/>
                  </a:lnTo>
                  <a:lnTo>
                    <a:pt x="416" y="181"/>
                  </a:lnTo>
                  <a:lnTo>
                    <a:pt x="416" y="399"/>
                  </a:lnTo>
                  <a:lnTo>
                    <a:pt x="487" y="399"/>
                  </a:lnTo>
                  <a:lnTo>
                    <a:pt x="487" y="371"/>
                  </a:lnTo>
                  <a:lnTo>
                    <a:pt x="446" y="371"/>
                  </a:lnTo>
                  <a:lnTo>
                    <a:pt x="446" y="0"/>
                  </a:lnTo>
                  <a:lnTo>
                    <a:pt x="487" y="0"/>
                  </a:lnTo>
                  <a:lnTo>
                    <a:pt x="487" y="181"/>
                  </a:lnTo>
                  <a:lnTo>
                    <a:pt x="556" y="181"/>
                  </a:lnTo>
                  <a:lnTo>
                    <a:pt x="556" y="399"/>
                  </a:lnTo>
                  <a:lnTo>
                    <a:pt x="625" y="399"/>
                  </a:lnTo>
                  <a:lnTo>
                    <a:pt x="625" y="371"/>
                  </a:lnTo>
                  <a:lnTo>
                    <a:pt x="584" y="371"/>
                  </a:lnTo>
                  <a:lnTo>
                    <a:pt x="584" y="0"/>
                  </a:lnTo>
                  <a:lnTo>
                    <a:pt x="627" y="0"/>
                  </a:lnTo>
                  <a:lnTo>
                    <a:pt x="627" y="180"/>
                  </a:lnTo>
                  <a:lnTo>
                    <a:pt x="701" y="261"/>
                  </a:lnTo>
                  <a:lnTo>
                    <a:pt x="701" y="399"/>
                  </a:lnTo>
                  <a:lnTo>
                    <a:pt x="772" y="399"/>
                  </a:lnTo>
                  <a:lnTo>
                    <a:pt x="772" y="371"/>
                  </a:lnTo>
                  <a:lnTo>
                    <a:pt x="731" y="371"/>
                  </a:lnTo>
                  <a:lnTo>
                    <a:pt x="731" y="0"/>
                  </a:lnTo>
                  <a:lnTo>
                    <a:pt x="765" y="0"/>
                  </a:lnTo>
                  <a:lnTo>
                    <a:pt x="765" y="316"/>
                  </a:lnTo>
                  <a:lnTo>
                    <a:pt x="874" y="434"/>
                  </a:lnTo>
                  <a:lnTo>
                    <a:pt x="874" y="456"/>
                  </a:lnTo>
                  <a:lnTo>
                    <a:pt x="249" y="456"/>
                  </a:lnTo>
                  <a:lnTo>
                    <a:pt x="249" y="432"/>
                  </a:lnTo>
                  <a:lnTo>
                    <a:pt x="244" y="427"/>
                  </a:lnTo>
                  <a:lnTo>
                    <a:pt x="230" y="413"/>
                  </a:lnTo>
                  <a:lnTo>
                    <a:pt x="213" y="396"/>
                  </a:lnTo>
                  <a:lnTo>
                    <a:pt x="190" y="375"/>
                  </a:lnTo>
                  <a:lnTo>
                    <a:pt x="166" y="351"/>
                  </a:lnTo>
                  <a:lnTo>
                    <a:pt x="140" y="323"/>
                  </a:lnTo>
                  <a:lnTo>
                    <a:pt x="113" y="297"/>
                  </a:lnTo>
                  <a:lnTo>
                    <a:pt x="87" y="269"/>
                  </a:lnTo>
                  <a:lnTo>
                    <a:pt x="61" y="244"/>
                  </a:lnTo>
                  <a:lnTo>
                    <a:pt x="37" y="221"/>
                  </a:lnTo>
                  <a:lnTo>
                    <a:pt x="18" y="200"/>
                  </a:lnTo>
                  <a:lnTo>
                    <a:pt x="0" y="183"/>
                  </a:lnTo>
                  <a:lnTo>
                    <a:pt x="57" y="183"/>
                  </a:lnTo>
                  <a:lnTo>
                    <a:pt x="275" y="399"/>
                  </a:lnTo>
                  <a:lnTo>
                    <a:pt x="344" y="399"/>
                  </a:lnTo>
                  <a:lnTo>
                    <a:pt x="344" y="371"/>
                  </a:lnTo>
                  <a:lnTo>
                    <a:pt x="303" y="371"/>
                  </a:lnTo>
                  <a:lnTo>
                    <a:pt x="303" y="0"/>
                  </a:lnTo>
                  <a:close/>
                </a:path>
              </a:pathLst>
            </a:custGeom>
            <a:solidFill>
              <a:srgbClr val="A2C1FE"/>
            </a:solidFill>
            <a:ln w="9525">
              <a:noFill/>
              <a:round/>
              <a:headEnd/>
              <a:tailEnd/>
            </a:ln>
          </p:spPr>
          <p:txBody>
            <a:bodyPr/>
            <a:lstStyle/>
            <a:p>
              <a:endParaRPr lang="en-US" sz="700" dirty="0"/>
            </a:p>
          </p:txBody>
        </p:sp>
        <p:sp>
          <p:nvSpPr>
            <p:cNvPr id="115" name="Freeform 22"/>
            <p:cNvSpPr>
              <a:spLocks/>
            </p:cNvSpPr>
            <p:nvPr/>
          </p:nvSpPr>
          <p:spPr bwMode="auto">
            <a:xfrm>
              <a:off x="758" y="2140"/>
              <a:ext cx="319" cy="22"/>
            </a:xfrm>
            <a:custGeom>
              <a:avLst/>
              <a:gdLst>
                <a:gd name="T0" fmla="*/ 0 w 638"/>
                <a:gd name="T1" fmla="*/ 0 h 44"/>
                <a:gd name="T2" fmla="*/ 1 w 638"/>
                <a:gd name="T3" fmla="*/ 0 h 44"/>
                <a:gd name="T4" fmla="*/ 1 w 638"/>
                <a:gd name="T5" fmla="*/ 0 h 44"/>
                <a:gd name="T6" fmla="*/ 1 w 638"/>
                <a:gd name="T7" fmla="*/ 1 h 44"/>
                <a:gd name="T8" fmla="*/ 1 w 638"/>
                <a:gd name="T9" fmla="*/ 1 h 44"/>
                <a:gd name="T10" fmla="*/ 1 w 638"/>
                <a:gd name="T11" fmla="*/ 1 h 44"/>
                <a:gd name="T12" fmla="*/ 1 w 638"/>
                <a:gd name="T13" fmla="*/ 1 h 44"/>
                <a:gd name="T14" fmla="*/ 1 w 638"/>
                <a:gd name="T15" fmla="*/ 1 h 44"/>
                <a:gd name="T16" fmla="*/ 1 w 638"/>
                <a:gd name="T17" fmla="*/ 1 h 44"/>
                <a:gd name="T18" fmla="*/ 1 w 638"/>
                <a:gd name="T19" fmla="*/ 1 h 44"/>
                <a:gd name="T20" fmla="*/ 1 w 638"/>
                <a:gd name="T21" fmla="*/ 1 h 44"/>
                <a:gd name="T22" fmla="*/ 1 w 638"/>
                <a:gd name="T23" fmla="*/ 1 h 44"/>
                <a:gd name="T24" fmla="*/ 1 w 638"/>
                <a:gd name="T25" fmla="*/ 1 h 44"/>
                <a:gd name="T26" fmla="*/ 1 w 638"/>
                <a:gd name="T27" fmla="*/ 1 h 44"/>
                <a:gd name="T28" fmla="*/ 1 w 638"/>
                <a:gd name="T29" fmla="*/ 1 h 44"/>
                <a:gd name="T30" fmla="*/ 1 w 638"/>
                <a:gd name="T31" fmla="*/ 1 h 44"/>
                <a:gd name="T32" fmla="*/ 1 w 638"/>
                <a:gd name="T33" fmla="*/ 1 h 44"/>
                <a:gd name="T34" fmla="*/ 1 w 638"/>
                <a:gd name="T35" fmla="*/ 1 h 44"/>
                <a:gd name="T36" fmla="*/ 1 w 638"/>
                <a:gd name="T37" fmla="*/ 1 h 44"/>
                <a:gd name="T38" fmla="*/ 1 w 638"/>
                <a:gd name="T39" fmla="*/ 1 h 44"/>
                <a:gd name="T40" fmla="*/ 1 w 638"/>
                <a:gd name="T41" fmla="*/ 1 h 44"/>
                <a:gd name="T42" fmla="*/ 1 w 638"/>
                <a:gd name="T43" fmla="*/ 1 h 44"/>
                <a:gd name="T44" fmla="*/ 1 w 638"/>
                <a:gd name="T45" fmla="*/ 1 h 44"/>
                <a:gd name="T46" fmla="*/ 1 w 638"/>
                <a:gd name="T47" fmla="*/ 1 h 44"/>
                <a:gd name="T48" fmla="*/ 1 w 638"/>
                <a:gd name="T49" fmla="*/ 1 h 44"/>
                <a:gd name="T50" fmla="*/ 1 w 638"/>
                <a:gd name="T51" fmla="*/ 1 h 44"/>
                <a:gd name="T52" fmla="*/ 1 w 638"/>
                <a:gd name="T53" fmla="*/ 1 h 44"/>
                <a:gd name="T54" fmla="*/ 1 w 638"/>
                <a:gd name="T55" fmla="*/ 1 h 44"/>
                <a:gd name="T56" fmla="*/ 1 w 638"/>
                <a:gd name="T57" fmla="*/ 1 h 44"/>
                <a:gd name="T58" fmla="*/ 1 w 638"/>
                <a:gd name="T59" fmla="*/ 1 h 44"/>
                <a:gd name="T60" fmla="*/ 1 w 638"/>
                <a:gd name="T61" fmla="*/ 1 h 44"/>
                <a:gd name="T62" fmla="*/ 1 w 638"/>
                <a:gd name="T63" fmla="*/ 1 h 44"/>
                <a:gd name="T64" fmla="*/ 1 w 638"/>
                <a:gd name="T65" fmla="*/ 1 h 44"/>
                <a:gd name="T66" fmla="*/ 1 w 638"/>
                <a:gd name="T67" fmla="*/ 1 h 44"/>
                <a:gd name="T68" fmla="*/ 1 w 638"/>
                <a:gd name="T69" fmla="*/ 1 h 44"/>
                <a:gd name="T70" fmla="*/ 1 w 638"/>
                <a:gd name="T71" fmla="*/ 1 h 44"/>
                <a:gd name="T72" fmla="*/ 1 w 638"/>
                <a:gd name="T73" fmla="*/ 1 h 44"/>
                <a:gd name="T74" fmla="*/ 1 w 638"/>
                <a:gd name="T75" fmla="*/ 1 h 44"/>
                <a:gd name="T76" fmla="*/ 1 w 638"/>
                <a:gd name="T77" fmla="*/ 1 h 44"/>
                <a:gd name="T78" fmla="*/ 0 w 638"/>
                <a:gd name="T79" fmla="*/ 0 h 44"/>
                <a:gd name="T80" fmla="*/ 0 w 638"/>
                <a:gd name="T81" fmla="*/ 0 h 44"/>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638"/>
                <a:gd name="T124" fmla="*/ 0 h 44"/>
                <a:gd name="T125" fmla="*/ 638 w 638"/>
                <a:gd name="T126" fmla="*/ 44 h 44"/>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638" h="44">
                  <a:moveTo>
                    <a:pt x="0" y="0"/>
                  </a:moveTo>
                  <a:lnTo>
                    <a:pt x="614" y="0"/>
                  </a:lnTo>
                  <a:lnTo>
                    <a:pt x="616" y="0"/>
                  </a:lnTo>
                  <a:lnTo>
                    <a:pt x="618" y="1"/>
                  </a:lnTo>
                  <a:lnTo>
                    <a:pt x="619" y="1"/>
                  </a:lnTo>
                  <a:lnTo>
                    <a:pt x="621" y="3"/>
                  </a:lnTo>
                  <a:lnTo>
                    <a:pt x="623" y="5"/>
                  </a:lnTo>
                  <a:lnTo>
                    <a:pt x="625" y="6"/>
                  </a:lnTo>
                  <a:lnTo>
                    <a:pt x="628" y="8"/>
                  </a:lnTo>
                  <a:lnTo>
                    <a:pt x="630" y="10"/>
                  </a:lnTo>
                  <a:lnTo>
                    <a:pt x="631" y="13"/>
                  </a:lnTo>
                  <a:lnTo>
                    <a:pt x="635" y="15"/>
                  </a:lnTo>
                  <a:lnTo>
                    <a:pt x="637" y="17"/>
                  </a:lnTo>
                  <a:lnTo>
                    <a:pt x="638" y="19"/>
                  </a:lnTo>
                  <a:lnTo>
                    <a:pt x="638" y="44"/>
                  </a:lnTo>
                  <a:lnTo>
                    <a:pt x="19" y="44"/>
                  </a:lnTo>
                  <a:lnTo>
                    <a:pt x="19" y="43"/>
                  </a:lnTo>
                  <a:lnTo>
                    <a:pt x="19" y="41"/>
                  </a:lnTo>
                  <a:lnTo>
                    <a:pt x="19" y="39"/>
                  </a:lnTo>
                  <a:lnTo>
                    <a:pt x="19" y="38"/>
                  </a:lnTo>
                  <a:lnTo>
                    <a:pt x="20" y="36"/>
                  </a:lnTo>
                  <a:lnTo>
                    <a:pt x="19" y="34"/>
                  </a:lnTo>
                  <a:lnTo>
                    <a:pt x="20" y="31"/>
                  </a:lnTo>
                  <a:lnTo>
                    <a:pt x="19" y="27"/>
                  </a:lnTo>
                  <a:lnTo>
                    <a:pt x="20" y="24"/>
                  </a:lnTo>
                  <a:lnTo>
                    <a:pt x="19" y="19"/>
                  </a:lnTo>
                  <a:lnTo>
                    <a:pt x="17" y="17"/>
                  </a:lnTo>
                  <a:lnTo>
                    <a:pt x="15" y="15"/>
                  </a:lnTo>
                  <a:lnTo>
                    <a:pt x="13" y="13"/>
                  </a:lnTo>
                  <a:lnTo>
                    <a:pt x="12" y="12"/>
                  </a:lnTo>
                  <a:lnTo>
                    <a:pt x="10" y="10"/>
                  </a:lnTo>
                  <a:lnTo>
                    <a:pt x="8" y="8"/>
                  </a:lnTo>
                  <a:lnTo>
                    <a:pt x="6" y="6"/>
                  </a:lnTo>
                  <a:lnTo>
                    <a:pt x="5" y="5"/>
                  </a:lnTo>
                  <a:lnTo>
                    <a:pt x="3" y="3"/>
                  </a:lnTo>
                  <a:lnTo>
                    <a:pt x="1" y="1"/>
                  </a:lnTo>
                  <a:lnTo>
                    <a:pt x="0" y="0"/>
                  </a:lnTo>
                  <a:close/>
                </a:path>
              </a:pathLst>
            </a:custGeom>
            <a:solidFill>
              <a:srgbClr val="A2C1FE"/>
            </a:solidFill>
            <a:ln w="9525">
              <a:noFill/>
              <a:round/>
              <a:headEnd/>
              <a:tailEnd/>
            </a:ln>
          </p:spPr>
          <p:txBody>
            <a:bodyPr/>
            <a:lstStyle/>
            <a:p>
              <a:endParaRPr lang="en-US" sz="700" dirty="0"/>
            </a:p>
          </p:txBody>
        </p:sp>
      </p:grpSp>
      <p:sp>
        <p:nvSpPr>
          <p:cNvPr id="117" name="Cloud 116"/>
          <p:cNvSpPr/>
          <p:nvPr/>
        </p:nvSpPr>
        <p:spPr>
          <a:xfrm>
            <a:off x="7558253" y="3239529"/>
            <a:ext cx="494208" cy="336562"/>
          </a:xfrm>
          <a:prstGeom prst="cloud">
            <a:avLst/>
          </a:prstGeom>
          <a:solidFill>
            <a:schemeClr val="tx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35996" rIns="0" bIns="35996" anchor="ctr"/>
          <a:lstStyle/>
          <a:p>
            <a:pPr algn="ctr" fontAlgn="auto">
              <a:spcBef>
                <a:spcPts val="0"/>
              </a:spcBef>
              <a:spcAft>
                <a:spcPts val="0"/>
              </a:spcAft>
              <a:defRPr/>
            </a:pPr>
            <a:r>
              <a:rPr lang="nl-NL" sz="900" dirty="0" smtClean="0">
                <a:solidFill>
                  <a:schemeClr val="tx1"/>
                </a:solidFill>
                <a:latin typeface="Arial" pitchFamily="34" charset="0"/>
                <a:cs typeface="Arial" pitchFamily="34" charset="0"/>
              </a:rPr>
              <a:t>API</a:t>
            </a:r>
            <a:endParaRPr lang="nl-NL" sz="900" dirty="0">
              <a:solidFill>
                <a:schemeClr val="tx1"/>
              </a:solidFill>
              <a:latin typeface="Arial" pitchFamily="34" charset="0"/>
              <a:cs typeface="Arial" pitchFamily="34" charset="0"/>
            </a:endParaRPr>
          </a:p>
        </p:txBody>
      </p:sp>
      <p:cxnSp>
        <p:nvCxnSpPr>
          <p:cNvPr id="119" name="Shape 118"/>
          <p:cNvCxnSpPr>
            <a:stCxn id="45" idx="3"/>
          </p:cNvCxnSpPr>
          <p:nvPr/>
        </p:nvCxnSpPr>
        <p:spPr>
          <a:xfrm>
            <a:off x="4040389" y="2224004"/>
            <a:ext cx="1148317" cy="455424"/>
          </a:xfrm>
          <a:prstGeom prst="bentConnector3">
            <a:avLst>
              <a:gd name="adj1" fmla="val 50000"/>
            </a:avLst>
          </a:prstGeom>
          <a:ln w="15875">
            <a:solidFill>
              <a:srgbClr val="000000"/>
            </a:solidFill>
            <a:prstDash val="solid"/>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6" name="Elbow Connector 125"/>
          <p:cNvCxnSpPr>
            <a:endCxn id="60" idx="1"/>
          </p:cNvCxnSpPr>
          <p:nvPr/>
        </p:nvCxnSpPr>
        <p:spPr>
          <a:xfrm flipV="1">
            <a:off x="6124371" y="2292340"/>
            <a:ext cx="925106" cy="387090"/>
          </a:xfrm>
          <a:prstGeom prst="bentConnector3">
            <a:avLst>
              <a:gd name="adj1" fmla="val 50000"/>
            </a:avLst>
          </a:prstGeom>
          <a:ln w="15875">
            <a:solidFill>
              <a:srgbClr val="000000"/>
            </a:solidFill>
            <a:prstDash val="solid"/>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5" name="Elbow Connector 134"/>
          <p:cNvCxnSpPr>
            <a:endCxn id="86" idx="3"/>
          </p:cNvCxnSpPr>
          <p:nvPr/>
        </p:nvCxnSpPr>
        <p:spPr>
          <a:xfrm rot="10800000" flipV="1">
            <a:off x="4054568" y="2913343"/>
            <a:ext cx="1144770" cy="558207"/>
          </a:xfrm>
          <a:prstGeom prst="bentConnector3">
            <a:avLst>
              <a:gd name="adj1" fmla="val 50000"/>
            </a:avLst>
          </a:prstGeom>
          <a:ln w="15875">
            <a:solidFill>
              <a:srgbClr val="000000"/>
            </a:solidFill>
            <a:prstDash val="solid"/>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41" name="Elbow Connector 140"/>
          <p:cNvCxnSpPr>
            <a:endCxn id="105" idx="1"/>
          </p:cNvCxnSpPr>
          <p:nvPr/>
        </p:nvCxnSpPr>
        <p:spPr>
          <a:xfrm>
            <a:off x="6113738" y="2955875"/>
            <a:ext cx="949894" cy="594637"/>
          </a:xfrm>
          <a:prstGeom prst="bentConnector3">
            <a:avLst>
              <a:gd name="adj1" fmla="val 50000"/>
            </a:avLst>
          </a:prstGeom>
          <a:ln w="15875">
            <a:solidFill>
              <a:srgbClr val="000000"/>
            </a:solidFill>
            <a:prstDash val="solid"/>
            <a:headEnd type="triangle"/>
            <a:tailEnd type="triangle"/>
          </a:ln>
        </p:spPr>
        <p:style>
          <a:lnRef idx="1">
            <a:schemeClr val="accent1"/>
          </a:lnRef>
          <a:fillRef idx="0">
            <a:schemeClr val="accent1"/>
          </a:fillRef>
          <a:effectRef idx="0">
            <a:schemeClr val="accent1"/>
          </a:effectRef>
          <a:fontRef idx="minor">
            <a:schemeClr val="tx1"/>
          </a:fontRef>
        </p:style>
      </p:cxnSp>
      <p:sp>
        <p:nvSpPr>
          <p:cNvPr id="142" name="Oval 141"/>
          <p:cNvSpPr/>
          <p:nvPr/>
        </p:nvSpPr>
        <p:spPr>
          <a:xfrm>
            <a:off x="4219761" y="1954268"/>
            <a:ext cx="195943" cy="235132"/>
          </a:xfrm>
          <a:prstGeom prst="ellipse">
            <a:avLst/>
          </a:prstGeom>
          <a:ln w="15875">
            <a:solidFill>
              <a:srgbClr val="000000"/>
            </a:solidFill>
            <a:prstDash val="solid"/>
            <a:tailEnd type="arrow"/>
          </a:ln>
        </p:spPr>
        <p:style>
          <a:lnRef idx="1">
            <a:schemeClr val="accent1"/>
          </a:lnRef>
          <a:fillRef idx="0">
            <a:schemeClr val="accent1"/>
          </a:fillRef>
          <a:effectRef idx="0">
            <a:schemeClr val="accent1"/>
          </a:effectRef>
          <a:fontRef idx="minor">
            <a:schemeClr val="tx1"/>
          </a:fontRef>
        </p:style>
        <p:txBody>
          <a:bodyPr lIns="91430" tIns="45715" rIns="91430" bIns="45715" rtlCol="0" anchor="ctr"/>
          <a:lstStyle/>
          <a:p>
            <a:pPr algn="ctr"/>
            <a:r>
              <a:rPr lang="en-US" sz="1100" dirty="0" smtClean="0">
                <a:solidFill>
                  <a:srgbClr val="000000"/>
                </a:solidFill>
                <a:latin typeface="Calibri" pitchFamily="34" charset="0"/>
              </a:rPr>
              <a:t>2</a:t>
            </a:r>
          </a:p>
        </p:txBody>
      </p:sp>
      <p:cxnSp>
        <p:nvCxnSpPr>
          <p:cNvPr id="144" name="Straight Arrow Connector 143"/>
          <p:cNvCxnSpPr>
            <a:stCxn id="142" idx="6"/>
          </p:cNvCxnSpPr>
          <p:nvPr/>
        </p:nvCxnSpPr>
        <p:spPr>
          <a:xfrm>
            <a:off x="4415704" y="2071834"/>
            <a:ext cx="124416" cy="1538"/>
          </a:xfrm>
          <a:prstGeom prst="straightConnector1">
            <a:avLst/>
          </a:prstGeom>
          <a:ln w="15875">
            <a:solidFill>
              <a:srgbClr val="000000"/>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sp>
        <p:nvSpPr>
          <p:cNvPr id="145" name="Oval 144"/>
          <p:cNvSpPr/>
          <p:nvPr/>
        </p:nvSpPr>
        <p:spPr>
          <a:xfrm>
            <a:off x="4287100" y="3201822"/>
            <a:ext cx="195943" cy="235132"/>
          </a:xfrm>
          <a:prstGeom prst="ellipse">
            <a:avLst/>
          </a:prstGeom>
          <a:ln w="15875">
            <a:solidFill>
              <a:srgbClr val="000000"/>
            </a:solidFill>
            <a:prstDash val="solid"/>
            <a:tailEnd type="arrow"/>
          </a:ln>
        </p:spPr>
        <p:style>
          <a:lnRef idx="1">
            <a:schemeClr val="accent1"/>
          </a:lnRef>
          <a:fillRef idx="0">
            <a:schemeClr val="accent1"/>
          </a:fillRef>
          <a:effectRef idx="0">
            <a:schemeClr val="accent1"/>
          </a:effectRef>
          <a:fontRef idx="minor">
            <a:schemeClr val="tx1"/>
          </a:fontRef>
        </p:style>
        <p:txBody>
          <a:bodyPr lIns="91430" tIns="45715" rIns="91430" bIns="45715" rtlCol="0" anchor="ctr"/>
          <a:lstStyle/>
          <a:p>
            <a:pPr algn="ctr"/>
            <a:r>
              <a:rPr lang="en-US" sz="1100" dirty="0" smtClean="0">
                <a:solidFill>
                  <a:srgbClr val="000000"/>
                </a:solidFill>
                <a:latin typeface="Calibri" pitchFamily="34" charset="0"/>
              </a:rPr>
              <a:t>3</a:t>
            </a:r>
          </a:p>
        </p:txBody>
      </p:sp>
      <p:cxnSp>
        <p:nvCxnSpPr>
          <p:cNvPr id="150" name="Straight Arrow Connector 149"/>
          <p:cNvCxnSpPr>
            <a:stCxn id="145" idx="2"/>
          </p:cNvCxnSpPr>
          <p:nvPr/>
        </p:nvCxnSpPr>
        <p:spPr>
          <a:xfrm flipH="1" flipV="1">
            <a:off x="4167984" y="3317381"/>
            <a:ext cx="119116" cy="2007"/>
          </a:xfrm>
          <a:prstGeom prst="straightConnector1">
            <a:avLst/>
          </a:prstGeom>
          <a:ln w="15875">
            <a:solidFill>
              <a:srgbClr val="000000"/>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sp>
        <p:nvSpPr>
          <p:cNvPr id="154" name="Oval 153"/>
          <p:cNvSpPr/>
          <p:nvPr/>
        </p:nvSpPr>
        <p:spPr>
          <a:xfrm>
            <a:off x="4276468" y="3520798"/>
            <a:ext cx="195943" cy="235132"/>
          </a:xfrm>
          <a:prstGeom prst="ellipse">
            <a:avLst/>
          </a:prstGeom>
          <a:ln w="15875">
            <a:solidFill>
              <a:srgbClr val="000000"/>
            </a:solidFill>
            <a:prstDash val="solid"/>
            <a:tailEnd type="arrow"/>
          </a:ln>
        </p:spPr>
        <p:style>
          <a:lnRef idx="1">
            <a:schemeClr val="accent1"/>
          </a:lnRef>
          <a:fillRef idx="0">
            <a:schemeClr val="accent1"/>
          </a:fillRef>
          <a:effectRef idx="0">
            <a:schemeClr val="accent1"/>
          </a:effectRef>
          <a:fontRef idx="minor">
            <a:schemeClr val="tx1"/>
          </a:fontRef>
        </p:style>
        <p:txBody>
          <a:bodyPr lIns="91430" tIns="45715" rIns="91430" bIns="45715" rtlCol="0" anchor="ctr"/>
          <a:lstStyle/>
          <a:p>
            <a:pPr algn="ctr"/>
            <a:r>
              <a:rPr lang="en-US" sz="1100" dirty="0" smtClean="0">
                <a:solidFill>
                  <a:srgbClr val="000000"/>
                </a:solidFill>
                <a:latin typeface="Calibri" pitchFamily="34" charset="0"/>
              </a:rPr>
              <a:t>4</a:t>
            </a:r>
          </a:p>
        </p:txBody>
      </p:sp>
      <p:cxnSp>
        <p:nvCxnSpPr>
          <p:cNvPr id="155" name="Straight Arrow Connector 154"/>
          <p:cNvCxnSpPr>
            <a:stCxn id="154" idx="6"/>
          </p:cNvCxnSpPr>
          <p:nvPr/>
        </p:nvCxnSpPr>
        <p:spPr>
          <a:xfrm>
            <a:off x="4472411" y="3638364"/>
            <a:ext cx="124416" cy="1538"/>
          </a:xfrm>
          <a:prstGeom prst="straightConnector1">
            <a:avLst/>
          </a:prstGeom>
          <a:ln w="15875">
            <a:solidFill>
              <a:srgbClr val="000000"/>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sp>
        <p:nvSpPr>
          <p:cNvPr id="160" name="Oval 159"/>
          <p:cNvSpPr/>
          <p:nvPr/>
        </p:nvSpPr>
        <p:spPr>
          <a:xfrm>
            <a:off x="6661704" y="1940092"/>
            <a:ext cx="195943" cy="235132"/>
          </a:xfrm>
          <a:prstGeom prst="ellipse">
            <a:avLst/>
          </a:prstGeom>
          <a:ln w="15875">
            <a:solidFill>
              <a:srgbClr val="000000"/>
            </a:solidFill>
            <a:prstDash val="solid"/>
            <a:tailEnd type="arrow"/>
          </a:ln>
        </p:spPr>
        <p:style>
          <a:lnRef idx="1">
            <a:schemeClr val="accent1"/>
          </a:lnRef>
          <a:fillRef idx="0">
            <a:schemeClr val="accent1"/>
          </a:fillRef>
          <a:effectRef idx="0">
            <a:schemeClr val="accent1"/>
          </a:effectRef>
          <a:fontRef idx="minor">
            <a:schemeClr val="tx1"/>
          </a:fontRef>
        </p:style>
        <p:txBody>
          <a:bodyPr lIns="91430" tIns="45715" rIns="91430" bIns="45715" rtlCol="0" anchor="ctr"/>
          <a:lstStyle/>
          <a:p>
            <a:pPr algn="ctr"/>
            <a:r>
              <a:rPr lang="en-US" sz="1100" dirty="0" smtClean="0">
                <a:solidFill>
                  <a:srgbClr val="000000"/>
                </a:solidFill>
                <a:latin typeface="Calibri" pitchFamily="34" charset="0"/>
              </a:rPr>
              <a:t>6</a:t>
            </a:r>
          </a:p>
        </p:txBody>
      </p:sp>
      <p:cxnSp>
        <p:nvCxnSpPr>
          <p:cNvPr id="161" name="Straight Arrow Connector 160"/>
          <p:cNvCxnSpPr>
            <a:stCxn id="160" idx="2"/>
          </p:cNvCxnSpPr>
          <p:nvPr/>
        </p:nvCxnSpPr>
        <p:spPr>
          <a:xfrm flipH="1" flipV="1">
            <a:off x="6542588" y="2055651"/>
            <a:ext cx="119116" cy="2007"/>
          </a:xfrm>
          <a:prstGeom prst="straightConnector1">
            <a:avLst/>
          </a:prstGeom>
          <a:ln w="15875">
            <a:solidFill>
              <a:srgbClr val="000000"/>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sp>
        <p:nvSpPr>
          <p:cNvPr id="162" name="Oval 161"/>
          <p:cNvSpPr/>
          <p:nvPr/>
        </p:nvSpPr>
        <p:spPr>
          <a:xfrm>
            <a:off x="6651072" y="2340956"/>
            <a:ext cx="195943" cy="235132"/>
          </a:xfrm>
          <a:prstGeom prst="ellipse">
            <a:avLst/>
          </a:prstGeom>
          <a:ln w="15875">
            <a:solidFill>
              <a:srgbClr val="000000"/>
            </a:solidFill>
            <a:prstDash val="solid"/>
            <a:tailEnd type="arrow"/>
          </a:ln>
        </p:spPr>
        <p:style>
          <a:lnRef idx="1">
            <a:schemeClr val="accent1"/>
          </a:lnRef>
          <a:fillRef idx="0">
            <a:schemeClr val="accent1"/>
          </a:fillRef>
          <a:effectRef idx="0">
            <a:schemeClr val="accent1"/>
          </a:effectRef>
          <a:fontRef idx="minor">
            <a:schemeClr val="tx1"/>
          </a:fontRef>
        </p:style>
        <p:txBody>
          <a:bodyPr lIns="91430" tIns="45715" rIns="91430" bIns="45715" rtlCol="0" anchor="ctr"/>
          <a:lstStyle/>
          <a:p>
            <a:pPr algn="ctr"/>
            <a:r>
              <a:rPr lang="en-US" sz="1100" dirty="0" smtClean="0">
                <a:solidFill>
                  <a:srgbClr val="000000"/>
                </a:solidFill>
                <a:latin typeface="Calibri" pitchFamily="34" charset="0"/>
              </a:rPr>
              <a:t>5</a:t>
            </a:r>
          </a:p>
        </p:txBody>
      </p:sp>
      <p:cxnSp>
        <p:nvCxnSpPr>
          <p:cNvPr id="163" name="Straight Arrow Connector 162"/>
          <p:cNvCxnSpPr>
            <a:stCxn id="162" idx="6"/>
          </p:cNvCxnSpPr>
          <p:nvPr/>
        </p:nvCxnSpPr>
        <p:spPr>
          <a:xfrm>
            <a:off x="6847015" y="2458522"/>
            <a:ext cx="124416" cy="1538"/>
          </a:xfrm>
          <a:prstGeom prst="straightConnector1">
            <a:avLst/>
          </a:prstGeom>
          <a:ln w="15875">
            <a:solidFill>
              <a:srgbClr val="000000"/>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sp>
        <p:nvSpPr>
          <p:cNvPr id="164" name="Oval 163"/>
          <p:cNvSpPr/>
          <p:nvPr/>
        </p:nvSpPr>
        <p:spPr>
          <a:xfrm>
            <a:off x="6729043" y="3219543"/>
            <a:ext cx="195943" cy="235132"/>
          </a:xfrm>
          <a:prstGeom prst="ellipse">
            <a:avLst/>
          </a:prstGeom>
          <a:ln w="15875">
            <a:solidFill>
              <a:srgbClr val="000000"/>
            </a:solidFill>
            <a:prstDash val="solid"/>
            <a:tailEnd type="arrow"/>
          </a:ln>
        </p:spPr>
        <p:style>
          <a:lnRef idx="1">
            <a:schemeClr val="accent1"/>
          </a:lnRef>
          <a:fillRef idx="0">
            <a:schemeClr val="accent1"/>
          </a:fillRef>
          <a:effectRef idx="0">
            <a:schemeClr val="accent1"/>
          </a:effectRef>
          <a:fontRef idx="minor">
            <a:schemeClr val="tx1"/>
          </a:fontRef>
        </p:style>
        <p:txBody>
          <a:bodyPr lIns="91430" tIns="45715" rIns="91430" bIns="45715" rtlCol="0" anchor="ctr"/>
          <a:lstStyle/>
          <a:p>
            <a:pPr algn="ctr"/>
            <a:r>
              <a:rPr lang="en-US" sz="1100" dirty="0" smtClean="0">
                <a:solidFill>
                  <a:srgbClr val="000000"/>
                </a:solidFill>
                <a:latin typeface="Calibri" pitchFamily="34" charset="0"/>
              </a:rPr>
              <a:t>8</a:t>
            </a:r>
          </a:p>
        </p:txBody>
      </p:sp>
      <p:cxnSp>
        <p:nvCxnSpPr>
          <p:cNvPr id="165" name="Straight Arrow Connector 164"/>
          <p:cNvCxnSpPr>
            <a:stCxn id="164" idx="2"/>
          </p:cNvCxnSpPr>
          <p:nvPr/>
        </p:nvCxnSpPr>
        <p:spPr>
          <a:xfrm flipH="1" flipV="1">
            <a:off x="6609927" y="3335102"/>
            <a:ext cx="119116" cy="2007"/>
          </a:xfrm>
          <a:prstGeom prst="straightConnector1">
            <a:avLst/>
          </a:prstGeom>
          <a:ln w="15875">
            <a:solidFill>
              <a:srgbClr val="000000"/>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sp>
        <p:nvSpPr>
          <p:cNvPr id="166" name="Oval 165"/>
          <p:cNvSpPr/>
          <p:nvPr/>
        </p:nvSpPr>
        <p:spPr>
          <a:xfrm>
            <a:off x="6718411" y="3620407"/>
            <a:ext cx="195943" cy="235132"/>
          </a:xfrm>
          <a:prstGeom prst="ellipse">
            <a:avLst/>
          </a:prstGeom>
          <a:ln w="15875">
            <a:solidFill>
              <a:srgbClr val="000000"/>
            </a:solidFill>
            <a:prstDash val="solid"/>
            <a:tailEnd type="arrow"/>
          </a:ln>
        </p:spPr>
        <p:style>
          <a:lnRef idx="1">
            <a:schemeClr val="accent1"/>
          </a:lnRef>
          <a:fillRef idx="0">
            <a:schemeClr val="accent1"/>
          </a:fillRef>
          <a:effectRef idx="0">
            <a:schemeClr val="accent1"/>
          </a:effectRef>
          <a:fontRef idx="minor">
            <a:schemeClr val="tx1"/>
          </a:fontRef>
        </p:style>
        <p:txBody>
          <a:bodyPr lIns="91430" tIns="45715" rIns="91430" bIns="45715" rtlCol="0" anchor="ctr"/>
          <a:lstStyle/>
          <a:p>
            <a:pPr algn="ctr"/>
            <a:r>
              <a:rPr lang="en-US" sz="1100" dirty="0" smtClean="0">
                <a:solidFill>
                  <a:srgbClr val="000000"/>
                </a:solidFill>
                <a:latin typeface="Calibri" pitchFamily="34" charset="0"/>
              </a:rPr>
              <a:t>7</a:t>
            </a:r>
          </a:p>
        </p:txBody>
      </p:sp>
      <p:cxnSp>
        <p:nvCxnSpPr>
          <p:cNvPr id="167" name="Straight Arrow Connector 166"/>
          <p:cNvCxnSpPr>
            <a:stCxn id="166" idx="6"/>
          </p:cNvCxnSpPr>
          <p:nvPr/>
        </p:nvCxnSpPr>
        <p:spPr>
          <a:xfrm>
            <a:off x="6914354" y="3737973"/>
            <a:ext cx="124416" cy="1538"/>
          </a:xfrm>
          <a:prstGeom prst="straightConnector1">
            <a:avLst/>
          </a:prstGeom>
          <a:ln w="15875">
            <a:solidFill>
              <a:srgbClr val="000000"/>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sp>
        <p:nvSpPr>
          <p:cNvPr id="168" name="Oval 167"/>
          <p:cNvSpPr/>
          <p:nvPr/>
        </p:nvSpPr>
        <p:spPr>
          <a:xfrm>
            <a:off x="4769109" y="2439822"/>
            <a:ext cx="195943" cy="235132"/>
          </a:xfrm>
          <a:prstGeom prst="ellipse">
            <a:avLst/>
          </a:prstGeom>
          <a:ln w="15875">
            <a:solidFill>
              <a:srgbClr val="000000"/>
            </a:solidFill>
            <a:prstDash val="solid"/>
            <a:tailEnd type="arrow"/>
          </a:ln>
        </p:spPr>
        <p:style>
          <a:lnRef idx="1">
            <a:schemeClr val="accent1"/>
          </a:lnRef>
          <a:fillRef idx="0">
            <a:schemeClr val="accent1"/>
          </a:fillRef>
          <a:effectRef idx="0">
            <a:schemeClr val="accent1"/>
          </a:effectRef>
          <a:fontRef idx="minor">
            <a:schemeClr val="tx1"/>
          </a:fontRef>
        </p:style>
        <p:txBody>
          <a:bodyPr lIns="91430" tIns="45715" rIns="91430" bIns="45715" rtlCol="0" anchor="ctr"/>
          <a:lstStyle/>
          <a:p>
            <a:pPr algn="ctr"/>
            <a:r>
              <a:rPr lang="en-US" sz="1100" dirty="0" smtClean="0">
                <a:solidFill>
                  <a:srgbClr val="000000"/>
                </a:solidFill>
                <a:latin typeface="Calibri" pitchFamily="34" charset="0"/>
              </a:rPr>
              <a:t>9</a:t>
            </a:r>
          </a:p>
        </p:txBody>
      </p:sp>
      <p:cxnSp>
        <p:nvCxnSpPr>
          <p:cNvPr id="169" name="Straight Arrow Connector 168"/>
          <p:cNvCxnSpPr>
            <a:stCxn id="168" idx="2"/>
          </p:cNvCxnSpPr>
          <p:nvPr/>
        </p:nvCxnSpPr>
        <p:spPr>
          <a:xfrm flipH="1" flipV="1">
            <a:off x="4649993" y="2555381"/>
            <a:ext cx="119116" cy="2007"/>
          </a:xfrm>
          <a:prstGeom prst="straightConnector1">
            <a:avLst/>
          </a:prstGeom>
          <a:ln w="15875">
            <a:solidFill>
              <a:srgbClr val="000000"/>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sp>
        <p:nvSpPr>
          <p:cNvPr id="170" name="Oval 169"/>
          <p:cNvSpPr/>
          <p:nvPr/>
        </p:nvSpPr>
        <p:spPr>
          <a:xfrm>
            <a:off x="4793918" y="2911199"/>
            <a:ext cx="195943" cy="235132"/>
          </a:xfrm>
          <a:prstGeom prst="ellipse">
            <a:avLst/>
          </a:prstGeom>
          <a:ln w="15875">
            <a:solidFill>
              <a:srgbClr val="000000"/>
            </a:solidFill>
            <a:prstDash val="solid"/>
            <a:tailEnd type="arrow"/>
          </a:ln>
        </p:spPr>
        <p:style>
          <a:lnRef idx="1">
            <a:schemeClr val="accent1"/>
          </a:lnRef>
          <a:fillRef idx="0">
            <a:schemeClr val="accent1"/>
          </a:fillRef>
          <a:effectRef idx="0">
            <a:schemeClr val="accent1"/>
          </a:effectRef>
          <a:fontRef idx="minor">
            <a:schemeClr val="tx1"/>
          </a:fontRef>
        </p:style>
        <p:txBody>
          <a:bodyPr lIns="91430" tIns="45715" rIns="91430" bIns="45715" rtlCol="0" anchor="ctr"/>
          <a:lstStyle/>
          <a:p>
            <a:pPr algn="ctr"/>
            <a:r>
              <a:rPr lang="en-US" sz="1100" dirty="0" smtClean="0">
                <a:solidFill>
                  <a:srgbClr val="000000"/>
                </a:solidFill>
                <a:latin typeface="Calibri" pitchFamily="34" charset="0"/>
              </a:rPr>
              <a:t>9</a:t>
            </a:r>
          </a:p>
        </p:txBody>
      </p:sp>
      <p:cxnSp>
        <p:nvCxnSpPr>
          <p:cNvPr id="171" name="Straight Arrow Connector 170"/>
          <p:cNvCxnSpPr>
            <a:stCxn id="170" idx="2"/>
          </p:cNvCxnSpPr>
          <p:nvPr/>
        </p:nvCxnSpPr>
        <p:spPr>
          <a:xfrm flipH="1" flipV="1">
            <a:off x="4674802" y="3026758"/>
            <a:ext cx="119116" cy="2007"/>
          </a:xfrm>
          <a:prstGeom prst="straightConnector1">
            <a:avLst/>
          </a:prstGeom>
          <a:ln w="15875">
            <a:solidFill>
              <a:srgbClr val="000000"/>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sp>
        <p:nvSpPr>
          <p:cNvPr id="180" name="Oval 179"/>
          <p:cNvSpPr/>
          <p:nvPr/>
        </p:nvSpPr>
        <p:spPr>
          <a:xfrm>
            <a:off x="2242105" y="2305142"/>
            <a:ext cx="426684" cy="225430"/>
          </a:xfrm>
          <a:prstGeom prst="ellipse">
            <a:avLst/>
          </a:prstGeom>
          <a:ln w="15875">
            <a:solidFill>
              <a:srgbClr val="000000"/>
            </a:solidFill>
            <a:prstDash val="solid"/>
            <a:tailEnd type="arrow"/>
          </a:ln>
        </p:spPr>
        <p:style>
          <a:lnRef idx="1">
            <a:schemeClr val="accent1"/>
          </a:lnRef>
          <a:fillRef idx="0">
            <a:schemeClr val="accent1"/>
          </a:fillRef>
          <a:effectRef idx="0">
            <a:schemeClr val="accent1"/>
          </a:effectRef>
          <a:fontRef idx="minor">
            <a:schemeClr val="tx1"/>
          </a:fontRef>
        </p:style>
        <p:txBody>
          <a:bodyPr lIns="91430" tIns="45715" rIns="91430" bIns="45715" rtlCol="0" anchor="ctr"/>
          <a:lstStyle/>
          <a:p>
            <a:pPr algn="ctr"/>
            <a:r>
              <a:rPr lang="en-US" sz="900" dirty="0" smtClean="0">
                <a:solidFill>
                  <a:srgbClr val="000000"/>
                </a:solidFill>
                <a:latin typeface="Calibri" pitchFamily="34" charset="0"/>
              </a:rPr>
              <a:t>10</a:t>
            </a:r>
          </a:p>
        </p:txBody>
      </p:sp>
      <p:cxnSp>
        <p:nvCxnSpPr>
          <p:cNvPr id="181" name="Straight Arrow Connector 180"/>
          <p:cNvCxnSpPr/>
          <p:nvPr/>
        </p:nvCxnSpPr>
        <p:spPr>
          <a:xfrm flipH="1" flipV="1">
            <a:off x="2133510" y="2420690"/>
            <a:ext cx="119116" cy="2007"/>
          </a:xfrm>
          <a:prstGeom prst="straightConnector1">
            <a:avLst/>
          </a:prstGeom>
          <a:ln w="15875">
            <a:solidFill>
              <a:srgbClr val="000000"/>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sp>
        <p:nvSpPr>
          <p:cNvPr id="182" name="Oval 181"/>
          <p:cNvSpPr/>
          <p:nvPr/>
        </p:nvSpPr>
        <p:spPr>
          <a:xfrm>
            <a:off x="2235017" y="3478267"/>
            <a:ext cx="426684" cy="225430"/>
          </a:xfrm>
          <a:prstGeom prst="ellipse">
            <a:avLst/>
          </a:prstGeom>
          <a:ln w="15875">
            <a:solidFill>
              <a:srgbClr val="000000"/>
            </a:solidFill>
            <a:prstDash val="solid"/>
            <a:tailEnd type="arrow"/>
          </a:ln>
        </p:spPr>
        <p:style>
          <a:lnRef idx="1">
            <a:schemeClr val="accent1"/>
          </a:lnRef>
          <a:fillRef idx="0">
            <a:schemeClr val="accent1"/>
          </a:fillRef>
          <a:effectRef idx="0">
            <a:schemeClr val="accent1"/>
          </a:effectRef>
          <a:fontRef idx="minor">
            <a:schemeClr val="tx1"/>
          </a:fontRef>
        </p:style>
        <p:txBody>
          <a:bodyPr lIns="91430" tIns="45715" rIns="91430" bIns="45715" rtlCol="0" anchor="ctr"/>
          <a:lstStyle/>
          <a:p>
            <a:pPr algn="ctr"/>
            <a:r>
              <a:rPr lang="en-US" sz="900" dirty="0" smtClean="0">
                <a:solidFill>
                  <a:srgbClr val="000000"/>
                </a:solidFill>
                <a:latin typeface="Calibri" pitchFamily="34" charset="0"/>
              </a:rPr>
              <a:t>11</a:t>
            </a:r>
          </a:p>
        </p:txBody>
      </p:sp>
      <p:cxnSp>
        <p:nvCxnSpPr>
          <p:cNvPr id="183" name="Straight Arrow Connector 182"/>
          <p:cNvCxnSpPr/>
          <p:nvPr/>
        </p:nvCxnSpPr>
        <p:spPr>
          <a:xfrm flipH="1" flipV="1">
            <a:off x="2126422" y="3593815"/>
            <a:ext cx="119116" cy="2007"/>
          </a:xfrm>
          <a:prstGeom prst="straightConnector1">
            <a:avLst/>
          </a:prstGeom>
          <a:ln w="15875">
            <a:solidFill>
              <a:srgbClr val="000000"/>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sp>
        <p:nvSpPr>
          <p:cNvPr id="184" name="Cloud 183"/>
          <p:cNvSpPr/>
          <p:nvPr/>
        </p:nvSpPr>
        <p:spPr>
          <a:xfrm>
            <a:off x="5435285" y="2349944"/>
            <a:ext cx="494208" cy="336562"/>
          </a:xfrm>
          <a:prstGeom prst="cloud">
            <a:avLst/>
          </a:prstGeom>
          <a:solidFill>
            <a:schemeClr val="tx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35996" rIns="0" bIns="35996" anchor="ctr"/>
          <a:lstStyle/>
          <a:p>
            <a:pPr algn="ctr" fontAlgn="auto">
              <a:spcBef>
                <a:spcPts val="0"/>
              </a:spcBef>
              <a:spcAft>
                <a:spcPts val="0"/>
              </a:spcAft>
              <a:defRPr/>
            </a:pPr>
            <a:r>
              <a:rPr lang="nl-NL" sz="900" dirty="0" smtClean="0">
                <a:solidFill>
                  <a:schemeClr val="tx1"/>
                </a:solidFill>
                <a:latin typeface="Arial" pitchFamily="34" charset="0"/>
                <a:cs typeface="Arial" pitchFamily="34" charset="0"/>
              </a:rPr>
              <a:t>API</a:t>
            </a:r>
            <a:endParaRPr lang="nl-NL" sz="900" dirty="0">
              <a:solidFill>
                <a:schemeClr val="tx1"/>
              </a:solidFill>
              <a:latin typeface="Arial" pitchFamily="34" charset="0"/>
              <a:cs typeface="Arial" pitchFamily="34" charset="0"/>
            </a:endParaRPr>
          </a:p>
        </p:txBody>
      </p:sp>
      <p:sp>
        <p:nvSpPr>
          <p:cNvPr id="186" name="Rounded Rectangular Callout 185"/>
          <p:cNvSpPr/>
          <p:nvPr/>
        </p:nvSpPr>
        <p:spPr>
          <a:xfrm>
            <a:off x="8548584" y="1847099"/>
            <a:ext cx="1137677" cy="385753"/>
          </a:xfrm>
          <a:prstGeom prst="wedgeRoundRectCallout">
            <a:avLst>
              <a:gd name="adj1" fmla="val -98156"/>
              <a:gd name="adj2" fmla="val -12417"/>
              <a:gd name="adj3" fmla="val 16667"/>
            </a:avLst>
          </a:prstGeom>
          <a:solidFill>
            <a:schemeClr val="tx2">
              <a:lumMod val="20000"/>
              <a:lumOff val="80000"/>
            </a:schemeClr>
          </a:solid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91430" tIns="45715" rIns="91430" bIns="45715" rtlCol="0" anchor="ctr"/>
          <a:lstStyle/>
          <a:p>
            <a:pPr marL="228575" indent="-228575"/>
            <a:r>
              <a:rPr lang="en-US" sz="900" dirty="0" smtClean="0">
                <a:solidFill>
                  <a:srgbClr val="0070C0"/>
                </a:solidFill>
                <a:latin typeface="Calibri" pitchFamily="34" charset="0"/>
              </a:rPr>
              <a:t>1. debitResponse</a:t>
            </a:r>
          </a:p>
        </p:txBody>
      </p:sp>
      <p:sp>
        <p:nvSpPr>
          <p:cNvPr id="187" name="Rounded Rectangular Callout 186"/>
          <p:cNvSpPr/>
          <p:nvPr/>
        </p:nvSpPr>
        <p:spPr>
          <a:xfrm>
            <a:off x="8569849" y="3112374"/>
            <a:ext cx="1137677" cy="385753"/>
          </a:xfrm>
          <a:prstGeom prst="wedgeRoundRectCallout">
            <a:avLst>
              <a:gd name="adj1" fmla="val -94418"/>
              <a:gd name="adj2" fmla="val -1391"/>
              <a:gd name="adj3" fmla="val 16667"/>
            </a:avLst>
          </a:prstGeom>
          <a:solidFill>
            <a:schemeClr val="tx2">
              <a:lumMod val="20000"/>
              <a:lumOff val="80000"/>
            </a:schemeClr>
          </a:solid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91430" tIns="45715" rIns="91430" bIns="45715" rtlCol="0" anchor="ctr"/>
          <a:lstStyle/>
          <a:p>
            <a:pPr marL="228575" indent="-228575"/>
            <a:r>
              <a:rPr lang="en-US" sz="900" dirty="0" smtClean="0">
                <a:solidFill>
                  <a:srgbClr val="0070C0"/>
                </a:solidFill>
                <a:latin typeface="Calibri" pitchFamily="34" charset="0"/>
              </a:rPr>
              <a:t>1. creditResponse</a:t>
            </a:r>
          </a:p>
        </p:txBody>
      </p:sp>
      <p:sp>
        <p:nvSpPr>
          <p:cNvPr id="188" name="Rounded Rectangular Callout 187"/>
          <p:cNvSpPr/>
          <p:nvPr/>
        </p:nvSpPr>
        <p:spPr>
          <a:xfrm>
            <a:off x="1066807" y="1084521"/>
            <a:ext cx="1857145" cy="574158"/>
          </a:xfrm>
          <a:prstGeom prst="wedgeRoundRectCallout">
            <a:avLst>
              <a:gd name="adj1" fmla="val 90313"/>
              <a:gd name="adj2" fmla="val 105432"/>
              <a:gd name="adj3" fmla="val 16667"/>
            </a:avLst>
          </a:prstGeom>
          <a:solidFill>
            <a:schemeClr val="tx2">
              <a:lumMod val="20000"/>
              <a:lumOff val="80000"/>
            </a:schemeClr>
          </a:solid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91430" tIns="45715" rIns="91430" bIns="45715" rtlCol="0" anchor="ctr"/>
          <a:lstStyle/>
          <a:p>
            <a:pPr marL="228575" indent="-228575"/>
            <a:r>
              <a:rPr lang="en-US" sz="900" dirty="0" smtClean="0">
                <a:solidFill>
                  <a:srgbClr val="0070C0"/>
                </a:solidFill>
                <a:latin typeface="Calibri" pitchFamily="34" charset="0"/>
              </a:rPr>
              <a:t>1. getLoginDetails</a:t>
            </a:r>
          </a:p>
          <a:p>
            <a:pPr marL="228575" indent="-228575"/>
            <a:r>
              <a:rPr lang="en-US" sz="900" dirty="0" smtClean="0">
                <a:solidFill>
                  <a:srgbClr val="0070C0"/>
                </a:solidFill>
                <a:latin typeface="Calibri" pitchFamily="34" charset="0"/>
              </a:rPr>
              <a:t>2. executePaymentOrder</a:t>
            </a:r>
          </a:p>
          <a:p>
            <a:pPr marL="228575" indent="-228575"/>
            <a:r>
              <a:rPr lang="en-US" sz="900" dirty="0" smtClean="0">
                <a:solidFill>
                  <a:srgbClr val="0070C0"/>
                </a:solidFill>
                <a:latin typeface="Calibri" pitchFamily="34" charset="0"/>
              </a:rPr>
              <a:t>3. sendPaymentInitiationRequest</a:t>
            </a:r>
          </a:p>
          <a:p>
            <a:pPr marL="228575" indent="-228575"/>
            <a:r>
              <a:rPr lang="en-US" sz="900" dirty="0" smtClean="0">
                <a:solidFill>
                  <a:srgbClr val="0070C0"/>
                </a:solidFill>
                <a:latin typeface="Calibri" pitchFamily="34" charset="0"/>
              </a:rPr>
              <a:t>4. notifyPaymentSentToCustomer</a:t>
            </a:r>
          </a:p>
        </p:txBody>
      </p:sp>
      <p:sp>
        <p:nvSpPr>
          <p:cNvPr id="189" name="Rounded Rectangular Callout 188"/>
          <p:cNvSpPr/>
          <p:nvPr/>
        </p:nvSpPr>
        <p:spPr>
          <a:xfrm>
            <a:off x="446566" y="2690615"/>
            <a:ext cx="1988287" cy="385753"/>
          </a:xfrm>
          <a:prstGeom prst="wedgeRoundRectCallout">
            <a:avLst>
              <a:gd name="adj1" fmla="val 112723"/>
              <a:gd name="adj2" fmla="val 92325"/>
              <a:gd name="adj3" fmla="val 16667"/>
            </a:avLst>
          </a:prstGeom>
          <a:solidFill>
            <a:schemeClr val="tx2">
              <a:lumMod val="20000"/>
              <a:lumOff val="80000"/>
            </a:schemeClr>
          </a:solid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91430" tIns="45715" rIns="91430" bIns="45715" rtlCol="0" anchor="ctr"/>
          <a:lstStyle/>
          <a:p>
            <a:pPr marL="228575" indent="-228575"/>
            <a:r>
              <a:rPr lang="en-US" sz="900" dirty="0" smtClean="0">
                <a:solidFill>
                  <a:srgbClr val="0070C0"/>
                </a:solidFill>
                <a:latin typeface="Calibri" pitchFamily="34" charset="0"/>
              </a:rPr>
              <a:t>1. responseToVerifyCreditCustomer</a:t>
            </a:r>
          </a:p>
          <a:p>
            <a:pPr marL="228575" indent="-228575"/>
            <a:r>
              <a:rPr lang="en-US" sz="900" dirty="0" smtClean="0">
                <a:solidFill>
                  <a:srgbClr val="0070C0"/>
                </a:solidFill>
                <a:latin typeface="Calibri" pitchFamily="34" charset="0"/>
              </a:rPr>
              <a:t>2. notifyPaymentReceiptToCustomer</a:t>
            </a:r>
          </a:p>
        </p:txBody>
      </p:sp>
      <p:sp>
        <p:nvSpPr>
          <p:cNvPr id="190" name="Rounded Rectangular Callout 189"/>
          <p:cNvSpPr/>
          <p:nvPr/>
        </p:nvSpPr>
        <p:spPr>
          <a:xfrm>
            <a:off x="5043385" y="1074465"/>
            <a:ext cx="2197387" cy="743715"/>
          </a:xfrm>
          <a:prstGeom prst="wedgeRoundRectCallout">
            <a:avLst>
              <a:gd name="adj1" fmla="val -23886"/>
              <a:gd name="adj2" fmla="val 124667"/>
              <a:gd name="adj3" fmla="val 16667"/>
            </a:avLst>
          </a:prstGeom>
          <a:solidFill>
            <a:schemeClr val="tx2">
              <a:lumMod val="20000"/>
              <a:lumOff val="80000"/>
            </a:schemeClr>
          </a:solid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91430" tIns="45715" rIns="91430" bIns="45715" rtlCol="0" anchor="ctr"/>
          <a:lstStyle/>
          <a:p>
            <a:pPr marL="228575" indent="-228575"/>
            <a:r>
              <a:rPr lang="en-US" sz="900" dirty="0" smtClean="0">
                <a:solidFill>
                  <a:srgbClr val="0070C0"/>
                </a:solidFill>
                <a:latin typeface="Calibri" pitchFamily="34" charset="0"/>
              </a:rPr>
              <a:t>1. verifyCreditCustomer</a:t>
            </a:r>
          </a:p>
          <a:p>
            <a:pPr marL="228575" indent="-228575"/>
            <a:r>
              <a:rPr lang="en-US" sz="900" dirty="0" smtClean="0">
                <a:solidFill>
                  <a:srgbClr val="0070C0"/>
                </a:solidFill>
                <a:latin typeface="Calibri" pitchFamily="34" charset="0"/>
              </a:rPr>
              <a:t>2. debitRequest</a:t>
            </a:r>
          </a:p>
          <a:p>
            <a:pPr marL="228575" indent="-228575"/>
            <a:r>
              <a:rPr lang="en-US" sz="900" dirty="0" smtClean="0">
                <a:solidFill>
                  <a:srgbClr val="0070C0"/>
                </a:solidFill>
                <a:latin typeface="Calibri" pitchFamily="34" charset="0"/>
              </a:rPr>
              <a:t>3. creditRequest</a:t>
            </a:r>
          </a:p>
          <a:p>
            <a:pPr marL="228575" indent="-228575"/>
            <a:r>
              <a:rPr lang="en-US" sz="900" dirty="0" smtClean="0">
                <a:solidFill>
                  <a:srgbClr val="0070C0"/>
                </a:solidFill>
                <a:latin typeface="Calibri" pitchFamily="34" charset="0"/>
              </a:rPr>
              <a:t>4. notifyDebitStatus</a:t>
            </a:r>
          </a:p>
          <a:p>
            <a:pPr marL="228575" indent="-228575"/>
            <a:r>
              <a:rPr lang="en-US" sz="900" dirty="0" smtClean="0">
                <a:solidFill>
                  <a:srgbClr val="0070C0"/>
                </a:solidFill>
                <a:latin typeface="Calibri" pitchFamily="34" charset="0"/>
              </a:rPr>
              <a:t>5. notifyCreditStatus</a:t>
            </a:r>
          </a:p>
        </p:txBody>
      </p:sp>
      <p:sp>
        <p:nvSpPr>
          <p:cNvPr id="76" name="Horizontal Scroll 75"/>
          <p:cNvSpPr/>
          <p:nvPr/>
        </p:nvSpPr>
        <p:spPr>
          <a:xfrm>
            <a:off x="6564573" y="1"/>
            <a:ext cx="3016155" cy="941695"/>
          </a:xfrm>
          <a:prstGeom prst="horizontalScroll">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200" dirty="0" smtClean="0">
                <a:solidFill>
                  <a:schemeClr val="tx2">
                    <a:lumMod val="50000"/>
                  </a:schemeClr>
                </a:solidFill>
                <a:latin typeface="Calibri" pitchFamily="34" charset="0"/>
              </a:rPr>
              <a:t>This scenario is based on Australian NPP and Indian UPI Payment scheme.</a:t>
            </a:r>
          </a:p>
        </p:txBody>
      </p:sp>
      <p:sp>
        <p:nvSpPr>
          <p:cNvPr id="77" name="Rounded Rectangle 76"/>
          <p:cNvSpPr/>
          <p:nvPr/>
        </p:nvSpPr>
        <p:spPr>
          <a:xfrm>
            <a:off x="1805049" y="6415161"/>
            <a:ext cx="5775965" cy="385948"/>
          </a:xfrm>
          <a:prstGeom prst="round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900" dirty="0" smtClean="0">
                <a:solidFill>
                  <a:srgbClr val="C00000"/>
                </a:solidFill>
                <a:latin typeface="Calibri" pitchFamily="34" charset="0"/>
              </a:rPr>
              <a:t>Note: Please be noted, Technical Specification for PSD2 is yet not released by EBA. All the scenario captured is based on certain assumptions and may tend to change.</a:t>
            </a:r>
          </a:p>
        </p:txBody>
      </p:sp>
      <p:sp>
        <p:nvSpPr>
          <p:cNvPr id="78" name="TextBox 77"/>
          <p:cNvSpPr txBox="1"/>
          <p:nvPr/>
        </p:nvSpPr>
        <p:spPr>
          <a:xfrm>
            <a:off x="6903327" y="2341363"/>
            <a:ext cx="1383542" cy="400099"/>
          </a:xfrm>
          <a:prstGeom prst="rect">
            <a:avLst/>
          </a:prstGeom>
          <a:noFill/>
        </p:spPr>
        <p:txBody>
          <a:bodyPr wrap="square" lIns="91430" tIns="45715" rIns="91430" bIns="45715" rtlCol="0">
            <a:spAutoFit/>
          </a:bodyPr>
          <a:lstStyle/>
          <a:p>
            <a:pPr algn="ctr"/>
            <a:r>
              <a:rPr lang="en-US" sz="1000" dirty="0" smtClean="0">
                <a:solidFill>
                  <a:srgbClr val="000000"/>
                </a:solidFill>
                <a:latin typeface="Calibri" pitchFamily="34" charset="0"/>
              </a:rPr>
              <a:t>TPP1 Bank as Debit A/C’s AS-PSP</a:t>
            </a:r>
          </a:p>
        </p:txBody>
      </p:sp>
      <p:sp>
        <p:nvSpPr>
          <p:cNvPr id="79" name="TextBox 78"/>
          <p:cNvSpPr txBox="1"/>
          <p:nvPr/>
        </p:nvSpPr>
        <p:spPr>
          <a:xfrm>
            <a:off x="7098258" y="3611768"/>
            <a:ext cx="1211780" cy="400099"/>
          </a:xfrm>
          <a:prstGeom prst="rect">
            <a:avLst/>
          </a:prstGeom>
          <a:noFill/>
        </p:spPr>
        <p:txBody>
          <a:bodyPr wrap="square" lIns="91430" tIns="45715" rIns="91430" bIns="45715" rtlCol="0">
            <a:spAutoFit/>
          </a:bodyPr>
          <a:lstStyle/>
          <a:p>
            <a:pPr algn="ctr"/>
            <a:r>
              <a:rPr lang="en-US" sz="1000" dirty="0" smtClean="0">
                <a:solidFill>
                  <a:srgbClr val="000000"/>
                </a:solidFill>
                <a:latin typeface="Calibri" pitchFamily="34" charset="0"/>
              </a:rPr>
              <a:t>TPP2 Bank as Credit A/C’s AS-PSP</a:t>
            </a:r>
          </a:p>
        </p:txBody>
      </p:sp>
    </p:spTree>
  </p:cSld>
  <p:clrMapOvr>
    <a:masterClrMapping/>
  </p:clrMapOvr>
  <p:transition spd="med">
    <p:wip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483090" y="2792951"/>
            <a:ext cx="9137905" cy="1806302"/>
          </a:xfrm>
        </p:spPr>
        <p:txBody>
          <a:bodyPr anchor="ctr"/>
          <a:lstStyle/>
          <a:p>
            <a:pPr algn="l"/>
            <a:endParaRPr lang="en-US" sz="2800" b="1" dirty="0"/>
          </a:p>
          <a:p>
            <a:pPr algn="l"/>
            <a:r>
              <a:rPr lang="en-US" sz="4000" b="1" dirty="0"/>
              <a:t>AISP Scenarios</a:t>
            </a:r>
          </a:p>
          <a:p>
            <a:endParaRPr lang="en-US" sz="2800" dirty="0"/>
          </a:p>
        </p:txBody>
      </p:sp>
    </p:spTree>
  </p:cSld>
  <p:clrMapOvr>
    <a:masterClrMapping/>
  </p:clrMapOvr>
  <p:transition spd="med">
    <p:wip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Rounded Rectangle 70"/>
          <p:cNvSpPr/>
          <p:nvPr/>
        </p:nvSpPr>
        <p:spPr>
          <a:xfrm>
            <a:off x="6519581" y="2230582"/>
            <a:ext cx="1662546" cy="878774"/>
          </a:xfrm>
          <a:prstGeom prst="roundRect">
            <a:avLst/>
          </a:prstGeom>
          <a:solidFill>
            <a:srgbClr val="C1E1FF"/>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91430" tIns="45715" rIns="91430" bIns="45715" rtlCol="0" anchor="ctr"/>
          <a:lstStyle/>
          <a:p>
            <a:pPr algn="ctr"/>
            <a:endParaRPr lang="en-US" sz="1000" dirty="0" smtClean="0">
              <a:solidFill>
                <a:schemeClr val="tx2">
                  <a:lumMod val="50000"/>
                </a:schemeClr>
              </a:solidFill>
              <a:latin typeface="Calibri" pitchFamily="34" charset="0"/>
            </a:endParaRPr>
          </a:p>
        </p:txBody>
      </p:sp>
      <p:sp>
        <p:nvSpPr>
          <p:cNvPr id="70" name="Rounded Rectangle 69"/>
          <p:cNvSpPr/>
          <p:nvPr/>
        </p:nvSpPr>
        <p:spPr>
          <a:xfrm>
            <a:off x="6495831" y="1306287"/>
            <a:ext cx="1686296" cy="878774"/>
          </a:xfrm>
          <a:prstGeom prst="roundRect">
            <a:avLst/>
          </a:prstGeom>
          <a:solidFill>
            <a:srgbClr val="C1E1FF"/>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91430" tIns="45715" rIns="91430" bIns="45715" rtlCol="0" anchor="ctr"/>
          <a:lstStyle/>
          <a:p>
            <a:pPr algn="ctr"/>
            <a:endParaRPr lang="en-US" sz="1000" dirty="0" smtClean="0">
              <a:solidFill>
                <a:schemeClr val="tx2">
                  <a:lumMod val="50000"/>
                </a:schemeClr>
              </a:solidFill>
              <a:latin typeface="Calibri" pitchFamily="34" charset="0"/>
            </a:endParaRPr>
          </a:p>
        </p:txBody>
      </p:sp>
      <p:sp>
        <p:nvSpPr>
          <p:cNvPr id="59" name="Rounded Rectangle 58"/>
          <p:cNvSpPr/>
          <p:nvPr/>
        </p:nvSpPr>
        <p:spPr>
          <a:xfrm>
            <a:off x="1496303" y="1175658"/>
            <a:ext cx="3752603" cy="2933204"/>
          </a:xfrm>
          <a:prstGeom prst="roundRect">
            <a:avLst/>
          </a:prstGeom>
          <a:solidFill>
            <a:srgbClr val="C1E1FF"/>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91430" tIns="45715" rIns="91430" bIns="45715" rtlCol="0" anchor="ctr"/>
          <a:lstStyle/>
          <a:p>
            <a:pPr algn="ctr"/>
            <a:endParaRPr lang="en-US" sz="1000" dirty="0" smtClean="0">
              <a:solidFill>
                <a:schemeClr val="tx2">
                  <a:lumMod val="50000"/>
                </a:schemeClr>
              </a:solidFill>
              <a:latin typeface="Calibri" pitchFamily="34" charset="0"/>
            </a:endParaRPr>
          </a:p>
        </p:txBody>
      </p:sp>
      <p:sp>
        <p:nvSpPr>
          <p:cNvPr id="65" name="Rectangle 64"/>
          <p:cNvSpPr/>
          <p:nvPr/>
        </p:nvSpPr>
        <p:spPr>
          <a:xfrm>
            <a:off x="1983163" y="3135083"/>
            <a:ext cx="2351315" cy="712523"/>
          </a:xfrm>
          <a:prstGeom prst="rect">
            <a:avLst/>
          </a:prstGeom>
          <a:noFill/>
          <a:ln w="158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lIns="91430" tIns="45715" rIns="91430" bIns="45715" rtlCol="0" anchor="ctr"/>
          <a:lstStyle/>
          <a:p>
            <a:pPr algn="ctr"/>
            <a:endParaRPr lang="en-US" sz="1000" dirty="0" smtClean="0">
              <a:solidFill>
                <a:schemeClr val="tx2">
                  <a:lumMod val="50000"/>
                </a:schemeClr>
              </a:solidFill>
              <a:latin typeface="Calibri" pitchFamily="34" charset="0"/>
            </a:endParaRPr>
          </a:p>
        </p:txBody>
      </p:sp>
      <p:sp>
        <p:nvSpPr>
          <p:cNvPr id="3" name="Title 2"/>
          <p:cNvSpPr>
            <a:spLocks noGrp="1"/>
          </p:cNvSpPr>
          <p:nvPr>
            <p:ph type="title"/>
          </p:nvPr>
        </p:nvSpPr>
        <p:spPr>
          <a:xfrm>
            <a:off x="261409" y="212726"/>
            <a:ext cx="5197695" cy="549275"/>
          </a:xfrm>
        </p:spPr>
        <p:txBody>
          <a:bodyPr/>
          <a:lstStyle/>
          <a:p>
            <a:r>
              <a:rPr lang="en-US" altLang="en-US" sz="2400" dirty="0" smtClean="0">
                <a:latin typeface="Calibri" pitchFamily="34" charset="0"/>
              </a:rPr>
              <a:t>Scenario 7 – Bank is Acting as AISP using Capgemini API</a:t>
            </a:r>
            <a:endParaRPr lang="en-US" sz="2400" dirty="0"/>
          </a:p>
        </p:txBody>
      </p:sp>
      <p:pic>
        <p:nvPicPr>
          <p:cNvPr id="163842" name="Picture 2" descr="D:\Users\skusare\Desktop\Capgemini_Project_Documents\Capgemini\Capgemini - Payments Practice Work\PSD2\icons to used in ppt\User Icon 01.JPG"/>
          <p:cNvPicPr>
            <a:picLocks noChangeAspect="1" noChangeArrowheads="1"/>
          </p:cNvPicPr>
          <p:nvPr/>
        </p:nvPicPr>
        <p:blipFill>
          <a:blip r:embed="rId2" cstate="print"/>
          <a:srcRect/>
          <a:stretch>
            <a:fillRect/>
          </a:stretch>
        </p:blipFill>
        <p:spPr bwMode="auto">
          <a:xfrm>
            <a:off x="25930" y="1739241"/>
            <a:ext cx="923925" cy="838200"/>
          </a:xfrm>
          <a:prstGeom prst="rect">
            <a:avLst/>
          </a:prstGeom>
          <a:noFill/>
        </p:spPr>
      </p:pic>
      <p:cxnSp>
        <p:nvCxnSpPr>
          <p:cNvPr id="7" name="Straight Arrow Connector 6"/>
          <p:cNvCxnSpPr/>
          <p:nvPr/>
        </p:nvCxnSpPr>
        <p:spPr>
          <a:xfrm>
            <a:off x="973606" y="2158341"/>
            <a:ext cx="719501" cy="0"/>
          </a:xfrm>
          <a:prstGeom prst="straightConnector1">
            <a:avLst/>
          </a:prstGeom>
          <a:ln w="15875">
            <a:solidFill>
              <a:srgbClr val="000000"/>
            </a:solidFill>
            <a:prstDash val="solid"/>
            <a:tailEnd type="triangle"/>
          </a:ln>
        </p:spPr>
        <p:style>
          <a:lnRef idx="1">
            <a:schemeClr val="accent1"/>
          </a:lnRef>
          <a:fillRef idx="0">
            <a:schemeClr val="accent1"/>
          </a:fillRef>
          <a:effectRef idx="0">
            <a:schemeClr val="accent1"/>
          </a:effectRef>
          <a:fontRef idx="minor">
            <a:schemeClr val="tx1"/>
          </a:fontRef>
        </p:style>
      </p:cxnSp>
      <p:pic>
        <p:nvPicPr>
          <p:cNvPr id="163844" name="Picture 4" descr="D:\Users\skusare\Desktop\Capgemini_Project_Documents\Capgemini\Capgemini - Payments Practice Work\PSD2\icons to used in ppt\Application 01.JPG"/>
          <p:cNvPicPr>
            <a:picLocks noChangeAspect="1" noChangeArrowheads="1"/>
          </p:cNvPicPr>
          <p:nvPr/>
        </p:nvPicPr>
        <p:blipFill>
          <a:blip r:embed="rId3" cstate="print"/>
          <a:srcRect/>
          <a:stretch>
            <a:fillRect/>
          </a:stretch>
        </p:blipFill>
        <p:spPr bwMode="auto">
          <a:xfrm>
            <a:off x="1704981" y="2107491"/>
            <a:ext cx="1009650" cy="742950"/>
          </a:xfrm>
          <a:prstGeom prst="rect">
            <a:avLst/>
          </a:prstGeom>
          <a:noFill/>
        </p:spPr>
      </p:pic>
      <p:sp>
        <p:nvSpPr>
          <p:cNvPr id="14" name="TextBox 13"/>
          <p:cNvSpPr txBox="1"/>
          <p:nvPr/>
        </p:nvSpPr>
        <p:spPr>
          <a:xfrm>
            <a:off x="1721930" y="1923797"/>
            <a:ext cx="1045029" cy="230822"/>
          </a:xfrm>
          <a:prstGeom prst="rect">
            <a:avLst/>
          </a:prstGeom>
          <a:noFill/>
        </p:spPr>
        <p:txBody>
          <a:bodyPr wrap="square" lIns="91430" tIns="45715" rIns="91430" bIns="45715" rtlCol="0">
            <a:spAutoFit/>
          </a:bodyPr>
          <a:lstStyle/>
          <a:p>
            <a:r>
              <a:rPr lang="en-US" sz="900" dirty="0" smtClean="0">
                <a:solidFill>
                  <a:srgbClr val="000000"/>
                </a:solidFill>
              </a:rPr>
              <a:t>Bank Application</a:t>
            </a:r>
          </a:p>
        </p:txBody>
      </p:sp>
      <p:sp>
        <p:nvSpPr>
          <p:cNvPr id="16" name="Cloud 15"/>
          <p:cNvSpPr/>
          <p:nvPr/>
        </p:nvSpPr>
        <p:spPr>
          <a:xfrm>
            <a:off x="3483457" y="1657538"/>
            <a:ext cx="1409183" cy="1050040"/>
          </a:xfrm>
          <a:prstGeom prst="cloud">
            <a:avLst/>
          </a:prstGeom>
          <a:solidFill>
            <a:schemeClr val="tx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35996" rIns="0" bIns="35996" anchor="ctr"/>
          <a:lstStyle/>
          <a:p>
            <a:pPr algn="ctr" fontAlgn="auto">
              <a:spcBef>
                <a:spcPts val="0"/>
              </a:spcBef>
              <a:spcAft>
                <a:spcPts val="0"/>
              </a:spcAft>
              <a:defRPr/>
            </a:pPr>
            <a:r>
              <a:rPr lang="nl-NL" sz="1000" dirty="0" smtClean="0">
                <a:solidFill>
                  <a:schemeClr val="tx1"/>
                </a:solidFill>
                <a:latin typeface="Arial" pitchFamily="34" charset="0"/>
                <a:cs typeface="Arial" pitchFamily="34" charset="0"/>
              </a:rPr>
              <a:t>Capgemini API</a:t>
            </a:r>
          </a:p>
          <a:p>
            <a:pPr algn="ctr" fontAlgn="auto">
              <a:spcBef>
                <a:spcPts val="0"/>
              </a:spcBef>
              <a:spcAft>
                <a:spcPts val="0"/>
              </a:spcAft>
              <a:defRPr/>
            </a:pPr>
            <a:r>
              <a:rPr lang="nl-NL" sz="1000" dirty="0" smtClean="0">
                <a:solidFill>
                  <a:schemeClr val="tx1"/>
                </a:solidFill>
                <a:latin typeface="Arial" pitchFamily="34" charset="0"/>
                <a:cs typeface="Arial" pitchFamily="34" charset="0"/>
              </a:rPr>
              <a:t>(Cloud Based)</a:t>
            </a:r>
            <a:endParaRPr lang="nl-NL" sz="1000" dirty="0">
              <a:solidFill>
                <a:schemeClr val="tx1"/>
              </a:solidFill>
              <a:latin typeface="Arial" pitchFamily="34" charset="0"/>
              <a:cs typeface="Arial" pitchFamily="34" charset="0"/>
            </a:endParaRPr>
          </a:p>
        </p:txBody>
      </p:sp>
      <p:cxnSp>
        <p:nvCxnSpPr>
          <p:cNvPr id="17" name="Straight Arrow Connector 16"/>
          <p:cNvCxnSpPr/>
          <p:nvPr/>
        </p:nvCxnSpPr>
        <p:spPr>
          <a:xfrm>
            <a:off x="2717299" y="2156361"/>
            <a:ext cx="719501" cy="0"/>
          </a:xfrm>
          <a:prstGeom prst="straightConnector1">
            <a:avLst/>
          </a:prstGeom>
          <a:ln w="15875">
            <a:solidFill>
              <a:srgbClr val="000000"/>
            </a:solidFill>
            <a:prstDash val="solid"/>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2" name="Group 23"/>
          <p:cNvGrpSpPr>
            <a:grpSpLocks/>
          </p:cNvGrpSpPr>
          <p:nvPr/>
        </p:nvGrpSpPr>
        <p:grpSpPr bwMode="auto">
          <a:xfrm>
            <a:off x="6638352" y="1353788"/>
            <a:ext cx="726369" cy="666991"/>
            <a:chOff x="567" y="1616"/>
            <a:chExt cx="568" cy="605"/>
          </a:xfrm>
        </p:grpSpPr>
        <p:sp>
          <p:nvSpPr>
            <p:cNvPr id="19" name="AutoShape 17"/>
            <p:cNvSpPr>
              <a:spLocks noChangeAspect="1" noChangeArrowheads="1" noTextEdit="1"/>
            </p:cNvSpPr>
            <p:nvPr/>
          </p:nvSpPr>
          <p:spPr bwMode="auto">
            <a:xfrm>
              <a:off x="567" y="1616"/>
              <a:ext cx="568" cy="605"/>
            </a:xfrm>
            <a:prstGeom prst="rect">
              <a:avLst/>
            </a:prstGeom>
            <a:noFill/>
            <a:ln w="9525">
              <a:noFill/>
              <a:miter lim="800000"/>
              <a:headEnd/>
              <a:tailEnd/>
            </a:ln>
          </p:spPr>
          <p:txBody>
            <a:bodyPr/>
            <a:lstStyle/>
            <a:p>
              <a:endParaRPr lang="en-US" sz="700" dirty="0"/>
            </a:p>
          </p:txBody>
        </p:sp>
        <p:sp>
          <p:nvSpPr>
            <p:cNvPr id="20" name="Freeform 19"/>
            <p:cNvSpPr>
              <a:spLocks/>
            </p:cNvSpPr>
            <p:nvPr/>
          </p:nvSpPr>
          <p:spPr bwMode="auto">
            <a:xfrm>
              <a:off x="611" y="1660"/>
              <a:ext cx="480" cy="517"/>
            </a:xfrm>
            <a:custGeom>
              <a:avLst/>
              <a:gdLst>
                <a:gd name="T0" fmla="*/ 1 w 960"/>
                <a:gd name="T1" fmla="*/ 0 h 1034"/>
                <a:gd name="T2" fmla="*/ 1 w 960"/>
                <a:gd name="T3" fmla="*/ 1 h 1034"/>
                <a:gd name="T4" fmla="*/ 1 w 960"/>
                <a:gd name="T5" fmla="*/ 1 h 1034"/>
                <a:gd name="T6" fmla="*/ 1 w 960"/>
                <a:gd name="T7" fmla="*/ 1 h 1034"/>
                <a:gd name="T8" fmla="*/ 1 w 960"/>
                <a:gd name="T9" fmla="*/ 1 h 1034"/>
                <a:gd name="T10" fmla="*/ 1 w 960"/>
                <a:gd name="T11" fmla="*/ 1 h 1034"/>
                <a:gd name="T12" fmla="*/ 1 w 960"/>
                <a:gd name="T13" fmla="*/ 1 h 1034"/>
                <a:gd name="T14" fmla="*/ 1 w 960"/>
                <a:gd name="T15" fmla="*/ 1 h 1034"/>
                <a:gd name="T16" fmla="*/ 1 w 960"/>
                <a:gd name="T17" fmla="*/ 1 h 1034"/>
                <a:gd name="T18" fmla="*/ 1 w 960"/>
                <a:gd name="T19" fmla="*/ 1 h 1034"/>
                <a:gd name="T20" fmla="*/ 1 w 960"/>
                <a:gd name="T21" fmla="*/ 1 h 1034"/>
                <a:gd name="T22" fmla="*/ 1 w 960"/>
                <a:gd name="T23" fmla="*/ 1 h 1034"/>
                <a:gd name="T24" fmla="*/ 1 w 960"/>
                <a:gd name="T25" fmla="*/ 1 h 1034"/>
                <a:gd name="T26" fmla="*/ 1 w 960"/>
                <a:gd name="T27" fmla="*/ 1 h 1034"/>
                <a:gd name="T28" fmla="*/ 1 w 960"/>
                <a:gd name="T29" fmla="*/ 1 h 1034"/>
                <a:gd name="T30" fmla="*/ 1 w 960"/>
                <a:gd name="T31" fmla="*/ 1 h 1034"/>
                <a:gd name="T32" fmla="*/ 1 w 960"/>
                <a:gd name="T33" fmla="*/ 1 h 1034"/>
                <a:gd name="T34" fmla="*/ 1 w 960"/>
                <a:gd name="T35" fmla="*/ 1 h 1034"/>
                <a:gd name="T36" fmla="*/ 1 w 960"/>
                <a:gd name="T37" fmla="*/ 1 h 1034"/>
                <a:gd name="T38" fmla="*/ 1 w 960"/>
                <a:gd name="T39" fmla="*/ 1 h 1034"/>
                <a:gd name="T40" fmla="*/ 1 w 960"/>
                <a:gd name="T41" fmla="*/ 1 h 1034"/>
                <a:gd name="T42" fmla="*/ 1 w 960"/>
                <a:gd name="T43" fmla="*/ 1 h 1034"/>
                <a:gd name="T44" fmla="*/ 1 w 960"/>
                <a:gd name="T45" fmla="*/ 1 h 1034"/>
                <a:gd name="T46" fmla="*/ 1 w 960"/>
                <a:gd name="T47" fmla="*/ 1 h 1034"/>
                <a:gd name="T48" fmla="*/ 1 w 960"/>
                <a:gd name="T49" fmla="*/ 1 h 1034"/>
                <a:gd name="T50" fmla="*/ 1 w 960"/>
                <a:gd name="T51" fmla="*/ 1 h 1034"/>
                <a:gd name="T52" fmla="*/ 1 w 960"/>
                <a:gd name="T53" fmla="*/ 1 h 1034"/>
                <a:gd name="T54" fmla="*/ 1 w 960"/>
                <a:gd name="T55" fmla="*/ 1 h 1034"/>
                <a:gd name="T56" fmla="*/ 1 w 960"/>
                <a:gd name="T57" fmla="*/ 1 h 1034"/>
                <a:gd name="T58" fmla="*/ 1 w 960"/>
                <a:gd name="T59" fmla="*/ 1 h 1034"/>
                <a:gd name="T60" fmla="*/ 1 w 960"/>
                <a:gd name="T61" fmla="*/ 1 h 1034"/>
                <a:gd name="T62" fmla="*/ 1 w 960"/>
                <a:gd name="T63" fmla="*/ 1 h 1034"/>
                <a:gd name="T64" fmla="*/ 1 w 960"/>
                <a:gd name="T65" fmla="*/ 1 h 1034"/>
                <a:gd name="T66" fmla="*/ 1 w 960"/>
                <a:gd name="T67" fmla="*/ 1 h 1034"/>
                <a:gd name="T68" fmla="*/ 1 w 960"/>
                <a:gd name="T69" fmla="*/ 1 h 1034"/>
                <a:gd name="T70" fmla="*/ 1 w 960"/>
                <a:gd name="T71" fmla="*/ 1 h 1034"/>
                <a:gd name="T72" fmla="*/ 1 w 960"/>
                <a:gd name="T73" fmla="*/ 1 h 1034"/>
                <a:gd name="T74" fmla="*/ 1 w 960"/>
                <a:gd name="T75" fmla="*/ 1 h 1034"/>
                <a:gd name="T76" fmla="*/ 1 w 960"/>
                <a:gd name="T77" fmla="*/ 1 h 1034"/>
                <a:gd name="T78" fmla="*/ 1 w 960"/>
                <a:gd name="T79" fmla="*/ 1 h 1034"/>
                <a:gd name="T80" fmla="*/ 1 w 960"/>
                <a:gd name="T81" fmla="*/ 1 h 1034"/>
                <a:gd name="T82" fmla="*/ 1 w 960"/>
                <a:gd name="T83" fmla="*/ 1 h 1034"/>
                <a:gd name="T84" fmla="*/ 1 w 960"/>
                <a:gd name="T85" fmla="*/ 1 h 1034"/>
                <a:gd name="T86" fmla="*/ 1 w 960"/>
                <a:gd name="T87" fmla="*/ 1 h 1034"/>
                <a:gd name="T88" fmla="*/ 0 w 960"/>
                <a:gd name="T89" fmla="*/ 1 h 1034"/>
                <a:gd name="T90" fmla="*/ 0 w 960"/>
                <a:gd name="T91" fmla="*/ 1 h 1034"/>
                <a:gd name="T92" fmla="*/ 1 w 960"/>
                <a:gd name="T93" fmla="*/ 1 h 1034"/>
                <a:gd name="T94" fmla="*/ 1 w 960"/>
                <a:gd name="T95" fmla="*/ 1 h 1034"/>
                <a:gd name="T96" fmla="*/ 1 w 960"/>
                <a:gd name="T97" fmla="*/ 1 h 1034"/>
                <a:gd name="T98" fmla="*/ 1 w 960"/>
                <a:gd name="T99" fmla="*/ 1 h 1034"/>
                <a:gd name="T100" fmla="*/ 1 w 960"/>
                <a:gd name="T101" fmla="*/ 1 h 1034"/>
                <a:gd name="T102" fmla="*/ 1 w 960"/>
                <a:gd name="T103" fmla="*/ 1 h 1034"/>
                <a:gd name="T104" fmla="*/ 1 w 960"/>
                <a:gd name="T105" fmla="*/ 1 h 1034"/>
                <a:gd name="T106" fmla="*/ 1 w 960"/>
                <a:gd name="T107" fmla="*/ 1 h 1034"/>
                <a:gd name="T108" fmla="*/ 1 w 960"/>
                <a:gd name="T109" fmla="*/ 1 h 1034"/>
                <a:gd name="T110" fmla="*/ 1 w 960"/>
                <a:gd name="T111" fmla="*/ 1 h 1034"/>
                <a:gd name="T112" fmla="*/ 1 w 960"/>
                <a:gd name="T113" fmla="*/ 1 h 1034"/>
                <a:gd name="T114" fmla="*/ 1 w 960"/>
                <a:gd name="T115" fmla="*/ 1 h 1034"/>
                <a:gd name="T116" fmla="*/ 1 w 960"/>
                <a:gd name="T117" fmla="*/ 1 h 1034"/>
                <a:gd name="T118" fmla="*/ 1 w 960"/>
                <a:gd name="T119" fmla="*/ 1 h 1034"/>
                <a:gd name="T120" fmla="*/ 1 w 960"/>
                <a:gd name="T121" fmla="*/ 1 h 1034"/>
                <a:gd name="T122" fmla="*/ 1 w 960"/>
                <a:gd name="T123" fmla="*/ 0 h 1034"/>
                <a:gd name="T124" fmla="*/ 1 w 960"/>
                <a:gd name="T125" fmla="*/ 0 h 1034"/>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960"/>
                <a:gd name="T190" fmla="*/ 0 h 1034"/>
                <a:gd name="T191" fmla="*/ 960 w 960"/>
                <a:gd name="T192" fmla="*/ 1034 h 1034"/>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960" h="1034">
                  <a:moveTo>
                    <a:pt x="332" y="0"/>
                  </a:moveTo>
                  <a:lnTo>
                    <a:pt x="354" y="12"/>
                  </a:lnTo>
                  <a:lnTo>
                    <a:pt x="376" y="24"/>
                  </a:lnTo>
                  <a:lnTo>
                    <a:pt x="399" y="35"/>
                  </a:lnTo>
                  <a:lnTo>
                    <a:pt x="423" y="47"/>
                  </a:lnTo>
                  <a:lnTo>
                    <a:pt x="445" y="57"/>
                  </a:lnTo>
                  <a:lnTo>
                    <a:pt x="468" y="68"/>
                  </a:lnTo>
                  <a:lnTo>
                    <a:pt x="490" y="80"/>
                  </a:lnTo>
                  <a:lnTo>
                    <a:pt x="511" y="92"/>
                  </a:lnTo>
                  <a:lnTo>
                    <a:pt x="534" y="104"/>
                  </a:lnTo>
                  <a:lnTo>
                    <a:pt x="554" y="116"/>
                  </a:lnTo>
                  <a:lnTo>
                    <a:pt x="575" y="130"/>
                  </a:lnTo>
                  <a:lnTo>
                    <a:pt x="594" y="144"/>
                  </a:lnTo>
                  <a:lnTo>
                    <a:pt x="620" y="164"/>
                  </a:lnTo>
                  <a:lnTo>
                    <a:pt x="642" y="183"/>
                  </a:lnTo>
                  <a:lnTo>
                    <a:pt x="665" y="204"/>
                  </a:lnTo>
                  <a:lnTo>
                    <a:pt x="687" y="227"/>
                  </a:lnTo>
                  <a:lnTo>
                    <a:pt x="710" y="247"/>
                  </a:lnTo>
                  <a:lnTo>
                    <a:pt x="730" y="270"/>
                  </a:lnTo>
                  <a:lnTo>
                    <a:pt x="751" y="292"/>
                  </a:lnTo>
                  <a:lnTo>
                    <a:pt x="773" y="315"/>
                  </a:lnTo>
                  <a:lnTo>
                    <a:pt x="794" y="337"/>
                  </a:lnTo>
                  <a:lnTo>
                    <a:pt x="815" y="360"/>
                  </a:lnTo>
                  <a:lnTo>
                    <a:pt x="836" y="382"/>
                  </a:lnTo>
                  <a:lnTo>
                    <a:pt x="856" y="403"/>
                  </a:lnTo>
                  <a:lnTo>
                    <a:pt x="856" y="470"/>
                  </a:lnTo>
                  <a:lnTo>
                    <a:pt x="824" y="470"/>
                  </a:lnTo>
                  <a:lnTo>
                    <a:pt x="824" y="780"/>
                  </a:lnTo>
                  <a:lnTo>
                    <a:pt x="932" y="890"/>
                  </a:lnTo>
                  <a:lnTo>
                    <a:pt x="932" y="939"/>
                  </a:lnTo>
                  <a:lnTo>
                    <a:pt x="936" y="942"/>
                  </a:lnTo>
                  <a:lnTo>
                    <a:pt x="938" y="944"/>
                  </a:lnTo>
                  <a:lnTo>
                    <a:pt x="939" y="946"/>
                  </a:lnTo>
                  <a:lnTo>
                    <a:pt x="943" y="949"/>
                  </a:lnTo>
                  <a:lnTo>
                    <a:pt x="944" y="951"/>
                  </a:lnTo>
                  <a:lnTo>
                    <a:pt x="946" y="953"/>
                  </a:lnTo>
                  <a:lnTo>
                    <a:pt x="950" y="956"/>
                  </a:lnTo>
                  <a:lnTo>
                    <a:pt x="951" y="958"/>
                  </a:lnTo>
                  <a:lnTo>
                    <a:pt x="955" y="961"/>
                  </a:lnTo>
                  <a:lnTo>
                    <a:pt x="956" y="963"/>
                  </a:lnTo>
                  <a:lnTo>
                    <a:pt x="958" y="965"/>
                  </a:lnTo>
                  <a:lnTo>
                    <a:pt x="960" y="966"/>
                  </a:lnTo>
                  <a:lnTo>
                    <a:pt x="960" y="1034"/>
                  </a:lnTo>
                  <a:lnTo>
                    <a:pt x="297" y="1034"/>
                  </a:lnTo>
                  <a:lnTo>
                    <a:pt x="0" y="737"/>
                  </a:lnTo>
                  <a:lnTo>
                    <a:pt x="0" y="628"/>
                  </a:lnTo>
                  <a:lnTo>
                    <a:pt x="69" y="628"/>
                  </a:lnTo>
                  <a:lnTo>
                    <a:pt x="69" y="246"/>
                  </a:lnTo>
                  <a:lnTo>
                    <a:pt x="66" y="242"/>
                  </a:lnTo>
                  <a:lnTo>
                    <a:pt x="62" y="239"/>
                  </a:lnTo>
                  <a:lnTo>
                    <a:pt x="57" y="234"/>
                  </a:lnTo>
                  <a:lnTo>
                    <a:pt x="54" y="228"/>
                  </a:lnTo>
                  <a:lnTo>
                    <a:pt x="48" y="223"/>
                  </a:lnTo>
                  <a:lnTo>
                    <a:pt x="43" y="220"/>
                  </a:lnTo>
                  <a:lnTo>
                    <a:pt x="40" y="215"/>
                  </a:lnTo>
                  <a:lnTo>
                    <a:pt x="36" y="211"/>
                  </a:lnTo>
                  <a:lnTo>
                    <a:pt x="33" y="208"/>
                  </a:lnTo>
                  <a:lnTo>
                    <a:pt x="31" y="204"/>
                  </a:lnTo>
                  <a:lnTo>
                    <a:pt x="29" y="202"/>
                  </a:lnTo>
                  <a:lnTo>
                    <a:pt x="28" y="201"/>
                  </a:lnTo>
                  <a:lnTo>
                    <a:pt x="28" y="145"/>
                  </a:lnTo>
                  <a:lnTo>
                    <a:pt x="332" y="0"/>
                  </a:lnTo>
                  <a:close/>
                </a:path>
              </a:pathLst>
            </a:custGeom>
            <a:solidFill>
              <a:srgbClr val="000066"/>
            </a:solidFill>
            <a:ln w="9525">
              <a:noFill/>
              <a:round/>
              <a:headEnd/>
              <a:tailEnd/>
            </a:ln>
          </p:spPr>
          <p:txBody>
            <a:bodyPr/>
            <a:lstStyle/>
            <a:p>
              <a:endParaRPr lang="en-US" sz="700" dirty="0"/>
            </a:p>
          </p:txBody>
        </p:sp>
        <p:sp>
          <p:nvSpPr>
            <p:cNvPr id="21" name="Freeform 20"/>
            <p:cNvSpPr>
              <a:spLocks/>
            </p:cNvSpPr>
            <p:nvPr/>
          </p:nvSpPr>
          <p:spPr bwMode="auto">
            <a:xfrm>
              <a:off x="640" y="1689"/>
              <a:ext cx="385" cy="192"/>
            </a:xfrm>
            <a:custGeom>
              <a:avLst/>
              <a:gdLst>
                <a:gd name="T0" fmla="*/ 0 w 772"/>
                <a:gd name="T1" fmla="*/ 0 h 386"/>
                <a:gd name="T2" fmla="*/ 0 w 772"/>
                <a:gd name="T3" fmla="*/ 0 h 386"/>
                <a:gd name="T4" fmla="*/ 0 w 772"/>
                <a:gd name="T5" fmla="*/ 0 h 386"/>
                <a:gd name="T6" fmla="*/ 0 w 772"/>
                <a:gd name="T7" fmla="*/ 0 h 386"/>
                <a:gd name="T8" fmla="*/ 0 w 772"/>
                <a:gd name="T9" fmla="*/ 0 h 386"/>
                <a:gd name="T10" fmla="*/ 0 w 772"/>
                <a:gd name="T11" fmla="*/ 0 h 386"/>
                <a:gd name="T12" fmla="*/ 0 w 772"/>
                <a:gd name="T13" fmla="*/ 0 h 386"/>
                <a:gd name="T14" fmla="*/ 0 w 772"/>
                <a:gd name="T15" fmla="*/ 0 h 386"/>
                <a:gd name="T16" fmla="*/ 0 w 772"/>
                <a:gd name="T17" fmla="*/ 0 h 386"/>
                <a:gd name="T18" fmla="*/ 0 w 772"/>
                <a:gd name="T19" fmla="*/ 0 h 386"/>
                <a:gd name="T20" fmla="*/ 0 w 772"/>
                <a:gd name="T21" fmla="*/ 0 h 386"/>
                <a:gd name="T22" fmla="*/ 0 w 772"/>
                <a:gd name="T23" fmla="*/ 0 h 386"/>
                <a:gd name="T24" fmla="*/ 0 w 772"/>
                <a:gd name="T25" fmla="*/ 0 h 386"/>
                <a:gd name="T26" fmla="*/ 0 w 772"/>
                <a:gd name="T27" fmla="*/ 0 h 386"/>
                <a:gd name="T28" fmla="*/ 0 w 772"/>
                <a:gd name="T29" fmla="*/ 0 h 386"/>
                <a:gd name="T30" fmla="*/ 0 w 772"/>
                <a:gd name="T31" fmla="*/ 0 h 386"/>
                <a:gd name="T32" fmla="*/ 0 w 772"/>
                <a:gd name="T33" fmla="*/ 0 h 386"/>
                <a:gd name="T34" fmla="*/ 0 w 772"/>
                <a:gd name="T35" fmla="*/ 0 h 386"/>
                <a:gd name="T36" fmla="*/ 0 w 772"/>
                <a:gd name="T37" fmla="*/ 0 h 386"/>
                <a:gd name="T38" fmla="*/ 0 w 772"/>
                <a:gd name="T39" fmla="*/ 0 h 386"/>
                <a:gd name="T40" fmla="*/ 0 w 772"/>
                <a:gd name="T41" fmla="*/ 0 h 386"/>
                <a:gd name="T42" fmla="*/ 0 w 772"/>
                <a:gd name="T43" fmla="*/ 0 h 386"/>
                <a:gd name="T44" fmla="*/ 0 w 772"/>
                <a:gd name="T45" fmla="*/ 0 h 386"/>
                <a:gd name="T46" fmla="*/ 0 w 772"/>
                <a:gd name="T47" fmla="*/ 0 h 386"/>
                <a:gd name="T48" fmla="*/ 0 w 772"/>
                <a:gd name="T49" fmla="*/ 0 h 386"/>
                <a:gd name="T50" fmla="*/ 0 w 772"/>
                <a:gd name="T51" fmla="*/ 0 h 386"/>
                <a:gd name="T52" fmla="*/ 0 w 772"/>
                <a:gd name="T53" fmla="*/ 0 h 386"/>
                <a:gd name="T54" fmla="*/ 0 w 772"/>
                <a:gd name="T55" fmla="*/ 0 h 386"/>
                <a:gd name="T56" fmla="*/ 0 w 772"/>
                <a:gd name="T57" fmla="*/ 0 h 386"/>
                <a:gd name="T58" fmla="*/ 0 w 772"/>
                <a:gd name="T59" fmla="*/ 0 h 386"/>
                <a:gd name="T60" fmla="*/ 0 w 772"/>
                <a:gd name="T61" fmla="*/ 0 h 386"/>
                <a:gd name="T62" fmla="*/ 0 w 772"/>
                <a:gd name="T63" fmla="*/ 0 h 386"/>
                <a:gd name="T64" fmla="*/ 0 w 772"/>
                <a:gd name="T65" fmla="*/ 0 h 386"/>
                <a:gd name="T66" fmla="*/ 0 w 772"/>
                <a:gd name="T67" fmla="*/ 0 h 386"/>
                <a:gd name="T68" fmla="*/ 0 w 772"/>
                <a:gd name="T69" fmla="*/ 0 h 386"/>
                <a:gd name="T70" fmla="*/ 0 w 772"/>
                <a:gd name="T71" fmla="*/ 0 h 386"/>
                <a:gd name="T72" fmla="*/ 0 w 772"/>
                <a:gd name="T73" fmla="*/ 0 h 386"/>
                <a:gd name="T74" fmla="*/ 0 w 772"/>
                <a:gd name="T75" fmla="*/ 0 h 386"/>
                <a:gd name="T76" fmla="*/ 0 w 772"/>
                <a:gd name="T77" fmla="*/ 0 h 386"/>
                <a:gd name="T78" fmla="*/ 0 w 772"/>
                <a:gd name="T79" fmla="*/ 0 h 386"/>
                <a:gd name="T80" fmla="*/ 0 w 772"/>
                <a:gd name="T81" fmla="*/ 0 h 386"/>
                <a:gd name="T82" fmla="*/ 0 w 772"/>
                <a:gd name="T83" fmla="*/ 0 h 386"/>
                <a:gd name="T84" fmla="*/ 0 w 772"/>
                <a:gd name="T85" fmla="*/ 0 h 386"/>
                <a:gd name="T86" fmla="*/ 0 w 772"/>
                <a:gd name="T87" fmla="*/ 0 h 386"/>
                <a:gd name="T88" fmla="*/ 0 w 772"/>
                <a:gd name="T89" fmla="*/ 0 h 386"/>
                <a:gd name="T90" fmla="*/ 0 w 772"/>
                <a:gd name="T91" fmla="*/ 0 h 386"/>
                <a:gd name="T92" fmla="*/ 0 w 772"/>
                <a:gd name="T93" fmla="*/ 0 h 386"/>
                <a:gd name="T94" fmla="*/ 0 w 772"/>
                <a:gd name="T95" fmla="*/ 0 h 386"/>
                <a:gd name="T96" fmla="*/ 0 w 772"/>
                <a:gd name="T97" fmla="*/ 0 h 386"/>
                <a:gd name="T98" fmla="*/ 0 w 772"/>
                <a:gd name="T99" fmla="*/ 0 h 386"/>
                <a:gd name="T100" fmla="*/ 0 w 772"/>
                <a:gd name="T101" fmla="*/ 0 h 386"/>
                <a:gd name="T102" fmla="*/ 0 w 772"/>
                <a:gd name="T103" fmla="*/ 0 h 386"/>
                <a:gd name="T104" fmla="*/ 0 w 772"/>
                <a:gd name="T105" fmla="*/ 0 h 386"/>
                <a:gd name="T106" fmla="*/ 0 w 772"/>
                <a:gd name="T107" fmla="*/ 0 h 386"/>
                <a:gd name="T108" fmla="*/ 0 w 772"/>
                <a:gd name="T109" fmla="*/ 0 h 386"/>
                <a:gd name="T110" fmla="*/ 0 w 772"/>
                <a:gd name="T111" fmla="*/ 0 h 386"/>
                <a:gd name="T112" fmla="*/ 0 w 772"/>
                <a:gd name="T113" fmla="*/ 0 h 38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772"/>
                <a:gd name="T172" fmla="*/ 0 h 386"/>
                <a:gd name="T173" fmla="*/ 772 w 772"/>
                <a:gd name="T174" fmla="*/ 386 h 38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772" h="386">
                  <a:moveTo>
                    <a:pt x="318" y="0"/>
                  </a:moveTo>
                  <a:lnTo>
                    <a:pt x="326" y="5"/>
                  </a:lnTo>
                  <a:lnTo>
                    <a:pt x="333" y="9"/>
                  </a:lnTo>
                  <a:lnTo>
                    <a:pt x="340" y="12"/>
                  </a:lnTo>
                  <a:lnTo>
                    <a:pt x="347" y="16"/>
                  </a:lnTo>
                  <a:lnTo>
                    <a:pt x="356" y="21"/>
                  </a:lnTo>
                  <a:lnTo>
                    <a:pt x="363" y="24"/>
                  </a:lnTo>
                  <a:lnTo>
                    <a:pt x="369" y="28"/>
                  </a:lnTo>
                  <a:lnTo>
                    <a:pt x="376" y="31"/>
                  </a:lnTo>
                  <a:lnTo>
                    <a:pt x="385" y="37"/>
                  </a:lnTo>
                  <a:lnTo>
                    <a:pt x="392" y="40"/>
                  </a:lnTo>
                  <a:lnTo>
                    <a:pt x="399" y="43"/>
                  </a:lnTo>
                  <a:lnTo>
                    <a:pt x="406" y="47"/>
                  </a:lnTo>
                  <a:lnTo>
                    <a:pt x="416" y="52"/>
                  </a:lnTo>
                  <a:lnTo>
                    <a:pt x="426" y="57"/>
                  </a:lnTo>
                  <a:lnTo>
                    <a:pt x="435" y="62"/>
                  </a:lnTo>
                  <a:lnTo>
                    <a:pt x="445" y="68"/>
                  </a:lnTo>
                  <a:lnTo>
                    <a:pt x="456" y="73"/>
                  </a:lnTo>
                  <a:lnTo>
                    <a:pt x="466" y="76"/>
                  </a:lnTo>
                  <a:lnTo>
                    <a:pt x="475" y="81"/>
                  </a:lnTo>
                  <a:lnTo>
                    <a:pt x="485" y="87"/>
                  </a:lnTo>
                  <a:lnTo>
                    <a:pt x="496" y="94"/>
                  </a:lnTo>
                  <a:lnTo>
                    <a:pt x="504" y="99"/>
                  </a:lnTo>
                  <a:lnTo>
                    <a:pt x="513" y="106"/>
                  </a:lnTo>
                  <a:lnTo>
                    <a:pt x="521" y="111"/>
                  </a:lnTo>
                  <a:lnTo>
                    <a:pt x="544" y="130"/>
                  </a:lnTo>
                  <a:lnTo>
                    <a:pt x="566" y="151"/>
                  </a:lnTo>
                  <a:lnTo>
                    <a:pt x="587" y="170"/>
                  </a:lnTo>
                  <a:lnTo>
                    <a:pt x="608" y="190"/>
                  </a:lnTo>
                  <a:lnTo>
                    <a:pt x="628" y="211"/>
                  </a:lnTo>
                  <a:lnTo>
                    <a:pt x="649" y="232"/>
                  </a:lnTo>
                  <a:lnTo>
                    <a:pt x="670" y="254"/>
                  </a:lnTo>
                  <a:lnTo>
                    <a:pt x="689" y="275"/>
                  </a:lnTo>
                  <a:lnTo>
                    <a:pt x="710" y="296"/>
                  </a:lnTo>
                  <a:lnTo>
                    <a:pt x="730" y="318"/>
                  </a:lnTo>
                  <a:lnTo>
                    <a:pt x="751" y="339"/>
                  </a:lnTo>
                  <a:lnTo>
                    <a:pt x="772" y="360"/>
                  </a:lnTo>
                  <a:lnTo>
                    <a:pt x="772" y="386"/>
                  </a:lnTo>
                  <a:lnTo>
                    <a:pt x="254" y="386"/>
                  </a:lnTo>
                  <a:lnTo>
                    <a:pt x="0" y="132"/>
                  </a:lnTo>
                  <a:lnTo>
                    <a:pt x="0" y="107"/>
                  </a:lnTo>
                  <a:lnTo>
                    <a:pt x="2" y="107"/>
                  </a:lnTo>
                  <a:lnTo>
                    <a:pt x="3" y="107"/>
                  </a:lnTo>
                  <a:lnTo>
                    <a:pt x="5" y="106"/>
                  </a:lnTo>
                  <a:lnTo>
                    <a:pt x="7" y="104"/>
                  </a:lnTo>
                  <a:lnTo>
                    <a:pt x="9" y="104"/>
                  </a:lnTo>
                  <a:lnTo>
                    <a:pt x="10" y="104"/>
                  </a:lnTo>
                  <a:lnTo>
                    <a:pt x="12" y="102"/>
                  </a:lnTo>
                  <a:lnTo>
                    <a:pt x="14" y="102"/>
                  </a:lnTo>
                  <a:lnTo>
                    <a:pt x="14" y="100"/>
                  </a:lnTo>
                  <a:lnTo>
                    <a:pt x="257" y="342"/>
                  </a:lnTo>
                  <a:lnTo>
                    <a:pt x="525" y="206"/>
                  </a:lnTo>
                  <a:lnTo>
                    <a:pt x="318" y="0"/>
                  </a:lnTo>
                  <a:close/>
                </a:path>
              </a:pathLst>
            </a:custGeom>
            <a:solidFill>
              <a:srgbClr val="A2C1FE"/>
            </a:solidFill>
            <a:ln w="9525">
              <a:noFill/>
              <a:round/>
              <a:headEnd/>
              <a:tailEnd/>
            </a:ln>
          </p:spPr>
          <p:txBody>
            <a:bodyPr/>
            <a:lstStyle/>
            <a:p>
              <a:endParaRPr lang="en-US" sz="700" dirty="0"/>
            </a:p>
          </p:txBody>
        </p:sp>
        <p:sp>
          <p:nvSpPr>
            <p:cNvPr id="22" name="Freeform 21"/>
            <p:cNvSpPr>
              <a:spLocks/>
            </p:cNvSpPr>
            <p:nvPr/>
          </p:nvSpPr>
          <p:spPr bwMode="auto">
            <a:xfrm>
              <a:off x="626" y="1904"/>
              <a:ext cx="436" cy="228"/>
            </a:xfrm>
            <a:custGeom>
              <a:avLst/>
              <a:gdLst>
                <a:gd name="T0" fmla="*/ 0 w 874"/>
                <a:gd name="T1" fmla="*/ 0 h 456"/>
                <a:gd name="T2" fmla="*/ 0 w 874"/>
                <a:gd name="T3" fmla="*/ 0 h 456"/>
                <a:gd name="T4" fmla="*/ 0 w 874"/>
                <a:gd name="T5" fmla="*/ 1 h 456"/>
                <a:gd name="T6" fmla="*/ 0 w 874"/>
                <a:gd name="T7" fmla="*/ 1 h 456"/>
                <a:gd name="T8" fmla="*/ 0 w 874"/>
                <a:gd name="T9" fmla="*/ 1 h 456"/>
                <a:gd name="T10" fmla="*/ 0 w 874"/>
                <a:gd name="T11" fmla="*/ 1 h 456"/>
                <a:gd name="T12" fmla="*/ 0 w 874"/>
                <a:gd name="T13" fmla="*/ 1 h 456"/>
                <a:gd name="T14" fmla="*/ 0 w 874"/>
                <a:gd name="T15" fmla="*/ 1 h 456"/>
                <a:gd name="T16" fmla="*/ 0 w 874"/>
                <a:gd name="T17" fmla="*/ 0 h 456"/>
                <a:gd name="T18" fmla="*/ 0 w 874"/>
                <a:gd name="T19" fmla="*/ 0 h 456"/>
                <a:gd name="T20" fmla="*/ 0 w 874"/>
                <a:gd name="T21" fmla="*/ 1 h 456"/>
                <a:gd name="T22" fmla="*/ 0 w 874"/>
                <a:gd name="T23" fmla="*/ 1 h 456"/>
                <a:gd name="T24" fmla="*/ 0 w 874"/>
                <a:gd name="T25" fmla="*/ 1 h 456"/>
                <a:gd name="T26" fmla="*/ 0 w 874"/>
                <a:gd name="T27" fmla="*/ 1 h 456"/>
                <a:gd name="T28" fmla="*/ 0 w 874"/>
                <a:gd name="T29" fmla="*/ 1 h 456"/>
                <a:gd name="T30" fmla="*/ 0 w 874"/>
                <a:gd name="T31" fmla="*/ 1 h 456"/>
                <a:gd name="T32" fmla="*/ 0 w 874"/>
                <a:gd name="T33" fmla="*/ 0 h 456"/>
                <a:gd name="T34" fmla="*/ 0 w 874"/>
                <a:gd name="T35" fmla="*/ 0 h 456"/>
                <a:gd name="T36" fmla="*/ 0 w 874"/>
                <a:gd name="T37" fmla="*/ 1 h 456"/>
                <a:gd name="T38" fmla="*/ 0 w 874"/>
                <a:gd name="T39" fmla="*/ 1 h 456"/>
                <a:gd name="T40" fmla="*/ 0 w 874"/>
                <a:gd name="T41" fmla="*/ 1 h 456"/>
                <a:gd name="T42" fmla="*/ 0 w 874"/>
                <a:gd name="T43" fmla="*/ 1 h 456"/>
                <a:gd name="T44" fmla="*/ 0 w 874"/>
                <a:gd name="T45" fmla="*/ 1 h 456"/>
                <a:gd name="T46" fmla="*/ 0 w 874"/>
                <a:gd name="T47" fmla="*/ 1 h 456"/>
                <a:gd name="T48" fmla="*/ 0 w 874"/>
                <a:gd name="T49" fmla="*/ 0 h 456"/>
                <a:gd name="T50" fmla="*/ 0 w 874"/>
                <a:gd name="T51" fmla="*/ 0 h 456"/>
                <a:gd name="T52" fmla="*/ 0 w 874"/>
                <a:gd name="T53" fmla="*/ 1 h 456"/>
                <a:gd name="T54" fmla="*/ 0 w 874"/>
                <a:gd name="T55" fmla="*/ 1 h 456"/>
                <a:gd name="T56" fmla="*/ 0 w 874"/>
                <a:gd name="T57" fmla="*/ 1 h 456"/>
                <a:gd name="T58" fmla="*/ 0 w 874"/>
                <a:gd name="T59" fmla="*/ 1 h 456"/>
                <a:gd name="T60" fmla="*/ 0 w 874"/>
                <a:gd name="T61" fmla="*/ 1 h 456"/>
                <a:gd name="T62" fmla="*/ 0 w 874"/>
                <a:gd name="T63" fmla="*/ 1 h 456"/>
                <a:gd name="T64" fmla="*/ 0 w 874"/>
                <a:gd name="T65" fmla="*/ 1 h 456"/>
                <a:gd name="T66" fmla="*/ 0 w 874"/>
                <a:gd name="T67" fmla="*/ 1 h 456"/>
                <a:gd name="T68" fmla="*/ 0 w 874"/>
                <a:gd name="T69" fmla="*/ 1 h 456"/>
                <a:gd name="T70" fmla="*/ 0 w 874"/>
                <a:gd name="T71" fmla="*/ 1 h 456"/>
                <a:gd name="T72" fmla="*/ 0 w 874"/>
                <a:gd name="T73" fmla="*/ 1 h 456"/>
                <a:gd name="T74" fmla="*/ 0 w 874"/>
                <a:gd name="T75" fmla="*/ 1 h 456"/>
                <a:gd name="T76" fmla="*/ 0 w 874"/>
                <a:gd name="T77" fmla="*/ 1 h 456"/>
                <a:gd name="T78" fmla="*/ 0 w 874"/>
                <a:gd name="T79" fmla="*/ 1 h 456"/>
                <a:gd name="T80" fmla="*/ 0 w 874"/>
                <a:gd name="T81" fmla="*/ 1 h 456"/>
                <a:gd name="T82" fmla="*/ 0 w 874"/>
                <a:gd name="T83" fmla="*/ 1 h 456"/>
                <a:gd name="T84" fmla="*/ 0 w 874"/>
                <a:gd name="T85" fmla="*/ 1 h 456"/>
                <a:gd name="T86" fmla="*/ 0 w 874"/>
                <a:gd name="T87" fmla="*/ 1 h 456"/>
                <a:gd name="T88" fmla="*/ 0 w 874"/>
                <a:gd name="T89" fmla="*/ 1 h 456"/>
                <a:gd name="T90" fmla="*/ 0 w 874"/>
                <a:gd name="T91" fmla="*/ 1 h 456"/>
                <a:gd name="T92" fmla="*/ 0 w 874"/>
                <a:gd name="T93" fmla="*/ 1 h 456"/>
                <a:gd name="T94" fmla="*/ 0 w 874"/>
                <a:gd name="T95" fmla="*/ 1 h 456"/>
                <a:gd name="T96" fmla="*/ 0 w 874"/>
                <a:gd name="T97" fmla="*/ 0 h 456"/>
                <a:gd name="T98" fmla="*/ 0 w 874"/>
                <a:gd name="T99" fmla="*/ 0 h 45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874"/>
                <a:gd name="T151" fmla="*/ 0 h 456"/>
                <a:gd name="T152" fmla="*/ 874 w 874"/>
                <a:gd name="T153" fmla="*/ 456 h 45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874" h="456">
                  <a:moveTo>
                    <a:pt x="303" y="0"/>
                  </a:moveTo>
                  <a:lnTo>
                    <a:pt x="344" y="0"/>
                  </a:lnTo>
                  <a:lnTo>
                    <a:pt x="344" y="181"/>
                  </a:lnTo>
                  <a:lnTo>
                    <a:pt x="416" y="181"/>
                  </a:lnTo>
                  <a:lnTo>
                    <a:pt x="416" y="399"/>
                  </a:lnTo>
                  <a:lnTo>
                    <a:pt x="487" y="399"/>
                  </a:lnTo>
                  <a:lnTo>
                    <a:pt x="487" y="371"/>
                  </a:lnTo>
                  <a:lnTo>
                    <a:pt x="446" y="371"/>
                  </a:lnTo>
                  <a:lnTo>
                    <a:pt x="446" y="0"/>
                  </a:lnTo>
                  <a:lnTo>
                    <a:pt x="487" y="0"/>
                  </a:lnTo>
                  <a:lnTo>
                    <a:pt x="487" y="181"/>
                  </a:lnTo>
                  <a:lnTo>
                    <a:pt x="556" y="181"/>
                  </a:lnTo>
                  <a:lnTo>
                    <a:pt x="556" y="399"/>
                  </a:lnTo>
                  <a:lnTo>
                    <a:pt x="625" y="399"/>
                  </a:lnTo>
                  <a:lnTo>
                    <a:pt x="625" y="371"/>
                  </a:lnTo>
                  <a:lnTo>
                    <a:pt x="584" y="371"/>
                  </a:lnTo>
                  <a:lnTo>
                    <a:pt x="584" y="0"/>
                  </a:lnTo>
                  <a:lnTo>
                    <a:pt x="627" y="0"/>
                  </a:lnTo>
                  <a:lnTo>
                    <a:pt x="627" y="180"/>
                  </a:lnTo>
                  <a:lnTo>
                    <a:pt x="701" y="261"/>
                  </a:lnTo>
                  <a:lnTo>
                    <a:pt x="701" y="399"/>
                  </a:lnTo>
                  <a:lnTo>
                    <a:pt x="772" y="399"/>
                  </a:lnTo>
                  <a:lnTo>
                    <a:pt x="772" y="371"/>
                  </a:lnTo>
                  <a:lnTo>
                    <a:pt x="731" y="371"/>
                  </a:lnTo>
                  <a:lnTo>
                    <a:pt x="731" y="0"/>
                  </a:lnTo>
                  <a:lnTo>
                    <a:pt x="765" y="0"/>
                  </a:lnTo>
                  <a:lnTo>
                    <a:pt x="765" y="316"/>
                  </a:lnTo>
                  <a:lnTo>
                    <a:pt x="874" y="434"/>
                  </a:lnTo>
                  <a:lnTo>
                    <a:pt x="874" y="456"/>
                  </a:lnTo>
                  <a:lnTo>
                    <a:pt x="249" y="456"/>
                  </a:lnTo>
                  <a:lnTo>
                    <a:pt x="249" y="432"/>
                  </a:lnTo>
                  <a:lnTo>
                    <a:pt x="244" y="427"/>
                  </a:lnTo>
                  <a:lnTo>
                    <a:pt x="230" y="413"/>
                  </a:lnTo>
                  <a:lnTo>
                    <a:pt x="213" y="396"/>
                  </a:lnTo>
                  <a:lnTo>
                    <a:pt x="190" y="375"/>
                  </a:lnTo>
                  <a:lnTo>
                    <a:pt x="166" y="351"/>
                  </a:lnTo>
                  <a:lnTo>
                    <a:pt x="140" y="323"/>
                  </a:lnTo>
                  <a:lnTo>
                    <a:pt x="113" y="297"/>
                  </a:lnTo>
                  <a:lnTo>
                    <a:pt x="87" y="269"/>
                  </a:lnTo>
                  <a:lnTo>
                    <a:pt x="61" y="244"/>
                  </a:lnTo>
                  <a:lnTo>
                    <a:pt x="37" y="221"/>
                  </a:lnTo>
                  <a:lnTo>
                    <a:pt x="18" y="200"/>
                  </a:lnTo>
                  <a:lnTo>
                    <a:pt x="0" y="183"/>
                  </a:lnTo>
                  <a:lnTo>
                    <a:pt x="57" y="183"/>
                  </a:lnTo>
                  <a:lnTo>
                    <a:pt x="275" y="399"/>
                  </a:lnTo>
                  <a:lnTo>
                    <a:pt x="344" y="399"/>
                  </a:lnTo>
                  <a:lnTo>
                    <a:pt x="344" y="371"/>
                  </a:lnTo>
                  <a:lnTo>
                    <a:pt x="303" y="371"/>
                  </a:lnTo>
                  <a:lnTo>
                    <a:pt x="303" y="0"/>
                  </a:lnTo>
                  <a:close/>
                </a:path>
              </a:pathLst>
            </a:custGeom>
            <a:solidFill>
              <a:srgbClr val="A2C1FE"/>
            </a:solidFill>
            <a:ln w="9525">
              <a:noFill/>
              <a:round/>
              <a:headEnd/>
              <a:tailEnd/>
            </a:ln>
          </p:spPr>
          <p:txBody>
            <a:bodyPr/>
            <a:lstStyle/>
            <a:p>
              <a:endParaRPr lang="en-US" sz="700" dirty="0"/>
            </a:p>
          </p:txBody>
        </p:sp>
        <p:sp>
          <p:nvSpPr>
            <p:cNvPr id="23" name="Freeform 22"/>
            <p:cNvSpPr>
              <a:spLocks/>
            </p:cNvSpPr>
            <p:nvPr/>
          </p:nvSpPr>
          <p:spPr bwMode="auto">
            <a:xfrm>
              <a:off x="758" y="2140"/>
              <a:ext cx="319" cy="22"/>
            </a:xfrm>
            <a:custGeom>
              <a:avLst/>
              <a:gdLst>
                <a:gd name="T0" fmla="*/ 0 w 638"/>
                <a:gd name="T1" fmla="*/ 0 h 44"/>
                <a:gd name="T2" fmla="*/ 1 w 638"/>
                <a:gd name="T3" fmla="*/ 0 h 44"/>
                <a:gd name="T4" fmla="*/ 1 w 638"/>
                <a:gd name="T5" fmla="*/ 0 h 44"/>
                <a:gd name="T6" fmla="*/ 1 w 638"/>
                <a:gd name="T7" fmla="*/ 1 h 44"/>
                <a:gd name="T8" fmla="*/ 1 w 638"/>
                <a:gd name="T9" fmla="*/ 1 h 44"/>
                <a:gd name="T10" fmla="*/ 1 w 638"/>
                <a:gd name="T11" fmla="*/ 1 h 44"/>
                <a:gd name="T12" fmla="*/ 1 w 638"/>
                <a:gd name="T13" fmla="*/ 1 h 44"/>
                <a:gd name="T14" fmla="*/ 1 w 638"/>
                <a:gd name="T15" fmla="*/ 1 h 44"/>
                <a:gd name="T16" fmla="*/ 1 w 638"/>
                <a:gd name="T17" fmla="*/ 1 h 44"/>
                <a:gd name="T18" fmla="*/ 1 w 638"/>
                <a:gd name="T19" fmla="*/ 1 h 44"/>
                <a:gd name="T20" fmla="*/ 1 w 638"/>
                <a:gd name="T21" fmla="*/ 1 h 44"/>
                <a:gd name="T22" fmla="*/ 1 w 638"/>
                <a:gd name="T23" fmla="*/ 1 h 44"/>
                <a:gd name="T24" fmla="*/ 1 w 638"/>
                <a:gd name="T25" fmla="*/ 1 h 44"/>
                <a:gd name="T26" fmla="*/ 1 w 638"/>
                <a:gd name="T27" fmla="*/ 1 h 44"/>
                <a:gd name="T28" fmla="*/ 1 w 638"/>
                <a:gd name="T29" fmla="*/ 1 h 44"/>
                <a:gd name="T30" fmla="*/ 1 w 638"/>
                <a:gd name="T31" fmla="*/ 1 h 44"/>
                <a:gd name="T32" fmla="*/ 1 w 638"/>
                <a:gd name="T33" fmla="*/ 1 h 44"/>
                <a:gd name="T34" fmla="*/ 1 w 638"/>
                <a:gd name="T35" fmla="*/ 1 h 44"/>
                <a:gd name="T36" fmla="*/ 1 w 638"/>
                <a:gd name="T37" fmla="*/ 1 h 44"/>
                <a:gd name="T38" fmla="*/ 1 w 638"/>
                <a:gd name="T39" fmla="*/ 1 h 44"/>
                <a:gd name="T40" fmla="*/ 1 w 638"/>
                <a:gd name="T41" fmla="*/ 1 h 44"/>
                <a:gd name="T42" fmla="*/ 1 w 638"/>
                <a:gd name="T43" fmla="*/ 1 h 44"/>
                <a:gd name="T44" fmla="*/ 1 w 638"/>
                <a:gd name="T45" fmla="*/ 1 h 44"/>
                <a:gd name="T46" fmla="*/ 1 w 638"/>
                <a:gd name="T47" fmla="*/ 1 h 44"/>
                <a:gd name="T48" fmla="*/ 1 w 638"/>
                <a:gd name="T49" fmla="*/ 1 h 44"/>
                <a:gd name="T50" fmla="*/ 1 w 638"/>
                <a:gd name="T51" fmla="*/ 1 h 44"/>
                <a:gd name="T52" fmla="*/ 1 w 638"/>
                <a:gd name="T53" fmla="*/ 1 h 44"/>
                <a:gd name="T54" fmla="*/ 1 w 638"/>
                <a:gd name="T55" fmla="*/ 1 h 44"/>
                <a:gd name="T56" fmla="*/ 1 w 638"/>
                <a:gd name="T57" fmla="*/ 1 h 44"/>
                <a:gd name="T58" fmla="*/ 1 w 638"/>
                <a:gd name="T59" fmla="*/ 1 h 44"/>
                <a:gd name="T60" fmla="*/ 1 w 638"/>
                <a:gd name="T61" fmla="*/ 1 h 44"/>
                <a:gd name="T62" fmla="*/ 1 w 638"/>
                <a:gd name="T63" fmla="*/ 1 h 44"/>
                <a:gd name="T64" fmla="*/ 1 w 638"/>
                <a:gd name="T65" fmla="*/ 1 h 44"/>
                <a:gd name="T66" fmla="*/ 1 w 638"/>
                <a:gd name="T67" fmla="*/ 1 h 44"/>
                <a:gd name="T68" fmla="*/ 1 w 638"/>
                <a:gd name="T69" fmla="*/ 1 h 44"/>
                <a:gd name="T70" fmla="*/ 1 w 638"/>
                <a:gd name="T71" fmla="*/ 1 h 44"/>
                <a:gd name="T72" fmla="*/ 1 w 638"/>
                <a:gd name="T73" fmla="*/ 1 h 44"/>
                <a:gd name="T74" fmla="*/ 1 w 638"/>
                <a:gd name="T75" fmla="*/ 1 h 44"/>
                <a:gd name="T76" fmla="*/ 1 w 638"/>
                <a:gd name="T77" fmla="*/ 1 h 44"/>
                <a:gd name="T78" fmla="*/ 0 w 638"/>
                <a:gd name="T79" fmla="*/ 0 h 44"/>
                <a:gd name="T80" fmla="*/ 0 w 638"/>
                <a:gd name="T81" fmla="*/ 0 h 44"/>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638"/>
                <a:gd name="T124" fmla="*/ 0 h 44"/>
                <a:gd name="T125" fmla="*/ 638 w 638"/>
                <a:gd name="T126" fmla="*/ 44 h 44"/>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638" h="44">
                  <a:moveTo>
                    <a:pt x="0" y="0"/>
                  </a:moveTo>
                  <a:lnTo>
                    <a:pt x="614" y="0"/>
                  </a:lnTo>
                  <a:lnTo>
                    <a:pt x="616" y="0"/>
                  </a:lnTo>
                  <a:lnTo>
                    <a:pt x="618" y="1"/>
                  </a:lnTo>
                  <a:lnTo>
                    <a:pt x="619" y="1"/>
                  </a:lnTo>
                  <a:lnTo>
                    <a:pt x="621" y="3"/>
                  </a:lnTo>
                  <a:lnTo>
                    <a:pt x="623" y="5"/>
                  </a:lnTo>
                  <a:lnTo>
                    <a:pt x="625" y="6"/>
                  </a:lnTo>
                  <a:lnTo>
                    <a:pt x="628" y="8"/>
                  </a:lnTo>
                  <a:lnTo>
                    <a:pt x="630" y="10"/>
                  </a:lnTo>
                  <a:lnTo>
                    <a:pt x="631" y="13"/>
                  </a:lnTo>
                  <a:lnTo>
                    <a:pt x="635" y="15"/>
                  </a:lnTo>
                  <a:lnTo>
                    <a:pt x="637" y="17"/>
                  </a:lnTo>
                  <a:lnTo>
                    <a:pt x="638" y="19"/>
                  </a:lnTo>
                  <a:lnTo>
                    <a:pt x="638" y="44"/>
                  </a:lnTo>
                  <a:lnTo>
                    <a:pt x="19" y="44"/>
                  </a:lnTo>
                  <a:lnTo>
                    <a:pt x="19" y="43"/>
                  </a:lnTo>
                  <a:lnTo>
                    <a:pt x="19" y="41"/>
                  </a:lnTo>
                  <a:lnTo>
                    <a:pt x="19" y="39"/>
                  </a:lnTo>
                  <a:lnTo>
                    <a:pt x="19" y="38"/>
                  </a:lnTo>
                  <a:lnTo>
                    <a:pt x="20" y="36"/>
                  </a:lnTo>
                  <a:lnTo>
                    <a:pt x="19" y="34"/>
                  </a:lnTo>
                  <a:lnTo>
                    <a:pt x="20" y="31"/>
                  </a:lnTo>
                  <a:lnTo>
                    <a:pt x="19" y="27"/>
                  </a:lnTo>
                  <a:lnTo>
                    <a:pt x="20" y="24"/>
                  </a:lnTo>
                  <a:lnTo>
                    <a:pt x="19" y="19"/>
                  </a:lnTo>
                  <a:lnTo>
                    <a:pt x="17" y="17"/>
                  </a:lnTo>
                  <a:lnTo>
                    <a:pt x="15" y="15"/>
                  </a:lnTo>
                  <a:lnTo>
                    <a:pt x="13" y="13"/>
                  </a:lnTo>
                  <a:lnTo>
                    <a:pt x="12" y="12"/>
                  </a:lnTo>
                  <a:lnTo>
                    <a:pt x="10" y="10"/>
                  </a:lnTo>
                  <a:lnTo>
                    <a:pt x="8" y="8"/>
                  </a:lnTo>
                  <a:lnTo>
                    <a:pt x="6" y="6"/>
                  </a:lnTo>
                  <a:lnTo>
                    <a:pt x="5" y="5"/>
                  </a:lnTo>
                  <a:lnTo>
                    <a:pt x="3" y="3"/>
                  </a:lnTo>
                  <a:lnTo>
                    <a:pt x="1" y="1"/>
                  </a:lnTo>
                  <a:lnTo>
                    <a:pt x="0" y="0"/>
                  </a:lnTo>
                  <a:close/>
                </a:path>
              </a:pathLst>
            </a:custGeom>
            <a:solidFill>
              <a:srgbClr val="A2C1FE"/>
            </a:solidFill>
            <a:ln w="9525">
              <a:noFill/>
              <a:round/>
              <a:headEnd/>
              <a:tailEnd/>
            </a:ln>
          </p:spPr>
          <p:txBody>
            <a:bodyPr/>
            <a:lstStyle/>
            <a:p>
              <a:endParaRPr lang="en-US" sz="700" dirty="0"/>
            </a:p>
          </p:txBody>
        </p:sp>
      </p:grpSp>
      <p:grpSp>
        <p:nvGrpSpPr>
          <p:cNvPr id="4" name="Group 23"/>
          <p:cNvGrpSpPr>
            <a:grpSpLocks/>
          </p:cNvGrpSpPr>
          <p:nvPr/>
        </p:nvGrpSpPr>
        <p:grpSpPr bwMode="auto">
          <a:xfrm>
            <a:off x="6624501" y="2313714"/>
            <a:ext cx="726369" cy="666991"/>
            <a:chOff x="567" y="1616"/>
            <a:chExt cx="568" cy="605"/>
          </a:xfrm>
        </p:grpSpPr>
        <p:sp>
          <p:nvSpPr>
            <p:cNvPr id="25" name="AutoShape 17"/>
            <p:cNvSpPr>
              <a:spLocks noChangeAspect="1" noChangeArrowheads="1" noTextEdit="1"/>
            </p:cNvSpPr>
            <p:nvPr/>
          </p:nvSpPr>
          <p:spPr bwMode="auto">
            <a:xfrm>
              <a:off x="567" y="1616"/>
              <a:ext cx="568" cy="605"/>
            </a:xfrm>
            <a:prstGeom prst="rect">
              <a:avLst/>
            </a:prstGeom>
            <a:noFill/>
            <a:ln w="9525">
              <a:noFill/>
              <a:miter lim="800000"/>
              <a:headEnd/>
              <a:tailEnd/>
            </a:ln>
          </p:spPr>
          <p:txBody>
            <a:bodyPr/>
            <a:lstStyle/>
            <a:p>
              <a:endParaRPr lang="en-US" sz="700" dirty="0"/>
            </a:p>
          </p:txBody>
        </p:sp>
        <p:sp>
          <p:nvSpPr>
            <p:cNvPr id="26" name="Freeform 25"/>
            <p:cNvSpPr>
              <a:spLocks/>
            </p:cNvSpPr>
            <p:nvPr/>
          </p:nvSpPr>
          <p:spPr bwMode="auto">
            <a:xfrm>
              <a:off x="611" y="1660"/>
              <a:ext cx="480" cy="517"/>
            </a:xfrm>
            <a:custGeom>
              <a:avLst/>
              <a:gdLst>
                <a:gd name="T0" fmla="*/ 1 w 960"/>
                <a:gd name="T1" fmla="*/ 0 h 1034"/>
                <a:gd name="T2" fmla="*/ 1 w 960"/>
                <a:gd name="T3" fmla="*/ 1 h 1034"/>
                <a:gd name="T4" fmla="*/ 1 w 960"/>
                <a:gd name="T5" fmla="*/ 1 h 1034"/>
                <a:gd name="T6" fmla="*/ 1 w 960"/>
                <a:gd name="T7" fmla="*/ 1 h 1034"/>
                <a:gd name="T8" fmla="*/ 1 w 960"/>
                <a:gd name="T9" fmla="*/ 1 h 1034"/>
                <a:gd name="T10" fmla="*/ 1 w 960"/>
                <a:gd name="T11" fmla="*/ 1 h 1034"/>
                <a:gd name="T12" fmla="*/ 1 w 960"/>
                <a:gd name="T13" fmla="*/ 1 h 1034"/>
                <a:gd name="T14" fmla="*/ 1 w 960"/>
                <a:gd name="T15" fmla="*/ 1 h 1034"/>
                <a:gd name="T16" fmla="*/ 1 w 960"/>
                <a:gd name="T17" fmla="*/ 1 h 1034"/>
                <a:gd name="T18" fmla="*/ 1 w 960"/>
                <a:gd name="T19" fmla="*/ 1 h 1034"/>
                <a:gd name="T20" fmla="*/ 1 w 960"/>
                <a:gd name="T21" fmla="*/ 1 h 1034"/>
                <a:gd name="T22" fmla="*/ 1 w 960"/>
                <a:gd name="T23" fmla="*/ 1 h 1034"/>
                <a:gd name="T24" fmla="*/ 1 w 960"/>
                <a:gd name="T25" fmla="*/ 1 h 1034"/>
                <a:gd name="T26" fmla="*/ 1 w 960"/>
                <a:gd name="T27" fmla="*/ 1 h 1034"/>
                <a:gd name="T28" fmla="*/ 1 w 960"/>
                <a:gd name="T29" fmla="*/ 1 h 1034"/>
                <a:gd name="T30" fmla="*/ 1 w 960"/>
                <a:gd name="T31" fmla="*/ 1 h 1034"/>
                <a:gd name="T32" fmla="*/ 1 w 960"/>
                <a:gd name="T33" fmla="*/ 1 h 1034"/>
                <a:gd name="T34" fmla="*/ 1 w 960"/>
                <a:gd name="T35" fmla="*/ 1 h 1034"/>
                <a:gd name="T36" fmla="*/ 1 w 960"/>
                <a:gd name="T37" fmla="*/ 1 h 1034"/>
                <a:gd name="T38" fmla="*/ 1 w 960"/>
                <a:gd name="T39" fmla="*/ 1 h 1034"/>
                <a:gd name="T40" fmla="*/ 1 w 960"/>
                <a:gd name="T41" fmla="*/ 1 h 1034"/>
                <a:gd name="T42" fmla="*/ 1 w 960"/>
                <a:gd name="T43" fmla="*/ 1 h 1034"/>
                <a:gd name="T44" fmla="*/ 1 w 960"/>
                <a:gd name="T45" fmla="*/ 1 h 1034"/>
                <a:gd name="T46" fmla="*/ 1 w 960"/>
                <a:gd name="T47" fmla="*/ 1 h 1034"/>
                <a:gd name="T48" fmla="*/ 1 w 960"/>
                <a:gd name="T49" fmla="*/ 1 h 1034"/>
                <a:gd name="T50" fmla="*/ 1 w 960"/>
                <a:gd name="T51" fmla="*/ 1 h 1034"/>
                <a:gd name="T52" fmla="*/ 1 w 960"/>
                <a:gd name="T53" fmla="*/ 1 h 1034"/>
                <a:gd name="T54" fmla="*/ 1 w 960"/>
                <a:gd name="T55" fmla="*/ 1 h 1034"/>
                <a:gd name="T56" fmla="*/ 1 w 960"/>
                <a:gd name="T57" fmla="*/ 1 h 1034"/>
                <a:gd name="T58" fmla="*/ 1 w 960"/>
                <a:gd name="T59" fmla="*/ 1 h 1034"/>
                <a:gd name="T60" fmla="*/ 1 w 960"/>
                <a:gd name="T61" fmla="*/ 1 h 1034"/>
                <a:gd name="T62" fmla="*/ 1 w 960"/>
                <a:gd name="T63" fmla="*/ 1 h 1034"/>
                <a:gd name="T64" fmla="*/ 1 w 960"/>
                <a:gd name="T65" fmla="*/ 1 h 1034"/>
                <a:gd name="T66" fmla="*/ 1 w 960"/>
                <a:gd name="T67" fmla="*/ 1 h 1034"/>
                <a:gd name="T68" fmla="*/ 1 w 960"/>
                <a:gd name="T69" fmla="*/ 1 h 1034"/>
                <a:gd name="T70" fmla="*/ 1 w 960"/>
                <a:gd name="T71" fmla="*/ 1 h 1034"/>
                <a:gd name="T72" fmla="*/ 1 w 960"/>
                <a:gd name="T73" fmla="*/ 1 h 1034"/>
                <a:gd name="T74" fmla="*/ 1 w 960"/>
                <a:gd name="T75" fmla="*/ 1 h 1034"/>
                <a:gd name="T76" fmla="*/ 1 w 960"/>
                <a:gd name="T77" fmla="*/ 1 h 1034"/>
                <a:gd name="T78" fmla="*/ 1 w 960"/>
                <a:gd name="T79" fmla="*/ 1 h 1034"/>
                <a:gd name="T80" fmla="*/ 1 w 960"/>
                <a:gd name="T81" fmla="*/ 1 h 1034"/>
                <a:gd name="T82" fmla="*/ 1 w 960"/>
                <a:gd name="T83" fmla="*/ 1 h 1034"/>
                <a:gd name="T84" fmla="*/ 1 w 960"/>
                <a:gd name="T85" fmla="*/ 1 h 1034"/>
                <a:gd name="T86" fmla="*/ 1 w 960"/>
                <a:gd name="T87" fmla="*/ 1 h 1034"/>
                <a:gd name="T88" fmla="*/ 0 w 960"/>
                <a:gd name="T89" fmla="*/ 1 h 1034"/>
                <a:gd name="T90" fmla="*/ 0 w 960"/>
                <a:gd name="T91" fmla="*/ 1 h 1034"/>
                <a:gd name="T92" fmla="*/ 1 w 960"/>
                <a:gd name="T93" fmla="*/ 1 h 1034"/>
                <a:gd name="T94" fmla="*/ 1 w 960"/>
                <a:gd name="T95" fmla="*/ 1 h 1034"/>
                <a:gd name="T96" fmla="*/ 1 w 960"/>
                <a:gd name="T97" fmla="*/ 1 h 1034"/>
                <a:gd name="T98" fmla="*/ 1 w 960"/>
                <a:gd name="T99" fmla="*/ 1 h 1034"/>
                <a:gd name="T100" fmla="*/ 1 w 960"/>
                <a:gd name="T101" fmla="*/ 1 h 1034"/>
                <a:gd name="T102" fmla="*/ 1 w 960"/>
                <a:gd name="T103" fmla="*/ 1 h 1034"/>
                <a:gd name="T104" fmla="*/ 1 w 960"/>
                <a:gd name="T105" fmla="*/ 1 h 1034"/>
                <a:gd name="T106" fmla="*/ 1 w 960"/>
                <a:gd name="T107" fmla="*/ 1 h 1034"/>
                <a:gd name="T108" fmla="*/ 1 w 960"/>
                <a:gd name="T109" fmla="*/ 1 h 1034"/>
                <a:gd name="T110" fmla="*/ 1 w 960"/>
                <a:gd name="T111" fmla="*/ 1 h 1034"/>
                <a:gd name="T112" fmla="*/ 1 w 960"/>
                <a:gd name="T113" fmla="*/ 1 h 1034"/>
                <a:gd name="T114" fmla="*/ 1 w 960"/>
                <a:gd name="T115" fmla="*/ 1 h 1034"/>
                <a:gd name="T116" fmla="*/ 1 w 960"/>
                <a:gd name="T117" fmla="*/ 1 h 1034"/>
                <a:gd name="T118" fmla="*/ 1 w 960"/>
                <a:gd name="T119" fmla="*/ 1 h 1034"/>
                <a:gd name="T120" fmla="*/ 1 w 960"/>
                <a:gd name="T121" fmla="*/ 1 h 1034"/>
                <a:gd name="T122" fmla="*/ 1 w 960"/>
                <a:gd name="T123" fmla="*/ 0 h 1034"/>
                <a:gd name="T124" fmla="*/ 1 w 960"/>
                <a:gd name="T125" fmla="*/ 0 h 1034"/>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960"/>
                <a:gd name="T190" fmla="*/ 0 h 1034"/>
                <a:gd name="T191" fmla="*/ 960 w 960"/>
                <a:gd name="T192" fmla="*/ 1034 h 1034"/>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960" h="1034">
                  <a:moveTo>
                    <a:pt x="332" y="0"/>
                  </a:moveTo>
                  <a:lnTo>
                    <a:pt x="354" y="12"/>
                  </a:lnTo>
                  <a:lnTo>
                    <a:pt x="376" y="24"/>
                  </a:lnTo>
                  <a:lnTo>
                    <a:pt x="399" y="35"/>
                  </a:lnTo>
                  <a:lnTo>
                    <a:pt x="423" y="47"/>
                  </a:lnTo>
                  <a:lnTo>
                    <a:pt x="445" y="57"/>
                  </a:lnTo>
                  <a:lnTo>
                    <a:pt x="468" y="68"/>
                  </a:lnTo>
                  <a:lnTo>
                    <a:pt x="490" y="80"/>
                  </a:lnTo>
                  <a:lnTo>
                    <a:pt x="511" y="92"/>
                  </a:lnTo>
                  <a:lnTo>
                    <a:pt x="534" y="104"/>
                  </a:lnTo>
                  <a:lnTo>
                    <a:pt x="554" y="116"/>
                  </a:lnTo>
                  <a:lnTo>
                    <a:pt x="575" y="130"/>
                  </a:lnTo>
                  <a:lnTo>
                    <a:pt x="594" y="144"/>
                  </a:lnTo>
                  <a:lnTo>
                    <a:pt x="620" y="164"/>
                  </a:lnTo>
                  <a:lnTo>
                    <a:pt x="642" y="183"/>
                  </a:lnTo>
                  <a:lnTo>
                    <a:pt x="665" y="204"/>
                  </a:lnTo>
                  <a:lnTo>
                    <a:pt x="687" y="227"/>
                  </a:lnTo>
                  <a:lnTo>
                    <a:pt x="710" y="247"/>
                  </a:lnTo>
                  <a:lnTo>
                    <a:pt x="730" y="270"/>
                  </a:lnTo>
                  <a:lnTo>
                    <a:pt x="751" y="292"/>
                  </a:lnTo>
                  <a:lnTo>
                    <a:pt x="773" y="315"/>
                  </a:lnTo>
                  <a:lnTo>
                    <a:pt x="794" y="337"/>
                  </a:lnTo>
                  <a:lnTo>
                    <a:pt x="815" y="360"/>
                  </a:lnTo>
                  <a:lnTo>
                    <a:pt x="836" y="382"/>
                  </a:lnTo>
                  <a:lnTo>
                    <a:pt x="856" y="403"/>
                  </a:lnTo>
                  <a:lnTo>
                    <a:pt x="856" y="470"/>
                  </a:lnTo>
                  <a:lnTo>
                    <a:pt x="824" y="470"/>
                  </a:lnTo>
                  <a:lnTo>
                    <a:pt x="824" y="780"/>
                  </a:lnTo>
                  <a:lnTo>
                    <a:pt x="932" y="890"/>
                  </a:lnTo>
                  <a:lnTo>
                    <a:pt x="932" y="939"/>
                  </a:lnTo>
                  <a:lnTo>
                    <a:pt x="936" y="942"/>
                  </a:lnTo>
                  <a:lnTo>
                    <a:pt x="938" y="944"/>
                  </a:lnTo>
                  <a:lnTo>
                    <a:pt x="939" y="946"/>
                  </a:lnTo>
                  <a:lnTo>
                    <a:pt x="943" y="949"/>
                  </a:lnTo>
                  <a:lnTo>
                    <a:pt x="944" y="951"/>
                  </a:lnTo>
                  <a:lnTo>
                    <a:pt x="946" y="953"/>
                  </a:lnTo>
                  <a:lnTo>
                    <a:pt x="950" y="956"/>
                  </a:lnTo>
                  <a:lnTo>
                    <a:pt x="951" y="958"/>
                  </a:lnTo>
                  <a:lnTo>
                    <a:pt x="955" y="961"/>
                  </a:lnTo>
                  <a:lnTo>
                    <a:pt x="956" y="963"/>
                  </a:lnTo>
                  <a:lnTo>
                    <a:pt x="958" y="965"/>
                  </a:lnTo>
                  <a:lnTo>
                    <a:pt x="960" y="966"/>
                  </a:lnTo>
                  <a:lnTo>
                    <a:pt x="960" y="1034"/>
                  </a:lnTo>
                  <a:lnTo>
                    <a:pt x="297" y="1034"/>
                  </a:lnTo>
                  <a:lnTo>
                    <a:pt x="0" y="737"/>
                  </a:lnTo>
                  <a:lnTo>
                    <a:pt x="0" y="628"/>
                  </a:lnTo>
                  <a:lnTo>
                    <a:pt x="69" y="628"/>
                  </a:lnTo>
                  <a:lnTo>
                    <a:pt x="69" y="246"/>
                  </a:lnTo>
                  <a:lnTo>
                    <a:pt x="66" y="242"/>
                  </a:lnTo>
                  <a:lnTo>
                    <a:pt x="62" y="239"/>
                  </a:lnTo>
                  <a:lnTo>
                    <a:pt x="57" y="234"/>
                  </a:lnTo>
                  <a:lnTo>
                    <a:pt x="54" y="228"/>
                  </a:lnTo>
                  <a:lnTo>
                    <a:pt x="48" y="223"/>
                  </a:lnTo>
                  <a:lnTo>
                    <a:pt x="43" y="220"/>
                  </a:lnTo>
                  <a:lnTo>
                    <a:pt x="40" y="215"/>
                  </a:lnTo>
                  <a:lnTo>
                    <a:pt x="36" y="211"/>
                  </a:lnTo>
                  <a:lnTo>
                    <a:pt x="33" y="208"/>
                  </a:lnTo>
                  <a:lnTo>
                    <a:pt x="31" y="204"/>
                  </a:lnTo>
                  <a:lnTo>
                    <a:pt x="29" y="202"/>
                  </a:lnTo>
                  <a:lnTo>
                    <a:pt x="28" y="201"/>
                  </a:lnTo>
                  <a:lnTo>
                    <a:pt x="28" y="145"/>
                  </a:lnTo>
                  <a:lnTo>
                    <a:pt x="332" y="0"/>
                  </a:lnTo>
                  <a:close/>
                </a:path>
              </a:pathLst>
            </a:custGeom>
            <a:solidFill>
              <a:srgbClr val="000066"/>
            </a:solidFill>
            <a:ln w="9525">
              <a:noFill/>
              <a:round/>
              <a:headEnd/>
              <a:tailEnd/>
            </a:ln>
          </p:spPr>
          <p:txBody>
            <a:bodyPr/>
            <a:lstStyle/>
            <a:p>
              <a:endParaRPr lang="en-US" sz="700" dirty="0"/>
            </a:p>
          </p:txBody>
        </p:sp>
        <p:sp>
          <p:nvSpPr>
            <p:cNvPr id="27" name="Freeform 26"/>
            <p:cNvSpPr>
              <a:spLocks/>
            </p:cNvSpPr>
            <p:nvPr/>
          </p:nvSpPr>
          <p:spPr bwMode="auto">
            <a:xfrm>
              <a:off x="640" y="1689"/>
              <a:ext cx="385" cy="192"/>
            </a:xfrm>
            <a:custGeom>
              <a:avLst/>
              <a:gdLst>
                <a:gd name="T0" fmla="*/ 0 w 772"/>
                <a:gd name="T1" fmla="*/ 0 h 386"/>
                <a:gd name="T2" fmla="*/ 0 w 772"/>
                <a:gd name="T3" fmla="*/ 0 h 386"/>
                <a:gd name="T4" fmla="*/ 0 w 772"/>
                <a:gd name="T5" fmla="*/ 0 h 386"/>
                <a:gd name="T6" fmla="*/ 0 w 772"/>
                <a:gd name="T7" fmla="*/ 0 h 386"/>
                <a:gd name="T8" fmla="*/ 0 w 772"/>
                <a:gd name="T9" fmla="*/ 0 h 386"/>
                <a:gd name="T10" fmla="*/ 0 w 772"/>
                <a:gd name="T11" fmla="*/ 0 h 386"/>
                <a:gd name="T12" fmla="*/ 0 w 772"/>
                <a:gd name="T13" fmla="*/ 0 h 386"/>
                <a:gd name="T14" fmla="*/ 0 w 772"/>
                <a:gd name="T15" fmla="*/ 0 h 386"/>
                <a:gd name="T16" fmla="*/ 0 w 772"/>
                <a:gd name="T17" fmla="*/ 0 h 386"/>
                <a:gd name="T18" fmla="*/ 0 w 772"/>
                <a:gd name="T19" fmla="*/ 0 h 386"/>
                <a:gd name="T20" fmla="*/ 0 w 772"/>
                <a:gd name="T21" fmla="*/ 0 h 386"/>
                <a:gd name="T22" fmla="*/ 0 w 772"/>
                <a:gd name="T23" fmla="*/ 0 h 386"/>
                <a:gd name="T24" fmla="*/ 0 w 772"/>
                <a:gd name="T25" fmla="*/ 0 h 386"/>
                <a:gd name="T26" fmla="*/ 0 w 772"/>
                <a:gd name="T27" fmla="*/ 0 h 386"/>
                <a:gd name="T28" fmla="*/ 0 w 772"/>
                <a:gd name="T29" fmla="*/ 0 h 386"/>
                <a:gd name="T30" fmla="*/ 0 w 772"/>
                <a:gd name="T31" fmla="*/ 0 h 386"/>
                <a:gd name="T32" fmla="*/ 0 w 772"/>
                <a:gd name="T33" fmla="*/ 0 h 386"/>
                <a:gd name="T34" fmla="*/ 0 w 772"/>
                <a:gd name="T35" fmla="*/ 0 h 386"/>
                <a:gd name="T36" fmla="*/ 0 w 772"/>
                <a:gd name="T37" fmla="*/ 0 h 386"/>
                <a:gd name="T38" fmla="*/ 0 w 772"/>
                <a:gd name="T39" fmla="*/ 0 h 386"/>
                <a:gd name="T40" fmla="*/ 0 w 772"/>
                <a:gd name="T41" fmla="*/ 0 h 386"/>
                <a:gd name="T42" fmla="*/ 0 w 772"/>
                <a:gd name="T43" fmla="*/ 0 h 386"/>
                <a:gd name="T44" fmla="*/ 0 w 772"/>
                <a:gd name="T45" fmla="*/ 0 h 386"/>
                <a:gd name="T46" fmla="*/ 0 w 772"/>
                <a:gd name="T47" fmla="*/ 0 h 386"/>
                <a:gd name="T48" fmla="*/ 0 w 772"/>
                <a:gd name="T49" fmla="*/ 0 h 386"/>
                <a:gd name="T50" fmla="*/ 0 w 772"/>
                <a:gd name="T51" fmla="*/ 0 h 386"/>
                <a:gd name="T52" fmla="*/ 0 w 772"/>
                <a:gd name="T53" fmla="*/ 0 h 386"/>
                <a:gd name="T54" fmla="*/ 0 w 772"/>
                <a:gd name="T55" fmla="*/ 0 h 386"/>
                <a:gd name="T56" fmla="*/ 0 w 772"/>
                <a:gd name="T57" fmla="*/ 0 h 386"/>
                <a:gd name="T58" fmla="*/ 0 w 772"/>
                <a:gd name="T59" fmla="*/ 0 h 386"/>
                <a:gd name="T60" fmla="*/ 0 w 772"/>
                <a:gd name="T61" fmla="*/ 0 h 386"/>
                <a:gd name="T62" fmla="*/ 0 w 772"/>
                <a:gd name="T63" fmla="*/ 0 h 386"/>
                <a:gd name="T64" fmla="*/ 0 w 772"/>
                <a:gd name="T65" fmla="*/ 0 h 386"/>
                <a:gd name="T66" fmla="*/ 0 w 772"/>
                <a:gd name="T67" fmla="*/ 0 h 386"/>
                <a:gd name="T68" fmla="*/ 0 w 772"/>
                <a:gd name="T69" fmla="*/ 0 h 386"/>
                <a:gd name="T70" fmla="*/ 0 w 772"/>
                <a:gd name="T71" fmla="*/ 0 h 386"/>
                <a:gd name="T72" fmla="*/ 0 w 772"/>
                <a:gd name="T73" fmla="*/ 0 h 386"/>
                <a:gd name="T74" fmla="*/ 0 w 772"/>
                <a:gd name="T75" fmla="*/ 0 h 386"/>
                <a:gd name="T76" fmla="*/ 0 w 772"/>
                <a:gd name="T77" fmla="*/ 0 h 386"/>
                <a:gd name="T78" fmla="*/ 0 w 772"/>
                <a:gd name="T79" fmla="*/ 0 h 386"/>
                <a:gd name="T80" fmla="*/ 0 w 772"/>
                <a:gd name="T81" fmla="*/ 0 h 386"/>
                <a:gd name="T82" fmla="*/ 0 w 772"/>
                <a:gd name="T83" fmla="*/ 0 h 386"/>
                <a:gd name="T84" fmla="*/ 0 w 772"/>
                <a:gd name="T85" fmla="*/ 0 h 386"/>
                <a:gd name="T86" fmla="*/ 0 w 772"/>
                <a:gd name="T87" fmla="*/ 0 h 386"/>
                <a:gd name="T88" fmla="*/ 0 w 772"/>
                <a:gd name="T89" fmla="*/ 0 h 386"/>
                <a:gd name="T90" fmla="*/ 0 w 772"/>
                <a:gd name="T91" fmla="*/ 0 h 386"/>
                <a:gd name="T92" fmla="*/ 0 w 772"/>
                <a:gd name="T93" fmla="*/ 0 h 386"/>
                <a:gd name="T94" fmla="*/ 0 w 772"/>
                <a:gd name="T95" fmla="*/ 0 h 386"/>
                <a:gd name="T96" fmla="*/ 0 w 772"/>
                <a:gd name="T97" fmla="*/ 0 h 386"/>
                <a:gd name="T98" fmla="*/ 0 w 772"/>
                <a:gd name="T99" fmla="*/ 0 h 386"/>
                <a:gd name="T100" fmla="*/ 0 w 772"/>
                <a:gd name="T101" fmla="*/ 0 h 386"/>
                <a:gd name="T102" fmla="*/ 0 w 772"/>
                <a:gd name="T103" fmla="*/ 0 h 386"/>
                <a:gd name="T104" fmla="*/ 0 w 772"/>
                <a:gd name="T105" fmla="*/ 0 h 386"/>
                <a:gd name="T106" fmla="*/ 0 w 772"/>
                <a:gd name="T107" fmla="*/ 0 h 386"/>
                <a:gd name="T108" fmla="*/ 0 w 772"/>
                <a:gd name="T109" fmla="*/ 0 h 386"/>
                <a:gd name="T110" fmla="*/ 0 w 772"/>
                <a:gd name="T111" fmla="*/ 0 h 386"/>
                <a:gd name="T112" fmla="*/ 0 w 772"/>
                <a:gd name="T113" fmla="*/ 0 h 38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772"/>
                <a:gd name="T172" fmla="*/ 0 h 386"/>
                <a:gd name="T173" fmla="*/ 772 w 772"/>
                <a:gd name="T174" fmla="*/ 386 h 38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772" h="386">
                  <a:moveTo>
                    <a:pt x="318" y="0"/>
                  </a:moveTo>
                  <a:lnTo>
                    <a:pt x="326" y="5"/>
                  </a:lnTo>
                  <a:lnTo>
                    <a:pt x="333" y="9"/>
                  </a:lnTo>
                  <a:lnTo>
                    <a:pt x="340" y="12"/>
                  </a:lnTo>
                  <a:lnTo>
                    <a:pt x="347" y="16"/>
                  </a:lnTo>
                  <a:lnTo>
                    <a:pt x="356" y="21"/>
                  </a:lnTo>
                  <a:lnTo>
                    <a:pt x="363" y="24"/>
                  </a:lnTo>
                  <a:lnTo>
                    <a:pt x="369" y="28"/>
                  </a:lnTo>
                  <a:lnTo>
                    <a:pt x="376" y="31"/>
                  </a:lnTo>
                  <a:lnTo>
                    <a:pt x="385" y="37"/>
                  </a:lnTo>
                  <a:lnTo>
                    <a:pt x="392" y="40"/>
                  </a:lnTo>
                  <a:lnTo>
                    <a:pt x="399" y="43"/>
                  </a:lnTo>
                  <a:lnTo>
                    <a:pt x="406" y="47"/>
                  </a:lnTo>
                  <a:lnTo>
                    <a:pt x="416" y="52"/>
                  </a:lnTo>
                  <a:lnTo>
                    <a:pt x="426" y="57"/>
                  </a:lnTo>
                  <a:lnTo>
                    <a:pt x="435" y="62"/>
                  </a:lnTo>
                  <a:lnTo>
                    <a:pt x="445" y="68"/>
                  </a:lnTo>
                  <a:lnTo>
                    <a:pt x="456" y="73"/>
                  </a:lnTo>
                  <a:lnTo>
                    <a:pt x="466" y="76"/>
                  </a:lnTo>
                  <a:lnTo>
                    <a:pt x="475" y="81"/>
                  </a:lnTo>
                  <a:lnTo>
                    <a:pt x="485" y="87"/>
                  </a:lnTo>
                  <a:lnTo>
                    <a:pt x="496" y="94"/>
                  </a:lnTo>
                  <a:lnTo>
                    <a:pt x="504" y="99"/>
                  </a:lnTo>
                  <a:lnTo>
                    <a:pt x="513" y="106"/>
                  </a:lnTo>
                  <a:lnTo>
                    <a:pt x="521" y="111"/>
                  </a:lnTo>
                  <a:lnTo>
                    <a:pt x="544" y="130"/>
                  </a:lnTo>
                  <a:lnTo>
                    <a:pt x="566" y="151"/>
                  </a:lnTo>
                  <a:lnTo>
                    <a:pt x="587" y="170"/>
                  </a:lnTo>
                  <a:lnTo>
                    <a:pt x="608" y="190"/>
                  </a:lnTo>
                  <a:lnTo>
                    <a:pt x="628" y="211"/>
                  </a:lnTo>
                  <a:lnTo>
                    <a:pt x="649" y="232"/>
                  </a:lnTo>
                  <a:lnTo>
                    <a:pt x="670" y="254"/>
                  </a:lnTo>
                  <a:lnTo>
                    <a:pt x="689" y="275"/>
                  </a:lnTo>
                  <a:lnTo>
                    <a:pt x="710" y="296"/>
                  </a:lnTo>
                  <a:lnTo>
                    <a:pt x="730" y="318"/>
                  </a:lnTo>
                  <a:lnTo>
                    <a:pt x="751" y="339"/>
                  </a:lnTo>
                  <a:lnTo>
                    <a:pt x="772" y="360"/>
                  </a:lnTo>
                  <a:lnTo>
                    <a:pt x="772" y="386"/>
                  </a:lnTo>
                  <a:lnTo>
                    <a:pt x="254" y="386"/>
                  </a:lnTo>
                  <a:lnTo>
                    <a:pt x="0" y="132"/>
                  </a:lnTo>
                  <a:lnTo>
                    <a:pt x="0" y="107"/>
                  </a:lnTo>
                  <a:lnTo>
                    <a:pt x="2" y="107"/>
                  </a:lnTo>
                  <a:lnTo>
                    <a:pt x="3" y="107"/>
                  </a:lnTo>
                  <a:lnTo>
                    <a:pt x="5" y="106"/>
                  </a:lnTo>
                  <a:lnTo>
                    <a:pt x="7" y="104"/>
                  </a:lnTo>
                  <a:lnTo>
                    <a:pt x="9" y="104"/>
                  </a:lnTo>
                  <a:lnTo>
                    <a:pt x="10" y="104"/>
                  </a:lnTo>
                  <a:lnTo>
                    <a:pt x="12" y="102"/>
                  </a:lnTo>
                  <a:lnTo>
                    <a:pt x="14" y="102"/>
                  </a:lnTo>
                  <a:lnTo>
                    <a:pt x="14" y="100"/>
                  </a:lnTo>
                  <a:lnTo>
                    <a:pt x="257" y="342"/>
                  </a:lnTo>
                  <a:lnTo>
                    <a:pt x="525" y="206"/>
                  </a:lnTo>
                  <a:lnTo>
                    <a:pt x="318" y="0"/>
                  </a:lnTo>
                  <a:close/>
                </a:path>
              </a:pathLst>
            </a:custGeom>
            <a:solidFill>
              <a:srgbClr val="A2C1FE"/>
            </a:solidFill>
            <a:ln w="9525">
              <a:noFill/>
              <a:round/>
              <a:headEnd/>
              <a:tailEnd/>
            </a:ln>
          </p:spPr>
          <p:txBody>
            <a:bodyPr/>
            <a:lstStyle/>
            <a:p>
              <a:endParaRPr lang="en-US" sz="700" dirty="0"/>
            </a:p>
          </p:txBody>
        </p:sp>
        <p:sp>
          <p:nvSpPr>
            <p:cNvPr id="28" name="Freeform 27"/>
            <p:cNvSpPr>
              <a:spLocks/>
            </p:cNvSpPr>
            <p:nvPr/>
          </p:nvSpPr>
          <p:spPr bwMode="auto">
            <a:xfrm>
              <a:off x="626" y="1904"/>
              <a:ext cx="436" cy="228"/>
            </a:xfrm>
            <a:custGeom>
              <a:avLst/>
              <a:gdLst>
                <a:gd name="T0" fmla="*/ 0 w 874"/>
                <a:gd name="T1" fmla="*/ 0 h 456"/>
                <a:gd name="T2" fmla="*/ 0 w 874"/>
                <a:gd name="T3" fmla="*/ 0 h 456"/>
                <a:gd name="T4" fmla="*/ 0 w 874"/>
                <a:gd name="T5" fmla="*/ 1 h 456"/>
                <a:gd name="T6" fmla="*/ 0 w 874"/>
                <a:gd name="T7" fmla="*/ 1 h 456"/>
                <a:gd name="T8" fmla="*/ 0 w 874"/>
                <a:gd name="T9" fmla="*/ 1 h 456"/>
                <a:gd name="T10" fmla="*/ 0 w 874"/>
                <a:gd name="T11" fmla="*/ 1 h 456"/>
                <a:gd name="T12" fmla="*/ 0 w 874"/>
                <a:gd name="T13" fmla="*/ 1 h 456"/>
                <a:gd name="T14" fmla="*/ 0 w 874"/>
                <a:gd name="T15" fmla="*/ 1 h 456"/>
                <a:gd name="T16" fmla="*/ 0 w 874"/>
                <a:gd name="T17" fmla="*/ 0 h 456"/>
                <a:gd name="T18" fmla="*/ 0 w 874"/>
                <a:gd name="T19" fmla="*/ 0 h 456"/>
                <a:gd name="T20" fmla="*/ 0 w 874"/>
                <a:gd name="T21" fmla="*/ 1 h 456"/>
                <a:gd name="T22" fmla="*/ 0 w 874"/>
                <a:gd name="T23" fmla="*/ 1 h 456"/>
                <a:gd name="T24" fmla="*/ 0 w 874"/>
                <a:gd name="T25" fmla="*/ 1 h 456"/>
                <a:gd name="T26" fmla="*/ 0 w 874"/>
                <a:gd name="T27" fmla="*/ 1 h 456"/>
                <a:gd name="T28" fmla="*/ 0 w 874"/>
                <a:gd name="T29" fmla="*/ 1 h 456"/>
                <a:gd name="T30" fmla="*/ 0 w 874"/>
                <a:gd name="T31" fmla="*/ 1 h 456"/>
                <a:gd name="T32" fmla="*/ 0 w 874"/>
                <a:gd name="T33" fmla="*/ 0 h 456"/>
                <a:gd name="T34" fmla="*/ 0 w 874"/>
                <a:gd name="T35" fmla="*/ 0 h 456"/>
                <a:gd name="T36" fmla="*/ 0 w 874"/>
                <a:gd name="T37" fmla="*/ 1 h 456"/>
                <a:gd name="T38" fmla="*/ 0 w 874"/>
                <a:gd name="T39" fmla="*/ 1 h 456"/>
                <a:gd name="T40" fmla="*/ 0 w 874"/>
                <a:gd name="T41" fmla="*/ 1 h 456"/>
                <a:gd name="T42" fmla="*/ 0 w 874"/>
                <a:gd name="T43" fmla="*/ 1 h 456"/>
                <a:gd name="T44" fmla="*/ 0 w 874"/>
                <a:gd name="T45" fmla="*/ 1 h 456"/>
                <a:gd name="T46" fmla="*/ 0 w 874"/>
                <a:gd name="T47" fmla="*/ 1 h 456"/>
                <a:gd name="T48" fmla="*/ 0 w 874"/>
                <a:gd name="T49" fmla="*/ 0 h 456"/>
                <a:gd name="T50" fmla="*/ 0 w 874"/>
                <a:gd name="T51" fmla="*/ 0 h 456"/>
                <a:gd name="T52" fmla="*/ 0 w 874"/>
                <a:gd name="T53" fmla="*/ 1 h 456"/>
                <a:gd name="T54" fmla="*/ 0 w 874"/>
                <a:gd name="T55" fmla="*/ 1 h 456"/>
                <a:gd name="T56" fmla="*/ 0 w 874"/>
                <a:gd name="T57" fmla="*/ 1 h 456"/>
                <a:gd name="T58" fmla="*/ 0 w 874"/>
                <a:gd name="T59" fmla="*/ 1 h 456"/>
                <a:gd name="T60" fmla="*/ 0 w 874"/>
                <a:gd name="T61" fmla="*/ 1 h 456"/>
                <a:gd name="T62" fmla="*/ 0 w 874"/>
                <a:gd name="T63" fmla="*/ 1 h 456"/>
                <a:gd name="T64" fmla="*/ 0 w 874"/>
                <a:gd name="T65" fmla="*/ 1 h 456"/>
                <a:gd name="T66" fmla="*/ 0 w 874"/>
                <a:gd name="T67" fmla="*/ 1 h 456"/>
                <a:gd name="T68" fmla="*/ 0 w 874"/>
                <a:gd name="T69" fmla="*/ 1 h 456"/>
                <a:gd name="T70" fmla="*/ 0 w 874"/>
                <a:gd name="T71" fmla="*/ 1 h 456"/>
                <a:gd name="T72" fmla="*/ 0 w 874"/>
                <a:gd name="T73" fmla="*/ 1 h 456"/>
                <a:gd name="T74" fmla="*/ 0 w 874"/>
                <a:gd name="T75" fmla="*/ 1 h 456"/>
                <a:gd name="T76" fmla="*/ 0 w 874"/>
                <a:gd name="T77" fmla="*/ 1 h 456"/>
                <a:gd name="T78" fmla="*/ 0 w 874"/>
                <a:gd name="T79" fmla="*/ 1 h 456"/>
                <a:gd name="T80" fmla="*/ 0 w 874"/>
                <a:gd name="T81" fmla="*/ 1 h 456"/>
                <a:gd name="T82" fmla="*/ 0 w 874"/>
                <a:gd name="T83" fmla="*/ 1 h 456"/>
                <a:gd name="T84" fmla="*/ 0 w 874"/>
                <a:gd name="T85" fmla="*/ 1 h 456"/>
                <a:gd name="T86" fmla="*/ 0 w 874"/>
                <a:gd name="T87" fmla="*/ 1 h 456"/>
                <a:gd name="T88" fmla="*/ 0 w 874"/>
                <a:gd name="T89" fmla="*/ 1 h 456"/>
                <a:gd name="T90" fmla="*/ 0 w 874"/>
                <a:gd name="T91" fmla="*/ 1 h 456"/>
                <a:gd name="T92" fmla="*/ 0 w 874"/>
                <a:gd name="T93" fmla="*/ 1 h 456"/>
                <a:gd name="T94" fmla="*/ 0 w 874"/>
                <a:gd name="T95" fmla="*/ 1 h 456"/>
                <a:gd name="T96" fmla="*/ 0 w 874"/>
                <a:gd name="T97" fmla="*/ 0 h 456"/>
                <a:gd name="T98" fmla="*/ 0 w 874"/>
                <a:gd name="T99" fmla="*/ 0 h 45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874"/>
                <a:gd name="T151" fmla="*/ 0 h 456"/>
                <a:gd name="T152" fmla="*/ 874 w 874"/>
                <a:gd name="T153" fmla="*/ 456 h 45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874" h="456">
                  <a:moveTo>
                    <a:pt x="303" y="0"/>
                  </a:moveTo>
                  <a:lnTo>
                    <a:pt x="344" y="0"/>
                  </a:lnTo>
                  <a:lnTo>
                    <a:pt x="344" y="181"/>
                  </a:lnTo>
                  <a:lnTo>
                    <a:pt x="416" y="181"/>
                  </a:lnTo>
                  <a:lnTo>
                    <a:pt x="416" y="399"/>
                  </a:lnTo>
                  <a:lnTo>
                    <a:pt x="487" y="399"/>
                  </a:lnTo>
                  <a:lnTo>
                    <a:pt x="487" y="371"/>
                  </a:lnTo>
                  <a:lnTo>
                    <a:pt x="446" y="371"/>
                  </a:lnTo>
                  <a:lnTo>
                    <a:pt x="446" y="0"/>
                  </a:lnTo>
                  <a:lnTo>
                    <a:pt x="487" y="0"/>
                  </a:lnTo>
                  <a:lnTo>
                    <a:pt x="487" y="181"/>
                  </a:lnTo>
                  <a:lnTo>
                    <a:pt x="556" y="181"/>
                  </a:lnTo>
                  <a:lnTo>
                    <a:pt x="556" y="399"/>
                  </a:lnTo>
                  <a:lnTo>
                    <a:pt x="625" y="399"/>
                  </a:lnTo>
                  <a:lnTo>
                    <a:pt x="625" y="371"/>
                  </a:lnTo>
                  <a:lnTo>
                    <a:pt x="584" y="371"/>
                  </a:lnTo>
                  <a:lnTo>
                    <a:pt x="584" y="0"/>
                  </a:lnTo>
                  <a:lnTo>
                    <a:pt x="627" y="0"/>
                  </a:lnTo>
                  <a:lnTo>
                    <a:pt x="627" y="180"/>
                  </a:lnTo>
                  <a:lnTo>
                    <a:pt x="701" y="261"/>
                  </a:lnTo>
                  <a:lnTo>
                    <a:pt x="701" y="399"/>
                  </a:lnTo>
                  <a:lnTo>
                    <a:pt x="772" y="399"/>
                  </a:lnTo>
                  <a:lnTo>
                    <a:pt x="772" y="371"/>
                  </a:lnTo>
                  <a:lnTo>
                    <a:pt x="731" y="371"/>
                  </a:lnTo>
                  <a:lnTo>
                    <a:pt x="731" y="0"/>
                  </a:lnTo>
                  <a:lnTo>
                    <a:pt x="765" y="0"/>
                  </a:lnTo>
                  <a:lnTo>
                    <a:pt x="765" y="316"/>
                  </a:lnTo>
                  <a:lnTo>
                    <a:pt x="874" y="434"/>
                  </a:lnTo>
                  <a:lnTo>
                    <a:pt x="874" y="456"/>
                  </a:lnTo>
                  <a:lnTo>
                    <a:pt x="249" y="456"/>
                  </a:lnTo>
                  <a:lnTo>
                    <a:pt x="249" y="432"/>
                  </a:lnTo>
                  <a:lnTo>
                    <a:pt x="244" y="427"/>
                  </a:lnTo>
                  <a:lnTo>
                    <a:pt x="230" y="413"/>
                  </a:lnTo>
                  <a:lnTo>
                    <a:pt x="213" y="396"/>
                  </a:lnTo>
                  <a:lnTo>
                    <a:pt x="190" y="375"/>
                  </a:lnTo>
                  <a:lnTo>
                    <a:pt x="166" y="351"/>
                  </a:lnTo>
                  <a:lnTo>
                    <a:pt x="140" y="323"/>
                  </a:lnTo>
                  <a:lnTo>
                    <a:pt x="113" y="297"/>
                  </a:lnTo>
                  <a:lnTo>
                    <a:pt x="87" y="269"/>
                  </a:lnTo>
                  <a:lnTo>
                    <a:pt x="61" y="244"/>
                  </a:lnTo>
                  <a:lnTo>
                    <a:pt x="37" y="221"/>
                  </a:lnTo>
                  <a:lnTo>
                    <a:pt x="18" y="200"/>
                  </a:lnTo>
                  <a:lnTo>
                    <a:pt x="0" y="183"/>
                  </a:lnTo>
                  <a:lnTo>
                    <a:pt x="57" y="183"/>
                  </a:lnTo>
                  <a:lnTo>
                    <a:pt x="275" y="399"/>
                  </a:lnTo>
                  <a:lnTo>
                    <a:pt x="344" y="399"/>
                  </a:lnTo>
                  <a:lnTo>
                    <a:pt x="344" y="371"/>
                  </a:lnTo>
                  <a:lnTo>
                    <a:pt x="303" y="371"/>
                  </a:lnTo>
                  <a:lnTo>
                    <a:pt x="303" y="0"/>
                  </a:lnTo>
                  <a:close/>
                </a:path>
              </a:pathLst>
            </a:custGeom>
            <a:solidFill>
              <a:srgbClr val="A2C1FE"/>
            </a:solidFill>
            <a:ln w="9525">
              <a:noFill/>
              <a:round/>
              <a:headEnd/>
              <a:tailEnd/>
            </a:ln>
          </p:spPr>
          <p:txBody>
            <a:bodyPr/>
            <a:lstStyle/>
            <a:p>
              <a:endParaRPr lang="en-US" sz="700" dirty="0"/>
            </a:p>
          </p:txBody>
        </p:sp>
        <p:sp>
          <p:nvSpPr>
            <p:cNvPr id="29" name="Freeform 28"/>
            <p:cNvSpPr>
              <a:spLocks/>
            </p:cNvSpPr>
            <p:nvPr/>
          </p:nvSpPr>
          <p:spPr bwMode="auto">
            <a:xfrm>
              <a:off x="758" y="2140"/>
              <a:ext cx="319" cy="22"/>
            </a:xfrm>
            <a:custGeom>
              <a:avLst/>
              <a:gdLst>
                <a:gd name="T0" fmla="*/ 0 w 638"/>
                <a:gd name="T1" fmla="*/ 0 h 44"/>
                <a:gd name="T2" fmla="*/ 1 w 638"/>
                <a:gd name="T3" fmla="*/ 0 h 44"/>
                <a:gd name="T4" fmla="*/ 1 w 638"/>
                <a:gd name="T5" fmla="*/ 0 h 44"/>
                <a:gd name="T6" fmla="*/ 1 w 638"/>
                <a:gd name="T7" fmla="*/ 1 h 44"/>
                <a:gd name="T8" fmla="*/ 1 w 638"/>
                <a:gd name="T9" fmla="*/ 1 h 44"/>
                <a:gd name="T10" fmla="*/ 1 w 638"/>
                <a:gd name="T11" fmla="*/ 1 h 44"/>
                <a:gd name="T12" fmla="*/ 1 w 638"/>
                <a:gd name="T13" fmla="*/ 1 h 44"/>
                <a:gd name="T14" fmla="*/ 1 w 638"/>
                <a:gd name="T15" fmla="*/ 1 h 44"/>
                <a:gd name="T16" fmla="*/ 1 w 638"/>
                <a:gd name="T17" fmla="*/ 1 h 44"/>
                <a:gd name="T18" fmla="*/ 1 w 638"/>
                <a:gd name="T19" fmla="*/ 1 h 44"/>
                <a:gd name="T20" fmla="*/ 1 w 638"/>
                <a:gd name="T21" fmla="*/ 1 h 44"/>
                <a:gd name="T22" fmla="*/ 1 w 638"/>
                <a:gd name="T23" fmla="*/ 1 h 44"/>
                <a:gd name="T24" fmla="*/ 1 w 638"/>
                <a:gd name="T25" fmla="*/ 1 h 44"/>
                <a:gd name="T26" fmla="*/ 1 w 638"/>
                <a:gd name="T27" fmla="*/ 1 h 44"/>
                <a:gd name="T28" fmla="*/ 1 w 638"/>
                <a:gd name="T29" fmla="*/ 1 h 44"/>
                <a:gd name="T30" fmla="*/ 1 w 638"/>
                <a:gd name="T31" fmla="*/ 1 h 44"/>
                <a:gd name="T32" fmla="*/ 1 w 638"/>
                <a:gd name="T33" fmla="*/ 1 h 44"/>
                <a:gd name="T34" fmla="*/ 1 w 638"/>
                <a:gd name="T35" fmla="*/ 1 h 44"/>
                <a:gd name="T36" fmla="*/ 1 w 638"/>
                <a:gd name="T37" fmla="*/ 1 h 44"/>
                <a:gd name="T38" fmla="*/ 1 w 638"/>
                <a:gd name="T39" fmla="*/ 1 h 44"/>
                <a:gd name="T40" fmla="*/ 1 w 638"/>
                <a:gd name="T41" fmla="*/ 1 h 44"/>
                <a:gd name="T42" fmla="*/ 1 w 638"/>
                <a:gd name="T43" fmla="*/ 1 h 44"/>
                <a:gd name="T44" fmla="*/ 1 w 638"/>
                <a:gd name="T45" fmla="*/ 1 h 44"/>
                <a:gd name="T46" fmla="*/ 1 w 638"/>
                <a:gd name="T47" fmla="*/ 1 h 44"/>
                <a:gd name="T48" fmla="*/ 1 w 638"/>
                <a:gd name="T49" fmla="*/ 1 h 44"/>
                <a:gd name="T50" fmla="*/ 1 w 638"/>
                <a:gd name="T51" fmla="*/ 1 h 44"/>
                <a:gd name="T52" fmla="*/ 1 w 638"/>
                <a:gd name="T53" fmla="*/ 1 h 44"/>
                <a:gd name="T54" fmla="*/ 1 w 638"/>
                <a:gd name="T55" fmla="*/ 1 h 44"/>
                <a:gd name="T56" fmla="*/ 1 w 638"/>
                <a:gd name="T57" fmla="*/ 1 h 44"/>
                <a:gd name="T58" fmla="*/ 1 w 638"/>
                <a:gd name="T59" fmla="*/ 1 h 44"/>
                <a:gd name="T60" fmla="*/ 1 w 638"/>
                <a:gd name="T61" fmla="*/ 1 h 44"/>
                <a:gd name="T62" fmla="*/ 1 w 638"/>
                <a:gd name="T63" fmla="*/ 1 h 44"/>
                <a:gd name="T64" fmla="*/ 1 w 638"/>
                <a:gd name="T65" fmla="*/ 1 h 44"/>
                <a:gd name="T66" fmla="*/ 1 w 638"/>
                <a:gd name="T67" fmla="*/ 1 h 44"/>
                <a:gd name="T68" fmla="*/ 1 w 638"/>
                <a:gd name="T69" fmla="*/ 1 h 44"/>
                <a:gd name="T70" fmla="*/ 1 w 638"/>
                <a:gd name="T71" fmla="*/ 1 h 44"/>
                <a:gd name="T72" fmla="*/ 1 w 638"/>
                <a:gd name="T73" fmla="*/ 1 h 44"/>
                <a:gd name="T74" fmla="*/ 1 w 638"/>
                <a:gd name="T75" fmla="*/ 1 h 44"/>
                <a:gd name="T76" fmla="*/ 1 w 638"/>
                <a:gd name="T77" fmla="*/ 1 h 44"/>
                <a:gd name="T78" fmla="*/ 0 w 638"/>
                <a:gd name="T79" fmla="*/ 0 h 44"/>
                <a:gd name="T80" fmla="*/ 0 w 638"/>
                <a:gd name="T81" fmla="*/ 0 h 44"/>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638"/>
                <a:gd name="T124" fmla="*/ 0 h 44"/>
                <a:gd name="T125" fmla="*/ 638 w 638"/>
                <a:gd name="T126" fmla="*/ 44 h 44"/>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638" h="44">
                  <a:moveTo>
                    <a:pt x="0" y="0"/>
                  </a:moveTo>
                  <a:lnTo>
                    <a:pt x="614" y="0"/>
                  </a:lnTo>
                  <a:lnTo>
                    <a:pt x="616" y="0"/>
                  </a:lnTo>
                  <a:lnTo>
                    <a:pt x="618" y="1"/>
                  </a:lnTo>
                  <a:lnTo>
                    <a:pt x="619" y="1"/>
                  </a:lnTo>
                  <a:lnTo>
                    <a:pt x="621" y="3"/>
                  </a:lnTo>
                  <a:lnTo>
                    <a:pt x="623" y="5"/>
                  </a:lnTo>
                  <a:lnTo>
                    <a:pt x="625" y="6"/>
                  </a:lnTo>
                  <a:lnTo>
                    <a:pt x="628" y="8"/>
                  </a:lnTo>
                  <a:lnTo>
                    <a:pt x="630" y="10"/>
                  </a:lnTo>
                  <a:lnTo>
                    <a:pt x="631" y="13"/>
                  </a:lnTo>
                  <a:lnTo>
                    <a:pt x="635" y="15"/>
                  </a:lnTo>
                  <a:lnTo>
                    <a:pt x="637" y="17"/>
                  </a:lnTo>
                  <a:lnTo>
                    <a:pt x="638" y="19"/>
                  </a:lnTo>
                  <a:lnTo>
                    <a:pt x="638" y="44"/>
                  </a:lnTo>
                  <a:lnTo>
                    <a:pt x="19" y="44"/>
                  </a:lnTo>
                  <a:lnTo>
                    <a:pt x="19" y="43"/>
                  </a:lnTo>
                  <a:lnTo>
                    <a:pt x="19" y="41"/>
                  </a:lnTo>
                  <a:lnTo>
                    <a:pt x="19" y="39"/>
                  </a:lnTo>
                  <a:lnTo>
                    <a:pt x="19" y="38"/>
                  </a:lnTo>
                  <a:lnTo>
                    <a:pt x="20" y="36"/>
                  </a:lnTo>
                  <a:lnTo>
                    <a:pt x="19" y="34"/>
                  </a:lnTo>
                  <a:lnTo>
                    <a:pt x="20" y="31"/>
                  </a:lnTo>
                  <a:lnTo>
                    <a:pt x="19" y="27"/>
                  </a:lnTo>
                  <a:lnTo>
                    <a:pt x="20" y="24"/>
                  </a:lnTo>
                  <a:lnTo>
                    <a:pt x="19" y="19"/>
                  </a:lnTo>
                  <a:lnTo>
                    <a:pt x="17" y="17"/>
                  </a:lnTo>
                  <a:lnTo>
                    <a:pt x="15" y="15"/>
                  </a:lnTo>
                  <a:lnTo>
                    <a:pt x="13" y="13"/>
                  </a:lnTo>
                  <a:lnTo>
                    <a:pt x="12" y="12"/>
                  </a:lnTo>
                  <a:lnTo>
                    <a:pt x="10" y="10"/>
                  </a:lnTo>
                  <a:lnTo>
                    <a:pt x="8" y="8"/>
                  </a:lnTo>
                  <a:lnTo>
                    <a:pt x="6" y="6"/>
                  </a:lnTo>
                  <a:lnTo>
                    <a:pt x="5" y="5"/>
                  </a:lnTo>
                  <a:lnTo>
                    <a:pt x="3" y="3"/>
                  </a:lnTo>
                  <a:lnTo>
                    <a:pt x="1" y="1"/>
                  </a:lnTo>
                  <a:lnTo>
                    <a:pt x="0" y="0"/>
                  </a:lnTo>
                  <a:close/>
                </a:path>
              </a:pathLst>
            </a:custGeom>
            <a:solidFill>
              <a:srgbClr val="A2C1FE"/>
            </a:solidFill>
            <a:ln w="9525">
              <a:noFill/>
              <a:round/>
              <a:headEnd/>
              <a:tailEnd/>
            </a:ln>
          </p:spPr>
          <p:txBody>
            <a:bodyPr/>
            <a:lstStyle/>
            <a:p>
              <a:endParaRPr lang="en-US" sz="700" dirty="0"/>
            </a:p>
          </p:txBody>
        </p:sp>
      </p:grpSp>
      <p:cxnSp>
        <p:nvCxnSpPr>
          <p:cNvPr id="37" name="Elbow Connector 36"/>
          <p:cNvCxnSpPr/>
          <p:nvPr/>
        </p:nvCxnSpPr>
        <p:spPr>
          <a:xfrm flipV="1">
            <a:off x="4916397" y="1698171"/>
            <a:ext cx="1733798" cy="237508"/>
          </a:xfrm>
          <a:prstGeom prst="bentConnector3">
            <a:avLst>
              <a:gd name="adj1" fmla="val 50000"/>
            </a:avLst>
          </a:prstGeom>
          <a:ln w="15875">
            <a:solidFill>
              <a:srgbClr val="000000"/>
            </a:solidFill>
            <a:prstDash val="solid"/>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9" name="Elbow Connector 38"/>
          <p:cNvCxnSpPr/>
          <p:nvPr/>
        </p:nvCxnSpPr>
        <p:spPr>
          <a:xfrm>
            <a:off x="4928272" y="2339440"/>
            <a:ext cx="1733797" cy="273132"/>
          </a:xfrm>
          <a:prstGeom prst="bentConnector3">
            <a:avLst>
              <a:gd name="adj1" fmla="val 50000"/>
            </a:avLst>
          </a:prstGeom>
          <a:ln w="15875">
            <a:solidFill>
              <a:srgbClr val="000000"/>
            </a:solidFill>
            <a:prstDash val="solid"/>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5" name="Group 49"/>
          <p:cNvGrpSpPr>
            <a:grpSpLocks/>
          </p:cNvGrpSpPr>
          <p:nvPr/>
        </p:nvGrpSpPr>
        <p:grpSpPr bwMode="auto">
          <a:xfrm>
            <a:off x="1801107" y="1159830"/>
            <a:ext cx="837032" cy="833458"/>
            <a:chOff x="567" y="1616"/>
            <a:chExt cx="568" cy="605"/>
          </a:xfrm>
        </p:grpSpPr>
        <p:sp>
          <p:nvSpPr>
            <p:cNvPr id="51" name="AutoShape 17"/>
            <p:cNvSpPr>
              <a:spLocks noChangeAspect="1" noChangeArrowheads="1" noTextEdit="1"/>
            </p:cNvSpPr>
            <p:nvPr/>
          </p:nvSpPr>
          <p:spPr bwMode="auto">
            <a:xfrm>
              <a:off x="567" y="1616"/>
              <a:ext cx="568" cy="605"/>
            </a:xfrm>
            <a:prstGeom prst="rect">
              <a:avLst/>
            </a:prstGeom>
            <a:noFill/>
            <a:ln w="9525">
              <a:noFill/>
              <a:miter lim="800000"/>
              <a:headEnd/>
              <a:tailEnd/>
            </a:ln>
          </p:spPr>
          <p:txBody>
            <a:bodyPr/>
            <a:lstStyle/>
            <a:p>
              <a:endParaRPr lang="en-US" sz="700" dirty="0"/>
            </a:p>
          </p:txBody>
        </p:sp>
        <p:sp>
          <p:nvSpPr>
            <p:cNvPr id="52" name="Freeform 51"/>
            <p:cNvSpPr>
              <a:spLocks/>
            </p:cNvSpPr>
            <p:nvPr/>
          </p:nvSpPr>
          <p:spPr bwMode="auto">
            <a:xfrm>
              <a:off x="611" y="1660"/>
              <a:ext cx="480" cy="517"/>
            </a:xfrm>
            <a:custGeom>
              <a:avLst/>
              <a:gdLst>
                <a:gd name="T0" fmla="*/ 1 w 960"/>
                <a:gd name="T1" fmla="*/ 0 h 1034"/>
                <a:gd name="T2" fmla="*/ 1 w 960"/>
                <a:gd name="T3" fmla="*/ 1 h 1034"/>
                <a:gd name="T4" fmla="*/ 1 w 960"/>
                <a:gd name="T5" fmla="*/ 1 h 1034"/>
                <a:gd name="T6" fmla="*/ 1 w 960"/>
                <a:gd name="T7" fmla="*/ 1 h 1034"/>
                <a:gd name="T8" fmla="*/ 1 w 960"/>
                <a:gd name="T9" fmla="*/ 1 h 1034"/>
                <a:gd name="T10" fmla="*/ 1 w 960"/>
                <a:gd name="T11" fmla="*/ 1 h 1034"/>
                <a:gd name="T12" fmla="*/ 1 w 960"/>
                <a:gd name="T13" fmla="*/ 1 h 1034"/>
                <a:gd name="T14" fmla="*/ 1 w 960"/>
                <a:gd name="T15" fmla="*/ 1 h 1034"/>
                <a:gd name="T16" fmla="*/ 1 w 960"/>
                <a:gd name="T17" fmla="*/ 1 h 1034"/>
                <a:gd name="T18" fmla="*/ 1 w 960"/>
                <a:gd name="T19" fmla="*/ 1 h 1034"/>
                <a:gd name="T20" fmla="*/ 1 w 960"/>
                <a:gd name="T21" fmla="*/ 1 h 1034"/>
                <a:gd name="T22" fmla="*/ 1 w 960"/>
                <a:gd name="T23" fmla="*/ 1 h 1034"/>
                <a:gd name="T24" fmla="*/ 1 w 960"/>
                <a:gd name="T25" fmla="*/ 1 h 1034"/>
                <a:gd name="T26" fmla="*/ 1 w 960"/>
                <a:gd name="T27" fmla="*/ 1 h 1034"/>
                <a:gd name="T28" fmla="*/ 1 w 960"/>
                <a:gd name="T29" fmla="*/ 1 h 1034"/>
                <a:gd name="T30" fmla="*/ 1 w 960"/>
                <a:gd name="T31" fmla="*/ 1 h 1034"/>
                <a:gd name="T32" fmla="*/ 1 w 960"/>
                <a:gd name="T33" fmla="*/ 1 h 1034"/>
                <a:gd name="T34" fmla="*/ 1 w 960"/>
                <a:gd name="T35" fmla="*/ 1 h 1034"/>
                <a:gd name="T36" fmla="*/ 1 w 960"/>
                <a:gd name="T37" fmla="*/ 1 h 1034"/>
                <a:gd name="T38" fmla="*/ 1 w 960"/>
                <a:gd name="T39" fmla="*/ 1 h 1034"/>
                <a:gd name="T40" fmla="*/ 1 w 960"/>
                <a:gd name="T41" fmla="*/ 1 h 1034"/>
                <a:gd name="T42" fmla="*/ 1 w 960"/>
                <a:gd name="T43" fmla="*/ 1 h 1034"/>
                <a:gd name="T44" fmla="*/ 1 w 960"/>
                <a:gd name="T45" fmla="*/ 1 h 1034"/>
                <a:gd name="T46" fmla="*/ 1 w 960"/>
                <a:gd name="T47" fmla="*/ 1 h 1034"/>
                <a:gd name="T48" fmla="*/ 1 w 960"/>
                <a:gd name="T49" fmla="*/ 1 h 1034"/>
                <a:gd name="T50" fmla="*/ 1 w 960"/>
                <a:gd name="T51" fmla="*/ 1 h 1034"/>
                <a:gd name="T52" fmla="*/ 1 w 960"/>
                <a:gd name="T53" fmla="*/ 1 h 1034"/>
                <a:gd name="T54" fmla="*/ 1 w 960"/>
                <a:gd name="T55" fmla="*/ 1 h 1034"/>
                <a:gd name="T56" fmla="*/ 1 w 960"/>
                <a:gd name="T57" fmla="*/ 1 h 1034"/>
                <a:gd name="T58" fmla="*/ 1 w 960"/>
                <a:gd name="T59" fmla="*/ 1 h 1034"/>
                <a:gd name="T60" fmla="*/ 1 w 960"/>
                <a:gd name="T61" fmla="*/ 1 h 1034"/>
                <a:gd name="T62" fmla="*/ 1 w 960"/>
                <a:gd name="T63" fmla="*/ 1 h 1034"/>
                <a:gd name="T64" fmla="*/ 1 w 960"/>
                <a:gd name="T65" fmla="*/ 1 h 1034"/>
                <a:gd name="T66" fmla="*/ 1 w 960"/>
                <a:gd name="T67" fmla="*/ 1 h 1034"/>
                <a:gd name="T68" fmla="*/ 1 w 960"/>
                <a:gd name="T69" fmla="*/ 1 h 1034"/>
                <a:gd name="T70" fmla="*/ 1 w 960"/>
                <a:gd name="T71" fmla="*/ 1 h 1034"/>
                <a:gd name="T72" fmla="*/ 1 w 960"/>
                <a:gd name="T73" fmla="*/ 1 h 1034"/>
                <a:gd name="T74" fmla="*/ 1 w 960"/>
                <a:gd name="T75" fmla="*/ 1 h 1034"/>
                <a:gd name="T76" fmla="*/ 1 w 960"/>
                <a:gd name="T77" fmla="*/ 1 h 1034"/>
                <a:gd name="T78" fmla="*/ 1 w 960"/>
                <a:gd name="T79" fmla="*/ 1 h 1034"/>
                <a:gd name="T80" fmla="*/ 1 w 960"/>
                <a:gd name="T81" fmla="*/ 1 h 1034"/>
                <a:gd name="T82" fmla="*/ 1 w 960"/>
                <a:gd name="T83" fmla="*/ 1 h 1034"/>
                <a:gd name="T84" fmla="*/ 1 w 960"/>
                <a:gd name="T85" fmla="*/ 1 h 1034"/>
                <a:gd name="T86" fmla="*/ 1 w 960"/>
                <a:gd name="T87" fmla="*/ 1 h 1034"/>
                <a:gd name="T88" fmla="*/ 0 w 960"/>
                <a:gd name="T89" fmla="*/ 1 h 1034"/>
                <a:gd name="T90" fmla="*/ 0 w 960"/>
                <a:gd name="T91" fmla="*/ 1 h 1034"/>
                <a:gd name="T92" fmla="*/ 1 w 960"/>
                <a:gd name="T93" fmla="*/ 1 h 1034"/>
                <a:gd name="T94" fmla="*/ 1 w 960"/>
                <a:gd name="T95" fmla="*/ 1 h 1034"/>
                <a:gd name="T96" fmla="*/ 1 w 960"/>
                <a:gd name="T97" fmla="*/ 1 h 1034"/>
                <a:gd name="T98" fmla="*/ 1 w 960"/>
                <a:gd name="T99" fmla="*/ 1 h 1034"/>
                <a:gd name="T100" fmla="*/ 1 w 960"/>
                <a:gd name="T101" fmla="*/ 1 h 1034"/>
                <a:gd name="T102" fmla="*/ 1 w 960"/>
                <a:gd name="T103" fmla="*/ 1 h 1034"/>
                <a:gd name="T104" fmla="*/ 1 w 960"/>
                <a:gd name="T105" fmla="*/ 1 h 1034"/>
                <a:gd name="T106" fmla="*/ 1 w 960"/>
                <a:gd name="T107" fmla="*/ 1 h 1034"/>
                <a:gd name="T108" fmla="*/ 1 w 960"/>
                <a:gd name="T109" fmla="*/ 1 h 1034"/>
                <a:gd name="T110" fmla="*/ 1 w 960"/>
                <a:gd name="T111" fmla="*/ 1 h 1034"/>
                <a:gd name="T112" fmla="*/ 1 w 960"/>
                <a:gd name="T113" fmla="*/ 1 h 1034"/>
                <a:gd name="T114" fmla="*/ 1 w 960"/>
                <a:gd name="T115" fmla="*/ 1 h 1034"/>
                <a:gd name="T116" fmla="*/ 1 w 960"/>
                <a:gd name="T117" fmla="*/ 1 h 1034"/>
                <a:gd name="T118" fmla="*/ 1 w 960"/>
                <a:gd name="T119" fmla="*/ 1 h 1034"/>
                <a:gd name="T120" fmla="*/ 1 w 960"/>
                <a:gd name="T121" fmla="*/ 1 h 1034"/>
                <a:gd name="T122" fmla="*/ 1 w 960"/>
                <a:gd name="T123" fmla="*/ 0 h 1034"/>
                <a:gd name="T124" fmla="*/ 1 w 960"/>
                <a:gd name="T125" fmla="*/ 0 h 1034"/>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960"/>
                <a:gd name="T190" fmla="*/ 0 h 1034"/>
                <a:gd name="T191" fmla="*/ 960 w 960"/>
                <a:gd name="T192" fmla="*/ 1034 h 1034"/>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960" h="1034">
                  <a:moveTo>
                    <a:pt x="332" y="0"/>
                  </a:moveTo>
                  <a:lnTo>
                    <a:pt x="354" y="12"/>
                  </a:lnTo>
                  <a:lnTo>
                    <a:pt x="376" y="24"/>
                  </a:lnTo>
                  <a:lnTo>
                    <a:pt x="399" y="35"/>
                  </a:lnTo>
                  <a:lnTo>
                    <a:pt x="423" y="47"/>
                  </a:lnTo>
                  <a:lnTo>
                    <a:pt x="445" y="57"/>
                  </a:lnTo>
                  <a:lnTo>
                    <a:pt x="468" y="68"/>
                  </a:lnTo>
                  <a:lnTo>
                    <a:pt x="490" y="80"/>
                  </a:lnTo>
                  <a:lnTo>
                    <a:pt x="511" y="92"/>
                  </a:lnTo>
                  <a:lnTo>
                    <a:pt x="534" y="104"/>
                  </a:lnTo>
                  <a:lnTo>
                    <a:pt x="554" y="116"/>
                  </a:lnTo>
                  <a:lnTo>
                    <a:pt x="575" y="130"/>
                  </a:lnTo>
                  <a:lnTo>
                    <a:pt x="594" y="144"/>
                  </a:lnTo>
                  <a:lnTo>
                    <a:pt x="620" y="164"/>
                  </a:lnTo>
                  <a:lnTo>
                    <a:pt x="642" y="183"/>
                  </a:lnTo>
                  <a:lnTo>
                    <a:pt x="665" y="204"/>
                  </a:lnTo>
                  <a:lnTo>
                    <a:pt x="687" y="227"/>
                  </a:lnTo>
                  <a:lnTo>
                    <a:pt x="710" y="247"/>
                  </a:lnTo>
                  <a:lnTo>
                    <a:pt x="730" y="270"/>
                  </a:lnTo>
                  <a:lnTo>
                    <a:pt x="751" y="292"/>
                  </a:lnTo>
                  <a:lnTo>
                    <a:pt x="773" y="315"/>
                  </a:lnTo>
                  <a:lnTo>
                    <a:pt x="794" y="337"/>
                  </a:lnTo>
                  <a:lnTo>
                    <a:pt x="815" y="360"/>
                  </a:lnTo>
                  <a:lnTo>
                    <a:pt x="836" y="382"/>
                  </a:lnTo>
                  <a:lnTo>
                    <a:pt x="856" y="403"/>
                  </a:lnTo>
                  <a:lnTo>
                    <a:pt x="856" y="470"/>
                  </a:lnTo>
                  <a:lnTo>
                    <a:pt x="824" y="470"/>
                  </a:lnTo>
                  <a:lnTo>
                    <a:pt x="824" y="780"/>
                  </a:lnTo>
                  <a:lnTo>
                    <a:pt x="932" y="890"/>
                  </a:lnTo>
                  <a:lnTo>
                    <a:pt x="932" y="939"/>
                  </a:lnTo>
                  <a:lnTo>
                    <a:pt x="936" y="942"/>
                  </a:lnTo>
                  <a:lnTo>
                    <a:pt x="938" y="944"/>
                  </a:lnTo>
                  <a:lnTo>
                    <a:pt x="939" y="946"/>
                  </a:lnTo>
                  <a:lnTo>
                    <a:pt x="943" y="949"/>
                  </a:lnTo>
                  <a:lnTo>
                    <a:pt x="944" y="951"/>
                  </a:lnTo>
                  <a:lnTo>
                    <a:pt x="946" y="953"/>
                  </a:lnTo>
                  <a:lnTo>
                    <a:pt x="950" y="956"/>
                  </a:lnTo>
                  <a:lnTo>
                    <a:pt x="951" y="958"/>
                  </a:lnTo>
                  <a:lnTo>
                    <a:pt x="955" y="961"/>
                  </a:lnTo>
                  <a:lnTo>
                    <a:pt x="956" y="963"/>
                  </a:lnTo>
                  <a:lnTo>
                    <a:pt x="958" y="965"/>
                  </a:lnTo>
                  <a:lnTo>
                    <a:pt x="960" y="966"/>
                  </a:lnTo>
                  <a:lnTo>
                    <a:pt x="960" y="1034"/>
                  </a:lnTo>
                  <a:lnTo>
                    <a:pt x="297" y="1034"/>
                  </a:lnTo>
                  <a:lnTo>
                    <a:pt x="0" y="737"/>
                  </a:lnTo>
                  <a:lnTo>
                    <a:pt x="0" y="628"/>
                  </a:lnTo>
                  <a:lnTo>
                    <a:pt x="69" y="628"/>
                  </a:lnTo>
                  <a:lnTo>
                    <a:pt x="69" y="246"/>
                  </a:lnTo>
                  <a:lnTo>
                    <a:pt x="66" y="242"/>
                  </a:lnTo>
                  <a:lnTo>
                    <a:pt x="62" y="239"/>
                  </a:lnTo>
                  <a:lnTo>
                    <a:pt x="57" y="234"/>
                  </a:lnTo>
                  <a:lnTo>
                    <a:pt x="54" y="228"/>
                  </a:lnTo>
                  <a:lnTo>
                    <a:pt x="48" y="223"/>
                  </a:lnTo>
                  <a:lnTo>
                    <a:pt x="43" y="220"/>
                  </a:lnTo>
                  <a:lnTo>
                    <a:pt x="40" y="215"/>
                  </a:lnTo>
                  <a:lnTo>
                    <a:pt x="36" y="211"/>
                  </a:lnTo>
                  <a:lnTo>
                    <a:pt x="33" y="208"/>
                  </a:lnTo>
                  <a:lnTo>
                    <a:pt x="31" y="204"/>
                  </a:lnTo>
                  <a:lnTo>
                    <a:pt x="29" y="202"/>
                  </a:lnTo>
                  <a:lnTo>
                    <a:pt x="28" y="201"/>
                  </a:lnTo>
                  <a:lnTo>
                    <a:pt x="28" y="145"/>
                  </a:lnTo>
                  <a:lnTo>
                    <a:pt x="332" y="0"/>
                  </a:lnTo>
                  <a:close/>
                </a:path>
              </a:pathLst>
            </a:custGeom>
            <a:solidFill>
              <a:srgbClr val="000066"/>
            </a:solidFill>
            <a:ln w="9525">
              <a:noFill/>
              <a:round/>
              <a:headEnd/>
              <a:tailEnd/>
            </a:ln>
          </p:spPr>
          <p:txBody>
            <a:bodyPr/>
            <a:lstStyle/>
            <a:p>
              <a:endParaRPr lang="en-US" sz="700" dirty="0"/>
            </a:p>
          </p:txBody>
        </p:sp>
        <p:sp>
          <p:nvSpPr>
            <p:cNvPr id="53" name="Freeform 52"/>
            <p:cNvSpPr>
              <a:spLocks/>
            </p:cNvSpPr>
            <p:nvPr/>
          </p:nvSpPr>
          <p:spPr bwMode="auto">
            <a:xfrm>
              <a:off x="640" y="1689"/>
              <a:ext cx="385" cy="192"/>
            </a:xfrm>
            <a:custGeom>
              <a:avLst/>
              <a:gdLst>
                <a:gd name="T0" fmla="*/ 0 w 772"/>
                <a:gd name="T1" fmla="*/ 0 h 386"/>
                <a:gd name="T2" fmla="*/ 0 w 772"/>
                <a:gd name="T3" fmla="*/ 0 h 386"/>
                <a:gd name="T4" fmla="*/ 0 w 772"/>
                <a:gd name="T5" fmla="*/ 0 h 386"/>
                <a:gd name="T6" fmla="*/ 0 w 772"/>
                <a:gd name="T7" fmla="*/ 0 h 386"/>
                <a:gd name="T8" fmla="*/ 0 w 772"/>
                <a:gd name="T9" fmla="*/ 0 h 386"/>
                <a:gd name="T10" fmla="*/ 0 w 772"/>
                <a:gd name="T11" fmla="*/ 0 h 386"/>
                <a:gd name="T12" fmla="*/ 0 w 772"/>
                <a:gd name="T13" fmla="*/ 0 h 386"/>
                <a:gd name="T14" fmla="*/ 0 w 772"/>
                <a:gd name="T15" fmla="*/ 0 h 386"/>
                <a:gd name="T16" fmla="*/ 0 w 772"/>
                <a:gd name="T17" fmla="*/ 0 h 386"/>
                <a:gd name="T18" fmla="*/ 0 w 772"/>
                <a:gd name="T19" fmla="*/ 0 h 386"/>
                <a:gd name="T20" fmla="*/ 0 w 772"/>
                <a:gd name="T21" fmla="*/ 0 h 386"/>
                <a:gd name="T22" fmla="*/ 0 w 772"/>
                <a:gd name="T23" fmla="*/ 0 h 386"/>
                <a:gd name="T24" fmla="*/ 0 w 772"/>
                <a:gd name="T25" fmla="*/ 0 h 386"/>
                <a:gd name="T26" fmla="*/ 0 w 772"/>
                <a:gd name="T27" fmla="*/ 0 h 386"/>
                <a:gd name="T28" fmla="*/ 0 w 772"/>
                <a:gd name="T29" fmla="*/ 0 h 386"/>
                <a:gd name="T30" fmla="*/ 0 w 772"/>
                <a:gd name="T31" fmla="*/ 0 h 386"/>
                <a:gd name="T32" fmla="*/ 0 w 772"/>
                <a:gd name="T33" fmla="*/ 0 h 386"/>
                <a:gd name="T34" fmla="*/ 0 w 772"/>
                <a:gd name="T35" fmla="*/ 0 h 386"/>
                <a:gd name="T36" fmla="*/ 0 w 772"/>
                <a:gd name="T37" fmla="*/ 0 h 386"/>
                <a:gd name="T38" fmla="*/ 0 w 772"/>
                <a:gd name="T39" fmla="*/ 0 h 386"/>
                <a:gd name="T40" fmla="*/ 0 w 772"/>
                <a:gd name="T41" fmla="*/ 0 h 386"/>
                <a:gd name="T42" fmla="*/ 0 w 772"/>
                <a:gd name="T43" fmla="*/ 0 h 386"/>
                <a:gd name="T44" fmla="*/ 0 w 772"/>
                <a:gd name="T45" fmla="*/ 0 h 386"/>
                <a:gd name="T46" fmla="*/ 0 w 772"/>
                <a:gd name="T47" fmla="*/ 0 h 386"/>
                <a:gd name="T48" fmla="*/ 0 w 772"/>
                <a:gd name="T49" fmla="*/ 0 h 386"/>
                <a:gd name="T50" fmla="*/ 0 w 772"/>
                <a:gd name="T51" fmla="*/ 0 h 386"/>
                <a:gd name="T52" fmla="*/ 0 w 772"/>
                <a:gd name="T53" fmla="*/ 0 h 386"/>
                <a:gd name="T54" fmla="*/ 0 w 772"/>
                <a:gd name="T55" fmla="*/ 0 h 386"/>
                <a:gd name="T56" fmla="*/ 0 w 772"/>
                <a:gd name="T57" fmla="*/ 0 h 386"/>
                <a:gd name="T58" fmla="*/ 0 w 772"/>
                <a:gd name="T59" fmla="*/ 0 h 386"/>
                <a:gd name="T60" fmla="*/ 0 w 772"/>
                <a:gd name="T61" fmla="*/ 0 h 386"/>
                <a:gd name="T62" fmla="*/ 0 w 772"/>
                <a:gd name="T63" fmla="*/ 0 h 386"/>
                <a:gd name="T64" fmla="*/ 0 w 772"/>
                <a:gd name="T65" fmla="*/ 0 h 386"/>
                <a:gd name="T66" fmla="*/ 0 w 772"/>
                <a:gd name="T67" fmla="*/ 0 h 386"/>
                <a:gd name="T68" fmla="*/ 0 w 772"/>
                <a:gd name="T69" fmla="*/ 0 h 386"/>
                <a:gd name="T70" fmla="*/ 0 w 772"/>
                <a:gd name="T71" fmla="*/ 0 h 386"/>
                <a:gd name="T72" fmla="*/ 0 w 772"/>
                <a:gd name="T73" fmla="*/ 0 h 386"/>
                <a:gd name="T74" fmla="*/ 0 w 772"/>
                <a:gd name="T75" fmla="*/ 0 h 386"/>
                <a:gd name="T76" fmla="*/ 0 w 772"/>
                <a:gd name="T77" fmla="*/ 0 h 386"/>
                <a:gd name="T78" fmla="*/ 0 w 772"/>
                <a:gd name="T79" fmla="*/ 0 h 386"/>
                <a:gd name="T80" fmla="*/ 0 w 772"/>
                <a:gd name="T81" fmla="*/ 0 h 386"/>
                <a:gd name="T82" fmla="*/ 0 w 772"/>
                <a:gd name="T83" fmla="*/ 0 h 386"/>
                <a:gd name="T84" fmla="*/ 0 w 772"/>
                <a:gd name="T85" fmla="*/ 0 h 386"/>
                <a:gd name="T86" fmla="*/ 0 w 772"/>
                <a:gd name="T87" fmla="*/ 0 h 386"/>
                <a:gd name="T88" fmla="*/ 0 w 772"/>
                <a:gd name="T89" fmla="*/ 0 h 386"/>
                <a:gd name="T90" fmla="*/ 0 w 772"/>
                <a:gd name="T91" fmla="*/ 0 h 386"/>
                <a:gd name="T92" fmla="*/ 0 w 772"/>
                <a:gd name="T93" fmla="*/ 0 h 386"/>
                <a:gd name="T94" fmla="*/ 0 w 772"/>
                <a:gd name="T95" fmla="*/ 0 h 386"/>
                <a:gd name="T96" fmla="*/ 0 w 772"/>
                <a:gd name="T97" fmla="*/ 0 h 386"/>
                <a:gd name="T98" fmla="*/ 0 w 772"/>
                <a:gd name="T99" fmla="*/ 0 h 386"/>
                <a:gd name="T100" fmla="*/ 0 w 772"/>
                <a:gd name="T101" fmla="*/ 0 h 386"/>
                <a:gd name="T102" fmla="*/ 0 w 772"/>
                <a:gd name="T103" fmla="*/ 0 h 386"/>
                <a:gd name="T104" fmla="*/ 0 w 772"/>
                <a:gd name="T105" fmla="*/ 0 h 386"/>
                <a:gd name="T106" fmla="*/ 0 w 772"/>
                <a:gd name="T107" fmla="*/ 0 h 386"/>
                <a:gd name="T108" fmla="*/ 0 w 772"/>
                <a:gd name="T109" fmla="*/ 0 h 386"/>
                <a:gd name="T110" fmla="*/ 0 w 772"/>
                <a:gd name="T111" fmla="*/ 0 h 386"/>
                <a:gd name="T112" fmla="*/ 0 w 772"/>
                <a:gd name="T113" fmla="*/ 0 h 38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772"/>
                <a:gd name="T172" fmla="*/ 0 h 386"/>
                <a:gd name="T173" fmla="*/ 772 w 772"/>
                <a:gd name="T174" fmla="*/ 386 h 38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772" h="386">
                  <a:moveTo>
                    <a:pt x="318" y="0"/>
                  </a:moveTo>
                  <a:lnTo>
                    <a:pt x="326" y="5"/>
                  </a:lnTo>
                  <a:lnTo>
                    <a:pt x="333" y="9"/>
                  </a:lnTo>
                  <a:lnTo>
                    <a:pt x="340" y="12"/>
                  </a:lnTo>
                  <a:lnTo>
                    <a:pt x="347" y="16"/>
                  </a:lnTo>
                  <a:lnTo>
                    <a:pt x="356" y="21"/>
                  </a:lnTo>
                  <a:lnTo>
                    <a:pt x="363" y="24"/>
                  </a:lnTo>
                  <a:lnTo>
                    <a:pt x="369" y="28"/>
                  </a:lnTo>
                  <a:lnTo>
                    <a:pt x="376" y="31"/>
                  </a:lnTo>
                  <a:lnTo>
                    <a:pt x="385" y="37"/>
                  </a:lnTo>
                  <a:lnTo>
                    <a:pt x="392" y="40"/>
                  </a:lnTo>
                  <a:lnTo>
                    <a:pt x="399" y="43"/>
                  </a:lnTo>
                  <a:lnTo>
                    <a:pt x="406" y="47"/>
                  </a:lnTo>
                  <a:lnTo>
                    <a:pt x="416" y="52"/>
                  </a:lnTo>
                  <a:lnTo>
                    <a:pt x="426" y="57"/>
                  </a:lnTo>
                  <a:lnTo>
                    <a:pt x="435" y="62"/>
                  </a:lnTo>
                  <a:lnTo>
                    <a:pt x="445" y="68"/>
                  </a:lnTo>
                  <a:lnTo>
                    <a:pt x="456" y="73"/>
                  </a:lnTo>
                  <a:lnTo>
                    <a:pt x="466" y="76"/>
                  </a:lnTo>
                  <a:lnTo>
                    <a:pt x="475" y="81"/>
                  </a:lnTo>
                  <a:lnTo>
                    <a:pt x="485" y="87"/>
                  </a:lnTo>
                  <a:lnTo>
                    <a:pt x="496" y="94"/>
                  </a:lnTo>
                  <a:lnTo>
                    <a:pt x="504" y="99"/>
                  </a:lnTo>
                  <a:lnTo>
                    <a:pt x="513" y="106"/>
                  </a:lnTo>
                  <a:lnTo>
                    <a:pt x="521" y="111"/>
                  </a:lnTo>
                  <a:lnTo>
                    <a:pt x="544" y="130"/>
                  </a:lnTo>
                  <a:lnTo>
                    <a:pt x="566" y="151"/>
                  </a:lnTo>
                  <a:lnTo>
                    <a:pt x="587" y="170"/>
                  </a:lnTo>
                  <a:lnTo>
                    <a:pt x="608" y="190"/>
                  </a:lnTo>
                  <a:lnTo>
                    <a:pt x="628" y="211"/>
                  </a:lnTo>
                  <a:lnTo>
                    <a:pt x="649" y="232"/>
                  </a:lnTo>
                  <a:lnTo>
                    <a:pt x="670" y="254"/>
                  </a:lnTo>
                  <a:lnTo>
                    <a:pt x="689" y="275"/>
                  </a:lnTo>
                  <a:lnTo>
                    <a:pt x="710" y="296"/>
                  </a:lnTo>
                  <a:lnTo>
                    <a:pt x="730" y="318"/>
                  </a:lnTo>
                  <a:lnTo>
                    <a:pt x="751" y="339"/>
                  </a:lnTo>
                  <a:lnTo>
                    <a:pt x="772" y="360"/>
                  </a:lnTo>
                  <a:lnTo>
                    <a:pt x="772" y="386"/>
                  </a:lnTo>
                  <a:lnTo>
                    <a:pt x="254" y="386"/>
                  </a:lnTo>
                  <a:lnTo>
                    <a:pt x="0" y="132"/>
                  </a:lnTo>
                  <a:lnTo>
                    <a:pt x="0" y="107"/>
                  </a:lnTo>
                  <a:lnTo>
                    <a:pt x="2" y="107"/>
                  </a:lnTo>
                  <a:lnTo>
                    <a:pt x="3" y="107"/>
                  </a:lnTo>
                  <a:lnTo>
                    <a:pt x="5" y="106"/>
                  </a:lnTo>
                  <a:lnTo>
                    <a:pt x="7" y="104"/>
                  </a:lnTo>
                  <a:lnTo>
                    <a:pt x="9" y="104"/>
                  </a:lnTo>
                  <a:lnTo>
                    <a:pt x="10" y="104"/>
                  </a:lnTo>
                  <a:lnTo>
                    <a:pt x="12" y="102"/>
                  </a:lnTo>
                  <a:lnTo>
                    <a:pt x="14" y="102"/>
                  </a:lnTo>
                  <a:lnTo>
                    <a:pt x="14" y="100"/>
                  </a:lnTo>
                  <a:lnTo>
                    <a:pt x="257" y="342"/>
                  </a:lnTo>
                  <a:lnTo>
                    <a:pt x="525" y="206"/>
                  </a:lnTo>
                  <a:lnTo>
                    <a:pt x="318" y="0"/>
                  </a:lnTo>
                  <a:close/>
                </a:path>
              </a:pathLst>
            </a:custGeom>
            <a:solidFill>
              <a:srgbClr val="A2C1FE"/>
            </a:solidFill>
            <a:ln w="9525">
              <a:noFill/>
              <a:round/>
              <a:headEnd/>
              <a:tailEnd/>
            </a:ln>
          </p:spPr>
          <p:txBody>
            <a:bodyPr/>
            <a:lstStyle/>
            <a:p>
              <a:endParaRPr lang="en-US" sz="700" dirty="0"/>
            </a:p>
          </p:txBody>
        </p:sp>
        <p:sp>
          <p:nvSpPr>
            <p:cNvPr id="54" name="Freeform 53"/>
            <p:cNvSpPr>
              <a:spLocks/>
            </p:cNvSpPr>
            <p:nvPr/>
          </p:nvSpPr>
          <p:spPr bwMode="auto">
            <a:xfrm>
              <a:off x="626" y="1904"/>
              <a:ext cx="436" cy="228"/>
            </a:xfrm>
            <a:custGeom>
              <a:avLst/>
              <a:gdLst>
                <a:gd name="T0" fmla="*/ 0 w 874"/>
                <a:gd name="T1" fmla="*/ 0 h 456"/>
                <a:gd name="T2" fmla="*/ 0 w 874"/>
                <a:gd name="T3" fmla="*/ 0 h 456"/>
                <a:gd name="T4" fmla="*/ 0 w 874"/>
                <a:gd name="T5" fmla="*/ 1 h 456"/>
                <a:gd name="T6" fmla="*/ 0 w 874"/>
                <a:gd name="T7" fmla="*/ 1 h 456"/>
                <a:gd name="T8" fmla="*/ 0 w 874"/>
                <a:gd name="T9" fmla="*/ 1 h 456"/>
                <a:gd name="T10" fmla="*/ 0 w 874"/>
                <a:gd name="T11" fmla="*/ 1 h 456"/>
                <a:gd name="T12" fmla="*/ 0 w 874"/>
                <a:gd name="T13" fmla="*/ 1 h 456"/>
                <a:gd name="T14" fmla="*/ 0 w 874"/>
                <a:gd name="T15" fmla="*/ 1 h 456"/>
                <a:gd name="T16" fmla="*/ 0 w 874"/>
                <a:gd name="T17" fmla="*/ 0 h 456"/>
                <a:gd name="T18" fmla="*/ 0 w 874"/>
                <a:gd name="T19" fmla="*/ 0 h 456"/>
                <a:gd name="T20" fmla="*/ 0 w 874"/>
                <a:gd name="T21" fmla="*/ 1 h 456"/>
                <a:gd name="T22" fmla="*/ 0 w 874"/>
                <a:gd name="T23" fmla="*/ 1 h 456"/>
                <a:gd name="T24" fmla="*/ 0 w 874"/>
                <a:gd name="T25" fmla="*/ 1 h 456"/>
                <a:gd name="T26" fmla="*/ 0 w 874"/>
                <a:gd name="T27" fmla="*/ 1 h 456"/>
                <a:gd name="T28" fmla="*/ 0 w 874"/>
                <a:gd name="T29" fmla="*/ 1 h 456"/>
                <a:gd name="T30" fmla="*/ 0 w 874"/>
                <a:gd name="T31" fmla="*/ 1 h 456"/>
                <a:gd name="T32" fmla="*/ 0 w 874"/>
                <a:gd name="T33" fmla="*/ 0 h 456"/>
                <a:gd name="T34" fmla="*/ 0 w 874"/>
                <a:gd name="T35" fmla="*/ 0 h 456"/>
                <a:gd name="T36" fmla="*/ 0 w 874"/>
                <a:gd name="T37" fmla="*/ 1 h 456"/>
                <a:gd name="T38" fmla="*/ 0 w 874"/>
                <a:gd name="T39" fmla="*/ 1 h 456"/>
                <a:gd name="T40" fmla="*/ 0 w 874"/>
                <a:gd name="T41" fmla="*/ 1 h 456"/>
                <a:gd name="T42" fmla="*/ 0 w 874"/>
                <a:gd name="T43" fmla="*/ 1 h 456"/>
                <a:gd name="T44" fmla="*/ 0 w 874"/>
                <a:gd name="T45" fmla="*/ 1 h 456"/>
                <a:gd name="T46" fmla="*/ 0 w 874"/>
                <a:gd name="T47" fmla="*/ 1 h 456"/>
                <a:gd name="T48" fmla="*/ 0 w 874"/>
                <a:gd name="T49" fmla="*/ 0 h 456"/>
                <a:gd name="T50" fmla="*/ 0 w 874"/>
                <a:gd name="T51" fmla="*/ 0 h 456"/>
                <a:gd name="T52" fmla="*/ 0 w 874"/>
                <a:gd name="T53" fmla="*/ 1 h 456"/>
                <a:gd name="T54" fmla="*/ 0 w 874"/>
                <a:gd name="T55" fmla="*/ 1 h 456"/>
                <a:gd name="T56" fmla="*/ 0 w 874"/>
                <a:gd name="T57" fmla="*/ 1 h 456"/>
                <a:gd name="T58" fmla="*/ 0 w 874"/>
                <a:gd name="T59" fmla="*/ 1 h 456"/>
                <a:gd name="T60" fmla="*/ 0 w 874"/>
                <a:gd name="T61" fmla="*/ 1 h 456"/>
                <a:gd name="T62" fmla="*/ 0 w 874"/>
                <a:gd name="T63" fmla="*/ 1 h 456"/>
                <a:gd name="T64" fmla="*/ 0 w 874"/>
                <a:gd name="T65" fmla="*/ 1 h 456"/>
                <a:gd name="T66" fmla="*/ 0 w 874"/>
                <a:gd name="T67" fmla="*/ 1 h 456"/>
                <a:gd name="T68" fmla="*/ 0 w 874"/>
                <a:gd name="T69" fmla="*/ 1 h 456"/>
                <a:gd name="T70" fmla="*/ 0 w 874"/>
                <a:gd name="T71" fmla="*/ 1 h 456"/>
                <a:gd name="T72" fmla="*/ 0 w 874"/>
                <a:gd name="T73" fmla="*/ 1 h 456"/>
                <a:gd name="T74" fmla="*/ 0 w 874"/>
                <a:gd name="T75" fmla="*/ 1 h 456"/>
                <a:gd name="T76" fmla="*/ 0 w 874"/>
                <a:gd name="T77" fmla="*/ 1 h 456"/>
                <a:gd name="T78" fmla="*/ 0 w 874"/>
                <a:gd name="T79" fmla="*/ 1 h 456"/>
                <a:gd name="T80" fmla="*/ 0 w 874"/>
                <a:gd name="T81" fmla="*/ 1 h 456"/>
                <a:gd name="T82" fmla="*/ 0 w 874"/>
                <a:gd name="T83" fmla="*/ 1 h 456"/>
                <a:gd name="T84" fmla="*/ 0 w 874"/>
                <a:gd name="T85" fmla="*/ 1 h 456"/>
                <a:gd name="T86" fmla="*/ 0 w 874"/>
                <a:gd name="T87" fmla="*/ 1 h 456"/>
                <a:gd name="T88" fmla="*/ 0 w 874"/>
                <a:gd name="T89" fmla="*/ 1 h 456"/>
                <a:gd name="T90" fmla="*/ 0 w 874"/>
                <a:gd name="T91" fmla="*/ 1 h 456"/>
                <a:gd name="T92" fmla="*/ 0 w 874"/>
                <a:gd name="T93" fmla="*/ 1 h 456"/>
                <a:gd name="T94" fmla="*/ 0 w 874"/>
                <a:gd name="T95" fmla="*/ 1 h 456"/>
                <a:gd name="T96" fmla="*/ 0 w 874"/>
                <a:gd name="T97" fmla="*/ 0 h 456"/>
                <a:gd name="T98" fmla="*/ 0 w 874"/>
                <a:gd name="T99" fmla="*/ 0 h 45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874"/>
                <a:gd name="T151" fmla="*/ 0 h 456"/>
                <a:gd name="T152" fmla="*/ 874 w 874"/>
                <a:gd name="T153" fmla="*/ 456 h 45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874" h="456">
                  <a:moveTo>
                    <a:pt x="303" y="0"/>
                  </a:moveTo>
                  <a:lnTo>
                    <a:pt x="344" y="0"/>
                  </a:lnTo>
                  <a:lnTo>
                    <a:pt x="344" y="181"/>
                  </a:lnTo>
                  <a:lnTo>
                    <a:pt x="416" y="181"/>
                  </a:lnTo>
                  <a:lnTo>
                    <a:pt x="416" y="399"/>
                  </a:lnTo>
                  <a:lnTo>
                    <a:pt x="487" y="399"/>
                  </a:lnTo>
                  <a:lnTo>
                    <a:pt x="487" y="371"/>
                  </a:lnTo>
                  <a:lnTo>
                    <a:pt x="446" y="371"/>
                  </a:lnTo>
                  <a:lnTo>
                    <a:pt x="446" y="0"/>
                  </a:lnTo>
                  <a:lnTo>
                    <a:pt x="487" y="0"/>
                  </a:lnTo>
                  <a:lnTo>
                    <a:pt x="487" y="181"/>
                  </a:lnTo>
                  <a:lnTo>
                    <a:pt x="556" y="181"/>
                  </a:lnTo>
                  <a:lnTo>
                    <a:pt x="556" y="399"/>
                  </a:lnTo>
                  <a:lnTo>
                    <a:pt x="625" y="399"/>
                  </a:lnTo>
                  <a:lnTo>
                    <a:pt x="625" y="371"/>
                  </a:lnTo>
                  <a:lnTo>
                    <a:pt x="584" y="371"/>
                  </a:lnTo>
                  <a:lnTo>
                    <a:pt x="584" y="0"/>
                  </a:lnTo>
                  <a:lnTo>
                    <a:pt x="627" y="0"/>
                  </a:lnTo>
                  <a:lnTo>
                    <a:pt x="627" y="180"/>
                  </a:lnTo>
                  <a:lnTo>
                    <a:pt x="701" y="261"/>
                  </a:lnTo>
                  <a:lnTo>
                    <a:pt x="701" y="399"/>
                  </a:lnTo>
                  <a:lnTo>
                    <a:pt x="772" y="399"/>
                  </a:lnTo>
                  <a:lnTo>
                    <a:pt x="772" y="371"/>
                  </a:lnTo>
                  <a:lnTo>
                    <a:pt x="731" y="371"/>
                  </a:lnTo>
                  <a:lnTo>
                    <a:pt x="731" y="0"/>
                  </a:lnTo>
                  <a:lnTo>
                    <a:pt x="765" y="0"/>
                  </a:lnTo>
                  <a:lnTo>
                    <a:pt x="765" y="316"/>
                  </a:lnTo>
                  <a:lnTo>
                    <a:pt x="874" y="434"/>
                  </a:lnTo>
                  <a:lnTo>
                    <a:pt x="874" y="456"/>
                  </a:lnTo>
                  <a:lnTo>
                    <a:pt x="249" y="456"/>
                  </a:lnTo>
                  <a:lnTo>
                    <a:pt x="249" y="432"/>
                  </a:lnTo>
                  <a:lnTo>
                    <a:pt x="244" y="427"/>
                  </a:lnTo>
                  <a:lnTo>
                    <a:pt x="230" y="413"/>
                  </a:lnTo>
                  <a:lnTo>
                    <a:pt x="213" y="396"/>
                  </a:lnTo>
                  <a:lnTo>
                    <a:pt x="190" y="375"/>
                  </a:lnTo>
                  <a:lnTo>
                    <a:pt x="166" y="351"/>
                  </a:lnTo>
                  <a:lnTo>
                    <a:pt x="140" y="323"/>
                  </a:lnTo>
                  <a:lnTo>
                    <a:pt x="113" y="297"/>
                  </a:lnTo>
                  <a:lnTo>
                    <a:pt x="87" y="269"/>
                  </a:lnTo>
                  <a:lnTo>
                    <a:pt x="61" y="244"/>
                  </a:lnTo>
                  <a:lnTo>
                    <a:pt x="37" y="221"/>
                  </a:lnTo>
                  <a:lnTo>
                    <a:pt x="18" y="200"/>
                  </a:lnTo>
                  <a:lnTo>
                    <a:pt x="0" y="183"/>
                  </a:lnTo>
                  <a:lnTo>
                    <a:pt x="57" y="183"/>
                  </a:lnTo>
                  <a:lnTo>
                    <a:pt x="275" y="399"/>
                  </a:lnTo>
                  <a:lnTo>
                    <a:pt x="344" y="399"/>
                  </a:lnTo>
                  <a:lnTo>
                    <a:pt x="344" y="371"/>
                  </a:lnTo>
                  <a:lnTo>
                    <a:pt x="303" y="371"/>
                  </a:lnTo>
                  <a:lnTo>
                    <a:pt x="303" y="0"/>
                  </a:lnTo>
                  <a:close/>
                </a:path>
              </a:pathLst>
            </a:custGeom>
            <a:solidFill>
              <a:srgbClr val="A2C1FE"/>
            </a:solidFill>
            <a:ln w="9525">
              <a:noFill/>
              <a:round/>
              <a:headEnd/>
              <a:tailEnd/>
            </a:ln>
          </p:spPr>
          <p:txBody>
            <a:bodyPr/>
            <a:lstStyle/>
            <a:p>
              <a:endParaRPr lang="en-US" sz="700" dirty="0"/>
            </a:p>
          </p:txBody>
        </p:sp>
        <p:sp>
          <p:nvSpPr>
            <p:cNvPr id="55" name="Freeform 54"/>
            <p:cNvSpPr>
              <a:spLocks/>
            </p:cNvSpPr>
            <p:nvPr/>
          </p:nvSpPr>
          <p:spPr bwMode="auto">
            <a:xfrm>
              <a:off x="758" y="2140"/>
              <a:ext cx="319" cy="22"/>
            </a:xfrm>
            <a:custGeom>
              <a:avLst/>
              <a:gdLst>
                <a:gd name="T0" fmla="*/ 0 w 638"/>
                <a:gd name="T1" fmla="*/ 0 h 44"/>
                <a:gd name="T2" fmla="*/ 1 w 638"/>
                <a:gd name="T3" fmla="*/ 0 h 44"/>
                <a:gd name="T4" fmla="*/ 1 w 638"/>
                <a:gd name="T5" fmla="*/ 0 h 44"/>
                <a:gd name="T6" fmla="*/ 1 w 638"/>
                <a:gd name="T7" fmla="*/ 1 h 44"/>
                <a:gd name="T8" fmla="*/ 1 w 638"/>
                <a:gd name="T9" fmla="*/ 1 h 44"/>
                <a:gd name="T10" fmla="*/ 1 w 638"/>
                <a:gd name="T11" fmla="*/ 1 h 44"/>
                <a:gd name="T12" fmla="*/ 1 w 638"/>
                <a:gd name="T13" fmla="*/ 1 h 44"/>
                <a:gd name="T14" fmla="*/ 1 w 638"/>
                <a:gd name="T15" fmla="*/ 1 h 44"/>
                <a:gd name="T16" fmla="*/ 1 w 638"/>
                <a:gd name="T17" fmla="*/ 1 h 44"/>
                <a:gd name="T18" fmla="*/ 1 w 638"/>
                <a:gd name="T19" fmla="*/ 1 h 44"/>
                <a:gd name="T20" fmla="*/ 1 w 638"/>
                <a:gd name="T21" fmla="*/ 1 h 44"/>
                <a:gd name="T22" fmla="*/ 1 w 638"/>
                <a:gd name="T23" fmla="*/ 1 h 44"/>
                <a:gd name="T24" fmla="*/ 1 w 638"/>
                <a:gd name="T25" fmla="*/ 1 h 44"/>
                <a:gd name="T26" fmla="*/ 1 w 638"/>
                <a:gd name="T27" fmla="*/ 1 h 44"/>
                <a:gd name="T28" fmla="*/ 1 w 638"/>
                <a:gd name="T29" fmla="*/ 1 h 44"/>
                <a:gd name="T30" fmla="*/ 1 w 638"/>
                <a:gd name="T31" fmla="*/ 1 h 44"/>
                <a:gd name="T32" fmla="*/ 1 w 638"/>
                <a:gd name="T33" fmla="*/ 1 h 44"/>
                <a:gd name="T34" fmla="*/ 1 w 638"/>
                <a:gd name="T35" fmla="*/ 1 h 44"/>
                <a:gd name="T36" fmla="*/ 1 w 638"/>
                <a:gd name="T37" fmla="*/ 1 h 44"/>
                <a:gd name="T38" fmla="*/ 1 w 638"/>
                <a:gd name="T39" fmla="*/ 1 h 44"/>
                <a:gd name="T40" fmla="*/ 1 w 638"/>
                <a:gd name="T41" fmla="*/ 1 h 44"/>
                <a:gd name="T42" fmla="*/ 1 w 638"/>
                <a:gd name="T43" fmla="*/ 1 h 44"/>
                <a:gd name="T44" fmla="*/ 1 w 638"/>
                <a:gd name="T45" fmla="*/ 1 h 44"/>
                <a:gd name="T46" fmla="*/ 1 w 638"/>
                <a:gd name="T47" fmla="*/ 1 h 44"/>
                <a:gd name="T48" fmla="*/ 1 w 638"/>
                <a:gd name="T49" fmla="*/ 1 h 44"/>
                <a:gd name="T50" fmla="*/ 1 w 638"/>
                <a:gd name="T51" fmla="*/ 1 h 44"/>
                <a:gd name="T52" fmla="*/ 1 w 638"/>
                <a:gd name="T53" fmla="*/ 1 h 44"/>
                <a:gd name="T54" fmla="*/ 1 w 638"/>
                <a:gd name="T55" fmla="*/ 1 h 44"/>
                <a:gd name="T56" fmla="*/ 1 w 638"/>
                <a:gd name="T57" fmla="*/ 1 h 44"/>
                <a:gd name="T58" fmla="*/ 1 w 638"/>
                <a:gd name="T59" fmla="*/ 1 h 44"/>
                <a:gd name="T60" fmla="*/ 1 w 638"/>
                <a:gd name="T61" fmla="*/ 1 h 44"/>
                <a:gd name="T62" fmla="*/ 1 w 638"/>
                <a:gd name="T63" fmla="*/ 1 h 44"/>
                <a:gd name="T64" fmla="*/ 1 w 638"/>
                <a:gd name="T65" fmla="*/ 1 h 44"/>
                <a:gd name="T66" fmla="*/ 1 w 638"/>
                <a:gd name="T67" fmla="*/ 1 h 44"/>
                <a:gd name="T68" fmla="*/ 1 w 638"/>
                <a:gd name="T69" fmla="*/ 1 h 44"/>
                <a:gd name="T70" fmla="*/ 1 w 638"/>
                <a:gd name="T71" fmla="*/ 1 h 44"/>
                <a:gd name="T72" fmla="*/ 1 w 638"/>
                <a:gd name="T73" fmla="*/ 1 h 44"/>
                <a:gd name="T74" fmla="*/ 1 w 638"/>
                <a:gd name="T75" fmla="*/ 1 h 44"/>
                <a:gd name="T76" fmla="*/ 1 w 638"/>
                <a:gd name="T77" fmla="*/ 1 h 44"/>
                <a:gd name="T78" fmla="*/ 0 w 638"/>
                <a:gd name="T79" fmla="*/ 0 h 44"/>
                <a:gd name="T80" fmla="*/ 0 w 638"/>
                <a:gd name="T81" fmla="*/ 0 h 44"/>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638"/>
                <a:gd name="T124" fmla="*/ 0 h 44"/>
                <a:gd name="T125" fmla="*/ 638 w 638"/>
                <a:gd name="T126" fmla="*/ 44 h 44"/>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638" h="44">
                  <a:moveTo>
                    <a:pt x="0" y="0"/>
                  </a:moveTo>
                  <a:lnTo>
                    <a:pt x="614" y="0"/>
                  </a:lnTo>
                  <a:lnTo>
                    <a:pt x="616" y="0"/>
                  </a:lnTo>
                  <a:lnTo>
                    <a:pt x="618" y="1"/>
                  </a:lnTo>
                  <a:lnTo>
                    <a:pt x="619" y="1"/>
                  </a:lnTo>
                  <a:lnTo>
                    <a:pt x="621" y="3"/>
                  </a:lnTo>
                  <a:lnTo>
                    <a:pt x="623" y="5"/>
                  </a:lnTo>
                  <a:lnTo>
                    <a:pt x="625" y="6"/>
                  </a:lnTo>
                  <a:lnTo>
                    <a:pt x="628" y="8"/>
                  </a:lnTo>
                  <a:lnTo>
                    <a:pt x="630" y="10"/>
                  </a:lnTo>
                  <a:lnTo>
                    <a:pt x="631" y="13"/>
                  </a:lnTo>
                  <a:lnTo>
                    <a:pt x="635" y="15"/>
                  </a:lnTo>
                  <a:lnTo>
                    <a:pt x="637" y="17"/>
                  </a:lnTo>
                  <a:lnTo>
                    <a:pt x="638" y="19"/>
                  </a:lnTo>
                  <a:lnTo>
                    <a:pt x="638" y="44"/>
                  </a:lnTo>
                  <a:lnTo>
                    <a:pt x="19" y="44"/>
                  </a:lnTo>
                  <a:lnTo>
                    <a:pt x="19" y="43"/>
                  </a:lnTo>
                  <a:lnTo>
                    <a:pt x="19" y="41"/>
                  </a:lnTo>
                  <a:lnTo>
                    <a:pt x="19" y="39"/>
                  </a:lnTo>
                  <a:lnTo>
                    <a:pt x="19" y="38"/>
                  </a:lnTo>
                  <a:lnTo>
                    <a:pt x="20" y="36"/>
                  </a:lnTo>
                  <a:lnTo>
                    <a:pt x="19" y="34"/>
                  </a:lnTo>
                  <a:lnTo>
                    <a:pt x="20" y="31"/>
                  </a:lnTo>
                  <a:lnTo>
                    <a:pt x="19" y="27"/>
                  </a:lnTo>
                  <a:lnTo>
                    <a:pt x="20" y="24"/>
                  </a:lnTo>
                  <a:lnTo>
                    <a:pt x="19" y="19"/>
                  </a:lnTo>
                  <a:lnTo>
                    <a:pt x="17" y="17"/>
                  </a:lnTo>
                  <a:lnTo>
                    <a:pt x="15" y="15"/>
                  </a:lnTo>
                  <a:lnTo>
                    <a:pt x="13" y="13"/>
                  </a:lnTo>
                  <a:lnTo>
                    <a:pt x="12" y="12"/>
                  </a:lnTo>
                  <a:lnTo>
                    <a:pt x="10" y="10"/>
                  </a:lnTo>
                  <a:lnTo>
                    <a:pt x="8" y="8"/>
                  </a:lnTo>
                  <a:lnTo>
                    <a:pt x="6" y="6"/>
                  </a:lnTo>
                  <a:lnTo>
                    <a:pt x="5" y="5"/>
                  </a:lnTo>
                  <a:lnTo>
                    <a:pt x="3" y="3"/>
                  </a:lnTo>
                  <a:lnTo>
                    <a:pt x="1" y="1"/>
                  </a:lnTo>
                  <a:lnTo>
                    <a:pt x="0" y="0"/>
                  </a:lnTo>
                  <a:close/>
                </a:path>
              </a:pathLst>
            </a:custGeom>
            <a:solidFill>
              <a:srgbClr val="A2C1FE"/>
            </a:solidFill>
            <a:ln w="9525">
              <a:noFill/>
              <a:round/>
              <a:headEnd/>
              <a:tailEnd/>
            </a:ln>
          </p:spPr>
          <p:txBody>
            <a:bodyPr/>
            <a:lstStyle/>
            <a:p>
              <a:endParaRPr lang="en-US" sz="700" dirty="0"/>
            </a:p>
          </p:txBody>
        </p:sp>
      </p:grpSp>
      <p:sp>
        <p:nvSpPr>
          <p:cNvPr id="56" name="TextBox 55"/>
          <p:cNvSpPr txBox="1"/>
          <p:nvPr/>
        </p:nvSpPr>
        <p:spPr>
          <a:xfrm>
            <a:off x="2527470" y="1541808"/>
            <a:ext cx="714506" cy="230822"/>
          </a:xfrm>
          <a:prstGeom prst="rect">
            <a:avLst/>
          </a:prstGeom>
          <a:noFill/>
        </p:spPr>
        <p:txBody>
          <a:bodyPr wrap="square" lIns="91430" tIns="45715" rIns="91430" bIns="45715" rtlCol="0">
            <a:spAutoFit/>
          </a:bodyPr>
          <a:lstStyle/>
          <a:p>
            <a:r>
              <a:rPr lang="en-US" sz="900" b="1" dirty="0" smtClean="0">
                <a:solidFill>
                  <a:srgbClr val="000000"/>
                </a:solidFill>
              </a:rPr>
              <a:t>AS-PSP 1</a:t>
            </a:r>
          </a:p>
        </p:txBody>
      </p:sp>
      <p:sp>
        <p:nvSpPr>
          <p:cNvPr id="57" name="TextBox 56"/>
          <p:cNvSpPr txBox="1"/>
          <p:nvPr/>
        </p:nvSpPr>
        <p:spPr>
          <a:xfrm>
            <a:off x="6646281" y="1943580"/>
            <a:ext cx="752111" cy="236338"/>
          </a:xfrm>
          <a:prstGeom prst="rect">
            <a:avLst/>
          </a:prstGeom>
          <a:noFill/>
        </p:spPr>
        <p:txBody>
          <a:bodyPr wrap="square" lIns="91430" tIns="45715" rIns="91430" bIns="45715" rtlCol="0">
            <a:spAutoFit/>
          </a:bodyPr>
          <a:lstStyle/>
          <a:p>
            <a:r>
              <a:rPr lang="en-US" sz="900" b="1" dirty="0" smtClean="0">
                <a:solidFill>
                  <a:srgbClr val="000000"/>
                </a:solidFill>
              </a:rPr>
              <a:t>AS-PSP 2</a:t>
            </a:r>
          </a:p>
        </p:txBody>
      </p:sp>
      <p:sp>
        <p:nvSpPr>
          <p:cNvPr id="58" name="TextBox 57"/>
          <p:cNvSpPr txBox="1"/>
          <p:nvPr/>
        </p:nvSpPr>
        <p:spPr>
          <a:xfrm>
            <a:off x="6658123" y="2893614"/>
            <a:ext cx="752111" cy="236338"/>
          </a:xfrm>
          <a:prstGeom prst="rect">
            <a:avLst/>
          </a:prstGeom>
          <a:noFill/>
        </p:spPr>
        <p:txBody>
          <a:bodyPr wrap="square" lIns="91430" tIns="45715" rIns="91430" bIns="45715" rtlCol="0">
            <a:spAutoFit/>
          </a:bodyPr>
          <a:lstStyle/>
          <a:p>
            <a:r>
              <a:rPr lang="en-US" sz="900" b="1" dirty="0" smtClean="0">
                <a:solidFill>
                  <a:srgbClr val="000000"/>
                </a:solidFill>
              </a:rPr>
              <a:t>AS-PSP 3</a:t>
            </a:r>
          </a:p>
        </p:txBody>
      </p:sp>
      <p:sp>
        <p:nvSpPr>
          <p:cNvPr id="62" name="Rectangle 61"/>
          <p:cNvSpPr/>
          <p:nvPr/>
        </p:nvSpPr>
        <p:spPr>
          <a:xfrm>
            <a:off x="2042541" y="3190496"/>
            <a:ext cx="700644" cy="427512"/>
          </a:xfrm>
          <a:prstGeom prst="rect">
            <a:avLst/>
          </a:prstGeom>
          <a:noFill/>
          <a:ln w="158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lIns="91430" tIns="45715" rIns="91430" bIns="45715" rtlCol="0" anchor="ctr"/>
          <a:lstStyle/>
          <a:p>
            <a:pPr algn="ctr"/>
            <a:r>
              <a:rPr lang="en-US" sz="800" dirty="0" smtClean="0">
                <a:solidFill>
                  <a:srgbClr val="000000"/>
                </a:solidFill>
                <a:latin typeface="Calibri" pitchFamily="34" charset="0"/>
              </a:rPr>
              <a:t>Account Information</a:t>
            </a:r>
          </a:p>
          <a:p>
            <a:pPr algn="ctr"/>
            <a:r>
              <a:rPr lang="en-US" sz="800" dirty="0" smtClean="0">
                <a:solidFill>
                  <a:srgbClr val="000000"/>
                </a:solidFill>
                <a:latin typeface="Calibri" pitchFamily="34" charset="0"/>
              </a:rPr>
              <a:t>AS-PSP 1</a:t>
            </a:r>
          </a:p>
        </p:txBody>
      </p:sp>
      <p:sp>
        <p:nvSpPr>
          <p:cNvPr id="63" name="Rectangle 62"/>
          <p:cNvSpPr/>
          <p:nvPr/>
        </p:nvSpPr>
        <p:spPr>
          <a:xfrm>
            <a:off x="2800583" y="3200391"/>
            <a:ext cx="700644" cy="427512"/>
          </a:xfrm>
          <a:prstGeom prst="rect">
            <a:avLst/>
          </a:prstGeom>
          <a:noFill/>
          <a:ln w="158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lIns="91430" tIns="45715" rIns="91430" bIns="45715" rtlCol="0" anchor="ctr"/>
          <a:lstStyle/>
          <a:p>
            <a:pPr algn="ctr"/>
            <a:r>
              <a:rPr lang="en-US" sz="800" dirty="0" smtClean="0">
                <a:solidFill>
                  <a:srgbClr val="000000"/>
                </a:solidFill>
                <a:latin typeface="Calibri" pitchFamily="34" charset="0"/>
              </a:rPr>
              <a:t>Account Information</a:t>
            </a:r>
          </a:p>
          <a:p>
            <a:pPr algn="ctr"/>
            <a:r>
              <a:rPr lang="en-US" sz="800" dirty="0" smtClean="0">
                <a:solidFill>
                  <a:srgbClr val="000000"/>
                </a:solidFill>
                <a:latin typeface="Calibri" pitchFamily="34" charset="0"/>
              </a:rPr>
              <a:t>AS-PSP 2</a:t>
            </a:r>
          </a:p>
        </p:txBody>
      </p:sp>
      <p:sp>
        <p:nvSpPr>
          <p:cNvPr id="64" name="Rectangle 63"/>
          <p:cNvSpPr/>
          <p:nvPr/>
        </p:nvSpPr>
        <p:spPr>
          <a:xfrm>
            <a:off x="3558624" y="3198411"/>
            <a:ext cx="700644" cy="427512"/>
          </a:xfrm>
          <a:prstGeom prst="rect">
            <a:avLst/>
          </a:prstGeom>
          <a:noFill/>
          <a:ln w="158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lIns="91430" tIns="45715" rIns="91430" bIns="45715" rtlCol="0" anchor="ctr"/>
          <a:lstStyle/>
          <a:p>
            <a:pPr algn="ctr"/>
            <a:r>
              <a:rPr lang="en-US" sz="800" dirty="0" smtClean="0">
                <a:solidFill>
                  <a:srgbClr val="000000"/>
                </a:solidFill>
                <a:latin typeface="Calibri" pitchFamily="34" charset="0"/>
              </a:rPr>
              <a:t>Account Information</a:t>
            </a:r>
          </a:p>
          <a:p>
            <a:pPr algn="ctr"/>
            <a:r>
              <a:rPr lang="en-US" sz="800" dirty="0" smtClean="0">
                <a:solidFill>
                  <a:srgbClr val="000000"/>
                </a:solidFill>
                <a:latin typeface="Calibri" pitchFamily="34" charset="0"/>
              </a:rPr>
              <a:t>AS-PSP 3</a:t>
            </a:r>
          </a:p>
        </p:txBody>
      </p:sp>
      <p:cxnSp>
        <p:nvCxnSpPr>
          <p:cNvPr id="72" name="Straight Arrow Connector 71"/>
          <p:cNvCxnSpPr/>
          <p:nvPr/>
        </p:nvCxnSpPr>
        <p:spPr>
          <a:xfrm flipH="1">
            <a:off x="2208823" y="2874191"/>
            <a:ext cx="984" cy="225268"/>
          </a:xfrm>
          <a:prstGeom prst="straightConnector1">
            <a:avLst/>
          </a:prstGeom>
          <a:ln w="15875">
            <a:solidFill>
              <a:srgbClr val="000000"/>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73" name="TextBox 72"/>
          <p:cNvSpPr txBox="1"/>
          <p:nvPr/>
        </p:nvSpPr>
        <p:spPr>
          <a:xfrm>
            <a:off x="2036599" y="3645726"/>
            <a:ext cx="2179129" cy="236338"/>
          </a:xfrm>
          <a:prstGeom prst="rect">
            <a:avLst/>
          </a:prstGeom>
          <a:noFill/>
        </p:spPr>
        <p:txBody>
          <a:bodyPr wrap="square" lIns="91430" tIns="45715" rIns="91430" bIns="45715" rtlCol="0">
            <a:spAutoFit/>
          </a:bodyPr>
          <a:lstStyle/>
          <a:p>
            <a:pPr algn="ctr"/>
            <a:r>
              <a:rPr lang="en-US" sz="900" b="1" dirty="0" smtClean="0">
                <a:solidFill>
                  <a:srgbClr val="000000"/>
                </a:solidFill>
              </a:rPr>
              <a:t>Account Information Aggregator</a:t>
            </a:r>
          </a:p>
        </p:txBody>
      </p:sp>
      <p:sp>
        <p:nvSpPr>
          <p:cNvPr id="75" name="Text Box 3"/>
          <p:cNvSpPr txBox="1">
            <a:spLocks noChangeArrowheads="1"/>
          </p:cNvSpPr>
          <p:nvPr/>
        </p:nvSpPr>
        <p:spPr bwMode="auto">
          <a:xfrm>
            <a:off x="326570" y="4394592"/>
            <a:ext cx="9317160" cy="1915117"/>
          </a:xfrm>
          <a:prstGeom prst="rect">
            <a:avLst/>
          </a:prstGeom>
          <a:ln/>
          <a:extLst/>
        </p:spPr>
        <p:style>
          <a:lnRef idx="1">
            <a:schemeClr val="accent5"/>
          </a:lnRef>
          <a:fillRef idx="2">
            <a:schemeClr val="accent5"/>
          </a:fillRef>
          <a:effectRef idx="1">
            <a:schemeClr val="accent5"/>
          </a:effectRef>
          <a:fontRef idx="minor">
            <a:schemeClr val="dk1"/>
          </a:fontRef>
        </p:style>
        <p:txBody>
          <a:bodyPr lIns="89990" tIns="44995" rIns="89990" bIns="44995" numCol="2"/>
          <a:lstStyle>
            <a:lvl1pPr marL="228600" indent="-228600">
              <a:spcBef>
                <a:spcPts val="700"/>
              </a:spcBef>
              <a:buClr>
                <a:srgbClr val="000000"/>
              </a:buClr>
              <a:buSzPct val="100000"/>
              <a:buFont typeface="Times New Roman" panose="02020603050405020304" pitchFamily="18" charset="0"/>
              <a:buChar char="•"/>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sz="2800">
                <a:solidFill>
                  <a:srgbClr val="000000"/>
                </a:solidFill>
                <a:latin typeface="Calibri" panose="020F0502020204030204" pitchFamily="34" charset="0"/>
                <a:ea typeface="Lucida Sans Unicode" panose="020B0602030504020204" pitchFamily="34" charset="0"/>
                <a:cs typeface="Lucida Sans Unicode" panose="020B0602030504020204" pitchFamily="34" charset="0"/>
              </a:defRPr>
            </a:lvl1pPr>
            <a:lvl2pPr>
              <a:spcBef>
                <a:spcPts val="600"/>
              </a:spcBef>
              <a:buClr>
                <a:srgbClr val="000000"/>
              </a:buClr>
              <a:buSzPct val="100000"/>
              <a:buFont typeface="Times New Roman" panose="02020603050405020304" pitchFamily="18" charset="0"/>
              <a:buChar char="–"/>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sz="2400">
                <a:solidFill>
                  <a:srgbClr val="000000"/>
                </a:solidFill>
                <a:latin typeface="Calibri" panose="020F0502020204030204" pitchFamily="34" charset="0"/>
                <a:ea typeface="Lucida Sans Unicode" panose="020B0602030504020204" pitchFamily="34" charset="0"/>
                <a:cs typeface="Lucida Sans Unicode" panose="020B0602030504020204" pitchFamily="34" charset="0"/>
              </a:defRPr>
            </a:lvl2pPr>
            <a:lvl3pPr>
              <a:spcBef>
                <a:spcPts val="500"/>
              </a:spcBef>
              <a:buClr>
                <a:srgbClr val="000000"/>
              </a:buClr>
              <a:buSzPct val="100000"/>
              <a:buFont typeface="Times New Roman" panose="02020603050405020304" pitchFamily="18" charset="0"/>
              <a:buChar char="•"/>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sz="2000">
                <a:solidFill>
                  <a:srgbClr val="000000"/>
                </a:solidFill>
                <a:latin typeface="Calibri" panose="020F0502020204030204" pitchFamily="34" charset="0"/>
                <a:ea typeface="Lucida Sans Unicode" panose="020B0602030504020204" pitchFamily="34" charset="0"/>
                <a:cs typeface="Lucida Sans Unicode" panose="020B0602030504020204" pitchFamily="34" charset="0"/>
              </a:defRPr>
            </a:lvl3pPr>
            <a:lvl4pPr>
              <a:spcBef>
                <a:spcPts val="500"/>
              </a:spcBef>
              <a:buClr>
                <a:srgbClr val="000000"/>
              </a:buClr>
              <a:buSzPct val="100000"/>
              <a:buFont typeface="Times New Roman" panose="02020603050405020304" pitchFamily="18" charset="0"/>
              <a:buChar char="–"/>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sz="2000">
                <a:solidFill>
                  <a:srgbClr val="1C7DAF"/>
                </a:solidFill>
                <a:latin typeface="Trebuchet MS" panose="020B0603020202020204" pitchFamily="34" charset="0"/>
                <a:ea typeface="Lucida Sans Unicode" panose="020B0602030504020204" pitchFamily="34" charset="0"/>
                <a:cs typeface="Lucida Sans Unicode" panose="020B0602030504020204" pitchFamily="34" charset="0"/>
              </a:defRPr>
            </a:lvl4pPr>
            <a:lvl5pPr>
              <a:spcBef>
                <a:spcPts val="500"/>
              </a:spcBef>
              <a:buClr>
                <a:srgbClr val="000000"/>
              </a:buClr>
              <a:buSzPct val="100000"/>
              <a:buFont typeface="Times New Roman" panose="02020603050405020304" pitchFamily="18" charset="0"/>
              <a:buChar char="»"/>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sz="2000">
                <a:solidFill>
                  <a:srgbClr val="1C7DAF"/>
                </a:solidFill>
                <a:latin typeface="Trebuchet MS" panose="020B0603020202020204" pitchFamily="34" charset="0"/>
                <a:ea typeface="Lucida Sans Unicode" panose="020B0602030504020204" pitchFamily="34" charset="0"/>
                <a:cs typeface="Lucida Sans Unicode" panose="020B0602030504020204" pitchFamily="34"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buChar char="»"/>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sz="2000">
                <a:solidFill>
                  <a:srgbClr val="1C7DAF"/>
                </a:solidFill>
                <a:latin typeface="Trebuchet MS" panose="020B0603020202020204" pitchFamily="34" charset="0"/>
                <a:ea typeface="Lucida Sans Unicode" panose="020B0602030504020204" pitchFamily="34" charset="0"/>
                <a:cs typeface="Lucida Sans Unicode" panose="020B0602030504020204" pitchFamily="34"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buChar char="»"/>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sz="2000">
                <a:solidFill>
                  <a:srgbClr val="1C7DAF"/>
                </a:solidFill>
                <a:latin typeface="Trebuchet MS" panose="020B0603020202020204" pitchFamily="34" charset="0"/>
                <a:ea typeface="Lucida Sans Unicode" panose="020B0602030504020204" pitchFamily="34" charset="0"/>
                <a:cs typeface="Lucida Sans Unicode" panose="020B0602030504020204" pitchFamily="34"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buChar char="»"/>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sz="2000">
                <a:solidFill>
                  <a:srgbClr val="1C7DAF"/>
                </a:solidFill>
                <a:latin typeface="Trebuchet MS" panose="020B0603020202020204" pitchFamily="34" charset="0"/>
                <a:ea typeface="Lucida Sans Unicode" panose="020B0602030504020204" pitchFamily="34" charset="0"/>
                <a:cs typeface="Lucida Sans Unicode" panose="020B0602030504020204" pitchFamily="34"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buChar char="»"/>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sz="2000">
                <a:solidFill>
                  <a:srgbClr val="1C7DAF"/>
                </a:solidFill>
                <a:latin typeface="Trebuchet MS" panose="020B0603020202020204" pitchFamily="34" charset="0"/>
                <a:ea typeface="Lucida Sans Unicode" panose="020B0602030504020204" pitchFamily="34" charset="0"/>
                <a:cs typeface="Lucida Sans Unicode" panose="020B0602030504020204" pitchFamily="34" charset="0"/>
              </a:defRPr>
            </a:lvl9pPr>
          </a:lstStyle>
          <a:p>
            <a:pPr eaLnBrk="1" hangingPunct="1">
              <a:spcBef>
                <a:spcPct val="0"/>
              </a:spcBef>
              <a:buAutoNum type="arabicPeriod"/>
              <a:defRPr/>
            </a:pPr>
            <a:r>
              <a:rPr lang="en-IN" sz="1100" dirty="0" smtClean="0"/>
              <a:t>Customer / End User logged in to Online Banking environment using login credentials for AS-PSP 1 and access AISP service provided by Bank (AS-PSP 1) to check account information for the accounts held with other banks (AS-PSP2 and AS-PSP 3)</a:t>
            </a:r>
          </a:p>
          <a:p>
            <a:pPr eaLnBrk="1" hangingPunct="1">
              <a:spcBef>
                <a:spcPct val="0"/>
              </a:spcBef>
              <a:buFont typeface="Times New Roman" panose="02020603050405020304" pitchFamily="18" charset="0"/>
              <a:buAutoNum type="arabicPeriod"/>
              <a:defRPr/>
            </a:pPr>
            <a:r>
              <a:rPr lang="en-IN" sz="1100" dirty="0" smtClean="0"/>
              <a:t>AS-PSP 1 invokes Capgemini API (Cloud Based) to get account information details from AS-PSP 2 and AS-PSP 3. </a:t>
            </a:r>
            <a:r>
              <a:rPr lang="en-US" sz="1100" dirty="0" smtClean="0">
                <a:solidFill>
                  <a:srgbClr val="FF0000"/>
                </a:solidFill>
              </a:rPr>
              <a:t>getAccountInfoRequest</a:t>
            </a:r>
          </a:p>
          <a:p>
            <a:pPr eaLnBrk="1" hangingPunct="1">
              <a:spcBef>
                <a:spcPct val="0"/>
              </a:spcBef>
              <a:buAutoNum type="arabicPeriod"/>
              <a:defRPr/>
            </a:pPr>
            <a:r>
              <a:rPr lang="en-IN" sz="1100" dirty="0" smtClean="0"/>
              <a:t>AS-PSP 2 &amp; AS-PSP 3 has verified the request by AS-PSP 1 and send account information to AS-PSP 1. </a:t>
            </a:r>
            <a:r>
              <a:rPr lang="en-IN" sz="1100" dirty="0" smtClean="0">
                <a:solidFill>
                  <a:srgbClr val="FF0000"/>
                </a:solidFill>
              </a:rPr>
              <a:t>verifyAccountInfoRequest, </a:t>
            </a:r>
            <a:r>
              <a:rPr lang="en-US" sz="1100" dirty="0" smtClean="0">
                <a:solidFill>
                  <a:srgbClr val="FF0000"/>
                </a:solidFill>
              </a:rPr>
              <a:t>sendAccountInfo</a:t>
            </a:r>
            <a:endParaRPr lang="en-IN" sz="1100" dirty="0" smtClean="0"/>
          </a:p>
          <a:p>
            <a:pPr lvl="1" eaLnBrk="1" hangingPunct="1">
              <a:spcBef>
                <a:spcPct val="0"/>
              </a:spcBef>
              <a:buNone/>
              <a:defRPr/>
            </a:pPr>
            <a:r>
              <a:rPr lang="en-IN" sz="1100" dirty="0" smtClean="0"/>
              <a:t>Note: there will be preset mandate given by end user which authorises AS-PSP 1 to pull his account information.</a:t>
            </a:r>
            <a:endParaRPr lang="en-IN" sz="1100" dirty="0" smtClean="0">
              <a:solidFill>
                <a:srgbClr val="FF0000"/>
              </a:solidFill>
            </a:endParaRPr>
          </a:p>
          <a:p>
            <a:pPr eaLnBrk="1" hangingPunct="1">
              <a:spcBef>
                <a:spcPct val="0"/>
              </a:spcBef>
              <a:buAutoNum type="arabicPeriod"/>
              <a:defRPr/>
            </a:pPr>
            <a:r>
              <a:rPr lang="en-IN" sz="1100" dirty="0" smtClean="0"/>
              <a:t>AS-PSP 1 get account information from AS-PSP 2 &amp; AS-PSP 3 in pre-agreed format. </a:t>
            </a:r>
            <a:r>
              <a:rPr lang="en-IN" sz="1100" dirty="0" smtClean="0">
                <a:solidFill>
                  <a:srgbClr val="FF0000"/>
                </a:solidFill>
              </a:rPr>
              <a:t>getAccountInfoResponse</a:t>
            </a:r>
          </a:p>
          <a:p>
            <a:pPr eaLnBrk="1" hangingPunct="1">
              <a:spcBef>
                <a:spcPct val="0"/>
              </a:spcBef>
              <a:buAutoNum type="arabicPeriod"/>
              <a:defRPr/>
            </a:pPr>
            <a:r>
              <a:rPr lang="en-IN" sz="1100" dirty="0" smtClean="0"/>
              <a:t>AS-PSP 1 show account information for AS-PSP 1, AS-PSP 2 &amp; AS-PSP 3. </a:t>
            </a:r>
            <a:r>
              <a:rPr lang="en-US" sz="1100" dirty="0" smtClean="0">
                <a:solidFill>
                  <a:srgbClr val="FF0000"/>
                </a:solidFill>
              </a:rPr>
              <a:t>showAccountInfo</a:t>
            </a:r>
          </a:p>
          <a:p>
            <a:pPr eaLnBrk="1" hangingPunct="1">
              <a:spcBef>
                <a:spcPct val="0"/>
              </a:spcBef>
              <a:buAutoNum type="arabicPeriod"/>
              <a:defRPr/>
            </a:pPr>
            <a:endParaRPr lang="en-US" sz="1100" dirty="0" smtClean="0">
              <a:solidFill>
                <a:srgbClr val="FF0000"/>
              </a:solidFill>
            </a:endParaRPr>
          </a:p>
          <a:p>
            <a:pPr eaLnBrk="1" hangingPunct="1">
              <a:spcBef>
                <a:spcPct val="0"/>
              </a:spcBef>
              <a:buNone/>
              <a:defRPr/>
            </a:pPr>
            <a:r>
              <a:rPr lang="en-US" sz="1100" dirty="0" smtClean="0">
                <a:solidFill>
                  <a:srgbClr val="FF0000"/>
                </a:solidFill>
              </a:rPr>
              <a:t>Assumptions:</a:t>
            </a:r>
          </a:p>
          <a:p>
            <a:pPr eaLnBrk="1" hangingPunct="1">
              <a:spcBef>
                <a:spcPct val="0"/>
              </a:spcBef>
              <a:buNone/>
              <a:defRPr/>
            </a:pPr>
            <a:r>
              <a:rPr lang="en-US" sz="1100" dirty="0" smtClean="0">
                <a:solidFill>
                  <a:srgbClr val="FF0000"/>
                </a:solidFill>
              </a:rPr>
              <a:t>1. Bank/TPP acting as a AISP is authorized to ask for Customer account Information based on Customer request.</a:t>
            </a:r>
          </a:p>
          <a:p>
            <a:pPr eaLnBrk="1" hangingPunct="1">
              <a:spcBef>
                <a:spcPct val="0"/>
              </a:spcBef>
              <a:buNone/>
              <a:defRPr/>
            </a:pPr>
            <a:r>
              <a:rPr lang="en-US" sz="1100" dirty="0" smtClean="0">
                <a:solidFill>
                  <a:srgbClr val="FF0000"/>
                </a:solidFill>
              </a:rPr>
              <a:t>2.  AS-PSP (Bank) is liable to provide customer account information to AISP (Bank/TPP) in pre-agreed format as per customer request.</a:t>
            </a:r>
            <a:endParaRPr lang="en-IN" sz="1100" dirty="0" smtClean="0">
              <a:solidFill>
                <a:srgbClr val="FF0000"/>
              </a:solidFill>
            </a:endParaRPr>
          </a:p>
        </p:txBody>
      </p:sp>
      <p:sp>
        <p:nvSpPr>
          <p:cNvPr id="76" name="Oval 75"/>
          <p:cNvSpPr/>
          <p:nvPr/>
        </p:nvSpPr>
        <p:spPr>
          <a:xfrm>
            <a:off x="1080671" y="1911927"/>
            <a:ext cx="178130" cy="225632"/>
          </a:xfrm>
          <a:prstGeom prst="ellipse">
            <a:avLst/>
          </a:prstGeom>
          <a:no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lIns="91430" tIns="45715" rIns="91430" bIns="45715" rtlCol="0" anchor="ctr"/>
          <a:lstStyle/>
          <a:p>
            <a:pPr algn="ctr"/>
            <a:r>
              <a:rPr lang="en-US" sz="1000" dirty="0" smtClean="0">
                <a:solidFill>
                  <a:schemeClr val="tx2">
                    <a:lumMod val="50000"/>
                  </a:schemeClr>
                </a:solidFill>
                <a:latin typeface="Calibri" pitchFamily="34" charset="0"/>
              </a:rPr>
              <a:t>1</a:t>
            </a:r>
          </a:p>
        </p:txBody>
      </p:sp>
      <p:sp>
        <p:nvSpPr>
          <p:cNvPr id="77" name="Oval 76"/>
          <p:cNvSpPr/>
          <p:nvPr/>
        </p:nvSpPr>
        <p:spPr>
          <a:xfrm>
            <a:off x="2895615" y="1886198"/>
            <a:ext cx="178130" cy="225632"/>
          </a:xfrm>
          <a:prstGeom prst="ellipse">
            <a:avLst/>
          </a:prstGeom>
          <a:no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lIns="91430" tIns="45715" rIns="91430" bIns="45715" rtlCol="0" anchor="ctr"/>
          <a:lstStyle/>
          <a:p>
            <a:pPr algn="ctr"/>
            <a:r>
              <a:rPr lang="en-US" sz="1000" dirty="0" smtClean="0">
                <a:solidFill>
                  <a:schemeClr val="tx2">
                    <a:lumMod val="50000"/>
                  </a:schemeClr>
                </a:solidFill>
                <a:latin typeface="Calibri" pitchFamily="34" charset="0"/>
              </a:rPr>
              <a:t>2</a:t>
            </a:r>
          </a:p>
        </p:txBody>
      </p:sp>
      <p:sp>
        <p:nvSpPr>
          <p:cNvPr id="80" name="Oval 79"/>
          <p:cNvSpPr/>
          <p:nvPr/>
        </p:nvSpPr>
        <p:spPr>
          <a:xfrm>
            <a:off x="5363719" y="1682338"/>
            <a:ext cx="178130" cy="225632"/>
          </a:xfrm>
          <a:prstGeom prst="ellipse">
            <a:avLst/>
          </a:prstGeom>
          <a:no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lIns="91430" tIns="45715" rIns="91430" bIns="45715" rtlCol="0" anchor="ctr"/>
          <a:lstStyle/>
          <a:p>
            <a:pPr algn="ctr"/>
            <a:r>
              <a:rPr lang="en-US" sz="1000" dirty="0" smtClean="0">
                <a:solidFill>
                  <a:schemeClr val="tx2">
                    <a:lumMod val="50000"/>
                  </a:schemeClr>
                </a:solidFill>
                <a:latin typeface="Calibri" pitchFamily="34" charset="0"/>
              </a:rPr>
              <a:t>2</a:t>
            </a:r>
          </a:p>
        </p:txBody>
      </p:sp>
      <p:sp>
        <p:nvSpPr>
          <p:cNvPr id="81" name="Oval 80"/>
          <p:cNvSpPr/>
          <p:nvPr/>
        </p:nvSpPr>
        <p:spPr>
          <a:xfrm>
            <a:off x="5361744" y="2369113"/>
            <a:ext cx="178130" cy="225632"/>
          </a:xfrm>
          <a:prstGeom prst="ellipse">
            <a:avLst/>
          </a:prstGeom>
          <a:no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lIns="91430" tIns="45715" rIns="91430" bIns="45715" rtlCol="0" anchor="ctr"/>
          <a:lstStyle/>
          <a:p>
            <a:pPr algn="ctr"/>
            <a:r>
              <a:rPr lang="en-US" sz="1000" dirty="0" smtClean="0">
                <a:solidFill>
                  <a:schemeClr val="tx2">
                    <a:lumMod val="50000"/>
                  </a:schemeClr>
                </a:solidFill>
                <a:latin typeface="Calibri" pitchFamily="34" charset="0"/>
              </a:rPr>
              <a:t>2</a:t>
            </a:r>
          </a:p>
        </p:txBody>
      </p:sp>
      <p:cxnSp>
        <p:nvCxnSpPr>
          <p:cNvPr id="84" name="Straight Arrow Connector 83"/>
          <p:cNvCxnSpPr>
            <a:stCxn id="80" idx="6"/>
          </p:cNvCxnSpPr>
          <p:nvPr/>
        </p:nvCxnSpPr>
        <p:spPr>
          <a:xfrm flipV="1">
            <a:off x="5541849" y="1793174"/>
            <a:ext cx="253328" cy="1980"/>
          </a:xfrm>
          <a:prstGeom prst="straightConnector1">
            <a:avLst/>
          </a:prstGeom>
          <a:ln w="15875">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85" name="Straight Arrow Connector 84"/>
          <p:cNvCxnSpPr/>
          <p:nvPr/>
        </p:nvCxnSpPr>
        <p:spPr>
          <a:xfrm flipV="1">
            <a:off x="5551750" y="2479949"/>
            <a:ext cx="253328" cy="1980"/>
          </a:xfrm>
          <a:prstGeom prst="straightConnector1">
            <a:avLst/>
          </a:prstGeom>
          <a:ln w="15875">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p:cNvCxnSpPr/>
          <p:nvPr/>
        </p:nvCxnSpPr>
        <p:spPr>
          <a:xfrm flipV="1">
            <a:off x="3069798" y="1993076"/>
            <a:ext cx="253328" cy="1980"/>
          </a:xfrm>
          <a:prstGeom prst="straightConnector1">
            <a:avLst/>
          </a:prstGeom>
          <a:ln w="15875">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87" name="Oval 86"/>
          <p:cNvSpPr/>
          <p:nvPr/>
        </p:nvSpPr>
        <p:spPr>
          <a:xfrm>
            <a:off x="5526015" y="2022750"/>
            <a:ext cx="178130" cy="225632"/>
          </a:xfrm>
          <a:prstGeom prst="ellipse">
            <a:avLst/>
          </a:prstGeom>
          <a:no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lIns="91430" tIns="45715" rIns="91430" bIns="45715" rtlCol="0" anchor="ctr"/>
          <a:lstStyle/>
          <a:p>
            <a:pPr algn="ctr"/>
            <a:r>
              <a:rPr lang="en-US" sz="1000" dirty="0" smtClean="0">
                <a:solidFill>
                  <a:schemeClr val="tx2">
                    <a:lumMod val="50000"/>
                  </a:schemeClr>
                </a:solidFill>
                <a:latin typeface="Calibri" pitchFamily="34" charset="0"/>
              </a:rPr>
              <a:t>3</a:t>
            </a:r>
          </a:p>
        </p:txBody>
      </p:sp>
      <p:cxnSp>
        <p:nvCxnSpPr>
          <p:cNvPr id="89" name="Straight Arrow Connector 88"/>
          <p:cNvCxnSpPr>
            <a:stCxn id="87" idx="2"/>
          </p:cNvCxnSpPr>
          <p:nvPr/>
        </p:nvCxnSpPr>
        <p:spPr>
          <a:xfrm flipH="1">
            <a:off x="5284535" y="2135567"/>
            <a:ext cx="241481" cy="1993"/>
          </a:xfrm>
          <a:prstGeom prst="straightConnector1">
            <a:avLst/>
          </a:prstGeom>
          <a:ln w="15875">
            <a:solidFill>
              <a:srgbClr val="000000"/>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90" name="Oval 89"/>
          <p:cNvSpPr/>
          <p:nvPr/>
        </p:nvSpPr>
        <p:spPr>
          <a:xfrm>
            <a:off x="3101467" y="2210775"/>
            <a:ext cx="178130" cy="225632"/>
          </a:xfrm>
          <a:prstGeom prst="ellipse">
            <a:avLst/>
          </a:prstGeom>
          <a:no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lIns="91430" tIns="45715" rIns="91430" bIns="45715" rtlCol="0" anchor="ctr"/>
          <a:lstStyle/>
          <a:p>
            <a:pPr algn="ctr"/>
            <a:r>
              <a:rPr lang="en-US" sz="1000" dirty="0" smtClean="0">
                <a:solidFill>
                  <a:schemeClr val="tx2">
                    <a:lumMod val="50000"/>
                  </a:schemeClr>
                </a:solidFill>
                <a:latin typeface="Calibri" pitchFamily="34" charset="0"/>
              </a:rPr>
              <a:t>4</a:t>
            </a:r>
          </a:p>
        </p:txBody>
      </p:sp>
      <p:cxnSp>
        <p:nvCxnSpPr>
          <p:cNvPr id="91" name="Straight Arrow Connector 90"/>
          <p:cNvCxnSpPr>
            <a:stCxn id="90" idx="2"/>
          </p:cNvCxnSpPr>
          <p:nvPr/>
        </p:nvCxnSpPr>
        <p:spPr>
          <a:xfrm flipH="1">
            <a:off x="2859987" y="2323592"/>
            <a:ext cx="241481" cy="1993"/>
          </a:xfrm>
          <a:prstGeom prst="straightConnector1">
            <a:avLst/>
          </a:prstGeom>
          <a:ln w="15875">
            <a:solidFill>
              <a:srgbClr val="000000"/>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92" name="Oval 91"/>
          <p:cNvSpPr/>
          <p:nvPr/>
        </p:nvSpPr>
        <p:spPr>
          <a:xfrm>
            <a:off x="2291965" y="2850063"/>
            <a:ext cx="178130" cy="225632"/>
          </a:xfrm>
          <a:prstGeom prst="ellipse">
            <a:avLst/>
          </a:prstGeom>
          <a:no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lIns="91430" tIns="45715" rIns="91430" bIns="45715" rtlCol="0" anchor="ctr"/>
          <a:lstStyle/>
          <a:p>
            <a:pPr algn="ctr"/>
            <a:r>
              <a:rPr lang="en-US" sz="1000" dirty="0" smtClean="0">
                <a:solidFill>
                  <a:schemeClr val="tx2">
                    <a:lumMod val="50000"/>
                  </a:schemeClr>
                </a:solidFill>
                <a:latin typeface="Calibri" pitchFamily="34" charset="0"/>
              </a:rPr>
              <a:t>5</a:t>
            </a:r>
          </a:p>
        </p:txBody>
      </p:sp>
      <p:sp>
        <p:nvSpPr>
          <p:cNvPr id="60" name="TextBox 59"/>
          <p:cNvSpPr txBox="1"/>
          <p:nvPr/>
        </p:nvSpPr>
        <p:spPr>
          <a:xfrm>
            <a:off x="1852564" y="3869376"/>
            <a:ext cx="3040083" cy="253916"/>
          </a:xfrm>
          <a:prstGeom prst="rect">
            <a:avLst/>
          </a:prstGeom>
          <a:noFill/>
        </p:spPr>
        <p:txBody>
          <a:bodyPr wrap="square" lIns="91430" tIns="45715" rIns="91430" bIns="45715" rtlCol="0">
            <a:spAutoFit/>
          </a:bodyPr>
          <a:lstStyle/>
          <a:p>
            <a:pPr algn="ctr"/>
            <a:r>
              <a:rPr lang="en-US" sz="1000" b="1" dirty="0" smtClean="0">
                <a:solidFill>
                  <a:srgbClr val="FF0000"/>
                </a:solidFill>
              </a:rPr>
              <a:t>AISP – Account Information Service Provider</a:t>
            </a:r>
          </a:p>
        </p:txBody>
      </p:sp>
      <p:sp>
        <p:nvSpPr>
          <p:cNvPr id="66" name="Rounded Rectangular Callout 65"/>
          <p:cNvSpPr/>
          <p:nvPr/>
        </p:nvSpPr>
        <p:spPr>
          <a:xfrm>
            <a:off x="6519566" y="3230088"/>
            <a:ext cx="1900045" cy="891763"/>
          </a:xfrm>
          <a:prstGeom prst="wedgeRoundRectCallout">
            <a:avLst>
              <a:gd name="adj1" fmla="val -169239"/>
              <a:gd name="adj2" fmla="val -107035"/>
              <a:gd name="adj3" fmla="val 16667"/>
            </a:avLst>
          </a:prstGeom>
          <a:solidFill>
            <a:schemeClr val="tx2">
              <a:lumMod val="20000"/>
              <a:lumOff val="80000"/>
            </a:schemeClr>
          </a:solid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91430" tIns="45715" rIns="91430" bIns="45715" rtlCol="0" anchor="ctr"/>
          <a:lstStyle/>
          <a:p>
            <a:pPr marL="228575" indent="-228575" algn="ctr"/>
            <a:r>
              <a:rPr lang="en-US" sz="1000" b="1" u="sng" dirty="0" smtClean="0">
                <a:solidFill>
                  <a:srgbClr val="0070C0"/>
                </a:solidFill>
                <a:latin typeface="Calibri" pitchFamily="34" charset="0"/>
              </a:rPr>
              <a:t>List Of API</a:t>
            </a:r>
          </a:p>
          <a:p>
            <a:pPr marL="228575" indent="-228575">
              <a:buFont typeface="+mj-lt"/>
              <a:buAutoNum type="arabicPeriod"/>
            </a:pPr>
            <a:r>
              <a:rPr lang="en-US" sz="1000" dirty="0" smtClean="0">
                <a:solidFill>
                  <a:srgbClr val="0070C0"/>
                </a:solidFill>
                <a:latin typeface="Calibri" pitchFamily="34" charset="0"/>
              </a:rPr>
              <a:t>getAccountInfoRequest</a:t>
            </a:r>
          </a:p>
          <a:p>
            <a:pPr marL="228575" indent="-228575">
              <a:buFont typeface="+mj-lt"/>
              <a:buAutoNum type="arabicPeriod"/>
            </a:pPr>
            <a:r>
              <a:rPr lang="en-US" sz="1000" dirty="0" smtClean="0">
                <a:solidFill>
                  <a:srgbClr val="0070C0"/>
                </a:solidFill>
                <a:latin typeface="Calibri" pitchFamily="34" charset="0"/>
              </a:rPr>
              <a:t>getAccountInfoResponse</a:t>
            </a:r>
          </a:p>
          <a:p>
            <a:pPr marL="228575" indent="-228575">
              <a:buFont typeface="+mj-lt"/>
              <a:buAutoNum type="arabicPeriod"/>
            </a:pPr>
            <a:r>
              <a:rPr lang="en-US" sz="1000" dirty="0" smtClean="0">
                <a:solidFill>
                  <a:srgbClr val="0070C0"/>
                </a:solidFill>
                <a:latin typeface="Calibri" pitchFamily="34" charset="0"/>
              </a:rPr>
              <a:t>showAccountInfo</a:t>
            </a:r>
          </a:p>
        </p:txBody>
      </p:sp>
      <p:sp>
        <p:nvSpPr>
          <p:cNvPr id="68" name="Cloud 67"/>
          <p:cNvSpPr/>
          <p:nvPr/>
        </p:nvSpPr>
        <p:spPr>
          <a:xfrm>
            <a:off x="7327108" y="1436913"/>
            <a:ext cx="785751" cy="605642"/>
          </a:xfrm>
          <a:prstGeom prst="cloud">
            <a:avLst/>
          </a:prstGeom>
          <a:solidFill>
            <a:schemeClr val="tx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35996" rIns="0" bIns="35996" anchor="ctr"/>
          <a:lstStyle/>
          <a:p>
            <a:pPr algn="ctr" fontAlgn="auto">
              <a:spcBef>
                <a:spcPts val="0"/>
              </a:spcBef>
              <a:spcAft>
                <a:spcPts val="0"/>
              </a:spcAft>
              <a:defRPr/>
            </a:pPr>
            <a:r>
              <a:rPr lang="nl-NL" sz="1000" dirty="0" smtClean="0">
                <a:solidFill>
                  <a:schemeClr val="tx1"/>
                </a:solidFill>
                <a:latin typeface="Arial" pitchFamily="34" charset="0"/>
                <a:cs typeface="Arial" pitchFamily="34" charset="0"/>
              </a:rPr>
              <a:t>API</a:t>
            </a:r>
            <a:endParaRPr lang="nl-NL" sz="1000" dirty="0">
              <a:solidFill>
                <a:schemeClr val="tx1"/>
              </a:solidFill>
              <a:latin typeface="Arial" pitchFamily="34" charset="0"/>
              <a:cs typeface="Arial" pitchFamily="34" charset="0"/>
            </a:endParaRPr>
          </a:p>
        </p:txBody>
      </p:sp>
      <p:sp>
        <p:nvSpPr>
          <p:cNvPr id="69" name="Cloud 68"/>
          <p:cNvSpPr/>
          <p:nvPr/>
        </p:nvSpPr>
        <p:spPr>
          <a:xfrm>
            <a:off x="7325129" y="2384960"/>
            <a:ext cx="785751" cy="605642"/>
          </a:xfrm>
          <a:prstGeom prst="cloud">
            <a:avLst/>
          </a:prstGeom>
          <a:solidFill>
            <a:schemeClr val="tx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35996" rIns="0" bIns="35996" anchor="ctr"/>
          <a:lstStyle/>
          <a:p>
            <a:pPr algn="ctr" fontAlgn="auto">
              <a:spcBef>
                <a:spcPts val="0"/>
              </a:spcBef>
              <a:spcAft>
                <a:spcPts val="0"/>
              </a:spcAft>
              <a:defRPr/>
            </a:pPr>
            <a:r>
              <a:rPr lang="nl-NL" sz="1000" dirty="0" smtClean="0">
                <a:solidFill>
                  <a:schemeClr val="tx1"/>
                </a:solidFill>
                <a:latin typeface="Arial" pitchFamily="34" charset="0"/>
                <a:cs typeface="Arial" pitchFamily="34" charset="0"/>
              </a:rPr>
              <a:t>API</a:t>
            </a:r>
            <a:endParaRPr lang="nl-NL" sz="1000" dirty="0">
              <a:solidFill>
                <a:schemeClr val="tx1"/>
              </a:solidFill>
              <a:latin typeface="Arial" pitchFamily="34" charset="0"/>
              <a:cs typeface="Arial" pitchFamily="34" charset="0"/>
            </a:endParaRPr>
          </a:p>
        </p:txBody>
      </p:sp>
      <p:sp>
        <p:nvSpPr>
          <p:cNvPr id="83" name="Rounded Rectangular Callout 82"/>
          <p:cNvSpPr/>
          <p:nvPr/>
        </p:nvSpPr>
        <p:spPr>
          <a:xfrm>
            <a:off x="8288978" y="1708074"/>
            <a:ext cx="1569522" cy="500735"/>
          </a:xfrm>
          <a:prstGeom prst="wedgeRoundRectCallout">
            <a:avLst>
              <a:gd name="adj1" fmla="val -61942"/>
              <a:gd name="adj2" fmla="val -76791"/>
              <a:gd name="adj3" fmla="val 16667"/>
            </a:avLst>
          </a:prstGeom>
          <a:solidFill>
            <a:schemeClr val="tx2">
              <a:lumMod val="20000"/>
              <a:lumOff val="80000"/>
            </a:schemeClr>
          </a:solid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91430" tIns="45715" rIns="91430" bIns="45715" rtlCol="0" anchor="ctr"/>
          <a:lstStyle/>
          <a:p>
            <a:pPr marL="228575" indent="-228575"/>
            <a:r>
              <a:rPr lang="en-US" sz="900" dirty="0" smtClean="0">
                <a:solidFill>
                  <a:srgbClr val="0070C0"/>
                </a:solidFill>
                <a:latin typeface="Calibri" pitchFamily="34" charset="0"/>
              </a:rPr>
              <a:t>1.verifyAccountInfoRequest </a:t>
            </a:r>
          </a:p>
          <a:p>
            <a:pPr marL="228575" indent="-228575"/>
            <a:r>
              <a:rPr lang="en-US" sz="900" dirty="0" smtClean="0">
                <a:solidFill>
                  <a:srgbClr val="0070C0"/>
                </a:solidFill>
                <a:latin typeface="Calibri" pitchFamily="34" charset="0"/>
              </a:rPr>
              <a:t>2. sendAccountInfo</a:t>
            </a:r>
          </a:p>
        </p:txBody>
      </p:sp>
      <p:sp>
        <p:nvSpPr>
          <p:cNvPr id="67" name="Horizontal Scroll 66"/>
          <p:cNvSpPr/>
          <p:nvPr/>
        </p:nvSpPr>
        <p:spPr>
          <a:xfrm>
            <a:off x="6564573" y="1"/>
            <a:ext cx="3016155" cy="941695"/>
          </a:xfrm>
          <a:prstGeom prst="horizontalScroll">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200" dirty="0" smtClean="0">
                <a:solidFill>
                  <a:schemeClr val="tx2">
                    <a:lumMod val="50000"/>
                  </a:schemeClr>
                </a:solidFill>
                <a:latin typeface="Calibri" pitchFamily="34" charset="0"/>
              </a:rPr>
              <a:t>This scenario is </a:t>
            </a:r>
            <a:r>
              <a:rPr lang="en-US" sz="1200" dirty="0" smtClean="0">
                <a:solidFill>
                  <a:srgbClr val="000000"/>
                </a:solidFill>
                <a:latin typeface="Calibri"/>
              </a:rPr>
              <a:t>Based on limited information provided in EBA published Paper on PSD2..</a:t>
            </a:r>
          </a:p>
          <a:p>
            <a:pPr algn="ctr"/>
            <a:endParaRPr lang="en-US" sz="1200" dirty="0" smtClean="0">
              <a:solidFill>
                <a:schemeClr val="tx2">
                  <a:lumMod val="50000"/>
                </a:schemeClr>
              </a:solidFill>
              <a:latin typeface="Calibri" pitchFamily="34" charset="0"/>
            </a:endParaRPr>
          </a:p>
        </p:txBody>
      </p:sp>
      <p:sp>
        <p:nvSpPr>
          <p:cNvPr id="74" name="Rounded Rectangle 73"/>
          <p:cNvSpPr/>
          <p:nvPr/>
        </p:nvSpPr>
        <p:spPr>
          <a:xfrm>
            <a:off x="1805049" y="6415161"/>
            <a:ext cx="5775965" cy="385948"/>
          </a:xfrm>
          <a:prstGeom prst="round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900" dirty="0" smtClean="0">
                <a:solidFill>
                  <a:srgbClr val="C00000"/>
                </a:solidFill>
                <a:latin typeface="Calibri" pitchFamily="34" charset="0"/>
              </a:rPr>
              <a:t>Note: Please be noted, Technical Specification for PSD2 is yet not released by EBA. All the scenario captured is based on certain assumptions and may tend to change.</a:t>
            </a:r>
          </a:p>
        </p:txBody>
      </p:sp>
      <p:sp>
        <p:nvSpPr>
          <p:cNvPr id="78" name="Rounded Rectangular Callout 77"/>
          <p:cNvSpPr/>
          <p:nvPr/>
        </p:nvSpPr>
        <p:spPr>
          <a:xfrm>
            <a:off x="8277103" y="2632370"/>
            <a:ext cx="1569522" cy="500735"/>
          </a:xfrm>
          <a:prstGeom prst="wedgeRoundRectCallout">
            <a:avLst>
              <a:gd name="adj1" fmla="val -61942"/>
              <a:gd name="adj2" fmla="val -76791"/>
              <a:gd name="adj3" fmla="val 16667"/>
            </a:avLst>
          </a:prstGeom>
          <a:solidFill>
            <a:schemeClr val="tx2">
              <a:lumMod val="20000"/>
              <a:lumOff val="80000"/>
            </a:schemeClr>
          </a:solid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91430" tIns="45715" rIns="91430" bIns="45715" rtlCol="0" anchor="ctr"/>
          <a:lstStyle/>
          <a:p>
            <a:pPr marL="228575" indent="-228575"/>
            <a:r>
              <a:rPr lang="en-US" sz="900" dirty="0" smtClean="0">
                <a:solidFill>
                  <a:srgbClr val="0070C0"/>
                </a:solidFill>
                <a:latin typeface="Calibri" pitchFamily="34" charset="0"/>
              </a:rPr>
              <a:t>1.verifyAccountInfoRequest </a:t>
            </a:r>
          </a:p>
          <a:p>
            <a:pPr marL="228575" indent="-228575"/>
            <a:r>
              <a:rPr lang="en-US" sz="900" dirty="0" smtClean="0">
                <a:solidFill>
                  <a:srgbClr val="0070C0"/>
                </a:solidFill>
                <a:latin typeface="Calibri" pitchFamily="34" charset="0"/>
              </a:rPr>
              <a:t>2. sendAccountInfo</a:t>
            </a:r>
          </a:p>
        </p:txBody>
      </p:sp>
    </p:spTree>
  </p:cSld>
  <p:clrMapOvr>
    <a:masterClrMapping/>
  </p:clrMapOvr>
  <p:transition spd="med">
    <p:wip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Rounded Rectangle 113"/>
          <p:cNvSpPr/>
          <p:nvPr/>
        </p:nvSpPr>
        <p:spPr>
          <a:xfrm>
            <a:off x="6693728" y="2679863"/>
            <a:ext cx="1543792" cy="688768"/>
          </a:xfrm>
          <a:prstGeom prst="roundRect">
            <a:avLst/>
          </a:prstGeom>
          <a:solidFill>
            <a:srgbClr val="C1E1FF"/>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91430" tIns="45715" rIns="91430" bIns="45715" rtlCol="0" anchor="ctr"/>
          <a:lstStyle/>
          <a:p>
            <a:pPr algn="ctr"/>
            <a:endParaRPr lang="en-US" sz="1000" dirty="0" smtClean="0">
              <a:solidFill>
                <a:schemeClr val="tx2">
                  <a:lumMod val="50000"/>
                </a:schemeClr>
              </a:solidFill>
              <a:latin typeface="Calibri" pitchFamily="34" charset="0"/>
            </a:endParaRPr>
          </a:p>
        </p:txBody>
      </p:sp>
      <p:sp>
        <p:nvSpPr>
          <p:cNvPr id="113" name="Rounded Rectangle 112"/>
          <p:cNvSpPr/>
          <p:nvPr/>
        </p:nvSpPr>
        <p:spPr>
          <a:xfrm>
            <a:off x="6695707" y="1933698"/>
            <a:ext cx="1543792" cy="688768"/>
          </a:xfrm>
          <a:prstGeom prst="roundRect">
            <a:avLst/>
          </a:prstGeom>
          <a:solidFill>
            <a:srgbClr val="C1E1FF"/>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91430" tIns="45715" rIns="91430" bIns="45715" rtlCol="0" anchor="ctr"/>
          <a:lstStyle/>
          <a:p>
            <a:pPr algn="ctr"/>
            <a:endParaRPr lang="en-US" sz="1000" dirty="0" smtClean="0">
              <a:solidFill>
                <a:schemeClr val="tx2">
                  <a:lumMod val="50000"/>
                </a:schemeClr>
              </a:solidFill>
              <a:latin typeface="Calibri" pitchFamily="34" charset="0"/>
            </a:endParaRPr>
          </a:p>
        </p:txBody>
      </p:sp>
      <p:sp>
        <p:nvSpPr>
          <p:cNvPr id="112" name="Rounded Rectangle 111"/>
          <p:cNvSpPr/>
          <p:nvPr/>
        </p:nvSpPr>
        <p:spPr>
          <a:xfrm>
            <a:off x="6709563" y="1187531"/>
            <a:ext cx="1543792" cy="688768"/>
          </a:xfrm>
          <a:prstGeom prst="roundRect">
            <a:avLst/>
          </a:prstGeom>
          <a:solidFill>
            <a:srgbClr val="C1E1FF"/>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91430" tIns="45715" rIns="91430" bIns="45715" rtlCol="0" anchor="ctr"/>
          <a:lstStyle/>
          <a:p>
            <a:pPr algn="ctr"/>
            <a:endParaRPr lang="en-US" sz="1000" dirty="0" smtClean="0">
              <a:solidFill>
                <a:schemeClr val="tx2">
                  <a:lumMod val="50000"/>
                </a:schemeClr>
              </a:solidFill>
              <a:latin typeface="Calibri" pitchFamily="34" charset="0"/>
            </a:endParaRPr>
          </a:p>
        </p:txBody>
      </p:sp>
      <p:sp>
        <p:nvSpPr>
          <p:cNvPr id="46" name="Rounded Rectangle 45"/>
          <p:cNvSpPr/>
          <p:nvPr/>
        </p:nvSpPr>
        <p:spPr>
          <a:xfrm>
            <a:off x="1531929" y="1246908"/>
            <a:ext cx="3752603" cy="2980706"/>
          </a:xfrm>
          <a:prstGeom prst="roundRect">
            <a:avLst/>
          </a:prstGeom>
          <a:solidFill>
            <a:srgbClr val="C1E1FF"/>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91430" tIns="45715" rIns="91430" bIns="45715" rtlCol="0" anchor="ctr"/>
          <a:lstStyle/>
          <a:p>
            <a:pPr algn="ctr"/>
            <a:endParaRPr lang="en-US" sz="1000" dirty="0" smtClean="0">
              <a:solidFill>
                <a:schemeClr val="tx2">
                  <a:lumMod val="50000"/>
                </a:schemeClr>
              </a:solidFill>
              <a:latin typeface="Calibri" pitchFamily="34" charset="0"/>
            </a:endParaRPr>
          </a:p>
        </p:txBody>
      </p:sp>
      <p:sp>
        <p:nvSpPr>
          <p:cNvPr id="3" name="Title 2"/>
          <p:cNvSpPr>
            <a:spLocks noGrp="1"/>
          </p:cNvSpPr>
          <p:nvPr>
            <p:ph type="title"/>
          </p:nvPr>
        </p:nvSpPr>
        <p:spPr>
          <a:xfrm>
            <a:off x="261409" y="212726"/>
            <a:ext cx="5402412" cy="549275"/>
          </a:xfrm>
        </p:spPr>
        <p:txBody>
          <a:bodyPr/>
          <a:lstStyle/>
          <a:p>
            <a:r>
              <a:rPr lang="en-US" altLang="en-US" sz="2400" dirty="0" smtClean="0">
                <a:latin typeface="Calibri" pitchFamily="34" charset="0"/>
              </a:rPr>
              <a:t>Scenario 8 – TPP is Acting as AISP using Capgemini API</a:t>
            </a:r>
            <a:endParaRPr lang="en-US" sz="2400" dirty="0"/>
          </a:p>
        </p:txBody>
      </p:sp>
      <p:pic>
        <p:nvPicPr>
          <p:cNvPr id="163842" name="Picture 2" descr="D:\Users\skusare\Desktop\Capgemini_Project_Documents\Capgemini\Capgemini - Payments Practice Work\PSD2\icons to used in ppt\User Icon 01.JPG"/>
          <p:cNvPicPr>
            <a:picLocks noChangeAspect="1" noChangeArrowheads="1"/>
          </p:cNvPicPr>
          <p:nvPr/>
        </p:nvPicPr>
        <p:blipFill>
          <a:blip r:embed="rId3" cstate="print"/>
          <a:srcRect/>
          <a:stretch>
            <a:fillRect/>
          </a:stretch>
        </p:blipFill>
        <p:spPr bwMode="auto">
          <a:xfrm>
            <a:off x="61555" y="1810491"/>
            <a:ext cx="923925" cy="838200"/>
          </a:xfrm>
          <a:prstGeom prst="rect">
            <a:avLst/>
          </a:prstGeom>
          <a:noFill/>
        </p:spPr>
      </p:pic>
      <p:cxnSp>
        <p:nvCxnSpPr>
          <p:cNvPr id="7" name="Straight Arrow Connector 6"/>
          <p:cNvCxnSpPr/>
          <p:nvPr/>
        </p:nvCxnSpPr>
        <p:spPr>
          <a:xfrm>
            <a:off x="1009231" y="2229591"/>
            <a:ext cx="719501" cy="0"/>
          </a:xfrm>
          <a:prstGeom prst="straightConnector1">
            <a:avLst/>
          </a:prstGeom>
          <a:ln w="15875">
            <a:solidFill>
              <a:srgbClr val="000000"/>
            </a:solidFill>
            <a:prstDash val="solid"/>
            <a:tailEnd type="triangle"/>
          </a:ln>
        </p:spPr>
        <p:style>
          <a:lnRef idx="1">
            <a:schemeClr val="accent1"/>
          </a:lnRef>
          <a:fillRef idx="0">
            <a:schemeClr val="accent1"/>
          </a:fillRef>
          <a:effectRef idx="0">
            <a:schemeClr val="accent1"/>
          </a:effectRef>
          <a:fontRef idx="minor">
            <a:schemeClr val="tx1"/>
          </a:fontRef>
        </p:style>
      </p:cxnSp>
      <p:pic>
        <p:nvPicPr>
          <p:cNvPr id="163844" name="Picture 4" descr="D:\Users\skusare\Desktop\Capgemini_Project_Documents\Capgemini\Capgemini - Payments Practice Work\PSD2\icons to used in ppt\Application 01.JPG"/>
          <p:cNvPicPr>
            <a:picLocks noChangeAspect="1" noChangeArrowheads="1"/>
          </p:cNvPicPr>
          <p:nvPr/>
        </p:nvPicPr>
        <p:blipFill>
          <a:blip r:embed="rId4" cstate="print"/>
          <a:srcRect/>
          <a:stretch>
            <a:fillRect/>
          </a:stretch>
        </p:blipFill>
        <p:spPr bwMode="auto">
          <a:xfrm>
            <a:off x="1740606" y="2202491"/>
            <a:ext cx="1009650" cy="742950"/>
          </a:xfrm>
          <a:prstGeom prst="rect">
            <a:avLst/>
          </a:prstGeom>
          <a:noFill/>
        </p:spPr>
      </p:pic>
      <p:sp>
        <p:nvSpPr>
          <p:cNvPr id="14" name="TextBox 13"/>
          <p:cNvSpPr txBox="1"/>
          <p:nvPr/>
        </p:nvSpPr>
        <p:spPr>
          <a:xfrm>
            <a:off x="1781304" y="1983172"/>
            <a:ext cx="1045029" cy="236338"/>
          </a:xfrm>
          <a:prstGeom prst="rect">
            <a:avLst/>
          </a:prstGeom>
          <a:noFill/>
        </p:spPr>
        <p:txBody>
          <a:bodyPr wrap="square" lIns="91430" tIns="45715" rIns="91430" bIns="45715" rtlCol="0">
            <a:spAutoFit/>
          </a:bodyPr>
          <a:lstStyle/>
          <a:p>
            <a:r>
              <a:rPr lang="en-US" sz="900" dirty="0" smtClean="0">
                <a:solidFill>
                  <a:srgbClr val="000000"/>
                </a:solidFill>
              </a:rPr>
              <a:t>TPP Application</a:t>
            </a:r>
          </a:p>
        </p:txBody>
      </p:sp>
      <p:sp>
        <p:nvSpPr>
          <p:cNvPr id="16" name="Cloud 15"/>
          <p:cNvSpPr/>
          <p:nvPr/>
        </p:nvSpPr>
        <p:spPr>
          <a:xfrm>
            <a:off x="3519082" y="1728788"/>
            <a:ext cx="1409183" cy="1050040"/>
          </a:xfrm>
          <a:prstGeom prst="cloud">
            <a:avLst/>
          </a:prstGeom>
          <a:solidFill>
            <a:schemeClr val="tx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35996" rIns="0" bIns="35996" anchor="ctr"/>
          <a:lstStyle/>
          <a:p>
            <a:pPr algn="ctr" fontAlgn="auto">
              <a:spcBef>
                <a:spcPts val="0"/>
              </a:spcBef>
              <a:spcAft>
                <a:spcPts val="0"/>
              </a:spcAft>
              <a:defRPr/>
            </a:pPr>
            <a:r>
              <a:rPr lang="nl-NL" sz="1000" dirty="0" smtClean="0">
                <a:solidFill>
                  <a:schemeClr val="tx1"/>
                </a:solidFill>
                <a:latin typeface="Arial" pitchFamily="34" charset="0"/>
                <a:cs typeface="Arial" pitchFamily="34" charset="0"/>
              </a:rPr>
              <a:t>Capgemini API</a:t>
            </a:r>
          </a:p>
          <a:p>
            <a:pPr algn="ctr" fontAlgn="auto">
              <a:spcBef>
                <a:spcPts val="0"/>
              </a:spcBef>
              <a:spcAft>
                <a:spcPts val="0"/>
              </a:spcAft>
              <a:defRPr/>
            </a:pPr>
            <a:r>
              <a:rPr lang="nl-NL" sz="1000" dirty="0" smtClean="0">
                <a:solidFill>
                  <a:schemeClr val="tx1"/>
                </a:solidFill>
                <a:latin typeface="Arial" pitchFamily="34" charset="0"/>
                <a:cs typeface="Arial" pitchFamily="34" charset="0"/>
              </a:rPr>
              <a:t>(Cloud Based)</a:t>
            </a:r>
            <a:endParaRPr lang="nl-NL" sz="1000" dirty="0">
              <a:solidFill>
                <a:schemeClr val="tx1"/>
              </a:solidFill>
              <a:latin typeface="Arial" pitchFamily="34" charset="0"/>
              <a:cs typeface="Arial" pitchFamily="34" charset="0"/>
            </a:endParaRPr>
          </a:p>
        </p:txBody>
      </p:sp>
      <p:cxnSp>
        <p:nvCxnSpPr>
          <p:cNvPr id="17" name="Straight Arrow Connector 16"/>
          <p:cNvCxnSpPr/>
          <p:nvPr/>
        </p:nvCxnSpPr>
        <p:spPr>
          <a:xfrm>
            <a:off x="2752925" y="2227611"/>
            <a:ext cx="719501" cy="0"/>
          </a:xfrm>
          <a:prstGeom prst="straightConnector1">
            <a:avLst/>
          </a:prstGeom>
          <a:ln w="15875">
            <a:solidFill>
              <a:srgbClr val="000000"/>
            </a:solidFill>
            <a:prstDash val="solid"/>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2" name="Group 23"/>
          <p:cNvGrpSpPr>
            <a:grpSpLocks/>
          </p:cNvGrpSpPr>
          <p:nvPr/>
        </p:nvGrpSpPr>
        <p:grpSpPr bwMode="auto">
          <a:xfrm>
            <a:off x="6852101" y="1175663"/>
            <a:ext cx="655118" cy="560113"/>
            <a:chOff x="567" y="1616"/>
            <a:chExt cx="568" cy="605"/>
          </a:xfrm>
        </p:grpSpPr>
        <p:sp>
          <p:nvSpPr>
            <p:cNvPr id="19" name="AutoShape 17"/>
            <p:cNvSpPr>
              <a:spLocks noChangeAspect="1" noChangeArrowheads="1" noTextEdit="1"/>
            </p:cNvSpPr>
            <p:nvPr/>
          </p:nvSpPr>
          <p:spPr bwMode="auto">
            <a:xfrm>
              <a:off x="567" y="1616"/>
              <a:ext cx="568" cy="605"/>
            </a:xfrm>
            <a:prstGeom prst="rect">
              <a:avLst/>
            </a:prstGeom>
            <a:noFill/>
            <a:ln w="9525">
              <a:noFill/>
              <a:miter lim="800000"/>
              <a:headEnd/>
              <a:tailEnd/>
            </a:ln>
          </p:spPr>
          <p:txBody>
            <a:bodyPr/>
            <a:lstStyle/>
            <a:p>
              <a:endParaRPr lang="en-US" sz="700" dirty="0"/>
            </a:p>
          </p:txBody>
        </p:sp>
        <p:sp>
          <p:nvSpPr>
            <p:cNvPr id="20" name="Freeform 19"/>
            <p:cNvSpPr>
              <a:spLocks/>
            </p:cNvSpPr>
            <p:nvPr/>
          </p:nvSpPr>
          <p:spPr bwMode="auto">
            <a:xfrm>
              <a:off x="611" y="1660"/>
              <a:ext cx="480" cy="517"/>
            </a:xfrm>
            <a:custGeom>
              <a:avLst/>
              <a:gdLst>
                <a:gd name="T0" fmla="*/ 1 w 960"/>
                <a:gd name="T1" fmla="*/ 0 h 1034"/>
                <a:gd name="T2" fmla="*/ 1 w 960"/>
                <a:gd name="T3" fmla="*/ 1 h 1034"/>
                <a:gd name="T4" fmla="*/ 1 w 960"/>
                <a:gd name="T5" fmla="*/ 1 h 1034"/>
                <a:gd name="T6" fmla="*/ 1 w 960"/>
                <a:gd name="T7" fmla="*/ 1 h 1034"/>
                <a:gd name="T8" fmla="*/ 1 w 960"/>
                <a:gd name="T9" fmla="*/ 1 h 1034"/>
                <a:gd name="T10" fmla="*/ 1 w 960"/>
                <a:gd name="T11" fmla="*/ 1 h 1034"/>
                <a:gd name="T12" fmla="*/ 1 w 960"/>
                <a:gd name="T13" fmla="*/ 1 h 1034"/>
                <a:gd name="T14" fmla="*/ 1 w 960"/>
                <a:gd name="T15" fmla="*/ 1 h 1034"/>
                <a:gd name="T16" fmla="*/ 1 w 960"/>
                <a:gd name="T17" fmla="*/ 1 h 1034"/>
                <a:gd name="T18" fmla="*/ 1 w 960"/>
                <a:gd name="T19" fmla="*/ 1 h 1034"/>
                <a:gd name="T20" fmla="*/ 1 w 960"/>
                <a:gd name="T21" fmla="*/ 1 h 1034"/>
                <a:gd name="T22" fmla="*/ 1 w 960"/>
                <a:gd name="T23" fmla="*/ 1 h 1034"/>
                <a:gd name="T24" fmla="*/ 1 w 960"/>
                <a:gd name="T25" fmla="*/ 1 h 1034"/>
                <a:gd name="T26" fmla="*/ 1 w 960"/>
                <a:gd name="T27" fmla="*/ 1 h 1034"/>
                <a:gd name="T28" fmla="*/ 1 w 960"/>
                <a:gd name="T29" fmla="*/ 1 h 1034"/>
                <a:gd name="T30" fmla="*/ 1 w 960"/>
                <a:gd name="T31" fmla="*/ 1 h 1034"/>
                <a:gd name="T32" fmla="*/ 1 w 960"/>
                <a:gd name="T33" fmla="*/ 1 h 1034"/>
                <a:gd name="T34" fmla="*/ 1 w 960"/>
                <a:gd name="T35" fmla="*/ 1 h 1034"/>
                <a:gd name="T36" fmla="*/ 1 w 960"/>
                <a:gd name="T37" fmla="*/ 1 h 1034"/>
                <a:gd name="T38" fmla="*/ 1 w 960"/>
                <a:gd name="T39" fmla="*/ 1 h 1034"/>
                <a:gd name="T40" fmla="*/ 1 w 960"/>
                <a:gd name="T41" fmla="*/ 1 h 1034"/>
                <a:gd name="T42" fmla="*/ 1 w 960"/>
                <a:gd name="T43" fmla="*/ 1 h 1034"/>
                <a:gd name="T44" fmla="*/ 1 w 960"/>
                <a:gd name="T45" fmla="*/ 1 h 1034"/>
                <a:gd name="T46" fmla="*/ 1 w 960"/>
                <a:gd name="T47" fmla="*/ 1 h 1034"/>
                <a:gd name="T48" fmla="*/ 1 w 960"/>
                <a:gd name="T49" fmla="*/ 1 h 1034"/>
                <a:gd name="T50" fmla="*/ 1 w 960"/>
                <a:gd name="T51" fmla="*/ 1 h 1034"/>
                <a:gd name="T52" fmla="*/ 1 w 960"/>
                <a:gd name="T53" fmla="*/ 1 h 1034"/>
                <a:gd name="T54" fmla="*/ 1 w 960"/>
                <a:gd name="T55" fmla="*/ 1 h 1034"/>
                <a:gd name="T56" fmla="*/ 1 w 960"/>
                <a:gd name="T57" fmla="*/ 1 h 1034"/>
                <a:gd name="T58" fmla="*/ 1 w 960"/>
                <a:gd name="T59" fmla="*/ 1 h 1034"/>
                <a:gd name="T60" fmla="*/ 1 w 960"/>
                <a:gd name="T61" fmla="*/ 1 h 1034"/>
                <a:gd name="T62" fmla="*/ 1 w 960"/>
                <a:gd name="T63" fmla="*/ 1 h 1034"/>
                <a:gd name="T64" fmla="*/ 1 w 960"/>
                <a:gd name="T65" fmla="*/ 1 h 1034"/>
                <a:gd name="T66" fmla="*/ 1 w 960"/>
                <a:gd name="T67" fmla="*/ 1 h 1034"/>
                <a:gd name="T68" fmla="*/ 1 w 960"/>
                <a:gd name="T69" fmla="*/ 1 h 1034"/>
                <a:gd name="T70" fmla="*/ 1 w 960"/>
                <a:gd name="T71" fmla="*/ 1 h 1034"/>
                <a:gd name="T72" fmla="*/ 1 w 960"/>
                <a:gd name="T73" fmla="*/ 1 h 1034"/>
                <a:gd name="T74" fmla="*/ 1 w 960"/>
                <a:gd name="T75" fmla="*/ 1 h 1034"/>
                <a:gd name="T76" fmla="*/ 1 w 960"/>
                <a:gd name="T77" fmla="*/ 1 h 1034"/>
                <a:gd name="T78" fmla="*/ 1 w 960"/>
                <a:gd name="T79" fmla="*/ 1 h 1034"/>
                <a:gd name="T80" fmla="*/ 1 w 960"/>
                <a:gd name="T81" fmla="*/ 1 h 1034"/>
                <a:gd name="T82" fmla="*/ 1 w 960"/>
                <a:gd name="T83" fmla="*/ 1 h 1034"/>
                <a:gd name="T84" fmla="*/ 1 w 960"/>
                <a:gd name="T85" fmla="*/ 1 h 1034"/>
                <a:gd name="T86" fmla="*/ 1 w 960"/>
                <a:gd name="T87" fmla="*/ 1 h 1034"/>
                <a:gd name="T88" fmla="*/ 0 w 960"/>
                <a:gd name="T89" fmla="*/ 1 h 1034"/>
                <a:gd name="T90" fmla="*/ 0 w 960"/>
                <a:gd name="T91" fmla="*/ 1 h 1034"/>
                <a:gd name="T92" fmla="*/ 1 w 960"/>
                <a:gd name="T93" fmla="*/ 1 h 1034"/>
                <a:gd name="T94" fmla="*/ 1 w 960"/>
                <a:gd name="T95" fmla="*/ 1 h 1034"/>
                <a:gd name="T96" fmla="*/ 1 w 960"/>
                <a:gd name="T97" fmla="*/ 1 h 1034"/>
                <a:gd name="T98" fmla="*/ 1 w 960"/>
                <a:gd name="T99" fmla="*/ 1 h 1034"/>
                <a:gd name="T100" fmla="*/ 1 w 960"/>
                <a:gd name="T101" fmla="*/ 1 h 1034"/>
                <a:gd name="T102" fmla="*/ 1 w 960"/>
                <a:gd name="T103" fmla="*/ 1 h 1034"/>
                <a:gd name="T104" fmla="*/ 1 w 960"/>
                <a:gd name="T105" fmla="*/ 1 h 1034"/>
                <a:gd name="T106" fmla="*/ 1 w 960"/>
                <a:gd name="T107" fmla="*/ 1 h 1034"/>
                <a:gd name="T108" fmla="*/ 1 w 960"/>
                <a:gd name="T109" fmla="*/ 1 h 1034"/>
                <a:gd name="T110" fmla="*/ 1 w 960"/>
                <a:gd name="T111" fmla="*/ 1 h 1034"/>
                <a:gd name="T112" fmla="*/ 1 w 960"/>
                <a:gd name="T113" fmla="*/ 1 h 1034"/>
                <a:gd name="T114" fmla="*/ 1 w 960"/>
                <a:gd name="T115" fmla="*/ 1 h 1034"/>
                <a:gd name="T116" fmla="*/ 1 w 960"/>
                <a:gd name="T117" fmla="*/ 1 h 1034"/>
                <a:gd name="T118" fmla="*/ 1 w 960"/>
                <a:gd name="T119" fmla="*/ 1 h 1034"/>
                <a:gd name="T120" fmla="*/ 1 w 960"/>
                <a:gd name="T121" fmla="*/ 1 h 1034"/>
                <a:gd name="T122" fmla="*/ 1 w 960"/>
                <a:gd name="T123" fmla="*/ 0 h 1034"/>
                <a:gd name="T124" fmla="*/ 1 w 960"/>
                <a:gd name="T125" fmla="*/ 0 h 1034"/>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960"/>
                <a:gd name="T190" fmla="*/ 0 h 1034"/>
                <a:gd name="T191" fmla="*/ 960 w 960"/>
                <a:gd name="T192" fmla="*/ 1034 h 1034"/>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960" h="1034">
                  <a:moveTo>
                    <a:pt x="332" y="0"/>
                  </a:moveTo>
                  <a:lnTo>
                    <a:pt x="354" y="12"/>
                  </a:lnTo>
                  <a:lnTo>
                    <a:pt x="376" y="24"/>
                  </a:lnTo>
                  <a:lnTo>
                    <a:pt x="399" y="35"/>
                  </a:lnTo>
                  <a:lnTo>
                    <a:pt x="423" y="47"/>
                  </a:lnTo>
                  <a:lnTo>
                    <a:pt x="445" y="57"/>
                  </a:lnTo>
                  <a:lnTo>
                    <a:pt x="468" y="68"/>
                  </a:lnTo>
                  <a:lnTo>
                    <a:pt x="490" y="80"/>
                  </a:lnTo>
                  <a:lnTo>
                    <a:pt x="511" y="92"/>
                  </a:lnTo>
                  <a:lnTo>
                    <a:pt x="534" y="104"/>
                  </a:lnTo>
                  <a:lnTo>
                    <a:pt x="554" y="116"/>
                  </a:lnTo>
                  <a:lnTo>
                    <a:pt x="575" y="130"/>
                  </a:lnTo>
                  <a:lnTo>
                    <a:pt x="594" y="144"/>
                  </a:lnTo>
                  <a:lnTo>
                    <a:pt x="620" y="164"/>
                  </a:lnTo>
                  <a:lnTo>
                    <a:pt x="642" y="183"/>
                  </a:lnTo>
                  <a:lnTo>
                    <a:pt x="665" y="204"/>
                  </a:lnTo>
                  <a:lnTo>
                    <a:pt x="687" y="227"/>
                  </a:lnTo>
                  <a:lnTo>
                    <a:pt x="710" y="247"/>
                  </a:lnTo>
                  <a:lnTo>
                    <a:pt x="730" y="270"/>
                  </a:lnTo>
                  <a:lnTo>
                    <a:pt x="751" y="292"/>
                  </a:lnTo>
                  <a:lnTo>
                    <a:pt x="773" y="315"/>
                  </a:lnTo>
                  <a:lnTo>
                    <a:pt x="794" y="337"/>
                  </a:lnTo>
                  <a:lnTo>
                    <a:pt x="815" y="360"/>
                  </a:lnTo>
                  <a:lnTo>
                    <a:pt x="836" y="382"/>
                  </a:lnTo>
                  <a:lnTo>
                    <a:pt x="856" y="403"/>
                  </a:lnTo>
                  <a:lnTo>
                    <a:pt x="856" y="470"/>
                  </a:lnTo>
                  <a:lnTo>
                    <a:pt x="824" y="470"/>
                  </a:lnTo>
                  <a:lnTo>
                    <a:pt x="824" y="780"/>
                  </a:lnTo>
                  <a:lnTo>
                    <a:pt x="932" y="890"/>
                  </a:lnTo>
                  <a:lnTo>
                    <a:pt x="932" y="939"/>
                  </a:lnTo>
                  <a:lnTo>
                    <a:pt x="936" y="942"/>
                  </a:lnTo>
                  <a:lnTo>
                    <a:pt x="938" y="944"/>
                  </a:lnTo>
                  <a:lnTo>
                    <a:pt x="939" y="946"/>
                  </a:lnTo>
                  <a:lnTo>
                    <a:pt x="943" y="949"/>
                  </a:lnTo>
                  <a:lnTo>
                    <a:pt x="944" y="951"/>
                  </a:lnTo>
                  <a:lnTo>
                    <a:pt x="946" y="953"/>
                  </a:lnTo>
                  <a:lnTo>
                    <a:pt x="950" y="956"/>
                  </a:lnTo>
                  <a:lnTo>
                    <a:pt x="951" y="958"/>
                  </a:lnTo>
                  <a:lnTo>
                    <a:pt x="955" y="961"/>
                  </a:lnTo>
                  <a:lnTo>
                    <a:pt x="956" y="963"/>
                  </a:lnTo>
                  <a:lnTo>
                    <a:pt x="958" y="965"/>
                  </a:lnTo>
                  <a:lnTo>
                    <a:pt x="960" y="966"/>
                  </a:lnTo>
                  <a:lnTo>
                    <a:pt x="960" y="1034"/>
                  </a:lnTo>
                  <a:lnTo>
                    <a:pt x="297" y="1034"/>
                  </a:lnTo>
                  <a:lnTo>
                    <a:pt x="0" y="737"/>
                  </a:lnTo>
                  <a:lnTo>
                    <a:pt x="0" y="628"/>
                  </a:lnTo>
                  <a:lnTo>
                    <a:pt x="69" y="628"/>
                  </a:lnTo>
                  <a:lnTo>
                    <a:pt x="69" y="246"/>
                  </a:lnTo>
                  <a:lnTo>
                    <a:pt x="66" y="242"/>
                  </a:lnTo>
                  <a:lnTo>
                    <a:pt x="62" y="239"/>
                  </a:lnTo>
                  <a:lnTo>
                    <a:pt x="57" y="234"/>
                  </a:lnTo>
                  <a:lnTo>
                    <a:pt x="54" y="228"/>
                  </a:lnTo>
                  <a:lnTo>
                    <a:pt x="48" y="223"/>
                  </a:lnTo>
                  <a:lnTo>
                    <a:pt x="43" y="220"/>
                  </a:lnTo>
                  <a:lnTo>
                    <a:pt x="40" y="215"/>
                  </a:lnTo>
                  <a:lnTo>
                    <a:pt x="36" y="211"/>
                  </a:lnTo>
                  <a:lnTo>
                    <a:pt x="33" y="208"/>
                  </a:lnTo>
                  <a:lnTo>
                    <a:pt x="31" y="204"/>
                  </a:lnTo>
                  <a:lnTo>
                    <a:pt x="29" y="202"/>
                  </a:lnTo>
                  <a:lnTo>
                    <a:pt x="28" y="201"/>
                  </a:lnTo>
                  <a:lnTo>
                    <a:pt x="28" y="145"/>
                  </a:lnTo>
                  <a:lnTo>
                    <a:pt x="332" y="0"/>
                  </a:lnTo>
                  <a:close/>
                </a:path>
              </a:pathLst>
            </a:custGeom>
            <a:solidFill>
              <a:srgbClr val="000066"/>
            </a:solidFill>
            <a:ln w="9525">
              <a:noFill/>
              <a:round/>
              <a:headEnd/>
              <a:tailEnd/>
            </a:ln>
          </p:spPr>
          <p:txBody>
            <a:bodyPr/>
            <a:lstStyle/>
            <a:p>
              <a:endParaRPr lang="en-US" sz="700" dirty="0"/>
            </a:p>
          </p:txBody>
        </p:sp>
        <p:sp>
          <p:nvSpPr>
            <p:cNvPr id="21" name="Freeform 20"/>
            <p:cNvSpPr>
              <a:spLocks/>
            </p:cNvSpPr>
            <p:nvPr/>
          </p:nvSpPr>
          <p:spPr bwMode="auto">
            <a:xfrm>
              <a:off x="640" y="1689"/>
              <a:ext cx="385" cy="192"/>
            </a:xfrm>
            <a:custGeom>
              <a:avLst/>
              <a:gdLst>
                <a:gd name="T0" fmla="*/ 0 w 772"/>
                <a:gd name="T1" fmla="*/ 0 h 386"/>
                <a:gd name="T2" fmla="*/ 0 w 772"/>
                <a:gd name="T3" fmla="*/ 0 h 386"/>
                <a:gd name="T4" fmla="*/ 0 w 772"/>
                <a:gd name="T5" fmla="*/ 0 h 386"/>
                <a:gd name="T6" fmla="*/ 0 w 772"/>
                <a:gd name="T7" fmla="*/ 0 h 386"/>
                <a:gd name="T8" fmla="*/ 0 w 772"/>
                <a:gd name="T9" fmla="*/ 0 h 386"/>
                <a:gd name="T10" fmla="*/ 0 w 772"/>
                <a:gd name="T11" fmla="*/ 0 h 386"/>
                <a:gd name="T12" fmla="*/ 0 w 772"/>
                <a:gd name="T13" fmla="*/ 0 h 386"/>
                <a:gd name="T14" fmla="*/ 0 w 772"/>
                <a:gd name="T15" fmla="*/ 0 h 386"/>
                <a:gd name="T16" fmla="*/ 0 w 772"/>
                <a:gd name="T17" fmla="*/ 0 h 386"/>
                <a:gd name="T18" fmla="*/ 0 w 772"/>
                <a:gd name="T19" fmla="*/ 0 h 386"/>
                <a:gd name="T20" fmla="*/ 0 w 772"/>
                <a:gd name="T21" fmla="*/ 0 h 386"/>
                <a:gd name="T22" fmla="*/ 0 w 772"/>
                <a:gd name="T23" fmla="*/ 0 h 386"/>
                <a:gd name="T24" fmla="*/ 0 w 772"/>
                <a:gd name="T25" fmla="*/ 0 h 386"/>
                <a:gd name="T26" fmla="*/ 0 w 772"/>
                <a:gd name="T27" fmla="*/ 0 h 386"/>
                <a:gd name="T28" fmla="*/ 0 w 772"/>
                <a:gd name="T29" fmla="*/ 0 h 386"/>
                <a:gd name="T30" fmla="*/ 0 w 772"/>
                <a:gd name="T31" fmla="*/ 0 h 386"/>
                <a:gd name="T32" fmla="*/ 0 w 772"/>
                <a:gd name="T33" fmla="*/ 0 h 386"/>
                <a:gd name="T34" fmla="*/ 0 w 772"/>
                <a:gd name="T35" fmla="*/ 0 h 386"/>
                <a:gd name="T36" fmla="*/ 0 w 772"/>
                <a:gd name="T37" fmla="*/ 0 h 386"/>
                <a:gd name="T38" fmla="*/ 0 w 772"/>
                <a:gd name="T39" fmla="*/ 0 h 386"/>
                <a:gd name="T40" fmla="*/ 0 w 772"/>
                <a:gd name="T41" fmla="*/ 0 h 386"/>
                <a:gd name="T42" fmla="*/ 0 w 772"/>
                <a:gd name="T43" fmla="*/ 0 h 386"/>
                <a:gd name="T44" fmla="*/ 0 w 772"/>
                <a:gd name="T45" fmla="*/ 0 h 386"/>
                <a:gd name="T46" fmla="*/ 0 w 772"/>
                <a:gd name="T47" fmla="*/ 0 h 386"/>
                <a:gd name="T48" fmla="*/ 0 w 772"/>
                <a:gd name="T49" fmla="*/ 0 h 386"/>
                <a:gd name="T50" fmla="*/ 0 w 772"/>
                <a:gd name="T51" fmla="*/ 0 h 386"/>
                <a:gd name="T52" fmla="*/ 0 w 772"/>
                <a:gd name="T53" fmla="*/ 0 h 386"/>
                <a:gd name="T54" fmla="*/ 0 w 772"/>
                <a:gd name="T55" fmla="*/ 0 h 386"/>
                <a:gd name="T56" fmla="*/ 0 w 772"/>
                <a:gd name="T57" fmla="*/ 0 h 386"/>
                <a:gd name="T58" fmla="*/ 0 w 772"/>
                <a:gd name="T59" fmla="*/ 0 h 386"/>
                <a:gd name="T60" fmla="*/ 0 w 772"/>
                <a:gd name="T61" fmla="*/ 0 h 386"/>
                <a:gd name="T62" fmla="*/ 0 w 772"/>
                <a:gd name="T63" fmla="*/ 0 h 386"/>
                <a:gd name="T64" fmla="*/ 0 w 772"/>
                <a:gd name="T65" fmla="*/ 0 h 386"/>
                <a:gd name="T66" fmla="*/ 0 w 772"/>
                <a:gd name="T67" fmla="*/ 0 h 386"/>
                <a:gd name="T68" fmla="*/ 0 w 772"/>
                <a:gd name="T69" fmla="*/ 0 h 386"/>
                <a:gd name="T70" fmla="*/ 0 w 772"/>
                <a:gd name="T71" fmla="*/ 0 h 386"/>
                <a:gd name="T72" fmla="*/ 0 w 772"/>
                <a:gd name="T73" fmla="*/ 0 h 386"/>
                <a:gd name="T74" fmla="*/ 0 w 772"/>
                <a:gd name="T75" fmla="*/ 0 h 386"/>
                <a:gd name="T76" fmla="*/ 0 w 772"/>
                <a:gd name="T77" fmla="*/ 0 h 386"/>
                <a:gd name="T78" fmla="*/ 0 w 772"/>
                <a:gd name="T79" fmla="*/ 0 h 386"/>
                <a:gd name="T80" fmla="*/ 0 w 772"/>
                <a:gd name="T81" fmla="*/ 0 h 386"/>
                <a:gd name="T82" fmla="*/ 0 w 772"/>
                <a:gd name="T83" fmla="*/ 0 h 386"/>
                <a:gd name="T84" fmla="*/ 0 w 772"/>
                <a:gd name="T85" fmla="*/ 0 h 386"/>
                <a:gd name="T86" fmla="*/ 0 w 772"/>
                <a:gd name="T87" fmla="*/ 0 h 386"/>
                <a:gd name="T88" fmla="*/ 0 w 772"/>
                <a:gd name="T89" fmla="*/ 0 h 386"/>
                <a:gd name="T90" fmla="*/ 0 w 772"/>
                <a:gd name="T91" fmla="*/ 0 h 386"/>
                <a:gd name="T92" fmla="*/ 0 w 772"/>
                <a:gd name="T93" fmla="*/ 0 h 386"/>
                <a:gd name="T94" fmla="*/ 0 w 772"/>
                <a:gd name="T95" fmla="*/ 0 h 386"/>
                <a:gd name="T96" fmla="*/ 0 w 772"/>
                <a:gd name="T97" fmla="*/ 0 h 386"/>
                <a:gd name="T98" fmla="*/ 0 w 772"/>
                <a:gd name="T99" fmla="*/ 0 h 386"/>
                <a:gd name="T100" fmla="*/ 0 w 772"/>
                <a:gd name="T101" fmla="*/ 0 h 386"/>
                <a:gd name="T102" fmla="*/ 0 w 772"/>
                <a:gd name="T103" fmla="*/ 0 h 386"/>
                <a:gd name="T104" fmla="*/ 0 w 772"/>
                <a:gd name="T105" fmla="*/ 0 h 386"/>
                <a:gd name="T106" fmla="*/ 0 w 772"/>
                <a:gd name="T107" fmla="*/ 0 h 386"/>
                <a:gd name="T108" fmla="*/ 0 w 772"/>
                <a:gd name="T109" fmla="*/ 0 h 386"/>
                <a:gd name="T110" fmla="*/ 0 w 772"/>
                <a:gd name="T111" fmla="*/ 0 h 386"/>
                <a:gd name="T112" fmla="*/ 0 w 772"/>
                <a:gd name="T113" fmla="*/ 0 h 38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772"/>
                <a:gd name="T172" fmla="*/ 0 h 386"/>
                <a:gd name="T173" fmla="*/ 772 w 772"/>
                <a:gd name="T174" fmla="*/ 386 h 38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772" h="386">
                  <a:moveTo>
                    <a:pt x="318" y="0"/>
                  </a:moveTo>
                  <a:lnTo>
                    <a:pt x="326" y="5"/>
                  </a:lnTo>
                  <a:lnTo>
                    <a:pt x="333" y="9"/>
                  </a:lnTo>
                  <a:lnTo>
                    <a:pt x="340" y="12"/>
                  </a:lnTo>
                  <a:lnTo>
                    <a:pt x="347" y="16"/>
                  </a:lnTo>
                  <a:lnTo>
                    <a:pt x="356" y="21"/>
                  </a:lnTo>
                  <a:lnTo>
                    <a:pt x="363" y="24"/>
                  </a:lnTo>
                  <a:lnTo>
                    <a:pt x="369" y="28"/>
                  </a:lnTo>
                  <a:lnTo>
                    <a:pt x="376" y="31"/>
                  </a:lnTo>
                  <a:lnTo>
                    <a:pt x="385" y="37"/>
                  </a:lnTo>
                  <a:lnTo>
                    <a:pt x="392" y="40"/>
                  </a:lnTo>
                  <a:lnTo>
                    <a:pt x="399" y="43"/>
                  </a:lnTo>
                  <a:lnTo>
                    <a:pt x="406" y="47"/>
                  </a:lnTo>
                  <a:lnTo>
                    <a:pt x="416" y="52"/>
                  </a:lnTo>
                  <a:lnTo>
                    <a:pt x="426" y="57"/>
                  </a:lnTo>
                  <a:lnTo>
                    <a:pt x="435" y="62"/>
                  </a:lnTo>
                  <a:lnTo>
                    <a:pt x="445" y="68"/>
                  </a:lnTo>
                  <a:lnTo>
                    <a:pt x="456" y="73"/>
                  </a:lnTo>
                  <a:lnTo>
                    <a:pt x="466" y="76"/>
                  </a:lnTo>
                  <a:lnTo>
                    <a:pt x="475" y="81"/>
                  </a:lnTo>
                  <a:lnTo>
                    <a:pt x="485" y="87"/>
                  </a:lnTo>
                  <a:lnTo>
                    <a:pt x="496" y="94"/>
                  </a:lnTo>
                  <a:lnTo>
                    <a:pt x="504" y="99"/>
                  </a:lnTo>
                  <a:lnTo>
                    <a:pt x="513" y="106"/>
                  </a:lnTo>
                  <a:lnTo>
                    <a:pt x="521" y="111"/>
                  </a:lnTo>
                  <a:lnTo>
                    <a:pt x="544" y="130"/>
                  </a:lnTo>
                  <a:lnTo>
                    <a:pt x="566" y="151"/>
                  </a:lnTo>
                  <a:lnTo>
                    <a:pt x="587" y="170"/>
                  </a:lnTo>
                  <a:lnTo>
                    <a:pt x="608" y="190"/>
                  </a:lnTo>
                  <a:lnTo>
                    <a:pt x="628" y="211"/>
                  </a:lnTo>
                  <a:lnTo>
                    <a:pt x="649" y="232"/>
                  </a:lnTo>
                  <a:lnTo>
                    <a:pt x="670" y="254"/>
                  </a:lnTo>
                  <a:lnTo>
                    <a:pt x="689" y="275"/>
                  </a:lnTo>
                  <a:lnTo>
                    <a:pt x="710" y="296"/>
                  </a:lnTo>
                  <a:lnTo>
                    <a:pt x="730" y="318"/>
                  </a:lnTo>
                  <a:lnTo>
                    <a:pt x="751" y="339"/>
                  </a:lnTo>
                  <a:lnTo>
                    <a:pt x="772" y="360"/>
                  </a:lnTo>
                  <a:lnTo>
                    <a:pt x="772" y="386"/>
                  </a:lnTo>
                  <a:lnTo>
                    <a:pt x="254" y="386"/>
                  </a:lnTo>
                  <a:lnTo>
                    <a:pt x="0" y="132"/>
                  </a:lnTo>
                  <a:lnTo>
                    <a:pt x="0" y="107"/>
                  </a:lnTo>
                  <a:lnTo>
                    <a:pt x="2" y="107"/>
                  </a:lnTo>
                  <a:lnTo>
                    <a:pt x="3" y="107"/>
                  </a:lnTo>
                  <a:lnTo>
                    <a:pt x="5" y="106"/>
                  </a:lnTo>
                  <a:lnTo>
                    <a:pt x="7" y="104"/>
                  </a:lnTo>
                  <a:lnTo>
                    <a:pt x="9" y="104"/>
                  </a:lnTo>
                  <a:lnTo>
                    <a:pt x="10" y="104"/>
                  </a:lnTo>
                  <a:lnTo>
                    <a:pt x="12" y="102"/>
                  </a:lnTo>
                  <a:lnTo>
                    <a:pt x="14" y="102"/>
                  </a:lnTo>
                  <a:lnTo>
                    <a:pt x="14" y="100"/>
                  </a:lnTo>
                  <a:lnTo>
                    <a:pt x="257" y="342"/>
                  </a:lnTo>
                  <a:lnTo>
                    <a:pt x="525" y="206"/>
                  </a:lnTo>
                  <a:lnTo>
                    <a:pt x="318" y="0"/>
                  </a:lnTo>
                  <a:close/>
                </a:path>
              </a:pathLst>
            </a:custGeom>
            <a:solidFill>
              <a:srgbClr val="A2C1FE"/>
            </a:solidFill>
            <a:ln w="9525">
              <a:noFill/>
              <a:round/>
              <a:headEnd/>
              <a:tailEnd/>
            </a:ln>
          </p:spPr>
          <p:txBody>
            <a:bodyPr/>
            <a:lstStyle/>
            <a:p>
              <a:endParaRPr lang="en-US" sz="700" dirty="0"/>
            </a:p>
          </p:txBody>
        </p:sp>
        <p:sp>
          <p:nvSpPr>
            <p:cNvPr id="22" name="Freeform 21"/>
            <p:cNvSpPr>
              <a:spLocks/>
            </p:cNvSpPr>
            <p:nvPr/>
          </p:nvSpPr>
          <p:spPr bwMode="auto">
            <a:xfrm>
              <a:off x="626" y="1904"/>
              <a:ext cx="436" cy="228"/>
            </a:xfrm>
            <a:custGeom>
              <a:avLst/>
              <a:gdLst>
                <a:gd name="T0" fmla="*/ 0 w 874"/>
                <a:gd name="T1" fmla="*/ 0 h 456"/>
                <a:gd name="T2" fmla="*/ 0 w 874"/>
                <a:gd name="T3" fmla="*/ 0 h 456"/>
                <a:gd name="T4" fmla="*/ 0 w 874"/>
                <a:gd name="T5" fmla="*/ 1 h 456"/>
                <a:gd name="T6" fmla="*/ 0 w 874"/>
                <a:gd name="T7" fmla="*/ 1 h 456"/>
                <a:gd name="T8" fmla="*/ 0 w 874"/>
                <a:gd name="T9" fmla="*/ 1 h 456"/>
                <a:gd name="T10" fmla="*/ 0 w 874"/>
                <a:gd name="T11" fmla="*/ 1 h 456"/>
                <a:gd name="T12" fmla="*/ 0 w 874"/>
                <a:gd name="T13" fmla="*/ 1 h 456"/>
                <a:gd name="T14" fmla="*/ 0 w 874"/>
                <a:gd name="T15" fmla="*/ 1 h 456"/>
                <a:gd name="T16" fmla="*/ 0 w 874"/>
                <a:gd name="T17" fmla="*/ 0 h 456"/>
                <a:gd name="T18" fmla="*/ 0 w 874"/>
                <a:gd name="T19" fmla="*/ 0 h 456"/>
                <a:gd name="T20" fmla="*/ 0 w 874"/>
                <a:gd name="T21" fmla="*/ 1 h 456"/>
                <a:gd name="T22" fmla="*/ 0 w 874"/>
                <a:gd name="T23" fmla="*/ 1 h 456"/>
                <a:gd name="T24" fmla="*/ 0 w 874"/>
                <a:gd name="T25" fmla="*/ 1 h 456"/>
                <a:gd name="T26" fmla="*/ 0 w 874"/>
                <a:gd name="T27" fmla="*/ 1 h 456"/>
                <a:gd name="T28" fmla="*/ 0 w 874"/>
                <a:gd name="T29" fmla="*/ 1 h 456"/>
                <a:gd name="T30" fmla="*/ 0 w 874"/>
                <a:gd name="T31" fmla="*/ 1 h 456"/>
                <a:gd name="T32" fmla="*/ 0 w 874"/>
                <a:gd name="T33" fmla="*/ 0 h 456"/>
                <a:gd name="T34" fmla="*/ 0 w 874"/>
                <a:gd name="T35" fmla="*/ 0 h 456"/>
                <a:gd name="T36" fmla="*/ 0 w 874"/>
                <a:gd name="T37" fmla="*/ 1 h 456"/>
                <a:gd name="T38" fmla="*/ 0 w 874"/>
                <a:gd name="T39" fmla="*/ 1 h 456"/>
                <a:gd name="T40" fmla="*/ 0 w 874"/>
                <a:gd name="T41" fmla="*/ 1 h 456"/>
                <a:gd name="T42" fmla="*/ 0 w 874"/>
                <a:gd name="T43" fmla="*/ 1 h 456"/>
                <a:gd name="T44" fmla="*/ 0 w 874"/>
                <a:gd name="T45" fmla="*/ 1 h 456"/>
                <a:gd name="T46" fmla="*/ 0 w 874"/>
                <a:gd name="T47" fmla="*/ 1 h 456"/>
                <a:gd name="T48" fmla="*/ 0 w 874"/>
                <a:gd name="T49" fmla="*/ 0 h 456"/>
                <a:gd name="T50" fmla="*/ 0 w 874"/>
                <a:gd name="T51" fmla="*/ 0 h 456"/>
                <a:gd name="T52" fmla="*/ 0 w 874"/>
                <a:gd name="T53" fmla="*/ 1 h 456"/>
                <a:gd name="T54" fmla="*/ 0 w 874"/>
                <a:gd name="T55" fmla="*/ 1 h 456"/>
                <a:gd name="T56" fmla="*/ 0 w 874"/>
                <a:gd name="T57" fmla="*/ 1 h 456"/>
                <a:gd name="T58" fmla="*/ 0 w 874"/>
                <a:gd name="T59" fmla="*/ 1 h 456"/>
                <a:gd name="T60" fmla="*/ 0 w 874"/>
                <a:gd name="T61" fmla="*/ 1 h 456"/>
                <a:gd name="T62" fmla="*/ 0 w 874"/>
                <a:gd name="T63" fmla="*/ 1 h 456"/>
                <a:gd name="T64" fmla="*/ 0 w 874"/>
                <a:gd name="T65" fmla="*/ 1 h 456"/>
                <a:gd name="T66" fmla="*/ 0 w 874"/>
                <a:gd name="T67" fmla="*/ 1 h 456"/>
                <a:gd name="T68" fmla="*/ 0 w 874"/>
                <a:gd name="T69" fmla="*/ 1 h 456"/>
                <a:gd name="T70" fmla="*/ 0 w 874"/>
                <a:gd name="T71" fmla="*/ 1 h 456"/>
                <a:gd name="T72" fmla="*/ 0 w 874"/>
                <a:gd name="T73" fmla="*/ 1 h 456"/>
                <a:gd name="T74" fmla="*/ 0 w 874"/>
                <a:gd name="T75" fmla="*/ 1 h 456"/>
                <a:gd name="T76" fmla="*/ 0 w 874"/>
                <a:gd name="T77" fmla="*/ 1 h 456"/>
                <a:gd name="T78" fmla="*/ 0 w 874"/>
                <a:gd name="T79" fmla="*/ 1 h 456"/>
                <a:gd name="T80" fmla="*/ 0 w 874"/>
                <a:gd name="T81" fmla="*/ 1 h 456"/>
                <a:gd name="T82" fmla="*/ 0 w 874"/>
                <a:gd name="T83" fmla="*/ 1 h 456"/>
                <a:gd name="T84" fmla="*/ 0 w 874"/>
                <a:gd name="T85" fmla="*/ 1 h 456"/>
                <a:gd name="T86" fmla="*/ 0 w 874"/>
                <a:gd name="T87" fmla="*/ 1 h 456"/>
                <a:gd name="T88" fmla="*/ 0 w 874"/>
                <a:gd name="T89" fmla="*/ 1 h 456"/>
                <a:gd name="T90" fmla="*/ 0 w 874"/>
                <a:gd name="T91" fmla="*/ 1 h 456"/>
                <a:gd name="T92" fmla="*/ 0 w 874"/>
                <a:gd name="T93" fmla="*/ 1 h 456"/>
                <a:gd name="T94" fmla="*/ 0 w 874"/>
                <a:gd name="T95" fmla="*/ 1 h 456"/>
                <a:gd name="T96" fmla="*/ 0 w 874"/>
                <a:gd name="T97" fmla="*/ 0 h 456"/>
                <a:gd name="T98" fmla="*/ 0 w 874"/>
                <a:gd name="T99" fmla="*/ 0 h 45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874"/>
                <a:gd name="T151" fmla="*/ 0 h 456"/>
                <a:gd name="T152" fmla="*/ 874 w 874"/>
                <a:gd name="T153" fmla="*/ 456 h 45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874" h="456">
                  <a:moveTo>
                    <a:pt x="303" y="0"/>
                  </a:moveTo>
                  <a:lnTo>
                    <a:pt x="344" y="0"/>
                  </a:lnTo>
                  <a:lnTo>
                    <a:pt x="344" y="181"/>
                  </a:lnTo>
                  <a:lnTo>
                    <a:pt x="416" y="181"/>
                  </a:lnTo>
                  <a:lnTo>
                    <a:pt x="416" y="399"/>
                  </a:lnTo>
                  <a:lnTo>
                    <a:pt x="487" y="399"/>
                  </a:lnTo>
                  <a:lnTo>
                    <a:pt x="487" y="371"/>
                  </a:lnTo>
                  <a:lnTo>
                    <a:pt x="446" y="371"/>
                  </a:lnTo>
                  <a:lnTo>
                    <a:pt x="446" y="0"/>
                  </a:lnTo>
                  <a:lnTo>
                    <a:pt x="487" y="0"/>
                  </a:lnTo>
                  <a:lnTo>
                    <a:pt x="487" y="181"/>
                  </a:lnTo>
                  <a:lnTo>
                    <a:pt x="556" y="181"/>
                  </a:lnTo>
                  <a:lnTo>
                    <a:pt x="556" y="399"/>
                  </a:lnTo>
                  <a:lnTo>
                    <a:pt x="625" y="399"/>
                  </a:lnTo>
                  <a:lnTo>
                    <a:pt x="625" y="371"/>
                  </a:lnTo>
                  <a:lnTo>
                    <a:pt x="584" y="371"/>
                  </a:lnTo>
                  <a:lnTo>
                    <a:pt x="584" y="0"/>
                  </a:lnTo>
                  <a:lnTo>
                    <a:pt x="627" y="0"/>
                  </a:lnTo>
                  <a:lnTo>
                    <a:pt x="627" y="180"/>
                  </a:lnTo>
                  <a:lnTo>
                    <a:pt x="701" y="261"/>
                  </a:lnTo>
                  <a:lnTo>
                    <a:pt x="701" y="399"/>
                  </a:lnTo>
                  <a:lnTo>
                    <a:pt x="772" y="399"/>
                  </a:lnTo>
                  <a:lnTo>
                    <a:pt x="772" y="371"/>
                  </a:lnTo>
                  <a:lnTo>
                    <a:pt x="731" y="371"/>
                  </a:lnTo>
                  <a:lnTo>
                    <a:pt x="731" y="0"/>
                  </a:lnTo>
                  <a:lnTo>
                    <a:pt x="765" y="0"/>
                  </a:lnTo>
                  <a:lnTo>
                    <a:pt x="765" y="316"/>
                  </a:lnTo>
                  <a:lnTo>
                    <a:pt x="874" y="434"/>
                  </a:lnTo>
                  <a:lnTo>
                    <a:pt x="874" y="456"/>
                  </a:lnTo>
                  <a:lnTo>
                    <a:pt x="249" y="456"/>
                  </a:lnTo>
                  <a:lnTo>
                    <a:pt x="249" y="432"/>
                  </a:lnTo>
                  <a:lnTo>
                    <a:pt x="244" y="427"/>
                  </a:lnTo>
                  <a:lnTo>
                    <a:pt x="230" y="413"/>
                  </a:lnTo>
                  <a:lnTo>
                    <a:pt x="213" y="396"/>
                  </a:lnTo>
                  <a:lnTo>
                    <a:pt x="190" y="375"/>
                  </a:lnTo>
                  <a:lnTo>
                    <a:pt x="166" y="351"/>
                  </a:lnTo>
                  <a:lnTo>
                    <a:pt x="140" y="323"/>
                  </a:lnTo>
                  <a:lnTo>
                    <a:pt x="113" y="297"/>
                  </a:lnTo>
                  <a:lnTo>
                    <a:pt x="87" y="269"/>
                  </a:lnTo>
                  <a:lnTo>
                    <a:pt x="61" y="244"/>
                  </a:lnTo>
                  <a:lnTo>
                    <a:pt x="37" y="221"/>
                  </a:lnTo>
                  <a:lnTo>
                    <a:pt x="18" y="200"/>
                  </a:lnTo>
                  <a:lnTo>
                    <a:pt x="0" y="183"/>
                  </a:lnTo>
                  <a:lnTo>
                    <a:pt x="57" y="183"/>
                  </a:lnTo>
                  <a:lnTo>
                    <a:pt x="275" y="399"/>
                  </a:lnTo>
                  <a:lnTo>
                    <a:pt x="344" y="399"/>
                  </a:lnTo>
                  <a:lnTo>
                    <a:pt x="344" y="371"/>
                  </a:lnTo>
                  <a:lnTo>
                    <a:pt x="303" y="371"/>
                  </a:lnTo>
                  <a:lnTo>
                    <a:pt x="303" y="0"/>
                  </a:lnTo>
                  <a:close/>
                </a:path>
              </a:pathLst>
            </a:custGeom>
            <a:solidFill>
              <a:srgbClr val="A2C1FE"/>
            </a:solidFill>
            <a:ln w="9525">
              <a:noFill/>
              <a:round/>
              <a:headEnd/>
              <a:tailEnd/>
            </a:ln>
          </p:spPr>
          <p:txBody>
            <a:bodyPr/>
            <a:lstStyle/>
            <a:p>
              <a:endParaRPr lang="en-US" sz="700" dirty="0"/>
            </a:p>
          </p:txBody>
        </p:sp>
        <p:sp>
          <p:nvSpPr>
            <p:cNvPr id="23" name="Freeform 22"/>
            <p:cNvSpPr>
              <a:spLocks/>
            </p:cNvSpPr>
            <p:nvPr/>
          </p:nvSpPr>
          <p:spPr bwMode="auto">
            <a:xfrm>
              <a:off x="758" y="2140"/>
              <a:ext cx="319" cy="22"/>
            </a:xfrm>
            <a:custGeom>
              <a:avLst/>
              <a:gdLst>
                <a:gd name="T0" fmla="*/ 0 w 638"/>
                <a:gd name="T1" fmla="*/ 0 h 44"/>
                <a:gd name="T2" fmla="*/ 1 w 638"/>
                <a:gd name="T3" fmla="*/ 0 h 44"/>
                <a:gd name="T4" fmla="*/ 1 w 638"/>
                <a:gd name="T5" fmla="*/ 0 h 44"/>
                <a:gd name="T6" fmla="*/ 1 w 638"/>
                <a:gd name="T7" fmla="*/ 1 h 44"/>
                <a:gd name="T8" fmla="*/ 1 w 638"/>
                <a:gd name="T9" fmla="*/ 1 h 44"/>
                <a:gd name="T10" fmla="*/ 1 w 638"/>
                <a:gd name="T11" fmla="*/ 1 h 44"/>
                <a:gd name="T12" fmla="*/ 1 w 638"/>
                <a:gd name="T13" fmla="*/ 1 h 44"/>
                <a:gd name="T14" fmla="*/ 1 w 638"/>
                <a:gd name="T15" fmla="*/ 1 h 44"/>
                <a:gd name="T16" fmla="*/ 1 w 638"/>
                <a:gd name="T17" fmla="*/ 1 h 44"/>
                <a:gd name="T18" fmla="*/ 1 w 638"/>
                <a:gd name="T19" fmla="*/ 1 h 44"/>
                <a:gd name="T20" fmla="*/ 1 w 638"/>
                <a:gd name="T21" fmla="*/ 1 h 44"/>
                <a:gd name="T22" fmla="*/ 1 w 638"/>
                <a:gd name="T23" fmla="*/ 1 h 44"/>
                <a:gd name="T24" fmla="*/ 1 w 638"/>
                <a:gd name="T25" fmla="*/ 1 h 44"/>
                <a:gd name="T26" fmla="*/ 1 w 638"/>
                <a:gd name="T27" fmla="*/ 1 h 44"/>
                <a:gd name="T28" fmla="*/ 1 w 638"/>
                <a:gd name="T29" fmla="*/ 1 h 44"/>
                <a:gd name="T30" fmla="*/ 1 w 638"/>
                <a:gd name="T31" fmla="*/ 1 h 44"/>
                <a:gd name="T32" fmla="*/ 1 w 638"/>
                <a:gd name="T33" fmla="*/ 1 h 44"/>
                <a:gd name="T34" fmla="*/ 1 w 638"/>
                <a:gd name="T35" fmla="*/ 1 h 44"/>
                <a:gd name="T36" fmla="*/ 1 w 638"/>
                <a:gd name="T37" fmla="*/ 1 h 44"/>
                <a:gd name="T38" fmla="*/ 1 w 638"/>
                <a:gd name="T39" fmla="*/ 1 h 44"/>
                <a:gd name="T40" fmla="*/ 1 w 638"/>
                <a:gd name="T41" fmla="*/ 1 h 44"/>
                <a:gd name="T42" fmla="*/ 1 w 638"/>
                <a:gd name="T43" fmla="*/ 1 h 44"/>
                <a:gd name="T44" fmla="*/ 1 w 638"/>
                <a:gd name="T45" fmla="*/ 1 h 44"/>
                <a:gd name="T46" fmla="*/ 1 w 638"/>
                <a:gd name="T47" fmla="*/ 1 h 44"/>
                <a:gd name="T48" fmla="*/ 1 w 638"/>
                <a:gd name="T49" fmla="*/ 1 h 44"/>
                <a:gd name="T50" fmla="*/ 1 w 638"/>
                <a:gd name="T51" fmla="*/ 1 h 44"/>
                <a:gd name="T52" fmla="*/ 1 w 638"/>
                <a:gd name="T53" fmla="*/ 1 h 44"/>
                <a:gd name="T54" fmla="*/ 1 w 638"/>
                <a:gd name="T55" fmla="*/ 1 h 44"/>
                <a:gd name="T56" fmla="*/ 1 w 638"/>
                <a:gd name="T57" fmla="*/ 1 h 44"/>
                <a:gd name="T58" fmla="*/ 1 w 638"/>
                <a:gd name="T59" fmla="*/ 1 h 44"/>
                <a:gd name="T60" fmla="*/ 1 w 638"/>
                <a:gd name="T61" fmla="*/ 1 h 44"/>
                <a:gd name="T62" fmla="*/ 1 w 638"/>
                <a:gd name="T63" fmla="*/ 1 h 44"/>
                <a:gd name="T64" fmla="*/ 1 w 638"/>
                <a:gd name="T65" fmla="*/ 1 h 44"/>
                <a:gd name="T66" fmla="*/ 1 w 638"/>
                <a:gd name="T67" fmla="*/ 1 h 44"/>
                <a:gd name="T68" fmla="*/ 1 w 638"/>
                <a:gd name="T69" fmla="*/ 1 h 44"/>
                <a:gd name="T70" fmla="*/ 1 w 638"/>
                <a:gd name="T71" fmla="*/ 1 h 44"/>
                <a:gd name="T72" fmla="*/ 1 w 638"/>
                <a:gd name="T73" fmla="*/ 1 h 44"/>
                <a:gd name="T74" fmla="*/ 1 w 638"/>
                <a:gd name="T75" fmla="*/ 1 h 44"/>
                <a:gd name="T76" fmla="*/ 1 w 638"/>
                <a:gd name="T77" fmla="*/ 1 h 44"/>
                <a:gd name="T78" fmla="*/ 0 w 638"/>
                <a:gd name="T79" fmla="*/ 0 h 44"/>
                <a:gd name="T80" fmla="*/ 0 w 638"/>
                <a:gd name="T81" fmla="*/ 0 h 44"/>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638"/>
                <a:gd name="T124" fmla="*/ 0 h 44"/>
                <a:gd name="T125" fmla="*/ 638 w 638"/>
                <a:gd name="T126" fmla="*/ 44 h 44"/>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638" h="44">
                  <a:moveTo>
                    <a:pt x="0" y="0"/>
                  </a:moveTo>
                  <a:lnTo>
                    <a:pt x="614" y="0"/>
                  </a:lnTo>
                  <a:lnTo>
                    <a:pt x="616" y="0"/>
                  </a:lnTo>
                  <a:lnTo>
                    <a:pt x="618" y="1"/>
                  </a:lnTo>
                  <a:lnTo>
                    <a:pt x="619" y="1"/>
                  </a:lnTo>
                  <a:lnTo>
                    <a:pt x="621" y="3"/>
                  </a:lnTo>
                  <a:lnTo>
                    <a:pt x="623" y="5"/>
                  </a:lnTo>
                  <a:lnTo>
                    <a:pt x="625" y="6"/>
                  </a:lnTo>
                  <a:lnTo>
                    <a:pt x="628" y="8"/>
                  </a:lnTo>
                  <a:lnTo>
                    <a:pt x="630" y="10"/>
                  </a:lnTo>
                  <a:lnTo>
                    <a:pt x="631" y="13"/>
                  </a:lnTo>
                  <a:lnTo>
                    <a:pt x="635" y="15"/>
                  </a:lnTo>
                  <a:lnTo>
                    <a:pt x="637" y="17"/>
                  </a:lnTo>
                  <a:lnTo>
                    <a:pt x="638" y="19"/>
                  </a:lnTo>
                  <a:lnTo>
                    <a:pt x="638" y="44"/>
                  </a:lnTo>
                  <a:lnTo>
                    <a:pt x="19" y="44"/>
                  </a:lnTo>
                  <a:lnTo>
                    <a:pt x="19" y="43"/>
                  </a:lnTo>
                  <a:lnTo>
                    <a:pt x="19" y="41"/>
                  </a:lnTo>
                  <a:lnTo>
                    <a:pt x="19" y="39"/>
                  </a:lnTo>
                  <a:lnTo>
                    <a:pt x="19" y="38"/>
                  </a:lnTo>
                  <a:lnTo>
                    <a:pt x="20" y="36"/>
                  </a:lnTo>
                  <a:lnTo>
                    <a:pt x="19" y="34"/>
                  </a:lnTo>
                  <a:lnTo>
                    <a:pt x="20" y="31"/>
                  </a:lnTo>
                  <a:lnTo>
                    <a:pt x="19" y="27"/>
                  </a:lnTo>
                  <a:lnTo>
                    <a:pt x="20" y="24"/>
                  </a:lnTo>
                  <a:lnTo>
                    <a:pt x="19" y="19"/>
                  </a:lnTo>
                  <a:lnTo>
                    <a:pt x="17" y="17"/>
                  </a:lnTo>
                  <a:lnTo>
                    <a:pt x="15" y="15"/>
                  </a:lnTo>
                  <a:lnTo>
                    <a:pt x="13" y="13"/>
                  </a:lnTo>
                  <a:lnTo>
                    <a:pt x="12" y="12"/>
                  </a:lnTo>
                  <a:lnTo>
                    <a:pt x="10" y="10"/>
                  </a:lnTo>
                  <a:lnTo>
                    <a:pt x="8" y="8"/>
                  </a:lnTo>
                  <a:lnTo>
                    <a:pt x="6" y="6"/>
                  </a:lnTo>
                  <a:lnTo>
                    <a:pt x="5" y="5"/>
                  </a:lnTo>
                  <a:lnTo>
                    <a:pt x="3" y="3"/>
                  </a:lnTo>
                  <a:lnTo>
                    <a:pt x="1" y="1"/>
                  </a:lnTo>
                  <a:lnTo>
                    <a:pt x="0" y="0"/>
                  </a:lnTo>
                  <a:close/>
                </a:path>
              </a:pathLst>
            </a:custGeom>
            <a:solidFill>
              <a:srgbClr val="A2C1FE"/>
            </a:solidFill>
            <a:ln w="9525">
              <a:noFill/>
              <a:round/>
              <a:headEnd/>
              <a:tailEnd/>
            </a:ln>
          </p:spPr>
          <p:txBody>
            <a:bodyPr/>
            <a:lstStyle/>
            <a:p>
              <a:endParaRPr lang="en-US" sz="700" dirty="0"/>
            </a:p>
          </p:txBody>
        </p:sp>
      </p:grpSp>
      <p:grpSp>
        <p:nvGrpSpPr>
          <p:cNvPr id="4" name="Group 23"/>
          <p:cNvGrpSpPr>
            <a:grpSpLocks/>
          </p:cNvGrpSpPr>
          <p:nvPr/>
        </p:nvGrpSpPr>
        <p:grpSpPr bwMode="auto">
          <a:xfrm>
            <a:off x="6838251" y="1945580"/>
            <a:ext cx="655118" cy="560113"/>
            <a:chOff x="567" y="1616"/>
            <a:chExt cx="568" cy="605"/>
          </a:xfrm>
        </p:grpSpPr>
        <p:sp>
          <p:nvSpPr>
            <p:cNvPr id="25" name="AutoShape 17"/>
            <p:cNvSpPr>
              <a:spLocks noChangeAspect="1" noChangeArrowheads="1" noTextEdit="1"/>
            </p:cNvSpPr>
            <p:nvPr/>
          </p:nvSpPr>
          <p:spPr bwMode="auto">
            <a:xfrm>
              <a:off x="567" y="1616"/>
              <a:ext cx="568" cy="605"/>
            </a:xfrm>
            <a:prstGeom prst="rect">
              <a:avLst/>
            </a:prstGeom>
            <a:noFill/>
            <a:ln w="9525">
              <a:noFill/>
              <a:miter lim="800000"/>
              <a:headEnd/>
              <a:tailEnd/>
            </a:ln>
          </p:spPr>
          <p:txBody>
            <a:bodyPr/>
            <a:lstStyle/>
            <a:p>
              <a:endParaRPr lang="en-US" sz="700" dirty="0"/>
            </a:p>
          </p:txBody>
        </p:sp>
        <p:sp>
          <p:nvSpPr>
            <p:cNvPr id="26" name="Freeform 25"/>
            <p:cNvSpPr>
              <a:spLocks/>
            </p:cNvSpPr>
            <p:nvPr/>
          </p:nvSpPr>
          <p:spPr bwMode="auto">
            <a:xfrm>
              <a:off x="611" y="1660"/>
              <a:ext cx="480" cy="517"/>
            </a:xfrm>
            <a:custGeom>
              <a:avLst/>
              <a:gdLst>
                <a:gd name="T0" fmla="*/ 1 w 960"/>
                <a:gd name="T1" fmla="*/ 0 h 1034"/>
                <a:gd name="T2" fmla="*/ 1 w 960"/>
                <a:gd name="T3" fmla="*/ 1 h 1034"/>
                <a:gd name="T4" fmla="*/ 1 w 960"/>
                <a:gd name="T5" fmla="*/ 1 h 1034"/>
                <a:gd name="T6" fmla="*/ 1 w 960"/>
                <a:gd name="T7" fmla="*/ 1 h 1034"/>
                <a:gd name="T8" fmla="*/ 1 w 960"/>
                <a:gd name="T9" fmla="*/ 1 h 1034"/>
                <a:gd name="T10" fmla="*/ 1 w 960"/>
                <a:gd name="T11" fmla="*/ 1 h 1034"/>
                <a:gd name="T12" fmla="*/ 1 w 960"/>
                <a:gd name="T13" fmla="*/ 1 h 1034"/>
                <a:gd name="T14" fmla="*/ 1 w 960"/>
                <a:gd name="T15" fmla="*/ 1 h 1034"/>
                <a:gd name="T16" fmla="*/ 1 w 960"/>
                <a:gd name="T17" fmla="*/ 1 h 1034"/>
                <a:gd name="T18" fmla="*/ 1 w 960"/>
                <a:gd name="T19" fmla="*/ 1 h 1034"/>
                <a:gd name="T20" fmla="*/ 1 w 960"/>
                <a:gd name="T21" fmla="*/ 1 h 1034"/>
                <a:gd name="T22" fmla="*/ 1 w 960"/>
                <a:gd name="T23" fmla="*/ 1 h 1034"/>
                <a:gd name="T24" fmla="*/ 1 w 960"/>
                <a:gd name="T25" fmla="*/ 1 h 1034"/>
                <a:gd name="T26" fmla="*/ 1 w 960"/>
                <a:gd name="T27" fmla="*/ 1 h 1034"/>
                <a:gd name="T28" fmla="*/ 1 w 960"/>
                <a:gd name="T29" fmla="*/ 1 h 1034"/>
                <a:gd name="T30" fmla="*/ 1 w 960"/>
                <a:gd name="T31" fmla="*/ 1 h 1034"/>
                <a:gd name="T32" fmla="*/ 1 w 960"/>
                <a:gd name="T33" fmla="*/ 1 h 1034"/>
                <a:gd name="T34" fmla="*/ 1 w 960"/>
                <a:gd name="T35" fmla="*/ 1 h 1034"/>
                <a:gd name="T36" fmla="*/ 1 w 960"/>
                <a:gd name="T37" fmla="*/ 1 h 1034"/>
                <a:gd name="T38" fmla="*/ 1 w 960"/>
                <a:gd name="T39" fmla="*/ 1 h 1034"/>
                <a:gd name="T40" fmla="*/ 1 w 960"/>
                <a:gd name="T41" fmla="*/ 1 h 1034"/>
                <a:gd name="T42" fmla="*/ 1 w 960"/>
                <a:gd name="T43" fmla="*/ 1 h 1034"/>
                <a:gd name="T44" fmla="*/ 1 w 960"/>
                <a:gd name="T45" fmla="*/ 1 h 1034"/>
                <a:gd name="T46" fmla="*/ 1 w 960"/>
                <a:gd name="T47" fmla="*/ 1 h 1034"/>
                <a:gd name="T48" fmla="*/ 1 w 960"/>
                <a:gd name="T49" fmla="*/ 1 h 1034"/>
                <a:gd name="T50" fmla="*/ 1 w 960"/>
                <a:gd name="T51" fmla="*/ 1 h 1034"/>
                <a:gd name="T52" fmla="*/ 1 w 960"/>
                <a:gd name="T53" fmla="*/ 1 h 1034"/>
                <a:gd name="T54" fmla="*/ 1 w 960"/>
                <a:gd name="T55" fmla="*/ 1 h 1034"/>
                <a:gd name="T56" fmla="*/ 1 w 960"/>
                <a:gd name="T57" fmla="*/ 1 h 1034"/>
                <a:gd name="T58" fmla="*/ 1 w 960"/>
                <a:gd name="T59" fmla="*/ 1 h 1034"/>
                <a:gd name="T60" fmla="*/ 1 w 960"/>
                <a:gd name="T61" fmla="*/ 1 h 1034"/>
                <a:gd name="T62" fmla="*/ 1 w 960"/>
                <a:gd name="T63" fmla="*/ 1 h 1034"/>
                <a:gd name="T64" fmla="*/ 1 w 960"/>
                <a:gd name="T65" fmla="*/ 1 h 1034"/>
                <a:gd name="T66" fmla="*/ 1 w 960"/>
                <a:gd name="T67" fmla="*/ 1 h 1034"/>
                <a:gd name="T68" fmla="*/ 1 w 960"/>
                <a:gd name="T69" fmla="*/ 1 h 1034"/>
                <a:gd name="T70" fmla="*/ 1 w 960"/>
                <a:gd name="T71" fmla="*/ 1 h 1034"/>
                <a:gd name="T72" fmla="*/ 1 w 960"/>
                <a:gd name="T73" fmla="*/ 1 h 1034"/>
                <a:gd name="T74" fmla="*/ 1 w 960"/>
                <a:gd name="T75" fmla="*/ 1 h 1034"/>
                <a:gd name="T76" fmla="*/ 1 w 960"/>
                <a:gd name="T77" fmla="*/ 1 h 1034"/>
                <a:gd name="T78" fmla="*/ 1 w 960"/>
                <a:gd name="T79" fmla="*/ 1 h 1034"/>
                <a:gd name="T80" fmla="*/ 1 w 960"/>
                <a:gd name="T81" fmla="*/ 1 h 1034"/>
                <a:gd name="T82" fmla="*/ 1 w 960"/>
                <a:gd name="T83" fmla="*/ 1 h 1034"/>
                <a:gd name="T84" fmla="*/ 1 w 960"/>
                <a:gd name="T85" fmla="*/ 1 h 1034"/>
                <a:gd name="T86" fmla="*/ 1 w 960"/>
                <a:gd name="T87" fmla="*/ 1 h 1034"/>
                <a:gd name="T88" fmla="*/ 0 w 960"/>
                <a:gd name="T89" fmla="*/ 1 h 1034"/>
                <a:gd name="T90" fmla="*/ 0 w 960"/>
                <a:gd name="T91" fmla="*/ 1 h 1034"/>
                <a:gd name="T92" fmla="*/ 1 w 960"/>
                <a:gd name="T93" fmla="*/ 1 h 1034"/>
                <a:gd name="T94" fmla="*/ 1 w 960"/>
                <a:gd name="T95" fmla="*/ 1 h 1034"/>
                <a:gd name="T96" fmla="*/ 1 w 960"/>
                <a:gd name="T97" fmla="*/ 1 h 1034"/>
                <a:gd name="T98" fmla="*/ 1 w 960"/>
                <a:gd name="T99" fmla="*/ 1 h 1034"/>
                <a:gd name="T100" fmla="*/ 1 w 960"/>
                <a:gd name="T101" fmla="*/ 1 h 1034"/>
                <a:gd name="T102" fmla="*/ 1 w 960"/>
                <a:gd name="T103" fmla="*/ 1 h 1034"/>
                <a:gd name="T104" fmla="*/ 1 w 960"/>
                <a:gd name="T105" fmla="*/ 1 h 1034"/>
                <a:gd name="T106" fmla="*/ 1 w 960"/>
                <a:gd name="T107" fmla="*/ 1 h 1034"/>
                <a:gd name="T108" fmla="*/ 1 w 960"/>
                <a:gd name="T109" fmla="*/ 1 h 1034"/>
                <a:gd name="T110" fmla="*/ 1 w 960"/>
                <a:gd name="T111" fmla="*/ 1 h 1034"/>
                <a:gd name="T112" fmla="*/ 1 w 960"/>
                <a:gd name="T113" fmla="*/ 1 h 1034"/>
                <a:gd name="T114" fmla="*/ 1 w 960"/>
                <a:gd name="T115" fmla="*/ 1 h 1034"/>
                <a:gd name="T116" fmla="*/ 1 w 960"/>
                <a:gd name="T117" fmla="*/ 1 h 1034"/>
                <a:gd name="T118" fmla="*/ 1 w 960"/>
                <a:gd name="T119" fmla="*/ 1 h 1034"/>
                <a:gd name="T120" fmla="*/ 1 w 960"/>
                <a:gd name="T121" fmla="*/ 1 h 1034"/>
                <a:gd name="T122" fmla="*/ 1 w 960"/>
                <a:gd name="T123" fmla="*/ 0 h 1034"/>
                <a:gd name="T124" fmla="*/ 1 w 960"/>
                <a:gd name="T125" fmla="*/ 0 h 1034"/>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960"/>
                <a:gd name="T190" fmla="*/ 0 h 1034"/>
                <a:gd name="T191" fmla="*/ 960 w 960"/>
                <a:gd name="T192" fmla="*/ 1034 h 1034"/>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960" h="1034">
                  <a:moveTo>
                    <a:pt x="332" y="0"/>
                  </a:moveTo>
                  <a:lnTo>
                    <a:pt x="354" y="12"/>
                  </a:lnTo>
                  <a:lnTo>
                    <a:pt x="376" y="24"/>
                  </a:lnTo>
                  <a:lnTo>
                    <a:pt x="399" y="35"/>
                  </a:lnTo>
                  <a:lnTo>
                    <a:pt x="423" y="47"/>
                  </a:lnTo>
                  <a:lnTo>
                    <a:pt x="445" y="57"/>
                  </a:lnTo>
                  <a:lnTo>
                    <a:pt x="468" y="68"/>
                  </a:lnTo>
                  <a:lnTo>
                    <a:pt x="490" y="80"/>
                  </a:lnTo>
                  <a:lnTo>
                    <a:pt x="511" y="92"/>
                  </a:lnTo>
                  <a:lnTo>
                    <a:pt x="534" y="104"/>
                  </a:lnTo>
                  <a:lnTo>
                    <a:pt x="554" y="116"/>
                  </a:lnTo>
                  <a:lnTo>
                    <a:pt x="575" y="130"/>
                  </a:lnTo>
                  <a:lnTo>
                    <a:pt x="594" y="144"/>
                  </a:lnTo>
                  <a:lnTo>
                    <a:pt x="620" y="164"/>
                  </a:lnTo>
                  <a:lnTo>
                    <a:pt x="642" y="183"/>
                  </a:lnTo>
                  <a:lnTo>
                    <a:pt x="665" y="204"/>
                  </a:lnTo>
                  <a:lnTo>
                    <a:pt x="687" y="227"/>
                  </a:lnTo>
                  <a:lnTo>
                    <a:pt x="710" y="247"/>
                  </a:lnTo>
                  <a:lnTo>
                    <a:pt x="730" y="270"/>
                  </a:lnTo>
                  <a:lnTo>
                    <a:pt x="751" y="292"/>
                  </a:lnTo>
                  <a:lnTo>
                    <a:pt x="773" y="315"/>
                  </a:lnTo>
                  <a:lnTo>
                    <a:pt x="794" y="337"/>
                  </a:lnTo>
                  <a:lnTo>
                    <a:pt x="815" y="360"/>
                  </a:lnTo>
                  <a:lnTo>
                    <a:pt x="836" y="382"/>
                  </a:lnTo>
                  <a:lnTo>
                    <a:pt x="856" y="403"/>
                  </a:lnTo>
                  <a:lnTo>
                    <a:pt x="856" y="470"/>
                  </a:lnTo>
                  <a:lnTo>
                    <a:pt x="824" y="470"/>
                  </a:lnTo>
                  <a:lnTo>
                    <a:pt x="824" y="780"/>
                  </a:lnTo>
                  <a:lnTo>
                    <a:pt x="932" y="890"/>
                  </a:lnTo>
                  <a:lnTo>
                    <a:pt x="932" y="939"/>
                  </a:lnTo>
                  <a:lnTo>
                    <a:pt x="936" y="942"/>
                  </a:lnTo>
                  <a:lnTo>
                    <a:pt x="938" y="944"/>
                  </a:lnTo>
                  <a:lnTo>
                    <a:pt x="939" y="946"/>
                  </a:lnTo>
                  <a:lnTo>
                    <a:pt x="943" y="949"/>
                  </a:lnTo>
                  <a:lnTo>
                    <a:pt x="944" y="951"/>
                  </a:lnTo>
                  <a:lnTo>
                    <a:pt x="946" y="953"/>
                  </a:lnTo>
                  <a:lnTo>
                    <a:pt x="950" y="956"/>
                  </a:lnTo>
                  <a:lnTo>
                    <a:pt x="951" y="958"/>
                  </a:lnTo>
                  <a:lnTo>
                    <a:pt x="955" y="961"/>
                  </a:lnTo>
                  <a:lnTo>
                    <a:pt x="956" y="963"/>
                  </a:lnTo>
                  <a:lnTo>
                    <a:pt x="958" y="965"/>
                  </a:lnTo>
                  <a:lnTo>
                    <a:pt x="960" y="966"/>
                  </a:lnTo>
                  <a:lnTo>
                    <a:pt x="960" y="1034"/>
                  </a:lnTo>
                  <a:lnTo>
                    <a:pt x="297" y="1034"/>
                  </a:lnTo>
                  <a:lnTo>
                    <a:pt x="0" y="737"/>
                  </a:lnTo>
                  <a:lnTo>
                    <a:pt x="0" y="628"/>
                  </a:lnTo>
                  <a:lnTo>
                    <a:pt x="69" y="628"/>
                  </a:lnTo>
                  <a:lnTo>
                    <a:pt x="69" y="246"/>
                  </a:lnTo>
                  <a:lnTo>
                    <a:pt x="66" y="242"/>
                  </a:lnTo>
                  <a:lnTo>
                    <a:pt x="62" y="239"/>
                  </a:lnTo>
                  <a:lnTo>
                    <a:pt x="57" y="234"/>
                  </a:lnTo>
                  <a:lnTo>
                    <a:pt x="54" y="228"/>
                  </a:lnTo>
                  <a:lnTo>
                    <a:pt x="48" y="223"/>
                  </a:lnTo>
                  <a:lnTo>
                    <a:pt x="43" y="220"/>
                  </a:lnTo>
                  <a:lnTo>
                    <a:pt x="40" y="215"/>
                  </a:lnTo>
                  <a:lnTo>
                    <a:pt x="36" y="211"/>
                  </a:lnTo>
                  <a:lnTo>
                    <a:pt x="33" y="208"/>
                  </a:lnTo>
                  <a:lnTo>
                    <a:pt x="31" y="204"/>
                  </a:lnTo>
                  <a:lnTo>
                    <a:pt x="29" y="202"/>
                  </a:lnTo>
                  <a:lnTo>
                    <a:pt x="28" y="201"/>
                  </a:lnTo>
                  <a:lnTo>
                    <a:pt x="28" y="145"/>
                  </a:lnTo>
                  <a:lnTo>
                    <a:pt x="332" y="0"/>
                  </a:lnTo>
                  <a:close/>
                </a:path>
              </a:pathLst>
            </a:custGeom>
            <a:solidFill>
              <a:srgbClr val="000066"/>
            </a:solidFill>
            <a:ln w="9525">
              <a:noFill/>
              <a:round/>
              <a:headEnd/>
              <a:tailEnd/>
            </a:ln>
          </p:spPr>
          <p:txBody>
            <a:bodyPr/>
            <a:lstStyle/>
            <a:p>
              <a:endParaRPr lang="en-US" sz="700" dirty="0"/>
            </a:p>
          </p:txBody>
        </p:sp>
        <p:sp>
          <p:nvSpPr>
            <p:cNvPr id="27" name="Freeform 26"/>
            <p:cNvSpPr>
              <a:spLocks/>
            </p:cNvSpPr>
            <p:nvPr/>
          </p:nvSpPr>
          <p:spPr bwMode="auto">
            <a:xfrm>
              <a:off x="640" y="1689"/>
              <a:ext cx="385" cy="192"/>
            </a:xfrm>
            <a:custGeom>
              <a:avLst/>
              <a:gdLst>
                <a:gd name="T0" fmla="*/ 0 w 772"/>
                <a:gd name="T1" fmla="*/ 0 h 386"/>
                <a:gd name="T2" fmla="*/ 0 w 772"/>
                <a:gd name="T3" fmla="*/ 0 h 386"/>
                <a:gd name="T4" fmla="*/ 0 w 772"/>
                <a:gd name="T5" fmla="*/ 0 h 386"/>
                <a:gd name="T6" fmla="*/ 0 w 772"/>
                <a:gd name="T7" fmla="*/ 0 h 386"/>
                <a:gd name="T8" fmla="*/ 0 w 772"/>
                <a:gd name="T9" fmla="*/ 0 h 386"/>
                <a:gd name="T10" fmla="*/ 0 w 772"/>
                <a:gd name="T11" fmla="*/ 0 h 386"/>
                <a:gd name="T12" fmla="*/ 0 w 772"/>
                <a:gd name="T13" fmla="*/ 0 h 386"/>
                <a:gd name="T14" fmla="*/ 0 w 772"/>
                <a:gd name="T15" fmla="*/ 0 h 386"/>
                <a:gd name="T16" fmla="*/ 0 w 772"/>
                <a:gd name="T17" fmla="*/ 0 h 386"/>
                <a:gd name="T18" fmla="*/ 0 w 772"/>
                <a:gd name="T19" fmla="*/ 0 h 386"/>
                <a:gd name="T20" fmla="*/ 0 w 772"/>
                <a:gd name="T21" fmla="*/ 0 h 386"/>
                <a:gd name="T22" fmla="*/ 0 w 772"/>
                <a:gd name="T23" fmla="*/ 0 h 386"/>
                <a:gd name="T24" fmla="*/ 0 w 772"/>
                <a:gd name="T25" fmla="*/ 0 h 386"/>
                <a:gd name="T26" fmla="*/ 0 w 772"/>
                <a:gd name="T27" fmla="*/ 0 h 386"/>
                <a:gd name="T28" fmla="*/ 0 w 772"/>
                <a:gd name="T29" fmla="*/ 0 h 386"/>
                <a:gd name="T30" fmla="*/ 0 w 772"/>
                <a:gd name="T31" fmla="*/ 0 h 386"/>
                <a:gd name="T32" fmla="*/ 0 w 772"/>
                <a:gd name="T33" fmla="*/ 0 h 386"/>
                <a:gd name="T34" fmla="*/ 0 w 772"/>
                <a:gd name="T35" fmla="*/ 0 h 386"/>
                <a:gd name="T36" fmla="*/ 0 w 772"/>
                <a:gd name="T37" fmla="*/ 0 h 386"/>
                <a:gd name="T38" fmla="*/ 0 w 772"/>
                <a:gd name="T39" fmla="*/ 0 h 386"/>
                <a:gd name="T40" fmla="*/ 0 w 772"/>
                <a:gd name="T41" fmla="*/ 0 h 386"/>
                <a:gd name="T42" fmla="*/ 0 w 772"/>
                <a:gd name="T43" fmla="*/ 0 h 386"/>
                <a:gd name="T44" fmla="*/ 0 w 772"/>
                <a:gd name="T45" fmla="*/ 0 h 386"/>
                <a:gd name="T46" fmla="*/ 0 w 772"/>
                <a:gd name="T47" fmla="*/ 0 h 386"/>
                <a:gd name="T48" fmla="*/ 0 w 772"/>
                <a:gd name="T49" fmla="*/ 0 h 386"/>
                <a:gd name="T50" fmla="*/ 0 w 772"/>
                <a:gd name="T51" fmla="*/ 0 h 386"/>
                <a:gd name="T52" fmla="*/ 0 w 772"/>
                <a:gd name="T53" fmla="*/ 0 h 386"/>
                <a:gd name="T54" fmla="*/ 0 w 772"/>
                <a:gd name="T55" fmla="*/ 0 h 386"/>
                <a:gd name="T56" fmla="*/ 0 w 772"/>
                <a:gd name="T57" fmla="*/ 0 h 386"/>
                <a:gd name="T58" fmla="*/ 0 w 772"/>
                <a:gd name="T59" fmla="*/ 0 h 386"/>
                <a:gd name="T60" fmla="*/ 0 w 772"/>
                <a:gd name="T61" fmla="*/ 0 h 386"/>
                <a:gd name="T62" fmla="*/ 0 w 772"/>
                <a:gd name="T63" fmla="*/ 0 h 386"/>
                <a:gd name="T64" fmla="*/ 0 w 772"/>
                <a:gd name="T65" fmla="*/ 0 h 386"/>
                <a:gd name="T66" fmla="*/ 0 w 772"/>
                <a:gd name="T67" fmla="*/ 0 h 386"/>
                <a:gd name="T68" fmla="*/ 0 w 772"/>
                <a:gd name="T69" fmla="*/ 0 h 386"/>
                <a:gd name="T70" fmla="*/ 0 w 772"/>
                <a:gd name="T71" fmla="*/ 0 h 386"/>
                <a:gd name="T72" fmla="*/ 0 w 772"/>
                <a:gd name="T73" fmla="*/ 0 h 386"/>
                <a:gd name="T74" fmla="*/ 0 w 772"/>
                <a:gd name="T75" fmla="*/ 0 h 386"/>
                <a:gd name="T76" fmla="*/ 0 w 772"/>
                <a:gd name="T77" fmla="*/ 0 h 386"/>
                <a:gd name="T78" fmla="*/ 0 w 772"/>
                <a:gd name="T79" fmla="*/ 0 h 386"/>
                <a:gd name="T80" fmla="*/ 0 w 772"/>
                <a:gd name="T81" fmla="*/ 0 h 386"/>
                <a:gd name="T82" fmla="*/ 0 w 772"/>
                <a:gd name="T83" fmla="*/ 0 h 386"/>
                <a:gd name="T84" fmla="*/ 0 w 772"/>
                <a:gd name="T85" fmla="*/ 0 h 386"/>
                <a:gd name="T86" fmla="*/ 0 w 772"/>
                <a:gd name="T87" fmla="*/ 0 h 386"/>
                <a:gd name="T88" fmla="*/ 0 w 772"/>
                <a:gd name="T89" fmla="*/ 0 h 386"/>
                <a:gd name="T90" fmla="*/ 0 w 772"/>
                <a:gd name="T91" fmla="*/ 0 h 386"/>
                <a:gd name="T92" fmla="*/ 0 w 772"/>
                <a:gd name="T93" fmla="*/ 0 h 386"/>
                <a:gd name="T94" fmla="*/ 0 w 772"/>
                <a:gd name="T95" fmla="*/ 0 h 386"/>
                <a:gd name="T96" fmla="*/ 0 w 772"/>
                <a:gd name="T97" fmla="*/ 0 h 386"/>
                <a:gd name="T98" fmla="*/ 0 w 772"/>
                <a:gd name="T99" fmla="*/ 0 h 386"/>
                <a:gd name="T100" fmla="*/ 0 w 772"/>
                <a:gd name="T101" fmla="*/ 0 h 386"/>
                <a:gd name="T102" fmla="*/ 0 w 772"/>
                <a:gd name="T103" fmla="*/ 0 h 386"/>
                <a:gd name="T104" fmla="*/ 0 w 772"/>
                <a:gd name="T105" fmla="*/ 0 h 386"/>
                <a:gd name="T106" fmla="*/ 0 w 772"/>
                <a:gd name="T107" fmla="*/ 0 h 386"/>
                <a:gd name="T108" fmla="*/ 0 w 772"/>
                <a:gd name="T109" fmla="*/ 0 h 386"/>
                <a:gd name="T110" fmla="*/ 0 w 772"/>
                <a:gd name="T111" fmla="*/ 0 h 386"/>
                <a:gd name="T112" fmla="*/ 0 w 772"/>
                <a:gd name="T113" fmla="*/ 0 h 38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772"/>
                <a:gd name="T172" fmla="*/ 0 h 386"/>
                <a:gd name="T173" fmla="*/ 772 w 772"/>
                <a:gd name="T174" fmla="*/ 386 h 38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772" h="386">
                  <a:moveTo>
                    <a:pt x="318" y="0"/>
                  </a:moveTo>
                  <a:lnTo>
                    <a:pt x="326" y="5"/>
                  </a:lnTo>
                  <a:lnTo>
                    <a:pt x="333" y="9"/>
                  </a:lnTo>
                  <a:lnTo>
                    <a:pt x="340" y="12"/>
                  </a:lnTo>
                  <a:lnTo>
                    <a:pt x="347" y="16"/>
                  </a:lnTo>
                  <a:lnTo>
                    <a:pt x="356" y="21"/>
                  </a:lnTo>
                  <a:lnTo>
                    <a:pt x="363" y="24"/>
                  </a:lnTo>
                  <a:lnTo>
                    <a:pt x="369" y="28"/>
                  </a:lnTo>
                  <a:lnTo>
                    <a:pt x="376" y="31"/>
                  </a:lnTo>
                  <a:lnTo>
                    <a:pt x="385" y="37"/>
                  </a:lnTo>
                  <a:lnTo>
                    <a:pt x="392" y="40"/>
                  </a:lnTo>
                  <a:lnTo>
                    <a:pt x="399" y="43"/>
                  </a:lnTo>
                  <a:lnTo>
                    <a:pt x="406" y="47"/>
                  </a:lnTo>
                  <a:lnTo>
                    <a:pt x="416" y="52"/>
                  </a:lnTo>
                  <a:lnTo>
                    <a:pt x="426" y="57"/>
                  </a:lnTo>
                  <a:lnTo>
                    <a:pt x="435" y="62"/>
                  </a:lnTo>
                  <a:lnTo>
                    <a:pt x="445" y="68"/>
                  </a:lnTo>
                  <a:lnTo>
                    <a:pt x="456" y="73"/>
                  </a:lnTo>
                  <a:lnTo>
                    <a:pt x="466" y="76"/>
                  </a:lnTo>
                  <a:lnTo>
                    <a:pt x="475" y="81"/>
                  </a:lnTo>
                  <a:lnTo>
                    <a:pt x="485" y="87"/>
                  </a:lnTo>
                  <a:lnTo>
                    <a:pt x="496" y="94"/>
                  </a:lnTo>
                  <a:lnTo>
                    <a:pt x="504" y="99"/>
                  </a:lnTo>
                  <a:lnTo>
                    <a:pt x="513" y="106"/>
                  </a:lnTo>
                  <a:lnTo>
                    <a:pt x="521" y="111"/>
                  </a:lnTo>
                  <a:lnTo>
                    <a:pt x="544" y="130"/>
                  </a:lnTo>
                  <a:lnTo>
                    <a:pt x="566" y="151"/>
                  </a:lnTo>
                  <a:lnTo>
                    <a:pt x="587" y="170"/>
                  </a:lnTo>
                  <a:lnTo>
                    <a:pt x="608" y="190"/>
                  </a:lnTo>
                  <a:lnTo>
                    <a:pt x="628" y="211"/>
                  </a:lnTo>
                  <a:lnTo>
                    <a:pt x="649" y="232"/>
                  </a:lnTo>
                  <a:lnTo>
                    <a:pt x="670" y="254"/>
                  </a:lnTo>
                  <a:lnTo>
                    <a:pt x="689" y="275"/>
                  </a:lnTo>
                  <a:lnTo>
                    <a:pt x="710" y="296"/>
                  </a:lnTo>
                  <a:lnTo>
                    <a:pt x="730" y="318"/>
                  </a:lnTo>
                  <a:lnTo>
                    <a:pt x="751" y="339"/>
                  </a:lnTo>
                  <a:lnTo>
                    <a:pt x="772" y="360"/>
                  </a:lnTo>
                  <a:lnTo>
                    <a:pt x="772" y="386"/>
                  </a:lnTo>
                  <a:lnTo>
                    <a:pt x="254" y="386"/>
                  </a:lnTo>
                  <a:lnTo>
                    <a:pt x="0" y="132"/>
                  </a:lnTo>
                  <a:lnTo>
                    <a:pt x="0" y="107"/>
                  </a:lnTo>
                  <a:lnTo>
                    <a:pt x="2" y="107"/>
                  </a:lnTo>
                  <a:lnTo>
                    <a:pt x="3" y="107"/>
                  </a:lnTo>
                  <a:lnTo>
                    <a:pt x="5" y="106"/>
                  </a:lnTo>
                  <a:lnTo>
                    <a:pt x="7" y="104"/>
                  </a:lnTo>
                  <a:lnTo>
                    <a:pt x="9" y="104"/>
                  </a:lnTo>
                  <a:lnTo>
                    <a:pt x="10" y="104"/>
                  </a:lnTo>
                  <a:lnTo>
                    <a:pt x="12" y="102"/>
                  </a:lnTo>
                  <a:lnTo>
                    <a:pt x="14" y="102"/>
                  </a:lnTo>
                  <a:lnTo>
                    <a:pt x="14" y="100"/>
                  </a:lnTo>
                  <a:lnTo>
                    <a:pt x="257" y="342"/>
                  </a:lnTo>
                  <a:lnTo>
                    <a:pt x="525" y="206"/>
                  </a:lnTo>
                  <a:lnTo>
                    <a:pt x="318" y="0"/>
                  </a:lnTo>
                  <a:close/>
                </a:path>
              </a:pathLst>
            </a:custGeom>
            <a:solidFill>
              <a:srgbClr val="A2C1FE"/>
            </a:solidFill>
            <a:ln w="9525">
              <a:noFill/>
              <a:round/>
              <a:headEnd/>
              <a:tailEnd/>
            </a:ln>
          </p:spPr>
          <p:txBody>
            <a:bodyPr/>
            <a:lstStyle/>
            <a:p>
              <a:endParaRPr lang="en-US" sz="700" dirty="0"/>
            </a:p>
          </p:txBody>
        </p:sp>
        <p:sp>
          <p:nvSpPr>
            <p:cNvPr id="28" name="Freeform 27"/>
            <p:cNvSpPr>
              <a:spLocks/>
            </p:cNvSpPr>
            <p:nvPr/>
          </p:nvSpPr>
          <p:spPr bwMode="auto">
            <a:xfrm>
              <a:off x="626" y="1904"/>
              <a:ext cx="436" cy="228"/>
            </a:xfrm>
            <a:custGeom>
              <a:avLst/>
              <a:gdLst>
                <a:gd name="T0" fmla="*/ 0 w 874"/>
                <a:gd name="T1" fmla="*/ 0 h 456"/>
                <a:gd name="T2" fmla="*/ 0 w 874"/>
                <a:gd name="T3" fmla="*/ 0 h 456"/>
                <a:gd name="T4" fmla="*/ 0 w 874"/>
                <a:gd name="T5" fmla="*/ 1 h 456"/>
                <a:gd name="T6" fmla="*/ 0 w 874"/>
                <a:gd name="T7" fmla="*/ 1 h 456"/>
                <a:gd name="T8" fmla="*/ 0 w 874"/>
                <a:gd name="T9" fmla="*/ 1 h 456"/>
                <a:gd name="T10" fmla="*/ 0 w 874"/>
                <a:gd name="T11" fmla="*/ 1 h 456"/>
                <a:gd name="T12" fmla="*/ 0 w 874"/>
                <a:gd name="T13" fmla="*/ 1 h 456"/>
                <a:gd name="T14" fmla="*/ 0 w 874"/>
                <a:gd name="T15" fmla="*/ 1 h 456"/>
                <a:gd name="T16" fmla="*/ 0 w 874"/>
                <a:gd name="T17" fmla="*/ 0 h 456"/>
                <a:gd name="T18" fmla="*/ 0 w 874"/>
                <a:gd name="T19" fmla="*/ 0 h 456"/>
                <a:gd name="T20" fmla="*/ 0 w 874"/>
                <a:gd name="T21" fmla="*/ 1 h 456"/>
                <a:gd name="T22" fmla="*/ 0 w 874"/>
                <a:gd name="T23" fmla="*/ 1 h 456"/>
                <a:gd name="T24" fmla="*/ 0 w 874"/>
                <a:gd name="T25" fmla="*/ 1 h 456"/>
                <a:gd name="T26" fmla="*/ 0 w 874"/>
                <a:gd name="T27" fmla="*/ 1 h 456"/>
                <a:gd name="T28" fmla="*/ 0 w 874"/>
                <a:gd name="T29" fmla="*/ 1 h 456"/>
                <a:gd name="T30" fmla="*/ 0 w 874"/>
                <a:gd name="T31" fmla="*/ 1 h 456"/>
                <a:gd name="T32" fmla="*/ 0 w 874"/>
                <a:gd name="T33" fmla="*/ 0 h 456"/>
                <a:gd name="T34" fmla="*/ 0 w 874"/>
                <a:gd name="T35" fmla="*/ 0 h 456"/>
                <a:gd name="T36" fmla="*/ 0 w 874"/>
                <a:gd name="T37" fmla="*/ 1 h 456"/>
                <a:gd name="T38" fmla="*/ 0 w 874"/>
                <a:gd name="T39" fmla="*/ 1 h 456"/>
                <a:gd name="T40" fmla="*/ 0 w 874"/>
                <a:gd name="T41" fmla="*/ 1 h 456"/>
                <a:gd name="T42" fmla="*/ 0 w 874"/>
                <a:gd name="T43" fmla="*/ 1 h 456"/>
                <a:gd name="T44" fmla="*/ 0 w 874"/>
                <a:gd name="T45" fmla="*/ 1 h 456"/>
                <a:gd name="T46" fmla="*/ 0 w 874"/>
                <a:gd name="T47" fmla="*/ 1 h 456"/>
                <a:gd name="T48" fmla="*/ 0 w 874"/>
                <a:gd name="T49" fmla="*/ 0 h 456"/>
                <a:gd name="T50" fmla="*/ 0 w 874"/>
                <a:gd name="T51" fmla="*/ 0 h 456"/>
                <a:gd name="T52" fmla="*/ 0 w 874"/>
                <a:gd name="T53" fmla="*/ 1 h 456"/>
                <a:gd name="T54" fmla="*/ 0 w 874"/>
                <a:gd name="T55" fmla="*/ 1 h 456"/>
                <a:gd name="T56" fmla="*/ 0 w 874"/>
                <a:gd name="T57" fmla="*/ 1 h 456"/>
                <a:gd name="T58" fmla="*/ 0 w 874"/>
                <a:gd name="T59" fmla="*/ 1 h 456"/>
                <a:gd name="T60" fmla="*/ 0 w 874"/>
                <a:gd name="T61" fmla="*/ 1 h 456"/>
                <a:gd name="T62" fmla="*/ 0 w 874"/>
                <a:gd name="T63" fmla="*/ 1 h 456"/>
                <a:gd name="T64" fmla="*/ 0 w 874"/>
                <a:gd name="T65" fmla="*/ 1 h 456"/>
                <a:gd name="T66" fmla="*/ 0 w 874"/>
                <a:gd name="T67" fmla="*/ 1 h 456"/>
                <a:gd name="T68" fmla="*/ 0 w 874"/>
                <a:gd name="T69" fmla="*/ 1 h 456"/>
                <a:gd name="T70" fmla="*/ 0 w 874"/>
                <a:gd name="T71" fmla="*/ 1 h 456"/>
                <a:gd name="T72" fmla="*/ 0 w 874"/>
                <a:gd name="T73" fmla="*/ 1 h 456"/>
                <a:gd name="T74" fmla="*/ 0 w 874"/>
                <a:gd name="T75" fmla="*/ 1 h 456"/>
                <a:gd name="T76" fmla="*/ 0 w 874"/>
                <a:gd name="T77" fmla="*/ 1 h 456"/>
                <a:gd name="T78" fmla="*/ 0 w 874"/>
                <a:gd name="T79" fmla="*/ 1 h 456"/>
                <a:gd name="T80" fmla="*/ 0 w 874"/>
                <a:gd name="T81" fmla="*/ 1 h 456"/>
                <a:gd name="T82" fmla="*/ 0 w 874"/>
                <a:gd name="T83" fmla="*/ 1 h 456"/>
                <a:gd name="T84" fmla="*/ 0 w 874"/>
                <a:gd name="T85" fmla="*/ 1 h 456"/>
                <a:gd name="T86" fmla="*/ 0 w 874"/>
                <a:gd name="T87" fmla="*/ 1 h 456"/>
                <a:gd name="T88" fmla="*/ 0 w 874"/>
                <a:gd name="T89" fmla="*/ 1 h 456"/>
                <a:gd name="T90" fmla="*/ 0 w 874"/>
                <a:gd name="T91" fmla="*/ 1 h 456"/>
                <a:gd name="T92" fmla="*/ 0 w 874"/>
                <a:gd name="T93" fmla="*/ 1 h 456"/>
                <a:gd name="T94" fmla="*/ 0 w 874"/>
                <a:gd name="T95" fmla="*/ 1 h 456"/>
                <a:gd name="T96" fmla="*/ 0 w 874"/>
                <a:gd name="T97" fmla="*/ 0 h 456"/>
                <a:gd name="T98" fmla="*/ 0 w 874"/>
                <a:gd name="T99" fmla="*/ 0 h 45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874"/>
                <a:gd name="T151" fmla="*/ 0 h 456"/>
                <a:gd name="T152" fmla="*/ 874 w 874"/>
                <a:gd name="T153" fmla="*/ 456 h 45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874" h="456">
                  <a:moveTo>
                    <a:pt x="303" y="0"/>
                  </a:moveTo>
                  <a:lnTo>
                    <a:pt x="344" y="0"/>
                  </a:lnTo>
                  <a:lnTo>
                    <a:pt x="344" y="181"/>
                  </a:lnTo>
                  <a:lnTo>
                    <a:pt x="416" y="181"/>
                  </a:lnTo>
                  <a:lnTo>
                    <a:pt x="416" y="399"/>
                  </a:lnTo>
                  <a:lnTo>
                    <a:pt x="487" y="399"/>
                  </a:lnTo>
                  <a:lnTo>
                    <a:pt x="487" y="371"/>
                  </a:lnTo>
                  <a:lnTo>
                    <a:pt x="446" y="371"/>
                  </a:lnTo>
                  <a:lnTo>
                    <a:pt x="446" y="0"/>
                  </a:lnTo>
                  <a:lnTo>
                    <a:pt x="487" y="0"/>
                  </a:lnTo>
                  <a:lnTo>
                    <a:pt x="487" y="181"/>
                  </a:lnTo>
                  <a:lnTo>
                    <a:pt x="556" y="181"/>
                  </a:lnTo>
                  <a:lnTo>
                    <a:pt x="556" y="399"/>
                  </a:lnTo>
                  <a:lnTo>
                    <a:pt x="625" y="399"/>
                  </a:lnTo>
                  <a:lnTo>
                    <a:pt x="625" y="371"/>
                  </a:lnTo>
                  <a:lnTo>
                    <a:pt x="584" y="371"/>
                  </a:lnTo>
                  <a:lnTo>
                    <a:pt x="584" y="0"/>
                  </a:lnTo>
                  <a:lnTo>
                    <a:pt x="627" y="0"/>
                  </a:lnTo>
                  <a:lnTo>
                    <a:pt x="627" y="180"/>
                  </a:lnTo>
                  <a:lnTo>
                    <a:pt x="701" y="261"/>
                  </a:lnTo>
                  <a:lnTo>
                    <a:pt x="701" y="399"/>
                  </a:lnTo>
                  <a:lnTo>
                    <a:pt x="772" y="399"/>
                  </a:lnTo>
                  <a:lnTo>
                    <a:pt x="772" y="371"/>
                  </a:lnTo>
                  <a:lnTo>
                    <a:pt x="731" y="371"/>
                  </a:lnTo>
                  <a:lnTo>
                    <a:pt x="731" y="0"/>
                  </a:lnTo>
                  <a:lnTo>
                    <a:pt x="765" y="0"/>
                  </a:lnTo>
                  <a:lnTo>
                    <a:pt x="765" y="316"/>
                  </a:lnTo>
                  <a:lnTo>
                    <a:pt x="874" y="434"/>
                  </a:lnTo>
                  <a:lnTo>
                    <a:pt x="874" y="456"/>
                  </a:lnTo>
                  <a:lnTo>
                    <a:pt x="249" y="456"/>
                  </a:lnTo>
                  <a:lnTo>
                    <a:pt x="249" y="432"/>
                  </a:lnTo>
                  <a:lnTo>
                    <a:pt x="244" y="427"/>
                  </a:lnTo>
                  <a:lnTo>
                    <a:pt x="230" y="413"/>
                  </a:lnTo>
                  <a:lnTo>
                    <a:pt x="213" y="396"/>
                  </a:lnTo>
                  <a:lnTo>
                    <a:pt x="190" y="375"/>
                  </a:lnTo>
                  <a:lnTo>
                    <a:pt x="166" y="351"/>
                  </a:lnTo>
                  <a:lnTo>
                    <a:pt x="140" y="323"/>
                  </a:lnTo>
                  <a:lnTo>
                    <a:pt x="113" y="297"/>
                  </a:lnTo>
                  <a:lnTo>
                    <a:pt x="87" y="269"/>
                  </a:lnTo>
                  <a:lnTo>
                    <a:pt x="61" y="244"/>
                  </a:lnTo>
                  <a:lnTo>
                    <a:pt x="37" y="221"/>
                  </a:lnTo>
                  <a:lnTo>
                    <a:pt x="18" y="200"/>
                  </a:lnTo>
                  <a:lnTo>
                    <a:pt x="0" y="183"/>
                  </a:lnTo>
                  <a:lnTo>
                    <a:pt x="57" y="183"/>
                  </a:lnTo>
                  <a:lnTo>
                    <a:pt x="275" y="399"/>
                  </a:lnTo>
                  <a:lnTo>
                    <a:pt x="344" y="399"/>
                  </a:lnTo>
                  <a:lnTo>
                    <a:pt x="344" y="371"/>
                  </a:lnTo>
                  <a:lnTo>
                    <a:pt x="303" y="371"/>
                  </a:lnTo>
                  <a:lnTo>
                    <a:pt x="303" y="0"/>
                  </a:lnTo>
                  <a:close/>
                </a:path>
              </a:pathLst>
            </a:custGeom>
            <a:solidFill>
              <a:srgbClr val="A2C1FE"/>
            </a:solidFill>
            <a:ln w="9525">
              <a:noFill/>
              <a:round/>
              <a:headEnd/>
              <a:tailEnd/>
            </a:ln>
          </p:spPr>
          <p:txBody>
            <a:bodyPr/>
            <a:lstStyle/>
            <a:p>
              <a:endParaRPr lang="en-US" sz="700" dirty="0"/>
            </a:p>
          </p:txBody>
        </p:sp>
        <p:sp>
          <p:nvSpPr>
            <p:cNvPr id="29" name="Freeform 28"/>
            <p:cNvSpPr>
              <a:spLocks/>
            </p:cNvSpPr>
            <p:nvPr/>
          </p:nvSpPr>
          <p:spPr bwMode="auto">
            <a:xfrm>
              <a:off x="758" y="2140"/>
              <a:ext cx="319" cy="22"/>
            </a:xfrm>
            <a:custGeom>
              <a:avLst/>
              <a:gdLst>
                <a:gd name="T0" fmla="*/ 0 w 638"/>
                <a:gd name="T1" fmla="*/ 0 h 44"/>
                <a:gd name="T2" fmla="*/ 1 w 638"/>
                <a:gd name="T3" fmla="*/ 0 h 44"/>
                <a:gd name="T4" fmla="*/ 1 w 638"/>
                <a:gd name="T5" fmla="*/ 0 h 44"/>
                <a:gd name="T6" fmla="*/ 1 w 638"/>
                <a:gd name="T7" fmla="*/ 1 h 44"/>
                <a:gd name="T8" fmla="*/ 1 w 638"/>
                <a:gd name="T9" fmla="*/ 1 h 44"/>
                <a:gd name="T10" fmla="*/ 1 w 638"/>
                <a:gd name="T11" fmla="*/ 1 h 44"/>
                <a:gd name="T12" fmla="*/ 1 w 638"/>
                <a:gd name="T13" fmla="*/ 1 h 44"/>
                <a:gd name="T14" fmla="*/ 1 w 638"/>
                <a:gd name="T15" fmla="*/ 1 h 44"/>
                <a:gd name="T16" fmla="*/ 1 w 638"/>
                <a:gd name="T17" fmla="*/ 1 h 44"/>
                <a:gd name="T18" fmla="*/ 1 w 638"/>
                <a:gd name="T19" fmla="*/ 1 h 44"/>
                <a:gd name="T20" fmla="*/ 1 w 638"/>
                <a:gd name="T21" fmla="*/ 1 h 44"/>
                <a:gd name="T22" fmla="*/ 1 w 638"/>
                <a:gd name="T23" fmla="*/ 1 h 44"/>
                <a:gd name="T24" fmla="*/ 1 w 638"/>
                <a:gd name="T25" fmla="*/ 1 h 44"/>
                <a:gd name="T26" fmla="*/ 1 w 638"/>
                <a:gd name="T27" fmla="*/ 1 h 44"/>
                <a:gd name="T28" fmla="*/ 1 w 638"/>
                <a:gd name="T29" fmla="*/ 1 h 44"/>
                <a:gd name="T30" fmla="*/ 1 w 638"/>
                <a:gd name="T31" fmla="*/ 1 h 44"/>
                <a:gd name="T32" fmla="*/ 1 w 638"/>
                <a:gd name="T33" fmla="*/ 1 h 44"/>
                <a:gd name="T34" fmla="*/ 1 w 638"/>
                <a:gd name="T35" fmla="*/ 1 h 44"/>
                <a:gd name="T36" fmla="*/ 1 w 638"/>
                <a:gd name="T37" fmla="*/ 1 h 44"/>
                <a:gd name="T38" fmla="*/ 1 w 638"/>
                <a:gd name="T39" fmla="*/ 1 h 44"/>
                <a:gd name="T40" fmla="*/ 1 w 638"/>
                <a:gd name="T41" fmla="*/ 1 h 44"/>
                <a:gd name="T42" fmla="*/ 1 w 638"/>
                <a:gd name="T43" fmla="*/ 1 h 44"/>
                <a:gd name="T44" fmla="*/ 1 w 638"/>
                <a:gd name="T45" fmla="*/ 1 h 44"/>
                <a:gd name="T46" fmla="*/ 1 w 638"/>
                <a:gd name="T47" fmla="*/ 1 h 44"/>
                <a:gd name="T48" fmla="*/ 1 w 638"/>
                <a:gd name="T49" fmla="*/ 1 h 44"/>
                <a:gd name="T50" fmla="*/ 1 w 638"/>
                <a:gd name="T51" fmla="*/ 1 h 44"/>
                <a:gd name="T52" fmla="*/ 1 w 638"/>
                <a:gd name="T53" fmla="*/ 1 h 44"/>
                <a:gd name="T54" fmla="*/ 1 w 638"/>
                <a:gd name="T55" fmla="*/ 1 h 44"/>
                <a:gd name="T56" fmla="*/ 1 w 638"/>
                <a:gd name="T57" fmla="*/ 1 h 44"/>
                <a:gd name="T58" fmla="*/ 1 w 638"/>
                <a:gd name="T59" fmla="*/ 1 h 44"/>
                <a:gd name="T60" fmla="*/ 1 w 638"/>
                <a:gd name="T61" fmla="*/ 1 h 44"/>
                <a:gd name="T62" fmla="*/ 1 w 638"/>
                <a:gd name="T63" fmla="*/ 1 h 44"/>
                <a:gd name="T64" fmla="*/ 1 w 638"/>
                <a:gd name="T65" fmla="*/ 1 h 44"/>
                <a:gd name="T66" fmla="*/ 1 w 638"/>
                <a:gd name="T67" fmla="*/ 1 h 44"/>
                <a:gd name="T68" fmla="*/ 1 w 638"/>
                <a:gd name="T69" fmla="*/ 1 h 44"/>
                <a:gd name="T70" fmla="*/ 1 w 638"/>
                <a:gd name="T71" fmla="*/ 1 h 44"/>
                <a:gd name="T72" fmla="*/ 1 w 638"/>
                <a:gd name="T73" fmla="*/ 1 h 44"/>
                <a:gd name="T74" fmla="*/ 1 w 638"/>
                <a:gd name="T75" fmla="*/ 1 h 44"/>
                <a:gd name="T76" fmla="*/ 1 w 638"/>
                <a:gd name="T77" fmla="*/ 1 h 44"/>
                <a:gd name="T78" fmla="*/ 0 w 638"/>
                <a:gd name="T79" fmla="*/ 0 h 44"/>
                <a:gd name="T80" fmla="*/ 0 w 638"/>
                <a:gd name="T81" fmla="*/ 0 h 44"/>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638"/>
                <a:gd name="T124" fmla="*/ 0 h 44"/>
                <a:gd name="T125" fmla="*/ 638 w 638"/>
                <a:gd name="T126" fmla="*/ 44 h 44"/>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638" h="44">
                  <a:moveTo>
                    <a:pt x="0" y="0"/>
                  </a:moveTo>
                  <a:lnTo>
                    <a:pt x="614" y="0"/>
                  </a:lnTo>
                  <a:lnTo>
                    <a:pt x="616" y="0"/>
                  </a:lnTo>
                  <a:lnTo>
                    <a:pt x="618" y="1"/>
                  </a:lnTo>
                  <a:lnTo>
                    <a:pt x="619" y="1"/>
                  </a:lnTo>
                  <a:lnTo>
                    <a:pt x="621" y="3"/>
                  </a:lnTo>
                  <a:lnTo>
                    <a:pt x="623" y="5"/>
                  </a:lnTo>
                  <a:lnTo>
                    <a:pt x="625" y="6"/>
                  </a:lnTo>
                  <a:lnTo>
                    <a:pt x="628" y="8"/>
                  </a:lnTo>
                  <a:lnTo>
                    <a:pt x="630" y="10"/>
                  </a:lnTo>
                  <a:lnTo>
                    <a:pt x="631" y="13"/>
                  </a:lnTo>
                  <a:lnTo>
                    <a:pt x="635" y="15"/>
                  </a:lnTo>
                  <a:lnTo>
                    <a:pt x="637" y="17"/>
                  </a:lnTo>
                  <a:lnTo>
                    <a:pt x="638" y="19"/>
                  </a:lnTo>
                  <a:lnTo>
                    <a:pt x="638" y="44"/>
                  </a:lnTo>
                  <a:lnTo>
                    <a:pt x="19" y="44"/>
                  </a:lnTo>
                  <a:lnTo>
                    <a:pt x="19" y="43"/>
                  </a:lnTo>
                  <a:lnTo>
                    <a:pt x="19" y="41"/>
                  </a:lnTo>
                  <a:lnTo>
                    <a:pt x="19" y="39"/>
                  </a:lnTo>
                  <a:lnTo>
                    <a:pt x="19" y="38"/>
                  </a:lnTo>
                  <a:lnTo>
                    <a:pt x="20" y="36"/>
                  </a:lnTo>
                  <a:lnTo>
                    <a:pt x="19" y="34"/>
                  </a:lnTo>
                  <a:lnTo>
                    <a:pt x="20" y="31"/>
                  </a:lnTo>
                  <a:lnTo>
                    <a:pt x="19" y="27"/>
                  </a:lnTo>
                  <a:lnTo>
                    <a:pt x="20" y="24"/>
                  </a:lnTo>
                  <a:lnTo>
                    <a:pt x="19" y="19"/>
                  </a:lnTo>
                  <a:lnTo>
                    <a:pt x="17" y="17"/>
                  </a:lnTo>
                  <a:lnTo>
                    <a:pt x="15" y="15"/>
                  </a:lnTo>
                  <a:lnTo>
                    <a:pt x="13" y="13"/>
                  </a:lnTo>
                  <a:lnTo>
                    <a:pt x="12" y="12"/>
                  </a:lnTo>
                  <a:lnTo>
                    <a:pt x="10" y="10"/>
                  </a:lnTo>
                  <a:lnTo>
                    <a:pt x="8" y="8"/>
                  </a:lnTo>
                  <a:lnTo>
                    <a:pt x="6" y="6"/>
                  </a:lnTo>
                  <a:lnTo>
                    <a:pt x="5" y="5"/>
                  </a:lnTo>
                  <a:lnTo>
                    <a:pt x="3" y="3"/>
                  </a:lnTo>
                  <a:lnTo>
                    <a:pt x="1" y="1"/>
                  </a:lnTo>
                  <a:lnTo>
                    <a:pt x="0" y="0"/>
                  </a:lnTo>
                  <a:close/>
                </a:path>
              </a:pathLst>
            </a:custGeom>
            <a:solidFill>
              <a:srgbClr val="A2C1FE"/>
            </a:solidFill>
            <a:ln w="9525">
              <a:noFill/>
              <a:round/>
              <a:headEnd/>
              <a:tailEnd/>
            </a:ln>
          </p:spPr>
          <p:txBody>
            <a:bodyPr/>
            <a:lstStyle/>
            <a:p>
              <a:endParaRPr lang="en-US" sz="700" dirty="0"/>
            </a:p>
          </p:txBody>
        </p:sp>
      </p:grpSp>
      <p:cxnSp>
        <p:nvCxnSpPr>
          <p:cNvPr id="37" name="Elbow Connector 36"/>
          <p:cNvCxnSpPr>
            <a:endCxn id="19" idx="1"/>
          </p:cNvCxnSpPr>
          <p:nvPr/>
        </p:nvCxnSpPr>
        <p:spPr>
          <a:xfrm flipV="1">
            <a:off x="4952021" y="1455719"/>
            <a:ext cx="1900080" cy="551210"/>
          </a:xfrm>
          <a:prstGeom prst="bentConnector3">
            <a:avLst>
              <a:gd name="adj1" fmla="val 50000"/>
            </a:avLst>
          </a:prstGeom>
          <a:ln w="15875">
            <a:solidFill>
              <a:srgbClr val="000000"/>
            </a:solidFill>
            <a:prstDash val="solid"/>
            <a:headEnd type="triangle"/>
            <a:tailEnd type="triangle"/>
          </a:ln>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2444345" y="1353788"/>
            <a:ext cx="714506" cy="524879"/>
          </a:xfrm>
          <a:prstGeom prst="rect">
            <a:avLst/>
          </a:prstGeom>
          <a:noFill/>
        </p:spPr>
        <p:txBody>
          <a:bodyPr wrap="square" lIns="91430" tIns="45715" rIns="91430" bIns="45715" rtlCol="0">
            <a:spAutoFit/>
          </a:bodyPr>
          <a:lstStyle/>
          <a:p>
            <a:r>
              <a:rPr lang="en-US" sz="900" b="1" dirty="0" smtClean="0">
                <a:solidFill>
                  <a:srgbClr val="000000"/>
                </a:solidFill>
              </a:rPr>
              <a:t>Third Party Provider</a:t>
            </a:r>
          </a:p>
        </p:txBody>
      </p:sp>
      <p:sp>
        <p:nvSpPr>
          <p:cNvPr id="57" name="TextBox 56"/>
          <p:cNvSpPr txBox="1"/>
          <p:nvPr/>
        </p:nvSpPr>
        <p:spPr>
          <a:xfrm>
            <a:off x="6824406" y="1646705"/>
            <a:ext cx="752111" cy="236338"/>
          </a:xfrm>
          <a:prstGeom prst="rect">
            <a:avLst/>
          </a:prstGeom>
          <a:noFill/>
        </p:spPr>
        <p:txBody>
          <a:bodyPr wrap="square" lIns="91430" tIns="45715" rIns="91430" bIns="45715" rtlCol="0">
            <a:spAutoFit/>
          </a:bodyPr>
          <a:lstStyle/>
          <a:p>
            <a:r>
              <a:rPr lang="en-US" sz="900" b="1" dirty="0" smtClean="0">
                <a:solidFill>
                  <a:srgbClr val="000000"/>
                </a:solidFill>
              </a:rPr>
              <a:t>AS-PSP 1</a:t>
            </a:r>
          </a:p>
        </p:txBody>
      </p:sp>
      <p:sp>
        <p:nvSpPr>
          <p:cNvPr id="58" name="TextBox 57"/>
          <p:cNvSpPr txBox="1"/>
          <p:nvPr/>
        </p:nvSpPr>
        <p:spPr>
          <a:xfrm>
            <a:off x="6836282" y="2430481"/>
            <a:ext cx="752111" cy="236338"/>
          </a:xfrm>
          <a:prstGeom prst="rect">
            <a:avLst/>
          </a:prstGeom>
          <a:noFill/>
        </p:spPr>
        <p:txBody>
          <a:bodyPr wrap="square" lIns="91430" tIns="45715" rIns="91430" bIns="45715" rtlCol="0">
            <a:spAutoFit/>
          </a:bodyPr>
          <a:lstStyle/>
          <a:p>
            <a:r>
              <a:rPr lang="en-US" sz="900" b="1" dirty="0" smtClean="0">
                <a:solidFill>
                  <a:srgbClr val="000000"/>
                </a:solidFill>
              </a:rPr>
              <a:t>AS-PSP 2</a:t>
            </a:r>
          </a:p>
        </p:txBody>
      </p:sp>
      <p:cxnSp>
        <p:nvCxnSpPr>
          <p:cNvPr id="72" name="Straight Arrow Connector 71"/>
          <p:cNvCxnSpPr/>
          <p:nvPr/>
        </p:nvCxnSpPr>
        <p:spPr>
          <a:xfrm flipH="1">
            <a:off x="2244447" y="2969191"/>
            <a:ext cx="984" cy="225268"/>
          </a:xfrm>
          <a:prstGeom prst="straightConnector1">
            <a:avLst/>
          </a:prstGeom>
          <a:ln w="15875">
            <a:solidFill>
              <a:srgbClr val="000000"/>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75" name="Text Box 3"/>
          <p:cNvSpPr txBox="1">
            <a:spLocks noChangeArrowheads="1"/>
          </p:cNvSpPr>
          <p:nvPr/>
        </p:nvSpPr>
        <p:spPr bwMode="auto">
          <a:xfrm>
            <a:off x="326570" y="4398683"/>
            <a:ext cx="9317160" cy="1948954"/>
          </a:xfrm>
          <a:prstGeom prst="rect">
            <a:avLst/>
          </a:prstGeom>
          <a:ln/>
          <a:extLst/>
        </p:spPr>
        <p:style>
          <a:lnRef idx="1">
            <a:schemeClr val="accent5"/>
          </a:lnRef>
          <a:fillRef idx="2">
            <a:schemeClr val="accent5"/>
          </a:fillRef>
          <a:effectRef idx="1">
            <a:schemeClr val="accent5"/>
          </a:effectRef>
          <a:fontRef idx="minor">
            <a:schemeClr val="dk1"/>
          </a:fontRef>
        </p:style>
        <p:txBody>
          <a:bodyPr lIns="89990" tIns="44995" rIns="89990" bIns="44995" numCol="2"/>
          <a:lstStyle>
            <a:lvl1pPr marL="228600" indent="-228600">
              <a:spcBef>
                <a:spcPts val="700"/>
              </a:spcBef>
              <a:buClr>
                <a:srgbClr val="000000"/>
              </a:buClr>
              <a:buSzPct val="100000"/>
              <a:buFont typeface="Times New Roman" panose="02020603050405020304" pitchFamily="18" charset="0"/>
              <a:buChar char="•"/>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sz="2800">
                <a:solidFill>
                  <a:srgbClr val="000000"/>
                </a:solidFill>
                <a:latin typeface="Calibri" panose="020F0502020204030204" pitchFamily="34" charset="0"/>
                <a:ea typeface="Lucida Sans Unicode" panose="020B0602030504020204" pitchFamily="34" charset="0"/>
                <a:cs typeface="Lucida Sans Unicode" panose="020B0602030504020204" pitchFamily="34" charset="0"/>
              </a:defRPr>
            </a:lvl1pPr>
            <a:lvl2pPr>
              <a:spcBef>
                <a:spcPts val="600"/>
              </a:spcBef>
              <a:buClr>
                <a:srgbClr val="000000"/>
              </a:buClr>
              <a:buSzPct val="100000"/>
              <a:buFont typeface="Times New Roman" panose="02020603050405020304" pitchFamily="18" charset="0"/>
              <a:buChar char="–"/>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sz="2400">
                <a:solidFill>
                  <a:srgbClr val="000000"/>
                </a:solidFill>
                <a:latin typeface="Calibri" panose="020F0502020204030204" pitchFamily="34" charset="0"/>
                <a:ea typeface="Lucida Sans Unicode" panose="020B0602030504020204" pitchFamily="34" charset="0"/>
                <a:cs typeface="Lucida Sans Unicode" panose="020B0602030504020204" pitchFamily="34" charset="0"/>
              </a:defRPr>
            </a:lvl2pPr>
            <a:lvl3pPr>
              <a:spcBef>
                <a:spcPts val="500"/>
              </a:spcBef>
              <a:buClr>
                <a:srgbClr val="000000"/>
              </a:buClr>
              <a:buSzPct val="100000"/>
              <a:buFont typeface="Times New Roman" panose="02020603050405020304" pitchFamily="18" charset="0"/>
              <a:buChar char="•"/>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sz="2000">
                <a:solidFill>
                  <a:srgbClr val="000000"/>
                </a:solidFill>
                <a:latin typeface="Calibri" panose="020F0502020204030204" pitchFamily="34" charset="0"/>
                <a:ea typeface="Lucida Sans Unicode" panose="020B0602030504020204" pitchFamily="34" charset="0"/>
                <a:cs typeface="Lucida Sans Unicode" panose="020B0602030504020204" pitchFamily="34" charset="0"/>
              </a:defRPr>
            </a:lvl3pPr>
            <a:lvl4pPr>
              <a:spcBef>
                <a:spcPts val="500"/>
              </a:spcBef>
              <a:buClr>
                <a:srgbClr val="000000"/>
              </a:buClr>
              <a:buSzPct val="100000"/>
              <a:buFont typeface="Times New Roman" panose="02020603050405020304" pitchFamily="18" charset="0"/>
              <a:buChar char="–"/>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sz="2000">
                <a:solidFill>
                  <a:srgbClr val="1C7DAF"/>
                </a:solidFill>
                <a:latin typeface="Trebuchet MS" panose="020B0603020202020204" pitchFamily="34" charset="0"/>
                <a:ea typeface="Lucida Sans Unicode" panose="020B0602030504020204" pitchFamily="34" charset="0"/>
                <a:cs typeface="Lucida Sans Unicode" panose="020B0602030504020204" pitchFamily="34" charset="0"/>
              </a:defRPr>
            </a:lvl4pPr>
            <a:lvl5pPr>
              <a:spcBef>
                <a:spcPts val="500"/>
              </a:spcBef>
              <a:buClr>
                <a:srgbClr val="000000"/>
              </a:buClr>
              <a:buSzPct val="100000"/>
              <a:buFont typeface="Times New Roman" panose="02020603050405020304" pitchFamily="18" charset="0"/>
              <a:buChar char="»"/>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sz="2000">
                <a:solidFill>
                  <a:srgbClr val="1C7DAF"/>
                </a:solidFill>
                <a:latin typeface="Trebuchet MS" panose="020B0603020202020204" pitchFamily="34" charset="0"/>
                <a:ea typeface="Lucida Sans Unicode" panose="020B0602030504020204" pitchFamily="34" charset="0"/>
                <a:cs typeface="Lucida Sans Unicode" panose="020B0602030504020204" pitchFamily="34"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buChar char="»"/>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sz="2000">
                <a:solidFill>
                  <a:srgbClr val="1C7DAF"/>
                </a:solidFill>
                <a:latin typeface="Trebuchet MS" panose="020B0603020202020204" pitchFamily="34" charset="0"/>
                <a:ea typeface="Lucida Sans Unicode" panose="020B0602030504020204" pitchFamily="34" charset="0"/>
                <a:cs typeface="Lucida Sans Unicode" panose="020B0602030504020204" pitchFamily="34"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buChar char="»"/>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sz="2000">
                <a:solidFill>
                  <a:srgbClr val="1C7DAF"/>
                </a:solidFill>
                <a:latin typeface="Trebuchet MS" panose="020B0603020202020204" pitchFamily="34" charset="0"/>
                <a:ea typeface="Lucida Sans Unicode" panose="020B0602030504020204" pitchFamily="34" charset="0"/>
                <a:cs typeface="Lucida Sans Unicode" panose="020B0602030504020204" pitchFamily="34"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buChar char="»"/>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sz="2000">
                <a:solidFill>
                  <a:srgbClr val="1C7DAF"/>
                </a:solidFill>
                <a:latin typeface="Trebuchet MS" panose="020B0603020202020204" pitchFamily="34" charset="0"/>
                <a:ea typeface="Lucida Sans Unicode" panose="020B0602030504020204" pitchFamily="34" charset="0"/>
                <a:cs typeface="Lucida Sans Unicode" panose="020B0602030504020204" pitchFamily="34"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buChar char="»"/>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sz="2000">
                <a:solidFill>
                  <a:srgbClr val="1C7DAF"/>
                </a:solidFill>
                <a:latin typeface="Trebuchet MS" panose="020B0603020202020204" pitchFamily="34" charset="0"/>
                <a:ea typeface="Lucida Sans Unicode" panose="020B0602030504020204" pitchFamily="34" charset="0"/>
                <a:cs typeface="Lucida Sans Unicode" panose="020B0602030504020204" pitchFamily="34" charset="0"/>
              </a:defRPr>
            </a:lvl9pPr>
          </a:lstStyle>
          <a:p>
            <a:pPr eaLnBrk="1" hangingPunct="1">
              <a:spcBef>
                <a:spcPct val="0"/>
              </a:spcBef>
              <a:buAutoNum type="arabicPeriod"/>
              <a:defRPr/>
            </a:pPr>
            <a:r>
              <a:rPr lang="en-IN" sz="1100" dirty="0" smtClean="0"/>
              <a:t>Customer / End User logged in to TPP Application using login credentials given by TPP and access AISP services provided by TPP to check account information for the accounts held with other banks (AS-PSP1 and AS-PSP 2)</a:t>
            </a:r>
          </a:p>
          <a:p>
            <a:pPr eaLnBrk="1" hangingPunct="1">
              <a:spcBef>
                <a:spcPct val="0"/>
              </a:spcBef>
              <a:buAutoNum type="arabicPeriod"/>
              <a:defRPr/>
            </a:pPr>
            <a:r>
              <a:rPr lang="en-IN" sz="1100" dirty="0" smtClean="0"/>
              <a:t>TPP invokes Capgemini API (Cloud Based) to get account information details from AS-PSP 1 and AS-PSP 2. </a:t>
            </a:r>
            <a:r>
              <a:rPr lang="en-US" sz="1100" dirty="0" smtClean="0">
                <a:solidFill>
                  <a:srgbClr val="FF0000"/>
                </a:solidFill>
              </a:rPr>
              <a:t>getAccountInfoRequest</a:t>
            </a:r>
            <a:endParaRPr lang="en-IN" sz="1100" dirty="0" smtClean="0"/>
          </a:p>
          <a:p>
            <a:pPr eaLnBrk="1" hangingPunct="1">
              <a:spcBef>
                <a:spcPct val="0"/>
              </a:spcBef>
              <a:buAutoNum type="arabicPeriod"/>
              <a:defRPr/>
            </a:pPr>
            <a:r>
              <a:rPr lang="en-IN" sz="1100" dirty="0" smtClean="0"/>
              <a:t>AS-PSP 1, AS-PSP 2 &amp; AS-PSP 3 has verified the request by TPP and send account information  to TPP. </a:t>
            </a:r>
            <a:r>
              <a:rPr lang="en-IN" sz="1100" dirty="0" smtClean="0">
                <a:solidFill>
                  <a:srgbClr val="FF0000"/>
                </a:solidFill>
              </a:rPr>
              <a:t>verifyAccountInfoRequest, </a:t>
            </a:r>
            <a:r>
              <a:rPr lang="en-US" sz="1100" dirty="0" smtClean="0">
                <a:solidFill>
                  <a:srgbClr val="FF0000"/>
                </a:solidFill>
              </a:rPr>
              <a:t>sendAccountInfo</a:t>
            </a:r>
            <a:endParaRPr lang="en-IN" sz="1100" dirty="0" smtClean="0"/>
          </a:p>
          <a:p>
            <a:pPr marL="707947" lvl="2" indent="-228575" eaLnBrk="1" hangingPunct="1">
              <a:spcBef>
                <a:spcPct val="0"/>
              </a:spcBef>
              <a:buNone/>
              <a:defRPr/>
            </a:pPr>
            <a:r>
              <a:rPr lang="en-IN" sz="1000" dirty="0" smtClean="0"/>
              <a:t>Note: there will be preset mandate given by end user which authorises AS-PSP 1 to pull his account information.</a:t>
            </a:r>
            <a:endParaRPr lang="en-IN" sz="1000" dirty="0" smtClean="0">
              <a:solidFill>
                <a:srgbClr val="FF0000"/>
              </a:solidFill>
            </a:endParaRPr>
          </a:p>
          <a:p>
            <a:pPr eaLnBrk="1" hangingPunct="1">
              <a:spcBef>
                <a:spcPct val="0"/>
              </a:spcBef>
              <a:buAutoNum type="arabicPeriod"/>
              <a:defRPr/>
            </a:pPr>
            <a:r>
              <a:rPr lang="en-IN" sz="1100" dirty="0" smtClean="0"/>
              <a:t>TPP get account information from AS-PSP 1, AS-PSP 2  &amp; AS-PSP 3 in pre-agreed format. </a:t>
            </a:r>
            <a:r>
              <a:rPr lang="en-US" sz="1100" dirty="0" smtClean="0">
                <a:solidFill>
                  <a:srgbClr val="FF0000"/>
                </a:solidFill>
              </a:rPr>
              <a:t>getAccountInfoResponse</a:t>
            </a:r>
            <a:endParaRPr lang="en-IN" sz="1100" dirty="0" smtClean="0"/>
          </a:p>
          <a:p>
            <a:pPr eaLnBrk="1" hangingPunct="1">
              <a:spcBef>
                <a:spcPct val="0"/>
              </a:spcBef>
              <a:buAutoNum type="arabicPeriod"/>
              <a:defRPr/>
            </a:pPr>
            <a:r>
              <a:rPr lang="en-IN" sz="1100" dirty="0" smtClean="0"/>
              <a:t>TPP show account information for AS-PSP 1, AS-PSP 2 &amp; AS-PSP 3. </a:t>
            </a:r>
            <a:r>
              <a:rPr lang="en-US" sz="1100" dirty="0" smtClean="0">
                <a:solidFill>
                  <a:srgbClr val="FF0000"/>
                </a:solidFill>
              </a:rPr>
              <a:t>showAccInfo</a:t>
            </a:r>
          </a:p>
          <a:p>
            <a:pPr eaLnBrk="1" hangingPunct="1">
              <a:spcBef>
                <a:spcPct val="0"/>
              </a:spcBef>
              <a:buAutoNum type="arabicPeriod"/>
              <a:defRPr/>
            </a:pPr>
            <a:endParaRPr lang="en-US" sz="1100" dirty="0" smtClean="0">
              <a:solidFill>
                <a:srgbClr val="FF0000"/>
              </a:solidFill>
            </a:endParaRPr>
          </a:p>
          <a:p>
            <a:pPr eaLnBrk="1" hangingPunct="1">
              <a:spcBef>
                <a:spcPct val="0"/>
              </a:spcBef>
              <a:buNone/>
              <a:defRPr/>
            </a:pPr>
            <a:r>
              <a:rPr lang="en-US" sz="1100" dirty="0" smtClean="0">
                <a:solidFill>
                  <a:srgbClr val="FF0000"/>
                </a:solidFill>
              </a:rPr>
              <a:t>Assumptions:</a:t>
            </a:r>
          </a:p>
          <a:p>
            <a:pPr eaLnBrk="1" hangingPunct="1">
              <a:spcBef>
                <a:spcPct val="0"/>
              </a:spcBef>
              <a:buNone/>
              <a:defRPr/>
            </a:pPr>
            <a:r>
              <a:rPr lang="en-US" sz="1100" dirty="0" smtClean="0">
                <a:solidFill>
                  <a:srgbClr val="FF0000"/>
                </a:solidFill>
              </a:rPr>
              <a:t>1. Bank/TPP acting as a AISP is authorized to ask for Customer account Information based on Customer request.</a:t>
            </a:r>
          </a:p>
          <a:p>
            <a:pPr eaLnBrk="1" hangingPunct="1">
              <a:spcBef>
                <a:spcPct val="0"/>
              </a:spcBef>
              <a:buNone/>
              <a:defRPr/>
            </a:pPr>
            <a:r>
              <a:rPr lang="en-US" sz="1100" dirty="0" smtClean="0">
                <a:solidFill>
                  <a:srgbClr val="FF0000"/>
                </a:solidFill>
              </a:rPr>
              <a:t>2.  AS-PSP (Bank) is liable to provide customer account information to AISP (Bank/TPP) in pre-agreed format as per customer request.</a:t>
            </a:r>
            <a:endParaRPr lang="en-IN" sz="1100" dirty="0" smtClean="0">
              <a:solidFill>
                <a:srgbClr val="FF0000"/>
              </a:solidFill>
            </a:endParaRPr>
          </a:p>
          <a:p>
            <a:pPr eaLnBrk="1" hangingPunct="1">
              <a:spcBef>
                <a:spcPct val="0"/>
              </a:spcBef>
              <a:buNone/>
              <a:defRPr/>
            </a:pPr>
            <a:endParaRPr lang="en-IN" sz="1100" dirty="0" smtClean="0"/>
          </a:p>
        </p:txBody>
      </p:sp>
      <p:sp>
        <p:nvSpPr>
          <p:cNvPr id="76" name="Oval 75"/>
          <p:cNvSpPr/>
          <p:nvPr/>
        </p:nvSpPr>
        <p:spPr>
          <a:xfrm>
            <a:off x="1104421" y="1971302"/>
            <a:ext cx="178130" cy="225632"/>
          </a:xfrm>
          <a:prstGeom prst="ellipse">
            <a:avLst/>
          </a:prstGeom>
          <a:no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lIns="91430" tIns="45715" rIns="91430" bIns="45715" rtlCol="0" anchor="ctr"/>
          <a:lstStyle/>
          <a:p>
            <a:pPr algn="ctr"/>
            <a:r>
              <a:rPr lang="en-US" sz="1000" dirty="0" smtClean="0">
                <a:solidFill>
                  <a:schemeClr val="tx2">
                    <a:lumMod val="50000"/>
                  </a:schemeClr>
                </a:solidFill>
                <a:latin typeface="Calibri" pitchFamily="34" charset="0"/>
              </a:rPr>
              <a:t>1</a:t>
            </a:r>
          </a:p>
        </p:txBody>
      </p:sp>
      <p:sp>
        <p:nvSpPr>
          <p:cNvPr id="77" name="Oval 76"/>
          <p:cNvSpPr/>
          <p:nvPr/>
        </p:nvSpPr>
        <p:spPr>
          <a:xfrm>
            <a:off x="2931240" y="1957448"/>
            <a:ext cx="178130" cy="225632"/>
          </a:xfrm>
          <a:prstGeom prst="ellipse">
            <a:avLst/>
          </a:prstGeom>
          <a:no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lIns="91430" tIns="45715" rIns="91430" bIns="45715" rtlCol="0" anchor="ctr"/>
          <a:lstStyle/>
          <a:p>
            <a:pPr algn="ctr"/>
            <a:r>
              <a:rPr lang="en-US" sz="1000" dirty="0" smtClean="0">
                <a:solidFill>
                  <a:schemeClr val="tx2">
                    <a:lumMod val="50000"/>
                  </a:schemeClr>
                </a:solidFill>
                <a:latin typeface="Calibri" pitchFamily="34" charset="0"/>
              </a:rPr>
              <a:t>2</a:t>
            </a:r>
          </a:p>
        </p:txBody>
      </p:sp>
      <p:sp>
        <p:nvSpPr>
          <p:cNvPr id="80" name="Oval 79"/>
          <p:cNvSpPr/>
          <p:nvPr/>
        </p:nvSpPr>
        <p:spPr>
          <a:xfrm>
            <a:off x="6028743" y="1242953"/>
            <a:ext cx="178130" cy="225632"/>
          </a:xfrm>
          <a:prstGeom prst="ellipse">
            <a:avLst/>
          </a:prstGeom>
          <a:no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lIns="91430" tIns="45715" rIns="91430" bIns="45715" rtlCol="0" anchor="ctr"/>
          <a:lstStyle/>
          <a:p>
            <a:pPr algn="ctr"/>
            <a:r>
              <a:rPr lang="en-US" sz="1000" dirty="0" smtClean="0">
                <a:solidFill>
                  <a:schemeClr val="tx2">
                    <a:lumMod val="50000"/>
                  </a:schemeClr>
                </a:solidFill>
                <a:latin typeface="Calibri" pitchFamily="34" charset="0"/>
              </a:rPr>
              <a:t>2</a:t>
            </a:r>
          </a:p>
        </p:txBody>
      </p:sp>
      <p:sp>
        <p:nvSpPr>
          <p:cNvPr id="81" name="Oval 80"/>
          <p:cNvSpPr/>
          <p:nvPr/>
        </p:nvSpPr>
        <p:spPr>
          <a:xfrm>
            <a:off x="6026769" y="2000976"/>
            <a:ext cx="178130" cy="225632"/>
          </a:xfrm>
          <a:prstGeom prst="ellipse">
            <a:avLst/>
          </a:prstGeom>
          <a:no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lIns="91430" tIns="45715" rIns="91430" bIns="45715" rtlCol="0" anchor="ctr"/>
          <a:lstStyle/>
          <a:p>
            <a:pPr algn="ctr"/>
            <a:r>
              <a:rPr lang="en-US" sz="1000" dirty="0" smtClean="0">
                <a:solidFill>
                  <a:schemeClr val="tx2">
                    <a:lumMod val="50000"/>
                  </a:schemeClr>
                </a:solidFill>
                <a:latin typeface="Calibri" pitchFamily="34" charset="0"/>
              </a:rPr>
              <a:t>2</a:t>
            </a:r>
          </a:p>
        </p:txBody>
      </p:sp>
      <p:cxnSp>
        <p:nvCxnSpPr>
          <p:cNvPr id="84" name="Straight Arrow Connector 83"/>
          <p:cNvCxnSpPr>
            <a:stCxn id="80" idx="6"/>
          </p:cNvCxnSpPr>
          <p:nvPr/>
        </p:nvCxnSpPr>
        <p:spPr>
          <a:xfrm flipV="1">
            <a:off x="6206873" y="1353789"/>
            <a:ext cx="253328" cy="1980"/>
          </a:xfrm>
          <a:prstGeom prst="straightConnector1">
            <a:avLst/>
          </a:prstGeom>
          <a:ln w="15875">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85" name="Straight Arrow Connector 84"/>
          <p:cNvCxnSpPr/>
          <p:nvPr/>
        </p:nvCxnSpPr>
        <p:spPr>
          <a:xfrm flipV="1">
            <a:off x="6216775" y="2111812"/>
            <a:ext cx="253328" cy="1980"/>
          </a:xfrm>
          <a:prstGeom prst="straightConnector1">
            <a:avLst/>
          </a:prstGeom>
          <a:ln w="15875">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p:cNvCxnSpPr/>
          <p:nvPr/>
        </p:nvCxnSpPr>
        <p:spPr>
          <a:xfrm flipV="1">
            <a:off x="3105424" y="2064326"/>
            <a:ext cx="253328" cy="1980"/>
          </a:xfrm>
          <a:prstGeom prst="straightConnector1">
            <a:avLst/>
          </a:prstGeom>
          <a:ln w="15875">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87" name="Oval 86"/>
          <p:cNvSpPr/>
          <p:nvPr/>
        </p:nvSpPr>
        <p:spPr>
          <a:xfrm>
            <a:off x="5704145" y="2022748"/>
            <a:ext cx="178130" cy="225632"/>
          </a:xfrm>
          <a:prstGeom prst="ellipse">
            <a:avLst/>
          </a:prstGeom>
          <a:no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lIns="91430" tIns="45715" rIns="91430" bIns="45715" rtlCol="0" anchor="ctr"/>
          <a:lstStyle/>
          <a:p>
            <a:pPr algn="ctr"/>
            <a:r>
              <a:rPr lang="en-US" sz="1000" dirty="0" smtClean="0">
                <a:solidFill>
                  <a:schemeClr val="tx2">
                    <a:lumMod val="50000"/>
                  </a:schemeClr>
                </a:solidFill>
                <a:latin typeface="Calibri" pitchFamily="34" charset="0"/>
              </a:rPr>
              <a:t>3</a:t>
            </a:r>
          </a:p>
        </p:txBody>
      </p:sp>
      <p:cxnSp>
        <p:nvCxnSpPr>
          <p:cNvPr id="89" name="Straight Arrow Connector 88"/>
          <p:cNvCxnSpPr>
            <a:stCxn id="87" idx="2"/>
          </p:cNvCxnSpPr>
          <p:nvPr/>
        </p:nvCxnSpPr>
        <p:spPr>
          <a:xfrm flipH="1">
            <a:off x="5462665" y="2135564"/>
            <a:ext cx="241481" cy="1993"/>
          </a:xfrm>
          <a:prstGeom prst="straightConnector1">
            <a:avLst/>
          </a:prstGeom>
          <a:ln w="15875">
            <a:solidFill>
              <a:srgbClr val="000000"/>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90" name="Oval 89"/>
          <p:cNvSpPr/>
          <p:nvPr/>
        </p:nvSpPr>
        <p:spPr>
          <a:xfrm>
            <a:off x="3137092" y="2282025"/>
            <a:ext cx="178130" cy="225632"/>
          </a:xfrm>
          <a:prstGeom prst="ellipse">
            <a:avLst/>
          </a:prstGeom>
          <a:no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lIns="91430" tIns="45715" rIns="91430" bIns="45715" rtlCol="0" anchor="ctr"/>
          <a:lstStyle/>
          <a:p>
            <a:pPr algn="ctr"/>
            <a:r>
              <a:rPr lang="en-US" sz="1000" dirty="0" smtClean="0">
                <a:solidFill>
                  <a:schemeClr val="tx2">
                    <a:lumMod val="50000"/>
                  </a:schemeClr>
                </a:solidFill>
                <a:latin typeface="Calibri" pitchFamily="34" charset="0"/>
              </a:rPr>
              <a:t>4</a:t>
            </a:r>
          </a:p>
        </p:txBody>
      </p:sp>
      <p:cxnSp>
        <p:nvCxnSpPr>
          <p:cNvPr id="91" name="Straight Arrow Connector 90"/>
          <p:cNvCxnSpPr>
            <a:stCxn id="90" idx="2"/>
          </p:cNvCxnSpPr>
          <p:nvPr/>
        </p:nvCxnSpPr>
        <p:spPr>
          <a:xfrm flipH="1">
            <a:off x="2895612" y="2394842"/>
            <a:ext cx="241481" cy="1993"/>
          </a:xfrm>
          <a:prstGeom prst="straightConnector1">
            <a:avLst/>
          </a:prstGeom>
          <a:ln w="15875">
            <a:solidFill>
              <a:srgbClr val="000000"/>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92" name="Oval 91"/>
          <p:cNvSpPr/>
          <p:nvPr/>
        </p:nvSpPr>
        <p:spPr>
          <a:xfrm>
            <a:off x="2327590" y="2921313"/>
            <a:ext cx="178130" cy="225632"/>
          </a:xfrm>
          <a:prstGeom prst="ellipse">
            <a:avLst/>
          </a:prstGeom>
          <a:no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lIns="91430" tIns="45715" rIns="91430" bIns="45715" rtlCol="0" anchor="ctr"/>
          <a:lstStyle/>
          <a:p>
            <a:pPr algn="ctr"/>
            <a:r>
              <a:rPr lang="en-US" sz="1000" dirty="0" smtClean="0">
                <a:solidFill>
                  <a:schemeClr val="tx2">
                    <a:lumMod val="50000"/>
                  </a:schemeClr>
                </a:solidFill>
                <a:latin typeface="Calibri" pitchFamily="34" charset="0"/>
              </a:rPr>
              <a:t>5</a:t>
            </a:r>
          </a:p>
        </p:txBody>
      </p:sp>
      <p:pic>
        <p:nvPicPr>
          <p:cNvPr id="59" name="Picture 34" descr="Corporate"/>
          <p:cNvPicPr>
            <a:picLocks noChangeAspect="1" noChangeArrowheads="1"/>
          </p:cNvPicPr>
          <p:nvPr/>
        </p:nvPicPr>
        <p:blipFill>
          <a:blip r:embed="rId5" cstate="print"/>
          <a:srcRect/>
          <a:stretch>
            <a:fillRect/>
          </a:stretch>
        </p:blipFill>
        <p:spPr bwMode="auto">
          <a:xfrm>
            <a:off x="1989104" y="1321547"/>
            <a:ext cx="593725" cy="698500"/>
          </a:xfrm>
          <a:prstGeom prst="rect">
            <a:avLst/>
          </a:prstGeom>
          <a:noFill/>
          <a:ln w="9525">
            <a:noFill/>
            <a:miter lim="800000"/>
            <a:headEnd/>
            <a:tailEnd/>
          </a:ln>
        </p:spPr>
      </p:pic>
      <p:sp>
        <p:nvSpPr>
          <p:cNvPr id="47" name="TextBox 46"/>
          <p:cNvSpPr txBox="1"/>
          <p:nvPr/>
        </p:nvSpPr>
        <p:spPr>
          <a:xfrm>
            <a:off x="1888189" y="3940626"/>
            <a:ext cx="3040083" cy="253916"/>
          </a:xfrm>
          <a:prstGeom prst="rect">
            <a:avLst/>
          </a:prstGeom>
          <a:noFill/>
        </p:spPr>
        <p:txBody>
          <a:bodyPr wrap="square" lIns="91430" tIns="45715" rIns="91430" bIns="45715" rtlCol="0">
            <a:spAutoFit/>
          </a:bodyPr>
          <a:lstStyle/>
          <a:p>
            <a:pPr algn="ctr"/>
            <a:r>
              <a:rPr lang="en-US" sz="1000" b="1" dirty="0" smtClean="0">
                <a:solidFill>
                  <a:srgbClr val="FF0000"/>
                </a:solidFill>
              </a:rPr>
              <a:t>AISP – Account Information Service Provider</a:t>
            </a:r>
          </a:p>
        </p:txBody>
      </p:sp>
      <p:sp>
        <p:nvSpPr>
          <p:cNvPr id="48" name="Rounded Rectangular Callout 47"/>
          <p:cNvSpPr/>
          <p:nvPr/>
        </p:nvSpPr>
        <p:spPr>
          <a:xfrm>
            <a:off x="6660089" y="3455716"/>
            <a:ext cx="1854522" cy="868012"/>
          </a:xfrm>
          <a:prstGeom prst="wedgeRoundRectCallout">
            <a:avLst>
              <a:gd name="adj1" fmla="val -174352"/>
              <a:gd name="adj2" fmla="val -130335"/>
              <a:gd name="adj3" fmla="val 16667"/>
            </a:avLst>
          </a:prstGeom>
          <a:solidFill>
            <a:schemeClr val="tx2">
              <a:lumMod val="20000"/>
              <a:lumOff val="80000"/>
            </a:schemeClr>
          </a:solid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91430" tIns="45715" rIns="91430" bIns="45715" rtlCol="0" anchor="ctr"/>
          <a:lstStyle/>
          <a:p>
            <a:pPr marL="228575" indent="-228575" algn="ctr"/>
            <a:r>
              <a:rPr lang="en-US" sz="1000" b="1" u="sng" dirty="0" smtClean="0">
                <a:solidFill>
                  <a:srgbClr val="0070C0"/>
                </a:solidFill>
                <a:latin typeface="Calibri" pitchFamily="34" charset="0"/>
              </a:rPr>
              <a:t>List Of API</a:t>
            </a:r>
          </a:p>
          <a:p>
            <a:pPr marL="228575" indent="-228575">
              <a:buFont typeface="+mj-lt"/>
              <a:buAutoNum type="arabicPeriod"/>
            </a:pPr>
            <a:r>
              <a:rPr lang="en-US" sz="1000" dirty="0" smtClean="0">
                <a:solidFill>
                  <a:srgbClr val="0070C0"/>
                </a:solidFill>
                <a:latin typeface="Calibri" pitchFamily="34" charset="0"/>
              </a:rPr>
              <a:t>getAccountInfoRequest</a:t>
            </a:r>
          </a:p>
          <a:p>
            <a:pPr marL="228575" indent="-228575">
              <a:buFont typeface="+mj-lt"/>
              <a:buAutoNum type="arabicPeriod"/>
            </a:pPr>
            <a:r>
              <a:rPr lang="en-US" sz="1000" dirty="0" smtClean="0">
                <a:solidFill>
                  <a:srgbClr val="0070C0"/>
                </a:solidFill>
                <a:latin typeface="Calibri" pitchFamily="34" charset="0"/>
              </a:rPr>
              <a:t>getAccountInfoResponse</a:t>
            </a:r>
          </a:p>
          <a:p>
            <a:pPr marL="228575" indent="-228575">
              <a:buFont typeface="+mj-lt"/>
              <a:buAutoNum type="arabicPeriod"/>
            </a:pPr>
            <a:r>
              <a:rPr lang="en-US" sz="1000" dirty="0" smtClean="0">
                <a:solidFill>
                  <a:srgbClr val="0070C0"/>
                </a:solidFill>
                <a:latin typeface="Calibri" pitchFamily="34" charset="0"/>
              </a:rPr>
              <a:t>showAccountInfo</a:t>
            </a:r>
          </a:p>
        </p:txBody>
      </p:sp>
      <p:grpSp>
        <p:nvGrpSpPr>
          <p:cNvPr id="5" name="Group 23"/>
          <p:cNvGrpSpPr>
            <a:grpSpLocks/>
          </p:cNvGrpSpPr>
          <p:nvPr/>
        </p:nvGrpSpPr>
        <p:grpSpPr bwMode="auto">
          <a:xfrm>
            <a:off x="6860024" y="2679872"/>
            <a:ext cx="655118" cy="560113"/>
            <a:chOff x="567" y="1616"/>
            <a:chExt cx="568" cy="605"/>
          </a:xfrm>
        </p:grpSpPr>
        <p:sp>
          <p:nvSpPr>
            <p:cNvPr id="50" name="AutoShape 17"/>
            <p:cNvSpPr>
              <a:spLocks noChangeAspect="1" noChangeArrowheads="1" noTextEdit="1"/>
            </p:cNvSpPr>
            <p:nvPr/>
          </p:nvSpPr>
          <p:spPr bwMode="auto">
            <a:xfrm>
              <a:off x="567" y="1616"/>
              <a:ext cx="568" cy="605"/>
            </a:xfrm>
            <a:prstGeom prst="rect">
              <a:avLst/>
            </a:prstGeom>
            <a:noFill/>
            <a:ln w="9525">
              <a:noFill/>
              <a:miter lim="800000"/>
              <a:headEnd/>
              <a:tailEnd/>
            </a:ln>
          </p:spPr>
          <p:txBody>
            <a:bodyPr/>
            <a:lstStyle/>
            <a:p>
              <a:endParaRPr lang="en-US" sz="700" dirty="0"/>
            </a:p>
          </p:txBody>
        </p:sp>
        <p:sp>
          <p:nvSpPr>
            <p:cNvPr id="51" name="Freeform 50"/>
            <p:cNvSpPr>
              <a:spLocks/>
            </p:cNvSpPr>
            <p:nvPr/>
          </p:nvSpPr>
          <p:spPr bwMode="auto">
            <a:xfrm>
              <a:off x="611" y="1660"/>
              <a:ext cx="480" cy="517"/>
            </a:xfrm>
            <a:custGeom>
              <a:avLst/>
              <a:gdLst>
                <a:gd name="T0" fmla="*/ 1 w 960"/>
                <a:gd name="T1" fmla="*/ 0 h 1034"/>
                <a:gd name="T2" fmla="*/ 1 w 960"/>
                <a:gd name="T3" fmla="*/ 1 h 1034"/>
                <a:gd name="T4" fmla="*/ 1 w 960"/>
                <a:gd name="T5" fmla="*/ 1 h 1034"/>
                <a:gd name="T6" fmla="*/ 1 w 960"/>
                <a:gd name="T7" fmla="*/ 1 h 1034"/>
                <a:gd name="T8" fmla="*/ 1 w 960"/>
                <a:gd name="T9" fmla="*/ 1 h 1034"/>
                <a:gd name="T10" fmla="*/ 1 w 960"/>
                <a:gd name="T11" fmla="*/ 1 h 1034"/>
                <a:gd name="T12" fmla="*/ 1 w 960"/>
                <a:gd name="T13" fmla="*/ 1 h 1034"/>
                <a:gd name="T14" fmla="*/ 1 w 960"/>
                <a:gd name="T15" fmla="*/ 1 h 1034"/>
                <a:gd name="T16" fmla="*/ 1 w 960"/>
                <a:gd name="T17" fmla="*/ 1 h 1034"/>
                <a:gd name="T18" fmla="*/ 1 w 960"/>
                <a:gd name="T19" fmla="*/ 1 h 1034"/>
                <a:gd name="T20" fmla="*/ 1 w 960"/>
                <a:gd name="T21" fmla="*/ 1 h 1034"/>
                <a:gd name="T22" fmla="*/ 1 w 960"/>
                <a:gd name="T23" fmla="*/ 1 h 1034"/>
                <a:gd name="T24" fmla="*/ 1 w 960"/>
                <a:gd name="T25" fmla="*/ 1 h 1034"/>
                <a:gd name="T26" fmla="*/ 1 w 960"/>
                <a:gd name="T27" fmla="*/ 1 h 1034"/>
                <a:gd name="T28" fmla="*/ 1 w 960"/>
                <a:gd name="T29" fmla="*/ 1 h 1034"/>
                <a:gd name="T30" fmla="*/ 1 w 960"/>
                <a:gd name="T31" fmla="*/ 1 h 1034"/>
                <a:gd name="T32" fmla="*/ 1 w 960"/>
                <a:gd name="T33" fmla="*/ 1 h 1034"/>
                <a:gd name="T34" fmla="*/ 1 w 960"/>
                <a:gd name="T35" fmla="*/ 1 h 1034"/>
                <a:gd name="T36" fmla="*/ 1 w 960"/>
                <a:gd name="T37" fmla="*/ 1 h 1034"/>
                <a:gd name="T38" fmla="*/ 1 w 960"/>
                <a:gd name="T39" fmla="*/ 1 h 1034"/>
                <a:gd name="T40" fmla="*/ 1 w 960"/>
                <a:gd name="T41" fmla="*/ 1 h 1034"/>
                <a:gd name="T42" fmla="*/ 1 w 960"/>
                <a:gd name="T43" fmla="*/ 1 h 1034"/>
                <a:gd name="T44" fmla="*/ 1 w 960"/>
                <a:gd name="T45" fmla="*/ 1 h 1034"/>
                <a:gd name="T46" fmla="*/ 1 w 960"/>
                <a:gd name="T47" fmla="*/ 1 h 1034"/>
                <a:gd name="T48" fmla="*/ 1 w 960"/>
                <a:gd name="T49" fmla="*/ 1 h 1034"/>
                <a:gd name="T50" fmla="*/ 1 w 960"/>
                <a:gd name="T51" fmla="*/ 1 h 1034"/>
                <a:gd name="T52" fmla="*/ 1 w 960"/>
                <a:gd name="T53" fmla="*/ 1 h 1034"/>
                <a:gd name="T54" fmla="*/ 1 w 960"/>
                <a:gd name="T55" fmla="*/ 1 h 1034"/>
                <a:gd name="T56" fmla="*/ 1 w 960"/>
                <a:gd name="T57" fmla="*/ 1 h 1034"/>
                <a:gd name="T58" fmla="*/ 1 w 960"/>
                <a:gd name="T59" fmla="*/ 1 h 1034"/>
                <a:gd name="T60" fmla="*/ 1 w 960"/>
                <a:gd name="T61" fmla="*/ 1 h 1034"/>
                <a:gd name="T62" fmla="*/ 1 w 960"/>
                <a:gd name="T63" fmla="*/ 1 h 1034"/>
                <a:gd name="T64" fmla="*/ 1 w 960"/>
                <a:gd name="T65" fmla="*/ 1 h 1034"/>
                <a:gd name="T66" fmla="*/ 1 w 960"/>
                <a:gd name="T67" fmla="*/ 1 h 1034"/>
                <a:gd name="T68" fmla="*/ 1 w 960"/>
                <a:gd name="T69" fmla="*/ 1 h 1034"/>
                <a:gd name="T70" fmla="*/ 1 w 960"/>
                <a:gd name="T71" fmla="*/ 1 h 1034"/>
                <a:gd name="T72" fmla="*/ 1 w 960"/>
                <a:gd name="T73" fmla="*/ 1 h 1034"/>
                <a:gd name="T74" fmla="*/ 1 w 960"/>
                <a:gd name="T75" fmla="*/ 1 h 1034"/>
                <a:gd name="T76" fmla="*/ 1 w 960"/>
                <a:gd name="T77" fmla="*/ 1 h 1034"/>
                <a:gd name="T78" fmla="*/ 1 w 960"/>
                <a:gd name="T79" fmla="*/ 1 h 1034"/>
                <a:gd name="T80" fmla="*/ 1 w 960"/>
                <a:gd name="T81" fmla="*/ 1 h 1034"/>
                <a:gd name="T82" fmla="*/ 1 w 960"/>
                <a:gd name="T83" fmla="*/ 1 h 1034"/>
                <a:gd name="T84" fmla="*/ 1 w 960"/>
                <a:gd name="T85" fmla="*/ 1 h 1034"/>
                <a:gd name="T86" fmla="*/ 1 w 960"/>
                <a:gd name="T87" fmla="*/ 1 h 1034"/>
                <a:gd name="T88" fmla="*/ 0 w 960"/>
                <a:gd name="T89" fmla="*/ 1 h 1034"/>
                <a:gd name="T90" fmla="*/ 0 w 960"/>
                <a:gd name="T91" fmla="*/ 1 h 1034"/>
                <a:gd name="T92" fmla="*/ 1 w 960"/>
                <a:gd name="T93" fmla="*/ 1 h 1034"/>
                <a:gd name="T94" fmla="*/ 1 w 960"/>
                <a:gd name="T95" fmla="*/ 1 h 1034"/>
                <a:gd name="T96" fmla="*/ 1 w 960"/>
                <a:gd name="T97" fmla="*/ 1 h 1034"/>
                <a:gd name="T98" fmla="*/ 1 w 960"/>
                <a:gd name="T99" fmla="*/ 1 h 1034"/>
                <a:gd name="T100" fmla="*/ 1 w 960"/>
                <a:gd name="T101" fmla="*/ 1 h 1034"/>
                <a:gd name="T102" fmla="*/ 1 w 960"/>
                <a:gd name="T103" fmla="*/ 1 h 1034"/>
                <a:gd name="T104" fmla="*/ 1 w 960"/>
                <a:gd name="T105" fmla="*/ 1 h 1034"/>
                <a:gd name="T106" fmla="*/ 1 w 960"/>
                <a:gd name="T107" fmla="*/ 1 h 1034"/>
                <a:gd name="T108" fmla="*/ 1 w 960"/>
                <a:gd name="T109" fmla="*/ 1 h 1034"/>
                <a:gd name="T110" fmla="*/ 1 w 960"/>
                <a:gd name="T111" fmla="*/ 1 h 1034"/>
                <a:gd name="T112" fmla="*/ 1 w 960"/>
                <a:gd name="T113" fmla="*/ 1 h 1034"/>
                <a:gd name="T114" fmla="*/ 1 w 960"/>
                <a:gd name="T115" fmla="*/ 1 h 1034"/>
                <a:gd name="T116" fmla="*/ 1 w 960"/>
                <a:gd name="T117" fmla="*/ 1 h 1034"/>
                <a:gd name="T118" fmla="*/ 1 w 960"/>
                <a:gd name="T119" fmla="*/ 1 h 1034"/>
                <a:gd name="T120" fmla="*/ 1 w 960"/>
                <a:gd name="T121" fmla="*/ 1 h 1034"/>
                <a:gd name="T122" fmla="*/ 1 w 960"/>
                <a:gd name="T123" fmla="*/ 0 h 1034"/>
                <a:gd name="T124" fmla="*/ 1 w 960"/>
                <a:gd name="T125" fmla="*/ 0 h 1034"/>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960"/>
                <a:gd name="T190" fmla="*/ 0 h 1034"/>
                <a:gd name="T191" fmla="*/ 960 w 960"/>
                <a:gd name="T192" fmla="*/ 1034 h 1034"/>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960" h="1034">
                  <a:moveTo>
                    <a:pt x="332" y="0"/>
                  </a:moveTo>
                  <a:lnTo>
                    <a:pt x="354" y="12"/>
                  </a:lnTo>
                  <a:lnTo>
                    <a:pt x="376" y="24"/>
                  </a:lnTo>
                  <a:lnTo>
                    <a:pt x="399" y="35"/>
                  </a:lnTo>
                  <a:lnTo>
                    <a:pt x="423" y="47"/>
                  </a:lnTo>
                  <a:lnTo>
                    <a:pt x="445" y="57"/>
                  </a:lnTo>
                  <a:lnTo>
                    <a:pt x="468" y="68"/>
                  </a:lnTo>
                  <a:lnTo>
                    <a:pt x="490" y="80"/>
                  </a:lnTo>
                  <a:lnTo>
                    <a:pt x="511" y="92"/>
                  </a:lnTo>
                  <a:lnTo>
                    <a:pt x="534" y="104"/>
                  </a:lnTo>
                  <a:lnTo>
                    <a:pt x="554" y="116"/>
                  </a:lnTo>
                  <a:lnTo>
                    <a:pt x="575" y="130"/>
                  </a:lnTo>
                  <a:lnTo>
                    <a:pt x="594" y="144"/>
                  </a:lnTo>
                  <a:lnTo>
                    <a:pt x="620" y="164"/>
                  </a:lnTo>
                  <a:lnTo>
                    <a:pt x="642" y="183"/>
                  </a:lnTo>
                  <a:lnTo>
                    <a:pt x="665" y="204"/>
                  </a:lnTo>
                  <a:lnTo>
                    <a:pt x="687" y="227"/>
                  </a:lnTo>
                  <a:lnTo>
                    <a:pt x="710" y="247"/>
                  </a:lnTo>
                  <a:lnTo>
                    <a:pt x="730" y="270"/>
                  </a:lnTo>
                  <a:lnTo>
                    <a:pt x="751" y="292"/>
                  </a:lnTo>
                  <a:lnTo>
                    <a:pt x="773" y="315"/>
                  </a:lnTo>
                  <a:lnTo>
                    <a:pt x="794" y="337"/>
                  </a:lnTo>
                  <a:lnTo>
                    <a:pt x="815" y="360"/>
                  </a:lnTo>
                  <a:lnTo>
                    <a:pt x="836" y="382"/>
                  </a:lnTo>
                  <a:lnTo>
                    <a:pt x="856" y="403"/>
                  </a:lnTo>
                  <a:lnTo>
                    <a:pt x="856" y="470"/>
                  </a:lnTo>
                  <a:lnTo>
                    <a:pt x="824" y="470"/>
                  </a:lnTo>
                  <a:lnTo>
                    <a:pt x="824" y="780"/>
                  </a:lnTo>
                  <a:lnTo>
                    <a:pt x="932" y="890"/>
                  </a:lnTo>
                  <a:lnTo>
                    <a:pt x="932" y="939"/>
                  </a:lnTo>
                  <a:lnTo>
                    <a:pt x="936" y="942"/>
                  </a:lnTo>
                  <a:lnTo>
                    <a:pt x="938" y="944"/>
                  </a:lnTo>
                  <a:lnTo>
                    <a:pt x="939" y="946"/>
                  </a:lnTo>
                  <a:lnTo>
                    <a:pt x="943" y="949"/>
                  </a:lnTo>
                  <a:lnTo>
                    <a:pt x="944" y="951"/>
                  </a:lnTo>
                  <a:lnTo>
                    <a:pt x="946" y="953"/>
                  </a:lnTo>
                  <a:lnTo>
                    <a:pt x="950" y="956"/>
                  </a:lnTo>
                  <a:lnTo>
                    <a:pt x="951" y="958"/>
                  </a:lnTo>
                  <a:lnTo>
                    <a:pt x="955" y="961"/>
                  </a:lnTo>
                  <a:lnTo>
                    <a:pt x="956" y="963"/>
                  </a:lnTo>
                  <a:lnTo>
                    <a:pt x="958" y="965"/>
                  </a:lnTo>
                  <a:lnTo>
                    <a:pt x="960" y="966"/>
                  </a:lnTo>
                  <a:lnTo>
                    <a:pt x="960" y="1034"/>
                  </a:lnTo>
                  <a:lnTo>
                    <a:pt x="297" y="1034"/>
                  </a:lnTo>
                  <a:lnTo>
                    <a:pt x="0" y="737"/>
                  </a:lnTo>
                  <a:lnTo>
                    <a:pt x="0" y="628"/>
                  </a:lnTo>
                  <a:lnTo>
                    <a:pt x="69" y="628"/>
                  </a:lnTo>
                  <a:lnTo>
                    <a:pt x="69" y="246"/>
                  </a:lnTo>
                  <a:lnTo>
                    <a:pt x="66" y="242"/>
                  </a:lnTo>
                  <a:lnTo>
                    <a:pt x="62" y="239"/>
                  </a:lnTo>
                  <a:lnTo>
                    <a:pt x="57" y="234"/>
                  </a:lnTo>
                  <a:lnTo>
                    <a:pt x="54" y="228"/>
                  </a:lnTo>
                  <a:lnTo>
                    <a:pt x="48" y="223"/>
                  </a:lnTo>
                  <a:lnTo>
                    <a:pt x="43" y="220"/>
                  </a:lnTo>
                  <a:lnTo>
                    <a:pt x="40" y="215"/>
                  </a:lnTo>
                  <a:lnTo>
                    <a:pt x="36" y="211"/>
                  </a:lnTo>
                  <a:lnTo>
                    <a:pt x="33" y="208"/>
                  </a:lnTo>
                  <a:lnTo>
                    <a:pt x="31" y="204"/>
                  </a:lnTo>
                  <a:lnTo>
                    <a:pt x="29" y="202"/>
                  </a:lnTo>
                  <a:lnTo>
                    <a:pt x="28" y="201"/>
                  </a:lnTo>
                  <a:lnTo>
                    <a:pt x="28" y="145"/>
                  </a:lnTo>
                  <a:lnTo>
                    <a:pt x="332" y="0"/>
                  </a:lnTo>
                  <a:close/>
                </a:path>
              </a:pathLst>
            </a:custGeom>
            <a:solidFill>
              <a:srgbClr val="000066"/>
            </a:solidFill>
            <a:ln w="9525">
              <a:noFill/>
              <a:round/>
              <a:headEnd/>
              <a:tailEnd/>
            </a:ln>
          </p:spPr>
          <p:txBody>
            <a:bodyPr/>
            <a:lstStyle/>
            <a:p>
              <a:endParaRPr lang="en-US" sz="700" dirty="0"/>
            </a:p>
          </p:txBody>
        </p:sp>
        <p:sp>
          <p:nvSpPr>
            <p:cNvPr id="52" name="Freeform 51"/>
            <p:cNvSpPr>
              <a:spLocks/>
            </p:cNvSpPr>
            <p:nvPr/>
          </p:nvSpPr>
          <p:spPr bwMode="auto">
            <a:xfrm>
              <a:off x="640" y="1689"/>
              <a:ext cx="385" cy="192"/>
            </a:xfrm>
            <a:custGeom>
              <a:avLst/>
              <a:gdLst>
                <a:gd name="T0" fmla="*/ 0 w 772"/>
                <a:gd name="T1" fmla="*/ 0 h 386"/>
                <a:gd name="T2" fmla="*/ 0 w 772"/>
                <a:gd name="T3" fmla="*/ 0 h 386"/>
                <a:gd name="T4" fmla="*/ 0 w 772"/>
                <a:gd name="T5" fmla="*/ 0 h 386"/>
                <a:gd name="T6" fmla="*/ 0 w 772"/>
                <a:gd name="T7" fmla="*/ 0 h 386"/>
                <a:gd name="T8" fmla="*/ 0 w 772"/>
                <a:gd name="T9" fmla="*/ 0 h 386"/>
                <a:gd name="T10" fmla="*/ 0 w 772"/>
                <a:gd name="T11" fmla="*/ 0 h 386"/>
                <a:gd name="T12" fmla="*/ 0 w 772"/>
                <a:gd name="T13" fmla="*/ 0 h 386"/>
                <a:gd name="T14" fmla="*/ 0 w 772"/>
                <a:gd name="T15" fmla="*/ 0 h 386"/>
                <a:gd name="T16" fmla="*/ 0 w 772"/>
                <a:gd name="T17" fmla="*/ 0 h 386"/>
                <a:gd name="T18" fmla="*/ 0 w 772"/>
                <a:gd name="T19" fmla="*/ 0 h 386"/>
                <a:gd name="T20" fmla="*/ 0 w 772"/>
                <a:gd name="T21" fmla="*/ 0 h 386"/>
                <a:gd name="T22" fmla="*/ 0 w 772"/>
                <a:gd name="T23" fmla="*/ 0 h 386"/>
                <a:gd name="T24" fmla="*/ 0 w 772"/>
                <a:gd name="T25" fmla="*/ 0 h 386"/>
                <a:gd name="T26" fmla="*/ 0 w 772"/>
                <a:gd name="T27" fmla="*/ 0 h 386"/>
                <a:gd name="T28" fmla="*/ 0 w 772"/>
                <a:gd name="T29" fmla="*/ 0 h 386"/>
                <a:gd name="T30" fmla="*/ 0 w 772"/>
                <a:gd name="T31" fmla="*/ 0 h 386"/>
                <a:gd name="T32" fmla="*/ 0 w 772"/>
                <a:gd name="T33" fmla="*/ 0 h 386"/>
                <a:gd name="T34" fmla="*/ 0 w 772"/>
                <a:gd name="T35" fmla="*/ 0 h 386"/>
                <a:gd name="T36" fmla="*/ 0 w 772"/>
                <a:gd name="T37" fmla="*/ 0 h 386"/>
                <a:gd name="T38" fmla="*/ 0 w 772"/>
                <a:gd name="T39" fmla="*/ 0 h 386"/>
                <a:gd name="T40" fmla="*/ 0 w 772"/>
                <a:gd name="T41" fmla="*/ 0 h 386"/>
                <a:gd name="T42" fmla="*/ 0 w 772"/>
                <a:gd name="T43" fmla="*/ 0 h 386"/>
                <a:gd name="T44" fmla="*/ 0 w 772"/>
                <a:gd name="T45" fmla="*/ 0 h 386"/>
                <a:gd name="T46" fmla="*/ 0 w 772"/>
                <a:gd name="T47" fmla="*/ 0 h 386"/>
                <a:gd name="T48" fmla="*/ 0 w 772"/>
                <a:gd name="T49" fmla="*/ 0 h 386"/>
                <a:gd name="T50" fmla="*/ 0 w 772"/>
                <a:gd name="T51" fmla="*/ 0 h 386"/>
                <a:gd name="T52" fmla="*/ 0 w 772"/>
                <a:gd name="T53" fmla="*/ 0 h 386"/>
                <a:gd name="T54" fmla="*/ 0 w 772"/>
                <a:gd name="T55" fmla="*/ 0 h 386"/>
                <a:gd name="T56" fmla="*/ 0 w 772"/>
                <a:gd name="T57" fmla="*/ 0 h 386"/>
                <a:gd name="T58" fmla="*/ 0 w 772"/>
                <a:gd name="T59" fmla="*/ 0 h 386"/>
                <a:gd name="T60" fmla="*/ 0 w 772"/>
                <a:gd name="T61" fmla="*/ 0 h 386"/>
                <a:gd name="T62" fmla="*/ 0 w 772"/>
                <a:gd name="T63" fmla="*/ 0 h 386"/>
                <a:gd name="T64" fmla="*/ 0 w 772"/>
                <a:gd name="T65" fmla="*/ 0 h 386"/>
                <a:gd name="T66" fmla="*/ 0 w 772"/>
                <a:gd name="T67" fmla="*/ 0 h 386"/>
                <a:gd name="T68" fmla="*/ 0 w 772"/>
                <a:gd name="T69" fmla="*/ 0 h 386"/>
                <a:gd name="T70" fmla="*/ 0 w 772"/>
                <a:gd name="T71" fmla="*/ 0 h 386"/>
                <a:gd name="T72" fmla="*/ 0 w 772"/>
                <a:gd name="T73" fmla="*/ 0 h 386"/>
                <a:gd name="T74" fmla="*/ 0 w 772"/>
                <a:gd name="T75" fmla="*/ 0 h 386"/>
                <a:gd name="T76" fmla="*/ 0 w 772"/>
                <a:gd name="T77" fmla="*/ 0 h 386"/>
                <a:gd name="T78" fmla="*/ 0 w 772"/>
                <a:gd name="T79" fmla="*/ 0 h 386"/>
                <a:gd name="T80" fmla="*/ 0 w 772"/>
                <a:gd name="T81" fmla="*/ 0 h 386"/>
                <a:gd name="T82" fmla="*/ 0 w 772"/>
                <a:gd name="T83" fmla="*/ 0 h 386"/>
                <a:gd name="T84" fmla="*/ 0 w 772"/>
                <a:gd name="T85" fmla="*/ 0 h 386"/>
                <a:gd name="T86" fmla="*/ 0 w 772"/>
                <a:gd name="T87" fmla="*/ 0 h 386"/>
                <a:gd name="T88" fmla="*/ 0 w 772"/>
                <a:gd name="T89" fmla="*/ 0 h 386"/>
                <a:gd name="T90" fmla="*/ 0 w 772"/>
                <a:gd name="T91" fmla="*/ 0 h 386"/>
                <a:gd name="T92" fmla="*/ 0 w 772"/>
                <a:gd name="T93" fmla="*/ 0 h 386"/>
                <a:gd name="T94" fmla="*/ 0 w 772"/>
                <a:gd name="T95" fmla="*/ 0 h 386"/>
                <a:gd name="T96" fmla="*/ 0 w 772"/>
                <a:gd name="T97" fmla="*/ 0 h 386"/>
                <a:gd name="T98" fmla="*/ 0 w 772"/>
                <a:gd name="T99" fmla="*/ 0 h 386"/>
                <a:gd name="T100" fmla="*/ 0 w 772"/>
                <a:gd name="T101" fmla="*/ 0 h 386"/>
                <a:gd name="T102" fmla="*/ 0 w 772"/>
                <a:gd name="T103" fmla="*/ 0 h 386"/>
                <a:gd name="T104" fmla="*/ 0 w 772"/>
                <a:gd name="T105" fmla="*/ 0 h 386"/>
                <a:gd name="T106" fmla="*/ 0 w 772"/>
                <a:gd name="T107" fmla="*/ 0 h 386"/>
                <a:gd name="T108" fmla="*/ 0 w 772"/>
                <a:gd name="T109" fmla="*/ 0 h 386"/>
                <a:gd name="T110" fmla="*/ 0 w 772"/>
                <a:gd name="T111" fmla="*/ 0 h 386"/>
                <a:gd name="T112" fmla="*/ 0 w 772"/>
                <a:gd name="T113" fmla="*/ 0 h 38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772"/>
                <a:gd name="T172" fmla="*/ 0 h 386"/>
                <a:gd name="T173" fmla="*/ 772 w 772"/>
                <a:gd name="T174" fmla="*/ 386 h 38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772" h="386">
                  <a:moveTo>
                    <a:pt x="318" y="0"/>
                  </a:moveTo>
                  <a:lnTo>
                    <a:pt x="326" y="5"/>
                  </a:lnTo>
                  <a:lnTo>
                    <a:pt x="333" y="9"/>
                  </a:lnTo>
                  <a:lnTo>
                    <a:pt x="340" y="12"/>
                  </a:lnTo>
                  <a:lnTo>
                    <a:pt x="347" y="16"/>
                  </a:lnTo>
                  <a:lnTo>
                    <a:pt x="356" y="21"/>
                  </a:lnTo>
                  <a:lnTo>
                    <a:pt x="363" y="24"/>
                  </a:lnTo>
                  <a:lnTo>
                    <a:pt x="369" y="28"/>
                  </a:lnTo>
                  <a:lnTo>
                    <a:pt x="376" y="31"/>
                  </a:lnTo>
                  <a:lnTo>
                    <a:pt x="385" y="37"/>
                  </a:lnTo>
                  <a:lnTo>
                    <a:pt x="392" y="40"/>
                  </a:lnTo>
                  <a:lnTo>
                    <a:pt x="399" y="43"/>
                  </a:lnTo>
                  <a:lnTo>
                    <a:pt x="406" y="47"/>
                  </a:lnTo>
                  <a:lnTo>
                    <a:pt x="416" y="52"/>
                  </a:lnTo>
                  <a:lnTo>
                    <a:pt x="426" y="57"/>
                  </a:lnTo>
                  <a:lnTo>
                    <a:pt x="435" y="62"/>
                  </a:lnTo>
                  <a:lnTo>
                    <a:pt x="445" y="68"/>
                  </a:lnTo>
                  <a:lnTo>
                    <a:pt x="456" y="73"/>
                  </a:lnTo>
                  <a:lnTo>
                    <a:pt x="466" y="76"/>
                  </a:lnTo>
                  <a:lnTo>
                    <a:pt x="475" y="81"/>
                  </a:lnTo>
                  <a:lnTo>
                    <a:pt x="485" y="87"/>
                  </a:lnTo>
                  <a:lnTo>
                    <a:pt x="496" y="94"/>
                  </a:lnTo>
                  <a:lnTo>
                    <a:pt x="504" y="99"/>
                  </a:lnTo>
                  <a:lnTo>
                    <a:pt x="513" y="106"/>
                  </a:lnTo>
                  <a:lnTo>
                    <a:pt x="521" y="111"/>
                  </a:lnTo>
                  <a:lnTo>
                    <a:pt x="544" y="130"/>
                  </a:lnTo>
                  <a:lnTo>
                    <a:pt x="566" y="151"/>
                  </a:lnTo>
                  <a:lnTo>
                    <a:pt x="587" y="170"/>
                  </a:lnTo>
                  <a:lnTo>
                    <a:pt x="608" y="190"/>
                  </a:lnTo>
                  <a:lnTo>
                    <a:pt x="628" y="211"/>
                  </a:lnTo>
                  <a:lnTo>
                    <a:pt x="649" y="232"/>
                  </a:lnTo>
                  <a:lnTo>
                    <a:pt x="670" y="254"/>
                  </a:lnTo>
                  <a:lnTo>
                    <a:pt x="689" y="275"/>
                  </a:lnTo>
                  <a:lnTo>
                    <a:pt x="710" y="296"/>
                  </a:lnTo>
                  <a:lnTo>
                    <a:pt x="730" y="318"/>
                  </a:lnTo>
                  <a:lnTo>
                    <a:pt x="751" y="339"/>
                  </a:lnTo>
                  <a:lnTo>
                    <a:pt x="772" y="360"/>
                  </a:lnTo>
                  <a:lnTo>
                    <a:pt x="772" y="386"/>
                  </a:lnTo>
                  <a:lnTo>
                    <a:pt x="254" y="386"/>
                  </a:lnTo>
                  <a:lnTo>
                    <a:pt x="0" y="132"/>
                  </a:lnTo>
                  <a:lnTo>
                    <a:pt x="0" y="107"/>
                  </a:lnTo>
                  <a:lnTo>
                    <a:pt x="2" y="107"/>
                  </a:lnTo>
                  <a:lnTo>
                    <a:pt x="3" y="107"/>
                  </a:lnTo>
                  <a:lnTo>
                    <a:pt x="5" y="106"/>
                  </a:lnTo>
                  <a:lnTo>
                    <a:pt x="7" y="104"/>
                  </a:lnTo>
                  <a:lnTo>
                    <a:pt x="9" y="104"/>
                  </a:lnTo>
                  <a:lnTo>
                    <a:pt x="10" y="104"/>
                  </a:lnTo>
                  <a:lnTo>
                    <a:pt x="12" y="102"/>
                  </a:lnTo>
                  <a:lnTo>
                    <a:pt x="14" y="102"/>
                  </a:lnTo>
                  <a:lnTo>
                    <a:pt x="14" y="100"/>
                  </a:lnTo>
                  <a:lnTo>
                    <a:pt x="257" y="342"/>
                  </a:lnTo>
                  <a:lnTo>
                    <a:pt x="525" y="206"/>
                  </a:lnTo>
                  <a:lnTo>
                    <a:pt x="318" y="0"/>
                  </a:lnTo>
                  <a:close/>
                </a:path>
              </a:pathLst>
            </a:custGeom>
            <a:solidFill>
              <a:srgbClr val="A2C1FE"/>
            </a:solidFill>
            <a:ln w="9525">
              <a:noFill/>
              <a:round/>
              <a:headEnd/>
              <a:tailEnd/>
            </a:ln>
          </p:spPr>
          <p:txBody>
            <a:bodyPr/>
            <a:lstStyle/>
            <a:p>
              <a:endParaRPr lang="en-US" sz="700" dirty="0"/>
            </a:p>
          </p:txBody>
        </p:sp>
        <p:sp>
          <p:nvSpPr>
            <p:cNvPr id="53" name="Freeform 52"/>
            <p:cNvSpPr>
              <a:spLocks/>
            </p:cNvSpPr>
            <p:nvPr/>
          </p:nvSpPr>
          <p:spPr bwMode="auto">
            <a:xfrm>
              <a:off x="626" y="1904"/>
              <a:ext cx="436" cy="228"/>
            </a:xfrm>
            <a:custGeom>
              <a:avLst/>
              <a:gdLst>
                <a:gd name="T0" fmla="*/ 0 w 874"/>
                <a:gd name="T1" fmla="*/ 0 h 456"/>
                <a:gd name="T2" fmla="*/ 0 w 874"/>
                <a:gd name="T3" fmla="*/ 0 h 456"/>
                <a:gd name="T4" fmla="*/ 0 w 874"/>
                <a:gd name="T5" fmla="*/ 1 h 456"/>
                <a:gd name="T6" fmla="*/ 0 w 874"/>
                <a:gd name="T7" fmla="*/ 1 h 456"/>
                <a:gd name="T8" fmla="*/ 0 w 874"/>
                <a:gd name="T9" fmla="*/ 1 h 456"/>
                <a:gd name="T10" fmla="*/ 0 w 874"/>
                <a:gd name="T11" fmla="*/ 1 h 456"/>
                <a:gd name="T12" fmla="*/ 0 w 874"/>
                <a:gd name="T13" fmla="*/ 1 h 456"/>
                <a:gd name="T14" fmla="*/ 0 w 874"/>
                <a:gd name="T15" fmla="*/ 1 h 456"/>
                <a:gd name="T16" fmla="*/ 0 w 874"/>
                <a:gd name="T17" fmla="*/ 0 h 456"/>
                <a:gd name="T18" fmla="*/ 0 w 874"/>
                <a:gd name="T19" fmla="*/ 0 h 456"/>
                <a:gd name="T20" fmla="*/ 0 w 874"/>
                <a:gd name="T21" fmla="*/ 1 h 456"/>
                <a:gd name="T22" fmla="*/ 0 w 874"/>
                <a:gd name="T23" fmla="*/ 1 h 456"/>
                <a:gd name="T24" fmla="*/ 0 w 874"/>
                <a:gd name="T25" fmla="*/ 1 h 456"/>
                <a:gd name="T26" fmla="*/ 0 w 874"/>
                <a:gd name="T27" fmla="*/ 1 h 456"/>
                <a:gd name="T28" fmla="*/ 0 w 874"/>
                <a:gd name="T29" fmla="*/ 1 h 456"/>
                <a:gd name="T30" fmla="*/ 0 w 874"/>
                <a:gd name="T31" fmla="*/ 1 h 456"/>
                <a:gd name="T32" fmla="*/ 0 w 874"/>
                <a:gd name="T33" fmla="*/ 0 h 456"/>
                <a:gd name="T34" fmla="*/ 0 w 874"/>
                <a:gd name="T35" fmla="*/ 0 h 456"/>
                <a:gd name="T36" fmla="*/ 0 w 874"/>
                <a:gd name="T37" fmla="*/ 1 h 456"/>
                <a:gd name="T38" fmla="*/ 0 w 874"/>
                <a:gd name="T39" fmla="*/ 1 h 456"/>
                <a:gd name="T40" fmla="*/ 0 w 874"/>
                <a:gd name="T41" fmla="*/ 1 h 456"/>
                <a:gd name="T42" fmla="*/ 0 w 874"/>
                <a:gd name="T43" fmla="*/ 1 h 456"/>
                <a:gd name="T44" fmla="*/ 0 w 874"/>
                <a:gd name="T45" fmla="*/ 1 h 456"/>
                <a:gd name="T46" fmla="*/ 0 w 874"/>
                <a:gd name="T47" fmla="*/ 1 h 456"/>
                <a:gd name="T48" fmla="*/ 0 w 874"/>
                <a:gd name="T49" fmla="*/ 0 h 456"/>
                <a:gd name="T50" fmla="*/ 0 w 874"/>
                <a:gd name="T51" fmla="*/ 0 h 456"/>
                <a:gd name="T52" fmla="*/ 0 w 874"/>
                <a:gd name="T53" fmla="*/ 1 h 456"/>
                <a:gd name="T54" fmla="*/ 0 w 874"/>
                <a:gd name="T55" fmla="*/ 1 h 456"/>
                <a:gd name="T56" fmla="*/ 0 w 874"/>
                <a:gd name="T57" fmla="*/ 1 h 456"/>
                <a:gd name="T58" fmla="*/ 0 w 874"/>
                <a:gd name="T59" fmla="*/ 1 h 456"/>
                <a:gd name="T60" fmla="*/ 0 w 874"/>
                <a:gd name="T61" fmla="*/ 1 h 456"/>
                <a:gd name="T62" fmla="*/ 0 w 874"/>
                <a:gd name="T63" fmla="*/ 1 h 456"/>
                <a:gd name="T64" fmla="*/ 0 w 874"/>
                <a:gd name="T65" fmla="*/ 1 h 456"/>
                <a:gd name="T66" fmla="*/ 0 w 874"/>
                <a:gd name="T67" fmla="*/ 1 h 456"/>
                <a:gd name="T68" fmla="*/ 0 w 874"/>
                <a:gd name="T69" fmla="*/ 1 h 456"/>
                <a:gd name="T70" fmla="*/ 0 w 874"/>
                <a:gd name="T71" fmla="*/ 1 h 456"/>
                <a:gd name="T72" fmla="*/ 0 w 874"/>
                <a:gd name="T73" fmla="*/ 1 h 456"/>
                <a:gd name="T74" fmla="*/ 0 w 874"/>
                <a:gd name="T75" fmla="*/ 1 h 456"/>
                <a:gd name="T76" fmla="*/ 0 w 874"/>
                <a:gd name="T77" fmla="*/ 1 h 456"/>
                <a:gd name="T78" fmla="*/ 0 w 874"/>
                <a:gd name="T79" fmla="*/ 1 h 456"/>
                <a:gd name="T80" fmla="*/ 0 w 874"/>
                <a:gd name="T81" fmla="*/ 1 h 456"/>
                <a:gd name="T82" fmla="*/ 0 w 874"/>
                <a:gd name="T83" fmla="*/ 1 h 456"/>
                <a:gd name="T84" fmla="*/ 0 w 874"/>
                <a:gd name="T85" fmla="*/ 1 h 456"/>
                <a:gd name="T86" fmla="*/ 0 w 874"/>
                <a:gd name="T87" fmla="*/ 1 h 456"/>
                <a:gd name="T88" fmla="*/ 0 w 874"/>
                <a:gd name="T89" fmla="*/ 1 h 456"/>
                <a:gd name="T90" fmla="*/ 0 w 874"/>
                <a:gd name="T91" fmla="*/ 1 h 456"/>
                <a:gd name="T92" fmla="*/ 0 w 874"/>
                <a:gd name="T93" fmla="*/ 1 h 456"/>
                <a:gd name="T94" fmla="*/ 0 w 874"/>
                <a:gd name="T95" fmla="*/ 1 h 456"/>
                <a:gd name="T96" fmla="*/ 0 w 874"/>
                <a:gd name="T97" fmla="*/ 0 h 456"/>
                <a:gd name="T98" fmla="*/ 0 w 874"/>
                <a:gd name="T99" fmla="*/ 0 h 45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874"/>
                <a:gd name="T151" fmla="*/ 0 h 456"/>
                <a:gd name="T152" fmla="*/ 874 w 874"/>
                <a:gd name="T153" fmla="*/ 456 h 45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874" h="456">
                  <a:moveTo>
                    <a:pt x="303" y="0"/>
                  </a:moveTo>
                  <a:lnTo>
                    <a:pt x="344" y="0"/>
                  </a:lnTo>
                  <a:lnTo>
                    <a:pt x="344" y="181"/>
                  </a:lnTo>
                  <a:lnTo>
                    <a:pt x="416" y="181"/>
                  </a:lnTo>
                  <a:lnTo>
                    <a:pt x="416" y="399"/>
                  </a:lnTo>
                  <a:lnTo>
                    <a:pt x="487" y="399"/>
                  </a:lnTo>
                  <a:lnTo>
                    <a:pt x="487" y="371"/>
                  </a:lnTo>
                  <a:lnTo>
                    <a:pt x="446" y="371"/>
                  </a:lnTo>
                  <a:lnTo>
                    <a:pt x="446" y="0"/>
                  </a:lnTo>
                  <a:lnTo>
                    <a:pt x="487" y="0"/>
                  </a:lnTo>
                  <a:lnTo>
                    <a:pt x="487" y="181"/>
                  </a:lnTo>
                  <a:lnTo>
                    <a:pt x="556" y="181"/>
                  </a:lnTo>
                  <a:lnTo>
                    <a:pt x="556" y="399"/>
                  </a:lnTo>
                  <a:lnTo>
                    <a:pt x="625" y="399"/>
                  </a:lnTo>
                  <a:lnTo>
                    <a:pt x="625" y="371"/>
                  </a:lnTo>
                  <a:lnTo>
                    <a:pt x="584" y="371"/>
                  </a:lnTo>
                  <a:lnTo>
                    <a:pt x="584" y="0"/>
                  </a:lnTo>
                  <a:lnTo>
                    <a:pt x="627" y="0"/>
                  </a:lnTo>
                  <a:lnTo>
                    <a:pt x="627" y="180"/>
                  </a:lnTo>
                  <a:lnTo>
                    <a:pt x="701" y="261"/>
                  </a:lnTo>
                  <a:lnTo>
                    <a:pt x="701" y="399"/>
                  </a:lnTo>
                  <a:lnTo>
                    <a:pt x="772" y="399"/>
                  </a:lnTo>
                  <a:lnTo>
                    <a:pt x="772" y="371"/>
                  </a:lnTo>
                  <a:lnTo>
                    <a:pt x="731" y="371"/>
                  </a:lnTo>
                  <a:lnTo>
                    <a:pt x="731" y="0"/>
                  </a:lnTo>
                  <a:lnTo>
                    <a:pt x="765" y="0"/>
                  </a:lnTo>
                  <a:lnTo>
                    <a:pt x="765" y="316"/>
                  </a:lnTo>
                  <a:lnTo>
                    <a:pt x="874" y="434"/>
                  </a:lnTo>
                  <a:lnTo>
                    <a:pt x="874" y="456"/>
                  </a:lnTo>
                  <a:lnTo>
                    <a:pt x="249" y="456"/>
                  </a:lnTo>
                  <a:lnTo>
                    <a:pt x="249" y="432"/>
                  </a:lnTo>
                  <a:lnTo>
                    <a:pt x="244" y="427"/>
                  </a:lnTo>
                  <a:lnTo>
                    <a:pt x="230" y="413"/>
                  </a:lnTo>
                  <a:lnTo>
                    <a:pt x="213" y="396"/>
                  </a:lnTo>
                  <a:lnTo>
                    <a:pt x="190" y="375"/>
                  </a:lnTo>
                  <a:lnTo>
                    <a:pt x="166" y="351"/>
                  </a:lnTo>
                  <a:lnTo>
                    <a:pt x="140" y="323"/>
                  </a:lnTo>
                  <a:lnTo>
                    <a:pt x="113" y="297"/>
                  </a:lnTo>
                  <a:lnTo>
                    <a:pt x="87" y="269"/>
                  </a:lnTo>
                  <a:lnTo>
                    <a:pt x="61" y="244"/>
                  </a:lnTo>
                  <a:lnTo>
                    <a:pt x="37" y="221"/>
                  </a:lnTo>
                  <a:lnTo>
                    <a:pt x="18" y="200"/>
                  </a:lnTo>
                  <a:lnTo>
                    <a:pt x="0" y="183"/>
                  </a:lnTo>
                  <a:lnTo>
                    <a:pt x="57" y="183"/>
                  </a:lnTo>
                  <a:lnTo>
                    <a:pt x="275" y="399"/>
                  </a:lnTo>
                  <a:lnTo>
                    <a:pt x="344" y="399"/>
                  </a:lnTo>
                  <a:lnTo>
                    <a:pt x="344" y="371"/>
                  </a:lnTo>
                  <a:lnTo>
                    <a:pt x="303" y="371"/>
                  </a:lnTo>
                  <a:lnTo>
                    <a:pt x="303" y="0"/>
                  </a:lnTo>
                  <a:close/>
                </a:path>
              </a:pathLst>
            </a:custGeom>
            <a:solidFill>
              <a:srgbClr val="A2C1FE"/>
            </a:solidFill>
            <a:ln w="9525">
              <a:noFill/>
              <a:round/>
              <a:headEnd/>
              <a:tailEnd/>
            </a:ln>
          </p:spPr>
          <p:txBody>
            <a:bodyPr/>
            <a:lstStyle/>
            <a:p>
              <a:endParaRPr lang="en-US" sz="700" dirty="0"/>
            </a:p>
          </p:txBody>
        </p:sp>
        <p:sp>
          <p:nvSpPr>
            <p:cNvPr id="54" name="Freeform 53"/>
            <p:cNvSpPr>
              <a:spLocks/>
            </p:cNvSpPr>
            <p:nvPr/>
          </p:nvSpPr>
          <p:spPr bwMode="auto">
            <a:xfrm>
              <a:off x="758" y="2140"/>
              <a:ext cx="319" cy="22"/>
            </a:xfrm>
            <a:custGeom>
              <a:avLst/>
              <a:gdLst>
                <a:gd name="T0" fmla="*/ 0 w 638"/>
                <a:gd name="T1" fmla="*/ 0 h 44"/>
                <a:gd name="T2" fmla="*/ 1 w 638"/>
                <a:gd name="T3" fmla="*/ 0 h 44"/>
                <a:gd name="T4" fmla="*/ 1 w 638"/>
                <a:gd name="T5" fmla="*/ 0 h 44"/>
                <a:gd name="T6" fmla="*/ 1 w 638"/>
                <a:gd name="T7" fmla="*/ 1 h 44"/>
                <a:gd name="T8" fmla="*/ 1 w 638"/>
                <a:gd name="T9" fmla="*/ 1 h 44"/>
                <a:gd name="T10" fmla="*/ 1 w 638"/>
                <a:gd name="T11" fmla="*/ 1 h 44"/>
                <a:gd name="T12" fmla="*/ 1 w 638"/>
                <a:gd name="T13" fmla="*/ 1 h 44"/>
                <a:gd name="T14" fmla="*/ 1 w 638"/>
                <a:gd name="T15" fmla="*/ 1 h 44"/>
                <a:gd name="T16" fmla="*/ 1 w 638"/>
                <a:gd name="T17" fmla="*/ 1 h 44"/>
                <a:gd name="T18" fmla="*/ 1 w 638"/>
                <a:gd name="T19" fmla="*/ 1 h 44"/>
                <a:gd name="T20" fmla="*/ 1 w 638"/>
                <a:gd name="T21" fmla="*/ 1 h 44"/>
                <a:gd name="T22" fmla="*/ 1 w 638"/>
                <a:gd name="T23" fmla="*/ 1 h 44"/>
                <a:gd name="T24" fmla="*/ 1 w 638"/>
                <a:gd name="T25" fmla="*/ 1 h 44"/>
                <a:gd name="T26" fmla="*/ 1 w 638"/>
                <a:gd name="T27" fmla="*/ 1 h 44"/>
                <a:gd name="T28" fmla="*/ 1 w 638"/>
                <a:gd name="T29" fmla="*/ 1 h 44"/>
                <a:gd name="T30" fmla="*/ 1 w 638"/>
                <a:gd name="T31" fmla="*/ 1 h 44"/>
                <a:gd name="T32" fmla="*/ 1 w 638"/>
                <a:gd name="T33" fmla="*/ 1 h 44"/>
                <a:gd name="T34" fmla="*/ 1 w 638"/>
                <a:gd name="T35" fmla="*/ 1 h 44"/>
                <a:gd name="T36" fmla="*/ 1 w 638"/>
                <a:gd name="T37" fmla="*/ 1 h 44"/>
                <a:gd name="T38" fmla="*/ 1 w 638"/>
                <a:gd name="T39" fmla="*/ 1 h 44"/>
                <a:gd name="T40" fmla="*/ 1 w 638"/>
                <a:gd name="T41" fmla="*/ 1 h 44"/>
                <a:gd name="T42" fmla="*/ 1 w 638"/>
                <a:gd name="T43" fmla="*/ 1 h 44"/>
                <a:gd name="T44" fmla="*/ 1 w 638"/>
                <a:gd name="T45" fmla="*/ 1 h 44"/>
                <a:gd name="T46" fmla="*/ 1 w 638"/>
                <a:gd name="T47" fmla="*/ 1 h 44"/>
                <a:gd name="T48" fmla="*/ 1 w 638"/>
                <a:gd name="T49" fmla="*/ 1 h 44"/>
                <a:gd name="T50" fmla="*/ 1 w 638"/>
                <a:gd name="T51" fmla="*/ 1 h 44"/>
                <a:gd name="T52" fmla="*/ 1 w 638"/>
                <a:gd name="T53" fmla="*/ 1 h 44"/>
                <a:gd name="T54" fmla="*/ 1 w 638"/>
                <a:gd name="T55" fmla="*/ 1 h 44"/>
                <a:gd name="T56" fmla="*/ 1 w 638"/>
                <a:gd name="T57" fmla="*/ 1 h 44"/>
                <a:gd name="T58" fmla="*/ 1 w 638"/>
                <a:gd name="T59" fmla="*/ 1 h 44"/>
                <a:gd name="T60" fmla="*/ 1 w 638"/>
                <a:gd name="T61" fmla="*/ 1 h 44"/>
                <a:gd name="T62" fmla="*/ 1 w 638"/>
                <a:gd name="T63" fmla="*/ 1 h 44"/>
                <a:gd name="T64" fmla="*/ 1 w 638"/>
                <a:gd name="T65" fmla="*/ 1 h 44"/>
                <a:gd name="T66" fmla="*/ 1 w 638"/>
                <a:gd name="T67" fmla="*/ 1 h 44"/>
                <a:gd name="T68" fmla="*/ 1 w 638"/>
                <a:gd name="T69" fmla="*/ 1 h 44"/>
                <a:gd name="T70" fmla="*/ 1 w 638"/>
                <a:gd name="T71" fmla="*/ 1 h 44"/>
                <a:gd name="T72" fmla="*/ 1 w 638"/>
                <a:gd name="T73" fmla="*/ 1 h 44"/>
                <a:gd name="T74" fmla="*/ 1 w 638"/>
                <a:gd name="T75" fmla="*/ 1 h 44"/>
                <a:gd name="T76" fmla="*/ 1 w 638"/>
                <a:gd name="T77" fmla="*/ 1 h 44"/>
                <a:gd name="T78" fmla="*/ 0 w 638"/>
                <a:gd name="T79" fmla="*/ 0 h 44"/>
                <a:gd name="T80" fmla="*/ 0 w 638"/>
                <a:gd name="T81" fmla="*/ 0 h 44"/>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638"/>
                <a:gd name="T124" fmla="*/ 0 h 44"/>
                <a:gd name="T125" fmla="*/ 638 w 638"/>
                <a:gd name="T126" fmla="*/ 44 h 44"/>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638" h="44">
                  <a:moveTo>
                    <a:pt x="0" y="0"/>
                  </a:moveTo>
                  <a:lnTo>
                    <a:pt x="614" y="0"/>
                  </a:lnTo>
                  <a:lnTo>
                    <a:pt x="616" y="0"/>
                  </a:lnTo>
                  <a:lnTo>
                    <a:pt x="618" y="1"/>
                  </a:lnTo>
                  <a:lnTo>
                    <a:pt x="619" y="1"/>
                  </a:lnTo>
                  <a:lnTo>
                    <a:pt x="621" y="3"/>
                  </a:lnTo>
                  <a:lnTo>
                    <a:pt x="623" y="5"/>
                  </a:lnTo>
                  <a:lnTo>
                    <a:pt x="625" y="6"/>
                  </a:lnTo>
                  <a:lnTo>
                    <a:pt x="628" y="8"/>
                  </a:lnTo>
                  <a:lnTo>
                    <a:pt x="630" y="10"/>
                  </a:lnTo>
                  <a:lnTo>
                    <a:pt x="631" y="13"/>
                  </a:lnTo>
                  <a:lnTo>
                    <a:pt x="635" y="15"/>
                  </a:lnTo>
                  <a:lnTo>
                    <a:pt x="637" y="17"/>
                  </a:lnTo>
                  <a:lnTo>
                    <a:pt x="638" y="19"/>
                  </a:lnTo>
                  <a:lnTo>
                    <a:pt x="638" y="44"/>
                  </a:lnTo>
                  <a:lnTo>
                    <a:pt x="19" y="44"/>
                  </a:lnTo>
                  <a:lnTo>
                    <a:pt x="19" y="43"/>
                  </a:lnTo>
                  <a:lnTo>
                    <a:pt x="19" y="41"/>
                  </a:lnTo>
                  <a:lnTo>
                    <a:pt x="19" y="39"/>
                  </a:lnTo>
                  <a:lnTo>
                    <a:pt x="19" y="38"/>
                  </a:lnTo>
                  <a:lnTo>
                    <a:pt x="20" y="36"/>
                  </a:lnTo>
                  <a:lnTo>
                    <a:pt x="19" y="34"/>
                  </a:lnTo>
                  <a:lnTo>
                    <a:pt x="20" y="31"/>
                  </a:lnTo>
                  <a:lnTo>
                    <a:pt x="19" y="27"/>
                  </a:lnTo>
                  <a:lnTo>
                    <a:pt x="20" y="24"/>
                  </a:lnTo>
                  <a:lnTo>
                    <a:pt x="19" y="19"/>
                  </a:lnTo>
                  <a:lnTo>
                    <a:pt x="17" y="17"/>
                  </a:lnTo>
                  <a:lnTo>
                    <a:pt x="15" y="15"/>
                  </a:lnTo>
                  <a:lnTo>
                    <a:pt x="13" y="13"/>
                  </a:lnTo>
                  <a:lnTo>
                    <a:pt x="12" y="12"/>
                  </a:lnTo>
                  <a:lnTo>
                    <a:pt x="10" y="10"/>
                  </a:lnTo>
                  <a:lnTo>
                    <a:pt x="8" y="8"/>
                  </a:lnTo>
                  <a:lnTo>
                    <a:pt x="6" y="6"/>
                  </a:lnTo>
                  <a:lnTo>
                    <a:pt x="5" y="5"/>
                  </a:lnTo>
                  <a:lnTo>
                    <a:pt x="3" y="3"/>
                  </a:lnTo>
                  <a:lnTo>
                    <a:pt x="1" y="1"/>
                  </a:lnTo>
                  <a:lnTo>
                    <a:pt x="0" y="0"/>
                  </a:lnTo>
                  <a:close/>
                </a:path>
              </a:pathLst>
            </a:custGeom>
            <a:solidFill>
              <a:srgbClr val="A2C1FE"/>
            </a:solidFill>
            <a:ln w="9525">
              <a:noFill/>
              <a:round/>
              <a:headEnd/>
              <a:tailEnd/>
            </a:ln>
          </p:spPr>
          <p:txBody>
            <a:bodyPr/>
            <a:lstStyle/>
            <a:p>
              <a:endParaRPr lang="en-US" sz="700" dirty="0"/>
            </a:p>
          </p:txBody>
        </p:sp>
      </p:grpSp>
      <p:cxnSp>
        <p:nvCxnSpPr>
          <p:cNvPr id="55" name="Elbow Connector 54"/>
          <p:cNvCxnSpPr>
            <a:endCxn id="50" idx="1"/>
          </p:cNvCxnSpPr>
          <p:nvPr/>
        </p:nvCxnSpPr>
        <p:spPr>
          <a:xfrm>
            <a:off x="4950043" y="2515587"/>
            <a:ext cx="1909981" cy="444341"/>
          </a:xfrm>
          <a:prstGeom prst="bentConnector3">
            <a:avLst>
              <a:gd name="adj1" fmla="val 50000"/>
            </a:avLst>
          </a:prstGeom>
          <a:ln w="15875">
            <a:solidFill>
              <a:srgbClr val="000000"/>
            </a:solidFill>
            <a:prstDash val="solid"/>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p:nvPr/>
        </p:nvCxnSpPr>
        <p:spPr>
          <a:xfrm flipV="1">
            <a:off x="4987647" y="2220685"/>
            <a:ext cx="1888169" cy="35628"/>
          </a:xfrm>
          <a:prstGeom prst="straightConnector1">
            <a:avLst/>
          </a:prstGeom>
          <a:ln w="15875">
            <a:solidFill>
              <a:srgbClr val="000000"/>
            </a:solidFill>
            <a:prstDash val="solid"/>
            <a:headEnd type="triangle"/>
            <a:tailEnd type="triangle"/>
          </a:ln>
        </p:spPr>
        <p:style>
          <a:lnRef idx="1">
            <a:schemeClr val="accent1"/>
          </a:lnRef>
          <a:fillRef idx="0">
            <a:schemeClr val="accent1"/>
          </a:fillRef>
          <a:effectRef idx="0">
            <a:schemeClr val="accent1"/>
          </a:effectRef>
          <a:fontRef idx="minor">
            <a:schemeClr val="tx1"/>
          </a:fontRef>
        </p:style>
      </p:cxnSp>
      <p:sp>
        <p:nvSpPr>
          <p:cNvPr id="69" name="Oval 68"/>
          <p:cNvSpPr/>
          <p:nvPr/>
        </p:nvSpPr>
        <p:spPr>
          <a:xfrm>
            <a:off x="6048544" y="2699626"/>
            <a:ext cx="178130" cy="225632"/>
          </a:xfrm>
          <a:prstGeom prst="ellipse">
            <a:avLst/>
          </a:prstGeom>
          <a:no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lIns="91430" tIns="45715" rIns="91430" bIns="45715" rtlCol="0" anchor="ctr"/>
          <a:lstStyle/>
          <a:p>
            <a:pPr algn="ctr"/>
            <a:r>
              <a:rPr lang="en-US" sz="1000" dirty="0" smtClean="0">
                <a:solidFill>
                  <a:schemeClr val="tx2">
                    <a:lumMod val="50000"/>
                  </a:schemeClr>
                </a:solidFill>
                <a:latin typeface="Calibri" pitchFamily="34" charset="0"/>
              </a:rPr>
              <a:t>2</a:t>
            </a:r>
          </a:p>
        </p:txBody>
      </p:sp>
      <p:cxnSp>
        <p:nvCxnSpPr>
          <p:cNvPr id="70" name="Straight Arrow Connector 69"/>
          <p:cNvCxnSpPr/>
          <p:nvPr/>
        </p:nvCxnSpPr>
        <p:spPr>
          <a:xfrm flipV="1">
            <a:off x="6238550" y="2810462"/>
            <a:ext cx="253328" cy="1980"/>
          </a:xfrm>
          <a:prstGeom prst="straightConnector1">
            <a:avLst/>
          </a:prstGeom>
          <a:ln w="15875">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71" name="Oval 70"/>
          <p:cNvSpPr/>
          <p:nvPr/>
        </p:nvSpPr>
        <p:spPr>
          <a:xfrm>
            <a:off x="5714045" y="2270148"/>
            <a:ext cx="178130" cy="225632"/>
          </a:xfrm>
          <a:prstGeom prst="ellipse">
            <a:avLst/>
          </a:prstGeom>
          <a:no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lIns="91430" tIns="45715" rIns="91430" bIns="45715" rtlCol="0" anchor="ctr"/>
          <a:lstStyle/>
          <a:p>
            <a:pPr algn="ctr"/>
            <a:r>
              <a:rPr lang="en-US" sz="1000" dirty="0" smtClean="0">
                <a:solidFill>
                  <a:schemeClr val="tx2">
                    <a:lumMod val="50000"/>
                  </a:schemeClr>
                </a:solidFill>
                <a:latin typeface="Calibri" pitchFamily="34" charset="0"/>
              </a:rPr>
              <a:t>3</a:t>
            </a:r>
          </a:p>
        </p:txBody>
      </p:sp>
      <p:cxnSp>
        <p:nvCxnSpPr>
          <p:cNvPr id="74" name="Straight Arrow Connector 73"/>
          <p:cNvCxnSpPr>
            <a:stCxn id="71" idx="2"/>
          </p:cNvCxnSpPr>
          <p:nvPr/>
        </p:nvCxnSpPr>
        <p:spPr>
          <a:xfrm flipH="1">
            <a:off x="5472565" y="2382965"/>
            <a:ext cx="241481" cy="1993"/>
          </a:xfrm>
          <a:prstGeom prst="straightConnector1">
            <a:avLst/>
          </a:prstGeom>
          <a:ln w="15875">
            <a:solidFill>
              <a:srgbClr val="000000"/>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78" name="TextBox 77"/>
          <p:cNvSpPr txBox="1"/>
          <p:nvPr/>
        </p:nvSpPr>
        <p:spPr>
          <a:xfrm>
            <a:off x="6869932" y="3152881"/>
            <a:ext cx="752111" cy="236338"/>
          </a:xfrm>
          <a:prstGeom prst="rect">
            <a:avLst/>
          </a:prstGeom>
          <a:noFill/>
        </p:spPr>
        <p:txBody>
          <a:bodyPr wrap="square" lIns="91430" tIns="45715" rIns="91430" bIns="45715" rtlCol="0">
            <a:spAutoFit/>
          </a:bodyPr>
          <a:lstStyle/>
          <a:p>
            <a:r>
              <a:rPr lang="en-US" sz="900" b="1" dirty="0" smtClean="0">
                <a:solidFill>
                  <a:srgbClr val="000000"/>
                </a:solidFill>
              </a:rPr>
              <a:t>AS-PSP 3</a:t>
            </a:r>
          </a:p>
        </p:txBody>
      </p:sp>
      <p:sp>
        <p:nvSpPr>
          <p:cNvPr id="94" name="Cloud 93"/>
          <p:cNvSpPr/>
          <p:nvPr/>
        </p:nvSpPr>
        <p:spPr>
          <a:xfrm>
            <a:off x="7540856" y="1282535"/>
            <a:ext cx="619498" cy="546264"/>
          </a:xfrm>
          <a:prstGeom prst="cloud">
            <a:avLst/>
          </a:prstGeom>
          <a:solidFill>
            <a:schemeClr val="tx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35996" rIns="0" bIns="35996" anchor="ctr"/>
          <a:lstStyle/>
          <a:p>
            <a:pPr algn="ctr" fontAlgn="auto">
              <a:spcBef>
                <a:spcPts val="0"/>
              </a:spcBef>
              <a:spcAft>
                <a:spcPts val="0"/>
              </a:spcAft>
              <a:defRPr/>
            </a:pPr>
            <a:r>
              <a:rPr lang="nl-NL" sz="1000" dirty="0" smtClean="0">
                <a:solidFill>
                  <a:schemeClr val="tx1"/>
                </a:solidFill>
                <a:latin typeface="Arial" pitchFamily="34" charset="0"/>
                <a:cs typeface="Arial" pitchFamily="34" charset="0"/>
              </a:rPr>
              <a:t>API</a:t>
            </a:r>
            <a:endParaRPr lang="nl-NL" sz="1000" dirty="0">
              <a:solidFill>
                <a:schemeClr val="tx1"/>
              </a:solidFill>
              <a:latin typeface="Arial" pitchFamily="34" charset="0"/>
              <a:cs typeface="Arial" pitchFamily="34" charset="0"/>
            </a:endParaRPr>
          </a:p>
        </p:txBody>
      </p:sp>
      <p:sp>
        <p:nvSpPr>
          <p:cNvPr id="96" name="Cloud 95"/>
          <p:cNvSpPr/>
          <p:nvPr/>
        </p:nvSpPr>
        <p:spPr>
          <a:xfrm>
            <a:off x="7538878" y="2016826"/>
            <a:ext cx="619498" cy="546264"/>
          </a:xfrm>
          <a:prstGeom prst="cloud">
            <a:avLst/>
          </a:prstGeom>
          <a:solidFill>
            <a:schemeClr val="tx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35996" rIns="0" bIns="35996" anchor="ctr"/>
          <a:lstStyle/>
          <a:p>
            <a:pPr algn="ctr" fontAlgn="auto">
              <a:spcBef>
                <a:spcPts val="0"/>
              </a:spcBef>
              <a:spcAft>
                <a:spcPts val="0"/>
              </a:spcAft>
              <a:defRPr/>
            </a:pPr>
            <a:r>
              <a:rPr lang="nl-NL" sz="1000" dirty="0" smtClean="0">
                <a:solidFill>
                  <a:schemeClr val="tx1"/>
                </a:solidFill>
                <a:latin typeface="Arial" pitchFamily="34" charset="0"/>
                <a:cs typeface="Arial" pitchFamily="34" charset="0"/>
              </a:rPr>
              <a:t>API</a:t>
            </a:r>
            <a:endParaRPr lang="nl-NL" sz="1000" dirty="0">
              <a:solidFill>
                <a:schemeClr val="tx1"/>
              </a:solidFill>
              <a:latin typeface="Arial" pitchFamily="34" charset="0"/>
              <a:cs typeface="Arial" pitchFamily="34" charset="0"/>
            </a:endParaRPr>
          </a:p>
        </p:txBody>
      </p:sp>
      <p:sp>
        <p:nvSpPr>
          <p:cNvPr id="97" name="Cloud 96"/>
          <p:cNvSpPr/>
          <p:nvPr/>
        </p:nvSpPr>
        <p:spPr>
          <a:xfrm>
            <a:off x="7538877" y="2753096"/>
            <a:ext cx="619498" cy="546264"/>
          </a:xfrm>
          <a:prstGeom prst="cloud">
            <a:avLst/>
          </a:prstGeom>
          <a:solidFill>
            <a:schemeClr val="tx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35996" rIns="0" bIns="35996" anchor="ctr"/>
          <a:lstStyle/>
          <a:p>
            <a:pPr algn="ctr" fontAlgn="auto">
              <a:spcBef>
                <a:spcPts val="0"/>
              </a:spcBef>
              <a:spcAft>
                <a:spcPts val="0"/>
              </a:spcAft>
              <a:defRPr/>
            </a:pPr>
            <a:r>
              <a:rPr lang="nl-NL" sz="1000" dirty="0" smtClean="0">
                <a:solidFill>
                  <a:schemeClr val="tx1"/>
                </a:solidFill>
                <a:latin typeface="Arial" pitchFamily="34" charset="0"/>
                <a:cs typeface="Arial" pitchFamily="34" charset="0"/>
              </a:rPr>
              <a:t>API</a:t>
            </a:r>
            <a:endParaRPr lang="nl-NL" sz="1000" dirty="0">
              <a:solidFill>
                <a:schemeClr val="tx1"/>
              </a:solidFill>
              <a:latin typeface="Arial" pitchFamily="34" charset="0"/>
              <a:cs typeface="Arial" pitchFamily="34" charset="0"/>
            </a:endParaRPr>
          </a:p>
        </p:txBody>
      </p:sp>
      <p:sp>
        <p:nvSpPr>
          <p:cNvPr id="115" name="Rectangle 114"/>
          <p:cNvSpPr/>
          <p:nvPr/>
        </p:nvSpPr>
        <p:spPr>
          <a:xfrm>
            <a:off x="2054413" y="3218208"/>
            <a:ext cx="2351315" cy="712523"/>
          </a:xfrm>
          <a:prstGeom prst="rect">
            <a:avLst/>
          </a:prstGeom>
          <a:noFill/>
          <a:ln w="158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lIns="91430" tIns="45715" rIns="91430" bIns="45715" rtlCol="0" anchor="ctr"/>
          <a:lstStyle/>
          <a:p>
            <a:pPr algn="ctr"/>
            <a:endParaRPr lang="en-US" sz="1000" dirty="0" smtClean="0">
              <a:solidFill>
                <a:schemeClr val="tx2">
                  <a:lumMod val="50000"/>
                </a:schemeClr>
              </a:solidFill>
              <a:latin typeface="Calibri" pitchFamily="34" charset="0"/>
            </a:endParaRPr>
          </a:p>
        </p:txBody>
      </p:sp>
      <p:sp>
        <p:nvSpPr>
          <p:cNvPr id="116" name="Rectangle 115"/>
          <p:cNvSpPr/>
          <p:nvPr/>
        </p:nvSpPr>
        <p:spPr>
          <a:xfrm>
            <a:off x="2113791" y="3273620"/>
            <a:ext cx="700644" cy="427512"/>
          </a:xfrm>
          <a:prstGeom prst="rect">
            <a:avLst/>
          </a:prstGeom>
          <a:noFill/>
          <a:ln w="158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lIns="91430" tIns="45715" rIns="91430" bIns="45715" rtlCol="0" anchor="ctr"/>
          <a:lstStyle/>
          <a:p>
            <a:pPr algn="ctr"/>
            <a:r>
              <a:rPr lang="en-US" sz="800" dirty="0" smtClean="0">
                <a:solidFill>
                  <a:srgbClr val="000000"/>
                </a:solidFill>
                <a:latin typeface="Calibri" pitchFamily="34" charset="0"/>
              </a:rPr>
              <a:t>Account Information</a:t>
            </a:r>
          </a:p>
          <a:p>
            <a:pPr algn="ctr"/>
            <a:r>
              <a:rPr lang="en-US" sz="800" dirty="0" smtClean="0">
                <a:solidFill>
                  <a:srgbClr val="000000"/>
                </a:solidFill>
                <a:latin typeface="Calibri" pitchFamily="34" charset="0"/>
              </a:rPr>
              <a:t>AS-PSP 1</a:t>
            </a:r>
          </a:p>
        </p:txBody>
      </p:sp>
      <p:sp>
        <p:nvSpPr>
          <p:cNvPr id="117" name="Rectangle 116"/>
          <p:cNvSpPr/>
          <p:nvPr/>
        </p:nvSpPr>
        <p:spPr>
          <a:xfrm>
            <a:off x="2871833" y="3283517"/>
            <a:ext cx="700644" cy="427512"/>
          </a:xfrm>
          <a:prstGeom prst="rect">
            <a:avLst/>
          </a:prstGeom>
          <a:noFill/>
          <a:ln w="158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lIns="91430" tIns="45715" rIns="91430" bIns="45715" rtlCol="0" anchor="ctr"/>
          <a:lstStyle/>
          <a:p>
            <a:pPr algn="ctr"/>
            <a:r>
              <a:rPr lang="en-US" sz="800" dirty="0" smtClean="0">
                <a:solidFill>
                  <a:srgbClr val="000000"/>
                </a:solidFill>
                <a:latin typeface="Calibri" pitchFamily="34" charset="0"/>
              </a:rPr>
              <a:t>Account Information</a:t>
            </a:r>
          </a:p>
          <a:p>
            <a:pPr algn="ctr"/>
            <a:r>
              <a:rPr lang="en-US" sz="800" dirty="0" smtClean="0">
                <a:solidFill>
                  <a:srgbClr val="000000"/>
                </a:solidFill>
                <a:latin typeface="Calibri" pitchFamily="34" charset="0"/>
              </a:rPr>
              <a:t>AS-PSP 2</a:t>
            </a:r>
          </a:p>
        </p:txBody>
      </p:sp>
      <p:sp>
        <p:nvSpPr>
          <p:cNvPr id="118" name="Rectangle 117"/>
          <p:cNvSpPr/>
          <p:nvPr/>
        </p:nvSpPr>
        <p:spPr>
          <a:xfrm>
            <a:off x="3629874" y="3281536"/>
            <a:ext cx="700644" cy="427512"/>
          </a:xfrm>
          <a:prstGeom prst="rect">
            <a:avLst/>
          </a:prstGeom>
          <a:noFill/>
          <a:ln w="158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lIns="91430" tIns="45715" rIns="91430" bIns="45715" rtlCol="0" anchor="ctr"/>
          <a:lstStyle/>
          <a:p>
            <a:pPr algn="ctr"/>
            <a:r>
              <a:rPr lang="en-US" sz="800" dirty="0" smtClean="0">
                <a:solidFill>
                  <a:srgbClr val="000000"/>
                </a:solidFill>
                <a:latin typeface="Calibri" pitchFamily="34" charset="0"/>
              </a:rPr>
              <a:t>Account Information</a:t>
            </a:r>
          </a:p>
          <a:p>
            <a:pPr algn="ctr"/>
            <a:r>
              <a:rPr lang="en-US" sz="800" dirty="0" smtClean="0">
                <a:solidFill>
                  <a:srgbClr val="000000"/>
                </a:solidFill>
                <a:latin typeface="Calibri" pitchFamily="34" charset="0"/>
              </a:rPr>
              <a:t>AS-PSP 3</a:t>
            </a:r>
          </a:p>
        </p:txBody>
      </p:sp>
      <p:sp>
        <p:nvSpPr>
          <p:cNvPr id="119" name="TextBox 118"/>
          <p:cNvSpPr txBox="1"/>
          <p:nvPr/>
        </p:nvSpPr>
        <p:spPr>
          <a:xfrm>
            <a:off x="2107849" y="3728851"/>
            <a:ext cx="2179129" cy="236338"/>
          </a:xfrm>
          <a:prstGeom prst="rect">
            <a:avLst/>
          </a:prstGeom>
          <a:noFill/>
        </p:spPr>
        <p:txBody>
          <a:bodyPr wrap="square" lIns="91430" tIns="45715" rIns="91430" bIns="45715" rtlCol="0">
            <a:spAutoFit/>
          </a:bodyPr>
          <a:lstStyle/>
          <a:p>
            <a:pPr algn="ctr"/>
            <a:r>
              <a:rPr lang="en-US" sz="900" b="1" dirty="0" smtClean="0">
                <a:solidFill>
                  <a:srgbClr val="000000"/>
                </a:solidFill>
              </a:rPr>
              <a:t>Account Information Aggregator</a:t>
            </a:r>
          </a:p>
        </p:txBody>
      </p:sp>
      <p:sp>
        <p:nvSpPr>
          <p:cNvPr id="79" name="Horizontal Scroll 78"/>
          <p:cNvSpPr/>
          <p:nvPr/>
        </p:nvSpPr>
        <p:spPr>
          <a:xfrm>
            <a:off x="6564573" y="1"/>
            <a:ext cx="3016155" cy="941695"/>
          </a:xfrm>
          <a:prstGeom prst="horizontalScroll">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200" dirty="0" smtClean="0">
                <a:solidFill>
                  <a:schemeClr val="tx2">
                    <a:lumMod val="50000"/>
                  </a:schemeClr>
                </a:solidFill>
                <a:latin typeface="Calibri" pitchFamily="34" charset="0"/>
              </a:rPr>
              <a:t>This scenario is </a:t>
            </a:r>
            <a:r>
              <a:rPr lang="en-US" sz="1200" dirty="0" smtClean="0">
                <a:solidFill>
                  <a:srgbClr val="000000"/>
                </a:solidFill>
                <a:latin typeface="Calibri"/>
              </a:rPr>
              <a:t>Based on limited information provided in EBA published Paper on PSD2..</a:t>
            </a:r>
          </a:p>
        </p:txBody>
      </p:sp>
      <p:sp>
        <p:nvSpPr>
          <p:cNvPr id="82" name="Rounded Rectangle 81"/>
          <p:cNvSpPr/>
          <p:nvPr/>
        </p:nvSpPr>
        <p:spPr>
          <a:xfrm>
            <a:off x="1805049" y="6415161"/>
            <a:ext cx="5775965" cy="385948"/>
          </a:xfrm>
          <a:prstGeom prst="round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900" dirty="0" smtClean="0">
                <a:solidFill>
                  <a:srgbClr val="C00000"/>
                </a:solidFill>
                <a:latin typeface="Calibri" pitchFamily="34" charset="0"/>
              </a:rPr>
              <a:t>Note: Please be noted, Technical Specification for PSD2 is yet not released by EBA. All the scenario captured is based on certain assumptions and may tend to change.</a:t>
            </a:r>
          </a:p>
        </p:txBody>
      </p:sp>
      <p:sp>
        <p:nvSpPr>
          <p:cNvPr id="73" name="Rounded Rectangular Callout 72"/>
          <p:cNvSpPr/>
          <p:nvPr/>
        </p:nvSpPr>
        <p:spPr>
          <a:xfrm>
            <a:off x="8336478" y="1339942"/>
            <a:ext cx="1415144" cy="393856"/>
          </a:xfrm>
          <a:prstGeom prst="wedgeRoundRectCallout">
            <a:avLst>
              <a:gd name="adj1" fmla="val -62107"/>
              <a:gd name="adj2" fmla="val -3272"/>
              <a:gd name="adj3" fmla="val 16667"/>
            </a:avLst>
          </a:prstGeom>
          <a:solidFill>
            <a:schemeClr val="tx2">
              <a:lumMod val="20000"/>
              <a:lumOff val="80000"/>
            </a:schemeClr>
          </a:solid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91430" tIns="45715" rIns="91430" bIns="45715" rtlCol="0" anchor="ctr"/>
          <a:lstStyle/>
          <a:p>
            <a:pPr marL="228575" indent="-228575"/>
            <a:r>
              <a:rPr lang="en-US" sz="800" dirty="0" smtClean="0">
                <a:solidFill>
                  <a:srgbClr val="0070C0"/>
                </a:solidFill>
                <a:latin typeface="Calibri" pitchFamily="34" charset="0"/>
              </a:rPr>
              <a:t>1.verifyAccountInfoRequest </a:t>
            </a:r>
          </a:p>
          <a:p>
            <a:pPr marL="228575" indent="-228575"/>
            <a:r>
              <a:rPr lang="en-US" sz="800" dirty="0" smtClean="0">
                <a:solidFill>
                  <a:srgbClr val="0070C0"/>
                </a:solidFill>
                <a:latin typeface="Calibri" pitchFamily="34" charset="0"/>
              </a:rPr>
              <a:t>2. sendAccountInfo</a:t>
            </a:r>
          </a:p>
        </p:txBody>
      </p:sp>
      <p:sp>
        <p:nvSpPr>
          <p:cNvPr id="88" name="Rounded Rectangular Callout 87"/>
          <p:cNvSpPr/>
          <p:nvPr/>
        </p:nvSpPr>
        <p:spPr>
          <a:xfrm>
            <a:off x="8310748" y="1979230"/>
            <a:ext cx="1415144" cy="393856"/>
          </a:xfrm>
          <a:prstGeom prst="wedgeRoundRectCallout">
            <a:avLst>
              <a:gd name="adj1" fmla="val -62107"/>
              <a:gd name="adj2" fmla="val -3272"/>
              <a:gd name="adj3" fmla="val 16667"/>
            </a:avLst>
          </a:prstGeom>
          <a:solidFill>
            <a:schemeClr val="tx2">
              <a:lumMod val="20000"/>
              <a:lumOff val="80000"/>
            </a:schemeClr>
          </a:solid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91430" tIns="45715" rIns="91430" bIns="45715" rtlCol="0" anchor="ctr"/>
          <a:lstStyle/>
          <a:p>
            <a:pPr marL="228575" indent="-228575"/>
            <a:r>
              <a:rPr lang="en-US" sz="800" dirty="0" smtClean="0">
                <a:solidFill>
                  <a:srgbClr val="0070C0"/>
                </a:solidFill>
                <a:latin typeface="Calibri" pitchFamily="34" charset="0"/>
              </a:rPr>
              <a:t>1.verifyAccountInfoRequest </a:t>
            </a:r>
          </a:p>
          <a:p>
            <a:pPr marL="228575" indent="-228575"/>
            <a:r>
              <a:rPr lang="en-US" sz="800" dirty="0" smtClean="0">
                <a:solidFill>
                  <a:srgbClr val="0070C0"/>
                </a:solidFill>
                <a:latin typeface="Calibri" pitchFamily="34" charset="0"/>
              </a:rPr>
              <a:t>2. sendAccountInfo</a:t>
            </a:r>
          </a:p>
        </p:txBody>
      </p:sp>
      <p:sp>
        <p:nvSpPr>
          <p:cNvPr id="93" name="Rounded Rectangular Callout 92"/>
          <p:cNvSpPr/>
          <p:nvPr/>
        </p:nvSpPr>
        <p:spPr>
          <a:xfrm>
            <a:off x="8332520" y="2713521"/>
            <a:ext cx="1415144" cy="393856"/>
          </a:xfrm>
          <a:prstGeom prst="wedgeRoundRectCallout">
            <a:avLst>
              <a:gd name="adj1" fmla="val -62107"/>
              <a:gd name="adj2" fmla="val -3272"/>
              <a:gd name="adj3" fmla="val 16667"/>
            </a:avLst>
          </a:prstGeom>
          <a:solidFill>
            <a:schemeClr val="tx2">
              <a:lumMod val="20000"/>
              <a:lumOff val="80000"/>
            </a:schemeClr>
          </a:solid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91430" tIns="45715" rIns="91430" bIns="45715" rtlCol="0" anchor="ctr"/>
          <a:lstStyle/>
          <a:p>
            <a:pPr marL="228575" indent="-228575"/>
            <a:r>
              <a:rPr lang="en-US" sz="800" dirty="0" smtClean="0">
                <a:solidFill>
                  <a:srgbClr val="0070C0"/>
                </a:solidFill>
                <a:latin typeface="Calibri" pitchFamily="34" charset="0"/>
              </a:rPr>
              <a:t>1.verifyAccountInfoRequest </a:t>
            </a:r>
          </a:p>
          <a:p>
            <a:pPr marL="228575" indent="-228575"/>
            <a:r>
              <a:rPr lang="en-US" sz="800" dirty="0" smtClean="0">
                <a:solidFill>
                  <a:srgbClr val="0070C0"/>
                </a:solidFill>
                <a:latin typeface="Calibri" pitchFamily="34" charset="0"/>
              </a:rPr>
              <a:t>2. sendAccountInfo</a:t>
            </a:r>
          </a:p>
        </p:txBody>
      </p:sp>
    </p:spTree>
  </p:cSld>
  <p:clrMapOvr>
    <a:masterClrMapping/>
  </p:clrMapOvr>
  <p:transition spd="med">
    <p:wip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0" y="2792951"/>
            <a:ext cx="9906000" cy="1806302"/>
          </a:xfrm>
        </p:spPr>
        <p:txBody>
          <a:bodyPr anchor="ctr"/>
          <a:lstStyle/>
          <a:p>
            <a:pPr algn="l"/>
            <a:endParaRPr lang="en-US" sz="3600" b="1" dirty="0"/>
          </a:p>
          <a:p>
            <a:pPr algn="l"/>
            <a:r>
              <a:rPr lang="en-US" sz="3600" b="1" dirty="0" smtClean="0"/>
              <a:t>PISP Scenarios for PSD2 - Direct Debit</a:t>
            </a:r>
            <a:endParaRPr lang="en-US" sz="3600" b="1" dirty="0"/>
          </a:p>
          <a:p>
            <a:endParaRPr lang="en-US" sz="3600" dirty="0"/>
          </a:p>
        </p:txBody>
      </p:sp>
    </p:spTree>
  </p:cSld>
  <p:clrMapOvr>
    <a:masterClrMapping/>
  </p:clrMapOvr>
  <p:transition spd="med">
    <p:wip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22" name="Picture 2" descr="Image result for online merchant website"/>
          <p:cNvPicPr>
            <a:picLocks noChangeAspect="1" noChangeArrowheads="1"/>
          </p:cNvPicPr>
          <p:nvPr/>
        </p:nvPicPr>
        <p:blipFill>
          <a:blip r:embed="rId3" cstate="print"/>
          <a:srcRect/>
          <a:stretch>
            <a:fillRect/>
          </a:stretch>
        </p:blipFill>
        <p:spPr bwMode="auto">
          <a:xfrm>
            <a:off x="1781175" y="2962275"/>
            <a:ext cx="781050" cy="697906"/>
          </a:xfrm>
          <a:prstGeom prst="rect">
            <a:avLst/>
          </a:prstGeom>
          <a:noFill/>
        </p:spPr>
      </p:pic>
      <p:sp>
        <p:nvSpPr>
          <p:cNvPr id="97" name="Rounded Rectangle 96"/>
          <p:cNvSpPr/>
          <p:nvPr/>
        </p:nvSpPr>
        <p:spPr>
          <a:xfrm>
            <a:off x="5809860" y="1094932"/>
            <a:ext cx="1181490" cy="1095818"/>
          </a:xfrm>
          <a:prstGeom prst="roundRect">
            <a:avLst/>
          </a:prstGeom>
          <a:solidFill>
            <a:schemeClr val="accent1">
              <a:lumMod val="40000"/>
              <a:lumOff val="6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91430" tIns="45715" rIns="91430" bIns="45715" rtlCol="0" anchor="ctr"/>
          <a:lstStyle/>
          <a:p>
            <a:pPr algn="ctr"/>
            <a:endParaRPr lang="en-US" sz="1000" dirty="0" smtClean="0">
              <a:solidFill>
                <a:schemeClr val="tx2">
                  <a:lumMod val="50000"/>
                </a:schemeClr>
              </a:solidFill>
              <a:latin typeface="Calibri" pitchFamily="34" charset="0"/>
            </a:endParaRPr>
          </a:p>
        </p:txBody>
      </p:sp>
      <p:sp>
        <p:nvSpPr>
          <p:cNvPr id="83970" name="Text Box 2"/>
          <p:cNvSpPr>
            <a:spLocks noGrp="1" noChangeArrowheads="1"/>
          </p:cNvSpPr>
          <p:nvPr>
            <p:ph type="title"/>
          </p:nvPr>
        </p:nvSpPr>
        <p:spPr>
          <a:xfrm>
            <a:off x="0" y="0"/>
            <a:ext cx="6339840" cy="762001"/>
          </a:xfrm>
        </p:spPr>
        <p:txBody>
          <a:bodyPr/>
          <a:lstStyle/>
          <a:p>
            <a:pPr eaLnBrk="1" hangingPunct="1"/>
            <a:r>
              <a:rPr lang="en-US" altLang="en-US" sz="2400" dirty="0" smtClean="0">
                <a:latin typeface="Calibri" pitchFamily="34" charset="0"/>
              </a:rPr>
              <a:t>Scenario 9 – Mandate Setup for Direct Debit </a:t>
            </a:r>
            <a:br>
              <a:rPr lang="en-US" altLang="en-US" sz="2400" dirty="0" smtClean="0">
                <a:latin typeface="Calibri" pitchFamily="34" charset="0"/>
              </a:rPr>
            </a:br>
            <a:r>
              <a:rPr lang="en-US" altLang="en-US" sz="1600" dirty="0" smtClean="0">
                <a:latin typeface="Calibri" pitchFamily="34" charset="0"/>
              </a:rPr>
              <a:t>Mandate management by Merchant Bank</a:t>
            </a:r>
            <a:endParaRPr lang="en-US" altLang="en-US" sz="2400" dirty="0" smtClean="0">
              <a:latin typeface="Calibri" pitchFamily="34" charset="0"/>
            </a:endParaRPr>
          </a:p>
        </p:txBody>
      </p:sp>
      <p:sp>
        <p:nvSpPr>
          <p:cNvPr id="7" name="Text Box 3"/>
          <p:cNvSpPr txBox="1">
            <a:spLocks noChangeArrowheads="1"/>
          </p:cNvSpPr>
          <p:nvPr/>
        </p:nvSpPr>
        <p:spPr bwMode="auto">
          <a:xfrm>
            <a:off x="177422" y="4124325"/>
            <a:ext cx="9604754" cy="2166160"/>
          </a:xfrm>
          <a:prstGeom prst="rect">
            <a:avLst/>
          </a:prstGeom>
          <a:ln/>
          <a:extLst/>
        </p:spPr>
        <p:style>
          <a:lnRef idx="1">
            <a:schemeClr val="accent5"/>
          </a:lnRef>
          <a:fillRef idx="2">
            <a:schemeClr val="accent5"/>
          </a:fillRef>
          <a:effectRef idx="1">
            <a:schemeClr val="accent5"/>
          </a:effectRef>
          <a:fontRef idx="minor">
            <a:schemeClr val="dk1"/>
          </a:fontRef>
        </p:style>
        <p:txBody>
          <a:bodyPr lIns="89990" tIns="44995" rIns="89990" bIns="44995" numCol="2"/>
          <a:lstStyle>
            <a:lvl1pPr marL="228600" indent="-228600">
              <a:spcBef>
                <a:spcPts val="700"/>
              </a:spcBef>
              <a:buClr>
                <a:srgbClr val="000000"/>
              </a:buClr>
              <a:buSzPct val="100000"/>
              <a:buFont typeface="Times New Roman" panose="02020603050405020304" pitchFamily="18" charset="0"/>
              <a:buChar char="•"/>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sz="2800">
                <a:solidFill>
                  <a:srgbClr val="000000"/>
                </a:solidFill>
                <a:latin typeface="Calibri" panose="020F0502020204030204" pitchFamily="34" charset="0"/>
                <a:ea typeface="Lucida Sans Unicode" panose="020B0602030504020204" pitchFamily="34" charset="0"/>
                <a:cs typeface="Lucida Sans Unicode" panose="020B0602030504020204" pitchFamily="34" charset="0"/>
              </a:defRPr>
            </a:lvl1pPr>
            <a:lvl2pPr>
              <a:spcBef>
                <a:spcPts val="600"/>
              </a:spcBef>
              <a:buClr>
                <a:srgbClr val="000000"/>
              </a:buClr>
              <a:buSzPct val="100000"/>
              <a:buFont typeface="Times New Roman" panose="02020603050405020304" pitchFamily="18" charset="0"/>
              <a:buChar char="–"/>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sz="2400">
                <a:solidFill>
                  <a:srgbClr val="000000"/>
                </a:solidFill>
                <a:latin typeface="Calibri" panose="020F0502020204030204" pitchFamily="34" charset="0"/>
                <a:ea typeface="Lucida Sans Unicode" panose="020B0602030504020204" pitchFamily="34" charset="0"/>
                <a:cs typeface="Lucida Sans Unicode" panose="020B0602030504020204" pitchFamily="34" charset="0"/>
              </a:defRPr>
            </a:lvl2pPr>
            <a:lvl3pPr>
              <a:spcBef>
                <a:spcPts val="500"/>
              </a:spcBef>
              <a:buClr>
                <a:srgbClr val="000000"/>
              </a:buClr>
              <a:buSzPct val="100000"/>
              <a:buFont typeface="Times New Roman" panose="02020603050405020304" pitchFamily="18" charset="0"/>
              <a:buChar char="•"/>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sz="2000">
                <a:solidFill>
                  <a:srgbClr val="000000"/>
                </a:solidFill>
                <a:latin typeface="Calibri" panose="020F0502020204030204" pitchFamily="34" charset="0"/>
                <a:ea typeface="Lucida Sans Unicode" panose="020B0602030504020204" pitchFamily="34" charset="0"/>
                <a:cs typeface="Lucida Sans Unicode" panose="020B0602030504020204" pitchFamily="34" charset="0"/>
              </a:defRPr>
            </a:lvl3pPr>
            <a:lvl4pPr>
              <a:spcBef>
                <a:spcPts val="500"/>
              </a:spcBef>
              <a:buClr>
                <a:srgbClr val="000000"/>
              </a:buClr>
              <a:buSzPct val="100000"/>
              <a:buFont typeface="Times New Roman" panose="02020603050405020304" pitchFamily="18" charset="0"/>
              <a:buChar char="–"/>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sz="2000">
                <a:solidFill>
                  <a:srgbClr val="1C7DAF"/>
                </a:solidFill>
                <a:latin typeface="Trebuchet MS" panose="020B0603020202020204" pitchFamily="34" charset="0"/>
                <a:ea typeface="Lucida Sans Unicode" panose="020B0602030504020204" pitchFamily="34" charset="0"/>
                <a:cs typeface="Lucida Sans Unicode" panose="020B0602030504020204" pitchFamily="34" charset="0"/>
              </a:defRPr>
            </a:lvl4pPr>
            <a:lvl5pPr>
              <a:spcBef>
                <a:spcPts val="500"/>
              </a:spcBef>
              <a:buClr>
                <a:srgbClr val="000000"/>
              </a:buClr>
              <a:buSzPct val="100000"/>
              <a:buFont typeface="Times New Roman" panose="02020603050405020304" pitchFamily="18" charset="0"/>
              <a:buChar char="»"/>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sz="2000">
                <a:solidFill>
                  <a:srgbClr val="1C7DAF"/>
                </a:solidFill>
                <a:latin typeface="Trebuchet MS" panose="020B0603020202020204" pitchFamily="34" charset="0"/>
                <a:ea typeface="Lucida Sans Unicode" panose="020B0602030504020204" pitchFamily="34" charset="0"/>
                <a:cs typeface="Lucida Sans Unicode" panose="020B0602030504020204" pitchFamily="34"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buChar char="»"/>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sz="2000">
                <a:solidFill>
                  <a:srgbClr val="1C7DAF"/>
                </a:solidFill>
                <a:latin typeface="Trebuchet MS" panose="020B0603020202020204" pitchFamily="34" charset="0"/>
                <a:ea typeface="Lucida Sans Unicode" panose="020B0602030504020204" pitchFamily="34" charset="0"/>
                <a:cs typeface="Lucida Sans Unicode" panose="020B0602030504020204" pitchFamily="34"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buChar char="»"/>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sz="2000">
                <a:solidFill>
                  <a:srgbClr val="1C7DAF"/>
                </a:solidFill>
                <a:latin typeface="Trebuchet MS" panose="020B0603020202020204" pitchFamily="34" charset="0"/>
                <a:ea typeface="Lucida Sans Unicode" panose="020B0602030504020204" pitchFamily="34" charset="0"/>
                <a:cs typeface="Lucida Sans Unicode" panose="020B0602030504020204" pitchFamily="34"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buChar char="»"/>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sz="2000">
                <a:solidFill>
                  <a:srgbClr val="1C7DAF"/>
                </a:solidFill>
                <a:latin typeface="Trebuchet MS" panose="020B0603020202020204" pitchFamily="34" charset="0"/>
                <a:ea typeface="Lucida Sans Unicode" panose="020B0602030504020204" pitchFamily="34" charset="0"/>
                <a:cs typeface="Lucida Sans Unicode" panose="020B0602030504020204" pitchFamily="34"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buChar char="»"/>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sz="2000">
                <a:solidFill>
                  <a:srgbClr val="1C7DAF"/>
                </a:solidFill>
                <a:latin typeface="Trebuchet MS" panose="020B0603020202020204" pitchFamily="34" charset="0"/>
                <a:ea typeface="Lucida Sans Unicode" panose="020B0602030504020204" pitchFamily="34" charset="0"/>
                <a:cs typeface="Lucida Sans Unicode" panose="020B0602030504020204" pitchFamily="34" charset="0"/>
              </a:defRPr>
            </a:lvl9pPr>
          </a:lstStyle>
          <a:p>
            <a:pPr eaLnBrk="1" hangingPunct="1">
              <a:spcBef>
                <a:spcPct val="0"/>
              </a:spcBef>
              <a:buAutoNum type="arabicPeriod"/>
              <a:defRPr/>
            </a:pPr>
            <a:r>
              <a:rPr lang="en-IN" sz="1000" dirty="0" smtClean="0"/>
              <a:t>Merchant  sends the mandate form to Buyer; Buyer fills necessary details.</a:t>
            </a:r>
          </a:p>
          <a:p>
            <a:pPr eaLnBrk="1" hangingPunct="1">
              <a:spcBef>
                <a:spcPct val="0"/>
              </a:spcBef>
              <a:buFont typeface="Times New Roman" panose="02020603050405020304" pitchFamily="18" charset="0"/>
              <a:buAutoNum type="arabicPeriod"/>
              <a:defRPr/>
            </a:pPr>
            <a:r>
              <a:rPr lang="en-US" sz="1000" dirty="0" smtClean="0"/>
              <a:t>Buyer signs the mandate using electronic signature and the Merchant sends it to the PISP. </a:t>
            </a:r>
            <a:r>
              <a:rPr lang="en-US" sz="1000" dirty="0" smtClean="0">
                <a:solidFill>
                  <a:srgbClr val="FF0000"/>
                </a:solidFill>
              </a:rPr>
              <a:t>getMandateDetails</a:t>
            </a:r>
          </a:p>
          <a:p>
            <a:pPr eaLnBrk="1" hangingPunct="1">
              <a:spcBef>
                <a:spcPct val="0"/>
              </a:spcBef>
              <a:buFont typeface="Times New Roman" panose="02020603050405020304" pitchFamily="18" charset="0"/>
              <a:buAutoNum type="arabicPeriod"/>
              <a:defRPr/>
            </a:pPr>
            <a:r>
              <a:rPr lang="en-IN" sz="1000" dirty="0" smtClean="0"/>
              <a:t>PISP will verify the customer bank i.e. AS-PSP to which the mandate has to be sent. (</a:t>
            </a:r>
            <a:r>
              <a:rPr lang="en-IN" sz="1000" b="1" dirty="0" smtClean="0"/>
              <a:t>Note</a:t>
            </a:r>
            <a:r>
              <a:rPr lang="en-IN" sz="1000" dirty="0" smtClean="0"/>
              <a:t> – PISP will have information about Country &amp; Bank as a part of its Static Data information populated )  </a:t>
            </a:r>
            <a:r>
              <a:rPr lang="en-US" sz="1000" dirty="0" smtClean="0">
                <a:solidFill>
                  <a:srgbClr val="FF0000"/>
                </a:solidFill>
                <a:cs typeface="Arial" pitchFamily="34" charset="0"/>
              </a:rPr>
              <a:t>getMemberState&amp;Bank </a:t>
            </a:r>
          </a:p>
          <a:p>
            <a:pPr eaLnBrk="1" hangingPunct="1">
              <a:spcBef>
                <a:spcPct val="0"/>
              </a:spcBef>
              <a:buNone/>
              <a:defRPr/>
            </a:pPr>
            <a:r>
              <a:rPr lang="en-US" sz="1000" i="1" dirty="0" smtClean="0">
                <a:cs typeface="Arial" pitchFamily="34" charset="0"/>
              </a:rPr>
              <a:t>3.1</a:t>
            </a:r>
            <a:r>
              <a:rPr lang="en-US" sz="1000" i="1" dirty="0" smtClean="0">
                <a:solidFill>
                  <a:srgbClr val="FF0000"/>
                </a:solidFill>
                <a:cs typeface="Arial" pitchFamily="34" charset="0"/>
              </a:rPr>
              <a:t>  </a:t>
            </a:r>
            <a:r>
              <a:rPr lang="en-US" sz="1000" i="1" dirty="0" smtClean="0">
                <a:cs typeface="Arial" pitchFamily="34" charset="0"/>
              </a:rPr>
              <a:t>Optional step :  PISP refers the registry services to derive the actual account number/IBAN and agent bank based on virtual address. </a:t>
            </a:r>
            <a:r>
              <a:rPr lang="en-US" sz="1000" i="1" dirty="0" smtClean="0">
                <a:solidFill>
                  <a:srgbClr val="FF0000"/>
                </a:solidFill>
              </a:rPr>
              <a:t>sendIAcctNBankDetails</a:t>
            </a:r>
            <a:endParaRPr lang="en-US" sz="1000" dirty="0" smtClean="0">
              <a:solidFill>
                <a:srgbClr val="FF0000"/>
              </a:solidFill>
              <a:cs typeface="Arial" pitchFamily="34" charset="0"/>
            </a:endParaRPr>
          </a:p>
          <a:p>
            <a:pPr eaLnBrk="1" hangingPunct="1">
              <a:spcBef>
                <a:spcPct val="0"/>
              </a:spcBef>
              <a:buFont typeface="+mj-lt"/>
              <a:buAutoNum type="arabicPeriod" startAt="4"/>
              <a:defRPr/>
            </a:pPr>
            <a:endParaRPr lang="en-US" sz="1000" dirty="0" smtClean="0"/>
          </a:p>
          <a:p>
            <a:pPr eaLnBrk="1" hangingPunct="1">
              <a:spcBef>
                <a:spcPct val="0"/>
              </a:spcBef>
              <a:buFont typeface="+mj-lt"/>
              <a:buAutoNum type="arabicPeriod" startAt="4"/>
              <a:defRPr/>
            </a:pPr>
            <a:r>
              <a:rPr lang="en-US" sz="1000" dirty="0" smtClean="0"/>
              <a:t>PISP sends the updated (With real account details) mandate to the customers bank for authorization.</a:t>
            </a:r>
          </a:p>
          <a:p>
            <a:pPr eaLnBrk="1" hangingPunct="1">
              <a:spcBef>
                <a:spcPct val="0"/>
              </a:spcBef>
              <a:buFont typeface="+mj-lt"/>
              <a:buAutoNum type="arabicPeriod" startAt="4"/>
              <a:defRPr/>
            </a:pPr>
            <a:r>
              <a:rPr lang="en-US" sz="1000" dirty="0" smtClean="0">
                <a:cs typeface="Arial" pitchFamily="34" charset="0"/>
              </a:rPr>
              <a:t>Customer bank initiates the SCA process with the Buyer.</a:t>
            </a:r>
          </a:p>
          <a:p>
            <a:pPr eaLnBrk="1" hangingPunct="1">
              <a:spcBef>
                <a:spcPct val="0"/>
              </a:spcBef>
              <a:buFont typeface="Times New Roman" panose="02020603050405020304" pitchFamily="18" charset="0"/>
              <a:buAutoNum type="arabicPeriod" startAt="4"/>
              <a:defRPr/>
            </a:pPr>
            <a:r>
              <a:rPr lang="en-US" sz="1000" dirty="0" smtClean="0"/>
              <a:t>The Buyer enters the SCA security credentials and the data is sent to the Merchant which sends it to the PISP.</a:t>
            </a:r>
            <a:endParaRPr lang="en-US" sz="1000" dirty="0" smtClean="0">
              <a:solidFill>
                <a:srgbClr val="FF0000"/>
              </a:solidFill>
              <a:cs typeface="Arial" pitchFamily="34" charset="0"/>
            </a:endParaRPr>
          </a:p>
          <a:p>
            <a:pPr eaLnBrk="1" hangingPunct="1">
              <a:spcBef>
                <a:spcPct val="0"/>
              </a:spcBef>
              <a:buFont typeface="Times New Roman" panose="02020603050405020304" pitchFamily="18" charset="0"/>
              <a:buAutoNum type="arabicPeriod" startAt="4"/>
              <a:defRPr/>
            </a:pPr>
            <a:r>
              <a:rPr lang="en-IN" sz="1000" dirty="0" smtClean="0"/>
              <a:t>PISP send the SCA security details received for the initiated transaction to the Customer Bank. </a:t>
            </a:r>
            <a:r>
              <a:rPr lang="en-US" sz="1000" dirty="0" smtClean="0">
                <a:solidFill>
                  <a:srgbClr val="FF0000"/>
                </a:solidFill>
                <a:cs typeface="Arial" pitchFamily="34" charset="0"/>
              </a:rPr>
              <a:t>sendTransactionAndOTPDetails</a:t>
            </a:r>
          </a:p>
          <a:p>
            <a:pPr eaLnBrk="1" hangingPunct="1">
              <a:spcBef>
                <a:spcPct val="0"/>
              </a:spcBef>
              <a:buFont typeface="Times New Roman" panose="02020603050405020304" pitchFamily="18" charset="0"/>
              <a:buAutoNum type="arabicPeriod" startAt="4"/>
              <a:defRPr/>
            </a:pPr>
            <a:r>
              <a:rPr lang="en-IN" sz="1000" dirty="0" smtClean="0"/>
              <a:t>Customer Bank verify the Payment details and OTP. After successful verification, Customer Bank send positive response to the PISP.</a:t>
            </a:r>
            <a:r>
              <a:rPr lang="en-US" sz="1000" dirty="0" smtClean="0">
                <a:solidFill>
                  <a:srgbClr val="FF0000"/>
                </a:solidFill>
                <a:cs typeface="Arial" pitchFamily="34" charset="0"/>
              </a:rPr>
              <a:t> verifyTransactionAndOTPDetails, executePaymentOrder, notifyPaymentOrderStatus</a:t>
            </a:r>
          </a:p>
          <a:p>
            <a:pPr eaLnBrk="1" hangingPunct="1">
              <a:spcBef>
                <a:spcPct val="0"/>
              </a:spcBef>
              <a:buFont typeface="Times New Roman" panose="02020603050405020304" pitchFamily="18" charset="0"/>
              <a:buAutoNum type="arabicPeriod" startAt="4"/>
              <a:defRPr/>
            </a:pPr>
            <a:r>
              <a:rPr lang="en-US" sz="1000" dirty="0" smtClean="0"/>
              <a:t>Approval for E-Mandate is sent by the Customer’s Bank to the PISP..</a:t>
            </a:r>
          </a:p>
          <a:p>
            <a:pPr eaLnBrk="1" hangingPunct="1">
              <a:spcBef>
                <a:spcPct val="0"/>
              </a:spcBef>
              <a:buAutoNum type="arabicPeriod" startAt="4"/>
              <a:defRPr/>
            </a:pPr>
            <a:r>
              <a:rPr lang="en-US" sz="1000" dirty="0" smtClean="0"/>
              <a:t>Approved e-mandate is sent from PISP to Merchant’s bank to safe store it. Merchant`s bank should act as a mandate manager</a:t>
            </a:r>
            <a:r>
              <a:rPr lang="en-IN" sz="1000" dirty="0" smtClean="0"/>
              <a:t>.</a:t>
            </a:r>
          </a:p>
          <a:p>
            <a:pPr eaLnBrk="1" hangingPunct="1">
              <a:spcBef>
                <a:spcPct val="0"/>
              </a:spcBef>
              <a:buAutoNum type="arabicPeriod" startAt="4"/>
              <a:defRPr/>
            </a:pPr>
            <a:r>
              <a:rPr lang="en-IN" sz="1000" dirty="0" smtClean="0"/>
              <a:t>Merchant bank shares a copy of the mandate with Customer bank.</a:t>
            </a:r>
          </a:p>
          <a:p>
            <a:pPr eaLnBrk="1" hangingPunct="1">
              <a:spcBef>
                <a:spcPct val="0"/>
              </a:spcBef>
              <a:buNone/>
              <a:defRPr/>
            </a:pPr>
            <a:endParaRPr lang="en-US" sz="1000" dirty="0" smtClean="0"/>
          </a:p>
          <a:p>
            <a:pPr eaLnBrk="1" hangingPunct="1">
              <a:spcBef>
                <a:spcPct val="0"/>
              </a:spcBef>
              <a:buNone/>
              <a:defRPr/>
            </a:pPr>
            <a:r>
              <a:rPr lang="en-US" sz="1000" b="1" dirty="0" smtClean="0"/>
              <a:t>NOTE: All the information has to be sent through EBICS.</a:t>
            </a:r>
            <a:endParaRPr lang="en-US" sz="1600" b="1" dirty="0" smtClean="0"/>
          </a:p>
        </p:txBody>
      </p:sp>
      <p:cxnSp>
        <p:nvCxnSpPr>
          <p:cNvPr id="34" name="Straight Arrow Connector 33"/>
          <p:cNvCxnSpPr/>
          <p:nvPr/>
        </p:nvCxnSpPr>
        <p:spPr>
          <a:xfrm flipV="1">
            <a:off x="2541235" y="2785730"/>
            <a:ext cx="999407" cy="431324"/>
          </a:xfrm>
          <a:prstGeom prst="straightConnector1">
            <a:avLst/>
          </a:prstGeom>
          <a:ln w="12700">
            <a:solidFill>
              <a:srgbClr val="000000"/>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sp>
        <p:nvSpPr>
          <p:cNvPr id="38" name="Oval 37"/>
          <p:cNvSpPr/>
          <p:nvPr/>
        </p:nvSpPr>
        <p:spPr>
          <a:xfrm>
            <a:off x="2658247" y="2848179"/>
            <a:ext cx="195943" cy="235132"/>
          </a:xfrm>
          <a:prstGeom prst="ellipse">
            <a:avLst/>
          </a:prstGeom>
          <a:ln w="12700">
            <a:solidFill>
              <a:srgbClr val="000000"/>
            </a:solidFill>
            <a:prstDash val="solid"/>
            <a:tailEnd type="arrow"/>
          </a:ln>
        </p:spPr>
        <p:style>
          <a:lnRef idx="1">
            <a:schemeClr val="accent1"/>
          </a:lnRef>
          <a:fillRef idx="0">
            <a:schemeClr val="accent1"/>
          </a:fillRef>
          <a:effectRef idx="0">
            <a:schemeClr val="accent1"/>
          </a:effectRef>
          <a:fontRef idx="minor">
            <a:schemeClr val="tx1"/>
          </a:fontRef>
        </p:style>
        <p:txBody>
          <a:bodyPr lIns="91430" tIns="45715" rIns="91430" bIns="45715" rtlCol="0" anchor="ctr"/>
          <a:lstStyle/>
          <a:p>
            <a:pPr algn="ctr"/>
            <a:r>
              <a:rPr lang="en-US" sz="1100" dirty="0" smtClean="0">
                <a:solidFill>
                  <a:srgbClr val="000000"/>
                </a:solidFill>
                <a:latin typeface="Calibri" pitchFamily="34" charset="0"/>
              </a:rPr>
              <a:t>2</a:t>
            </a:r>
          </a:p>
        </p:txBody>
      </p:sp>
      <p:cxnSp>
        <p:nvCxnSpPr>
          <p:cNvPr id="44" name="Straight Arrow Connector 43"/>
          <p:cNvCxnSpPr/>
          <p:nvPr/>
        </p:nvCxnSpPr>
        <p:spPr>
          <a:xfrm flipH="1" flipV="1">
            <a:off x="2697358" y="1429627"/>
            <a:ext cx="3044277" cy="5770"/>
          </a:xfrm>
          <a:prstGeom prst="straightConnector1">
            <a:avLst/>
          </a:prstGeom>
          <a:ln w="12700">
            <a:solidFill>
              <a:srgbClr val="000000"/>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47" name="Oval 46"/>
          <p:cNvSpPr/>
          <p:nvPr/>
        </p:nvSpPr>
        <p:spPr>
          <a:xfrm>
            <a:off x="4889739" y="1755102"/>
            <a:ext cx="195943" cy="235132"/>
          </a:xfrm>
          <a:prstGeom prst="ellipse">
            <a:avLst/>
          </a:prstGeom>
          <a:ln w="12700">
            <a:solidFill>
              <a:srgbClr val="000000"/>
            </a:solidFill>
            <a:prstDash val="solid"/>
            <a:tailEnd type="arrow"/>
          </a:ln>
        </p:spPr>
        <p:style>
          <a:lnRef idx="1">
            <a:schemeClr val="accent1"/>
          </a:lnRef>
          <a:fillRef idx="0">
            <a:schemeClr val="accent1"/>
          </a:fillRef>
          <a:effectRef idx="0">
            <a:schemeClr val="accent1"/>
          </a:effectRef>
          <a:fontRef idx="minor">
            <a:schemeClr val="tx1"/>
          </a:fontRef>
        </p:style>
        <p:txBody>
          <a:bodyPr lIns="91430" tIns="45715" rIns="91430" bIns="45715" rtlCol="0" anchor="ctr"/>
          <a:lstStyle/>
          <a:p>
            <a:pPr algn="ctr"/>
            <a:r>
              <a:rPr lang="en-US" sz="1100" dirty="0" smtClean="0">
                <a:solidFill>
                  <a:srgbClr val="000000"/>
                </a:solidFill>
                <a:latin typeface="Calibri" pitchFamily="34" charset="0"/>
              </a:rPr>
              <a:t>4</a:t>
            </a:r>
          </a:p>
        </p:txBody>
      </p:sp>
      <p:sp>
        <p:nvSpPr>
          <p:cNvPr id="49" name="Oval 48"/>
          <p:cNvSpPr/>
          <p:nvPr/>
        </p:nvSpPr>
        <p:spPr>
          <a:xfrm>
            <a:off x="5197336" y="1638186"/>
            <a:ext cx="195943" cy="235132"/>
          </a:xfrm>
          <a:prstGeom prst="ellipse">
            <a:avLst/>
          </a:prstGeom>
          <a:ln w="12700">
            <a:solidFill>
              <a:srgbClr val="000000"/>
            </a:solidFill>
            <a:prstDash val="solid"/>
            <a:tailEnd type="arrow"/>
          </a:ln>
        </p:spPr>
        <p:style>
          <a:lnRef idx="1">
            <a:schemeClr val="accent1"/>
          </a:lnRef>
          <a:fillRef idx="0">
            <a:schemeClr val="accent1"/>
          </a:fillRef>
          <a:effectRef idx="0">
            <a:schemeClr val="accent1"/>
          </a:effectRef>
          <a:fontRef idx="minor">
            <a:schemeClr val="tx1"/>
          </a:fontRef>
        </p:style>
        <p:txBody>
          <a:bodyPr lIns="91430" tIns="45715" rIns="91430" bIns="45715" rtlCol="0" anchor="ctr"/>
          <a:lstStyle/>
          <a:p>
            <a:pPr algn="ctr"/>
            <a:r>
              <a:rPr lang="en-US" sz="1100" dirty="0" smtClean="0">
                <a:solidFill>
                  <a:srgbClr val="000000"/>
                </a:solidFill>
                <a:latin typeface="Calibri" pitchFamily="34" charset="0"/>
              </a:rPr>
              <a:t>7</a:t>
            </a:r>
          </a:p>
        </p:txBody>
      </p:sp>
      <p:cxnSp>
        <p:nvCxnSpPr>
          <p:cNvPr id="58" name="Straight Arrow Connector 57"/>
          <p:cNvCxnSpPr/>
          <p:nvPr/>
        </p:nvCxnSpPr>
        <p:spPr>
          <a:xfrm flipV="1">
            <a:off x="5423320" y="1637415"/>
            <a:ext cx="137562" cy="63000"/>
          </a:xfrm>
          <a:prstGeom prst="straightConnector1">
            <a:avLst/>
          </a:prstGeom>
          <a:ln w="12700">
            <a:solidFill>
              <a:srgbClr val="000000"/>
            </a:solidFill>
            <a:prstDash val="solid"/>
            <a:tailEnd type="triangle"/>
          </a:ln>
        </p:spPr>
        <p:style>
          <a:lnRef idx="1">
            <a:schemeClr val="accent1"/>
          </a:lnRef>
          <a:fillRef idx="0">
            <a:schemeClr val="accent1"/>
          </a:fillRef>
          <a:effectRef idx="0">
            <a:schemeClr val="accent1"/>
          </a:effectRef>
          <a:fontRef idx="minor">
            <a:schemeClr val="tx1"/>
          </a:fontRef>
        </p:style>
      </p:cxnSp>
      <p:grpSp>
        <p:nvGrpSpPr>
          <p:cNvPr id="2" name="Group 23"/>
          <p:cNvGrpSpPr>
            <a:grpSpLocks/>
          </p:cNvGrpSpPr>
          <p:nvPr/>
        </p:nvGrpSpPr>
        <p:grpSpPr bwMode="auto">
          <a:xfrm>
            <a:off x="5922388" y="1244010"/>
            <a:ext cx="520875" cy="561592"/>
            <a:chOff x="567" y="1616"/>
            <a:chExt cx="568" cy="605"/>
          </a:xfrm>
        </p:grpSpPr>
        <p:sp>
          <p:nvSpPr>
            <p:cNvPr id="70" name="AutoShape 17"/>
            <p:cNvSpPr>
              <a:spLocks noChangeAspect="1" noChangeArrowheads="1" noTextEdit="1"/>
            </p:cNvSpPr>
            <p:nvPr/>
          </p:nvSpPr>
          <p:spPr bwMode="auto">
            <a:xfrm>
              <a:off x="567" y="1616"/>
              <a:ext cx="568" cy="605"/>
            </a:xfrm>
            <a:prstGeom prst="rect">
              <a:avLst/>
            </a:prstGeom>
            <a:noFill/>
            <a:ln w="9525">
              <a:noFill/>
              <a:miter lim="800000"/>
              <a:headEnd/>
              <a:tailEnd/>
            </a:ln>
          </p:spPr>
          <p:txBody>
            <a:bodyPr/>
            <a:lstStyle/>
            <a:p>
              <a:endParaRPr lang="en-US" sz="700" dirty="0"/>
            </a:p>
          </p:txBody>
        </p:sp>
        <p:sp>
          <p:nvSpPr>
            <p:cNvPr id="71" name="Freeform 19"/>
            <p:cNvSpPr>
              <a:spLocks/>
            </p:cNvSpPr>
            <p:nvPr/>
          </p:nvSpPr>
          <p:spPr bwMode="auto">
            <a:xfrm>
              <a:off x="611" y="1660"/>
              <a:ext cx="480" cy="517"/>
            </a:xfrm>
            <a:custGeom>
              <a:avLst/>
              <a:gdLst>
                <a:gd name="T0" fmla="*/ 1 w 960"/>
                <a:gd name="T1" fmla="*/ 0 h 1034"/>
                <a:gd name="T2" fmla="*/ 1 w 960"/>
                <a:gd name="T3" fmla="*/ 1 h 1034"/>
                <a:gd name="T4" fmla="*/ 1 w 960"/>
                <a:gd name="T5" fmla="*/ 1 h 1034"/>
                <a:gd name="T6" fmla="*/ 1 w 960"/>
                <a:gd name="T7" fmla="*/ 1 h 1034"/>
                <a:gd name="T8" fmla="*/ 1 w 960"/>
                <a:gd name="T9" fmla="*/ 1 h 1034"/>
                <a:gd name="T10" fmla="*/ 1 w 960"/>
                <a:gd name="T11" fmla="*/ 1 h 1034"/>
                <a:gd name="T12" fmla="*/ 1 w 960"/>
                <a:gd name="T13" fmla="*/ 1 h 1034"/>
                <a:gd name="T14" fmla="*/ 1 w 960"/>
                <a:gd name="T15" fmla="*/ 1 h 1034"/>
                <a:gd name="T16" fmla="*/ 1 w 960"/>
                <a:gd name="T17" fmla="*/ 1 h 1034"/>
                <a:gd name="T18" fmla="*/ 1 w 960"/>
                <a:gd name="T19" fmla="*/ 1 h 1034"/>
                <a:gd name="T20" fmla="*/ 1 w 960"/>
                <a:gd name="T21" fmla="*/ 1 h 1034"/>
                <a:gd name="T22" fmla="*/ 1 w 960"/>
                <a:gd name="T23" fmla="*/ 1 h 1034"/>
                <a:gd name="T24" fmla="*/ 1 w 960"/>
                <a:gd name="T25" fmla="*/ 1 h 1034"/>
                <a:gd name="T26" fmla="*/ 1 w 960"/>
                <a:gd name="T27" fmla="*/ 1 h 1034"/>
                <a:gd name="T28" fmla="*/ 1 w 960"/>
                <a:gd name="T29" fmla="*/ 1 h 1034"/>
                <a:gd name="T30" fmla="*/ 1 w 960"/>
                <a:gd name="T31" fmla="*/ 1 h 1034"/>
                <a:gd name="T32" fmla="*/ 1 w 960"/>
                <a:gd name="T33" fmla="*/ 1 h 1034"/>
                <a:gd name="T34" fmla="*/ 1 w 960"/>
                <a:gd name="T35" fmla="*/ 1 h 1034"/>
                <a:gd name="T36" fmla="*/ 1 w 960"/>
                <a:gd name="T37" fmla="*/ 1 h 1034"/>
                <a:gd name="T38" fmla="*/ 1 w 960"/>
                <a:gd name="T39" fmla="*/ 1 h 1034"/>
                <a:gd name="T40" fmla="*/ 1 w 960"/>
                <a:gd name="T41" fmla="*/ 1 h 1034"/>
                <a:gd name="T42" fmla="*/ 1 w 960"/>
                <a:gd name="T43" fmla="*/ 1 h 1034"/>
                <a:gd name="T44" fmla="*/ 1 w 960"/>
                <a:gd name="T45" fmla="*/ 1 h 1034"/>
                <a:gd name="T46" fmla="*/ 1 w 960"/>
                <a:gd name="T47" fmla="*/ 1 h 1034"/>
                <a:gd name="T48" fmla="*/ 1 w 960"/>
                <a:gd name="T49" fmla="*/ 1 h 1034"/>
                <a:gd name="T50" fmla="*/ 1 w 960"/>
                <a:gd name="T51" fmla="*/ 1 h 1034"/>
                <a:gd name="T52" fmla="*/ 1 w 960"/>
                <a:gd name="T53" fmla="*/ 1 h 1034"/>
                <a:gd name="T54" fmla="*/ 1 w 960"/>
                <a:gd name="T55" fmla="*/ 1 h 1034"/>
                <a:gd name="T56" fmla="*/ 1 w 960"/>
                <a:gd name="T57" fmla="*/ 1 h 1034"/>
                <a:gd name="T58" fmla="*/ 1 w 960"/>
                <a:gd name="T59" fmla="*/ 1 h 1034"/>
                <a:gd name="T60" fmla="*/ 1 w 960"/>
                <a:gd name="T61" fmla="*/ 1 h 1034"/>
                <a:gd name="T62" fmla="*/ 1 w 960"/>
                <a:gd name="T63" fmla="*/ 1 h 1034"/>
                <a:gd name="T64" fmla="*/ 1 w 960"/>
                <a:gd name="T65" fmla="*/ 1 h 1034"/>
                <a:gd name="T66" fmla="*/ 1 w 960"/>
                <a:gd name="T67" fmla="*/ 1 h 1034"/>
                <a:gd name="T68" fmla="*/ 1 w 960"/>
                <a:gd name="T69" fmla="*/ 1 h 1034"/>
                <a:gd name="T70" fmla="*/ 1 w 960"/>
                <a:gd name="T71" fmla="*/ 1 h 1034"/>
                <a:gd name="T72" fmla="*/ 1 w 960"/>
                <a:gd name="T73" fmla="*/ 1 h 1034"/>
                <a:gd name="T74" fmla="*/ 1 w 960"/>
                <a:gd name="T75" fmla="*/ 1 h 1034"/>
                <a:gd name="T76" fmla="*/ 1 w 960"/>
                <a:gd name="T77" fmla="*/ 1 h 1034"/>
                <a:gd name="T78" fmla="*/ 1 w 960"/>
                <a:gd name="T79" fmla="*/ 1 h 1034"/>
                <a:gd name="T80" fmla="*/ 1 w 960"/>
                <a:gd name="T81" fmla="*/ 1 h 1034"/>
                <a:gd name="T82" fmla="*/ 1 w 960"/>
                <a:gd name="T83" fmla="*/ 1 h 1034"/>
                <a:gd name="T84" fmla="*/ 1 w 960"/>
                <a:gd name="T85" fmla="*/ 1 h 1034"/>
                <a:gd name="T86" fmla="*/ 1 w 960"/>
                <a:gd name="T87" fmla="*/ 1 h 1034"/>
                <a:gd name="T88" fmla="*/ 0 w 960"/>
                <a:gd name="T89" fmla="*/ 1 h 1034"/>
                <a:gd name="T90" fmla="*/ 0 w 960"/>
                <a:gd name="T91" fmla="*/ 1 h 1034"/>
                <a:gd name="T92" fmla="*/ 1 w 960"/>
                <a:gd name="T93" fmla="*/ 1 h 1034"/>
                <a:gd name="T94" fmla="*/ 1 w 960"/>
                <a:gd name="T95" fmla="*/ 1 h 1034"/>
                <a:gd name="T96" fmla="*/ 1 w 960"/>
                <a:gd name="T97" fmla="*/ 1 h 1034"/>
                <a:gd name="T98" fmla="*/ 1 w 960"/>
                <a:gd name="T99" fmla="*/ 1 h 1034"/>
                <a:gd name="T100" fmla="*/ 1 w 960"/>
                <a:gd name="T101" fmla="*/ 1 h 1034"/>
                <a:gd name="T102" fmla="*/ 1 w 960"/>
                <a:gd name="T103" fmla="*/ 1 h 1034"/>
                <a:gd name="T104" fmla="*/ 1 w 960"/>
                <a:gd name="T105" fmla="*/ 1 h 1034"/>
                <a:gd name="T106" fmla="*/ 1 w 960"/>
                <a:gd name="T107" fmla="*/ 1 h 1034"/>
                <a:gd name="T108" fmla="*/ 1 w 960"/>
                <a:gd name="T109" fmla="*/ 1 h 1034"/>
                <a:gd name="T110" fmla="*/ 1 w 960"/>
                <a:gd name="T111" fmla="*/ 1 h 1034"/>
                <a:gd name="T112" fmla="*/ 1 w 960"/>
                <a:gd name="T113" fmla="*/ 1 h 1034"/>
                <a:gd name="T114" fmla="*/ 1 w 960"/>
                <a:gd name="T115" fmla="*/ 1 h 1034"/>
                <a:gd name="T116" fmla="*/ 1 w 960"/>
                <a:gd name="T117" fmla="*/ 1 h 1034"/>
                <a:gd name="T118" fmla="*/ 1 w 960"/>
                <a:gd name="T119" fmla="*/ 1 h 1034"/>
                <a:gd name="T120" fmla="*/ 1 w 960"/>
                <a:gd name="T121" fmla="*/ 1 h 1034"/>
                <a:gd name="T122" fmla="*/ 1 w 960"/>
                <a:gd name="T123" fmla="*/ 0 h 1034"/>
                <a:gd name="T124" fmla="*/ 1 w 960"/>
                <a:gd name="T125" fmla="*/ 0 h 1034"/>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960"/>
                <a:gd name="T190" fmla="*/ 0 h 1034"/>
                <a:gd name="T191" fmla="*/ 960 w 960"/>
                <a:gd name="T192" fmla="*/ 1034 h 1034"/>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960" h="1034">
                  <a:moveTo>
                    <a:pt x="332" y="0"/>
                  </a:moveTo>
                  <a:lnTo>
                    <a:pt x="354" y="12"/>
                  </a:lnTo>
                  <a:lnTo>
                    <a:pt x="376" y="24"/>
                  </a:lnTo>
                  <a:lnTo>
                    <a:pt x="399" y="35"/>
                  </a:lnTo>
                  <a:lnTo>
                    <a:pt x="423" y="47"/>
                  </a:lnTo>
                  <a:lnTo>
                    <a:pt x="445" y="57"/>
                  </a:lnTo>
                  <a:lnTo>
                    <a:pt x="468" y="68"/>
                  </a:lnTo>
                  <a:lnTo>
                    <a:pt x="490" y="80"/>
                  </a:lnTo>
                  <a:lnTo>
                    <a:pt x="511" y="92"/>
                  </a:lnTo>
                  <a:lnTo>
                    <a:pt x="534" y="104"/>
                  </a:lnTo>
                  <a:lnTo>
                    <a:pt x="554" y="116"/>
                  </a:lnTo>
                  <a:lnTo>
                    <a:pt x="575" y="130"/>
                  </a:lnTo>
                  <a:lnTo>
                    <a:pt x="594" y="144"/>
                  </a:lnTo>
                  <a:lnTo>
                    <a:pt x="620" y="164"/>
                  </a:lnTo>
                  <a:lnTo>
                    <a:pt x="642" y="183"/>
                  </a:lnTo>
                  <a:lnTo>
                    <a:pt x="665" y="204"/>
                  </a:lnTo>
                  <a:lnTo>
                    <a:pt x="687" y="227"/>
                  </a:lnTo>
                  <a:lnTo>
                    <a:pt x="710" y="247"/>
                  </a:lnTo>
                  <a:lnTo>
                    <a:pt x="730" y="270"/>
                  </a:lnTo>
                  <a:lnTo>
                    <a:pt x="751" y="292"/>
                  </a:lnTo>
                  <a:lnTo>
                    <a:pt x="773" y="315"/>
                  </a:lnTo>
                  <a:lnTo>
                    <a:pt x="794" y="337"/>
                  </a:lnTo>
                  <a:lnTo>
                    <a:pt x="815" y="360"/>
                  </a:lnTo>
                  <a:lnTo>
                    <a:pt x="836" y="382"/>
                  </a:lnTo>
                  <a:lnTo>
                    <a:pt x="856" y="403"/>
                  </a:lnTo>
                  <a:lnTo>
                    <a:pt x="856" y="470"/>
                  </a:lnTo>
                  <a:lnTo>
                    <a:pt x="824" y="470"/>
                  </a:lnTo>
                  <a:lnTo>
                    <a:pt x="824" y="780"/>
                  </a:lnTo>
                  <a:lnTo>
                    <a:pt x="932" y="890"/>
                  </a:lnTo>
                  <a:lnTo>
                    <a:pt x="932" y="939"/>
                  </a:lnTo>
                  <a:lnTo>
                    <a:pt x="936" y="942"/>
                  </a:lnTo>
                  <a:lnTo>
                    <a:pt x="938" y="944"/>
                  </a:lnTo>
                  <a:lnTo>
                    <a:pt x="939" y="946"/>
                  </a:lnTo>
                  <a:lnTo>
                    <a:pt x="943" y="949"/>
                  </a:lnTo>
                  <a:lnTo>
                    <a:pt x="944" y="951"/>
                  </a:lnTo>
                  <a:lnTo>
                    <a:pt x="946" y="953"/>
                  </a:lnTo>
                  <a:lnTo>
                    <a:pt x="950" y="956"/>
                  </a:lnTo>
                  <a:lnTo>
                    <a:pt x="951" y="958"/>
                  </a:lnTo>
                  <a:lnTo>
                    <a:pt x="955" y="961"/>
                  </a:lnTo>
                  <a:lnTo>
                    <a:pt x="956" y="963"/>
                  </a:lnTo>
                  <a:lnTo>
                    <a:pt x="958" y="965"/>
                  </a:lnTo>
                  <a:lnTo>
                    <a:pt x="960" y="966"/>
                  </a:lnTo>
                  <a:lnTo>
                    <a:pt x="960" y="1034"/>
                  </a:lnTo>
                  <a:lnTo>
                    <a:pt x="297" y="1034"/>
                  </a:lnTo>
                  <a:lnTo>
                    <a:pt x="0" y="737"/>
                  </a:lnTo>
                  <a:lnTo>
                    <a:pt x="0" y="628"/>
                  </a:lnTo>
                  <a:lnTo>
                    <a:pt x="69" y="628"/>
                  </a:lnTo>
                  <a:lnTo>
                    <a:pt x="69" y="246"/>
                  </a:lnTo>
                  <a:lnTo>
                    <a:pt x="66" y="242"/>
                  </a:lnTo>
                  <a:lnTo>
                    <a:pt x="62" y="239"/>
                  </a:lnTo>
                  <a:lnTo>
                    <a:pt x="57" y="234"/>
                  </a:lnTo>
                  <a:lnTo>
                    <a:pt x="54" y="228"/>
                  </a:lnTo>
                  <a:lnTo>
                    <a:pt x="48" y="223"/>
                  </a:lnTo>
                  <a:lnTo>
                    <a:pt x="43" y="220"/>
                  </a:lnTo>
                  <a:lnTo>
                    <a:pt x="40" y="215"/>
                  </a:lnTo>
                  <a:lnTo>
                    <a:pt x="36" y="211"/>
                  </a:lnTo>
                  <a:lnTo>
                    <a:pt x="33" y="208"/>
                  </a:lnTo>
                  <a:lnTo>
                    <a:pt x="31" y="204"/>
                  </a:lnTo>
                  <a:lnTo>
                    <a:pt x="29" y="202"/>
                  </a:lnTo>
                  <a:lnTo>
                    <a:pt x="28" y="201"/>
                  </a:lnTo>
                  <a:lnTo>
                    <a:pt x="28" y="145"/>
                  </a:lnTo>
                  <a:lnTo>
                    <a:pt x="332" y="0"/>
                  </a:lnTo>
                  <a:close/>
                </a:path>
              </a:pathLst>
            </a:custGeom>
            <a:solidFill>
              <a:srgbClr val="000066"/>
            </a:solidFill>
            <a:ln w="9525">
              <a:noFill/>
              <a:round/>
              <a:headEnd/>
              <a:tailEnd/>
            </a:ln>
          </p:spPr>
          <p:txBody>
            <a:bodyPr/>
            <a:lstStyle/>
            <a:p>
              <a:endParaRPr lang="en-US" sz="700" dirty="0"/>
            </a:p>
          </p:txBody>
        </p:sp>
        <p:sp>
          <p:nvSpPr>
            <p:cNvPr id="72" name="Freeform 20"/>
            <p:cNvSpPr>
              <a:spLocks/>
            </p:cNvSpPr>
            <p:nvPr/>
          </p:nvSpPr>
          <p:spPr bwMode="auto">
            <a:xfrm>
              <a:off x="640" y="1689"/>
              <a:ext cx="385" cy="192"/>
            </a:xfrm>
            <a:custGeom>
              <a:avLst/>
              <a:gdLst>
                <a:gd name="T0" fmla="*/ 0 w 772"/>
                <a:gd name="T1" fmla="*/ 0 h 386"/>
                <a:gd name="T2" fmla="*/ 0 w 772"/>
                <a:gd name="T3" fmla="*/ 0 h 386"/>
                <a:gd name="T4" fmla="*/ 0 w 772"/>
                <a:gd name="T5" fmla="*/ 0 h 386"/>
                <a:gd name="T6" fmla="*/ 0 w 772"/>
                <a:gd name="T7" fmla="*/ 0 h 386"/>
                <a:gd name="T8" fmla="*/ 0 w 772"/>
                <a:gd name="T9" fmla="*/ 0 h 386"/>
                <a:gd name="T10" fmla="*/ 0 w 772"/>
                <a:gd name="T11" fmla="*/ 0 h 386"/>
                <a:gd name="T12" fmla="*/ 0 w 772"/>
                <a:gd name="T13" fmla="*/ 0 h 386"/>
                <a:gd name="T14" fmla="*/ 0 w 772"/>
                <a:gd name="T15" fmla="*/ 0 h 386"/>
                <a:gd name="T16" fmla="*/ 0 w 772"/>
                <a:gd name="T17" fmla="*/ 0 h 386"/>
                <a:gd name="T18" fmla="*/ 0 w 772"/>
                <a:gd name="T19" fmla="*/ 0 h 386"/>
                <a:gd name="T20" fmla="*/ 0 w 772"/>
                <a:gd name="T21" fmla="*/ 0 h 386"/>
                <a:gd name="T22" fmla="*/ 0 w 772"/>
                <a:gd name="T23" fmla="*/ 0 h 386"/>
                <a:gd name="T24" fmla="*/ 0 w 772"/>
                <a:gd name="T25" fmla="*/ 0 h 386"/>
                <a:gd name="T26" fmla="*/ 0 w 772"/>
                <a:gd name="T27" fmla="*/ 0 h 386"/>
                <a:gd name="T28" fmla="*/ 0 w 772"/>
                <a:gd name="T29" fmla="*/ 0 h 386"/>
                <a:gd name="T30" fmla="*/ 0 w 772"/>
                <a:gd name="T31" fmla="*/ 0 h 386"/>
                <a:gd name="T32" fmla="*/ 0 w 772"/>
                <a:gd name="T33" fmla="*/ 0 h 386"/>
                <a:gd name="T34" fmla="*/ 0 w 772"/>
                <a:gd name="T35" fmla="*/ 0 h 386"/>
                <a:gd name="T36" fmla="*/ 0 w 772"/>
                <a:gd name="T37" fmla="*/ 0 h 386"/>
                <a:gd name="T38" fmla="*/ 0 w 772"/>
                <a:gd name="T39" fmla="*/ 0 h 386"/>
                <a:gd name="T40" fmla="*/ 0 w 772"/>
                <a:gd name="T41" fmla="*/ 0 h 386"/>
                <a:gd name="T42" fmla="*/ 0 w 772"/>
                <a:gd name="T43" fmla="*/ 0 h 386"/>
                <a:gd name="T44" fmla="*/ 0 w 772"/>
                <a:gd name="T45" fmla="*/ 0 h 386"/>
                <a:gd name="T46" fmla="*/ 0 w 772"/>
                <a:gd name="T47" fmla="*/ 0 h 386"/>
                <a:gd name="T48" fmla="*/ 0 w 772"/>
                <a:gd name="T49" fmla="*/ 0 h 386"/>
                <a:gd name="T50" fmla="*/ 0 w 772"/>
                <a:gd name="T51" fmla="*/ 0 h 386"/>
                <a:gd name="T52" fmla="*/ 0 w 772"/>
                <a:gd name="T53" fmla="*/ 0 h 386"/>
                <a:gd name="T54" fmla="*/ 0 w 772"/>
                <a:gd name="T55" fmla="*/ 0 h 386"/>
                <a:gd name="T56" fmla="*/ 0 w 772"/>
                <a:gd name="T57" fmla="*/ 0 h 386"/>
                <a:gd name="T58" fmla="*/ 0 w 772"/>
                <a:gd name="T59" fmla="*/ 0 h 386"/>
                <a:gd name="T60" fmla="*/ 0 w 772"/>
                <a:gd name="T61" fmla="*/ 0 h 386"/>
                <a:gd name="T62" fmla="*/ 0 w 772"/>
                <a:gd name="T63" fmla="*/ 0 h 386"/>
                <a:gd name="T64" fmla="*/ 0 w 772"/>
                <a:gd name="T65" fmla="*/ 0 h 386"/>
                <a:gd name="T66" fmla="*/ 0 w 772"/>
                <a:gd name="T67" fmla="*/ 0 h 386"/>
                <a:gd name="T68" fmla="*/ 0 w 772"/>
                <a:gd name="T69" fmla="*/ 0 h 386"/>
                <a:gd name="T70" fmla="*/ 0 w 772"/>
                <a:gd name="T71" fmla="*/ 0 h 386"/>
                <a:gd name="T72" fmla="*/ 0 w 772"/>
                <a:gd name="T73" fmla="*/ 0 h 386"/>
                <a:gd name="T74" fmla="*/ 0 w 772"/>
                <a:gd name="T75" fmla="*/ 0 h 386"/>
                <a:gd name="T76" fmla="*/ 0 w 772"/>
                <a:gd name="T77" fmla="*/ 0 h 386"/>
                <a:gd name="T78" fmla="*/ 0 w 772"/>
                <a:gd name="T79" fmla="*/ 0 h 386"/>
                <a:gd name="T80" fmla="*/ 0 w 772"/>
                <a:gd name="T81" fmla="*/ 0 h 386"/>
                <a:gd name="T82" fmla="*/ 0 w 772"/>
                <a:gd name="T83" fmla="*/ 0 h 386"/>
                <a:gd name="T84" fmla="*/ 0 w 772"/>
                <a:gd name="T85" fmla="*/ 0 h 386"/>
                <a:gd name="T86" fmla="*/ 0 w 772"/>
                <a:gd name="T87" fmla="*/ 0 h 386"/>
                <a:gd name="T88" fmla="*/ 0 w 772"/>
                <a:gd name="T89" fmla="*/ 0 h 386"/>
                <a:gd name="T90" fmla="*/ 0 w 772"/>
                <a:gd name="T91" fmla="*/ 0 h 386"/>
                <a:gd name="T92" fmla="*/ 0 w 772"/>
                <a:gd name="T93" fmla="*/ 0 h 386"/>
                <a:gd name="T94" fmla="*/ 0 w 772"/>
                <a:gd name="T95" fmla="*/ 0 h 386"/>
                <a:gd name="T96" fmla="*/ 0 w 772"/>
                <a:gd name="T97" fmla="*/ 0 h 386"/>
                <a:gd name="T98" fmla="*/ 0 w 772"/>
                <a:gd name="T99" fmla="*/ 0 h 386"/>
                <a:gd name="T100" fmla="*/ 0 w 772"/>
                <a:gd name="T101" fmla="*/ 0 h 386"/>
                <a:gd name="T102" fmla="*/ 0 w 772"/>
                <a:gd name="T103" fmla="*/ 0 h 386"/>
                <a:gd name="T104" fmla="*/ 0 w 772"/>
                <a:gd name="T105" fmla="*/ 0 h 386"/>
                <a:gd name="T106" fmla="*/ 0 w 772"/>
                <a:gd name="T107" fmla="*/ 0 h 386"/>
                <a:gd name="T108" fmla="*/ 0 w 772"/>
                <a:gd name="T109" fmla="*/ 0 h 386"/>
                <a:gd name="T110" fmla="*/ 0 w 772"/>
                <a:gd name="T111" fmla="*/ 0 h 386"/>
                <a:gd name="T112" fmla="*/ 0 w 772"/>
                <a:gd name="T113" fmla="*/ 0 h 38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772"/>
                <a:gd name="T172" fmla="*/ 0 h 386"/>
                <a:gd name="T173" fmla="*/ 772 w 772"/>
                <a:gd name="T174" fmla="*/ 386 h 38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772" h="386">
                  <a:moveTo>
                    <a:pt x="318" y="0"/>
                  </a:moveTo>
                  <a:lnTo>
                    <a:pt x="326" y="5"/>
                  </a:lnTo>
                  <a:lnTo>
                    <a:pt x="333" y="9"/>
                  </a:lnTo>
                  <a:lnTo>
                    <a:pt x="340" y="12"/>
                  </a:lnTo>
                  <a:lnTo>
                    <a:pt x="347" y="16"/>
                  </a:lnTo>
                  <a:lnTo>
                    <a:pt x="356" y="21"/>
                  </a:lnTo>
                  <a:lnTo>
                    <a:pt x="363" y="24"/>
                  </a:lnTo>
                  <a:lnTo>
                    <a:pt x="369" y="28"/>
                  </a:lnTo>
                  <a:lnTo>
                    <a:pt x="376" y="31"/>
                  </a:lnTo>
                  <a:lnTo>
                    <a:pt x="385" y="37"/>
                  </a:lnTo>
                  <a:lnTo>
                    <a:pt x="392" y="40"/>
                  </a:lnTo>
                  <a:lnTo>
                    <a:pt x="399" y="43"/>
                  </a:lnTo>
                  <a:lnTo>
                    <a:pt x="406" y="47"/>
                  </a:lnTo>
                  <a:lnTo>
                    <a:pt x="416" y="52"/>
                  </a:lnTo>
                  <a:lnTo>
                    <a:pt x="426" y="57"/>
                  </a:lnTo>
                  <a:lnTo>
                    <a:pt x="435" y="62"/>
                  </a:lnTo>
                  <a:lnTo>
                    <a:pt x="445" y="68"/>
                  </a:lnTo>
                  <a:lnTo>
                    <a:pt x="456" y="73"/>
                  </a:lnTo>
                  <a:lnTo>
                    <a:pt x="466" y="76"/>
                  </a:lnTo>
                  <a:lnTo>
                    <a:pt x="475" y="81"/>
                  </a:lnTo>
                  <a:lnTo>
                    <a:pt x="485" y="87"/>
                  </a:lnTo>
                  <a:lnTo>
                    <a:pt x="496" y="94"/>
                  </a:lnTo>
                  <a:lnTo>
                    <a:pt x="504" y="99"/>
                  </a:lnTo>
                  <a:lnTo>
                    <a:pt x="513" y="106"/>
                  </a:lnTo>
                  <a:lnTo>
                    <a:pt x="521" y="111"/>
                  </a:lnTo>
                  <a:lnTo>
                    <a:pt x="544" y="130"/>
                  </a:lnTo>
                  <a:lnTo>
                    <a:pt x="566" y="151"/>
                  </a:lnTo>
                  <a:lnTo>
                    <a:pt x="587" y="170"/>
                  </a:lnTo>
                  <a:lnTo>
                    <a:pt x="608" y="190"/>
                  </a:lnTo>
                  <a:lnTo>
                    <a:pt x="628" y="211"/>
                  </a:lnTo>
                  <a:lnTo>
                    <a:pt x="649" y="232"/>
                  </a:lnTo>
                  <a:lnTo>
                    <a:pt x="670" y="254"/>
                  </a:lnTo>
                  <a:lnTo>
                    <a:pt x="689" y="275"/>
                  </a:lnTo>
                  <a:lnTo>
                    <a:pt x="710" y="296"/>
                  </a:lnTo>
                  <a:lnTo>
                    <a:pt x="730" y="318"/>
                  </a:lnTo>
                  <a:lnTo>
                    <a:pt x="751" y="339"/>
                  </a:lnTo>
                  <a:lnTo>
                    <a:pt x="772" y="360"/>
                  </a:lnTo>
                  <a:lnTo>
                    <a:pt x="772" y="386"/>
                  </a:lnTo>
                  <a:lnTo>
                    <a:pt x="254" y="386"/>
                  </a:lnTo>
                  <a:lnTo>
                    <a:pt x="0" y="132"/>
                  </a:lnTo>
                  <a:lnTo>
                    <a:pt x="0" y="107"/>
                  </a:lnTo>
                  <a:lnTo>
                    <a:pt x="2" y="107"/>
                  </a:lnTo>
                  <a:lnTo>
                    <a:pt x="3" y="107"/>
                  </a:lnTo>
                  <a:lnTo>
                    <a:pt x="5" y="106"/>
                  </a:lnTo>
                  <a:lnTo>
                    <a:pt x="7" y="104"/>
                  </a:lnTo>
                  <a:lnTo>
                    <a:pt x="9" y="104"/>
                  </a:lnTo>
                  <a:lnTo>
                    <a:pt x="10" y="104"/>
                  </a:lnTo>
                  <a:lnTo>
                    <a:pt x="12" y="102"/>
                  </a:lnTo>
                  <a:lnTo>
                    <a:pt x="14" y="102"/>
                  </a:lnTo>
                  <a:lnTo>
                    <a:pt x="14" y="100"/>
                  </a:lnTo>
                  <a:lnTo>
                    <a:pt x="257" y="342"/>
                  </a:lnTo>
                  <a:lnTo>
                    <a:pt x="525" y="206"/>
                  </a:lnTo>
                  <a:lnTo>
                    <a:pt x="318" y="0"/>
                  </a:lnTo>
                  <a:close/>
                </a:path>
              </a:pathLst>
            </a:custGeom>
            <a:solidFill>
              <a:srgbClr val="A2C1FE"/>
            </a:solidFill>
            <a:ln w="9525">
              <a:noFill/>
              <a:round/>
              <a:headEnd/>
              <a:tailEnd/>
            </a:ln>
          </p:spPr>
          <p:txBody>
            <a:bodyPr/>
            <a:lstStyle/>
            <a:p>
              <a:endParaRPr lang="en-US" sz="700" dirty="0"/>
            </a:p>
          </p:txBody>
        </p:sp>
        <p:sp>
          <p:nvSpPr>
            <p:cNvPr id="73" name="Freeform 21"/>
            <p:cNvSpPr>
              <a:spLocks/>
            </p:cNvSpPr>
            <p:nvPr/>
          </p:nvSpPr>
          <p:spPr bwMode="auto">
            <a:xfrm>
              <a:off x="626" y="1904"/>
              <a:ext cx="436" cy="228"/>
            </a:xfrm>
            <a:custGeom>
              <a:avLst/>
              <a:gdLst>
                <a:gd name="T0" fmla="*/ 0 w 874"/>
                <a:gd name="T1" fmla="*/ 0 h 456"/>
                <a:gd name="T2" fmla="*/ 0 w 874"/>
                <a:gd name="T3" fmla="*/ 0 h 456"/>
                <a:gd name="T4" fmla="*/ 0 w 874"/>
                <a:gd name="T5" fmla="*/ 1 h 456"/>
                <a:gd name="T6" fmla="*/ 0 w 874"/>
                <a:gd name="T7" fmla="*/ 1 h 456"/>
                <a:gd name="T8" fmla="*/ 0 w 874"/>
                <a:gd name="T9" fmla="*/ 1 h 456"/>
                <a:gd name="T10" fmla="*/ 0 w 874"/>
                <a:gd name="T11" fmla="*/ 1 h 456"/>
                <a:gd name="T12" fmla="*/ 0 w 874"/>
                <a:gd name="T13" fmla="*/ 1 h 456"/>
                <a:gd name="T14" fmla="*/ 0 w 874"/>
                <a:gd name="T15" fmla="*/ 1 h 456"/>
                <a:gd name="T16" fmla="*/ 0 w 874"/>
                <a:gd name="T17" fmla="*/ 0 h 456"/>
                <a:gd name="T18" fmla="*/ 0 w 874"/>
                <a:gd name="T19" fmla="*/ 0 h 456"/>
                <a:gd name="T20" fmla="*/ 0 w 874"/>
                <a:gd name="T21" fmla="*/ 1 h 456"/>
                <a:gd name="T22" fmla="*/ 0 w 874"/>
                <a:gd name="T23" fmla="*/ 1 h 456"/>
                <a:gd name="T24" fmla="*/ 0 w 874"/>
                <a:gd name="T25" fmla="*/ 1 h 456"/>
                <a:gd name="T26" fmla="*/ 0 w 874"/>
                <a:gd name="T27" fmla="*/ 1 h 456"/>
                <a:gd name="T28" fmla="*/ 0 w 874"/>
                <a:gd name="T29" fmla="*/ 1 h 456"/>
                <a:gd name="T30" fmla="*/ 0 w 874"/>
                <a:gd name="T31" fmla="*/ 1 h 456"/>
                <a:gd name="T32" fmla="*/ 0 w 874"/>
                <a:gd name="T33" fmla="*/ 0 h 456"/>
                <a:gd name="T34" fmla="*/ 0 w 874"/>
                <a:gd name="T35" fmla="*/ 0 h 456"/>
                <a:gd name="T36" fmla="*/ 0 w 874"/>
                <a:gd name="T37" fmla="*/ 1 h 456"/>
                <a:gd name="T38" fmla="*/ 0 w 874"/>
                <a:gd name="T39" fmla="*/ 1 h 456"/>
                <a:gd name="T40" fmla="*/ 0 w 874"/>
                <a:gd name="T41" fmla="*/ 1 h 456"/>
                <a:gd name="T42" fmla="*/ 0 w 874"/>
                <a:gd name="T43" fmla="*/ 1 h 456"/>
                <a:gd name="T44" fmla="*/ 0 w 874"/>
                <a:gd name="T45" fmla="*/ 1 h 456"/>
                <a:gd name="T46" fmla="*/ 0 w 874"/>
                <a:gd name="T47" fmla="*/ 1 h 456"/>
                <a:gd name="T48" fmla="*/ 0 w 874"/>
                <a:gd name="T49" fmla="*/ 0 h 456"/>
                <a:gd name="T50" fmla="*/ 0 w 874"/>
                <a:gd name="T51" fmla="*/ 0 h 456"/>
                <a:gd name="T52" fmla="*/ 0 w 874"/>
                <a:gd name="T53" fmla="*/ 1 h 456"/>
                <a:gd name="T54" fmla="*/ 0 w 874"/>
                <a:gd name="T55" fmla="*/ 1 h 456"/>
                <a:gd name="T56" fmla="*/ 0 w 874"/>
                <a:gd name="T57" fmla="*/ 1 h 456"/>
                <a:gd name="T58" fmla="*/ 0 w 874"/>
                <a:gd name="T59" fmla="*/ 1 h 456"/>
                <a:gd name="T60" fmla="*/ 0 w 874"/>
                <a:gd name="T61" fmla="*/ 1 h 456"/>
                <a:gd name="T62" fmla="*/ 0 w 874"/>
                <a:gd name="T63" fmla="*/ 1 h 456"/>
                <a:gd name="T64" fmla="*/ 0 w 874"/>
                <a:gd name="T65" fmla="*/ 1 h 456"/>
                <a:gd name="T66" fmla="*/ 0 w 874"/>
                <a:gd name="T67" fmla="*/ 1 h 456"/>
                <a:gd name="T68" fmla="*/ 0 w 874"/>
                <a:gd name="T69" fmla="*/ 1 h 456"/>
                <a:gd name="T70" fmla="*/ 0 w 874"/>
                <a:gd name="T71" fmla="*/ 1 h 456"/>
                <a:gd name="T72" fmla="*/ 0 w 874"/>
                <a:gd name="T73" fmla="*/ 1 h 456"/>
                <a:gd name="T74" fmla="*/ 0 w 874"/>
                <a:gd name="T75" fmla="*/ 1 h 456"/>
                <a:gd name="T76" fmla="*/ 0 w 874"/>
                <a:gd name="T77" fmla="*/ 1 h 456"/>
                <a:gd name="T78" fmla="*/ 0 w 874"/>
                <a:gd name="T79" fmla="*/ 1 h 456"/>
                <a:gd name="T80" fmla="*/ 0 w 874"/>
                <a:gd name="T81" fmla="*/ 1 h 456"/>
                <a:gd name="T82" fmla="*/ 0 w 874"/>
                <a:gd name="T83" fmla="*/ 1 h 456"/>
                <a:gd name="T84" fmla="*/ 0 w 874"/>
                <a:gd name="T85" fmla="*/ 1 h 456"/>
                <a:gd name="T86" fmla="*/ 0 w 874"/>
                <a:gd name="T87" fmla="*/ 1 h 456"/>
                <a:gd name="T88" fmla="*/ 0 w 874"/>
                <a:gd name="T89" fmla="*/ 1 h 456"/>
                <a:gd name="T90" fmla="*/ 0 w 874"/>
                <a:gd name="T91" fmla="*/ 1 h 456"/>
                <a:gd name="T92" fmla="*/ 0 w 874"/>
                <a:gd name="T93" fmla="*/ 1 h 456"/>
                <a:gd name="T94" fmla="*/ 0 w 874"/>
                <a:gd name="T95" fmla="*/ 1 h 456"/>
                <a:gd name="T96" fmla="*/ 0 w 874"/>
                <a:gd name="T97" fmla="*/ 0 h 456"/>
                <a:gd name="T98" fmla="*/ 0 w 874"/>
                <a:gd name="T99" fmla="*/ 0 h 45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874"/>
                <a:gd name="T151" fmla="*/ 0 h 456"/>
                <a:gd name="T152" fmla="*/ 874 w 874"/>
                <a:gd name="T153" fmla="*/ 456 h 45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874" h="456">
                  <a:moveTo>
                    <a:pt x="303" y="0"/>
                  </a:moveTo>
                  <a:lnTo>
                    <a:pt x="344" y="0"/>
                  </a:lnTo>
                  <a:lnTo>
                    <a:pt x="344" y="181"/>
                  </a:lnTo>
                  <a:lnTo>
                    <a:pt x="416" y="181"/>
                  </a:lnTo>
                  <a:lnTo>
                    <a:pt x="416" y="399"/>
                  </a:lnTo>
                  <a:lnTo>
                    <a:pt x="487" y="399"/>
                  </a:lnTo>
                  <a:lnTo>
                    <a:pt x="487" y="371"/>
                  </a:lnTo>
                  <a:lnTo>
                    <a:pt x="446" y="371"/>
                  </a:lnTo>
                  <a:lnTo>
                    <a:pt x="446" y="0"/>
                  </a:lnTo>
                  <a:lnTo>
                    <a:pt x="487" y="0"/>
                  </a:lnTo>
                  <a:lnTo>
                    <a:pt x="487" y="181"/>
                  </a:lnTo>
                  <a:lnTo>
                    <a:pt x="556" y="181"/>
                  </a:lnTo>
                  <a:lnTo>
                    <a:pt x="556" y="399"/>
                  </a:lnTo>
                  <a:lnTo>
                    <a:pt x="625" y="399"/>
                  </a:lnTo>
                  <a:lnTo>
                    <a:pt x="625" y="371"/>
                  </a:lnTo>
                  <a:lnTo>
                    <a:pt x="584" y="371"/>
                  </a:lnTo>
                  <a:lnTo>
                    <a:pt x="584" y="0"/>
                  </a:lnTo>
                  <a:lnTo>
                    <a:pt x="627" y="0"/>
                  </a:lnTo>
                  <a:lnTo>
                    <a:pt x="627" y="180"/>
                  </a:lnTo>
                  <a:lnTo>
                    <a:pt x="701" y="261"/>
                  </a:lnTo>
                  <a:lnTo>
                    <a:pt x="701" y="399"/>
                  </a:lnTo>
                  <a:lnTo>
                    <a:pt x="772" y="399"/>
                  </a:lnTo>
                  <a:lnTo>
                    <a:pt x="772" y="371"/>
                  </a:lnTo>
                  <a:lnTo>
                    <a:pt x="731" y="371"/>
                  </a:lnTo>
                  <a:lnTo>
                    <a:pt x="731" y="0"/>
                  </a:lnTo>
                  <a:lnTo>
                    <a:pt x="765" y="0"/>
                  </a:lnTo>
                  <a:lnTo>
                    <a:pt x="765" y="316"/>
                  </a:lnTo>
                  <a:lnTo>
                    <a:pt x="874" y="434"/>
                  </a:lnTo>
                  <a:lnTo>
                    <a:pt x="874" y="456"/>
                  </a:lnTo>
                  <a:lnTo>
                    <a:pt x="249" y="456"/>
                  </a:lnTo>
                  <a:lnTo>
                    <a:pt x="249" y="432"/>
                  </a:lnTo>
                  <a:lnTo>
                    <a:pt x="244" y="427"/>
                  </a:lnTo>
                  <a:lnTo>
                    <a:pt x="230" y="413"/>
                  </a:lnTo>
                  <a:lnTo>
                    <a:pt x="213" y="396"/>
                  </a:lnTo>
                  <a:lnTo>
                    <a:pt x="190" y="375"/>
                  </a:lnTo>
                  <a:lnTo>
                    <a:pt x="166" y="351"/>
                  </a:lnTo>
                  <a:lnTo>
                    <a:pt x="140" y="323"/>
                  </a:lnTo>
                  <a:lnTo>
                    <a:pt x="113" y="297"/>
                  </a:lnTo>
                  <a:lnTo>
                    <a:pt x="87" y="269"/>
                  </a:lnTo>
                  <a:lnTo>
                    <a:pt x="61" y="244"/>
                  </a:lnTo>
                  <a:lnTo>
                    <a:pt x="37" y="221"/>
                  </a:lnTo>
                  <a:lnTo>
                    <a:pt x="18" y="200"/>
                  </a:lnTo>
                  <a:lnTo>
                    <a:pt x="0" y="183"/>
                  </a:lnTo>
                  <a:lnTo>
                    <a:pt x="57" y="183"/>
                  </a:lnTo>
                  <a:lnTo>
                    <a:pt x="275" y="399"/>
                  </a:lnTo>
                  <a:lnTo>
                    <a:pt x="344" y="399"/>
                  </a:lnTo>
                  <a:lnTo>
                    <a:pt x="344" y="371"/>
                  </a:lnTo>
                  <a:lnTo>
                    <a:pt x="303" y="371"/>
                  </a:lnTo>
                  <a:lnTo>
                    <a:pt x="303" y="0"/>
                  </a:lnTo>
                  <a:close/>
                </a:path>
              </a:pathLst>
            </a:custGeom>
            <a:solidFill>
              <a:srgbClr val="A2C1FE"/>
            </a:solidFill>
            <a:ln w="9525">
              <a:noFill/>
              <a:round/>
              <a:headEnd/>
              <a:tailEnd/>
            </a:ln>
          </p:spPr>
          <p:txBody>
            <a:bodyPr/>
            <a:lstStyle/>
            <a:p>
              <a:endParaRPr lang="en-US" sz="700" dirty="0"/>
            </a:p>
          </p:txBody>
        </p:sp>
        <p:sp>
          <p:nvSpPr>
            <p:cNvPr id="74" name="Freeform 22"/>
            <p:cNvSpPr>
              <a:spLocks/>
            </p:cNvSpPr>
            <p:nvPr/>
          </p:nvSpPr>
          <p:spPr bwMode="auto">
            <a:xfrm>
              <a:off x="758" y="2140"/>
              <a:ext cx="319" cy="22"/>
            </a:xfrm>
            <a:custGeom>
              <a:avLst/>
              <a:gdLst>
                <a:gd name="T0" fmla="*/ 0 w 638"/>
                <a:gd name="T1" fmla="*/ 0 h 44"/>
                <a:gd name="T2" fmla="*/ 1 w 638"/>
                <a:gd name="T3" fmla="*/ 0 h 44"/>
                <a:gd name="T4" fmla="*/ 1 w 638"/>
                <a:gd name="T5" fmla="*/ 0 h 44"/>
                <a:gd name="T6" fmla="*/ 1 w 638"/>
                <a:gd name="T7" fmla="*/ 1 h 44"/>
                <a:gd name="T8" fmla="*/ 1 w 638"/>
                <a:gd name="T9" fmla="*/ 1 h 44"/>
                <a:gd name="T10" fmla="*/ 1 w 638"/>
                <a:gd name="T11" fmla="*/ 1 h 44"/>
                <a:gd name="T12" fmla="*/ 1 w 638"/>
                <a:gd name="T13" fmla="*/ 1 h 44"/>
                <a:gd name="T14" fmla="*/ 1 w 638"/>
                <a:gd name="T15" fmla="*/ 1 h 44"/>
                <a:gd name="T16" fmla="*/ 1 w 638"/>
                <a:gd name="T17" fmla="*/ 1 h 44"/>
                <a:gd name="T18" fmla="*/ 1 w 638"/>
                <a:gd name="T19" fmla="*/ 1 h 44"/>
                <a:gd name="T20" fmla="*/ 1 w 638"/>
                <a:gd name="T21" fmla="*/ 1 h 44"/>
                <a:gd name="T22" fmla="*/ 1 w 638"/>
                <a:gd name="T23" fmla="*/ 1 h 44"/>
                <a:gd name="T24" fmla="*/ 1 w 638"/>
                <a:gd name="T25" fmla="*/ 1 h 44"/>
                <a:gd name="T26" fmla="*/ 1 w 638"/>
                <a:gd name="T27" fmla="*/ 1 h 44"/>
                <a:gd name="T28" fmla="*/ 1 w 638"/>
                <a:gd name="T29" fmla="*/ 1 h 44"/>
                <a:gd name="T30" fmla="*/ 1 w 638"/>
                <a:gd name="T31" fmla="*/ 1 h 44"/>
                <a:gd name="T32" fmla="*/ 1 w 638"/>
                <a:gd name="T33" fmla="*/ 1 h 44"/>
                <a:gd name="T34" fmla="*/ 1 w 638"/>
                <a:gd name="T35" fmla="*/ 1 h 44"/>
                <a:gd name="T36" fmla="*/ 1 w 638"/>
                <a:gd name="T37" fmla="*/ 1 h 44"/>
                <a:gd name="T38" fmla="*/ 1 w 638"/>
                <a:gd name="T39" fmla="*/ 1 h 44"/>
                <a:gd name="T40" fmla="*/ 1 w 638"/>
                <a:gd name="T41" fmla="*/ 1 h 44"/>
                <a:gd name="T42" fmla="*/ 1 w 638"/>
                <a:gd name="T43" fmla="*/ 1 h 44"/>
                <a:gd name="T44" fmla="*/ 1 w 638"/>
                <a:gd name="T45" fmla="*/ 1 h 44"/>
                <a:gd name="T46" fmla="*/ 1 w 638"/>
                <a:gd name="T47" fmla="*/ 1 h 44"/>
                <a:gd name="T48" fmla="*/ 1 w 638"/>
                <a:gd name="T49" fmla="*/ 1 h 44"/>
                <a:gd name="T50" fmla="*/ 1 w 638"/>
                <a:gd name="T51" fmla="*/ 1 h 44"/>
                <a:gd name="T52" fmla="*/ 1 w 638"/>
                <a:gd name="T53" fmla="*/ 1 h 44"/>
                <a:gd name="T54" fmla="*/ 1 w 638"/>
                <a:gd name="T55" fmla="*/ 1 h 44"/>
                <a:gd name="T56" fmla="*/ 1 w 638"/>
                <a:gd name="T57" fmla="*/ 1 h 44"/>
                <a:gd name="T58" fmla="*/ 1 w 638"/>
                <a:gd name="T59" fmla="*/ 1 h 44"/>
                <a:gd name="T60" fmla="*/ 1 w 638"/>
                <a:gd name="T61" fmla="*/ 1 h 44"/>
                <a:gd name="T62" fmla="*/ 1 w 638"/>
                <a:gd name="T63" fmla="*/ 1 h 44"/>
                <a:gd name="T64" fmla="*/ 1 w 638"/>
                <a:gd name="T65" fmla="*/ 1 h 44"/>
                <a:gd name="T66" fmla="*/ 1 w 638"/>
                <a:gd name="T67" fmla="*/ 1 h 44"/>
                <a:gd name="T68" fmla="*/ 1 w 638"/>
                <a:gd name="T69" fmla="*/ 1 h 44"/>
                <a:gd name="T70" fmla="*/ 1 w 638"/>
                <a:gd name="T71" fmla="*/ 1 h 44"/>
                <a:gd name="T72" fmla="*/ 1 w 638"/>
                <a:gd name="T73" fmla="*/ 1 h 44"/>
                <a:gd name="T74" fmla="*/ 1 w 638"/>
                <a:gd name="T75" fmla="*/ 1 h 44"/>
                <a:gd name="T76" fmla="*/ 1 w 638"/>
                <a:gd name="T77" fmla="*/ 1 h 44"/>
                <a:gd name="T78" fmla="*/ 0 w 638"/>
                <a:gd name="T79" fmla="*/ 0 h 44"/>
                <a:gd name="T80" fmla="*/ 0 w 638"/>
                <a:gd name="T81" fmla="*/ 0 h 44"/>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638"/>
                <a:gd name="T124" fmla="*/ 0 h 44"/>
                <a:gd name="T125" fmla="*/ 638 w 638"/>
                <a:gd name="T126" fmla="*/ 44 h 44"/>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638" h="44">
                  <a:moveTo>
                    <a:pt x="0" y="0"/>
                  </a:moveTo>
                  <a:lnTo>
                    <a:pt x="614" y="0"/>
                  </a:lnTo>
                  <a:lnTo>
                    <a:pt x="616" y="0"/>
                  </a:lnTo>
                  <a:lnTo>
                    <a:pt x="618" y="1"/>
                  </a:lnTo>
                  <a:lnTo>
                    <a:pt x="619" y="1"/>
                  </a:lnTo>
                  <a:lnTo>
                    <a:pt x="621" y="3"/>
                  </a:lnTo>
                  <a:lnTo>
                    <a:pt x="623" y="5"/>
                  </a:lnTo>
                  <a:lnTo>
                    <a:pt x="625" y="6"/>
                  </a:lnTo>
                  <a:lnTo>
                    <a:pt x="628" y="8"/>
                  </a:lnTo>
                  <a:lnTo>
                    <a:pt x="630" y="10"/>
                  </a:lnTo>
                  <a:lnTo>
                    <a:pt x="631" y="13"/>
                  </a:lnTo>
                  <a:lnTo>
                    <a:pt x="635" y="15"/>
                  </a:lnTo>
                  <a:lnTo>
                    <a:pt x="637" y="17"/>
                  </a:lnTo>
                  <a:lnTo>
                    <a:pt x="638" y="19"/>
                  </a:lnTo>
                  <a:lnTo>
                    <a:pt x="638" y="44"/>
                  </a:lnTo>
                  <a:lnTo>
                    <a:pt x="19" y="44"/>
                  </a:lnTo>
                  <a:lnTo>
                    <a:pt x="19" y="43"/>
                  </a:lnTo>
                  <a:lnTo>
                    <a:pt x="19" y="41"/>
                  </a:lnTo>
                  <a:lnTo>
                    <a:pt x="19" y="39"/>
                  </a:lnTo>
                  <a:lnTo>
                    <a:pt x="19" y="38"/>
                  </a:lnTo>
                  <a:lnTo>
                    <a:pt x="20" y="36"/>
                  </a:lnTo>
                  <a:lnTo>
                    <a:pt x="19" y="34"/>
                  </a:lnTo>
                  <a:lnTo>
                    <a:pt x="20" y="31"/>
                  </a:lnTo>
                  <a:lnTo>
                    <a:pt x="19" y="27"/>
                  </a:lnTo>
                  <a:lnTo>
                    <a:pt x="20" y="24"/>
                  </a:lnTo>
                  <a:lnTo>
                    <a:pt x="19" y="19"/>
                  </a:lnTo>
                  <a:lnTo>
                    <a:pt x="17" y="17"/>
                  </a:lnTo>
                  <a:lnTo>
                    <a:pt x="15" y="15"/>
                  </a:lnTo>
                  <a:lnTo>
                    <a:pt x="13" y="13"/>
                  </a:lnTo>
                  <a:lnTo>
                    <a:pt x="12" y="12"/>
                  </a:lnTo>
                  <a:lnTo>
                    <a:pt x="10" y="10"/>
                  </a:lnTo>
                  <a:lnTo>
                    <a:pt x="8" y="8"/>
                  </a:lnTo>
                  <a:lnTo>
                    <a:pt x="6" y="6"/>
                  </a:lnTo>
                  <a:lnTo>
                    <a:pt x="5" y="5"/>
                  </a:lnTo>
                  <a:lnTo>
                    <a:pt x="3" y="3"/>
                  </a:lnTo>
                  <a:lnTo>
                    <a:pt x="1" y="1"/>
                  </a:lnTo>
                  <a:lnTo>
                    <a:pt x="0" y="0"/>
                  </a:lnTo>
                  <a:close/>
                </a:path>
              </a:pathLst>
            </a:custGeom>
            <a:solidFill>
              <a:srgbClr val="A2C1FE"/>
            </a:solidFill>
            <a:ln w="9525">
              <a:noFill/>
              <a:round/>
              <a:headEnd/>
              <a:tailEnd/>
            </a:ln>
          </p:spPr>
          <p:txBody>
            <a:bodyPr/>
            <a:lstStyle/>
            <a:p>
              <a:endParaRPr lang="en-US" sz="700" dirty="0"/>
            </a:p>
          </p:txBody>
        </p:sp>
      </p:grpSp>
      <p:sp>
        <p:nvSpPr>
          <p:cNvPr id="75" name="TextBox 74"/>
          <p:cNvSpPr txBox="1"/>
          <p:nvPr/>
        </p:nvSpPr>
        <p:spPr>
          <a:xfrm>
            <a:off x="5829301" y="1801147"/>
            <a:ext cx="1118198" cy="400099"/>
          </a:xfrm>
          <a:prstGeom prst="rect">
            <a:avLst/>
          </a:prstGeom>
          <a:noFill/>
        </p:spPr>
        <p:txBody>
          <a:bodyPr wrap="square" lIns="91430" tIns="45715" rIns="91430" bIns="45715" rtlCol="0">
            <a:spAutoFit/>
          </a:bodyPr>
          <a:lstStyle/>
          <a:p>
            <a:pPr algn="ctr"/>
            <a:r>
              <a:rPr lang="en-US" sz="1000" b="1" dirty="0" smtClean="0">
                <a:solidFill>
                  <a:srgbClr val="000000"/>
                </a:solidFill>
                <a:latin typeface="Calibri" pitchFamily="34" charset="0"/>
              </a:rPr>
              <a:t>Bank as Debit Party’s AS-PSP</a:t>
            </a:r>
          </a:p>
        </p:txBody>
      </p:sp>
      <p:pic>
        <p:nvPicPr>
          <p:cNvPr id="77" name="Picture 2" descr="D:\Users\skusare\Desktop\Capgemini_Project_Documents\Capgemini\Capgemini - Payments Practice Work\PSD2\icons to used in ppt\user2.jpg"/>
          <p:cNvPicPr>
            <a:picLocks noChangeAspect="1" noChangeArrowheads="1"/>
          </p:cNvPicPr>
          <p:nvPr/>
        </p:nvPicPr>
        <p:blipFill>
          <a:blip r:embed="rId4" cstate="print"/>
          <a:srcRect/>
          <a:stretch>
            <a:fillRect/>
          </a:stretch>
        </p:blipFill>
        <p:spPr bwMode="auto">
          <a:xfrm>
            <a:off x="1965487" y="1218690"/>
            <a:ext cx="602425" cy="602425"/>
          </a:xfrm>
          <a:prstGeom prst="rect">
            <a:avLst/>
          </a:prstGeom>
          <a:noFill/>
        </p:spPr>
      </p:pic>
      <p:sp>
        <p:nvSpPr>
          <p:cNvPr id="80" name="TextBox 79"/>
          <p:cNvSpPr txBox="1"/>
          <p:nvPr/>
        </p:nvSpPr>
        <p:spPr>
          <a:xfrm>
            <a:off x="1853415" y="1775596"/>
            <a:ext cx="956460" cy="246211"/>
          </a:xfrm>
          <a:prstGeom prst="rect">
            <a:avLst/>
          </a:prstGeom>
          <a:noFill/>
        </p:spPr>
        <p:txBody>
          <a:bodyPr wrap="square" lIns="91430" tIns="45715" rIns="91430" bIns="45715" rtlCol="0">
            <a:spAutoFit/>
          </a:bodyPr>
          <a:lstStyle/>
          <a:p>
            <a:pPr algn="ctr"/>
            <a:r>
              <a:rPr lang="en-US" sz="1000" dirty="0" smtClean="0">
                <a:solidFill>
                  <a:srgbClr val="000000"/>
                </a:solidFill>
                <a:latin typeface="Calibri" pitchFamily="34" charset="0"/>
              </a:rPr>
              <a:t>Buyer/Debtor</a:t>
            </a:r>
          </a:p>
        </p:txBody>
      </p:sp>
      <p:sp>
        <p:nvSpPr>
          <p:cNvPr id="81" name="TextBox 80"/>
          <p:cNvSpPr txBox="1"/>
          <p:nvPr/>
        </p:nvSpPr>
        <p:spPr>
          <a:xfrm>
            <a:off x="1536016" y="3613137"/>
            <a:ext cx="1226233" cy="246211"/>
          </a:xfrm>
          <a:prstGeom prst="rect">
            <a:avLst/>
          </a:prstGeom>
          <a:noFill/>
        </p:spPr>
        <p:txBody>
          <a:bodyPr wrap="square" lIns="91430" tIns="45715" rIns="91430" bIns="45715" rtlCol="0">
            <a:spAutoFit/>
          </a:bodyPr>
          <a:lstStyle/>
          <a:p>
            <a:pPr algn="ctr"/>
            <a:r>
              <a:rPr lang="en-US" sz="1000" dirty="0" smtClean="0">
                <a:solidFill>
                  <a:srgbClr val="000000"/>
                </a:solidFill>
                <a:latin typeface="Calibri" pitchFamily="34" charset="0"/>
              </a:rPr>
              <a:t>Merchant/Creditor </a:t>
            </a:r>
          </a:p>
        </p:txBody>
      </p:sp>
      <p:sp>
        <p:nvSpPr>
          <p:cNvPr id="50" name="Rounded Rectangle 49"/>
          <p:cNvSpPr/>
          <p:nvPr/>
        </p:nvSpPr>
        <p:spPr>
          <a:xfrm>
            <a:off x="3615123" y="2062718"/>
            <a:ext cx="1339703" cy="744279"/>
          </a:xfrm>
          <a:prstGeom prst="roundRect">
            <a:avLst/>
          </a:prstGeom>
          <a:solidFill>
            <a:schemeClr val="accent1">
              <a:lumMod val="40000"/>
              <a:lumOff val="6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91430" tIns="45715" rIns="91430" bIns="45715" rtlCol="0" anchor="ctr"/>
          <a:lstStyle/>
          <a:p>
            <a:pPr algn="ctr"/>
            <a:endParaRPr lang="en-US" sz="1000" dirty="0" smtClean="0">
              <a:solidFill>
                <a:schemeClr val="tx2">
                  <a:lumMod val="50000"/>
                </a:schemeClr>
              </a:solidFill>
              <a:latin typeface="Calibri" pitchFamily="34" charset="0"/>
            </a:endParaRPr>
          </a:p>
        </p:txBody>
      </p:sp>
      <p:sp>
        <p:nvSpPr>
          <p:cNvPr id="52" name="Cloud 51"/>
          <p:cNvSpPr/>
          <p:nvPr/>
        </p:nvSpPr>
        <p:spPr>
          <a:xfrm>
            <a:off x="4086992" y="2158411"/>
            <a:ext cx="827907" cy="463533"/>
          </a:xfrm>
          <a:prstGeom prst="cloud">
            <a:avLst/>
          </a:prstGeom>
          <a:solidFill>
            <a:schemeClr val="tx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35996" rIns="0" bIns="35996" anchor="ctr"/>
          <a:lstStyle/>
          <a:p>
            <a:pPr algn="ctr"/>
            <a:r>
              <a:rPr lang="en-US" sz="900" dirty="0" smtClean="0">
                <a:solidFill>
                  <a:srgbClr val="000000"/>
                </a:solidFill>
                <a:latin typeface="Calibri" pitchFamily="34" charset="0"/>
              </a:rPr>
              <a:t>(Capgemini API)</a:t>
            </a:r>
          </a:p>
        </p:txBody>
      </p:sp>
      <p:grpSp>
        <p:nvGrpSpPr>
          <p:cNvPr id="3" name="Group 23"/>
          <p:cNvGrpSpPr>
            <a:grpSpLocks/>
          </p:cNvGrpSpPr>
          <p:nvPr/>
        </p:nvGrpSpPr>
        <p:grpSpPr bwMode="auto">
          <a:xfrm>
            <a:off x="3593858" y="2073351"/>
            <a:ext cx="528727" cy="605980"/>
            <a:chOff x="567" y="1616"/>
            <a:chExt cx="568" cy="605"/>
          </a:xfrm>
        </p:grpSpPr>
        <p:sp>
          <p:nvSpPr>
            <p:cNvPr id="56" name="AutoShape 17"/>
            <p:cNvSpPr>
              <a:spLocks noChangeAspect="1" noChangeArrowheads="1" noTextEdit="1"/>
            </p:cNvSpPr>
            <p:nvPr/>
          </p:nvSpPr>
          <p:spPr bwMode="auto">
            <a:xfrm>
              <a:off x="567" y="1616"/>
              <a:ext cx="568" cy="605"/>
            </a:xfrm>
            <a:prstGeom prst="rect">
              <a:avLst/>
            </a:prstGeom>
            <a:noFill/>
            <a:ln w="9525">
              <a:noFill/>
              <a:miter lim="800000"/>
              <a:headEnd/>
              <a:tailEnd/>
            </a:ln>
          </p:spPr>
          <p:txBody>
            <a:bodyPr/>
            <a:lstStyle/>
            <a:p>
              <a:endParaRPr lang="en-US" sz="700" dirty="0"/>
            </a:p>
          </p:txBody>
        </p:sp>
        <p:sp>
          <p:nvSpPr>
            <p:cNvPr id="62" name="Freeform 19"/>
            <p:cNvSpPr>
              <a:spLocks/>
            </p:cNvSpPr>
            <p:nvPr/>
          </p:nvSpPr>
          <p:spPr bwMode="auto">
            <a:xfrm>
              <a:off x="611" y="1660"/>
              <a:ext cx="480" cy="517"/>
            </a:xfrm>
            <a:custGeom>
              <a:avLst/>
              <a:gdLst>
                <a:gd name="T0" fmla="*/ 1 w 960"/>
                <a:gd name="T1" fmla="*/ 0 h 1034"/>
                <a:gd name="T2" fmla="*/ 1 w 960"/>
                <a:gd name="T3" fmla="*/ 1 h 1034"/>
                <a:gd name="T4" fmla="*/ 1 w 960"/>
                <a:gd name="T5" fmla="*/ 1 h 1034"/>
                <a:gd name="T6" fmla="*/ 1 w 960"/>
                <a:gd name="T7" fmla="*/ 1 h 1034"/>
                <a:gd name="T8" fmla="*/ 1 w 960"/>
                <a:gd name="T9" fmla="*/ 1 h 1034"/>
                <a:gd name="T10" fmla="*/ 1 w 960"/>
                <a:gd name="T11" fmla="*/ 1 h 1034"/>
                <a:gd name="T12" fmla="*/ 1 w 960"/>
                <a:gd name="T13" fmla="*/ 1 h 1034"/>
                <a:gd name="T14" fmla="*/ 1 w 960"/>
                <a:gd name="T15" fmla="*/ 1 h 1034"/>
                <a:gd name="T16" fmla="*/ 1 w 960"/>
                <a:gd name="T17" fmla="*/ 1 h 1034"/>
                <a:gd name="T18" fmla="*/ 1 w 960"/>
                <a:gd name="T19" fmla="*/ 1 h 1034"/>
                <a:gd name="T20" fmla="*/ 1 w 960"/>
                <a:gd name="T21" fmla="*/ 1 h 1034"/>
                <a:gd name="T22" fmla="*/ 1 w 960"/>
                <a:gd name="T23" fmla="*/ 1 h 1034"/>
                <a:gd name="T24" fmla="*/ 1 w 960"/>
                <a:gd name="T25" fmla="*/ 1 h 1034"/>
                <a:gd name="T26" fmla="*/ 1 w 960"/>
                <a:gd name="T27" fmla="*/ 1 h 1034"/>
                <a:gd name="T28" fmla="*/ 1 w 960"/>
                <a:gd name="T29" fmla="*/ 1 h 1034"/>
                <a:gd name="T30" fmla="*/ 1 w 960"/>
                <a:gd name="T31" fmla="*/ 1 h 1034"/>
                <a:gd name="T32" fmla="*/ 1 w 960"/>
                <a:gd name="T33" fmla="*/ 1 h 1034"/>
                <a:gd name="T34" fmla="*/ 1 w 960"/>
                <a:gd name="T35" fmla="*/ 1 h 1034"/>
                <a:gd name="T36" fmla="*/ 1 w 960"/>
                <a:gd name="T37" fmla="*/ 1 h 1034"/>
                <a:gd name="T38" fmla="*/ 1 w 960"/>
                <a:gd name="T39" fmla="*/ 1 h 1034"/>
                <a:gd name="T40" fmla="*/ 1 w 960"/>
                <a:gd name="T41" fmla="*/ 1 h 1034"/>
                <a:gd name="T42" fmla="*/ 1 w 960"/>
                <a:gd name="T43" fmla="*/ 1 h 1034"/>
                <a:gd name="T44" fmla="*/ 1 w 960"/>
                <a:gd name="T45" fmla="*/ 1 h 1034"/>
                <a:gd name="T46" fmla="*/ 1 w 960"/>
                <a:gd name="T47" fmla="*/ 1 h 1034"/>
                <a:gd name="T48" fmla="*/ 1 w 960"/>
                <a:gd name="T49" fmla="*/ 1 h 1034"/>
                <a:gd name="T50" fmla="*/ 1 w 960"/>
                <a:gd name="T51" fmla="*/ 1 h 1034"/>
                <a:gd name="T52" fmla="*/ 1 w 960"/>
                <a:gd name="T53" fmla="*/ 1 h 1034"/>
                <a:gd name="T54" fmla="*/ 1 w 960"/>
                <a:gd name="T55" fmla="*/ 1 h 1034"/>
                <a:gd name="T56" fmla="*/ 1 w 960"/>
                <a:gd name="T57" fmla="*/ 1 h 1034"/>
                <a:gd name="T58" fmla="*/ 1 w 960"/>
                <a:gd name="T59" fmla="*/ 1 h 1034"/>
                <a:gd name="T60" fmla="*/ 1 w 960"/>
                <a:gd name="T61" fmla="*/ 1 h 1034"/>
                <a:gd name="T62" fmla="*/ 1 w 960"/>
                <a:gd name="T63" fmla="*/ 1 h 1034"/>
                <a:gd name="T64" fmla="*/ 1 w 960"/>
                <a:gd name="T65" fmla="*/ 1 h 1034"/>
                <a:gd name="T66" fmla="*/ 1 w 960"/>
                <a:gd name="T67" fmla="*/ 1 h 1034"/>
                <a:gd name="T68" fmla="*/ 1 w 960"/>
                <a:gd name="T69" fmla="*/ 1 h 1034"/>
                <a:gd name="T70" fmla="*/ 1 w 960"/>
                <a:gd name="T71" fmla="*/ 1 h 1034"/>
                <a:gd name="T72" fmla="*/ 1 w 960"/>
                <a:gd name="T73" fmla="*/ 1 h 1034"/>
                <a:gd name="T74" fmla="*/ 1 w 960"/>
                <a:gd name="T75" fmla="*/ 1 h 1034"/>
                <a:gd name="T76" fmla="*/ 1 w 960"/>
                <a:gd name="T77" fmla="*/ 1 h 1034"/>
                <a:gd name="T78" fmla="*/ 1 w 960"/>
                <a:gd name="T79" fmla="*/ 1 h 1034"/>
                <a:gd name="T80" fmla="*/ 1 w 960"/>
                <a:gd name="T81" fmla="*/ 1 h 1034"/>
                <a:gd name="T82" fmla="*/ 1 w 960"/>
                <a:gd name="T83" fmla="*/ 1 h 1034"/>
                <a:gd name="T84" fmla="*/ 1 w 960"/>
                <a:gd name="T85" fmla="*/ 1 h 1034"/>
                <a:gd name="T86" fmla="*/ 1 w 960"/>
                <a:gd name="T87" fmla="*/ 1 h 1034"/>
                <a:gd name="T88" fmla="*/ 0 w 960"/>
                <a:gd name="T89" fmla="*/ 1 h 1034"/>
                <a:gd name="T90" fmla="*/ 0 w 960"/>
                <a:gd name="T91" fmla="*/ 1 h 1034"/>
                <a:gd name="T92" fmla="*/ 1 w 960"/>
                <a:gd name="T93" fmla="*/ 1 h 1034"/>
                <a:gd name="T94" fmla="*/ 1 w 960"/>
                <a:gd name="T95" fmla="*/ 1 h 1034"/>
                <a:gd name="T96" fmla="*/ 1 w 960"/>
                <a:gd name="T97" fmla="*/ 1 h 1034"/>
                <a:gd name="T98" fmla="*/ 1 w 960"/>
                <a:gd name="T99" fmla="*/ 1 h 1034"/>
                <a:gd name="T100" fmla="*/ 1 w 960"/>
                <a:gd name="T101" fmla="*/ 1 h 1034"/>
                <a:gd name="T102" fmla="*/ 1 w 960"/>
                <a:gd name="T103" fmla="*/ 1 h 1034"/>
                <a:gd name="T104" fmla="*/ 1 w 960"/>
                <a:gd name="T105" fmla="*/ 1 h 1034"/>
                <a:gd name="T106" fmla="*/ 1 w 960"/>
                <a:gd name="T107" fmla="*/ 1 h 1034"/>
                <a:gd name="T108" fmla="*/ 1 w 960"/>
                <a:gd name="T109" fmla="*/ 1 h 1034"/>
                <a:gd name="T110" fmla="*/ 1 w 960"/>
                <a:gd name="T111" fmla="*/ 1 h 1034"/>
                <a:gd name="T112" fmla="*/ 1 w 960"/>
                <a:gd name="T113" fmla="*/ 1 h 1034"/>
                <a:gd name="T114" fmla="*/ 1 w 960"/>
                <a:gd name="T115" fmla="*/ 1 h 1034"/>
                <a:gd name="T116" fmla="*/ 1 w 960"/>
                <a:gd name="T117" fmla="*/ 1 h 1034"/>
                <a:gd name="T118" fmla="*/ 1 w 960"/>
                <a:gd name="T119" fmla="*/ 1 h 1034"/>
                <a:gd name="T120" fmla="*/ 1 w 960"/>
                <a:gd name="T121" fmla="*/ 1 h 1034"/>
                <a:gd name="T122" fmla="*/ 1 w 960"/>
                <a:gd name="T123" fmla="*/ 0 h 1034"/>
                <a:gd name="T124" fmla="*/ 1 w 960"/>
                <a:gd name="T125" fmla="*/ 0 h 1034"/>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960"/>
                <a:gd name="T190" fmla="*/ 0 h 1034"/>
                <a:gd name="T191" fmla="*/ 960 w 960"/>
                <a:gd name="T192" fmla="*/ 1034 h 1034"/>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960" h="1034">
                  <a:moveTo>
                    <a:pt x="332" y="0"/>
                  </a:moveTo>
                  <a:lnTo>
                    <a:pt x="354" y="12"/>
                  </a:lnTo>
                  <a:lnTo>
                    <a:pt x="376" y="24"/>
                  </a:lnTo>
                  <a:lnTo>
                    <a:pt x="399" y="35"/>
                  </a:lnTo>
                  <a:lnTo>
                    <a:pt x="423" y="47"/>
                  </a:lnTo>
                  <a:lnTo>
                    <a:pt x="445" y="57"/>
                  </a:lnTo>
                  <a:lnTo>
                    <a:pt x="468" y="68"/>
                  </a:lnTo>
                  <a:lnTo>
                    <a:pt x="490" y="80"/>
                  </a:lnTo>
                  <a:lnTo>
                    <a:pt x="511" y="92"/>
                  </a:lnTo>
                  <a:lnTo>
                    <a:pt x="534" y="104"/>
                  </a:lnTo>
                  <a:lnTo>
                    <a:pt x="554" y="116"/>
                  </a:lnTo>
                  <a:lnTo>
                    <a:pt x="575" y="130"/>
                  </a:lnTo>
                  <a:lnTo>
                    <a:pt x="594" y="144"/>
                  </a:lnTo>
                  <a:lnTo>
                    <a:pt x="620" y="164"/>
                  </a:lnTo>
                  <a:lnTo>
                    <a:pt x="642" y="183"/>
                  </a:lnTo>
                  <a:lnTo>
                    <a:pt x="665" y="204"/>
                  </a:lnTo>
                  <a:lnTo>
                    <a:pt x="687" y="227"/>
                  </a:lnTo>
                  <a:lnTo>
                    <a:pt x="710" y="247"/>
                  </a:lnTo>
                  <a:lnTo>
                    <a:pt x="730" y="270"/>
                  </a:lnTo>
                  <a:lnTo>
                    <a:pt x="751" y="292"/>
                  </a:lnTo>
                  <a:lnTo>
                    <a:pt x="773" y="315"/>
                  </a:lnTo>
                  <a:lnTo>
                    <a:pt x="794" y="337"/>
                  </a:lnTo>
                  <a:lnTo>
                    <a:pt x="815" y="360"/>
                  </a:lnTo>
                  <a:lnTo>
                    <a:pt x="836" y="382"/>
                  </a:lnTo>
                  <a:lnTo>
                    <a:pt x="856" y="403"/>
                  </a:lnTo>
                  <a:lnTo>
                    <a:pt x="856" y="470"/>
                  </a:lnTo>
                  <a:lnTo>
                    <a:pt x="824" y="470"/>
                  </a:lnTo>
                  <a:lnTo>
                    <a:pt x="824" y="780"/>
                  </a:lnTo>
                  <a:lnTo>
                    <a:pt x="932" y="890"/>
                  </a:lnTo>
                  <a:lnTo>
                    <a:pt x="932" y="939"/>
                  </a:lnTo>
                  <a:lnTo>
                    <a:pt x="936" y="942"/>
                  </a:lnTo>
                  <a:lnTo>
                    <a:pt x="938" y="944"/>
                  </a:lnTo>
                  <a:lnTo>
                    <a:pt x="939" y="946"/>
                  </a:lnTo>
                  <a:lnTo>
                    <a:pt x="943" y="949"/>
                  </a:lnTo>
                  <a:lnTo>
                    <a:pt x="944" y="951"/>
                  </a:lnTo>
                  <a:lnTo>
                    <a:pt x="946" y="953"/>
                  </a:lnTo>
                  <a:lnTo>
                    <a:pt x="950" y="956"/>
                  </a:lnTo>
                  <a:lnTo>
                    <a:pt x="951" y="958"/>
                  </a:lnTo>
                  <a:lnTo>
                    <a:pt x="955" y="961"/>
                  </a:lnTo>
                  <a:lnTo>
                    <a:pt x="956" y="963"/>
                  </a:lnTo>
                  <a:lnTo>
                    <a:pt x="958" y="965"/>
                  </a:lnTo>
                  <a:lnTo>
                    <a:pt x="960" y="966"/>
                  </a:lnTo>
                  <a:lnTo>
                    <a:pt x="960" y="1034"/>
                  </a:lnTo>
                  <a:lnTo>
                    <a:pt x="297" y="1034"/>
                  </a:lnTo>
                  <a:lnTo>
                    <a:pt x="0" y="737"/>
                  </a:lnTo>
                  <a:lnTo>
                    <a:pt x="0" y="628"/>
                  </a:lnTo>
                  <a:lnTo>
                    <a:pt x="69" y="628"/>
                  </a:lnTo>
                  <a:lnTo>
                    <a:pt x="69" y="246"/>
                  </a:lnTo>
                  <a:lnTo>
                    <a:pt x="66" y="242"/>
                  </a:lnTo>
                  <a:lnTo>
                    <a:pt x="62" y="239"/>
                  </a:lnTo>
                  <a:lnTo>
                    <a:pt x="57" y="234"/>
                  </a:lnTo>
                  <a:lnTo>
                    <a:pt x="54" y="228"/>
                  </a:lnTo>
                  <a:lnTo>
                    <a:pt x="48" y="223"/>
                  </a:lnTo>
                  <a:lnTo>
                    <a:pt x="43" y="220"/>
                  </a:lnTo>
                  <a:lnTo>
                    <a:pt x="40" y="215"/>
                  </a:lnTo>
                  <a:lnTo>
                    <a:pt x="36" y="211"/>
                  </a:lnTo>
                  <a:lnTo>
                    <a:pt x="33" y="208"/>
                  </a:lnTo>
                  <a:lnTo>
                    <a:pt x="31" y="204"/>
                  </a:lnTo>
                  <a:lnTo>
                    <a:pt x="29" y="202"/>
                  </a:lnTo>
                  <a:lnTo>
                    <a:pt x="28" y="201"/>
                  </a:lnTo>
                  <a:lnTo>
                    <a:pt x="28" y="145"/>
                  </a:lnTo>
                  <a:lnTo>
                    <a:pt x="332" y="0"/>
                  </a:lnTo>
                  <a:close/>
                </a:path>
              </a:pathLst>
            </a:custGeom>
            <a:solidFill>
              <a:srgbClr val="000066"/>
            </a:solidFill>
            <a:ln w="9525">
              <a:noFill/>
              <a:round/>
              <a:headEnd/>
              <a:tailEnd/>
            </a:ln>
          </p:spPr>
          <p:txBody>
            <a:bodyPr/>
            <a:lstStyle/>
            <a:p>
              <a:endParaRPr lang="en-US" sz="700" dirty="0"/>
            </a:p>
          </p:txBody>
        </p:sp>
        <p:sp>
          <p:nvSpPr>
            <p:cNvPr id="68" name="Freeform 20"/>
            <p:cNvSpPr>
              <a:spLocks/>
            </p:cNvSpPr>
            <p:nvPr/>
          </p:nvSpPr>
          <p:spPr bwMode="auto">
            <a:xfrm>
              <a:off x="640" y="1689"/>
              <a:ext cx="385" cy="192"/>
            </a:xfrm>
            <a:custGeom>
              <a:avLst/>
              <a:gdLst>
                <a:gd name="T0" fmla="*/ 0 w 772"/>
                <a:gd name="T1" fmla="*/ 0 h 386"/>
                <a:gd name="T2" fmla="*/ 0 w 772"/>
                <a:gd name="T3" fmla="*/ 0 h 386"/>
                <a:gd name="T4" fmla="*/ 0 w 772"/>
                <a:gd name="T5" fmla="*/ 0 h 386"/>
                <a:gd name="T6" fmla="*/ 0 w 772"/>
                <a:gd name="T7" fmla="*/ 0 h 386"/>
                <a:gd name="T8" fmla="*/ 0 w 772"/>
                <a:gd name="T9" fmla="*/ 0 h 386"/>
                <a:gd name="T10" fmla="*/ 0 w 772"/>
                <a:gd name="T11" fmla="*/ 0 h 386"/>
                <a:gd name="T12" fmla="*/ 0 w 772"/>
                <a:gd name="T13" fmla="*/ 0 h 386"/>
                <a:gd name="T14" fmla="*/ 0 w 772"/>
                <a:gd name="T15" fmla="*/ 0 h 386"/>
                <a:gd name="T16" fmla="*/ 0 w 772"/>
                <a:gd name="T17" fmla="*/ 0 h 386"/>
                <a:gd name="T18" fmla="*/ 0 w 772"/>
                <a:gd name="T19" fmla="*/ 0 h 386"/>
                <a:gd name="T20" fmla="*/ 0 w 772"/>
                <a:gd name="T21" fmla="*/ 0 h 386"/>
                <a:gd name="T22" fmla="*/ 0 w 772"/>
                <a:gd name="T23" fmla="*/ 0 h 386"/>
                <a:gd name="T24" fmla="*/ 0 w 772"/>
                <a:gd name="T25" fmla="*/ 0 h 386"/>
                <a:gd name="T26" fmla="*/ 0 w 772"/>
                <a:gd name="T27" fmla="*/ 0 h 386"/>
                <a:gd name="T28" fmla="*/ 0 w 772"/>
                <a:gd name="T29" fmla="*/ 0 h 386"/>
                <a:gd name="T30" fmla="*/ 0 w 772"/>
                <a:gd name="T31" fmla="*/ 0 h 386"/>
                <a:gd name="T32" fmla="*/ 0 w 772"/>
                <a:gd name="T33" fmla="*/ 0 h 386"/>
                <a:gd name="T34" fmla="*/ 0 w 772"/>
                <a:gd name="T35" fmla="*/ 0 h 386"/>
                <a:gd name="T36" fmla="*/ 0 w 772"/>
                <a:gd name="T37" fmla="*/ 0 h 386"/>
                <a:gd name="T38" fmla="*/ 0 w 772"/>
                <a:gd name="T39" fmla="*/ 0 h 386"/>
                <a:gd name="T40" fmla="*/ 0 w 772"/>
                <a:gd name="T41" fmla="*/ 0 h 386"/>
                <a:gd name="T42" fmla="*/ 0 w 772"/>
                <a:gd name="T43" fmla="*/ 0 h 386"/>
                <a:gd name="T44" fmla="*/ 0 w 772"/>
                <a:gd name="T45" fmla="*/ 0 h 386"/>
                <a:gd name="T46" fmla="*/ 0 w 772"/>
                <a:gd name="T47" fmla="*/ 0 h 386"/>
                <a:gd name="T48" fmla="*/ 0 w 772"/>
                <a:gd name="T49" fmla="*/ 0 h 386"/>
                <a:gd name="T50" fmla="*/ 0 w 772"/>
                <a:gd name="T51" fmla="*/ 0 h 386"/>
                <a:gd name="T52" fmla="*/ 0 w 772"/>
                <a:gd name="T53" fmla="*/ 0 h 386"/>
                <a:gd name="T54" fmla="*/ 0 w 772"/>
                <a:gd name="T55" fmla="*/ 0 h 386"/>
                <a:gd name="T56" fmla="*/ 0 w 772"/>
                <a:gd name="T57" fmla="*/ 0 h 386"/>
                <a:gd name="T58" fmla="*/ 0 w 772"/>
                <a:gd name="T59" fmla="*/ 0 h 386"/>
                <a:gd name="T60" fmla="*/ 0 w 772"/>
                <a:gd name="T61" fmla="*/ 0 h 386"/>
                <a:gd name="T62" fmla="*/ 0 w 772"/>
                <a:gd name="T63" fmla="*/ 0 h 386"/>
                <a:gd name="T64" fmla="*/ 0 w 772"/>
                <a:gd name="T65" fmla="*/ 0 h 386"/>
                <a:gd name="T66" fmla="*/ 0 w 772"/>
                <a:gd name="T67" fmla="*/ 0 h 386"/>
                <a:gd name="T68" fmla="*/ 0 w 772"/>
                <a:gd name="T69" fmla="*/ 0 h 386"/>
                <a:gd name="T70" fmla="*/ 0 w 772"/>
                <a:gd name="T71" fmla="*/ 0 h 386"/>
                <a:gd name="T72" fmla="*/ 0 w 772"/>
                <a:gd name="T73" fmla="*/ 0 h 386"/>
                <a:gd name="T74" fmla="*/ 0 w 772"/>
                <a:gd name="T75" fmla="*/ 0 h 386"/>
                <a:gd name="T76" fmla="*/ 0 w 772"/>
                <a:gd name="T77" fmla="*/ 0 h 386"/>
                <a:gd name="T78" fmla="*/ 0 w 772"/>
                <a:gd name="T79" fmla="*/ 0 h 386"/>
                <a:gd name="T80" fmla="*/ 0 w 772"/>
                <a:gd name="T81" fmla="*/ 0 h 386"/>
                <a:gd name="T82" fmla="*/ 0 w 772"/>
                <a:gd name="T83" fmla="*/ 0 h 386"/>
                <a:gd name="T84" fmla="*/ 0 w 772"/>
                <a:gd name="T85" fmla="*/ 0 h 386"/>
                <a:gd name="T86" fmla="*/ 0 w 772"/>
                <a:gd name="T87" fmla="*/ 0 h 386"/>
                <a:gd name="T88" fmla="*/ 0 w 772"/>
                <a:gd name="T89" fmla="*/ 0 h 386"/>
                <a:gd name="T90" fmla="*/ 0 w 772"/>
                <a:gd name="T91" fmla="*/ 0 h 386"/>
                <a:gd name="T92" fmla="*/ 0 w 772"/>
                <a:gd name="T93" fmla="*/ 0 h 386"/>
                <a:gd name="T94" fmla="*/ 0 w 772"/>
                <a:gd name="T95" fmla="*/ 0 h 386"/>
                <a:gd name="T96" fmla="*/ 0 w 772"/>
                <a:gd name="T97" fmla="*/ 0 h 386"/>
                <a:gd name="T98" fmla="*/ 0 w 772"/>
                <a:gd name="T99" fmla="*/ 0 h 386"/>
                <a:gd name="T100" fmla="*/ 0 w 772"/>
                <a:gd name="T101" fmla="*/ 0 h 386"/>
                <a:gd name="T102" fmla="*/ 0 w 772"/>
                <a:gd name="T103" fmla="*/ 0 h 386"/>
                <a:gd name="T104" fmla="*/ 0 w 772"/>
                <a:gd name="T105" fmla="*/ 0 h 386"/>
                <a:gd name="T106" fmla="*/ 0 w 772"/>
                <a:gd name="T107" fmla="*/ 0 h 386"/>
                <a:gd name="T108" fmla="*/ 0 w 772"/>
                <a:gd name="T109" fmla="*/ 0 h 386"/>
                <a:gd name="T110" fmla="*/ 0 w 772"/>
                <a:gd name="T111" fmla="*/ 0 h 386"/>
                <a:gd name="T112" fmla="*/ 0 w 772"/>
                <a:gd name="T113" fmla="*/ 0 h 38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772"/>
                <a:gd name="T172" fmla="*/ 0 h 386"/>
                <a:gd name="T173" fmla="*/ 772 w 772"/>
                <a:gd name="T174" fmla="*/ 386 h 38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772" h="386">
                  <a:moveTo>
                    <a:pt x="318" y="0"/>
                  </a:moveTo>
                  <a:lnTo>
                    <a:pt x="326" y="5"/>
                  </a:lnTo>
                  <a:lnTo>
                    <a:pt x="333" y="9"/>
                  </a:lnTo>
                  <a:lnTo>
                    <a:pt x="340" y="12"/>
                  </a:lnTo>
                  <a:lnTo>
                    <a:pt x="347" y="16"/>
                  </a:lnTo>
                  <a:lnTo>
                    <a:pt x="356" y="21"/>
                  </a:lnTo>
                  <a:lnTo>
                    <a:pt x="363" y="24"/>
                  </a:lnTo>
                  <a:lnTo>
                    <a:pt x="369" y="28"/>
                  </a:lnTo>
                  <a:lnTo>
                    <a:pt x="376" y="31"/>
                  </a:lnTo>
                  <a:lnTo>
                    <a:pt x="385" y="37"/>
                  </a:lnTo>
                  <a:lnTo>
                    <a:pt x="392" y="40"/>
                  </a:lnTo>
                  <a:lnTo>
                    <a:pt x="399" y="43"/>
                  </a:lnTo>
                  <a:lnTo>
                    <a:pt x="406" y="47"/>
                  </a:lnTo>
                  <a:lnTo>
                    <a:pt x="416" y="52"/>
                  </a:lnTo>
                  <a:lnTo>
                    <a:pt x="426" y="57"/>
                  </a:lnTo>
                  <a:lnTo>
                    <a:pt x="435" y="62"/>
                  </a:lnTo>
                  <a:lnTo>
                    <a:pt x="445" y="68"/>
                  </a:lnTo>
                  <a:lnTo>
                    <a:pt x="456" y="73"/>
                  </a:lnTo>
                  <a:lnTo>
                    <a:pt x="466" y="76"/>
                  </a:lnTo>
                  <a:lnTo>
                    <a:pt x="475" y="81"/>
                  </a:lnTo>
                  <a:lnTo>
                    <a:pt x="485" y="87"/>
                  </a:lnTo>
                  <a:lnTo>
                    <a:pt x="496" y="94"/>
                  </a:lnTo>
                  <a:lnTo>
                    <a:pt x="504" y="99"/>
                  </a:lnTo>
                  <a:lnTo>
                    <a:pt x="513" y="106"/>
                  </a:lnTo>
                  <a:lnTo>
                    <a:pt x="521" y="111"/>
                  </a:lnTo>
                  <a:lnTo>
                    <a:pt x="544" y="130"/>
                  </a:lnTo>
                  <a:lnTo>
                    <a:pt x="566" y="151"/>
                  </a:lnTo>
                  <a:lnTo>
                    <a:pt x="587" y="170"/>
                  </a:lnTo>
                  <a:lnTo>
                    <a:pt x="608" y="190"/>
                  </a:lnTo>
                  <a:lnTo>
                    <a:pt x="628" y="211"/>
                  </a:lnTo>
                  <a:lnTo>
                    <a:pt x="649" y="232"/>
                  </a:lnTo>
                  <a:lnTo>
                    <a:pt x="670" y="254"/>
                  </a:lnTo>
                  <a:lnTo>
                    <a:pt x="689" y="275"/>
                  </a:lnTo>
                  <a:lnTo>
                    <a:pt x="710" y="296"/>
                  </a:lnTo>
                  <a:lnTo>
                    <a:pt x="730" y="318"/>
                  </a:lnTo>
                  <a:lnTo>
                    <a:pt x="751" y="339"/>
                  </a:lnTo>
                  <a:lnTo>
                    <a:pt x="772" y="360"/>
                  </a:lnTo>
                  <a:lnTo>
                    <a:pt x="772" y="386"/>
                  </a:lnTo>
                  <a:lnTo>
                    <a:pt x="254" y="386"/>
                  </a:lnTo>
                  <a:lnTo>
                    <a:pt x="0" y="132"/>
                  </a:lnTo>
                  <a:lnTo>
                    <a:pt x="0" y="107"/>
                  </a:lnTo>
                  <a:lnTo>
                    <a:pt x="2" y="107"/>
                  </a:lnTo>
                  <a:lnTo>
                    <a:pt x="3" y="107"/>
                  </a:lnTo>
                  <a:lnTo>
                    <a:pt x="5" y="106"/>
                  </a:lnTo>
                  <a:lnTo>
                    <a:pt x="7" y="104"/>
                  </a:lnTo>
                  <a:lnTo>
                    <a:pt x="9" y="104"/>
                  </a:lnTo>
                  <a:lnTo>
                    <a:pt x="10" y="104"/>
                  </a:lnTo>
                  <a:lnTo>
                    <a:pt x="12" y="102"/>
                  </a:lnTo>
                  <a:lnTo>
                    <a:pt x="14" y="102"/>
                  </a:lnTo>
                  <a:lnTo>
                    <a:pt x="14" y="100"/>
                  </a:lnTo>
                  <a:lnTo>
                    <a:pt x="257" y="342"/>
                  </a:lnTo>
                  <a:lnTo>
                    <a:pt x="525" y="206"/>
                  </a:lnTo>
                  <a:lnTo>
                    <a:pt x="318" y="0"/>
                  </a:lnTo>
                  <a:close/>
                </a:path>
              </a:pathLst>
            </a:custGeom>
            <a:solidFill>
              <a:srgbClr val="A2C1FE"/>
            </a:solidFill>
            <a:ln w="9525">
              <a:noFill/>
              <a:round/>
              <a:headEnd/>
              <a:tailEnd/>
            </a:ln>
          </p:spPr>
          <p:txBody>
            <a:bodyPr/>
            <a:lstStyle/>
            <a:p>
              <a:endParaRPr lang="en-US" sz="700" dirty="0"/>
            </a:p>
          </p:txBody>
        </p:sp>
        <p:sp>
          <p:nvSpPr>
            <p:cNvPr id="69" name="Freeform 21"/>
            <p:cNvSpPr>
              <a:spLocks/>
            </p:cNvSpPr>
            <p:nvPr/>
          </p:nvSpPr>
          <p:spPr bwMode="auto">
            <a:xfrm>
              <a:off x="626" y="1904"/>
              <a:ext cx="436" cy="228"/>
            </a:xfrm>
            <a:custGeom>
              <a:avLst/>
              <a:gdLst>
                <a:gd name="T0" fmla="*/ 0 w 874"/>
                <a:gd name="T1" fmla="*/ 0 h 456"/>
                <a:gd name="T2" fmla="*/ 0 w 874"/>
                <a:gd name="T3" fmla="*/ 0 h 456"/>
                <a:gd name="T4" fmla="*/ 0 w 874"/>
                <a:gd name="T5" fmla="*/ 1 h 456"/>
                <a:gd name="T6" fmla="*/ 0 w 874"/>
                <a:gd name="T7" fmla="*/ 1 h 456"/>
                <a:gd name="T8" fmla="*/ 0 w 874"/>
                <a:gd name="T9" fmla="*/ 1 h 456"/>
                <a:gd name="T10" fmla="*/ 0 w 874"/>
                <a:gd name="T11" fmla="*/ 1 h 456"/>
                <a:gd name="T12" fmla="*/ 0 w 874"/>
                <a:gd name="T13" fmla="*/ 1 h 456"/>
                <a:gd name="T14" fmla="*/ 0 w 874"/>
                <a:gd name="T15" fmla="*/ 1 h 456"/>
                <a:gd name="T16" fmla="*/ 0 w 874"/>
                <a:gd name="T17" fmla="*/ 0 h 456"/>
                <a:gd name="T18" fmla="*/ 0 w 874"/>
                <a:gd name="T19" fmla="*/ 0 h 456"/>
                <a:gd name="T20" fmla="*/ 0 w 874"/>
                <a:gd name="T21" fmla="*/ 1 h 456"/>
                <a:gd name="T22" fmla="*/ 0 w 874"/>
                <a:gd name="T23" fmla="*/ 1 h 456"/>
                <a:gd name="T24" fmla="*/ 0 w 874"/>
                <a:gd name="T25" fmla="*/ 1 h 456"/>
                <a:gd name="T26" fmla="*/ 0 w 874"/>
                <a:gd name="T27" fmla="*/ 1 h 456"/>
                <a:gd name="T28" fmla="*/ 0 w 874"/>
                <a:gd name="T29" fmla="*/ 1 h 456"/>
                <a:gd name="T30" fmla="*/ 0 w 874"/>
                <a:gd name="T31" fmla="*/ 1 h 456"/>
                <a:gd name="T32" fmla="*/ 0 w 874"/>
                <a:gd name="T33" fmla="*/ 0 h 456"/>
                <a:gd name="T34" fmla="*/ 0 w 874"/>
                <a:gd name="T35" fmla="*/ 0 h 456"/>
                <a:gd name="T36" fmla="*/ 0 w 874"/>
                <a:gd name="T37" fmla="*/ 1 h 456"/>
                <a:gd name="T38" fmla="*/ 0 w 874"/>
                <a:gd name="T39" fmla="*/ 1 h 456"/>
                <a:gd name="T40" fmla="*/ 0 w 874"/>
                <a:gd name="T41" fmla="*/ 1 h 456"/>
                <a:gd name="T42" fmla="*/ 0 w 874"/>
                <a:gd name="T43" fmla="*/ 1 h 456"/>
                <a:gd name="T44" fmla="*/ 0 w 874"/>
                <a:gd name="T45" fmla="*/ 1 h 456"/>
                <a:gd name="T46" fmla="*/ 0 w 874"/>
                <a:gd name="T47" fmla="*/ 1 h 456"/>
                <a:gd name="T48" fmla="*/ 0 w 874"/>
                <a:gd name="T49" fmla="*/ 0 h 456"/>
                <a:gd name="T50" fmla="*/ 0 w 874"/>
                <a:gd name="T51" fmla="*/ 0 h 456"/>
                <a:gd name="T52" fmla="*/ 0 w 874"/>
                <a:gd name="T53" fmla="*/ 1 h 456"/>
                <a:gd name="T54" fmla="*/ 0 w 874"/>
                <a:gd name="T55" fmla="*/ 1 h 456"/>
                <a:gd name="T56" fmla="*/ 0 w 874"/>
                <a:gd name="T57" fmla="*/ 1 h 456"/>
                <a:gd name="T58" fmla="*/ 0 w 874"/>
                <a:gd name="T59" fmla="*/ 1 h 456"/>
                <a:gd name="T60" fmla="*/ 0 w 874"/>
                <a:gd name="T61" fmla="*/ 1 h 456"/>
                <a:gd name="T62" fmla="*/ 0 w 874"/>
                <a:gd name="T63" fmla="*/ 1 h 456"/>
                <a:gd name="T64" fmla="*/ 0 w 874"/>
                <a:gd name="T65" fmla="*/ 1 h 456"/>
                <a:gd name="T66" fmla="*/ 0 w 874"/>
                <a:gd name="T67" fmla="*/ 1 h 456"/>
                <a:gd name="T68" fmla="*/ 0 w 874"/>
                <a:gd name="T69" fmla="*/ 1 h 456"/>
                <a:gd name="T70" fmla="*/ 0 w 874"/>
                <a:gd name="T71" fmla="*/ 1 h 456"/>
                <a:gd name="T72" fmla="*/ 0 w 874"/>
                <a:gd name="T73" fmla="*/ 1 h 456"/>
                <a:gd name="T74" fmla="*/ 0 w 874"/>
                <a:gd name="T75" fmla="*/ 1 h 456"/>
                <a:gd name="T76" fmla="*/ 0 w 874"/>
                <a:gd name="T77" fmla="*/ 1 h 456"/>
                <a:gd name="T78" fmla="*/ 0 w 874"/>
                <a:gd name="T79" fmla="*/ 1 h 456"/>
                <a:gd name="T80" fmla="*/ 0 w 874"/>
                <a:gd name="T81" fmla="*/ 1 h 456"/>
                <a:gd name="T82" fmla="*/ 0 w 874"/>
                <a:gd name="T83" fmla="*/ 1 h 456"/>
                <a:gd name="T84" fmla="*/ 0 w 874"/>
                <a:gd name="T85" fmla="*/ 1 h 456"/>
                <a:gd name="T86" fmla="*/ 0 w 874"/>
                <a:gd name="T87" fmla="*/ 1 h 456"/>
                <a:gd name="T88" fmla="*/ 0 w 874"/>
                <a:gd name="T89" fmla="*/ 1 h 456"/>
                <a:gd name="T90" fmla="*/ 0 w 874"/>
                <a:gd name="T91" fmla="*/ 1 h 456"/>
                <a:gd name="T92" fmla="*/ 0 w 874"/>
                <a:gd name="T93" fmla="*/ 1 h 456"/>
                <a:gd name="T94" fmla="*/ 0 w 874"/>
                <a:gd name="T95" fmla="*/ 1 h 456"/>
                <a:gd name="T96" fmla="*/ 0 w 874"/>
                <a:gd name="T97" fmla="*/ 0 h 456"/>
                <a:gd name="T98" fmla="*/ 0 w 874"/>
                <a:gd name="T99" fmla="*/ 0 h 45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874"/>
                <a:gd name="T151" fmla="*/ 0 h 456"/>
                <a:gd name="T152" fmla="*/ 874 w 874"/>
                <a:gd name="T153" fmla="*/ 456 h 45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874" h="456">
                  <a:moveTo>
                    <a:pt x="303" y="0"/>
                  </a:moveTo>
                  <a:lnTo>
                    <a:pt x="344" y="0"/>
                  </a:lnTo>
                  <a:lnTo>
                    <a:pt x="344" y="181"/>
                  </a:lnTo>
                  <a:lnTo>
                    <a:pt x="416" y="181"/>
                  </a:lnTo>
                  <a:lnTo>
                    <a:pt x="416" y="399"/>
                  </a:lnTo>
                  <a:lnTo>
                    <a:pt x="487" y="399"/>
                  </a:lnTo>
                  <a:lnTo>
                    <a:pt x="487" y="371"/>
                  </a:lnTo>
                  <a:lnTo>
                    <a:pt x="446" y="371"/>
                  </a:lnTo>
                  <a:lnTo>
                    <a:pt x="446" y="0"/>
                  </a:lnTo>
                  <a:lnTo>
                    <a:pt x="487" y="0"/>
                  </a:lnTo>
                  <a:lnTo>
                    <a:pt x="487" y="181"/>
                  </a:lnTo>
                  <a:lnTo>
                    <a:pt x="556" y="181"/>
                  </a:lnTo>
                  <a:lnTo>
                    <a:pt x="556" y="399"/>
                  </a:lnTo>
                  <a:lnTo>
                    <a:pt x="625" y="399"/>
                  </a:lnTo>
                  <a:lnTo>
                    <a:pt x="625" y="371"/>
                  </a:lnTo>
                  <a:lnTo>
                    <a:pt x="584" y="371"/>
                  </a:lnTo>
                  <a:lnTo>
                    <a:pt x="584" y="0"/>
                  </a:lnTo>
                  <a:lnTo>
                    <a:pt x="627" y="0"/>
                  </a:lnTo>
                  <a:lnTo>
                    <a:pt x="627" y="180"/>
                  </a:lnTo>
                  <a:lnTo>
                    <a:pt x="701" y="261"/>
                  </a:lnTo>
                  <a:lnTo>
                    <a:pt x="701" y="399"/>
                  </a:lnTo>
                  <a:lnTo>
                    <a:pt x="772" y="399"/>
                  </a:lnTo>
                  <a:lnTo>
                    <a:pt x="772" y="371"/>
                  </a:lnTo>
                  <a:lnTo>
                    <a:pt x="731" y="371"/>
                  </a:lnTo>
                  <a:lnTo>
                    <a:pt x="731" y="0"/>
                  </a:lnTo>
                  <a:lnTo>
                    <a:pt x="765" y="0"/>
                  </a:lnTo>
                  <a:lnTo>
                    <a:pt x="765" y="316"/>
                  </a:lnTo>
                  <a:lnTo>
                    <a:pt x="874" y="434"/>
                  </a:lnTo>
                  <a:lnTo>
                    <a:pt x="874" y="456"/>
                  </a:lnTo>
                  <a:lnTo>
                    <a:pt x="249" y="456"/>
                  </a:lnTo>
                  <a:lnTo>
                    <a:pt x="249" y="432"/>
                  </a:lnTo>
                  <a:lnTo>
                    <a:pt x="244" y="427"/>
                  </a:lnTo>
                  <a:lnTo>
                    <a:pt x="230" y="413"/>
                  </a:lnTo>
                  <a:lnTo>
                    <a:pt x="213" y="396"/>
                  </a:lnTo>
                  <a:lnTo>
                    <a:pt x="190" y="375"/>
                  </a:lnTo>
                  <a:lnTo>
                    <a:pt x="166" y="351"/>
                  </a:lnTo>
                  <a:lnTo>
                    <a:pt x="140" y="323"/>
                  </a:lnTo>
                  <a:lnTo>
                    <a:pt x="113" y="297"/>
                  </a:lnTo>
                  <a:lnTo>
                    <a:pt x="87" y="269"/>
                  </a:lnTo>
                  <a:lnTo>
                    <a:pt x="61" y="244"/>
                  </a:lnTo>
                  <a:lnTo>
                    <a:pt x="37" y="221"/>
                  </a:lnTo>
                  <a:lnTo>
                    <a:pt x="18" y="200"/>
                  </a:lnTo>
                  <a:lnTo>
                    <a:pt x="0" y="183"/>
                  </a:lnTo>
                  <a:lnTo>
                    <a:pt x="57" y="183"/>
                  </a:lnTo>
                  <a:lnTo>
                    <a:pt x="275" y="399"/>
                  </a:lnTo>
                  <a:lnTo>
                    <a:pt x="344" y="399"/>
                  </a:lnTo>
                  <a:lnTo>
                    <a:pt x="344" y="371"/>
                  </a:lnTo>
                  <a:lnTo>
                    <a:pt x="303" y="371"/>
                  </a:lnTo>
                  <a:lnTo>
                    <a:pt x="303" y="0"/>
                  </a:lnTo>
                  <a:close/>
                </a:path>
              </a:pathLst>
            </a:custGeom>
            <a:solidFill>
              <a:srgbClr val="A2C1FE"/>
            </a:solidFill>
            <a:ln w="9525">
              <a:noFill/>
              <a:round/>
              <a:headEnd/>
              <a:tailEnd/>
            </a:ln>
          </p:spPr>
          <p:txBody>
            <a:bodyPr/>
            <a:lstStyle/>
            <a:p>
              <a:endParaRPr lang="en-US" sz="700" dirty="0"/>
            </a:p>
          </p:txBody>
        </p:sp>
        <p:sp>
          <p:nvSpPr>
            <p:cNvPr id="91" name="Freeform 22"/>
            <p:cNvSpPr>
              <a:spLocks/>
            </p:cNvSpPr>
            <p:nvPr/>
          </p:nvSpPr>
          <p:spPr bwMode="auto">
            <a:xfrm>
              <a:off x="758" y="2140"/>
              <a:ext cx="319" cy="22"/>
            </a:xfrm>
            <a:custGeom>
              <a:avLst/>
              <a:gdLst>
                <a:gd name="T0" fmla="*/ 0 w 638"/>
                <a:gd name="T1" fmla="*/ 0 h 44"/>
                <a:gd name="T2" fmla="*/ 1 w 638"/>
                <a:gd name="T3" fmla="*/ 0 h 44"/>
                <a:gd name="T4" fmla="*/ 1 w 638"/>
                <a:gd name="T5" fmla="*/ 0 h 44"/>
                <a:gd name="T6" fmla="*/ 1 w 638"/>
                <a:gd name="T7" fmla="*/ 1 h 44"/>
                <a:gd name="T8" fmla="*/ 1 w 638"/>
                <a:gd name="T9" fmla="*/ 1 h 44"/>
                <a:gd name="T10" fmla="*/ 1 w 638"/>
                <a:gd name="T11" fmla="*/ 1 h 44"/>
                <a:gd name="T12" fmla="*/ 1 w 638"/>
                <a:gd name="T13" fmla="*/ 1 h 44"/>
                <a:gd name="T14" fmla="*/ 1 w 638"/>
                <a:gd name="T15" fmla="*/ 1 h 44"/>
                <a:gd name="T16" fmla="*/ 1 w 638"/>
                <a:gd name="T17" fmla="*/ 1 h 44"/>
                <a:gd name="T18" fmla="*/ 1 w 638"/>
                <a:gd name="T19" fmla="*/ 1 h 44"/>
                <a:gd name="T20" fmla="*/ 1 w 638"/>
                <a:gd name="T21" fmla="*/ 1 h 44"/>
                <a:gd name="T22" fmla="*/ 1 w 638"/>
                <a:gd name="T23" fmla="*/ 1 h 44"/>
                <a:gd name="T24" fmla="*/ 1 w 638"/>
                <a:gd name="T25" fmla="*/ 1 h 44"/>
                <a:gd name="T26" fmla="*/ 1 w 638"/>
                <a:gd name="T27" fmla="*/ 1 h 44"/>
                <a:gd name="T28" fmla="*/ 1 w 638"/>
                <a:gd name="T29" fmla="*/ 1 h 44"/>
                <a:gd name="T30" fmla="*/ 1 w 638"/>
                <a:gd name="T31" fmla="*/ 1 h 44"/>
                <a:gd name="T32" fmla="*/ 1 w 638"/>
                <a:gd name="T33" fmla="*/ 1 h 44"/>
                <a:gd name="T34" fmla="*/ 1 w 638"/>
                <a:gd name="T35" fmla="*/ 1 h 44"/>
                <a:gd name="T36" fmla="*/ 1 w 638"/>
                <a:gd name="T37" fmla="*/ 1 h 44"/>
                <a:gd name="T38" fmla="*/ 1 w 638"/>
                <a:gd name="T39" fmla="*/ 1 h 44"/>
                <a:gd name="T40" fmla="*/ 1 w 638"/>
                <a:gd name="T41" fmla="*/ 1 h 44"/>
                <a:gd name="T42" fmla="*/ 1 w 638"/>
                <a:gd name="T43" fmla="*/ 1 h 44"/>
                <a:gd name="T44" fmla="*/ 1 w 638"/>
                <a:gd name="T45" fmla="*/ 1 h 44"/>
                <a:gd name="T46" fmla="*/ 1 w 638"/>
                <a:gd name="T47" fmla="*/ 1 h 44"/>
                <a:gd name="T48" fmla="*/ 1 w 638"/>
                <a:gd name="T49" fmla="*/ 1 h 44"/>
                <a:gd name="T50" fmla="*/ 1 w 638"/>
                <a:gd name="T51" fmla="*/ 1 h 44"/>
                <a:gd name="T52" fmla="*/ 1 w 638"/>
                <a:gd name="T53" fmla="*/ 1 h 44"/>
                <a:gd name="T54" fmla="*/ 1 w 638"/>
                <a:gd name="T55" fmla="*/ 1 h 44"/>
                <a:gd name="T56" fmla="*/ 1 w 638"/>
                <a:gd name="T57" fmla="*/ 1 h 44"/>
                <a:gd name="T58" fmla="*/ 1 w 638"/>
                <a:gd name="T59" fmla="*/ 1 h 44"/>
                <a:gd name="T60" fmla="*/ 1 w 638"/>
                <a:gd name="T61" fmla="*/ 1 h 44"/>
                <a:gd name="T62" fmla="*/ 1 w 638"/>
                <a:gd name="T63" fmla="*/ 1 h 44"/>
                <a:gd name="T64" fmla="*/ 1 w 638"/>
                <a:gd name="T65" fmla="*/ 1 h 44"/>
                <a:gd name="T66" fmla="*/ 1 w 638"/>
                <a:gd name="T67" fmla="*/ 1 h 44"/>
                <a:gd name="T68" fmla="*/ 1 w 638"/>
                <a:gd name="T69" fmla="*/ 1 h 44"/>
                <a:gd name="T70" fmla="*/ 1 w 638"/>
                <a:gd name="T71" fmla="*/ 1 h 44"/>
                <a:gd name="T72" fmla="*/ 1 w 638"/>
                <a:gd name="T73" fmla="*/ 1 h 44"/>
                <a:gd name="T74" fmla="*/ 1 w 638"/>
                <a:gd name="T75" fmla="*/ 1 h 44"/>
                <a:gd name="T76" fmla="*/ 1 w 638"/>
                <a:gd name="T77" fmla="*/ 1 h 44"/>
                <a:gd name="T78" fmla="*/ 0 w 638"/>
                <a:gd name="T79" fmla="*/ 0 h 44"/>
                <a:gd name="T80" fmla="*/ 0 w 638"/>
                <a:gd name="T81" fmla="*/ 0 h 44"/>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638"/>
                <a:gd name="T124" fmla="*/ 0 h 44"/>
                <a:gd name="T125" fmla="*/ 638 w 638"/>
                <a:gd name="T126" fmla="*/ 44 h 44"/>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638" h="44">
                  <a:moveTo>
                    <a:pt x="0" y="0"/>
                  </a:moveTo>
                  <a:lnTo>
                    <a:pt x="614" y="0"/>
                  </a:lnTo>
                  <a:lnTo>
                    <a:pt x="616" y="0"/>
                  </a:lnTo>
                  <a:lnTo>
                    <a:pt x="618" y="1"/>
                  </a:lnTo>
                  <a:lnTo>
                    <a:pt x="619" y="1"/>
                  </a:lnTo>
                  <a:lnTo>
                    <a:pt x="621" y="3"/>
                  </a:lnTo>
                  <a:lnTo>
                    <a:pt x="623" y="5"/>
                  </a:lnTo>
                  <a:lnTo>
                    <a:pt x="625" y="6"/>
                  </a:lnTo>
                  <a:lnTo>
                    <a:pt x="628" y="8"/>
                  </a:lnTo>
                  <a:lnTo>
                    <a:pt x="630" y="10"/>
                  </a:lnTo>
                  <a:lnTo>
                    <a:pt x="631" y="13"/>
                  </a:lnTo>
                  <a:lnTo>
                    <a:pt x="635" y="15"/>
                  </a:lnTo>
                  <a:lnTo>
                    <a:pt x="637" y="17"/>
                  </a:lnTo>
                  <a:lnTo>
                    <a:pt x="638" y="19"/>
                  </a:lnTo>
                  <a:lnTo>
                    <a:pt x="638" y="44"/>
                  </a:lnTo>
                  <a:lnTo>
                    <a:pt x="19" y="44"/>
                  </a:lnTo>
                  <a:lnTo>
                    <a:pt x="19" y="43"/>
                  </a:lnTo>
                  <a:lnTo>
                    <a:pt x="19" y="41"/>
                  </a:lnTo>
                  <a:lnTo>
                    <a:pt x="19" y="39"/>
                  </a:lnTo>
                  <a:lnTo>
                    <a:pt x="19" y="38"/>
                  </a:lnTo>
                  <a:lnTo>
                    <a:pt x="20" y="36"/>
                  </a:lnTo>
                  <a:lnTo>
                    <a:pt x="19" y="34"/>
                  </a:lnTo>
                  <a:lnTo>
                    <a:pt x="20" y="31"/>
                  </a:lnTo>
                  <a:lnTo>
                    <a:pt x="19" y="27"/>
                  </a:lnTo>
                  <a:lnTo>
                    <a:pt x="20" y="24"/>
                  </a:lnTo>
                  <a:lnTo>
                    <a:pt x="19" y="19"/>
                  </a:lnTo>
                  <a:lnTo>
                    <a:pt x="17" y="17"/>
                  </a:lnTo>
                  <a:lnTo>
                    <a:pt x="15" y="15"/>
                  </a:lnTo>
                  <a:lnTo>
                    <a:pt x="13" y="13"/>
                  </a:lnTo>
                  <a:lnTo>
                    <a:pt x="12" y="12"/>
                  </a:lnTo>
                  <a:lnTo>
                    <a:pt x="10" y="10"/>
                  </a:lnTo>
                  <a:lnTo>
                    <a:pt x="8" y="8"/>
                  </a:lnTo>
                  <a:lnTo>
                    <a:pt x="6" y="6"/>
                  </a:lnTo>
                  <a:lnTo>
                    <a:pt x="5" y="5"/>
                  </a:lnTo>
                  <a:lnTo>
                    <a:pt x="3" y="3"/>
                  </a:lnTo>
                  <a:lnTo>
                    <a:pt x="1" y="1"/>
                  </a:lnTo>
                  <a:lnTo>
                    <a:pt x="0" y="0"/>
                  </a:lnTo>
                  <a:close/>
                </a:path>
              </a:pathLst>
            </a:custGeom>
            <a:solidFill>
              <a:srgbClr val="A2C1FE"/>
            </a:solidFill>
            <a:ln w="9525">
              <a:noFill/>
              <a:round/>
              <a:headEnd/>
              <a:tailEnd/>
            </a:ln>
          </p:spPr>
          <p:txBody>
            <a:bodyPr/>
            <a:lstStyle/>
            <a:p>
              <a:endParaRPr lang="en-US" sz="700" dirty="0"/>
            </a:p>
          </p:txBody>
        </p:sp>
      </p:grpSp>
      <p:sp>
        <p:nvSpPr>
          <p:cNvPr id="92" name="TextBox 91"/>
          <p:cNvSpPr txBox="1"/>
          <p:nvPr/>
        </p:nvSpPr>
        <p:spPr>
          <a:xfrm>
            <a:off x="3753283" y="2594346"/>
            <a:ext cx="903766" cy="246211"/>
          </a:xfrm>
          <a:prstGeom prst="rect">
            <a:avLst/>
          </a:prstGeom>
          <a:noFill/>
        </p:spPr>
        <p:txBody>
          <a:bodyPr wrap="square" lIns="91430" tIns="45715" rIns="91430" bIns="45715" rtlCol="0">
            <a:spAutoFit/>
          </a:bodyPr>
          <a:lstStyle/>
          <a:p>
            <a:pPr algn="ctr"/>
            <a:r>
              <a:rPr lang="en-US" sz="1000" b="1" dirty="0" smtClean="0">
                <a:solidFill>
                  <a:srgbClr val="000000"/>
                </a:solidFill>
                <a:latin typeface="Calibri" pitchFamily="34" charset="0"/>
              </a:rPr>
              <a:t>Bank as PISP</a:t>
            </a:r>
          </a:p>
        </p:txBody>
      </p:sp>
      <p:pic>
        <p:nvPicPr>
          <p:cNvPr id="93" name="Picture 34" descr="Corporate"/>
          <p:cNvPicPr>
            <a:picLocks noChangeAspect="1" noChangeArrowheads="1"/>
          </p:cNvPicPr>
          <p:nvPr/>
        </p:nvPicPr>
        <p:blipFill>
          <a:blip r:embed="rId5" cstate="print"/>
          <a:srcRect/>
          <a:stretch>
            <a:fillRect/>
          </a:stretch>
        </p:blipFill>
        <p:spPr bwMode="auto">
          <a:xfrm>
            <a:off x="3601350" y="1451205"/>
            <a:ext cx="353252" cy="415591"/>
          </a:xfrm>
          <a:prstGeom prst="rect">
            <a:avLst/>
          </a:prstGeom>
          <a:noFill/>
          <a:ln w="9525">
            <a:noFill/>
            <a:miter lim="800000"/>
            <a:headEnd/>
            <a:tailEnd/>
          </a:ln>
        </p:spPr>
      </p:pic>
      <p:sp>
        <p:nvSpPr>
          <p:cNvPr id="94" name="TextBox 93"/>
          <p:cNvSpPr txBox="1"/>
          <p:nvPr/>
        </p:nvSpPr>
        <p:spPr>
          <a:xfrm>
            <a:off x="3898085" y="1499161"/>
            <a:ext cx="1291135" cy="276989"/>
          </a:xfrm>
          <a:prstGeom prst="rect">
            <a:avLst/>
          </a:prstGeom>
          <a:noFill/>
        </p:spPr>
        <p:txBody>
          <a:bodyPr wrap="square" lIns="91430" tIns="45715" rIns="91430" bIns="45715" rtlCol="0">
            <a:spAutoFit/>
          </a:bodyPr>
          <a:lstStyle/>
          <a:p>
            <a:r>
              <a:rPr lang="en-US" sz="600" b="1" dirty="0" smtClean="0">
                <a:solidFill>
                  <a:srgbClr val="000000"/>
                </a:solidFill>
                <a:latin typeface="Calibri" pitchFamily="34" charset="0"/>
              </a:rPr>
              <a:t>Static Data</a:t>
            </a:r>
            <a:r>
              <a:rPr lang="en-US" sz="600" b="1" dirty="0" smtClean="0">
                <a:solidFill>
                  <a:srgbClr val="FF0000"/>
                </a:solidFill>
                <a:latin typeface="Calibri" pitchFamily="34" charset="0"/>
              </a:rPr>
              <a:t>: County, Bank and CSM Mapping provider</a:t>
            </a:r>
          </a:p>
        </p:txBody>
      </p:sp>
      <p:sp>
        <p:nvSpPr>
          <p:cNvPr id="98" name="Cloud 97"/>
          <p:cNvSpPr/>
          <p:nvPr/>
        </p:nvSpPr>
        <p:spPr>
          <a:xfrm>
            <a:off x="6331939" y="1385870"/>
            <a:ext cx="617517" cy="368133"/>
          </a:xfrm>
          <a:prstGeom prst="cloud">
            <a:avLst/>
          </a:prstGeom>
          <a:solidFill>
            <a:schemeClr val="tx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35996" rIns="0" bIns="35996" anchor="ctr"/>
          <a:lstStyle/>
          <a:p>
            <a:pPr algn="ctr" fontAlgn="auto">
              <a:spcBef>
                <a:spcPts val="0"/>
              </a:spcBef>
              <a:spcAft>
                <a:spcPts val="0"/>
              </a:spcAft>
              <a:defRPr/>
            </a:pPr>
            <a:r>
              <a:rPr lang="nl-NL" sz="1000" dirty="0" smtClean="0">
                <a:solidFill>
                  <a:schemeClr val="tx1"/>
                </a:solidFill>
                <a:latin typeface="Arial" pitchFamily="34" charset="0"/>
                <a:cs typeface="Arial" pitchFamily="34" charset="0"/>
              </a:rPr>
              <a:t>API</a:t>
            </a:r>
            <a:endParaRPr lang="nl-NL" sz="1000" dirty="0">
              <a:solidFill>
                <a:schemeClr val="tx1"/>
              </a:solidFill>
              <a:latin typeface="Arial" pitchFamily="34" charset="0"/>
              <a:cs typeface="Arial" pitchFamily="34" charset="0"/>
            </a:endParaRPr>
          </a:p>
        </p:txBody>
      </p:sp>
      <p:sp>
        <p:nvSpPr>
          <p:cNvPr id="100" name="Horizontal Scroll 99"/>
          <p:cNvSpPr/>
          <p:nvPr/>
        </p:nvSpPr>
        <p:spPr>
          <a:xfrm>
            <a:off x="6943064" y="85058"/>
            <a:ext cx="2820061" cy="886492"/>
          </a:xfrm>
          <a:prstGeom prst="horizontalScroll">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050" dirty="0" smtClean="0">
                <a:solidFill>
                  <a:schemeClr val="tx2">
                    <a:lumMod val="50000"/>
                  </a:schemeClr>
                </a:solidFill>
                <a:latin typeface="Calibri" pitchFamily="34" charset="0"/>
              </a:rPr>
              <a:t>This use case is loosely based on the model followed by the following sample fintechs:</a:t>
            </a:r>
          </a:p>
          <a:p>
            <a:pPr algn="ctr"/>
            <a:r>
              <a:rPr lang="en-US" sz="1050" i="1" dirty="0" smtClean="0">
                <a:solidFill>
                  <a:schemeClr val="tx2">
                    <a:lumMod val="50000"/>
                  </a:schemeClr>
                </a:solidFill>
                <a:latin typeface="Calibri" pitchFamily="34" charset="0"/>
              </a:rPr>
              <a:t>NuaPay and SynapsePay</a:t>
            </a:r>
          </a:p>
        </p:txBody>
      </p:sp>
      <p:sp>
        <p:nvSpPr>
          <p:cNvPr id="121" name="Rounded Rectangle 120"/>
          <p:cNvSpPr/>
          <p:nvPr/>
        </p:nvSpPr>
        <p:spPr>
          <a:xfrm>
            <a:off x="5870548" y="2674584"/>
            <a:ext cx="1330352" cy="963966"/>
          </a:xfrm>
          <a:prstGeom prst="roundRect">
            <a:avLst/>
          </a:prstGeom>
          <a:solidFill>
            <a:schemeClr val="accent1">
              <a:lumMod val="40000"/>
              <a:lumOff val="6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91430" tIns="45715" rIns="91430" bIns="45715" rtlCol="0" anchor="ctr"/>
          <a:lstStyle/>
          <a:p>
            <a:pPr algn="ctr"/>
            <a:endParaRPr lang="en-US" sz="1000" dirty="0" smtClean="0">
              <a:solidFill>
                <a:schemeClr val="tx2">
                  <a:lumMod val="50000"/>
                </a:schemeClr>
              </a:solidFill>
              <a:latin typeface="Calibri" pitchFamily="34" charset="0"/>
            </a:endParaRPr>
          </a:p>
        </p:txBody>
      </p:sp>
      <p:grpSp>
        <p:nvGrpSpPr>
          <p:cNvPr id="4" name="Group 23"/>
          <p:cNvGrpSpPr>
            <a:grpSpLocks/>
          </p:cNvGrpSpPr>
          <p:nvPr/>
        </p:nvGrpSpPr>
        <p:grpSpPr bwMode="auto">
          <a:xfrm>
            <a:off x="5925926" y="2661737"/>
            <a:ext cx="520875" cy="561592"/>
            <a:chOff x="567" y="1616"/>
            <a:chExt cx="568" cy="605"/>
          </a:xfrm>
        </p:grpSpPr>
        <p:sp>
          <p:nvSpPr>
            <p:cNvPr id="123" name="AutoShape 17"/>
            <p:cNvSpPr>
              <a:spLocks noChangeAspect="1" noChangeArrowheads="1" noTextEdit="1"/>
            </p:cNvSpPr>
            <p:nvPr/>
          </p:nvSpPr>
          <p:spPr bwMode="auto">
            <a:xfrm>
              <a:off x="567" y="1616"/>
              <a:ext cx="568" cy="605"/>
            </a:xfrm>
            <a:prstGeom prst="rect">
              <a:avLst/>
            </a:prstGeom>
            <a:noFill/>
            <a:ln w="9525">
              <a:noFill/>
              <a:miter lim="800000"/>
              <a:headEnd/>
              <a:tailEnd/>
            </a:ln>
          </p:spPr>
          <p:txBody>
            <a:bodyPr/>
            <a:lstStyle/>
            <a:p>
              <a:endParaRPr lang="en-US" sz="700" dirty="0"/>
            </a:p>
          </p:txBody>
        </p:sp>
        <p:sp>
          <p:nvSpPr>
            <p:cNvPr id="124" name="Freeform 19"/>
            <p:cNvSpPr>
              <a:spLocks/>
            </p:cNvSpPr>
            <p:nvPr/>
          </p:nvSpPr>
          <p:spPr bwMode="auto">
            <a:xfrm>
              <a:off x="611" y="1660"/>
              <a:ext cx="480" cy="517"/>
            </a:xfrm>
            <a:custGeom>
              <a:avLst/>
              <a:gdLst>
                <a:gd name="T0" fmla="*/ 1 w 960"/>
                <a:gd name="T1" fmla="*/ 0 h 1034"/>
                <a:gd name="T2" fmla="*/ 1 w 960"/>
                <a:gd name="T3" fmla="*/ 1 h 1034"/>
                <a:gd name="T4" fmla="*/ 1 w 960"/>
                <a:gd name="T5" fmla="*/ 1 h 1034"/>
                <a:gd name="T6" fmla="*/ 1 w 960"/>
                <a:gd name="T7" fmla="*/ 1 h 1034"/>
                <a:gd name="T8" fmla="*/ 1 w 960"/>
                <a:gd name="T9" fmla="*/ 1 h 1034"/>
                <a:gd name="T10" fmla="*/ 1 w 960"/>
                <a:gd name="T11" fmla="*/ 1 h 1034"/>
                <a:gd name="T12" fmla="*/ 1 w 960"/>
                <a:gd name="T13" fmla="*/ 1 h 1034"/>
                <a:gd name="T14" fmla="*/ 1 w 960"/>
                <a:gd name="T15" fmla="*/ 1 h 1034"/>
                <a:gd name="T16" fmla="*/ 1 w 960"/>
                <a:gd name="T17" fmla="*/ 1 h 1034"/>
                <a:gd name="T18" fmla="*/ 1 w 960"/>
                <a:gd name="T19" fmla="*/ 1 h 1034"/>
                <a:gd name="T20" fmla="*/ 1 w 960"/>
                <a:gd name="T21" fmla="*/ 1 h 1034"/>
                <a:gd name="T22" fmla="*/ 1 w 960"/>
                <a:gd name="T23" fmla="*/ 1 h 1034"/>
                <a:gd name="T24" fmla="*/ 1 w 960"/>
                <a:gd name="T25" fmla="*/ 1 h 1034"/>
                <a:gd name="T26" fmla="*/ 1 w 960"/>
                <a:gd name="T27" fmla="*/ 1 h 1034"/>
                <a:gd name="T28" fmla="*/ 1 w 960"/>
                <a:gd name="T29" fmla="*/ 1 h 1034"/>
                <a:gd name="T30" fmla="*/ 1 w 960"/>
                <a:gd name="T31" fmla="*/ 1 h 1034"/>
                <a:gd name="T32" fmla="*/ 1 w 960"/>
                <a:gd name="T33" fmla="*/ 1 h 1034"/>
                <a:gd name="T34" fmla="*/ 1 w 960"/>
                <a:gd name="T35" fmla="*/ 1 h 1034"/>
                <a:gd name="T36" fmla="*/ 1 w 960"/>
                <a:gd name="T37" fmla="*/ 1 h 1034"/>
                <a:gd name="T38" fmla="*/ 1 w 960"/>
                <a:gd name="T39" fmla="*/ 1 h 1034"/>
                <a:gd name="T40" fmla="*/ 1 w 960"/>
                <a:gd name="T41" fmla="*/ 1 h 1034"/>
                <a:gd name="T42" fmla="*/ 1 w 960"/>
                <a:gd name="T43" fmla="*/ 1 h 1034"/>
                <a:gd name="T44" fmla="*/ 1 w 960"/>
                <a:gd name="T45" fmla="*/ 1 h 1034"/>
                <a:gd name="T46" fmla="*/ 1 w 960"/>
                <a:gd name="T47" fmla="*/ 1 h 1034"/>
                <a:gd name="T48" fmla="*/ 1 w 960"/>
                <a:gd name="T49" fmla="*/ 1 h 1034"/>
                <a:gd name="T50" fmla="*/ 1 w 960"/>
                <a:gd name="T51" fmla="*/ 1 h 1034"/>
                <a:gd name="T52" fmla="*/ 1 w 960"/>
                <a:gd name="T53" fmla="*/ 1 h 1034"/>
                <a:gd name="T54" fmla="*/ 1 w 960"/>
                <a:gd name="T55" fmla="*/ 1 h 1034"/>
                <a:gd name="T56" fmla="*/ 1 w 960"/>
                <a:gd name="T57" fmla="*/ 1 h 1034"/>
                <a:gd name="T58" fmla="*/ 1 w 960"/>
                <a:gd name="T59" fmla="*/ 1 h 1034"/>
                <a:gd name="T60" fmla="*/ 1 w 960"/>
                <a:gd name="T61" fmla="*/ 1 h 1034"/>
                <a:gd name="T62" fmla="*/ 1 w 960"/>
                <a:gd name="T63" fmla="*/ 1 h 1034"/>
                <a:gd name="T64" fmla="*/ 1 w 960"/>
                <a:gd name="T65" fmla="*/ 1 h 1034"/>
                <a:gd name="T66" fmla="*/ 1 w 960"/>
                <a:gd name="T67" fmla="*/ 1 h 1034"/>
                <a:gd name="T68" fmla="*/ 1 w 960"/>
                <a:gd name="T69" fmla="*/ 1 h 1034"/>
                <a:gd name="T70" fmla="*/ 1 w 960"/>
                <a:gd name="T71" fmla="*/ 1 h 1034"/>
                <a:gd name="T72" fmla="*/ 1 w 960"/>
                <a:gd name="T73" fmla="*/ 1 h 1034"/>
                <a:gd name="T74" fmla="*/ 1 w 960"/>
                <a:gd name="T75" fmla="*/ 1 h 1034"/>
                <a:gd name="T76" fmla="*/ 1 w 960"/>
                <a:gd name="T77" fmla="*/ 1 h 1034"/>
                <a:gd name="T78" fmla="*/ 1 w 960"/>
                <a:gd name="T79" fmla="*/ 1 h 1034"/>
                <a:gd name="T80" fmla="*/ 1 w 960"/>
                <a:gd name="T81" fmla="*/ 1 h 1034"/>
                <a:gd name="T82" fmla="*/ 1 w 960"/>
                <a:gd name="T83" fmla="*/ 1 h 1034"/>
                <a:gd name="T84" fmla="*/ 1 w 960"/>
                <a:gd name="T85" fmla="*/ 1 h 1034"/>
                <a:gd name="T86" fmla="*/ 1 w 960"/>
                <a:gd name="T87" fmla="*/ 1 h 1034"/>
                <a:gd name="T88" fmla="*/ 0 w 960"/>
                <a:gd name="T89" fmla="*/ 1 h 1034"/>
                <a:gd name="T90" fmla="*/ 0 w 960"/>
                <a:gd name="T91" fmla="*/ 1 h 1034"/>
                <a:gd name="T92" fmla="*/ 1 w 960"/>
                <a:gd name="T93" fmla="*/ 1 h 1034"/>
                <a:gd name="T94" fmla="*/ 1 w 960"/>
                <a:gd name="T95" fmla="*/ 1 h 1034"/>
                <a:gd name="T96" fmla="*/ 1 w 960"/>
                <a:gd name="T97" fmla="*/ 1 h 1034"/>
                <a:gd name="T98" fmla="*/ 1 w 960"/>
                <a:gd name="T99" fmla="*/ 1 h 1034"/>
                <a:gd name="T100" fmla="*/ 1 w 960"/>
                <a:gd name="T101" fmla="*/ 1 h 1034"/>
                <a:gd name="T102" fmla="*/ 1 w 960"/>
                <a:gd name="T103" fmla="*/ 1 h 1034"/>
                <a:gd name="T104" fmla="*/ 1 w 960"/>
                <a:gd name="T105" fmla="*/ 1 h 1034"/>
                <a:gd name="T106" fmla="*/ 1 w 960"/>
                <a:gd name="T107" fmla="*/ 1 h 1034"/>
                <a:gd name="T108" fmla="*/ 1 w 960"/>
                <a:gd name="T109" fmla="*/ 1 h 1034"/>
                <a:gd name="T110" fmla="*/ 1 w 960"/>
                <a:gd name="T111" fmla="*/ 1 h 1034"/>
                <a:gd name="T112" fmla="*/ 1 w 960"/>
                <a:gd name="T113" fmla="*/ 1 h 1034"/>
                <a:gd name="T114" fmla="*/ 1 w 960"/>
                <a:gd name="T115" fmla="*/ 1 h 1034"/>
                <a:gd name="T116" fmla="*/ 1 w 960"/>
                <a:gd name="T117" fmla="*/ 1 h 1034"/>
                <a:gd name="T118" fmla="*/ 1 w 960"/>
                <a:gd name="T119" fmla="*/ 1 h 1034"/>
                <a:gd name="T120" fmla="*/ 1 w 960"/>
                <a:gd name="T121" fmla="*/ 1 h 1034"/>
                <a:gd name="T122" fmla="*/ 1 w 960"/>
                <a:gd name="T123" fmla="*/ 0 h 1034"/>
                <a:gd name="T124" fmla="*/ 1 w 960"/>
                <a:gd name="T125" fmla="*/ 0 h 1034"/>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960"/>
                <a:gd name="T190" fmla="*/ 0 h 1034"/>
                <a:gd name="T191" fmla="*/ 960 w 960"/>
                <a:gd name="T192" fmla="*/ 1034 h 1034"/>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960" h="1034">
                  <a:moveTo>
                    <a:pt x="332" y="0"/>
                  </a:moveTo>
                  <a:lnTo>
                    <a:pt x="354" y="12"/>
                  </a:lnTo>
                  <a:lnTo>
                    <a:pt x="376" y="24"/>
                  </a:lnTo>
                  <a:lnTo>
                    <a:pt x="399" y="35"/>
                  </a:lnTo>
                  <a:lnTo>
                    <a:pt x="423" y="47"/>
                  </a:lnTo>
                  <a:lnTo>
                    <a:pt x="445" y="57"/>
                  </a:lnTo>
                  <a:lnTo>
                    <a:pt x="468" y="68"/>
                  </a:lnTo>
                  <a:lnTo>
                    <a:pt x="490" y="80"/>
                  </a:lnTo>
                  <a:lnTo>
                    <a:pt x="511" y="92"/>
                  </a:lnTo>
                  <a:lnTo>
                    <a:pt x="534" y="104"/>
                  </a:lnTo>
                  <a:lnTo>
                    <a:pt x="554" y="116"/>
                  </a:lnTo>
                  <a:lnTo>
                    <a:pt x="575" y="130"/>
                  </a:lnTo>
                  <a:lnTo>
                    <a:pt x="594" y="144"/>
                  </a:lnTo>
                  <a:lnTo>
                    <a:pt x="620" y="164"/>
                  </a:lnTo>
                  <a:lnTo>
                    <a:pt x="642" y="183"/>
                  </a:lnTo>
                  <a:lnTo>
                    <a:pt x="665" y="204"/>
                  </a:lnTo>
                  <a:lnTo>
                    <a:pt x="687" y="227"/>
                  </a:lnTo>
                  <a:lnTo>
                    <a:pt x="710" y="247"/>
                  </a:lnTo>
                  <a:lnTo>
                    <a:pt x="730" y="270"/>
                  </a:lnTo>
                  <a:lnTo>
                    <a:pt x="751" y="292"/>
                  </a:lnTo>
                  <a:lnTo>
                    <a:pt x="773" y="315"/>
                  </a:lnTo>
                  <a:lnTo>
                    <a:pt x="794" y="337"/>
                  </a:lnTo>
                  <a:lnTo>
                    <a:pt x="815" y="360"/>
                  </a:lnTo>
                  <a:lnTo>
                    <a:pt x="836" y="382"/>
                  </a:lnTo>
                  <a:lnTo>
                    <a:pt x="856" y="403"/>
                  </a:lnTo>
                  <a:lnTo>
                    <a:pt x="856" y="470"/>
                  </a:lnTo>
                  <a:lnTo>
                    <a:pt x="824" y="470"/>
                  </a:lnTo>
                  <a:lnTo>
                    <a:pt x="824" y="780"/>
                  </a:lnTo>
                  <a:lnTo>
                    <a:pt x="932" y="890"/>
                  </a:lnTo>
                  <a:lnTo>
                    <a:pt x="932" y="939"/>
                  </a:lnTo>
                  <a:lnTo>
                    <a:pt x="936" y="942"/>
                  </a:lnTo>
                  <a:lnTo>
                    <a:pt x="938" y="944"/>
                  </a:lnTo>
                  <a:lnTo>
                    <a:pt x="939" y="946"/>
                  </a:lnTo>
                  <a:lnTo>
                    <a:pt x="943" y="949"/>
                  </a:lnTo>
                  <a:lnTo>
                    <a:pt x="944" y="951"/>
                  </a:lnTo>
                  <a:lnTo>
                    <a:pt x="946" y="953"/>
                  </a:lnTo>
                  <a:lnTo>
                    <a:pt x="950" y="956"/>
                  </a:lnTo>
                  <a:lnTo>
                    <a:pt x="951" y="958"/>
                  </a:lnTo>
                  <a:lnTo>
                    <a:pt x="955" y="961"/>
                  </a:lnTo>
                  <a:lnTo>
                    <a:pt x="956" y="963"/>
                  </a:lnTo>
                  <a:lnTo>
                    <a:pt x="958" y="965"/>
                  </a:lnTo>
                  <a:lnTo>
                    <a:pt x="960" y="966"/>
                  </a:lnTo>
                  <a:lnTo>
                    <a:pt x="960" y="1034"/>
                  </a:lnTo>
                  <a:lnTo>
                    <a:pt x="297" y="1034"/>
                  </a:lnTo>
                  <a:lnTo>
                    <a:pt x="0" y="737"/>
                  </a:lnTo>
                  <a:lnTo>
                    <a:pt x="0" y="628"/>
                  </a:lnTo>
                  <a:lnTo>
                    <a:pt x="69" y="628"/>
                  </a:lnTo>
                  <a:lnTo>
                    <a:pt x="69" y="246"/>
                  </a:lnTo>
                  <a:lnTo>
                    <a:pt x="66" y="242"/>
                  </a:lnTo>
                  <a:lnTo>
                    <a:pt x="62" y="239"/>
                  </a:lnTo>
                  <a:lnTo>
                    <a:pt x="57" y="234"/>
                  </a:lnTo>
                  <a:lnTo>
                    <a:pt x="54" y="228"/>
                  </a:lnTo>
                  <a:lnTo>
                    <a:pt x="48" y="223"/>
                  </a:lnTo>
                  <a:lnTo>
                    <a:pt x="43" y="220"/>
                  </a:lnTo>
                  <a:lnTo>
                    <a:pt x="40" y="215"/>
                  </a:lnTo>
                  <a:lnTo>
                    <a:pt x="36" y="211"/>
                  </a:lnTo>
                  <a:lnTo>
                    <a:pt x="33" y="208"/>
                  </a:lnTo>
                  <a:lnTo>
                    <a:pt x="31" y="204"/>
                  </a:lnTo>
                  <a:lnTo>
                    <a:pt x="29" y="202"/>
                  </a:lnTo>
                  <a:lnTo>
                    <a:pt x="28" y="201"/>
                  </a:lnTo>
                  <a:lnTo>
                    <a:pt x="28" y="145"/>
                  </a:lnTo>
                  <a:lnTo>
                    <a:pt x="332" y="0"/>
                  </a:lnTo>
                  <a:close/>
                </a:path>
              </a:pathLst>
            </a:custGeom>
            <a:solidFill>
              <a:srgbClr val="000066"/>
            </a:solidFill>
            <a:ln w="9525">
              <a:noFill/>
              <a:round/>
              <a:headEnd/>
              <a:tailEnd/>
            </a:ln>
          </p:spPr>
          <p:txBody>
            <a:bodyPr/>
            <a:lstStyle/>
            <a:p>
              <a:endParaRPr lang="en-US" sz="700" dirty="0"/>
            </a:p>
          </p:txBody>
        </p:sp>
        <p:sp>
          <p:nvSpPr>
            <p:cNvPr id="125" name="Freeform 20"/>
            <p:cNvSpPr>
              <a:spLocks/>
            </p:cNvSpPr>
            <p:nvPr/>
          </p:nvSpPr>
          <p:spPr bwMode="auto">
            <a:xfrm>
              <a:off x="640" y="1689"/>
              <a:ext cx="385" cy="192"/>
            </a:xfrm>
            <a:custGeom>
              <a:avLst/>
              <a:gdLst>
                <a:gd name="T0" fmla="*/ 0 w 772"/>
                <a:gd name="T1" fmla="*/ 0 h 386"/>
                <a:gd name="T2" fmla="*/ 0 w 772"/>
                <a:gd name="T3" fmla="*/ 0 h 386"/>
                <a:gd name="T4" fmla="*/ 0 w 772"/>
                <a:gd name="T5" fmla="*/ 0 h 386"/>
                <a:gd name="T6" fmla="*/ 0 w 772"/>
                <a:gd name="T7" fmla="*/ 0 h 386"/>
                <a:gd name="T8" fmla="*/ 0 w 772"/>
                <a:gd name="T9" fmla="*/ 0 h 386"/>
                <a:gd name="T10" fmla="*/ 0 w 772"/>
                <a:gd name="T11" fmla="*/ 0 h 386"/>
                <a:gd name="T12" fmla="*/ 0 w 772"/>
                <a:gd name="T13" fmla="*/ 0 h 386"/>
                <a:gd name="T14" fmla="*/ 0 w 772"/>
                <a:gd name="T15" fmla="*/ 0 h 386"/>
                <a:gd name="T16" fmla="*/ 0 w 772"/>
                <a:gd name="T17" fmla="*/ 0 h 386"/>
                <a:gd name="T18" fmla="*/ 0 w 772"/>
                <a:gd name="T19" fmla="*/ 0 h 386"/>
                <a:gd name="T20" fmla="*/ 0 w 772"/>
                <a:gd name="T21" fmla="*/ 0 h 386"/>
                <a:gd name="T22" fmla="*/ 0 w 772"/>
                <a:gd name="T23" fmla="*/ 0 h 386"/>
                <a:gd name="T24" fmla="*/ 0 w 772"/>
                <a:gd name="T25" fmla="*/ 0 h 386"/>
                <a:gd name="T26" fmla="*/ 0 w 772"/>
                <a:gd name="T27" fmla="*/ 0 h 386"/>
                <a:gd name="T28" fmla="*/ 0 w 772"/>
                <a:gd name="T29" fmla="*/ 0 h 386"/>
                <a:gd name="T30" fmla="*/ 0 w 772"/>
                <a:gd name="T31" fmla="*/ 0 h 386"/>
                <a:gd name="T32" fmla="*/ 0 w 772"/>
                <a:gd name="T33" fmla="*/ 0 h 386"/>
                <a:gd name="T34" fmla="*/ 0 w 772"/>
                <a:gd name="T35" fmla="*/ 0 h 386"/>
                <a:gd name="T36" fmla="*/ 0 w 772"/>
                <a:gd name="T37" fmla="*/ 0 h 386"/>
                <a:gd name="T38" fmla="*/ 0 w 772"/>
                <a:gd name="T39" fmla="*/ 0 h 386"/>
                <a:gd name="T40" fmla="*/ 0 w 772"/>
                <a:gd name="T41" fmla="*/ 0 h 386"/>
                <a:gd name="T42" fmla="*/ 0 w 772"/>
                <a:gd name="T43" fmla="*/ 0 h 386"/>
                <a:gd name="T44" fmla="*/ 0 w 772"/>
                <a:gd name="T45" fmla="*/ 0 h 386"/>
                <a:gd name="T46" fmla="*/ 0 w 772"/>
                <a:gd name="T47" fmla="*/ 0 h 386"/>
                <a:gd name="T48" fmla="*/ 0 w 772"/>
                <a:gd name="T49" fmla="*/ 0 h 386"/>
                <a:gd name="T50" fmla="*/ 0 w 772"/>
                <a:gd name="T51" fmla="*/ 0 h 386"/>
                <a:gd name="T52" fmla="*/ 0 w 772"/>
                <a:gd name="T53" fmla="*/ 0 h 386"/>
                <a:gd name="T54" fmla="*/ 0 w 772"/>
                <a:gd name="T55" fmla="*/ 0 h 386"/>
                <a:gd name="T56" fmla="*/ 0 w 772"/>
                <a:gd name="T57" fmla="*/ 0 h 386"/>
                <a:gd name="T58" fmla="*/ 0 w 772"/>
                <a:gd name="T59" fmla="*/ 0 h 386"/>
                <a:gd name="T60" fmla="*/ 0 w 772"/>
                <a:gd name="T61" fmla="*/ 0 h 386"/>
                <a:gd name="T62" fmla="*/ 0 w 772"/>
                <a:gd name="T63" fmla="*/ 0 h 386"/>
                <a:gd name="T64" fmla="*/ 0 w 772"/>
                <a:gd name="T65" fmla="*/ 0 h 386"/>
                <a:gd name="T66" fmla="*/ 0 w 772"/>
                <a:gd name="T67" fmla="*/ 0 h 386"/>
                <a:gd name="T68" fmla="*/ 0 w 772"/>
                <a:gd name="T69" fmla="*/ 0 h 386"/>
                <a:gd name="T70" fmla="*/ 0 w 772"/>
                <a:gd name="T71" fmla="*/ 0 h 386"/>
                <a:gd name="T72" fmla="*/ 0 w 772"/>
                <a:gd name="T73" fmla="*/ 0 h 386"/>
                <a:gd name="T74" fmla="*/ 0 w 772"/>
                <a:gd name="T75" fmla="*/ 0 h 386"/>
                <a:gd name="T76" fmla="*/ 0 w 772"/>
                <a:gd name="T77" fmla="*/ 0 h 386"/>
                <a:gd name="T78" fmla="*/ 0 w 772"/>
                <a:gd name="T79" fmla="*/ 0 h 386"/>
                <a:gd name="T80" fmla="*/ 0 w 772"/>
                <a:gd name="T81" fmla="*/ 0 h 386"/>
                <a:gd name="T82" fmla="*/ 0 w 772"/>
                <a:gd name="T83" fmla="*/ 0 h 386"/>
                <a:gd name="T84" fmla="*/ 0 w 772"/>
                <a:gd name="T85" fmla="*/ 0 h 386"/>
                <a:gd name="T86" fmla="*/ 0 w 772"/>
                <a:gd name="T87" fmla="*/ 0 h 386"/>
                <a:gd name="T88" fmla="*/ 0 w 772"/>
                <a:gd name="T89" fmla="*/ 0 h 386"/>
                <a:gd name="T90" fmla="*/ 0 w 772"/>
                <a:gd name="T91" fmla="*/ 0 h 386"/>
                <a:gd name="T92" fmla="*/ 0 w 772"/>
                <a:gd name="T93" fmla="*/ 0 h 386"/>
                <a:gd name="T94" fmla="*/ 0 w 772"/>
                <a:gd name="T95" fmla="*/ 0 h 386"/>
                <a:gd name="T96" fmla="*/ 0 w 772"/>
                <a:gd name="T97" fmla="*/ 0 h 386"/>
                <a:gd name="T98" fmla="*/ 0 w 772"/>
                <a:gd name="T99" fmla="*/ 0 h 386"/>
                <a:gd name="T100" fmla="*/ 0 w 772"/>
                <a:gd name="T101" fmla="*/ 0 h 386"/>
                <a:gd name="T102" fmla="*/ 0 w 772"/>
                <a:gd name="T103" fmla="*/ 0 h 386"/>
                <a:gd name="T104" fmla="*/ 0 w 772"/>
                <a:gd name="T105" fmla="*/ 0 h 386"/>
                <a:gd name="T106" fmla="*/ 0 w 772"/>
                <a:gd name="T107" fmla="*/ 0 h 386"/>
                <a:gd name="T108" fmla="*/ 0 w 772"/>
                <a:gd name="T109" fmla="*/ 0 h 386"/>
                <a:gd name="T110" fmla="*/ 0 w 772"/>
                <a:gd name="T111" fmla="*/ 0 h 386"/>
                <a:gd name="T112" fmla="*/ 0 w 772"/>
                <a:gd name="T113" fmla="*/ 0 h 38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772"/>
                <a:gd name="T172" fmla="*/ 0 h 386"/>
                <a:gd name="T173" fmla="*/ 772 w 772"/>
                <a:gd name="T174" fmla="*/ 386 h 38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772" h="386">
                  <a:moveTo>
                    <a:pt x="318" y="0"/>
                  </a:moveTo>
                  <a:lnTo>
                    <a:pt x="326" y="5"/>
                  </a:lnTo>
                  <a:lnTo>
                    <a:pt x="333" y="9"/>
                  </a:lnTo>
                  <a:lnTo>
                    <a:pt x="340" y="12"/>
                  </a:lnTo>
                  <a:lnTo>
                    <a:pt x="347" y="16"/>
                  </a:lnTo>
                  <a:lnTo>
                    <a:pt x="356" y="21"/>
                  </a:lnTo>
                  <a:lnTo>
                    <a:pt x="363" y="24"/>
                  </a:lnTo>
                  <a:lnTo>
                    <a:pt x="369" y="28"/>
                  </a:lnTo>
                  <a:lnTo>
                    <a:pt x="376" y="31"/>
                  </a:lnTo>
                  <a:lnTo>
                    <a:pt x="385" y="37"/>
                  </a:lnTo>
                  <a:lnTo>
                    <a:pt x="392" y="40"/>
                  </a:lnTo>
                  <a:lnTo>
                    <a:pt x="399" y="43"/>
                  </a:lnTo>
                  <a:lnTo>
                    <a:pt x="406" y="47"/>
                  </a:lnTo>
                  <a:lnTo>
                    <a:pt x="416" y="52"/>
                  </a:lnTo>
                  <a:lnTo>
                    <a:pt x="426" y="57"/>
                  </a:lnTo>
                  <a:lnTo>
                    <a:pt x="435" y="62"/>
                  </a:lnTo>
                  <a:lnTo>
                    <a:pt x="445" y="68"/>
                  </a:lnTo>
                  <a:lnTo>
                    <a:pt x="456" y="73"/>
                  </a:lnTo>
                  <a:lnTo>
                    <a:pt x="466" y="76"/>
                  </a:lnTo>
                  <a:lnTo>
                    <a:pt x="475" y="81"/>
                  </a:lnTo>
                  <a:lnTo>
                    <a:pt x="485" y="87"/>
                  </a:lnTo>
                  <a:lnTo>
                    <a:pt x="496" y="94"/>
                  </a:lnTo>
                  <a:lnTo>
                    <a:pt x="504" y="99"/>
                  </a:lnTo>
                  <a:lnTo>
                    <a:pt x="513" y="106"/>
                  </a:lnTo>
                  <a:lnTo>
                    <a:pt x="521" y="111"/>
                  </a:lnTo>
                  <a:lnTo>
                    <a:pt x="544" y="130"/>
                  </a:lnTo>
                  <a:lnTo>
                    <a:pt x="566" y="151"/>
                  </a:lnTo>
                  <a:lnTo>
                    <a:pt x="587" y="170"/>
                  </a:lnTo>
                  <a:lnTo>
                    <a:pt x="608" y="190"/>
                  </a:lnTo>
                  <a:lnTo>
                    <a:pt x="628" y="211"/>
                  </a:lnTo>
                  <a:lnTo>
                    <a:pt x="649" y="232"/>
                  </a:lnTo>
                  <a:lnTo>
                    <a:pt x="670" y="254"/>
                  </a:lnTo>
                  <a:lnTo>
                    <a:pt x="689" y="275"/>
                  </a:lnTo>
                  <a:lnTo>
                    <a:pt x="710" y="296"/>
                  </a:lnTo>
                  <a:lnTo>
                    <a:pt x="730" y="318"/>
                  </a:lnTo>
                  <a:lnTo>
                    <a:pt x="751" y="339"/>
                  </a:lnTo>
                  <a:lnTo>
                    <a:pt x="772" y="360"/>
                  </a:lnTo>
                  <a:lnTo>
                    <a:pt x="772" y="386"/>
                  </a:lnTo>
                  <a:lnTo>
                    <a:pt x="254" y="386"/>
                  </a:lnTo>
                  <a:lnTo>
                    <a:pt x="0" y="132"/>
                  </a:lnTo>
                  <a:lnTo>
                    <a:pt x="0" y="107"/>
                  </a:lnTo>
                  <a:lnTo>
                    <a:pt x="2" y="107"/>
                  </a:lnTo>
                  <a:lnTo>
                    <a:pt x="3" y="107"/>
                  </a:lnTo>
                  <a:lnTo>
                    <a:pt x="5" y="106"/>
                  </a:lnTo>
                  <a:lnTo>
                    <a:pt x="7" y="104"/>
                  </a:lnTo>
                  <a:lnTo>
                    <a:pt x="9" y="104"/>
                  </a:lnTo>
                  <a:lnTo>
                    <a:pt x="10" y="104"/>
                  </a:lnTo>
                  <a:lnTo>
                    <a:pt x="12" y="102"/>
                  </a:lnTo>
                  <a:lnTo>
                    <a:pt x="14" y="102"/>
                  </a:lnTo>
                  <a:lnTo>
                    <a:pt x="14" y="100"/>
                  </a:lnTo>
                  <a:lnTo>
                    <a:pt x="257" y="342"/>
                  </a:lnTo>
                  <a:lnTo>
                    <a:pt x="525" y="206"/>
                  </a:lnTo>
                  <a:lnTo>
                    <a:pt x="318" y="0"/>
                  </a:lnTo>
                  <a:close/>
                </a:path>
              </a:pathLst>
            </a:custGeom>
            <a:solidFill>
              <a:srgbClr val="A2C1FE"/>
            </a:solidFill>
            <a:ln w="9525">
              <a:noFill/>
              <a:round/>
              <a:headEnd/>
              <a:tailEnd/>
            </a:ln>
          </p:spPr>
          <p:txBody>
            <a:bodyPr/>
            <a:lstStyle/>
            <a:p>
              <a:endParaRPr lang="en-US" sz="700" dirty="0"/>
            </a:p>
          </p:txBody>
        </p:sp>
        <p:sp>
          <p:nvSpPr>
            <p:cNvPr id="126" name="Freeform 21"/>
            <p:cNvSpPr>
              <a:spLocks/>
            </p:cNvSpPr>
            <p:nvPr/>
          </p:nvSpPr>
          <p:spPr bwMode="auto">
            <a:xfrm>
              <a:off x="626" y="1904"/>
              <a:ext cx="436" cy="228"/>
            </a:xfrm>
            <a:custGeom>
              <a:avLst/>
              <a:gdLst>
                <a:gd name="T0" fmla="*/ 0 w 874"/>
                <a:gd name="T1" fmla="*/ 0 h 456"/>
                <a:gd name="T2" fmla="*/ 0 w 874"/>
                <a:gd name="T3" fmla="*/ 0 h 456"/>
                <a:gd name="T4" fmla="*/ 0 w 874"/>
                <a:gd name="T5" fmla="*/ 1 h 456"/>
                <a:gd name="T6" fmla="*/ 0 w 874"/>
                <a:gd name="T7" fmla="*/ 1 h 456"/>
                <a:gd name="T8" fmla="*/ 0 w 874"/>
                <a:gd name="T9" fmla="*/ 1 h 456"/>
                <a:gd name="T10" fmla="*/ 0 w 874"/>
                <a:gd name="T11" fmla="*/ 1 h 456"/>
                <a:gd name="T12" fmla="*/ 0 w 874"/>
                <a:gd name="T13" fmla="*/ 1 h 456"/>
                <a:gd name="T14" fmla="*/ 0 w 874"/>
                <a:gd name="T15" fmla="*/ 1 h 456"/>
                <a:gd name="T16" fmla="*/ 0 w 874"/>
                <a:gd name="T17" fmla="*/ 0 h 456"/>
                <a:gd name="T18" fmla="*/ 0 w 874"/>
                <a:gd name="T19" fmla="*/ 0 h 456"/>
                <a:gd name="T20" fmla="*/ 0 w 874"/>
                <a:gd name="T21" fmla="*/ 1 h 456"/>
                <a:gd name="T22" fmla="*/ 0 w 874"/>
                <a:gd name="T23" fmla="*/ 1 h 456"/>
                <a:gd name="T24" fmla="*/ 0 w 874"/>
                <a:gd name="T25" fmla="*/ 1 h 456"/>
                <a:gd name="T26" fmla="*/ 0 w 874"/>
                <a:gd name="T27" fmla="*/ 1 h 456"/>
                <a:gd name="T28" fmla="*/ 0 w 874"/>
                <a:gd name="T29" fmla="*/ 1 h 456"/>
                <a:gd name="T30" fmla="*/ 0 w 874"/>
                <a:gd name="T31" fmla="*/ 1 h 456"/>
                <a:gd name="T32" fmla="*/ 0 w 874"/>
                <a:gd name="T33" fmla="*/ 0 h 456"/>
                <a:gd name="T34" fmla="*/ 0 w 874"/>
                <a:gd name="T35" fmla="*/ 0 h 456"/>
                <a:gd name="T36" fmla="*/ 0 w 874"/>
                <a:gd name="T37" fmla="*/ 1 h 456"/>
                <a:gd name="T38" fmla="*/ 0 w 874"/>
                <a:gd name="T39" fmla="*/ 1 h 456"/>
                <a:gd name="T40" fmla="*/ 0 w 874"/>
                <a:gd name="T41" fmla="*/ 1 h 456"/>
                <a:gd name="T42" fmla="*/ 0 w 874"/>
                <a:gd name="T43" fmla="*/ 1 h 456"/>
                <a:gd name="T44" fmla="*/ 0 w 874"/>
                <a:gd name="T45" fmla="*/ 1 h 456"/>
                <a:gd name="T46" fmla="*/ 0 w 874"/>
                <a:gd name="T47" fmla="*/ 1 h 456"/>
                <a:gd name="T48" fmla="*/ 0 w 874"/>
                <a:gd name="T49" fmla="*/ 0 h 456"/>
                <a:gd name="T50" fmla="*/ 0 w 874"/>
                <a:gd name="T51" fmla="*/ 0 h 456"/>
                <a:gd name="T52" fmla="*/ 0 w 874"/>
                <a:gd name="T53" fmla="*/ 1 h 456"/>
                <a:gd name="T54" fmla="*/ 0 w 874"/>
                <a:gd name="T55" fmla="*/ 1 h 456"/>
                <a:gd name="T56" fmla="*/ 0 w 874"/>
                <a:gd name="T57" fmla="*/ 1 h 456"/>
                <a:gd name="T58" fmla="*/ 0 w 874"/>
                <a:gd name="T59" fmla="*/ 1 h 456"/>
                <a:gd name="T60" fmla="*/ 0 w 874"/>
                <a:gd name="T61" fmla="*/ 1 h 456"/>
                <a:gd name="T62" fmla="*/ 0 w 874"/>
                <a:gd name="T63" fmla="*/ 1 h 456"/>
                <a:gd name="T64" fmla="*/ 0 w 874"/>
                <a:gd name="T65" fmla="*/ 1 h 456"/>
                <a:gd name="T66" fmla="*/ 0 w 874"/>
                <a:gd name="T67" fmla="*/ 1 h 456"/>
                <a:gd name="T68" fmla="*/ 0 w 874"/>
                <a:gd name="T69" fmla="*/ 1 h 456"/>
                <a:gd name="T70" fmla="*/ 0 w 874"/>
                <a:gd name="T71" fmla="*/ 1 h 456"/>
                <a:gd name="T72" fmla="*/ 0 w 874"/>
                <a:gd name="T73" fmla="*/ 1 h 456"/>
                <a:gd name="T74" fmla="*/ 0 w 874"/>
                <a:gd name="T75" fmla="*/ 1 h 456"/>
                <a:gd name="T76" fmla="*/ 0 w 874"/>
                <a:gd name="T77" fmla="*/ 1 h 456"/>
                <a:gd name="T78" fmla="*/ 0 w 874"/>
                <a:gd name="T79" fmla="*/ 1 h 456"/>
                <a:gd name="T80" fmla="*/ 0 w 874"/>
                <a:gd name="T81" fmla="*/ 1 h 456"/>
                <a:gd name="T82" fmla="*/ 0 w 874"/>
                <a:gd name="T83" fmla="*/ 1 h 456"/>
                <a:gd name="T84" fmla="*/ 0 w 874"/>
                <a:gd name="T85" fmla="*/ 1 h 456"/>
                <a:gd name="T86" fmla="*/ 0 w 874"/>
                <a:gd name="T87" fmla="*/ 1 h 456"/>
                <a:gd name="T88" fmla="*/ 0 w 874"/>
                <a:gd name="T89" fmla="*/ 1 h 456"/>
                <a:gd name="T90" fmla="*/ 0 w 874"/>
                <a:gd name="T91" fmla="*/ 1 h 456"/>
                <a:gd name="T92" fmla="*/ 0 w 874"/>
                <a:gd name="T93" fmla="*/ 1 h 456"/>
                <a:gd name="T94" fmla="*/ 0 w 874"/>
                <a:gd name="T95" fmla="*/ 1 h 456"/>
                <a:gd name="T96" fmla="*/ 0 w 874"/>
                <a:gd name="T97" fmla="*/ 0 h 456"/>
                <a:gd name="T98" fmla="*/ 0 w 874"/>
                <a:gd name="T99" fmla="*/ 0 h 45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874"/>
                <a:gd name="T151" fmla="*/ 0 h 456"/>
                <a:gd name="T152" fmla="*/ 874 w 874"/>
                <a:gd name="T153" fmla="*/ 456 h 45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874" h="456">
                  <a:moveTo>
                    <a:pt x="303" y="0"/>
                  </a:moveTo>
                  <a:lnTo>
                    <a:pt x="344" y="0"/>
                  </a:lnTo>
                  <a:lnTo>
                    <a:pt x="344" y="181"/>
                  </a:lnTo>
                  <a:lnTo>
                    <a:pt x="416" y="181"/>
                  </a:lnTo>
                  <a:lnTo>
                    <a:pt x="416" y="399"/>
                  </a:lnTo>
                  <a:lnTo>
                    <a:pt x="487" y="399"/>
                  </a:lnTo>
                  <a:lnTo>
                    <a:pt x="487" y="371"/>
                  </a:lnTo>
                  <a:lnTo>
                    <a:pt x="446" y="371"/>
                  </a:lnTo>
                  <a:lnTo>
                    <a:pt x="446" y="0"/>
                  </a:lnTo>
                  <a:lnTo>
                    <a:pt x="487" y="0"/>
                  </a:lnTo>
                  <a:lnTo>
                    <a:pt x="487" y="181"/>
                  </a:lnTo>
                  <a:lnTo>
                    <a:pt x="556" y="181"/>
                  </a:lnTo>
                  <a:lnTo>
                    <a:pt x="556" y="399"/>
                  </a:lnTo>
                  <a:lnTo>
                    <a:pt x="625" y="399"/>
                  </a:lnTo>
                  <a:lnTo>
                    <a:pt x="625" y="371"/>
                  </a:lnTo>
                  <a:lnTo>
                    <a:pt x="584" y="371"/>
                  </a:lnTo>
                  <a:lnTo>
                    <a:pt x="584" y="0"/>
                  </a:lnTo>
                  <a:lnTo>
                    <a:pt x="627" y="0"/>
                  </a:lnTo>
                  <a:lnTo>
                    <a:pt x="627" y="180"/>
                  </a:lnTo>
                  <a:lnTo>
                    <a:pt x="701" y="261"/>
                  </a:lnTo>
                  <a:lnTo>
                    <a:pt x="701" y="399"/>
                  </a:lnTo>
                  <a:lnTo>
                    <a:pt x="772" y="399"/>
                  </a:lnTo>
                  <a:lnTo>
                    <a:pt x="772" y="371"/>
                  </a:lnTo>
                  <a:lnTo>
                    <a:pt x="731" y="371"/>
                  </a:lnTo>
                  <a:lnTo>
                    <a:pt x="731" y="0"/>
                  </a:lnTo>
                  <a:lnTo>
                    <a:pt x="765" y="0"/>
                  </a:lnTo>
                  <a:lnTo>
                    <a:pt x="765" y="316"/>
                  </a:lnTo>
                  <a:lnTo>
                    <a:pt x="874" y="434"/>
                  </a:lnTo>
                  <a:lnTo>
                    <a:pt x="874" y="456"/>
                  </a:lnTo>
                  <a:lnTo>
                    <a:pt x="249" y="456"/>
                  </a:lnTo>
                  <a:lnTo>
                    <a:pt x="249" y="432"/>
                  </a:lnTo>
                  <a:lnTo>
                    <a:pt x="244" y="427"/>
                  </a:lnTo>
                  <a:lnTo>
                    <a:pt x="230" y="413"/>
                  </a:lnTo>
                  <a:lnTo>
                    <a:pt x="213" y="396"/>
                  </a:lnTo>
                  <a:lnTo>
                    <a:pt x="190" y="375"/>
                  </a:lnTo>
                  <a:lnTo>
                    <a:pt x="166" y="351"/>
                  </a:lnTo>
                  <a:lnTo>
                    <a:pt x="140" y="323"/>
                  </a:lnTo>
                  <a:lnTo>
                    <a:pt x="113" y="297"/>
                  </a:lnTo>
                  <a:lnTo>
                    <a:pt x="87" y="269"/>
                  </a:lnTo>
                  <a:lnTo>
                    <a:pt x="61" y="244"/>
                  </a:lnTo>
                  <a:lnTo>
                    <a:pt x="37" y="221"/>
                  </a:lnTo>
                  <a:lnTo>
                    <a:pt x="18" y="200"/>
                  </a:lnTo>
                  <a:lnTo>
                    <a:pt x="0" y="183"/>
                  </a:lnTo>
                  <a:lnTo>
                    <a:pt x="57" y="183"/>
                  </a:lnTo>
                  <a:lnTo>
                    <a:pt x="275" y="399"/>
                  </a:lnTo>
                  <a:lnTo>
                    <a:pt x="344" y="399"/>
                  </a:lnTo>
                  <a:lnTo>
                    <a:pt x="344" y="371"/>
                  </a:lnTo>
                  <a:lnTo>
                    <a:pt x="303" y="371"/>
                  </a:lnTo>
                  <a:lnTo>
                    <a:pt x="303" y="0"/>
                  </a:lnTo>
                  <a:close/>
                </a:path>
              </a:pathLst>
            </a:custGeom>
            <a:solidFill>
              <a:srgbClr val="A2C1FE"/>
            </a:solidFill>
            <a:ln w="9525">
              <a:noFill/>
              <a:round/>
              <a:headEnd/>
              <a:tailEnd/>
            </a:ln>
          </p:spPr>
          <p:txBody>
            <a:bodyPr/>
            <a:lstStyle/>
            <a:p>
              <a:endParaRPr lang="en-US" sz="700" dirty="0"/>
            </a:p>
          </p:txBody>
        </p:sp>
        <p:sp>
          <p:nvSpPr>
            <p:cNvPr id="127" name="Freeform 22"/>
            <p:cNvSpPr>
              <a:spLocks/>
            </p:cNvSpPr>
            <p:nvPr/>
          </p:nvSpPr>
          <p:spPr bwMode="auto">
            <a:xfrm>
              <a:off x="758" y="2140"/>
              <a:ext cx="319" cy="22"/>
            </a:xfrm>
            <a:custGeom>
              <a:avLst/>
              <a:gdLst>
                <a:gd name="T0" fmla="*/ 0 w 638"/>
                <a:gd name="T1" fmla="*/ 0 h 44"/>
                <a:gd name="T2" fmla="*/ 1 w 638"/>
                <a:gd name="T3" fmla="*/ 0 h 44"/>
                <a:gd name="T4" fmla="*/ 1 w 638"/>
                <a:gd name="T5" fmla="*/ 0 h 44"/>
                <a:gd name="T6" fmla="*/ 1 w 638"/>
                <a:gd name="T7" fmla="*/ 1 h 44"/>
                <a:gd name="T8" fmla="*/ 1 w 638"/>
                <a:gd name="T9" fmla="*/ 1 h 44"/>
                <a:gd name="T10" fmla="*/ 1 w 638"/>
                <a:gd name="T11" fmla="*/ 1 h 44"/>
                <a:gd name="T12" fmla="*/ 1 w 638"/>
                <a:gd name="T13" fmla="*/ 1 h 44"/>
                <a:gd name="T14" fmla="*/ 1 w 638"/>
                <a:gd name="T15" fmla="*/ 1 h 44"/>
                <a:gd name="T16" fmla="*/ 1 w 638"/>
                <a:gd name="T17" fmla="*/ 1 h 44"/>
                <a:gd name="T18" fmla="*/ 1 w 638"/>
                <a:gd name="T19" fmla="*/ 1 h 44"/>
                <a:gd name="T20" fmla="*/ 1 w 638"/>
                <a:gd name="T21" fmla="*/ 1 h 44"/>
                <a:gd name="T22" fmla="*/ 1 w 638"/>
                <a:gd name="T23" fmla="*/ 1 h 44"/>
                <a:gd name="T24" fmla="*/ 1 w 638"/>
                <a:gd name="T25" fmla="*/ 1 h 44"/>
                <a:gd name="T26" fmla="*/ 1 w 638"/>
                <a:gd name="T27" fmla="*/ 1 h 44"/>
                <a:gd name="T28" fmla="*/ 1 w 638"/>
                <a:gd name="T29" fmla="*/ 1 h 44"/>
                <a:gd name="T30" fmla="*/ 1 w 638"/>
                <a:gd name="T31" fmla="*/ 1 h 44"/>
                <a:gd name="T32" fmla="*/ 1 w 638"/>
                <a:gd name="T33" fmla="*/ 1 h 44"/>
                <a:gd name="T34" fmla="*/ 1 w 638"/>
                <a:gd name="T35" fmla="*/ 1 h 44"/>
                <a:gd name="T36" fmla="*/ 1 w 638"/>
                <a:gd name="T37" fmla="*/ 1 h 44"/>
                <a:gd name="T38" fmla="*/ 1 w 638"/>
                <a:gd name="T39" fmla="*/ 1 h 44"/>
                <a:gd name="T40" fmla="*/ 1 w 638"/>
                <a:gd name="T41" fmla="*/ 1 h 44"/>
                <a:gd name="T42" fmla="*/ 1 w 638"/>
                <a:gd name="T43" fmla="*/ 1 h 44"/>
                <a:gd name="T44" fmla="*/ 1 w 638"/>
                <a:gd name="T45" fmla="*/ 1 h 44"/>
                <a:gd name="T46" fmla="*/ 1 w 638"/>
                <a:gd name="T47" fmla="*/ 1 h 44"/>
                <a:gd name="T48" fmla="*/ 1 w 638"/>
                <a:gd name="T49" fmla="*/ 1 h 44"/>
                <a:gd name="T50" fmla="*/ 1 w 638"/>
                <a:gd name="T51" fmla="*/ 1 h 44"/>
                <a:gd name="T52" fmla="*/ 1 w 638"/>
                <a:gd name="T53" fmla="*/ 1 h 44"/>
                <a:gd name="T54" fmla="*/ 1 w 638"/>
                <a:gd name="T55" fmla="*/ 1 h 44"/>
                <a:gd name="T56" fmla="*/ 1 w 638"/>
                <a:gd name="T57" fmla="*/ 1 h 44"/>
                <a:gd name="T58" fmla="*/ 1 w 638"/>
                <a:gd name="T59" fmla="*/ 1 h 44"/>
                <a:gd name="T60" fmla="*/ 1 w 638"/>
                <a:gd name="T61" fmla="*/ 1 h 44"/>
                <a:gd name="T62" fmla="*/ 1 w 638"/>
                <a:gd name="T63" fmla="*/ 1 h 44"/>
                <a:gd name="T64" fmla="*/ 1 w 638"/>
                <a:gd name="T65" fmla="*/ 1 h 44"/>
                <a:gd name="T66" fmla="*/ 1 w 638"/>
                <a:gd name="T67" fmla="*/ 1 h 44"/>
                <a:gd name="T68" fmla="*/ 1 w 638"/>
                <a:gd name="T69" fmla="*/ 1 h 44"/>
                <a:gd name="T70" fmla="*/ 1 w 638"/>
                <a:gd name="T71" fmla="*/ 1 h 44"/>
                <a:gd name="T72" fmla="*/ 1 w 638"/>
                <a:gd name="T73" fmla="*/ 1 h 44"/>
                <a:gd name="T74" fmla="*/ 1 w 638"/>
                <a:gd name="T75" fmla="*/ 1 h 44"/>
                <a:gd name="T76" fmla="*/ 1 w 638"/>
                <a:gd name="T77" fmla="*/ 1 h 44"/>
                <a:gd name="T78" fmla="*/ 0 w 638"/>
                <a:gd name="T79" fmla="*/ 0 h 44"/>
                <a:gd name="T80" fmla="*/ 0 w 638"/>
                <a:gd name="T81" fmla="*/ 0 h 44"/>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638"/>
                <a:gd name="T124" fmla="*/ 0 h 44"/>
                <a:gd name="T125" fmla="*/ 638 w 638"/>
                <a:gd name="T126" fmla="*/ 44 h 44"/>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638" h="44">
                  <a:moveTo>
                    <a:pt x="0" y="0"/>
                  </a:moveTo>
                  <a:lnTo>
                    <a:pt x="614" y="0"/>
                  </a:lnTo>
                  <a:lnTo>
                    <a:pt x="616" y="0"/>
                  </a:lnTo>
                  <a:lnTo>
                    <a:pt x="618" y="1"/>
                  </a:lnTo>
                  <a:lnTo>
                    <a:pt x="619" y="1"/>
                  </a:lnTo>
                  <a:lnTo>
                    <a:pt x="621" y="3"/>
                  </a:lnTo>
                  <a:lnTo>
                    <a:pt x="623" y="5"/>
                  </a:lnTo>
                  <a:lnTo>
                    <a:pt x="625" y="6"/>
                  </a:lnTo>
                  <a:lnTo>
                    <a:pt x="628" y="8"/>
                  </a:lnTo>
                  <a:lnTo>
                    <a:pt x="630" y="10"/>
                  </a:lnTo>
                  <a:lnTo>
                    <a:pt x="631" y="13"/>
                  </a:lnTo>
                  <a:lnTo>
                    <a:pt x="635" y="15"/>
                  </a:lnTo>
                  <a:lnTo>
                    <a:pt x="637" y="17"/>
                  </a:lnTo>
                  <a:lnTo>
                    <a:pt x="638" y="19"/>
                  </a:lnTo>
                  <a:lnTo>
                    <a:pt x="638" y="44"/>
                  </a:lnTo>
                  <a:lnTo>
                    <a:pt x="19" y="44"/>
                  </a:lnTo>
                  <a:lnTo>
                    <a:pt x="19" y="43"/>
                  </a:lnTo>
                  <a:lnTo>
                    <a:pt x="19" y="41"/>
                  </a:lnTo>
                  <a:lnTo>
                    <a:pt x="19" y="39"/>
                  </a:lnTo>
                  <a:lnTo>
                    <a:pt x="19" y="38"/>
                  </a:lnTo>
                  <a:lnTo>
                    <a:pt x="20" y="36"/>
                  </a:lnTo>
                  <a:lnTo>
                    <a:pt x="19" y="34"/>
                  </a:lnTo>
                  <a:lnTo>
                    <a:pt x="20" y="31"/>
                  </a:lnTo>
                  <a:lnTo>
                    <a:pt x="19" y="27"/>
                  </a:lnTo>
                  <a:lnTo>
                    <a:pt x="20" y="24"/>
                  </a:lnTo>
                  <a:lnTo>
                    <a:pt x="19" y="19"/>
                  </a:lnTo>
                  <a:lnTo>
                    <a:pt x="17" y="17"/>
                  </a:lnTo>
                  <a:lnTo>
                    <a:pt x="15" y="15"/>
                  </a:lnTo>
                  <a:lnTo>
                    <a:pt x="13" y="13"/>
                  </a:lnTo>
                  <a:lnTo>
                    <a:pt x="12" y="12"/>
                  </a:lnTo>
                  <a:lnTo>
                    <a:pt x="10" y="10"/>
                  </a:lnTo>
                  <a:lnTo>
                    <a:pt x="8" y="8"/>
                  </a:lnTo>
                  <a:lnTo>
                    <a:pt x="6" y="6"/>
                  </a:lnTo>
                  <a:lnTo>
                    <a:pt x="5" y="5"/>
                  </a:lnTo>
                  <a:lnTo>
                    <a:pt x="3" y="3"/>
                  </a:lnTo>
                  <a:lnTo>
                    <a:pt x="1" y="1"/>
                  </a:lnTo>
                  <a:lnTo>
                    <a:pt x="0" y="0"/>
                  </a:lnTo>
                  <a:close/>
                </a:path>
              </a:pathLst>
            </a:custGeom>
            <a:solidFill>
              <a:srgbClr val="A2C1FE"/>
            </a:solidFill>
            <a:ln w="9525">
              <a:noFill/>
              <a:round/>
              <a:headEnd/>
              <a:tailEnd/>
            </a:ln>
          </p:spPr>
          <p:txBody>
            <a:bodyPr/>
            <a:lstStyle/>
            <a:p>
              <a:endParaRPr lang="en-US" sz="700" dirty="0"/>
            </a:p>
          </p:txBody>
        </p:sp>
      </p:grpSp>
      <p:sp>
        <p:nvSpPr>
          <p:cNvPr id="128" name="TextBox 127"/>
          <p:cNvSpPr txBox="1"/>
          <p:nvPr/>
        </p:nvSpPr>
        <p:spPr>
          <a:xfrm>
            <a:off x="5920109" y="3629557"/>
            <a:ext cx="1137916" cy="215433"/>
          </a:xfrm>
          <a:prstGeom prst="rect">
            <a:avLst/>
          </a:prstGeom>
          <a:noFill/>
        </p:spPr>
        <p:txBody>
          <a:bodyPr wrap="square" lIns="91430" tIns="45715" rIns="91430" bIns="45715" rtlCol="0">
            <a:spAutoFit/>
          </a:bodyPr>
          <a:lstStyle/>
          <a:p>
            <a:pPr algn="ctr"/>
            <a:r>
              <a:rPr lang="en-US" sz="800" b="1" dirty="0" smtClean="0">
                <a:solidFill>
                  <a:srgbClr val="000000"/>
                </a:solidFill>
                <a:latin typeface="Calibri" pitchFamily="34" charset="0"/>
              </a:rPr>
              <a:t>Merchant Bank</a:t>
            </a:r>
          </a:p>
        </p:txBody>
      </p:sp>
      <p:sp>
        <p:nvSpPr>
          <p:cNvPr id="129" name="Cloud 128"/>
          <p:cNvSpPr/>
          <p:nvPr/>
        </p:nvSpPr>
        <p:spPr>
          <a:xfrm>
            <a:off x="6335477" y="2803597"/>
            <a:ext cx="617517" cy="368133"/>
          </a:xfrm>
          <a:prstGeom prst="cloud">
            <a:avLst/>
          </a:prstGeom>
          <a:solidFill>
            <a:schemeClr val="tx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35996" rIns="0" bIns="35996" anchor="ctr"/>
          <a:lstStyle/>
          <a:p>
            <a:pPr algn="ctr" fontAlgn="auto">
              <a:spcBef>
                <a:spcPts val="0"/>
              </a:spcBef>
              <a:spcAft>
                <a:spcPts val="0"/>
              </a:spcAft>
              <a:defRPr/>
            </a:pPr>
            <a:r>
              <a:rPr lang="nl-NL" sz="1000" dirty="0" smtClean="0">
                <a:solidFill>
                  <a:schemeClr val="tx1"/>
                </a:solidFill>
                <a:latin typeface="Arial" pitchFamily="34" charset="0"/>
                <a:cs typeface="Arial" pitchFamily="34" charset="0"/>
              </a:rPr>
              <a:t>API</a:t>
            </a:r>
            <a:endParaRPr lang="nl-NL" sz="1000" dirty="0">
              <a:solidFill>
                <a:schemeClr val="tx1"/>
              </a:solidFill>
              <a:latin typeface="Arial" pitchFamily="34" charset="0"/>
              <a:cs typeface="Arial" pitchFamily="34" charset="0"/>
            </a:endParaRPr>
          </a:p>
        </p:txBody>
      </p:sp>
      <p:cxnSp>
        <p:nvCxnSpPr>
          <p:cNvPr id="155" name="Straight Arrow Connector 154"/>
          <p:cNvCxnSpPr/>
          <p:nvPr/>
        </p:nvCxnSpPr>
        <p:spPr>
          <a:xfrm flipV="1">
            <a:off x="3124200" y="2609850"/>
            <a:ext cx="381000" cy="171450"/>
          </a:xfrm>
          <a:prstGeom prst="straightConnector1">
            <a:avLst/>
          </a:prstGeom>
          <a:ln w="12700">
            <a:solidFill>
              <a:srgbClr val="000000"/>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67" name="Elbow Connector 166"/>
          <p:cNvCxnSpPr>
            <a:endCxn id="93" idx="1"/>
          </p:cNvCxnSpPr>
          <p:nvPr/>
        </p:nvCxnSpPr>
        <p:spPr>
          <a:xfrm rot="16200000" flipV="1">
            <a:off x="3558863" y="1701488"/>
            <a:ext cx="388874" cy="303900"/>
          </a:xfrm>
          <a:prstGeom prst="bentConnector4">
            <a:avLst>
              <a:gd name="adj1" fmla="val 23282"/>
              <a:gd name="adj2" fmla="val 175222"/>
            </a:avLst>
          </a:prstGeom>
          <a:ln w="12700">
            <a:solidFill>
              <a:srgbClr val="000000"/>
            </a:solidFill>
            <a:prstDash val="solid"/>
            <a:headEnd type="triangle"/>
            <a:tailEnd type="triangle"/>
          </a:ln>
        </p:spPr>
        <p:style>
          <a:lnRef idx="1">
            <a:schemeClr val="accent1"/>
          </a:lnRef>
          <a:fillRef idx="0">
            <a:schemeClr val="accent1"/>
          </a:fillRef>
          <a:effectRef idx="0">
            <a:schemeClr val="accent1"/>
          </a:effectRef>
          <a:fontRef idx="minor">
            <a:schemeClr val="tx1"/>
          </a:fontRef>
        </p:style>
      </p:cxnSp>
      <p:sp>
        <p:nvSpPr>
          <p:cNvPr id="67" name="Rectangle 66"/>
          <p:cNvSpPr/>
          <p:nvPr/>
        </p:nvSpPr>
        <p:spPr>
          <a:xfrm>
            <a:off x="3419475" y="1876425"/>
            <a:ext cx="1676401" cy="215444"/>
          </a:xfrm>
          <a:prstGeom prst="rect">
            <a:avLst/>
          </a:prstGeom>
        </p:spPr>
        <p:txBody>
          <a:bodyPr wrap="square">
            <a:spAutoFit/>
          </a:bodyPr>
          <a:lstStyle/>
          <a:p>
            <a:pPr algn="ctr"/>
            <a:r>
              <a:rPr lang="en-US" sz="800" b="1" dirty="0" smtClean="0">
                <a:solidFill>
                  <a:srgbClr val="000000"/>
                </a:solidFill>
                <a:latin typeface="Calibri" pitchFamily="34" charset="0"/>
              </a:rPr>
              <a:t>3</a:t>
            </a:r>
            <a:r>
              <a:rPr lang="en-US" sz="800" b="1" baseline="30000" dirty="0" smtClean="0">
                <a:solidFill>
                  <a:srgbClr val="000000"/>
                </a:solidFill>
                <a:latin typeface="Calibri" pitchFamily="34" charset="0"/>
              </a:rPr>
              <a:t>rd</a:t>
            </a:r>
            <a:r>
              <a:rPr lang="en-US" sz="800" b="1" dirty="0" smtClean="0">
                <a:solidFill>
                  <a:srgbClr val="000000"/>
                </a:solidFill>
                <a:latin typeface="Calibri" pitchFamily="34" charset="0"/>
              </a:rPr>
              <a:t> party Bank</a:t>
            </a:r>
          </a:p>
        </p:txBody>
      </p:sp>
      <p:sp>
        <p:nvSpPr>
          <p:cNvPr id="82" name="Rectangle 81"/>
          <p:cNvSpPr/>
          <p:nvPr/>
        </p:nvSpPr>
        <p:spPr>
          <a:xfrm>
            <a:off x="5591175" y="1066800"/>
            <a:ext cx="1676401" cy="215444"/>
          </a:xfrm>
          <a:prstGeom prst="rect">
            <a:avLst/>
          </a:prstGeom>
        </p:spPr>
        <p:txBody>
          <a:bodyPr wrap="square">
            <a:spAutoFit/>
          </a:bodyPr>
          <a:lstStyle/>
          <a:p>
            <a:pPr algn="ctr"/>
            <a:r>
              <a:rPr lang="en-US" sz="800" b="1" dirty="0" smtClean="0">
                <a:solidFill>
                  <a:srgbClr val="000000"/>
                </a:solidFill>
                <a:latin typeface="Calibri" pitchFamily="34" charset="0"/>
              </a:rPr>
              <a:t>Customer’s Bank</a:t>
            </a:r>
          </a:p>
        </p:txBody>
      </p:sp>
      <p:sp>
        <p:nvSpPr>
          <p:cNvPr id="83" name="TextBox 82"/>
          <p:cNvSpPr txBox="1"/>
          <p:nvPr/>
        </p:nvSpPr>
        <p:spPr>
          <a:xfrm>
            <a:off x="6067426" y="3191797"/>
            <a:ext cx="1118198" cy="400099"/>
          </a:xfrm>
          <a:prstGeom prst="rect">
            <a:avLst/>
          </a:prstGeom>
          <a:noFill/>
        </p:spPr>
        <p:txBody>
          <a:bodyPr wrap="square" lIns="91430" tIns="45715" rIns="91430" bIns="45715" rtlCol="0">
            <a:spAutoFit/>
          </a:bodyPr>
          <a:lstStyle/>
          <a:p>
            <a:pPr algn="ctr"/>
            <a:r>
              <a:rPr lang="en-US" sz="1000" b="1" dirty="0" smtClean="0">
                <a:solidFill>
                  <a:srgbClr val="000000"/>
                </a:solidFill>
                <a:latin typeface="Calibri" pitchFamily="34" charset="0"/>
              </a:rPr>
              <a:t>Bank as Credit Party’s AS-PSP</a:t>
            </a:r>
          </a:p>
        </p:txBody>
      </p:sp>
      <p:sp>
        <p:nvSpPr>
          <p:cNvPr id="86" name="Oval 85"/>
          <p:cNvSpPr/>
          <p:nvPr/>
        </p:nvSpPr>
        <p:spPr>
          <a:xfrm>
            <a:off x="2892286" y="2743086"/>
            <a:ext cx="195943" cy="235132"/>
          </a:xfrm>
          <a:prstGeom prst="ellipse">
            <a:avLst/>
          </a:prstGeom>
          <a:ln w="12700">
            <a:solidFill>
              <a:srgbClr val="000000"/>
            </a:solidFill>
            <a:prstDash val="solid"/>
            <a:tailEnd type="arrow"/>
          </a:ln>
        </p:spPr>
        <p:style>
          <a:lnRef idx="1">
            <a:schemeClr val="accent1"/>
          </a:lnRef>
          <a:fillRef idx="0">
            <a:schemeClr val="accent1"/>
          </a:fillRef>
          <a:effectRef idx="0">
            <a:schemeClr val="accent1"/>
          </a:effectRef>
          <a:fontRef idx="minor">
            <a:schemeClr val="tx1"/>
          </a:fontRef>
        </p:style>
        <p:txBody>
          <a:bodyPr lIns="91430" tIns="45715" rIns="91430" bIns="45715" rtlCol="0" anchor="ctr"/>
          <a:lstStyle/>
          <a:p>
            <a:pPr algn="ctr"/>
            <a:r>
              <a:rPr lang="en-US" sz="1100" dirty="0" smtClean="0">
                <a:solidFill>
                  <a:srgbClr val="000000"/>
                </a:solidFill>
                <a:latin typeface="Calibri" pitchFamily="34" charset="0"/>
              </a:rPr>
              <a:t>7</a:t>
            </a:r>
          </a:p>
        </p:txBody>
      </p:sp>
      <p:sp>
        <p:nvSpPr>
          <p:cNvPr id="95" name="Oval 94"/>
          <p:cNvSpPr/>
          <p:nvPr/>
        </p:nvSpPr>
        <p:spPr>
          <a:xfrm>
            <a:off x="1834708" y="2335121"/>
            <a:ext cx="195943" cy="235132"/>
          </a:xfrm>
          <a:prstGeom prst="ellipse">
            <a:avLst/>
          </a:prstGeom>
          <a:ln w="12700">
            <a:solidFill>
              <a:srgbClr val="000000"/>
            </a:solidFill>
            <a:prstDash val="solid"/>
            <a:tailEnd type="arrow"/>
          </a:ln>
        </p:spPr>
        <p:style>
          <a:lnRef idx="1">
            <a:schemeClr val="accent1"/>
          </a:lnRef>
          <a:fillRef idx="0">
            <a:schemeClr val="accent1"/>
          </a:fillRef>
          <a:effectRef idx="0">
            <a:schemeClr val="accent1"/>
          </a:effectRef>
          <a:fontRef idx="minor">
            <a:schemeClr val="tx1"/>
          </a:fontRef>
        </p:style>
        <p:txBody>
          <a:bodyPr lIns="91430" tIns="45715" rIns="91430" bIns="45715" rtlCol="0" anchor="ctr"/>
          <a:lstStyle/>
          <a:p>
            <a:pPr algn="ctr"/>
            <a:r>
              <a:rPr lang="en-US" sz="1100" dirty="0" smtClean="0">
                <a:solidFill>
                  <a:srgbClr val="000000"/>
                </a:solidFill>
                <a:latin typeface="Calibri" pitchFamily="34" charset="0"/>
              </a:rPr>
              <a:t>6</a:t>
            </a:r>
          </a:p>
        </p:txBody>
      </p:sp>
      <p:sp>
        <p:nvSpPr>
          <p:cNvPr id="101" name="Oval 100"/>
          <p:cNvSpPr/>
          <p:nvPr/>
        </p:nvSpPr>
        <p:spPr>
          <a:xfrm>
            <a:off x="2434783" y="2335121"/>
            <a:ext cx="195943" cy="235132"/>
          </a:xfrm>
          <a:prstGeom prst="ellipse">
            <a:avLst/>
          </a:prstGeom>
          <a:ln w="12700">
            <a:solidFill>
              <a:srgbClr val="000000"/>
            </a:solidFill>
            <a:prstDash val="solid"/>
            <a:tailEnd type="arrow"/>
          </a:ln>
        </p:spPr>
        <p:style>
          <a:lnRef idx="1">
            <a:schemeClr val="accent1"/>
          </a:lnRef>
          <a:fillRef idx="0">
            <a:schemeClr val="accent1"/>
          </a:fillRef>
          <a:effectRef idx="0">
            <a:schemeClr val="accent1"/>
          </a:effectRef>
          <a:fontRef idx="minor">
            <a:schemeClr val="tx1"/>
          </a:fontRef>
        </p:style>
        <p:txBody>
          <a:bodyPr lIns="91430" tIns="45715" rIns="91430" bIns="45715" rtlCol="0" anchor="ctr"/>
          <a:lstStyle/>
          <a:p>
            <a:pPr algn="ctr"/>
            <a:r>
              <a:rPr lang="en-US" sz="1100" dirty="0" smtClean="0">
                <a:solidFill>
                  <a:srgbClr val="000000"/>
                </a:solidFill>
                <a:latin typeface="Calibri" pitchFamily="34" charset="0"/>
              </a:rPr>
              <a:t>1</a:t>
            </a:r>
          </a:p>
        </p:txBody>
      </p:sp>
      <p:cxnSp>
        <p:nvCxnSpPr>
          <p:cNvPr id="102" name="Straight Arrow Connector 101"/>
          <p:cNvCxnSpPr/>
          <p:nvPr/>
        </p:nvCxnSpPr>
        <p:spPr>
          <a:xfrm flipV="1">
            <a:off x="2171700" y="2009776"/>
            <a:ext cx="3" cy="781049"/>
          </a:xfrm>
          <a:prstGeom prst="straightConnector1">
            <a:avLst/>
          </a:prstGeom>
          <a:ln w="12700">
            <a:solidFill>
              <a:srgbClr val="000000"/>
            </a:solidFill>
            <a:prstDash val="solid"/>
            <a:headEnd type="triangle"/>
            <a:tailEnd type="none"/>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p:nvPr/>
        </p:nvCxnSpPr>
        <p:spPr>
          <a:xfrm flipV="1">
            <a:off x="4932010" y="1714500"/>
            <a:ext cx="811565" cy="350029"/>
          </a:xfrm>
          <a:prstGeom prst="straightConnector1">
            <a:avLst/>
          </a:prstGeom>
          <a:ln w="12700">
            <a:solidFill>
              <a:srgbClr val="000000"/>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03" name="Shape 102"/>
          <p:cNvCxnSpPr>
            <a:stCxn id="121" idx="3"/>
            <a:endCxn id="97" idx="3"/>
          </p:cNvCxnSpPr>
          <p:nvPr/>
        </p:nvCxnSpPr>
        <p:spPr>
          <a:xfrm flipH="1" flipV="1">
            <a:off x="6991350" y="1642841"/>
            <a:ext cx="209550" cy="1513726"/>
          </a:xfrm>
          <a:prstGeom prst="bentConnector3">
            <a:avLst>
              <a:gd name="adj1" fmla="val -109091"/>
            </a:avLst>
          </a:prstGeom>
          <a:ln w="12700">
            <a:solidFill>
              <a:srgbClr val="000000"/>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108" name="Oval 107"/>
          <p:cNvSpPr/>
          <p:nvPr/>
        </p:nvSpPr>
        <p:spPr>
          <a:xfrm>
            <a:off x="5476471" y="2011697"/>
            <a:ext cx="195943" cy="235132"/>
          </a:xfrm>
          <a:prstGeom prst="ellipse">
            <a:avLst/>
          </a:prstGeom>
          <a:ln w="12700">
            <a:solidFill>
              <a:srgbClr val="000000"/>
            </a:solidFill>
            <a:prstDash val="solid"/>
            <a:tailEnd type="arrow"/>
          </a:ln>
        </p:spPr>
        <p:style>
          <a:lnRef idx="1">
            <a:schemeClr val="accent1"/>
          </a:lnRef>
          <a:fillRef idx="0">
            <a:schemeClr val="accent1"/>
          </a:fillRef>
          <a:effectRef idx="0">
            <a:schemeClr val="accent1"/>
          </a:effectRef>
          <a:fontRef idx="minor">
            <a:schemeClr val="tx1"/>
          </a:fontRef>
        </p:style>
        <p:txBody>
          <a:bodyPr lIns="91430" tIns="45715" rIns="91430" bIns="45715" rtlCol="0" anchor="ctr"/>
          <a:lstStyle/>
          <a:p>
            <a:pPr algn="ctr"/>
            <a:r>
              <a:rPr lang="en-US" sz="1100" dirty="0" smtClean="0">
                <a:solidFill>
                  <a:srgbClr val="000000"/>
                </a:solidFill>
                <a:latin typeface="Calibri" pitchFamily="34" charset="0"/>
              </a:rPr>
              <a:t>9</a:t>
            </a:r>
          </a:p>
        </p:txBody>
      </p:sp>
      <p:cxnSp>
        <p:nvCxnSpPr>
          <p:cNvPr id="109" name="Straight Arrow Connector 108"/>
          <p:cNvCxnSpPr/>
          <p:nvPr/>
        </p:nvCxnSpPr>
        <p:spPr>
          <a:xfrm flipH="1">
            <a:off x="5391150" y="1976640"/>
            <a:ext cx="194095" cy="90285"/>
          </a:xfrm>
          <a:prstGeom prst="straightConnector1">
            <a:avLst/>
          </a:prstGeom>
          <a:ln w="12700">
            <a:solidFill>
              <a:srgbClr val="000000"/>
            </a:solidFill>
            <a:prstDash val="solid"/>
            <a:tailEnd type="triangle"/>
          </a:ln>
        </p:spPr>
        <p:style>
          <a:lnRef idx="1">
            <a:schemeClr val="accent1"/>
          </a:lnRef>
          <a:fillRef idx="0">
            <a:schemeClr val="accent1"/>
          </a:fillRef>
          <a:effectRef idx="0">
            <a:schemeClr val="accent1"/>
          </a:effectRef>
          <a:fontRef idx="minor">
            <a:schemeClr val="tx1"/>
          </a:fontRef>
        </p:style>
      </p:cxnSp>
      <p:pic>
        <p:nvPicPr>
          <p:cNvPr id="64" name="Picture 4" descr="C:\Users\prabhosa\AppData\Local\Microsoft\Windows\Temporary Internet Files\Content.IE5\KKVB29ZN\documents[1].gif"/>
          <p:cNvPicPr>
            <a:picLocks noChangeAspect="1" noChangeArrowheads="1"/>
          </p:cNvPicPr>
          <p:nvPr/>
        </p:nvPicPr>
        <p:blipFill>
          <a:blip r:embed="rId6" cstate="print"/>
          <a:srcRect/>
          <a:stretch>
            <a:fillRect/>
          </a:stretch>
        </p:blipFill>
        <p:spPr bwMode="auto">
          <a:xfrm>
            <a:off x="5879137" y="3324225"/>
            <a:ext cx="300682" cy="280033"/>
          </a:xfrm>
          <a:prstGeom prst="rect">
            <a:avLst/>
          </a:prstGeom>
          <a:noFill/>
        </p:spPr>
      </p:pic>
      <p:cxnSp>
        <p:nvCxnSpPr>
          <p:cNvPr id="89" name="Straight Arrow Connector 88"/>
          <p:cNvCxnSpPr/>
          <p:nvPr/>
        </p:nvCxnSpPr>
        <p:spPr>
          <a:xfrm flipV="1">
            <a:off x="2324100" y="2009776"/>
            <a:ext cx="3" cy="781049"/>
          </a:xfrm>
          <a:prstGeom prst="straightConnector1">
            <a:avLst/>
          </a:prstGeom>
          <a:ln w="12700">
            <a:solidFill>
              <a:srgbClr val="000000"/>
            </a:solidFill>
            <a:prstDash val="solid"/>
            <a:headEnd type="triangle"/>
            <a:tailEnd type="triangle"/>
          </a:ln>
        </p:spPr>
        <p:style>
          <a:lnRef idx="1">
            <a:schemeClr val="accent1"/>
          </a:lnRef>
          <a:fillRef idx="0">
            <a:schemeClr val="accent1"/>
          </a:fillRef>
          <a:effectRef idx="0">
            <a:schemeClr val="accent1"/>
          </a:effectRef>
          <a:fontRef idx="minor">
            <a:schemeClr val="tx1"/>
          </a:fontRef>
        </p:style>
      </p:cxnSp>
      <p:sp>
        <p:nvSpPr>
          <p:cNvPr id="79" name="Rounded Rectangle 78"/>
          <p:cNvSpPr/>
          <p:nvPr/>
        </p:nvSpPr>
        <p:spPr>
          <a:xfrm>
            <a:off x="3046004" y="3121897"/>
            <a:ext cx="1403497" cy="733647"/>
          </a:xfrm>
          <a:prstGeom prst="roundRect">
            <a:avLst/>
          </a:prstGeom>
          <a:solidFill>
            <a:srgbClr val="C1E1FF"/>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91430" tIns="45715" rIns="91430" bIns="45715" rtlCol="0" anchor="ctr"/>
          <a:lstStyle/>
          <a:p>
            <a:pPr algn="ctr"/>
            <a:endParaRPr lang="en-US" sz="1000" dirty="0" smtClean="0">
              <a:solidFill>
                <a:schemeClr val="tx2">
                  <a:lumMod val="50000"/>
                </a:schemeClr>
              </a:solidFill>
              <a:latin typeface="Calibri" pitchFamily="34" charset="0"/>
            </a:endParaRPr>
          </a:p>
        </p:txBody>
      </p:sp>
      <p:pic>
        <p:nvPicPr>
          <p:cNvPr id="87" name="Picture 34" descr="Corporate"/>
          <p:cNvPicPr>
            <a:picLocks noChangeAspect="1" noChangeArrowheads="1"/>
          </p:cNvPicPr>
          <p:nvPr/>
        </p:nvPicPr>
        <p:blipFill>
          <a:blip r:embed="rId5" cstate="print"/>
          <a:srcRect/>
          <a:stretch>
            <a:fillRect/>
          </a:stretch>
        </p:blipFill>
        <p:spPr bwMode="auto">
          <a:xfrm>
            <a:off x="3088560" y="3161502"/>
            <a:ext cx="451612" cy="531308"/>
          </a:xfrm>
          <a:prstGeom prst="rect">
            <a:avLst/>
          </a:prstGeom>
          <a:noFill/>
          <a:ln w="9525">
            <a:noFill/>
            <a:miter lim="800000"/>
            <a:headEnd/>
            <a:tailEnd/>
          </a:ln>
        </p:spPr>
      </p:pic>
      <p:sp>
        <p:nvSpPr>
          <p:cNvPr id="88" name="TextBox 87"/>
          <p:cNvSpPr txBox="1"/>
          <p:nvPr/>
        </p:nvSpPr>
        <p:spPr>
          <a:xfrm>
            <a:off x="2908434" y="3615253"/>
            <a:ext cx="1718309" cy="236338"/>
          </a:xfrm>
          <a:prstGeom prst="rect">
            <a:avLst/>
          </a:prstGeom>
          <a:noFill/>
        </p:spPr>
        <p:txBody>
          <a:bodyPr wrap="square" lIns="91430" tIns="45715" rIns="91430" bIns="45715" rtlCol="0">
            <a:spAutoFit/>
          </a:bodyPr>
          <a:lstStyle/>
          <a:p>
            <a:pPr algn="ctr"/>
            <a:r>
              <a:rPr lang="en-US" sz="900" dirty="0" smtClean="0">
                <a:solidFill>
                  <a:srgbClr val="000000"/>
                </a:solidFill>
                <a:latin typeface="Calibri" pitchFamily="34" charset="0"/>
              </a:rPr>
              <a:t>Third Party Registry Services</a:t>
            </a:r>
          </a:p>
        </p:txBody>
      </p:sp>
      <p:sp>
        <p:nvSpPr>
          <p:cNvPr id="96" name="Cloud 95"/>
          <p:cNvSpPr/>
          <p:nvPr/>
        </p:nvSpPr>
        <p:spPr>
          <a:xfrm>
            <a:off x="3441436" y="3175203"/>
            <a:ext cx="494208" cy="336562"/>
          </a:xfrm>
          <a:prstGeom prst="cloud">
            <a:avLst/>
          </a:prstGeom>
          <a:solidFill>
            <a:schemeClr val="tx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35996" rIns="0" bIns="35996" anchor="ctr"/>
          <a:lstStyle/>
          <a:p>
            <a:pPr algn="ctr" fontAlgn="auto">
              <a:spcBef>
                <a:spcPts val="0"/>
              </a:spcBef>
              <a:spcAft>
                <a:spcPts val="0"/>
              </a:spcAft>
              <a:defRPr/>
            </a:pPr>
            <a:r>
              <a:rPr lang="nl-NL" sz="900" dirty="0" smtClean="0">
                <a:solidFill>
                  <a:schemeClr val="tx1"/>
                </a:solidFill>
                <a:latin typeface="Arial" pitchFamily="34" charset="0"/>
                <a:cs typeface="Arial" pitchFamily="34" charset="0"/>
              </a:rPr>
              <a:t>API</a:t>
            </a:r>
            <a:endParaRPr lang="nl-NL" sz="900" dirty="0">
              <a:solidFill>
                <a:schemeClr val="tx1"/>
              </a:solidFill>
              <a:latin typeface="Arial" pitchFamily="34" charset="0"/>
              <a:cs typeface="Arial" pitchFamily="34" charset="0"/>
            </a:endParaRPr>
          </a:p>
        </p:txBody>
      </p:sp>
      <p:sp>
        <p:nvSpPr>
          <p:cNvPr id="111" name="TextBox 110"/>
          <p:cNvSpPr txBox="1"/>
          <p:nvPr/>
        </p:nvSpPr>
        <p:spPr>
          <a:xfrm>
            <a:off x="2900814" y="3853378"/>
            <a:ext cx="1718309" cy="215433"/>
          </a:xfrm>
          <a:prstGeom prst="rect">
            <a:avLst/>
          </a:prstGeom>
          <a:noFill/>
        </p:spPr>
        <p:txBody>
          <a:bodyPr wrap="square" lIns="91430" tIns="45715" rIns="91430" bIns="45715" rtlCol="0">
            <a:spAutoFit/>
          </a:bodyPr>
          <a:lstStyle/>
          <a:p>
            <a:r>
              <a:rPr lang="en-US" sz="800" dirty="0" smtClean="0">
                <a:solidFill>
                  <a:srgbClr val="FF0000"/>
                </a:solidFill>
                <a:latin typeface="Calibri" pitchFamily="34" charset="0"/>
              </a:rPr>
              <a:t>For Real account/IBAN derivations</a:t>
            </a:r>
          </a:p>
        </p:txBody>
      </p:sp>
      <p:cxnSp>
        <p:nvCxnSpPr>
          <p:cNvPr id="112" name="Elbow Connector 166"/>
          <p:cNvCxnSpPr>
            <a:stCxn id="79" idx="3"/>
            <a:endCxn id="92" idx="2"/>
          </p:cNvCxnSpPr>
          <p:nvPr/>
        </p:nvCxnSpPr>
        <p:spPr>
          <a:xfrm flipH="1" flipV="1">
            <a:off x="4205166" y="2840557"/>
            <a:ext cx="244335" cy="648164"/>
          </a:xfrm>
          <a:prstGeom prst="bentConnector4">
            <a:avLst>
              <a:gd name="adj1" fmla="val -93560"/>
              <a:gd name="adj2" fmla="val 78297"/>
            </a:avLst>
          </a:prstGeom>
          <a:ln w="12700">
            <a:solidFill>
              <a:srgbClr val="000000"/>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1" name="Straight Arrow Connector 130"/>
          <p:cNvCxnSpPr>
            <a:endCxn id="121" idx="1"/>
          </p:cNvCxnSpPr>
          <p:nvPr/>
        </p:nvCxnSpPr>
        <p:spPr>
          <a:xfrm>
            <a:off x="4968240" y="2583180"/>
            <a:ext cx="902308" cy="573387"/>
          </a:xfrm>
          <a:prstGeom prst="straightConnector1">
            <a:avLst/>
          </a:prstGeom>
          <a:ln w="12700">
            <a:solidFill>
              <a:srgbClr val="000000"/>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135" name="Line Callout 1 134"/>
          <p:cNvSpPr/>
          <p:nvPr/>
        </p:nvSpPr>
        <p:spPr>
          <a:xfrm>
            <a:off x="4551190" y="3713387"/>
            <a:ext cx="1156190" cy="325213"/>
          </a:xfrm>
          <a:prstGeom prst="borderCallout1">
            <a:avLst>
              <a:gd name="adj1" fmla="val 42"/>
              <a:gd name="adj2" fmla="val 39009"/>
              <a:gd name="adj3" fmla="val -109022"/>
              <a:gd name="adj4" fmla="val 32480"/>
            </a:avLst>
          </a:prstGeom>
          <a:noFill/>
          <a:ln>
            <a:solidFill>
              <a:srgbClr val="C00000"/>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b="1" dirty="0" smtClean="0">
                <a:solidFill>
                  <a:srgbClr val="00B050"/>
                </a:solidFill>
                <a:latin typeface="Calibri" pitchFamily="34" charset="0"/>
              </a:rPr>
              <a:t>Camt.060</a:t>
            </a:r>
            <a:r>
              <a:rPr lang="en-US" sz="800" b="1" dirty="0" smtClean="0">
                <a:solidFill>
                  <a:srgbClr val="00B050"/>
                </a:solidFill>
                <a:latin typeface="Calibri" pitchFamily="34" charset="0"/>
              </a:rPr>
              <a:t> – request</a:t>
            </a:r>
          </a:p>
          <a:p>
            <a:pPr algn="ctr"/>
            <a:r>
              <a:rPr lang="en-US" sz="700" b="1" dirty="0" smtClean="0">
                <a:solidFill>
                  <a:srgbClr val="00B050"/>
                </a:solidFill>
                <a:latin typeface="Calibri" pitchFamily="34" charset="0"/>
              </a:rPr>
              <a:t>Camt.052/53</a:t>
            </a:r>
            <a:r>
              <a:rPr lang="en-US" sz="800" b="1" dirty="0" smtClean="0">
                <a:solidFill>
                  <a:srgbClr val="00B050"/>
                </a:solidFill>
                <a:latin typeface="Calibri" pitchFamily="34" charset="0"/>
              </a:rPr>
              <a:t> - response</a:t>
            </a:r>
          </a:p>
        </p:txBody>
      </p:sp>
      <p:sp>
        <p:nvSpPr>
          <p:cNvPr id="136" name="Oval 135"/>
          <p:cNvSpPr/>
          <p:nvPr/>
        </p:nvSpPr>
        <p:spPr>
          <a:xfrm>
            <a:off x="3119260" y="1723704"/>
            <a:ext cx="195943" cy="235132"/>
          </a:xfrm>
          <a:prstGeom prst="ellipse">
            <a:avLst/>
          </a:prstGeom>
          <a:ln w="12700">
            <a:solidFill>
              <a:srgbClr val="000000"/>
            </a:solidFill>
            <a:prstDash val="solid"/>
            <a:tailEnd type="arrow"/>
          </a:ln>
        </p:spPr>
        <p:style>
          <a:lnRef idx="1">
            <a:schemeClr val="accent1"/>
          </a:lnRef>
          <a:fillRef idx="0">
            <a:schemeClr val="accent1"/>
          </a:fillRef>
          <a:effectRef idx="0">
            <a:schemeClr val="accent1"/>
          </a:effectRef>
          <a:fontRef idx="minor">
            <a:schemeClr val="tx1"/>
          </a:fontRef>
        </p:style>
        <p:txBody>
          <a:bodyPr lIns="91430" tIns="45715" rIns="91430" bIns="45715" rtlCol="0" anchor="ctr"/>
          <a:lstStyle/>
          <a:p>
            <a:pPr algn="ctr"/>
            <a:r>
              <a:rPr lang="en-US" sz="1100" dirty="0" smtClean="0">
                <a:solidFill>
                  <a:srgbClr val="000000"/>
                </a:solidFill>
                <a:latin typeface="Calibri" pitchFamily="34" charset="0"/>
              </a:rPr>
              <a:t>3</a:t>
            </a:r>
          </a:p>
        </p:txBody>
      </p:sp>
      <p:sp>
        <p:nvSpPr>
          <p:cNvPr id="139" name="Rounded Rectangle 138"/>
          <p:cNvSpPr/>
          <p:nvPr/>
        </p:nvSpPr>
        <p:spPr>
          <a:xfrm>
            <a:off x="4732020" y="3223260"/>
            <a:ext cx="342900" cy="160020"/>
          </a:xfrm>
          <a:prstGeom prst="roundRect">
            <a:avLst/>
          </a:prstGeom>
          <a:no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smtClean="0">
                <a:solidFill>
                  <a:schemeClr val="tx2">
                    <a:lumMod val="50000"/>
                  </a:schemeClr>
                </a:solidFill>
                <a:latin typeface="Calibri" pitchFamily="34" charset="0"/>
              </a:rPr>
              <a:t>3.1</a:t>
            </a:r>
          </a:p>
        </p:txBody>
      </p:sp>
      <p:sp>
        <p:nvSpPr>
          <p:cNvPr id="140" name="Line Callout 1 139"/>
          <p:cNvSpPr/>
          <p:nvPr/>
        </p:nvSpPr>
        <p:spPr>
          <a:xfrm>
            <a:off x="2702082" y="2222740"/>
            <a:ext cx="620238" cy="223280"/>
          </a:xfrm>
          <a:prstGeom prst="borderCallout1">
            <a:avLst>
              <a:gd name="adj1" fmla="val 232797"/>
              <a:gd name="adj2" fmla="val 44810"/>
              <a:gd name="adj3" fmla="val 94513"/>
              <a:gd name="adj4" fmla="val 40613"/>
            </a:avLst>
          </a:prstGeom>
          <a:noFill/>
          <a:ln>
            <a:solidFill>
              <a:srgbClr val="AF1C63"/>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b="1" dirty="0" smtClean="0">
                <a:solidFill>
                  <a:srgbClr val="00B050"/>
                </a:solidFill>
              </a:rPr>
              <a:t>Camt.036</a:t>
            </a:r>
          </a:p>
        </p:txBody>
      </p:sp>
      <p:sp>
        <p:nvSpPr>
          <p:cNvPr id="141" name="Line Callout 1 140"/>
          <p:cNvSpPr/>
          <p:nvPr/>
        </p:nvSpPr>
        <p:spPr>
          <a:xfrm>
            <a:off x="5010942" y="1117840"/>
            <a:ext cx="620238" cy="223280"/>
          </a:xfrm>
          <a:prstGeom prst="borderCallout1">
            <a:avLst>
              <a:gd name="adj1" fmla="val 232797"/>
              <a:gd name="adj2" fmla="val 44810"/>
              <a:gd name="adj3" fmla="val 94513"/>
              <a:gd name="adj4" fmla="val 40613"/>
            </a:avLst>
          </a:prstGeom>
          <a:noFill/>
          <a:ln>
            <a:solidFill>
              <a:srgbClr val="AF1C63"/>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b="1" dirty="0" smtClean="0">
                <a:solidFill>
                  <a:srgbClr val="00B050"/>
                </a:solidFill>
              </a:rPr>
              <a:t>Camt.036</a:t>
            </a:r>
          </a:p>
        </p:txBody>
      </p:sp>
      <p:sp>
        <p:nvSpPr>
          <p:cNvPr id="142" name="Line Callout 1 141"/>
          <p:cNvSpPr/>
          <p:nvPr/>
        </p:nvSpPr>
        <p:spPr>
          <a:xfrm>
            <a:off x="5648326" y="2313623"/>
            <a:ext cx="523875" cy="180975"/>
          </a:xfrm>
          <a:prstGeom prst="borderCallout1">
            <a:avLst>
              <a:gd name="adj1" fmla="val -4932"/>
              <a:gd name="adj2" fmla="val 26056"/>
              <a:gd name="adj3" fmla="val -94868"/>
              <a:gd name="adj4" fmla="val 3588"/>
            </a:avLst>
          </a:prstGeom>
          <a:noFill/>
          <a:ln>
            <a:solidFill>
              <a:srgbClr val="AF1C6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b="1" dirty="0" smtClean="0">
                <a:solidFill>
                  <a:srgbClr val="00B050"/>
                </a:solidFill>
                <a:latin typeface="Calibri" pitchFamily="34" charset="0"/>
              </a:rPr>
              <a:t>Pain.002</a:t>
            </a:r>
          </a:p>
        </p:txBody>
      </p:sp>
      <p:sp>
        <p:nvSpPr>
          <p:cNvPr id="143" name="Line Callout 1 142"/>
          <p:cNvSpPr/>
          <p:nvPr/>
        </p:nvSpPr>
        <p:spPr>
          <a:xfrm>
            <a:off x="5267326" y="3410903"/>
            <a:ext cx="523875" cy="180975"/>
          </a:xfrm>
          <a:prstGeom prst="borderCallout1">
            <a:avLst>
              <a:gd name="adj1" fmla="val -722"/>
              <a:gd name="adj2" fmla="val 43510"/>
              <a:gd name="adj3" fmla="val -124343"/>
              <a:gd name="adj4" fmla="val 29770"/>
            </a:avLst>
          </a:prstGeom>
          <a:noFill/>
          <a:ln>
            <a:solidFill>
              <a:srgbClr val="AF1C6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b="1" dirty="0" smtClean="0">
                <a:solidFill>
                  <a:srgbClr val="00B050"/>
                </a:solidFill>
                <a:latin typeface="Calibri" pitchFamily="34" charset="0"/>
              </a:rPr>
              <a:t>Pain.009</a:t>
            </a:r>
          </a:p>
        </p:txBody>
      </p:sp>
      <p:sp>
        <p:nvSpPr>
          <p:cNvPr id="147" name="Line Callout 1 146"/>
          <p:cNvSpPr/>
          <p:nvPr/>
        </p:nvSpPr>
        <p:spPr>
          <a:xfrm>
            <a:off x="2453640" y="1021081"/>
            <a:ext cx="1158240" cy="321944"/>
          </a:xfrm>
          <a:prstGeom prst="borderCallout1">
            <a:avLst>
              <a:gd name="adj1" fmla="val 97039"/>
              <a:gd name="adj2" fmla="val 48026"/>
              <a:gd name="adj3" fmla="val 227854"/>
              <a:gd name="adj4" fmla="val 64919"/>
            </a:avLst>
          </a:prstGeom>
          <a:noFill/>
          <a:ln>
            <a:solidFill>
              <a:srgbClr val="C00000"/>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b="1" dirty="0" smtClean="0">
                <a:solidFill>
                  <a:srgbClr val="00B050"/>
                </a:solidFill>
                <a:latin typeface="Calibri" pitchFamily="34" charset="0"/>
              </a:rPr>
              <a:t>Camt.060</a:t>
            </a:r>
            <a:r>
              <a:rPr lang="en-US" sz="800" b="1" dirty="0" smtClean="0">
                <a:solidFill>
                  <a:srgbClr val="00B050"/>
                </a:solidFill>
                <a:latin typeface="Calibri" pitchFamily="34" charset="0"/>
              </a:rPr>
              <a:t> – request</a:t>
            </a:r>
          </a:p>
          <a:p>
            <a:pPr algn="ctr"/>
            <a:r>
              <a:rPr lang="en-US" sz="700" b="1" dirty="0" smtClean="0">
                <a:solidFill>
                  <a:srgbClr val="00B050"/>
                </a:solidFill>
                <a:latin typeface="Calibri" pitchFamily="34" charset="0"/>
              </a:rPr>
              <a:t>Camt.052/53</a:t>
            </a:r>
            <a:r>
              <a:rPr lang="en-US" sz="800" b="1" dirty="0" smtClean="0">
                <a:solidFill>
                  <a:srgbClr val="00B050"/>
                </a:solidFill>
                <a:latin typeface="Calibri" pitchFamily="34" charset="0"/>
              </a:rPr>
              <a:t> - response</a:t>
            </a:r>
          </a:p>
        </p:txBody>
      </p:sp>
      <p:sp>
        <p:nvSpPr>
          <p:cNvPr id="148" name="Line Callout 1 147"/>
          <p:cNvSpPr/>
          <p:nvPr/>
        </p:nvSpPr>
        <p:spPr>
          <a:xfrm>
            <a:off x="2546986" y="3288983"/>
            <a:ext cx="523875" cy="180975"/>
          </a:xfrm>
          <a:prstGeom prst="borderCallout1">
            <a:avLst>
              <a:gd name="adj1" fmla="val -722"/>
              <a:gd name="adj2" fmla="val 43510"/>
              <a:gd name="adj3" fmla="val -124343"/>
              <a:gd name="adj4" fmla="val 42861"/>
            </a:avLst>
          </a:prstGeom>
          <a:noFill/>
          <a:ln>
            <a:solidFill>
              <a:srgbClr val="AF1C6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b="1" dirty="0" smtClean="0">
                <a:solidFill>
                  <a:srgbClr val="00B050"/>
                </a:solidFill>
                <a:latin typeface="Calibri" pitchFamily="34" charset="0"/>
              </a:rPr>
              <a:t>Pain.009</a:t>
            </a:r>
          </a:p>
        </p:txBody>
      </p:sp>
      <p:sp>
        <p:nvSpPr>
          <p:cNvPr id="149" name="Line Callout 1 148"/>
          <p:cNvSpPr/>
          <p:nvPr/>
        </p:nvSpPr>
        <p:spPr>
          <a:xfrm>
            <a:off x="5008246" y="2306003"/>
            <a:ext cx="523875" cy="180975"/>
          </a:xfrm>
          <a:prstGeom prst="borderCallout1">
            <a:avLst>
              <a:gd name="adj1" fmla="val -722"/>
              <a:gd name="adj2" fmla="val 43510"/>
              <a:gd name="adj3" fmla="val -195923"/>
              <a:gd name="adj4" fmla="val 3588"/>
            </a:avLst>
          </a:prstGeom>
          <a:noFill/>
          <a:ln>
            <a:solidFill>
              <a:srgbClr val="AF1C6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b="1" dirty="0" smtClean="0">
                <a:solidFill>
                  <a:srgbClr val="00B050"/>
                </a:solidFill>
                <a:latin typeface="Calibri" pitchFamily="34" charset="0"/>
              </a:rPr>
              <a:t>Pain.009</a:t>
            </a:r>
          </a:p>
        </p:txBody>
      </p:sp>
      <p:sp>
        <p:nvSpPr>
          <p:cNvPr id="150" name="Oval 149"/>
          <p:cNvSpPr/>
          <p:nvPr/>
        </p:nvSpPr>
        <p:spPr>
          <a:xfrm>
            <a:off x="4021648" y="1146401"/>
            <a:ext cx="195943" cy="235132"/>
          </a:xfrm>
          <a:prstGeom prst="ellipse">
            <a:avLst/>
          </a:prstGeom>
          <a:ln w="12700">
            <a:solidFill>
              <a:srgbClr val="000000"/>
            </a:solidFill>
            <a:prstDash val="solid"/>
            <a:tailEnd type="arrow"/>
          </a:ln>
        </p:spPr>
        <p:style>
          <a:lnRef idx="1">
            <a:schemeClr val="accent1"/>
          </a:lnRef>
          <a:fillRef idx="0">
            <a:schemeClr val="accent1"/>
          </a:fillRef>
          <a:effectRef idx="0">
            <a:schemeClr val="accent1"/>
          </a:effectRef>
          <a:fontRef idx="minor">
            <a:schemeClr val="tx1"/>
          </a:fontRef>
        </p:style>
        <p:txBody>
          <a:bodyPr lIns="91430" tIns="45715" rIns="91430" bIns="45715" rtlCol="0" anchor="ctr"/>
          <a:lstStyle/>
          <a:p>
            <a:pPr algn="ctr"/>
            <a:r>
              <a:rPr lang="en-US" sz="1100" dirty="0" smtClean="0">
                <a:solidFill>
                  <a:srgbClr val="000000"/>
                </a:solidFill>
                <a:latin typeface="Calibri" pitchFamily="34" charset="0"/>
              </a:rPr>
              <a:t>5</a:t>
            </a:r>
          </a:p>
        </p:txBody>
      </p:sp>
      <p:sp>
        <p:nvSpPr>
          <p:cNvPr id="151" name="Line Callout 1 150"/>
          <p:cNvSpPr/>
          <p:nvPr/>
        </p:nvSpPr>
        <p:spPr>
          <a:xfrm>
            <a:off x="3423430" y="619667"/>
            <a:ext cx="1102850" cy="287113"/>
          </a:xfrm>
          <a:prstGeom prst="borderCallout1">
            <a:avLst>
              <a:gd name="adj1" fmla="val 97039"/>
              <a:gd name="adj2" fmla="val 48026"/>
              <a:gd name="adj3" fmla="val 181872"/>
              <a:gd name="adj4" fmla="val 58271"/>
            </a:avLst>
          </a:prstGeom>
          <a:noFill/>
          <a:ln>
            <a:solidFill>
              <a:srgbClr val="C00000"/>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b="1" dirty="0" smtClean="0">
                <a:solidFill>
                  <a:srgbClr val="00B050"/>
                </a:solidFill>
                <a:latin typeface="Calibri" pitchFamily="34" charset="0"/>
              </a:rPr>
              <a:t>Strong Customer Authentication/ OTP</a:t>
            </a:r>
            <a:endParaRPr lang="en-US" sz="800" b="1" dirty="0" smtClean="0">
              <a:solidFill>
                <a:srgbClr val="00B050"/>
              </a:solidFill>
              <a:latin typeface="Calibri" pitchFamily="34" charset="0"/>
            </a:endParaRPr>
          </a:p>
        </p:txBody>
      </p:sp>
      <p:sp>
        <p:nvSpPr>
          <p:cNvPr id="152" name="Line Callout 1 151"/>
          <p:cNvSpPr/>
          <p:nvPr/>
        </p:nvSpPr>
        <p:spPr>
          <a:xfrm>
            <a:off x="480060" y="2288447"/>
            <a:ext cx="1138015" cy="325213"/>
          </a:xfrm>
          <a:prstGeom prst="borderCallout1">
            <a:avLst>
              <a:gd name="adj1" fmla="val 56225"/>
              <a:gd name="adj2" fmla="val 119577"/>
              <a:gd name="adj3" fmla="val 65665"/>
              <a:gd name="adj4" fmla="val 97856"/>
            </a:avLst>
          </a:prstGeom>
          <a:noFill/>
          <a:ln>
            <a:solidFill>
              <a:srgbClr val="C00000"/>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b="1" dirty="0" smtClean="0">
                <a:solidFill>
                  <a:srgbClr val="00B050"/>
                </a:solidFill>
                <a:latin typeface="Calibri" pitchFamily="34" charset="0"/>
              </a:rPr>
              <a:t>Strong Customer Authentication/ OTP</a:t>
            </a:r>
            <a:endParaRPr lang="en-US" sz="800" b="1" dirty="0" smtClean="0">
              <a:solidFill>
                <a:srgbClr val="00B050"/>
              </a:solidFill>
              <a:latin typeface="Calibri" pitchFamily="34" charset="0"/>
            </a:endParaRPr>
          </a:p>
        </p:txBody>
      </p:sp>
      <p:sp>
        <p:nvSpPr>
          <p:cNvPr id="153" name="Rounded Rectangle 152"/>
          <p:cNvSpPr/>
          <p:nvPr/>
        </p:nvSpPr>
        <p:spPr>
          <a:xfrm>
            <a:off x="5265420" y="3025140"/>
            <a:ext cx="342900" cy="160020"/>
          </a:xfrm>
          <a:prstGeom prst="roundRect">
            <a:avLst/>
          </a:prstGeom>
          <a:no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smtClean="0">
                <a:solidFill>
                  <a:schemeClr val="tx2">
                    <a:lumMod val="50000"/>
                  </a:schemeClr>
                </a:solidFill>
                <a:latin typeface="Calibri" pitchFamily="34" charset="0"/>
              </a:rPr>
              <a:t>10</a:t>
            </a:r>
          </a:p>
        </p:txBody>
      </p:sp>
      <p:sp>
        <p:nvSpPr>
          <p:cNvPr id="154" name="Rounded Rectangle 153"/>
          <p:cNvSpPr/>
          <p:nvPr/>
        </p:nvSpPr>
        <p:spPr>
          <a:xfrm>
            <a:off x="7536180" y="2385060"/>
            <a:ext cx="342900" cy="160020"/>
          </a:xfrm>
          <a:prstGeom prst="roundRect">
            <a:avLst/>
          </a:prstGeom>
          <a:no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smtClean="0">
                <a:solidFill>
                  <a:schemeClr val="tx2">
                    <a:lumMod val="50000"/>
                  </a:schemeClr>
                </a:solidFill>
                <a:latin typeface="Calibri" pitchFamily="34" charset="0"/>
              </a:rPr>
              <a:t>11</a:t>
            </a:r>
          </a:p>
        </p:txBody>
      </p:sp>
      <p:sp>
        <p:nvSpPr>
          <p:cNvPr id="156" name="TextBox 155"/>
          <p:cNvSpPr txBox="1"/>
          <p:nvPr/>
        </p:nvSpPr>
        <p:spPr>
          <a:xfrm>
            <a:off x="7574280" y="1234440"/>
            <a:ext cx="2065020" cy="461665"/>
          </a:xfrm>
          <a:prstGeom prst="rect">
            <a:avLst/>
          </a:prstGeom>
          <a:noFill/>
        </p:spPr>
        <p:txBody>
          <a:bodyPr wrap="square" rtlCol="0">
            <a:spAutoFit/>
          </a:bodyPr>
          <a:lstStyle/>
          <a:p>
            <a:r>
              <a:rPr lang="en-US" sz="800" b="1" dirty="0" smtClean="0">
                <a:solidFill>
                  <a:schemeClr val="tx2">
                    <a:lumMod val="50000"/>
                  </a:schemeClr>
                </a:solidFill>
              </a:rPr>
              <a:t>Note: </a:t>
            </a:r>
            <a:r>
              <a:rPr lang="en-US" sz="800" dirty="0" smtClean="0">
                <a:solidFill>
                  <a:schemeClr val="tx2">
                    <a:lumMod val="50000"/>
                  </a:schemeClr>
                </a:solidFill>
              </a:rPr>
              <a:t>Direct Debit Payment flow is not covered as it is BAU process initiated by Merchant Bank </a:t>
            </a:r>
          </a:p>
        </p:txBody>
      </p:sp>
    </p:spTree>
  </p:cSld>
  <p:clrMapOvr>
    <a:masterClrMapping/>
  </p:clrMapOvr>
  <p:transition spd="med">
    <p:wip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22" name="Picture 2" descr="Image result for online merchant website"/>
          <p:cNvPicPr>
            <a:picLocks noChangeAspect="1" noChangeArrowheads="1"/>
          </p:cNvPicPr>
          <p:nvPr/>
        </p:nvPicPr>
        <p:blipFill>
          <a:blip r:embed="rId3" cstate="print"/>
          <a:srcRect/>
          <a:stretch>
            <a:fillRect/>
          </a:stretch>
        </p:blipFill>
        <p:spPr bwMode="auto">
          <a:xfrm>
            <a:off x="1781175" y="2962275"/>
            <a:ext cx="781050" cy="697906"/>
          </a:xfrm>
          <a:prstGeom prst="rect">
            <a:avLst/>
          </a:prstGeom>
          <a:noFill/>
        </p:spPr>
      </p:pic>
      <p:sp>
        <p:nvSpPr>
          <p:cNvPr id="97" name="Rounded Rectangle 96"/>
          <p:cNvSpPr/>
          <p:nvPr/>
        </p:nvSpPr>
        <p:spPr>
          <a:xfrm>
            <a:off x="5809860" y="1094932"/>
            <a:ext cx="1181490" cy="1095818"/>
          </a:xfrm>
          <a:prstGeom prst="roundRect">
            <a:avLst/>
          </a:prstGeom>
          <a:solidFill>
            <a:schemeClr val="accent1">
              <a:lumMod val="40000"/>
              <a:lumOff val="6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91430" tIns="45715" rIns="91430" bIns="45715" rtlCol="0" anchor="ctr"/>
          <a:lstStyle/>
          <a:p>
            <a:pPr algn="ctr"/>
            <a:endParaRPr lang="en-US" sz="1000" dirty="0" smtClean="0">
              <a:solidFill>
                <a:schemeClr val="tx2">
                  <a:lumMod val="50000"/>
                </a:schemeClr>
              </a:solidFill>
              <a:latin typeface="Calibri" pitchFamily="34" charset="0"/>
            </a:endParaRPr>
          </a:p>
        </p:txBody>
      </p:sp>
      <p:sp>
        <p:nvSpPr>
          <p:cNvPr id="83970" name="Text Box 2"/>
          <p:cNvSpPr>
            <a:spLocks noGrp="1" noChangeArrowheads="1"/>
          </p:cNvSpPr>
          <p:nvPr>
            <p:ph type="title"/>
          </p:nvPr>
        </p:nvSpPr>
        <p:spPr>
          <a:xfrm>
            <a:off x="0" y="0"/>
            <a:ext cx="6448740" cy="762001"/>
          </a:xfrm>
        </p:spPr>
        <p:txBody>
          <a:bodyPr/>
          <a:lstStyle/>
          <a:p>
            <a:pPr eaLnBrk="1" hangingPunct="1"/>
            <a:r>
              <a:rPr lang="en-US" altLang="en-US" sz="2400" dirty="0" smtClean="0">
                <a:latin typeface="Calibri" pitchFamily="34" charset="0"/>
              </a:rPr>
              <a:t>Scenario 9.1 – Mandate Setup for Direct Debit</a:t>
            </a:r>
            <a:br>
              <a:rPr lang="en-US" altLang="en-US" sz="2400" dirty="0" smtClean="0">
                <a:latin typeface="Calibri" pitchFamily="34" charset="0"/>
              </a:rPr>
            </a:br>
            <a:r>
              <a:rPr lang="en-US" altLang="en-US" sz="1600" dirty="0" smtClean="0">
                <a:latin typeface="Calibri" pitchFamily="34" charset="0"/>
              </a:rPr>
              <a:t>Mandate is maintained and managed by PISP</a:t>
            </a:r>
          </a:p>
        </p:txBody>
      </p:sp>
      <p:sp>
        <p:nvSpPr>
          <p:cNvPr id="7" name="Text Box 3"/>
          <p:cNvSpPr txBox="1">
            <a:spLocks noChangeArrowheads="1"/>
          </p:cNvSpPr>
          <p:nvPr/>
        </p:nvSpPr>
        <p:spPr bwMode="auto">
          <a:xfrm>
            <a:off x="177422" y="4213860"/>
            <a:ext cx="9604754" cy="2076625"/>
          </a:xfrm>
          <a:prstGeom prst="rect">
            <a:avLst/>
          </a:prstGeom>
          <a:ln/>
          <a:extLst/>
        </p:spPr>
        <p:style>
          <a:lnRef idx="1">
            <a:schemeClr val="accent5"/>
          </a:lnRef>
          <a:fillRef idx="2">
            <a:schemeClr val="accent5"/>
          </a:fillRef>
          <a:effectRef idx="1">
            <a:schemeClr val="accent5"/>
          </a:effectRef>
          <a:fontRef idx="minor">
            <a:schemeClr val="dk1"/>
          </a:fontRef>
        </p:style>
        <p:txBody>
          <a:bodyPr lIns="89990" tIns="44995" rIns="89990" bIns="44995" numCol="2"/>
          <a:lstStyle>
            <a:lvl1pPr marL="228600" indent="-228600">
              <a:spcBef>
                <a:spcPts val="700"/>
              </a:spcBef>
              <a:buClr>
                <a:srgbClr val="000000"/>
              </a:buClr>
              <a:buSzPct val="100000"/>
              <a:buFont typeface="Times New Roman" panose="02020603050405020304" pitchFamily="18" charset="0"/>
              <a:buChar char="•"/>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sz="2800">
                <a:solidFill>
                  <a:srgbClr val="000000"/>
                </a:solidFill>
                <a:latin typeface="Calibri" panose="020F0502020204030204" pitchFamily="34" charset="0"/>
                <a:ea typeface="Lucida Sans Unicode" panose="020B0602030504020204" pitchFamily="34" charset="0"/>
                <a:cs typeface="Lucida Sans Unicode" panose="020B0602030504020204" pitchFamily="34" charset="0"/>
              </a:defRPr>
            </a:lvl1pPr>
            <a:lvl2pPr>
              <a:spcBef>
                <a:spcPts val="600"/>
              </a:spcBef>
              <a:buClr>
                <a:srgbClr val="000000"/>
              </a:buClr>
              <a:buSzPct val="100000"/>
              <a:buFont typeface="Times New Roman" panose="02020603050405020304" pitchFamily="18" charset="0"/>
              <a:buChar char="–"/>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sz="2400">
                <a:solidFill>
                  <a:srgbClr val="000000"/>
                </a:solidFill>
                <a:latin typeface="Calibri" panose="020F0502020204030204" pitchFamily="34" charset="0"/>
                <a:ea typeface="Lucida Sans Unicode" panose="020B0602030504020204" pitchFamily="34" charset="0"/>
                <a:cs typeface="Lucida Sans Unicode" panose="020B0602030504020204" pitchFamily="34" charset="0"/>
              </a:defRPr>
            </a:lvl2pPr>
            <a:lvl3pPr>
              <a:spcBef>
                <a:spcPts val="500"/>
              </a:spcBef>
              <a:buClr>
                <a:srgbClr val="000000"/>
              </a:buClr>
              <a:buSzPct val="100000"/>
              <a:buFont typeface="Times New Roman" panose="02020603050405020304" pitchFamily="18" charset="0"/>
              <a:buChar char="•"/>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sz="2000">
                <a:solidFill>
                  <a:srgbClr val="000000"/>
                </a:solidFill>
                <a:latin typeface="Calibri" panose="020F0502020204030204" pitchFamily="34" charset="0"/>
                <a:ea typeface="Lucida Sans Unicode" panose="020B0602030504020204" pitchFamily="34" charset="0"/>
                <a:cs typeface="Lucida Sans Unicode" panose="020B0602030504020204" pitchFamily="34" charset="0"/>
              </a:defRPr>
            </a:lvl3pPr>
            <a:lvl4pPr>
              <a:spcBef>
                <a:spcPts val="500"/>
              </a:spcBef>
              <a:buClr>
                <a:srgbClr val="000000"/>
              </a:buClr>
              <a:buSzPct val="100000"/>
              <a:buFont typeface="Times New Roman" panose="02020603050405020304" pitchFamily="18" charset="0"/>
              <a:buChar char="–"/>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sz="2000">
                <a:solidFill>
                  <a:srgbClr val="1C7DAF"/>
                </a:solidFill>
                <a:latin typeface="Trebuchet MS" panose="020B0603020202020204" pitchFamily="34" charset="0"/>
                <a:ea typeface="Lucida Sans Unicode" panose="020B0602030504020204" pitchFamily="34" charset="0"/>
                <a:cs typeface="Lucida Sans Unicode" panose="020B0602030504020204" pitchFamily="34" charset="0"/>
              </a:defRPr>
            </a:lvl4pPr>
            <a:lvl5pPr>
              <a:spcBef>
                <a:spcPts val="500"/>
              </a:spcBef>
              <a:buClr>
                <a:srgbClr val="000000"/>
              </a:buClr>
              <a:buSzPct val="100000"/>
              <a:buFont typeface="Times New Roman" panose="02020603050405020304" pitchFamily="18" charset="0"/>
              <a:buChar char="»"/>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sz="2000">
                <a:solidFill>
                  <a:srgbClr val="1C7DAF"/>
                </a:solidFill>
                <a:latin typeface="Trebuchet MS" panose="020B0603020202020204" pitchFamily="34" charset="0"/>
                <a:ea typeface="Lucida Sans Unicode" panose="020B0602030504020204" pitchFamily="34" charset="0"/>
                <a:cs typeface="Lucida Sans Unicode" panose="020B0602030504020204" pitchFamily="34"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buChar char="»"/>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sz="2000">
                <a:solidFill>
                  <a:srgbClr val="1C7DAF"/>
                </a:solidFill>
                <a:latin typeface="Trebuchet MS" panose="020B0603020202020204" pitchFamily="34" charset="0"/>
                <a:ea typeface="Lucida Sans Unicode" panose="020B0602030504020204" pitchFamily="34" charset="0"/>
                <a:cs typeface="Lucida Sans Unicode" panose="020B0602030504020204" pitchFamily="34"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buChar char="»"/>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sz="2000">
                <a:solidFill>
                  <a:srgbClr val="1C7DAF"/>
                </a:solidFill>
                <a:latin typeface="Trebuchet MS" panose="020B0603020202020204" pitchFamily="34" charset="0"/>
                <a:ea typeface="Lucida Sans Unicode" panose="020B0602030504020204" pitchFamily="34" charset="0"/>
                <a:cs typeface="Lucida Sans Unicode" panose="020B0602030504020204" pitchFamily="34"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buChar char="»"/>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sz="2000">
                <a:solidFill>
                  <a:srgbClr val="1C7DAF"/>
                </a:solidFill>
                <a:latin typeface="Trebuchet MS" panose="020B0603020202020204" pitchFamily="34" charset="0"/>
                <a:ea typeface="Lucida Sans Unicode" panose="020B0602030504020204" pitchFamily="34" charset="0"/>
                <a:cs typeface="Lucida Sans Unicode" panose="020B0602030504020204" pitchFamily="34"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buChar char="»"/>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sz="2000">
                <a:solidFill>
                  <a:srgbClr val="1C7DAF"/>
                </a:solidFill>
                <a:latin typeface="Trebuchet MS" panose="020B0603020202020204" pitchFamily="34" charset="0"/>
                <a:ea typeface="Lucida Sans Unicode" panose="020B0602030504020204" pitchFamily="34" charset="0"/>
                <a:cs typeface="Lucida Sans Unicode" panose="020B0602030504020204" pitchFamily="34" charset="0"/>
              </a:defRPr>
            </a:lvl9pPr>
          </a:lstStyle>
          <a:p>
            <a:pPr eaLnBrk="1" hangingPunct="1">
              <a:spcBef>
                <a:spcPct val="0"/>
              </a:spcBef>
              <a:buAutoNum type="arabicPeriod"/>
              <a:defRPr/>
            </a:pPr>
            <a:r>
              <a:rPr lang="en-IN" sz="1000" dirty="0" smtClean="0"/>
              <a:t>Merchant  sends the mandate form to Buyer; Buyer fills necessary details.</a:t>
            </a:r>
          </a:p>
          <a:p>
            <a:pPr eaLnBrk="1" hangingPunct="1">
              <a:spcBef>
                <a:spcPct val="0"/>
              </a:spcBef>
              <a:buFont typeface="Times New Roman" panose="02020603050405020304" pitchFamily="18" charset="0"/>
              <a:buAutoNum type="arabicPeriod"/>
              <a:defRPr/>
            </a:pPr>
            <a:r>
              <a:rPr lang="en-US" sz="1000" dirty="0" smtClean="0"/>
              <a:t>Buyer signs the mandate using electronic signature and the Merchant sends it to the PISP. </a:t>
            </a:r>
            <a:r>
              <a:rPr lang="en-US" sz="1000" dirty="0" smtClean="0">
                <a:solidFill>
                  <a:srgbClr val="FF0000"/>
                </a:solidFill>
              </a:rPr>
              <a:t>getMandateDetails</a:t>
            </a:r>
          </a:p>
          <a:p>
            <a:pPr eaLnBrk="1" hangingPunct="1">
              <a:spcBef>
                <a:spcPct val="0"/>
              </a:spcBef>
              <a:buFont typeface="Times New Roman" panose="02020603050405020304" pitchFamily="18" charset="0"/>
              <a:buAutoNum type="arabicPeriod"/>
              <a:defRPr/>
            </a:pPr>
            <a:r>
              <a:rPr lang="en-IN" sz="1000" dirty="0" smtClean="0"/>
              <a:t>PISP will verify the customer bank i.e. AS-PSP to which the mandate has to be sent. (</a:t>
            </a:r>
            <a:r>
              <a:rPr lang="en-IN" sz="1000" b="1" dirty="0" smtClean="0"/>
              <a:t>Note</a:t>
            </a:r>
            <a:r>
              <a:rPr lang="en-IN" sz="1000" dirty="0" smtClean="0"/>
              <a:t> – PISP will have information about Country &amp; Bank as a part of its Static Data information populated )  </a:t>
            </a:r>
            <a:r>
              <a:rPr lang="en-US" sz="1000" dirty="0" smtClean="0">
                <a:solidFill>
                  <a:srgbClr val="FF0000"/>
                </a:solidFill>
                <a:cs typeface="Arial" pitchFamily="34" charset="0"/>
              </a:rPr>
              <a:t>getMemberState&amp;Bank</a:t>
            </a:r>
          </a:p>
          <a:p>
            <a:pPr eaLnBrk="1" hangingPunct="1">
              <a:spcBef>
                <a:spcPct val="0"/>
              </a:spcBef>
              <a:buNone/>
              <a:defRPr/>
            </a:pPr>
            <a:r>
              <a:rPr lang="en-US" sz="1000" i="1" dirty="0" smtClean="0">
                <a:cs typeface="Arial" pitchFamily="34" charset="0"/>
              </a:rPr>
              <a:t>3.1</a:t>
            </a:r>
            <a:r>
              <a:rPr lang="en-US" sz="1000" dirty="0" smtClean="0">
                <a:solidFill>
                  <a:srgbClr val="FF0000"/>
                </a:solidFill>
                <a:cs typeface="Arial" pitchFamily="34" charset="0"/>
              </a:rPr>
              <a:t> </a:t>
            </a:r>
            <a:r>
              <a:rPr lang="en-US" sz="1000" i="1" dirty="0" smtClean="0">
                <a:cs typeface="Arial" pitchFamily="34" charset="0"/>
              </a:rPr>
              <a:t>Optional step :  PISP refers the registry services to derive the actual account number/IBAN and agent bank based on virtual address. </a:t>
            </a:r>
            <a:r>
              <a:rPr lang="en-US" sz="1000" i="1" dirty="0" smtClean="0">
                <a:solidFill>
                  <a:srgbClr val="FF0000"/>
                </a:solidFill>
              </a:rPr>
              <a:t>sendIAcctNBankDetails</a:t>
            </a:r>
            <a:endParaRPr lang="en-US" sz="1000" dirty="0" smtClean="0">
              <a:solidFill>
                <a:srgbClr val="FF0000"/>
              </a:solidFill>
            </a:endParaRPr>
          </a:p>
          <a:p>
            <a:pPr eaLnBrk="1" hangingPunct="1">
              <a:spcBef>
                <a:spcPct val="0"/>
              </a:spcBef>
              <a:buFont typeface="+mj-lt"/>
              <a:buAutoNum type="arabicPeriod" startAt="4"/>
              <a:defRPr/>
            </a:pPr>
            <a:r>
              <a:rPr lang="en-US" sz="1000" dirty="0" smtClean="0"/>
              <a:t>PISP sends the updated (With real account details) mandate to the customers bank for authorization.</a:t>
            </a:r>
          </a:p>
          <a:p>
            <a:pPr eaLnBrk="1" hangingPunct="1">
              <a:spcBef>
                <a:spcPct val="0"/>
              </a:spcBef>
              <a:buFont typeface="+mj-lt"/>
              <a:buAutoNum type="arabicPeriod" startAt="4"/>
              <a:defRPr/>
            </a:pPr>
            <a:r>
              <a:rPr lang="en-US" sz="1000" dirty="0" smtClean="0">
                <a:cs typeface="Arial" pitchFamily="34" charset="0"/>
              </a:rPr>
              <a:t>Customer bank initiates the SCA process with the Buyer.</a:t>
            </a:r>
          </a:p>
          <a:p>
            <a:pPr eaLnBrk="1" hangingPunct="1">
              <a:spcBef>
                <a:spcPct val="0"/>
              </a:spcBef>
              <a:buFont typeface="Times New Roman" panose="02020603050405020304" pitchFamily="18" charset="0"/>
              <a:buAutoNum type="arabicPeriod" startAt="4"/>
              <a:defRPr/>
            </a:pPr>
            <a:r>
              <a:rPr lang="en-US" sz="1000" dirty="0" smtClean="0"/>
              <a:t>The Buyer enters the SCA security credentials and the data is sent to the Merchant which sends it to the PISP.</a:t>
            </a:r>
            <a:endParaRPr lang="en-US" sz="1000" dirty="0" smtClean="0">
              <a:solidFill>
                <a:srgbClr val="FF0000"/>
              </a:solidFill>
              <a:cs typeface="Arial" pitchFamily="34" charset="0"/>
            </a:endParaRPr>
          </a:p>
          <a:p>
            <a:pPr eaLnBrk="1" hangingPunct="1">
              <a:spcBef>
                <a:spcPct val="0"/>
              </a:spcBef>
              <a:buFont typeface="Times New Roman" panose="02020603050405020304" pitchFamily="18" charset="0"/>
              <a:buAutoNum type="arabicPeriod" startAt="4"/>
              <a:defRPr/>
            </a:pPr>
            <a:r>
              <a:rPr lang="en-IN" sz="1000" dirty="0" smtClean="0"/>
              <a:t>PISP send the SCA security details received for the initiated transaction to the Customer Bank. </a:t>
            </a:r>
            <a:r>
              <a:rPr lang="en-US" sz="1000" dirty="0" smtClean="0">
                <a:solidFill>
                  <a:srgbClr val="FF0000"/>
                </a:solidFill>
                <a:cs typeface="Arial" pitchFamily="34" charset="0"/>
              </a:rPr>
              <a:t>sendTransactionAndOTPDetails</a:t>
            </a:r>
          </a:p>
          <a:p>
            <a:pPr eaLnBrk="1" hangingPunct="1">
              <a:spcBef>
                <a:spcPct val="0"/>
              </a:spcBef>
              <a:buFont typeface="Times New Roman" panose="02020603050405020304" pitchFamily="18" charset="0"/>
              <a:buAutoNum type="arabicPeriod" startAt="4"/>
              <a:defRPr/>
            </a:pPr>
            <a:r>
              <a:rPr lang="en-IN" sz="1000" dirty="0" smtClean="0"/>
              <a:t>Customer Bank verify the Payment details and OTP. After successful verification, Customer Bank send positive response to the PISP.</a:t>
            </a:r>
            <a:r>
              <a:rPr lang="en-US" sz="1000" dirty="0" smtClean="0">
                <a:solidFill>
                  <a:srgbClr val="FF0000"/>
                </a:solidFill>
                <a:cs typeface="Arial" pitchFamily="34" charset="0"/>
              </a:rPr>
              <a:t> verifyTransactionAndOTPDetails, executePaymentOrder, notifyPaymentOrderStatus</a:t>
            </a:r>
          </a:p>
          <a:p>
            <a:pPr eaLnBrk="1" hangingPunct="1">
              <a:spcBef>
                <a:spcPct val="0"/>
              </a:spcBef>
              <a:buFont typeface="Times New Roman" panose="02020603050405020304" pitchFamily="18" charset="0"/>
              <a:buAutoNum type="arabicPeriod" startAt="4"/>
              <a:defRPr/>
            </a:pPr>
            <a:r>
              <a:rPr lang="en-US" sz="1000" dirty="0" smtClean="0"/>
              <a:t>Approval for E-Mandate is sent by the Customer’s Bank to the PISP.</a:t>
            </a:r>
          </a:p>
          <a:p>
            <a:pPr eaLnBrk="1" hangingPunct="1">
              <a:spcBef>
                <a:spcPct val="0"/>
              </a:spcBef>
              <a:buAutoNum type="arabicPeriod" startAt="4"/>
              <a:defRPr/>
            </a:pPr>
            <a:r>
              <a:rPr lang="en-IN" sz="1000" dirty="0" smtClean="0"/>
              <a:t>The approved e-mandate is safe-stored at the PISP which acts as a Mandate Manager. On  the day of Direct Debit, the PISP sends a </a:t>
            </a:r>
            <a:r>
              <a:rPr lang="en-IN" sz="1000" dirty="0" smtClean="0">
                <a:solidFill>
                  <a:srgbClr val="FF0000"/>
                </a:solidFill>
              </a:rPr>
              <a:t>PAIN 008 </a:t>
            </a:r>
            <a:r>
              <a:rPr lang="en-IN" sz="1000" dirty="0" smtClean="0"/>
              <a:t>message to the Merchant’s AS-PSP.</a:t>
            </a:r>
          </a:p>
          <a:p>
            <a:pPr eaLnBrk="1" hangingPunct="1">
              <a:spcBef>
                <a:spcPct val="0"/>
              </a:spcBef>
              <a:buAutoNum type="arabicPeriod" startAt="4"/>
              <a:defRPr/>
            </a:pPr>
            <a:r>
              <a:rPr lang="en-IN" sz="1000" dirty="0" smtClean="0"/>
              <a:t> On receiving the PAIN 008 message, the Merchant’s Bank sends </a:t>
            </a:r>
            <a:r>
              <a:rPr lang="en-IN" sz="1000" dirty="0" smtClean="0">
                <a:solidFill>
                  <a:srgbClr val="FF0000"/>
                </a:solidFill>
              </a:rPr>
              <a:t>PACS 003 </a:t>
            </a:r>
            <a:r>
              <a:rPr lang="en-IN" sz="1000" dirty="0" smtClean="0"/>
              <a:t>message to the Customer’s Bank through the CSM</a:t>
            </a:r>
          </a:p>
          <a:p>
            <a:pPr eaLnBrk="1" hangingPunct="1">
              <a:spcBef>
                <a:spcPct val="0"/>
              </a:spcBef>
              <a:buAutoNum type="arabicPeriod" startAt="4"/>
              <a:defRPr/>
            </a:pPr>
            <a:endParaRPr lang="en-US" sz="1000" dirty="0" smtClean="0"/>
          </a:p>
          <a:p>
            <a:pPr eaLnBrk="1" hangingPunct="1">
              <a:spcBef>
                <a:spcPct val="0"/>
              </a:spcBef>
              <a:buNone/>
              <a:defRPr/>
            </a:pPr>
            <a:r>
              <a:rPr lang="en-US" sz="1000" b="1" dirty="0" smtClean="0"/>
              <a:t>NOTE: All the information has to be sent through EBICS.</a:t>
            </a:r>
            <a:endParaRPr lang="en-US" sz="1600" b="1" dirty="0" smtClean="0"/>
          </a:p>
        </p:txBody>
      </p:sp>
      <p:cxnSp>
        <p:nvCxnSpPr>
          <p:cNvPr id="34" name="Straight Arrow Connector 33"/>
          <p:cNvCxnSpPr/>
          <p:nvPr/>
        </p:nvCxnSpPr>
        <p:spPr>
          <a:xfrm flipV="1">
            <a:off x="2541235" y="2785730"/>
            <a:ext cx="999407" cy="431324"/>
          </a:xfrm>
          <a:prstGeom prst="straightConnector1">
            <a:avLst/>
          </a:prstGeom>
          <a:ln w="12700">
            <a:solidFill>
              <a:srgbClr val="000000"/>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sp>
        <p:nvSpPr>
          <p:cNvPr id="38" name="Oval 37"/>
          <p:cNvSpPr/>
          <p:nvPr/>
        </p:nvSpPr>
        <p:spPr>
          <a:xfrm>
            <a:off x="2658247" y="2848179"/>
            <a:ext cx="195943" cy="235132"/>
          </a:xfrm>
          <a:prstGeom prst="ellipse">
            <a:avLst/>
          </a:prstGeom>
          <a:ln w="12700">
            <a:solidFill>
              <a:srgbClr val="000000"/>
            </a:solidFill>
            <a:prstDash val="solid"/>
            <a:tailEnd type="arrow"/>
          </a:ln>
        </p:spPr>
        <p:style>
          <a:lnRef idx="1">
            <a:schemeClr val="accent1"/>
          </a:lnRef>
          <a:fillRef idx="0">
            <a:schemeClr val="accent1"/>
          </a:fillRef>
          <a:effectRef idx="0">
            <a:schemeClr val="accent1"/>
          </a:effectRef>
          <a:fontRef idx="minor">
            <a:schemeClr val="tx1"/>
          </a:fontRef>
        </p:style>
        <p:txBody>
          <a:bodyPr lIns="91430" tIns="45715" rIns="91430" bIns="45715" rtlCol="0" anchor="ctr"/>
          <a:lstStyle/>
          <a:p>
            <a:pPr algn="ctr"/>
            <a:r>
              <a:rPr lang="en-US" sz="1100" dirty="0" smtClean="0">
                <a:solidFill>
                  <a:srgbClr val="000000"/>
                </a:solidFill>
                <a:latin typeface="Calibri" pitchFamily="34" charset="0"/>
              </a:rPr>
              <a:t>2</a:t>
            </a:r>
          </a:p>
        </p:txBody>
      </p:sp>
      <p:cxnSp>
        <p:nvCxnSpPr>
          <p:cNvPr id="44" name="Straight Arrow Connector 43"/>
          <p:cNvCxnSpPr/>
          <p:nvPr/>
        </p:nvCxnSpPr>
        <p:spPr>
          <a:xfrm flipH="1" flipV="1">
            <a:off x="2697358" y="1429627"/>
            <a:ext cx="3044277" cy="5770"/>
          </a:xfrm>
          <a:prstGeom prst="straightConnector1">
            <a:avLst/>
          </a:prstGeom>
          <a:ln w="12700">
            <a:solidFill>
              <a:srgbClr val="000000"/>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47" name="Oval 46"/>
          <p:cNvSpPr/>
          <p:nvPr/>
        </p:nvSpPr>
        <p:spPr>
          <a:xfrm>
            <a:off x="4264899" y="1168362"/>
            <a:ext cx="195943" cy="235132"/>
          </a:xfrm>
          <a:prstGeom prst="ellipse">
            <a:avLst/>
          </a:prstGeom>
          <a:ln w="12700">
            <a:solidFill>
              <a:srgbClr val="000000"/>
            </a:solidFill>
            <a:prstDash val="solid"/>
            <a:tailEnd type="arrow"/>
          </a:ln>
        </p:spPr>
        <p:style>
          <a:lnRef idx="1">
            <a:schemeClr val="accent1"/>
          </a:lnRef>
          <a:fillRef idx="0">
            <a:schemeClr val="accent1"/>
          </a:fillRef>
          <a:effectRef idx="0">
            <a:schemeClr val="accent1"/>
          </a:effectRef>
          <a:fontRef idx="minor">
            <a:schemeClr val="tx1"/>
          </a:fontRef>
        </p:style>
        <p:txBody>
          <a:bodyPr lIns="91430" tIns="45715" rIns="91430" bIns="45715" rtlCol="0" anchor="ctr"/>
          <a:lstStyle/>
          <a:p>
            <a:pPr algn="ctr"/>
            <a:r>
              <a:rPr lang="en-US" sz="1100" dirty="0" smtClean="0">
                <a:solidFill>
                  <a:srgbClr val="000000"/>
                </a:solidFill>
                <a:latin typeface="Calibri" pitchFamily="34" charset="0"/>
              </a:rPr>
              <a:t>5</a:t>
            </a:r>
          </a:p>
        </p:txBody>
      </p:sp>
      <p:sp>
        <p:nvSpPr>
          <p:cNvPr id="49" name="Oval 48"/>
          <p:cNvSpPr/>
          <p:nvPr/>
        </p:nvSpPr>
        <p:spPr>
          <a:xfrm>
            <a:off x="5197336" y="1638186"/>
            <a:ext cx="195943" cy="235132"/>
          </a:xfrm>
          <a:prstGeom prst="ellipse">
            <a:avLst/>
          </a:prstGeom>
          <a:ln w="12700">
            <a:solidFill>
              <a:srgbClr val="000000"/>
            </a:solidFill>
            <a:prstDash val="solid"/>
            <a:tailEnd type="arrow"/>
          </a:ln>
        </p:spPr>
        <p:style>
          <a:lnRef idx="1">
            <a:schemeClr val="accent1"/>
          </a:lnRef>
          <a:fillRef idx="0">
            <a:schemeClr val="accent1"/>
          </a:fillRef>
          <a:effectRef idx="0">
            <a:schemeClr val="accent1"/>
          </a:effectRef>
          <a:fontRef idx="minor">
            <a:schemeClr val="tx1"/>
          </a:fontRef>
        </p:style>
        <p:txBody>
          <a:bodyPr lIns="91430" tIns="45715" rIns="91430" bIns="45715" rtlCol="0" anchor="ctr"/>
          <a:lstStyle/>
          <a:p>
            <a:pPr algn="ctr"/>
            <a:r>
              <a:rPr lang="en-US" sz="1100" dirty="0" smtClean="0">
                <a:solidFill>
                  <a:srgbClr val="000000"/>
                </a:solidFill>
                <a:latin typeface="Calibri" pitchFamily="34" charset="0"/>
              </a:rPr>
              <a:t>8</a:t>
            </a:r>
          </a:p>
        </p:txBody>
      </p:sp>
      <p:sp>
        <p:nvSpPr>
          <p:cNvPr id="51" name="Oval 50"/>
          <p:cNvSpPr/>
          <p:nvPr/>
        </p:nvSpPr>
        <p:spPr>
          <a:xfrm>
            <a:off x="3092059" y="1737313"/>
            <a:ext cx="195943" cy="235132"/>
          </a:xfrm>
          <a:prstGeom prst="ellipse">
            <a:avLst/>
          </a:prstGeom>
          <a:ln w="12700">
            <a:solidFill>
              <a:srgbClr val="000000"/>
            </a:solidFill>
            <a:prstDash val="solid"/>
            <a:tailEnd type="arrow"/>
          </a:ln>
        </p:spPr>
        <p:style>
          <a:lnRef idx="1">
            <a:schemeClr val="accent1"/>
          </a:lnRef>
          <a:fillRef idx="0">
            <a:schemeClr val="accent1"/>
          </a:fillRef>
          <a:effectRef idx="0">
            <a:schemeClr val="accent1"/>
          </a:effectRef>
          <a:fontRef idx="minor">
            <a:schemeClr val="tx1"/>
          </a:fontRef>
        </p:style>
        <p:txBody>
          <a:bodyPr lIns="91430" tIns="45715" rIns="91430" bIns="45715" rtlCol="0" anchor="ctr"/>
          <a:lstStyle/>
          <a:p>
            <a:pPr algn="ctr"/>
            <a:r>
              <a:rPr lang="en-US" sz="1100" dirty="0" smtClean="0">
                <a:solidFill>
                  <a:srgbClr val="000000"/>
                </a:solidFill>
                <a:latin typeface="Calibri" pitchFamily="34" charset="0"/>
              </a:rPr>
              <a:t>3</a:t>
            </a:r>
          </a:p>
        </p:txBody>
      </p:sp>
      <p:sp>
        <p:nvSpPr>
          <p:cNvPr id="57" name="Oval 56"/>
          <p:cNvSpPr/>
          <p:nvPr/>
        </p:nvSpPr>
        <p:spPr>
          <a:xfrm>
            <a:off x="4986160" y="1723704"/>
            <a:ext cx="195943" cy="235132"/>
          </a:xfrm>
          <a:prstGeom prst="ellipse">
            <a:avLst/>
          </a:prstGeom>
          <a:ln w="12700">
            <a:solidFill>
              <a:srgbClr val="000000"/>
            </a:solidFill>
            <a:prstDash val="solid"/>
            <a:tailEnd type="arrow"/>
          </a:ln>
        </p:spPr>
        <p:style>
          <a:lnRef idx="1">
            <a:schemeClr val="accent1"/>
          </a:lnRef>
          <a:fillRef idx="0">
            <a:schemeClr val="accent1"/>
          </a:fillRef>
          <a:effectRef idx="0">
            <a:schemeClr val="accent1"/>
          </a:effectRef>
          <a:fontRef idx="minor">
            <a:schemeClr val="tx1"/>
          </a:fontRef>
        </p:style>
        <p:txBody>
          <a:bodyPr lIns="91430" tIns="45715" rIns="91430" bIns="45715" rtlCol="0" anchor="ctr"/>
          <a:lstStyle/>
          <a:p>
            <a:pPr algn="ctr"/>
            <a:r>
              <a:rPr lang="en-US" sz="1100" dirty="0" smtClean="0">
                <a:solidFill>
                  <a:srgbClr val="000000"/>
                </a:solidFill>
                <a:latin typeface="Calibri" pitchFamily="34" charset="0"/>
              </a:rPr>
              <a:t>4</a:t>
            </a:r>
          </a:p>
        </p:txBody>
      </p:sp>
      <p:cxnSp>
        <p:nvCxnSpPr>
          <p:cNvPr id="58" name="Straight Arrow Connector 57"/>
          <p:cNvCxnSpPr/>
          <p:nvPr/>
        </p:nvCxnSpPr>
        <p:spPr>
          <a:xfrm flipV="1">
            <a:off x="5423320" y="1637415"/>
            <a:ext cx="137562" cy="63000"/>
          </a:xfrm>
          <a:prstGeom prst="straightConnector1">
            <a:avLst/>
          </a:prstGeom>
          <a:ln w="12700">
            <a:solidFill>
              <a:srgbClr val="000000"/>
            </a:solidFill>
            <a:prstDash val="solid"/>
            <a:tailEnd type="triangle"/>
          </a:ln>
        </p:spPr>
        <p:style>
          <a:lnRef idx="1">
            <a:schemeClr val="accent1"/>
          </a:lnRef>
          <a:fillRef idx="0">
            <a:schemeClr val="accent1"/>
          </a:fillRef>
          <a:effectRef idx="0">
            <a:schemeClr val="accent1"/>
          </a:effectRef>
          <a:fontRef idx="minor">
            <a:schemeClr val="tx1"/>
          </a:fontRef>
        </p:style>
      </p:cxnSp>
      <p:grpSp>
        <p:nvGrpSpPr>
          <p:cNvPr id="2" name="Group 23"/>
          <p:cNvGrpSpPr>
            <a:grpSpLocks/>
          </p:cNvGrpSpPr>
          <p:nvPr/>
        </p:nvGrpSpPr>
        <p:grpSpPr bwMode="auto">
          <a:xfrm>
            <a:off x="5922388" y="1244010"/>
            <a:ext cx="520875" cy="561592"/>
            <a:chOff x="567" y="1616"/>
            <a:chExt cx="568" cy="605"/>
          </a:xfrm>
        </p:grpSpPr>
        <p:sp>
          <p:nvSpPr>
            <p:cNvPr id="70" name="AutoShape 17"/>
            <p:cNvSpPr>
              <a:spLocks noChangeAspect="1" noChangeArrowheads="1" noTextEdit="1"/>
            </p:cNvSpPr>
            <p:nvPr/>
          </p:nvSpPr>
          <p:spPr bwMode="auto">
            <a:xfrm>
              <a:off x="567" y="1616"/>
              <a:ext cx="568" cy="605"/>
            </a:xfrm>
            <a:prstGeom prst="rect">
              <a:avLst/>
            </a:prstGeom>
            <a:noFill/>
            <a:ln w="9525">
              <a:noFill/>
              <a:miter lim="800000"/>
              <a:headEnd/>
              <a:tailEnd/>
            </a:ln>
          </p:spPr>
          <p:txBody>
            <a:bodyPr/>
            <a:lstStyle/>
            <a:p>
              <a:endParaRPr lang="en-US" sz="700" dirty="0"/>
            </a:p>
          </p:txBody>
        </p:sp>
        <p:sp>
          <p:nvSpPr>
            <p:cNvPr id="71" name="Freeform 19"/>
            <p:cNvSpPr>
              <a:spLocks/>
            </p:cNvSpPr>
            <p:nvPr/>
          </p:nvSpPr>
          <p:spPr bwMode="auto">
            <a:xfrm>
              <a:off x="611" y="1660"/>
              <a:ext cx="480" cy="517"/>
            </a:xfrm>
            <a:custGeom>
              <a:avLst/>
              <a:gdLst>
                <a:gd name="T0" fmla="*/ 1 w 960"/>
                <a:gd name="T1" fmla="*/ 0 h 1034"/>
                <a:gd name="T2" fmla="*/ 1 w 960"/>
                <a:gd name="T3" fmla="*/ 1 h 1034"/>
                <a:gd name="T4" fmla="*/ 1 w 960"/>
                <a:gd name="T5" fmla="*/ 1 h 1034"/>
                <a:gd name="T6" fmla="*/ 1 w 960"/>
                <a:gd name="T7" fmla="*/ 1 h 1034"/>
                <a:gd name="T8" fmla="*/ 1 w 960"/>
                <a:gd name="T9" fmla="*/ 1 h 1034"/>
                <a:gd name="T10" fmla="*/ 1 w 960"/>
                <a:gd name="T11" fmla="*/ 1 h 1034"/>
                <a:gd name="T12" fmla="*/ 1 w 960"/>
                <a:gd name="T13" fmla="*/ 1 h 1034"/>
                <a:gd name="T14" fmla="*/ 1 w 960"/>
                <a:gd name="T15" fmla="*/ 1 h 1034"/>
                <a:gd name="T16" fmla="*/ 1 w 960"/>
                <a:gd name="T17" fmla="*/ 1 h 1034"/>
                <a:gd name="T18" fmla="*/ 1 w 960"/>
                <a:gd name="T19" fmla="*/ 1 h 1034"/>
                <a:gd name="T20" fmla="*/ 1 w 960"/>
                <a:gd name="T21" fmla="*/ 1 h 1034"/>
                <a:gd name="T22" fmla="*/ 1 w 960"/>
                <a:gd name="T23" fmla="*/ 1 h 1034"/>
                <a:gd name="T24" fmla="*/ 1 w 960"/>
                <a:gd name="T25" fmla="*/ 1 h 1034"/>
                <a:gd name="T26" fmla="*/ 1 w 960"/>
                <a:gd name="T27" fmla="*/ 1 h 1034"/>
                <a:gd name="T28" fmla="*/ 1 w 960"/>
                <a:gd name="T29" fmla="*/ 1 h 1034"/>
                <a:gd name="T30" fmla="*/ 1 w 960"/>
                <a:gd name="T31" fmla="*/ 1 h 1034"/>
                <a:gd name="T32" fmla="*/ 1 w 960"/>
                <a:gd name="T33" fmla="*/ 1 h 1034"/>
                <a:gd name="T34" fmla="*/ 1 w 960"/>
                <a:gd name="T35" fmla="*/ 1 h 1034"/>
                <a:gd name="T36" fmla="*/ 1 w 960"/>
                <a:gd name="T37" fmla="*/ 1 h 1034"/>
                <a:gd name="T38" fmla="*/ 1 w 960"/>
                <a:gd name="T39" fmla="*/ 1 h 1034"/>
                <a:gd name="T40" fmla="*/ 1 w 960"/>
                <a:gd name="T41" fmla="*/ 1 h 1034"/>
                <a:gd name="T42" fmla="*/ 1 w 960"/>
                <a:gd name="T43" fmla="*/ 1 h 1034"/>
                <a:gd name="T44" fmla="*/ 1 w 960"/>
                <a:gd name="T45" fmla="*/ 1 h 1034"/>
                <a:gd name="T46" fmla="*/ 1 w 960"/>
                <a:gd name="T47" fmla="*/ 1 h 1034"/>
                <a:gd name="T48" fmla="*/ 1 w 960"/>
                <a:gd name="T49" fmla="*/ 1 h 1034"/>
                <a:gd name="T50" fmla="*/ 1 w 960"/>
                <a:gd name="T51" fmla="*/ 1 h 1034"/>
                <a:gd name="T52" fmla="*/ 1 w 960"/>
                <a:gd name="T53" fmla="*/ 1 h 1034"/>
                <a:gd name="T54" fmla="*/ 1 w 960"/>
                <a:gd name="T55" fmla="*/ 1 h 1034"/>
                <a:gd name="T56" fmla="*/ 1 w 960"/>
                <a:gd name="T57" fmla="*/ 1 h 1034"/>
                <a:gd name="T58" fmla="*/ 1 w 960"/>
                <a:gd name="T59" fmla="*/ 1 h 1034"/>
                <a:gd name="T60" fmla="*/ 1 w 960"/>
                <a:gd name="T61" fmla="*/ 1 h 1034"/>
                <a:gd name="T62" fmla="*/ 1 w 960"/>
                <a:gd name="T63" fmla="*/ 1 h 1034"/>
                <a:gd name="T64" fmla="*/ 1 w 960"/>
                <a:gd name="T65" fmla="*/ 1 h 1034"/>
                <a:gd name="T66" fmla="*/ 1 w 960"/>
                <a:gd name="T67" fmla="*/ 1 h 1034"/>
                <a:gd name="T68" fmla="*/ 1 w 960"/>
                <a:gd name="T69" fmla="*/ 1 h 1034"/>
                <a:gd name="T70" fmla="*/ 1 w 960"/>
                <a:gd name="T71" fmla="*/ 1 h 1034"/>
                <a:gd name="T72" fmla="*/ 1 w 960"/>
                <a:gd name="T73" fmla="*/ 1 h 1034"/>
                <a:gd name="T74" fmla="*/ 1 w 960"/>
                <a:gd name="T75" fmla="*/ 1 h 1034"/>
                <a:gd name="T76" fmla="*/ 1 w 960"/>
                <a:gd name="T77" fmla="*/ 1 h 1034"/>
                <a:gd name="T78" fmla="*/ 1 w 960"/>
                <a:gd name="T79" fmla="*/ 1 h 1034"/>
                <a:gd name="T80" fmla="*/ 1 w 960"/>
                <a:gd name="T81" fmla="*/ 1 h 1034"/>
                <a:gd name="T82" fmla="*/ 1 w 960"/>
                <a:gd name="T83" fmla="*/ 1 h 1034"/>
                <a:gd name="T84" fmla="*/ 1 w 960"/>
                <a:gd name="T85" fmla="*/ 1 h 1034"/>
                <a:gd name="T86" fmla="*/ 1 w 960"/>
                <a:gd name="T87" fmla="*/ 1 h 1034"/>
                <a:gd name="T88" fmla="*/ 0 w 960"/>
                <a:gd name="T89" fmla="*/ 1 h 1034"/>
                <a:gd name="T90" fmla="*/ 0 w 960"/>
                <a:gd name="T91" fmla="*/ 1 h 1034"/>
                <a:gd name="T92" fmla="*/ 1 w 960"/>
                <a:gd name="T93" fmla="*/ 1 h 1034"/>
                <a:gd name="T94" fmla="*/ 1 w 960"/>
                <a:gd name="T95" fmla="*/ 1 h 1034"/>
                <a:gd name="T96" fmla="*/ 1 w 960"/>
                <a:gd name="T97" fmla="*/ 1 h 1034"/>
                <a:gd name="T98" fmla="*/ 1 w 960"/>
                <a:gd name="T99" fmla="*/ 1 h 1034"/>
                <a:gd name="T100" fmla="*/ 1 w 960"/>
                <a:gd name="T101" fmla="*/ 1 h 1034"/>
                <a:gd name="T102" fmla="*/ 1 w 960"/>
                <a:gd name="T103" fmla="*/ 1 h 1034"/>
                <a:gd name="T104" fmla="*/ 1 w 960"/>
                <a:gd name="T105" fmla="*/ 1 h 1034"/>
                <a:gd name="T106" fmla="*/ 1 w 960"/>
                <a:gd name="T107" fmla="*/ 1 h 1034"/>
                <a:gd name="T108" fmla="*/ 1 w 960"/>
                <a:gd name="T109" fmla="*/ 1 h 1034"/>
                <a:gd name="T110" fmla="*/ 1 w 960"/>
                <a:gd name="T111" fmla="*/ 1 h 1034"/>
                <a:gd name="T112" fmla="*/ 1 w 960"/>
                <a:gd name="T113" fmla="*/ 1 h 1034"/>
                <a:gd name="T114" fmla="*/ 1 w 960"/>
                <a:gd name="T115" fmla="*/ 1 h 1034"/>
                <a:gd name="T116" fmla="*/ 1 w 960"/>
                <a:gd name="T117" fmla="*/ 1 h 1034"/>
                <a:gd name="T118" fmla="*/ 1 w 960"/>
                <a:gd name="T119" fmla="*/ 1 h 1034"/>
                <a:gd name="T120" fmla="*/ 1 w 960"/>
                <a:gd name="T121" fmla="*/ 1 h 1034"/>
                <a:gd name="T122" fmla="*/ 1 w 960"/>
                <a:gd name="T123" fmla="*/ 0 h 1034"/>
                <a:gd name="T124" fmla="*/ 1 w 960"/>
                <a:gd name="T125" fmla="*/ 0 h 1034"/>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960"/>
                <a:gd name="T190" fmla="*/ 0 h 1034"/>
                <a:gd name="T191" fmla="*/ 960 w 960"/>
                <a:gd name="T192" fmla="*/ 1034 h 1034"/>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960" h="1034">
                  <a:moveTo>
                    <a:pt x="332" y="0"/>
                  </a:moveTo>
                  <a:lnTo>
                    <a:pt x="354" y="12"/>
                  </a:lnTo>
                  <a:lnTo>
                    <a:pt x="376" y="24"/>
                  </a:lnTo>
                  <a:lnTo>
                    <a:pt x="399" y="35"/>
                  </a:lnTo>
                  <a:lnTo>
                    <a:pt x="423" y="47"/>
                  </a:lnTo>
                  <a:lnTo>
                    <a:pt x="445" y="57"/>
                  </a:lnTo>
                  <a:lnTo>
                    <a:pt x="468" y="68"/>
                  </a:lnTo>
                  <a:lnTo>
                    <a:pt x="490" y="80"/>
                  </a:lnTo>
                  <a:lnTo>
                    <a:pt x="511" y="92"/>
                  </a:lnTo>
                  <a:lnTo>
                    <a:pt x="534" y="104"/>
                  </a:lnTo>
                  <a:lnTo>
                    <a:pt x="554" y="116"/>
                  </a:lnTo>
                  <a:lnTo>
                    <a:pt x="575" y="130"/>
                  </a:lnTo>
                  <a:lnTo>
                    <a:pt x="594" y="144"/>
                  </a:lnTo>
                  <a:lnTo>
                    <a:pt x="620" y="164"/>
                  </a:lnTo>
                  <a:lnTo>
                    <a:pt x="642" y="183"/>
                  </a:lnTo>
                  <a:lnTo>
                    <a:pt x="665" y="204"/>
                  </a:lnTo>
                  <a:lnTo>
                    <a:pt x="687" y="227"/>
                  </a:lnTo>
                  <a:lnTo>
                    <a:pt x="710" y="247"/>
                  </a:lnTo>
                  <a:lnTo>
                    <a:pt x="730" y="270"/>
                  </a:lnTo>
                  <a:lnTo>
                    <a:pt x="751" y="292"/>
                  </a:lnTo>
                  <a:lnTo>
                    <a:pt x="773" y="315"/>
                  </a:lnTo>
                  <a:lnTo>
                    <a:pt x="794" y="337"/>
                  </a:lnTo>
                  <a:lnTo>
                    <a:pt x="815" y="360"/>
                  </a:lnTo>
                  <a:lnTo>
                    <a:pt x="836" y="382"/>
                  </a:lnTo>
                  <a:lnTo>
                    <a:pt x="856" y="403"/>
                  </a:lnTo>
                  <a:lnTo>
                    <a:pt x="856" y="470"/>
                  </a:lnTo>
                  <a:lnTo>
                    <a:pt x="824" y="470"/>
                  </a:lnTo>
                  <a:lnTo>
                    <a:pt x="824" y="780"/>
                  </a:lnTo>
                  <a:lnTo>
                    <a:pt x="932" y="890"/>
                  </a:lnTo>
                  <a:lnTo>
                    <a:pt x="932" y="939"/>
                  </a:lnTo>
                  <a:lnTo>
                    <a:pt x="936" y="942"/>
                  </a:lnTo>
                  <a:lnTo>
                    <a:pt x="938" y="944"/>
                  </a:lnTo>
                  <a:lnTo>
                    <a:pt x="939" y="946"/>
                  </a:lnTo>
                  <a:lnTo>
                    <a:pt x="943" y="949"/>
                  </a:lnTo>
                  <a:lnTo>
                    <a:pt x="944" y="951"/>
                  </a:lnTo>
                  <a:lnTo>
                    <a:pt x="946" y="953"/>
                  </a:lnTo>
                  <a:lnTo>
                    <a:pt x="950" y="956"/>
                  </a:lnTo>
                  <a:lnTo>
                    <a:pt x="951" y="958"/>
                  </a:lnTo>
                  <a:lnTo>
                    <a:pt x="955" y="961"/>
                  </a:lnTo>
                  <a:lnTo>
                    <a:pt x="956" y="963"/>
                  </a:lnTo>
                  <a:lnTo>
                    <a:pt x="958" y="965"/>
                  </a:lnTo>
                  <a:lnTo>
                    <a:pt x="960" y="966"/>
                  </a:lnTo>
                  <a:lnTo>
                    <a:pt x="960" y="1034"/>
                  </a:lnTo>
                  <a:lnTo>
                    <a:pt x="297" y="1034"/>
                  </a:lnTo>
                  <a:lnTo>
                    <a:pt x="0" y="737"/>
                  </a:lnTo>
                  <a:lnTo>
                    <a:pt x="0" y="628"/>
                  </a:lnTo>
                  <a:lnTo>
                    <a:pt x="69" y="628"/>
                  </a:lnTo>
                  <a:lnTo>
                    <a:pt x="69" y="246"/>
                  </a:lnTo>
                  <a:lnTo>
                    <a:pt x="66" y="242"/>
                  </a:lnTo>
                  <a:lnTo>
                    <a:pt x="62" y="239"/>
                  </a:lnTo>
                  <a:lnTo>
                    <a:pt x="57" y="234"/>
                  </a:lnTo>
                  <a:lnTo>
                    <a:pt x="54" y="228"/>
                  </a:lnTo>
                  <a:lnTo>
                    <a:pt x="48" y="223"/>
                  </a:lnTo>
                  <a:lnTo>
                    <a:pt x="43" y="220"/>
                  </a:lnTo>
                  <a:lnTo>
                    <a:pt x="40" y="215"/>
                  </a:lnTo>
                  <a:lnTo>
                    <a:pt x="36" y="211"/>
                  </a:lnTo>
                  <a:lnTo>
                    <a:pt x="33" y="208"/>
                  </a:lnTo>
                  <a:lnTo>
                    <a:pt x="31" y="204"/>
                  </a:lnTo>
                  <a:lnTo>
                    <a:pt x="29" y="202"/>
                  </a:lnTo>
                  <a:lnTo>
                    <a:pt x="28" y="201"/>
                  </a:lnTo>
                  <a:lnTo>
                    <a:pt x="28" y="145"/>
                  </a:lnTo>
                  <a:lnTo>
                    <a:pt x="332" y="0"/>
                  </a:lnTo>
                  <a:close/>
                </a:path>
              </a:pathLst>
            </a:custGeom>
            <a:solidFill>
              <a:srgbClr val="000066"/>
            </a:solidFill>
            <a:ln w="9525">
              <a:noFill/>
              <a:round/>
              <a:headEnd/>
              <a:tailEnd/>
            </a:ln>
          </p:spPr>
          <p:txBody>
            <a:bodyPr/>
            <a:lstStyle/>
            <a:p>
              <a:endParaRPr lang="en-US" sz="700" dirty="0"/>
            </a:p>
          </p:txBody>
        </p:sp>
        <p:sp>
          <p:nvSpPr>
            <p:cNvPr id="72" name="Freeform 20"/>
            <p:cNvSpPr>
              <a:spLocks/>
            </p:cNvSpPr>
            <p:nvPr/>
          </p:nvSpPr>
          <p:spPr bwMode="auto">
            <a:xfrm>
              <a:off x="640" y="1689"/>
              <a:ext cx="385" cy="192"/>
            </a:xfrm>
            <a:custGeom>
              <a:avLst/>
              <a:gdLst>
                <a:gd name="T0" fmla="*/ 0 w 772"/>
                <a:gd name="T1" fmla="*/ 0 h 386"/>
                <a:gd name="T2" fmla="*/ 0 w 772"/>
                <a:gd name="T3" fmla="*/ 0 h 386"/>
                <a:gd name="T4" fmla="*/ 0 w 772"/>
                <a:gd name="T5" fmla="*/ 0 h 386"/>
                <a:gd name="T6" fmla="*/ 0 w 772"/>
                <a:gd name="T7" fmla="*/ 0 h 386"/>
                <a:gd name="T8" fmla="*/ 0 w 772"/>
                <a:gd name="T9" fmla="*/ 0 h 386"/>
                <a:gd name="T10" fmla="*/ 0 w 772"/>
                <a:gd name="T11" fmla="*/ 0 h 386"/>
                <a:gd name="T12" fmla="*/ 0 w 772"/>
                <a:gd name="T13" fmla="*/ 0 h 386"/>
                <a:gd name="T14" fmla="*/ 0 w 772"/>
                <a:gd name="T15" fmla="*/ 0 h 386"/>
                <a:gd name="T16" fmla="*/ 0 w 772"/>
                <a:gd name="T17" fmla="*/ 0 h 386"/>
                <a:gd name="T18" fmla="*/ 0 w 772"/>
                <a:gd name="T19" fmla="*/ 0 h 386"/>
                <a:gd name="T20" fmla="*/ 0 w 772"/>
                <a:gd name="T21" fmla="*/ 0 h 386"/>
                <a:gd name="T22" fmla="*/ 0 w 772"/>
                <a:gd name="T23" fmla="*/ 0 h 386"/>
                <a:gd name="T24" fmla="*/ 0 w 772"/>
                <a:gd name="T25" fmla="*/ 0 h 386"/>
                <a:gd name="T26" fmla="*/ 0 w 772"/>
                <a:gd name="T27" fmla="*/ 0 h 386"/>
                <a:gd name="T28" fmla="*/ 0 w 772"/>
                <a:gd name="T29" fmla="*/ 0 h 386"/>
                <a:gd name="T30" fmla="*/ 0 w 772"/>
                <a:gd name="T31" fmla="*/ 0 h 386"/>
                <a:gd name="T32" fmla="*/ 0 w 772"/>
                <a:gd name="T33" fmla="*/ 0 h 386"/>
                <a:gd name="T34" fmla="*/ 0 w 772"/>
                <a:gd name="T35" fmla="*/ 0 h 386"/>
                <a:gd name="T36" fmla="*/ 0 w 772"/>
                <a:gd name="T37" fmla="*/ 0 h 386"/>
                <a:gd name="T38" fmla="*/ 0 w 772"/>
                <a:gd name="T39" fmla="*/ 0 h 386"/>
                <a:gd name="T40" fmla="*/ 0 w 772"/>
                <a:gd name="T41" fmla="*/ 0 h 386"/>
                <a:gd name="T42" fmla="*/ 0 w 772"/>
                <a:gd name="T43" fmla="*/ 0 h 386"/>
                <a:gd name="T44" fmla="*/ 0 w 772"/>
                <a:gd name="T45" fmla="*/ 0 h 386"/>
                <a:gd name="T46" fmla="*/ 0 w 772"/>
                <a:gd name="T47" fmla="*/ 0 h 386"/>
                <a:gd name="T48" fmla="*/ 0 w 772"/>
                <a:gd name="T49" fmla="*/ 0 h 386"/>
                <a:gd name="T50" fmla="*/ 0 w 772"/>
                <a:gd name="T51" fmla="*/ 0 h 386"/>
                <a:gd name="T52" fmla="*/ 0 w 772"/>
                <a:gd name="T53" fmla="*/ 0 h 386"/>
                <a:gd name="T54" fmla="*/ 0 w 772"/>
                <a:gd name="T55" fmla="*/ 0 h 386"/>
                <a:gd name="T56" fmla="*/ 0 w 772"/>
                <a:gd name="T57" fmla="*/ 0 h 386"/>
                <a:gd name="T58" fmla="*/ 0 w 772"/>
                <a:gd name="T59" fmla="*/ 0 h 386"/>
                <a:gd name="T60" fmla="*/ 0 w 772"/>
                <a:gd name="T61" fmla="*/ 0 h 386"/>
                <a:gd name="T62" fmla="*/ 0 w 772"/>
                <a:gd name="T63" fmla="*/ 0 h 386"/>
                <a:gd name="T64" fmla="*/ 0 w 772"/>
                <a:gd name="T65" fmla="*/ 0 h 386"/>
                <a:gd name="T66" fmla="*/ 0 w 772"/>
                <a:gd name="T67" fmla="*/ 0 h 386"/>
                <a:gd name="T68" fmla="*/ 0 w 772"/>
                <a:gd name="T69" fmla="*/ 0 h 386"/>
                <a:gd name="T70" fmla="*/ 0 w 772"/>
                <a:gd name="T71" fmla="*/ 0 h 386"/>
                <a:gd name="T72" fmla="*/ 0 w 772"/>
                <a:gd name="T73" fmla="*/ 0 h 386"/>
                <a:gd name="T74" fmla="*/ 0 w 772"/>
                <a:gd name="T75" fmla="*/ 0 h 386"/>
                <a:gd name="T76" fmla="*/ 0 w 772"/>
                <a:gd name="T77" fmla="*/ 0 h 386"/>
                <a:gd name="T78" fmla="*/ 0 w 772"/>
                <a:gd name="T79" fmla="*/ 0 h 386"/>
                <a:gd name="T80" fmla="*/ 0 w 772"/>
                <a:gd name="T81" fmla="*/ 0 h 386"/>
                <a:gd name="T82" fmla="*/ 0 w 772"/>
                <a:gd name="T83" fmla="*/ 0 h 386"/>
                <a:gd name="T84" fmla="*/ 0 w 772"/>
                <a:gd name="T85" fmla="*/ 0 h 386"/>
                <a:gd name="T86" fmla="*/ 0 w 772"/>
                <a:gd name="T87" fmla="*/ 0 h 386"/>
                <a:gd name="T88" fmla="*/ 0 w 772"/>
                <a:gd name="T89" fmla="*/ 0 h 386"/>
                <a:gd name="T90" fmla="*/ 0 w 772"/>
                <a:gd name="T91" fmla="*/ 0 h 386"/>
                <a:gd name="T92" fmla="*/ 0 w 772"/>
                <a:gd name="T93" fmla="*/ 0 h 386"/>
                <a:gd name="T94" fmla="*/ 0 w 772"/>
                <a:gd name="T95" fmla="*/ 0 h 386"/>
                <a:gd name="T96" fmla="*/ 0 w 772"/>
                <a:gd name="T97" fmla="*/ 0 h 386"/>
                <a:gd name="T98" fmla="*/ 0 w 772"/>
                <a:gd name="T99" fmla="*/ 0 h 386"/>
                <a:gd name="T100" fmla="*/ 0 w 772"/>
                <a:gd name="T101" fmla="*/ 0 h 386"/>
                <a:gd name="T102" fmla="*/ 0 w 772"/>
                <a:gd name="T103" fmla="*/ 0 h 386"/>
                <a:gd name="T104" fmla="*/ 0 w 772"/>
                <a:gd name="T105" fmla="*/ 0 h 386"/>
                <a:gd name="T106" fmla="*/ 0 w 772"/>
                <a:gd name="T107" fmla="*/ 0 h 386"/>
                <a:gd name="T108" fmla="*/ 0 w 772"/>
                <a:gd name="T109" fmla="*/ 0 h 386"/>
                <a:gd name="T110" fmla="*/ 0 w 772"/>
                <a:gd name="T111" fmla="*/ 0 h 386"/>
                <a:gd name="T112" fmla="*/ 0 w 772"/>
                <a:gd name="T113" fmla="*/ 0 h 38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772"/>
                <a:gd name="T172" fmla="*/ 0 h 386"/>
                <a:gd name="T173" fmla="*/ 772 w 772"/>
                <a:gd name="T174" fmla="*/ 386 h 38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772" h="386">
                  <a:moveTo>
                    <a:pt x="318" y="0"/>
                  </a:moveTo>
                  <a:lnTo>
                    <a:pt x="326" y="5"/>
                  </a:lnTo>
                  <a:lnTo>
                    <a:pt x="333" y="9"/>
                  </a:lnTo>
                  <a:lnTo>
                    <a:pt x="340" y="12"/>
                  </a:lnTo>
                  <a:lnTo>
                    <a:pt x="347" y="16"/>
                  </a:lnTo>
                  <a:lnTo>
                    <a:pt x="356" y="21"/>
                  </a:lnTo>
                  <a:lnTo>
                    <a:pt x="363" y="24"/>
                  </a:lnTo>
                  <a:lnTo>
                    <a:pt x="369" y="28"/>
                  </a:lnTo>
                  <a:lnTo>
                    <a:pt x="376" y="31"/>
                  </a:lnTo>
                  <a:lnTo>
                    <a:pt x="385" y="37"/>
                  </a:lnTo>
                  <a:lnTo>
                    <a:pt x="392" y="40"/>
                  </a:lnTo>
                  <a:lnTo>
                    <a:pt x="399" y="43"/>
                  </a:lnTo>
                  <a:lnTo>
                    <a:pt x="406" y="47"/>
                  </a:lnTo>
                  <a:lnTo>
                    <a:pt x="416" y="52"/>
                  </a:lnTo>
                  <a:lnTo>
                    <a:pt x="426" y="57"/>
                  </a:lnTo>
                  <a:lnTo>
                    <a:pt x="435" y="62"/>
                  </a:lnTo>
                  <a:lnTo>
                    <a:pt x="445" y="68"/>
                  </a:lnTo>
                  <a:lnTo>
                    <a:pt x="456" y="73"/>
                  </a:lnTo>
                  <a:lnTo>
                    <a:pt x="466" y="76"/>
                  </a:lnTo>
                  <a:lnTo>
                    <a:pt x="475" y="81"/>
                  </a:lnTo>
                  <a:lnTo>
                    <a:pt x="485" y="87"/>
                  </a:lnTo>
                  <a:lnTo>
                    <a:pt x="496" y="94"/>
                  </a:lnTo>
                  <a:lnTo>
                    <a:pt x="504" y="99"/>
                  </a:lnTo>
                  <a:lnTo>
                    <a:pt x="513" y="106"/>
                  </a:lnTo>
                  <a:lnTo>
                    <a:pt x="521" y="111"/>
                  </a:lnTo>
                  <a:lnTo>
                    <a:pt x="544" y="130"/>
                  </a:lnTo>
                  <a:lnTo>
                    <a:pt x="566" y="151"/>
                  </a:lnTo>
                  <a:lnTo>
                    <a:pt x="587" y="170"/>
                  </a:lnTo>
                  <a:lnTo>
                    <a:pt x="608" y="190"/>
                  </a:lnTo>
                  <a:lnTo>
                    <a:pt x="628" y="211"/>
                  </a:lnTo>
                  <a:lnTo>
                    <a:pt x="649" y="232"/>
                  </a:lnTo>
                  <a:lnTo>
                    <a:pt x="670" y="254"/>
                  </a:lnTo>
                  <a:lnTo>
                    <a:pt x="689" y="275"/>
                  </a:lnTo>
                  <a:lnTo>
                    <a:pt x="710" y="296"/>
                  </a:lnTo>
                  <a:lnTo>
                    <a:pt x="730" y="318"/>
                  </a:lnTo>
                  <a:lnTo>
                    <a:pt x="751" y="339"/>
                  </a:lnTo>
                  <a:lnTo>
                    <a:pt x="772" y="360"/>
                  </a:lnTo>
                  <a:lnTo>
                    <a:pt x="772" y="386"/>
                  </a:lnTo>
                  <a:lnTo>
                    <a:pt x="254" y="386"/>
                  </a:lnTo>
                  <a:lnTo>
                    <a:pt x="0" y="132"/>
                  </a:lnTo>
                  <a:lnTo>
                    <a:pt x="0" y="107"/>
                  </a:lnTo>
                  <a:lnTo>
                    <a:pt x="2" y="107"/>
                  </a:lnTo>
                  <a:lnTo>
                    <a:pt x="3" y="107"/>
                  </a:lnTo>
                  <a:lnTo>
                    <a:pt x="5" y="106"/>
                  </a:lnTo>
                  <a:lnTo>
                    <a:pt x="7" y="104"/>
                  </a:lnTo>
                  <a:lnTo>
                    <a:pt x="9" y="104"/>
                  </a:lnTo>
                  <a:lnTo>
                    <a:pt x="10" y="104"/>
                  </a:lnTo>
                  <a:lnTo>
                    <a:pt x="12" y="102"/>
                  </a:lnTo>
                  <a:lnTo>
                    <a:pt x="14" y="102"/>
                  </a:lnTo>
                  <a:lnTo>
                    <a:pt x="14" y="100"/>
                  </a:lnTo>
                  <a:lnTo>
                    <a:pt x="257" y="342"/>
                  </a:lnTo>
                  <a:lnTo>
                    <a:pt x="525" y="206"/>
                  </a:lnTo>
                  <a:lnTo>
                    <a:pt x="318" y="0"/>
                  </a:lnTo>
                  <a:close/>
                </a:path>
              </a:pathLst>
            </a:custGeom>
            <a:solidFill>
              <a:srgbClr val="A2C1FE"/>
            </a:solidFill>
            <a:ln w="9525">
              <a:noFill/>
              <a:round/>
              <a:headEnd/>
              <a:tailEnd/>
            </a:ln>
          </p:spPr>
          <p:txBody>
            <a:bodyPr/>
            <a:lstStyle/>
            <a:p>
              <a:endParaRPr lang="en-US" sz="700" dirty="0"/>
            </a:p>
          </p:txBody>
        </p:sp>
        <p:sp>
          <p:nvSpPr>
            <p:cNvPr id="73" name="Freeform 21"/>
            <p:cNvSpPr>
              <a:spLocks/>
            </p:cNvSpPr>
            <p:nvPr/>
          </p:nvSpPr>
          <p:spPr bwMode="auto">
            <a:xfrm>
              <a:off x="626" y="1904"/>
              <a:ext cx="436" cy="228"/>
            </a:xfrm>
            <a:custGeom>
              <a:avLst/>
              <a:gdLst>
                <a:gd name="T0" fmla="*/ 0 w 874"/>
                <a:gd name="T1" fmla="*/ 0 h 456"/>
                <a:gd name="T2" fmla="*/ 0 w 874"/>
                <a:gd name="T3" fmla="*/ 0 h 456"/>
                <a:gd name="T4" fmla="*/ 0 w 874"/>
                <a:gd name="T5" fmla="*/ 1 h 456"/>
                <a:gd name="T6" fmla="*/ 0 w 874"/>
                <a:gd name="T7" fmla="*/ 1 h 456"/>
                <a:gd name="T8" fmla="*/ 0 w 874"/>
                <a:gd name="T9" fmla="*/ 1 h 456"/>
                <a:gd name="T10" fmla="*/ 0 w 874"/>
                <a:gd name="T11" fmla="*/ 1 h 456"/>
                <a:gd name="T12" fmla="*/ 0 w 874"/>
                <a:gd name="T13" fmla="*/ 1 h 456"/>
                <a:gd name="T14" fmla="*/ 0 w 874"/>
                <a:gd name="T15" fmla="*/ 1 h 456"/>
                <a:gd name="T16" fmla="*/ 0 w 874"/>
                <a:gd name="T17" fmla="*/ 0 h 456"/>
                <a:gd name="T18" fmla="*/ 0 w 874"/>
                <a:gd name="T19" fmla="*/ 0 h 456"/>
                <a:gd name="T20" fmla="*/ 0 w 874"/>
                <a:gd name="T21" fmla="*/ 1 h 456"/>
                <a:gd name="T22" fmla="*/ 0 w 874"/>
                <a:gd name="T23" fmla="*/ 1 h 456"/>
                <a:gd name="T24" fmla="*/ 0 w 874"/>
                <a:gd name="T25" fmla="*/ 1 h 456"/>
                <a:gd name="T26" fmla="*/ 0 w 874"/>
                <a:gd name="T27" fmla="*/ 1 h 456"/>
                <a:gd name="T28" fmla="*/ 0 w 874"/>
                <a:gd name="T29" fmla="*/ 1 h 456"/>
                <a:gd name="T30" fmla="*/ 0 w 874"/>
                <a:gd name="T31" fmla="*/ 1 h 456"/>
                <a:gd name="T32" fmla="*/ 0 w 874"/>
                <a:gd name="T33" fmla="*/ 0 h 456"/>
                <a:gd name="T34" fmla="*/ 0 w 874"/>
                <a:gd name="T35" fmla="*/ 0 h 456"/>
                <a:gd name="T36" fmla="*/ 0 w 874"/>
                <a:gd name="T37" fmla="*/ 1 h 456"/>
                <a:gd name="T38" fmla="*/ 0 w 874"/>
                <a:gd name="T39" fmla="*/ 1 h 456"/>
                <a:gd name="T40" fmla="*/ 0 w 874"/>
                <a:gd name="T41" fmla="*/ 1 h 456"/>
                <a:gd name="T42" fmla="*/ 0 w 874"/>
                <a:gd name="T43" fmla="*/ 1 h 456"/>
                <a:gd name="T44" fmla="*/ 0 w 874"/>
                <a:gd name="T45" fmla="*/ 1 h 456"/>
                <a:gd name="T46" fmla="*/ 0 w 874"/>
                <a:gd name="T47" fmla="*/ 1 h 456"/>
                <a:gd name="T48" fmla="*/ 0 w 874"/>
                <a:gd name="T49" fmla="*/ 0 h 456"/>
                <a:gd name="T50" fmla="*/ 0 w 874"/>
                <a:gd name="T51" fmla="*/ 0 h 456"/>
                <a:gd name="T52" fmla="*/ 0 w 874"/>
                <a:gd name="T53" fmla="*/ 1 h 456"/>
                <a:gd name="T54" fmla="*/ 0 w 874"/>
                <a:gd name="T55" fmla="*/ 1 h 456"/>
                <a:gd name="T56" fmla="*/ 0 w 874"/>
                <a:gd name="T57" fmla="*/ 1 h 456"/>
                <a:gd name="T58" fmla="*/ 0 w 874"/>
                <a:gd name="T59" fmla="*/ 1 h 456"/>
                <a:gd name="T60" fmla="*/ 0 w 874"/>
                <a:gd name="T61" fmla="*/ 1 h 456"/>
                <a:gd name="T62" fmla="*/ 0 w 874"/>
                <a:gd name="T63" fmla="*/ 1 h 456"/>
                <a:gd name="T64" fmla="*/ 0 w 874"/>
                <a:gd name="T65" fmla="*/ 1 h 456"/>
                <a:gd name="T66" fmla="*/ 0 w 874"/>
                <a:gd name="T67" fmla="*/ 1 h 456"/>
                <a:gd name="T68" fmla="*/ 0 w 874"/>
                <a:gd name="T69" fmla="*/ 1 h 456"/>
                <a:gd name="T70" fmla="*/ 0 w 874"/>
                <a:gd name="T71" fmla="*/ 1 h 456"/>
                <a:gd name="T72" fmla="*/ 0 w 874"/>
                <a:gd name="T73" fmla="*/ 1 h 456"/>
                <a:gd name="T74" fmla="*/ 0 w 874"/>
                <a:gd name="T75" fmla="*/ 1 h 456"/>
                <a:gd name="T76" fmla="*/ 0 w 874"/>
                <a:gd name="T77" fmla="*/ 1 h 456"/>
                <a:gd name="T78" fmla="*/ 0 w 874"/>
                <a:gd name="T79" fmla="*/ 1 h 456"/>
                <a:gd name="T80" fmla="*/ 0 w 874"/>
                <a:gd name="T81" fmla="*/ 1 h 456"/>
                <a:gd name="T82" fmla="*/ 0 w 874"/>
                <a:gd name="T83" fmla="*/ 1 h 456"/>
                <a:gd name="T84" fmla="*/ 0 w 874"/>
                <a:gd name="T85" fmla="*/ 1 h 456"/>
                <a:gd name="T86" fmla="*/ 0 w 874"/>
                <a:gd name="T87" fmla="*/ 1 h 456"/>
                <a:gd name="T88" fmla="*/ 0 w 874"/>
                <a:gd name="T89" fmla="*/ 1 h 456"/>
                <a:gd name="T90" fmla="*/ 0 w 874"/>
                <a:gd name="T91" fmla="*/ 1 h 456"/>
                <a:gd name="T92" fmla="*/ 0 w 874"/>
                <a:gd name="T93" fmla="*/ 1 h 456"/>
                <a:gd name="T94" fmla="*/ 0 w 874"/>
                <a:gd name="T95" fmla="*/ 1 h 456"/>
                <a:gd name="T96" fmla="*/ 0 w 874"/>
                <a:gd name="T97" fmla="*/ 0 h 456"/>
                <a:gd name="T98" fmla="*/ 0 w 874"/>
                <a:gd name="T99" fmla="*/ 0 h 45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874"/>
                <a:gd name="T151" fmla="*/ 0 h 456"/>
                <a:gd name="T152" fmla="*/ 874 w 874"/>
                <a:gd name="T153" fmla="*/ 456 h 45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874" h="456">
                  <a:moveTo>
                    <a:pt x="303" y="0"/>
                  </a:moveTo>
                  <a:lnTo>
                    <a:pt x="344" y="0"/>
                  </a:lnTo>
                  <a:lnTo>
                    <a:pt x="344" y="181"/>
                  </a:lnTo>
                  <a:lnTo>
                    <a:pt x="416" y="181"/>
                  </a:lnTo>
                  <a:lnTo>
                    <a:pt x="416" y="399"/>
                  </a:lnTo>
                  <a:lnTo>
                    <a:pt x="487" y="399"/>
                  </a:lnTo>
                  <a:lnTo>
                    <a:pt x="487" y="371"/>
                  </a:lnTo>
                  <a:lnTo>
                    <a:pt x="446" y="371"/>
                  </a:lnTo>
                  <a:lnTo>
                    <a:pt x="446" y="0"/>
                  </a:lnTo>
                  <a:lnTo>
                    <a:pt x="487" y="0"/>
                  </a:lnTo>
                  <a:lnTo>
                    <a:pt x="487" y="181"/>
                  </a:lnTo>
                  <a:lnTo>
                    <a:pt x="556" y="181"/>
                  </a:lnTo>
                  <a:lnTo>
                    <a:pt x="556" y="399"/>
                  </a:lnTo>
                  <a:lnTo>
                    <a:pt x="625" y="399"/>
                  </a:lnTo>
                  <a:lnTo>
                    <a:pt x="625" y="371"/>
                  </a:lnTo>
                  <a:lnTo>
                    <a:pt x="584" y="371"/>
                  </a:lnTo>
                  <a:lnTo>
                    <a:pt x="584" y="0"/>
                  </a:lnTo>
                  <a:lnTo>
                    <a:pt x="627" y="0"/>
                  </a:lnTo>
                  <a:lnTo>
                    <a:pt x="627" y="180"/>
                  </a:lnTo>
                  <a:lnTo>
                    <a:pt x="701" y="261"/>
                  </a:lnTo>
                  <a:lnTo>
                    <a:pt x="701" y="399"/>
                  </a:lnTo>
                  <a:lnTo>
                    <a:pt x="772" y="399"/>
                  </a:lnTo>
                  <a:lnTo>
                    <a:pt x="772" y="371"/>
                  </a:lnTo>
                  <a:lnTo>
                    <a:pt x="731" y="371"/>
                  </a:lnTo>
                  <a:lnTo>
                    <a:pt x="731" y="0"/>
                  </a:lnTo>
                  <a:lnTo>
                    <a:pt x="765" y="0"/>
                  </a:lnTo>
                  <a:lnTo>
                    <a:pt x="765" y="316"/>
                  </a:lnTo>
                  <a:lnTo>
                    <a:pt x="874" y="434"/>
                  </a:lnTo>
                  <a:lnTo>
                    <a:pt x="874" y="456"/>
                  </a:lnTo>
                  <a:lnTo>
                    <a:pt x="249" y="456"/>
                  </a:lnTo>
                  <a:lnTo>
                    <a:pt x="249" y="432"/>
                  </a:lnTo>
                  <a:lnTo>
                    <a:pt x="244" y="427"/>
                  </a:lnTo>
                  <a:lnTo>
                    <a:pt x="230" y="413"/>
                  </a:lnTo>
                  <a:lnTo>
                    <a:pt x="213" y="396"/>
                  </a:lnTo>
                  <a:lnTo>
                    <a:pt x="190" y="375"/>
                  </a:lnTo>
                  <a:lnTo>
                    <a:pt x="166" y="351"/>
                  </a:lnTo>
                  <a:lnTo>
                    <a:pt x="140" y="323"/>
                  </a:lnTo>
                  <a:lnTo>
                    <a:pt x="113" y="297"/>
                  </a:lnTo>
                  <a:lnTo>
                    <a:pt x="87" y="269"/>
                  </a:lnTo>
                  <a:lnTo>
                    <a:pt x="61" y="244"/>
                  </a:lnTo>
                  <a:lnTo>
                    <a:pt x="37" y="221"/>
                  </a:lnTo>
                  <a:lnTo>
                    <a:pt x="18" y="200"/>
                  </a:lnTo>
                  <a:lnTo>
                    <a:pt x="0" y="183"/>
                  </a:lnTo>
                  <a:lnTo>
                    <a:pt x="57" y="183"/>
                  </a:lnTo>
                  <a:lnTo>
                    <a:pt x="275" y="399"/>
                  </a:lnTo>
                  <a:lnTo>
                    <a:pt x="344" y="399"/>
                  </a:lnTo>
                  <a:lnTo>
                    <a:pt x="344" y="371"/>
                  </a:lnTo>
                  <a:lnTo>
                    <a:pt x="303" y="371"/>
                  </a:lnTo>
                  <a:lnTo>
                    <a:pt x="303" y="0"/>
                  </a:lnTo>
                  <a:close/>
                </a:path>
              </a:pathLst>
            </a:custGeom>
            <a:solidFill>
              <a:srgbClr val="A2C1FE"/>
            </a:solidFill>
            <a:ln w="9525">
              <a:noFill/>
              <a:round/>
              <a:headEnd/>
              <a:tailEnd/>
            </a:ln>
          </p:spPr>
          <p:txBody>
            <a:bodyPr/>
            <a:lstStyle/>
            <a:p>
              <a:endParaRPr lang="en-US" sz="700" dirty="0"/>
            </a:p>
          </p:txBody>
        </p:sp>
        <p:sp>
          <p:nvSpPr>
            <p:cNvPr id="74" name="Freeform 22"/>
            <p:cNvSpPr>
              <a:spLocks/>
            </p:cNvSpPr>
            <p:nvPr/>
          </p:nvSpPr>
          <p:spPr bwMode="auto">
            <a:xfrm>
              <a:off x="758" y="2140"/>
              <a:ext cx="319" cy="22"/>
            </a:xfrm>
            <a:custGeom>
              <a:avLst/>
              <a:gdLst>
                <a:gd name="T0" fmla="*/ 0 w 638"/>
                <a:gd name="T1" fmla="*/ 0 h 44"/>
                <a:gd name="T2" fmla="*/ 1 w 638"/>
                <a:gd name="T3" fmla="*/ 0 h 44"/>
                <a:gd name="T4" fmla="*/ 1 w 638"/>
                <a:gd name="T5" fmla="*/ 0 h 44"/>
                <a:gd name="T6" fmla="*/ 1 w 638"/>
                <a:gd name="T7" fmla="*/ 1 h 44"/>
                <a:gd name="T8" fmla="*/ 1 w 638"/>
                <a:gd name="T9" fmla="*/ 1 h 44"/>
                <a:gd name="T10" fmla="*/ 1 w 638"/>
                <a:gd name="T11" fmla="*/ 1 h 44"/>
                <a:gd name="T12" fmla="*/ 1 w 638"/>
                <a:gd name="T13" fmla="*/ 1 h 44"/>
                <a:gd name="T14" fmla="*/ 1 w 638"/>
                <a:gd name="T15" fmla="*/ 1 h 44"/>
                <a:gd name="T16" fmla="*/ 1 w 638"/>
                <a:gd name="T17" fmla="*/ 1 h 44"/>
                <a:gd name="T18" fmla="*/ 1 w 638"/>
                <a:gd name="T19" fmla="*/ 1 h 44"/>
                <a:gd name="T20" fmla="*/ 1 w 638"/>
                <a:gd name="T21" fmla="*/ 1 h 44"/>
                <a:gd name="T22" fmla="*/ 1 w 638"/>
                <a:gd name="T23" fmla="*/ 1 h 44"/>
                <a:gd name="T24" fmla="*/ 1 w 638"/>
                <a:gd name="T25" fmla="*/ 1 h 44"/>
                <a:gd name="T26" fmla="*/ 1 w 638"/>
                <a:gd name="T27" fmla="*/ 1 h 44"/>
                <a:gd name="T28" fmla="*/ 1 w 638"/>
                <a:gd name="T29" fmla="*/ 1 h 44"/>
                <a:gd name="T30" fmla="*/ 1 w 638"/>
                <a:gd name="T31" fmla="*/ 1 h 44"/>
                <a:gd name="T32" fmla="*/ 1 w 638"/>
                <a:gd name="T33" fmla="*/ 1 h 44"/>
                <a:gd name="T34" fmla="*/ 1 w 638"/>
                <a:gd name="T35" fmla="*/ 1 h 44"/>
                <a:gd name="T36" fmla="*/ 1 w 638"/>
                <a:gd name="T37" fmla="*/ 1 h 44"/>
                <a:gd name="T38" fmla="*/ 1 w 638"/>
                <a:gd name="T39" fmla="*/ 1 h 44"/>
                <a:gd name="T40" fmla="*/ 1 w 638"/>
                <a:gd name="T41" fmla="*/ 1 h 44"/>
                <a:gd name="T42" fmla="*/ 1 w 638"/>
                <a:gd name="T43" fmla="*/ 1 h 44"/>
                <a:gd name="T44" fmla="*/ 1 w 638"/>
                <a:gd name="T45" fmla="*/ 1 h 44"/>
                <a:gd name="T46" fmla="*/ 1 w 638"/>
                <a:gd name="T47" fmla="*/ 1 h 44"/>
                <a:gd name="T48" fmla="*/ 1 w 638"/>
                <a:gd name="T49" fmla="*/ 1 h 44"/>
                <a:gd name="T50" fmla="*/ 1 w 638"/>
                <a:gd name="T51" fmla="*/ 1 h 44"/>
                <a:gd name="T52" fmla="*/ 1 w 638"/>
                <a:gd name="T53" fmla="*/ 1 h 44"/>
                <a:gd name="T54" fmla="*/ 1 w 638"/>
                <a:gd name="T55" fmla="*/ 1 h 44"/>
                <a:gd name="T56" fmla="*/ 1 w 638"/>
                <a:gd name="T57" fmla="*/ 1 h 44"/>
                <a:gd name="T58" fmla="*/ 1 w 638"/>
                <a:gd name="T59" fmla="*/ 1 h 44"/>
                <a:gd name="T60" fmla="*/ 1 w 638"/>
                <a:gd name="T61" fmla="*/ 1 h 44"/>
                <a:gd name="T62" fmla="*/ 1 w 638"/>
                <a:gd name="T63" fmla="*/ 1 h 44"/>
                <a:gd name="T64" fmla="*/ 1 w 638"/>
                <a:gd name="T65" fmla="*/ 1 h 44"/>
                <a:gd name="T66" fmla="*/ 1 w 638"/>
                <a:gd name="T67" fmla="*/ 1 h 44"/>
                <a:gd name="T68" fmla="*/ 1 w 638"/>
                <a:gd name="T69" fmla="*/ 1 h 44"/>
                <a:gd name="T70" fmla="*/ 1 w 638"/>
                <a:gd name="T71" fmla="*/ 1 h 44"/>
                <a:gd name="T72" fmla="*/ 1 w 638"/>
                <a:gd name="T73" fmla="*/ 1 h 44"/>
                <a:gd name="T74" fmla="*/ 1 w 638"/>
                <a:gd name="T75" fmla="*/ 1 h 44"/>
                <a:gd name="T76" fmla="*/ 1 w 638"/>
                <a:gd name="T77" fmla="*/ 1 h 44"/>
                <a:gd name="T78" fmla="*/ 0 w 638"/>
                <a:gd name="T79" fmla="*/ 0 h 44"/>
                <a:gd name="T80" fmla="*/ 0 w 638"/>
                <a:gd name="T81" fmla="*/ 0 h 44"/>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638"/>
                <a:gd name="T124" fmla="*/ 0 h 44"/>
                <a:gd name="T125" fmla="*/ 638 w 638"/>
                <a:gd name="T126" fmla="*/ 44 h 44"/>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638" h="44">
                  <a:moveTo>
                    <a:pt x="0" y="0"/>
                  </a:moveTo>
                  <a:lnTo>
                    <a:pt x="614" y="0"/>
                  </a:lnTo>
                  <a:lnTo>
                    <a:pt x="616" y="0"/>
                  </a:lnTo>
                  <a:lnTo>
                    <a:pt x="618" y="1"/>
                  </a:lnTo>
                  <a:lnTo>
                    <a:pt x="619" y="1"/>
                  </a:lnTo>
                  <a:lnTo>
                    <a:pt x="621" y="3"/>
                  </a:lnTo>
                  <a:lnTo>
                    <a:pt x="623" y="5"/>
                  </a:lnTo>
                  <a:lnTo>
                    <a:pt x="625" y="6"/>
                  </a:lnTo>
                  <a:lnTo>
                    <a:pt x="628" y="8"/>
                  </a:lnTo>
                  <a:lnTo>
                    <a:pt x="630" y="10"/>
                  </a:lnTo>
                  <a:lnTo>
                    <a:pt x="631" y="13"/>
                  </a:lnTo>
                  <a:lnTo>
                    <a:pt x="635" y="15"/>
                  </a:lnTo>
                  <a:lnTo>
                    <a:pt x="637" y="17"/>
                  </a:lnTo>
                  <a:lnTo>
                    <a:pt x="638" y="19"/>
                  </a:lnTo>
                  <a:lnTo>
                    <a:pt x="638" y="44"/>
                  </a:lnTo>
                  <a:lnTo>
                    <a:pt x="19" y="44"/>
                  </a:lnTo>
                  <a:lnTo>
                    <a:pt x="19" y="43"/>
                  </a:lnTo>
                  <a:lnTo>
                    <a:pt x="19" y="41"/>
                  </a:lnTo>
                  <a:lnTo>
                    <a:pt x="19" y="39"/>
                  </a:lnTo>
                  <a:lnTo>
                    <a:pt x="19" y="38"/>
                  </a:lnTo>
                  <a:lnTo>
                    <a:pt x="20" y="36"/>
                  </a:lnTo>
                  <a:lnTo>
                    <a:pt x="19" y="34"/>
                  </a:lnTo>
                  <a:lnTo>
                    <a:pt x="20" y="31"/>
                  </a:lnTo>
                  <a:lnTo>
                    <a:pt x="19" y="27"/>
                  </a:lnTo>
                  <a:lnTo>
                    <a:pt x="20" y="24"/>
                  </a:lnTo>
                  <a:lnTo>
                    <a:pt x="19" y="19"/>
                  </a:lnTo>
                  <a:lnTo>
                    <a:pt x="17" y="17"/>
                  </a:lnTo>
                  <a:lnTo>
                    <a:pt x="15" y="15"/>
                  </a:lnTo>
                  <a:lnTo>
                    <a:pt x="13" y="13"/>
                  </a:lnTo>
                  <a:lnTo>
                    <a:pt x="12" y="12"/>
                  </a:lnTo>
                  <a:lnTo>
                    <a:pt x="10" y="10"/>
                  </a:lnTo>
                  <a:lnTo>
                    <a:pt x="8" y="8"/>
                  </a:lnTo>
                  <a:lnTo>
                    <a:pt x="6" y="6"/>
                  </a:lnTo>
                  <a:lnTo>
                    <a:pt x="5" y="5"/>
                  </a:lnTo>
                  <a:lnTo>
                    <a:pt x="3" y="3"/>
                  </a:lnTo>
                  <a:lnTo>
                    <a:pt x="1" y="1"/>
                  </a:lnTo>
                  <a:lnTo>
                    <a:pt x="0" y="0"/>
                  </a:lnTo>
                  <a:close/>
                </a:path>
              </a:pathLst>
            </a:custGeom>
            <a:solidFill>
              <a:srgbClr val="A2C1FE"/>
            </a:solidFill>
            <a:ln w="9525">
              <a:noFill/>
              <a:round/>
              <a:headEnd/>
              <a:tailEnd/>
            </a:ln>
          </p:spPr>
          <p:txBody>
            <a:bodyPr/>
            <a:lstStyle/>
            <a:p>
              <a:endParaRPr lang="en-US" sz="700" dirty="0"/>
            </a:p>
          </p:txBody>
        </p:sp>
      </p:grpSp>
      <p:sp>
        <p:nvSpPr>
          <p:cNvPr id="75" name="TextBox 74"/>
          <p:cNvSpPr txBox="1"/>
          <p:nvPr/>
        </p:nvSpPr>
        <p:spPr>
          <a:xfrm>
            <a:off x="5829301" y="1801147"/>
            <a:ext cx="1118198" cy="400099"/>
          </a:xfrm>
          <a:prstGeom prst="rect">
            <a:avLst/>
          </a:prstGeom>
          <a:noFill/>
        </p:spPr>
        <p:txBody>
          <a:bodyPr wrap="square" lIns="91430" tIns="45715" rIns="91430" bIns="45715" rtlCol="0">
            <a:spAutoFit/>
          </a:bodyPr>
          <a:lstStyle/>
          <a:p>
            <a:pPr algn="ctr"/>
            <a:r>
              <a:rPr lang="en-US" sz="1000" b="1" dirty="0" smtClean="0">
                <a:solidFill>
                  <a:srgbClr val="000000"/>
                </a:solidFill>
                <a:latin typeface="Calibri" pitchFamily="34" charset="0"/>
              </a:rPr>
              <a:t>Bank as Debit Party’s AS-PSP</a:t>
            </a:r>
          </a:p>
        </p:txBody>
      </p:sp>
      <p:pic>
        <p:nvPicPr>
          <p:cNvPr id="77" name="Picture 2" descr="D:\Users\skusare\Desktop\Capgemini_Project_Documents\Capgemini\Capgemini - Payments Practice Work\PSD2\icons to used in ppt\user2.jpg"/>
          <p:cNvPicPr>
            <a:picLocks noChangeAspect="1" noChangeArrowheads="1"/>
          </p:cNvPicPr>
          <p:nvPr/>
        </p:nvPicPr>
        <p:blipFill>
          <a:blip r:embed="rId4" cstate="print"/>
          <a:srcRect/>
          <a:stretch>
            <a:fillRect/>
          </a:stretch>
        </p:blipFill>
        <p:spPr bwMode="auto">
          <a:xfrm>
            <a:off x="1965487" y="1218690"/>
            <a:ext cx="602425" cy="602425"/>
          </a:xfrm>
          <a:prstGeom prst="rect">
            <a:avLst/>
          </a:prstGeom>
          <a:noFill/>
        </p:spPr>
      </p:pic>
      <p:sp>
        <p:nvSpPr>
          <p:cNvPr id="80" name="TextBox 79"/>
          <p:cNvSpPr txBox="1"/>
          <p:nvPr/>
        </p:nvSpPr>
        <p:spPr>
          <a:xfrm>
            <a:off x="1853415" y="1775596"/>
            <a:ext cx="956460" cy="246211"/>
          </a:xfrm>
          <a:prstGeom prst="rect">
            <a:avLst/>
          </a:prstGeom>
          <a:noFill/>
        </p:spPr>
        <p:txBody>
          <a:bodyPr wrap="square" lIns="91430" tIns="45715" rIns="91430" bIns="45715" rtlCol="0">
            <a:spAutoFit/>
          </a:bodyPr>
          <a:lstStyle/>
          <a:p>
            <a:pPr algn="ctr"/>
            <a:r>
              <a:rPr lang="en-US" sz="1000" dirty="0" smtClean="0">
                <a:solidFill>
                  <a:srgbClr val="000000"/>
                </a:solidFill>
                <a:latin typeface="Calibri" pitchFamily="34" charset="0"/>
              </a:rPr>
              <a:t>Buyer/Debtor</a:t>
            </a:r>
          </a:p>
        </p:txBody>
      </p:sp>
      <p:sp>
        <p:nvSpPr>
          <p:cNvPr id="81" name="TextBox 80"/>
          <p:cNvSpPr txBox="1"/>
          <p:nvPr/>
        </p:nvSpPr>
        <p:spPr>
          <a:xfrm>
            <a:off x="1536016" y="3613137"/>
            <a:ext cx="1226233" cy="246211"/>
          </a:xfrm>
          <a:prstGeom prst="rect">
            <a:avLst/>
          </a:prstGeom>
          <a:noFill/>
        </p:spPr>
        <p:txBody>
          <a:bodyPr wrap="square" lIns="91430" tIns="45715" rIns="91430" bIns="45715" rtlCol="0">
            <a:spAutoFit/>
          </a:bodyPr>
          <a:lstStyle/>
          <a:p>
            <a:pPr algn="ctr"/>
            <a:r>
              <a:rPr lang="en-US" sz="1000" dirty="0" smtClean="0">
                <a:solidFill>
                  <a:srgbClr val="000000"/>
                </a:solidFill>
                <a:latin typeface="Calibri" pitchFamily="34" charset="0"/>
              </a:rPr>
              <a:t>Merchant/Creditor </a:t>
            </a:r>
          </a:p>
        </p:txBody>
      </p:sp>
      <p:sp>
        <p:nvSpPr>
          <p:cNvPr id="50" name="Rounded Rectangle 49"/>
          <p:cNvSpPr/>
          <p:nvPr/>
        </p:nvSpPr>
        <p:spPr>
          <a:xfrm>
            <a:off x="3615123" y="2062718"/>
            <a:ext cx="1339703" cy="899557"/>
          </a:xfrm>
          <a:prstGeom prst="roundRect">
            <a:avLst/>
          </a:prstGeom>
          <a:solidFill>
            <a:schemeClr val="accent1">
              <a:lumMod val="40000"/>
              <a:lumOff val="6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91430" tIns="45715" rIns="91430" bIns="45715" rtlCol="0" anchor="ctr"/>
          <a:lstStyle/>
          <a:p>
            <a:pPr algn="ctr"/>
            <a:endParaRPr lang="en-US" sz="1000" dirty="0" smtClean="0">
              <a:solidFill>
                <a:schemeClr val="tx2">
                  <a:lumMod val="50000"/>
                </a:schemeClr>
              </a:solidFill>
              <a:latin typeface="Calibri" pitchFamily="34" charset="0"/>
            </a:endParaRPr>
          </a:p>
        </p:txBody>
      </p:sp>
      <p:sp>
        <p:nvSpPr>
          <p:cNvPr id="52" name="Cloud 51"/>
          <p:cNvSpPr/>
          <p:nvPr/>
        </p:nvSpPr>
        <p:spPr>
          <a:xfrm>
            <a:off x="4086992" y="2158411"/>
            <a:ext cx="827907" cy="463533"/>
          </a:xfrm>
          <a:prstGeom prst="cloud">
            <a:avLst/>
          </a:prstGeom>
          <a:solidFill>
            <a:schemeClr val="tx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35996" rIns="0" bIns="35996" anchor="ctr"/>
          <a:lstStyle/>
          <a:p>
            <a:pPr algn="ctr"/>
            <a:r>
              <a:rPr lang="en-US" sz="900" dirty="0" smtClean="0">
                <a:solidFill>
                  <a:srgbClr val="000000"/>
                </a:solidFill>
                <a:latin typeface="Calibri" pitchFamily="34" charset="0"/>
              </a:rPr>
              <a:t>(Capgemini API)</a:t>
            </a:r>
          </a:p>
        </p:txBody>
      </p:sp>
      <p:grpSp>
        <p:nvGrpSpPr>
          <p:cNvPr id="3" name="Group 23"/>
          <p:cNvGrpSpPr>
            <a:grpSpLocks/>
          </p:cNvGrpSpPr>
          <p:nvPr/>
        </p:nvGrpSpPr>
        <p:grpSpPr bwMode="auto">
          <a:xfrm>
            <a:off x="3593858" y="2073351"/>
            <a:ext cx="528727" cy="605980"/>
            <a:chOff x="567" y="1616"/>
            <a:chExt cx="568" cy="605"/>
          </a:xfrm>
        </p:grpSpPr>
        <p:sp>
          <p:nvSpPr>
            <p:cNvPr id="56" name="AutoShape 17"/>
            <p:cNvSpPr>
              <a:spLocks noChangeAspect="1" noChangeArrowheads="1" noTextEdit="1"/>
            </p:cNvSpPr>
            <p:nvPr/>
          </p:nvSpPr>
          <p:spPr bwMode="auto">
            <a:xfrm>
              <a:off x="567" y="1616"/>
              <a:ext cx="568" cy="605"/>
            </a:xfrm>
            <a:prstGeom prst="rect">
              <a:avLst/>
            </a:prstGeom>
            <a:noFill/>
            <a:ln w="9525">
              <a:noFill/>
              <a:miter lim="800000"/>
              <a:headEnd/>
              <a:tailEnd/>
            </a:ln>
          </p:spPr>
          <p:txBody>
            <a:bodyPr/>
            <a:lstStyle/>
            <a:p>
              <a:endParaRPr lang="en-US" sz="700" dirty="0"/>
            </a:p>
          </p:txBody>
        </p:sp>
        <p:sp>
          <p:nvSpPr>
            <p:cNvPr id="62" name="Freeform 19"/>
            <p:cNvSpPr>
              <a:spLocks/>
            </p:cNvSpPr>
            <p:nvPr/>
          </p:nvSpPr>
          <p:spPr bwMode="auto">
            <a:xfrm>
              <a:off x="611" y="1660"/>
              <a:ext cx="480" cy="517"/>
            </a:xfrm>
            <a:custGeom>
              <a:avLst/>
              <a:gdLst>
                <a:gd name="T0" fmla="*/ 1 w 960"/>
                <a:gd name="T1" fmla="*/ 0 h 1034"/>
                <a:gd name="T2" fmla="*/ 1 w 960"/>
                <a:gd name="T3" fmla="*/ 1 h 1034"/>
                <a:gd name="T4" fmla="*/ 1 w 960"/>
                <a:gd name="T5" fmla="*/ 1 h 1034"/>
                <a:gd name="T6" fmla="*/ 1 w 960"/>
                <a:gd name="T7" fmla="*/ 1 h 1034"/>
                <a:gd name="T8" fmla="*/ 1 w 960"/>
                <a:gd name="T9" fmla="*/ 1 h 1034"/>
                <a:gd name="T10" fmla="*/ 1 w 960"/>
                <a:gd name="T11" fmla="*/ 1 h 1034"/>
                <a:gd name="T12" fmla="*/ 1 w 960"/>
                <a:gd name="T13" fmla="*/ 1 h 1034"/>
                <a:gd name="T14" fmla="*/ 1 w 960"/>
                <a:gd name="T15" fmla="*/ 1 h 1034"/>
                <a:gd name="T16" fmla="*/ 1 w 960"/>
                <a:gd name="T17" fmla="*/ 1 h 1034"/>
                <a:gd name="T18" fmla="*/ 1 w 960"/>
                <a:gd name="T19" fmla="*/ 1 h 1034"/>
                <a:gd name="T20" fmla="*/ 1 w 960"/>
                <a:gd name="T21" fmla="*/ 1 h 1034"/>
                <a:gd name="T22" fmla="*/ 1 w 960"/>
                <a:gd name="T23" fmla="*/ 1 h 1034"/>
                <a:gd name="T24" fmla="*/ 1 w 960"/>
                <a:gd name="T25" fmla="*/ 1 h 1034"/>
                <a:gd name="T26" fmla="*/ 1 w 960"/>
                <a:gd name="T27" fmla="*/ 1 h 1034"/>
                <a:gd name="T28" fmla="*/ 1 w 960"/>
                <a:gd name="T29" fmla="*/ 1 h 1034"/>
                <a:gd name="T30" fmla="*/ 1 w 960"/>
                <a:gd name="T31" fmla="*/ 1 h 1034"/>
                <a:gd name="T32" fmla="*/ 1 w 960"/>
                <a:gd name="T33" fmla="*/ 1 h 1034"/>
                <a:gd name="T34" fmla="*/ 1 w 960"/>
                <a:gd name="T35" fmla="*/ 1 h 1034"/>
                <a:gd name="T36" fmla="*/ 1 w 960"/>
                <a:gd name="T37" fmla="*/ 1 h 1034"/>
                <a:gd name="T38" fmla="*/ 1 w 960"/>
                <a:gd name="T39" fmla="*/ 1 h 1034"/>
                <a:gd name="T40" fmla="*/ 1 w 960"/>
                <a:gd name="T41" fmla="*/ 1 h 1034"/>
                <a:gd name="T42" fmla="*/ 1 w 960"/>
                <a:gd name="T43" fmla="*/ 1 h 1034"/>
                <a:gd name="T44" fmla="*/ 1 w 960"/>
                <a:gd name="T45" fmla="*/ 1 h 1034"/>
                <a:gd name="T46" fmla="*/ 1 w 960"/>
                <a:gd name="T47" fmla="*/ 1 h 1034"/>
                <a:gd name="T48" fmla="*/ 1 w 960"/>
                <a:gd name="T49" fmla="*/ 1 h 1034"/>
                <a:gd name="T50" fmla="*/ 1 w 960"/>
                <a:gd name="T51" fmla="*/ 1 h 1034"/>
                <a:gd name="T52" fmla="*/ 1 w 960"/>
                <a:gd name="T53" fmla="*/ 1 h 1034"/>
                <a:gd name="T54" fmla="*/ 1 w 960"/>
                <a:gd name="T55" fmla="*/ 1 h 1034"/>
                <a:gd name="T56" fmla="*/ 1 w 960"/>
                <a:gd name="T57" fmla="*/ 1 h 1034"/>
                <a:gd name="T58" fmla="*/ 1 w 960"/>
                <a:gd name="T59" fmla="*/ 1 h 1034"/>
                <a:gd name="T60" fmla="*/ 1 w 960"/>
                <a:gd name="T61" fmla="*/ 1 h 1034"/>
                <a:gd name="T62" fmla="*/ 1 w 960"/>
                <a:gd name="T63" fmla="*/ 1 h 1034"/>
                <a:gd name="T64" fmla="*/ 1 w 960"/>
                <a:gd name="T65" fmla="*/ 1 h 1034"/>
                <a:gd name="T66" fmla="*/ 1 w 960"/>
                <a:gd name="T67" fmla="*/ 1 h 1034"/>
                <a:gd name="T68" fmla="*/ 1 w 960"/>
                <a:gd name="T69" fmla="*/ 1 h 1034"/>
                <a:gd name="T70" fmla="*/ 1 w 960"/>
                <a:gd name="T71" fmla="*/ 1 h 1034"/>
                <a:gd name="T72" fmla="*/ 1 w 960"/>
                <a:gd name="T73" fmla="*/ 1 h 1034"/>
                <a:gd name="T74" fmla="*/ 1 w 960"/>
                <a:gd name="T75" fmla="*/ 1 h 1034"/>
                <a:gd name="T76" fmla="*/ 1 w 960"/>
                <a:gd name="T77" fmla="*/ 1 h 1034"/>
                <a:gd name="T78" fmla="*/ 1 w 960"/>
                <a:gd name="T79" fmla="*/ 1 h 1034"/>
                <a:gd name="T80" fmla="*/ 1 w 960"/>
                <a:gd name="T81" fmla="*/ 1 h 1034"/>
                <a:gd name="T82" fmla="*/ 1 w 960"/>
                <a:gd name="T83" fmla="*/ 1 h 1034"/>
                <a:gd name="T84" fmla="*/ 1 w 960"/>
                <a:gd name="T85" fmla="*/ 1 h 1034"/>
                <a:gd name="T86" fmla="*/ 1 w 960"/>
                <a:gd name="T87" fmla="*/ 1 h 1034"/>
                <a:gd name="T88" fmla="*/ 0 w 960"/>
                <a:gd name="T89" fmla="*/ 1 h 1034"/>
                <a:gd name="T90" fmla="*/ 0 w 960"/>
                <a:gd name="T91" fmla="*/ 1 h 1034"/>
                <a:gd name="T92" fmla="*/ 1 w 960"/>
                <a:gd name="T93" fmla="*/ 1 h 1034"/>
                <a:gd name="T94" fmla="*/ 1 w 960"/>
                <a:gd name="T95" fmla="*/ 1 h 1034"/>
                <a:gd name="T96" fmla="*/ 1 w 960"/>
                <a:gd name="T97" fmla="*/ 1 h 1034"/>
                <a:gd name="T98" fmla="*/ 1 w 960"/>
                <a:gd name="T99" fmla="*/ 1 h 1034"/>
                <a:gd name="T100" fmla="*/ 1 w 960"/>
                <a:gd name="T101" fmla="*/ 1 h 1034"/>
                <a:gd name="T102" fmla="*/ 1 w 960"/>
                <a:gd name="T103" fmla="*/ 1 h 1034"/>
                <a:gd name="T104" fmla="*/ 1 w 960"/>
                <a:gd name="T105" fmla="*/ 1 h 1034"/>
                <a:gd name="T106" fmla="*/ 1 w 960"/>
                <a:gd name="T107" fmla="*/ 1 h 1034"/>
                <a:gd name="T108" fmla="*/ 1 w 960"/>
                <a:gd name="T109" fmla="*/ 1 h 1034"/>
                <a:gd name="T110" fmla="*/ 1 w 960"/>
                <a:gd name="T111" fmla="*/ 1 h 1034"/>
                <a:gd name="T112" fmla="*/ 1 w 960"/>
                <a:gd name="T113" fmla="*/ 1 h 1034"/>
                <a:gd name="T114" fmla="*/ 1 w 960"/>
                <a:gd name="T115" fmla="*/ 1 h 1034"/>
                <a:gd name="T116" fmla="*/ 1 w 960"/>
                <a:gd name="T117" fmla="*/ 1 h 1034"/>
                <a:gd name="T118" fmla="*/ 1 w 960"/>
                <a:gd name="T119" fmla="*/ 1 h 1034"/>
                <a:gd name="T120" fmla="*/ 1 w 960"/>
                <a:gd name="T121" fmla="*/ 1 h 1034"/>
                <a:gd name="T122" fmla="*/ 1 w 960"/>
                <a:gd name="T123" fmla="*/ 0 h 1034"/>
                <a:gd name="T124" fmla="*/ 1 w 960"/>
                <a:gd name="T125" fmla="*/ 0 h 1034"/>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960"/>
                <a:gd name="T190" fmla="*/ 0 h 1034"/>
                <a:gd name="T191" fmla="*/ 960 w 960"/>
                <a:gd name="T192" fmla="*/ 1034 h 1034"/>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960" h="1034">
                  <a:moveTo>
                    <a:pt x="332" y="0"/>
                  </a:moveTo>
                  <a:lnTo>
                    <a:pt x="354" y="12"/>
                  </a:lnTo>
                  <a:lnTo>
                    <a:pt x="376" y="24"/>
                  </a:lnTo>
                  <a:lnTo>
                    <a:pt x="399" y="35"/>
                  </a:lnTo>
                  <a:lnTo>
                    <a:pt x="423" y="47"/>
                  </a:lnTo>
                  <a:lnTo>
                    <a:pt x="445" y="57"/>
                  </a:lnTo>
                  <a:lnTo>
                    <a:pt x="468" y="68"/>
                  </a:lnTo>
                  <a:lnTo>
                    <a:pt x="490" y="80"/>
                  </a:lnTo>
                  <a:lnTo>
                    <a:pt x="511" y="92"/>
                  </a:lnTo>
                  <a:lnTo>
                    <a:pt x="534" y="104"/>
                  </a:lnTo>
                  <a:lnTo>
                    <a:pt x="554" y="116"/>
                  </a:lnTo>
                  <a:lnTo>
                    <a:pt x="575" y="130"/>
                  </a:lnTo>
                  <a:lnTo>
                    <a:pt x="594" y="144"/>
                  </a:lnTo>
                  <a:lnTo>
                    <a:pt x="620" y="164"/>
                  </a:lnTo>
                  <a:lnTo>
                    <a:pt x="642" y="183"/>
                  </a:lnTo>
                  <a:lnTo>
                    <a:pt x="665" y="204"/>
                  </a:lnTo>
                  <a:lnTo>
                    <a:pt x="687" y="227"/>
                  </a:lnTo>
                  <a:lnTo>
                    <a:pt x="710" y="247"/>
                  </a:lnTo>
                  <a:lnTo>
                    <a:pt x="730" y="270"/>
                  </a:lnTo>
                  <a:lnTo>
                    <a:pt x="751" y="292"/>
                  </a:lnTo>
                  <a:lnTo>
                    <a:pt x="773" y="315"/>
                  </a:lnTo>
                  <a:lnTo>
                    <a:pt x="794" y="337"/>
                  </a:lnTo>
                  <a:lnTo>
                    <a:pt x="815" y="360"/>
                  </a:lnTo>
                  <a:lnTo>
                    <a:pt x="836" y="382"/>
                  </a:lnTo>
                  <a:lnTo>
                    <a:pt x="856" y="403"/>
                  </a:lnTo>
                  <a:lnTo>
                    <a:pt x="856" y="470"/>
                  </a:lnTo>
                  <a:lnTo>
                    <a:pt x="824" y="470"/>
                  </a:lnTo>
                  <a:lnTo>
                    <a:pt x="824" y="780"/>
                  </a:lnTo>
                  <a:lnTo>
                    <a:pt x="932" y="890"/>
                  </a:lnTo>
                  <a:lnTo>
                    <a:pt x="932" y="939"/>
                  </a:lnTo>
                  <a:lnTo>
                    <a:pt x="936" y="942"/>
                  </a:lnTo>
                  <a:lnTo>
                    <a:pt x="938" y="944"/>
                  </a:lnTo>
                  <a:lnTo>
                    <a:pt x="939" y="946"/>
                  </a:lnTo>
                  <a:lnTo>
                    <a:pt x="943" y="949"/>
                  </a:lnTo>
                  <a:lnTo>
                    <a:pt x="944" y="951"/>
                  </a:lnTo>
                  <a:lnTo>
                    <a:pt x="946" y="953"/>
                  </a:lnTo>
                  <a:lnTo>
                    <a:pt x="950" y="956"/>
                  </a:lnTo>
                  <a:lnTo>
                    <a:pt x="951" y="958"/>
                  </a:lnTo>
                  <a:lnTo>
                    <a:pt x="955" y="961"/>
                  </a:lnTo>
                  <a:lnTo>
                    <a:pt x="956" y="963"/>
                  </a:lnTo>
                  <a:lnTo>
                    <a:pt x="958" y="965"/>
                  </a:lnTo>
                  <a:lnTo>
                    <a:pt x="960" y="966"/>
                  </a:lnTo>
                  <a:lnTo>
                    <a:pt x="960" y="1034"/>
                  </a:lnTo>
                  <a:lnTo>
                    <a:pt x="297" y="1034"/>
                  </a:lnTo>
                  <a:lnTo>
                    <a:pt x="0" y="737"/>
                  </a:lnTo>
                  <a:lnTo>
                    <a:pt x="0" y="628"/>
                  </a:lnTo>
                  <a:lnTo>
                    <a:pt x="69" y="628"/>
                  </a:lnTo>
                  <a:lnTo>
                    <a:pt x="69" y="246"/>
                  </a:lnTo>
                  <a:lnTo>
                    <a:pt x="66" y="242"/>
                  </a:lnTo>
                  <a:lnTo>
                    <a:pt x="62" y="239"/>
                  </a:lnTo>
                  <a:lnTo>
                    <a:pt x="57" y="234"/>
                  </a:lnTo>
                  <a:lnTo>
                    <a:pt x="54" y="228"/>
                  </a:lnTo>
                  <a:lnTo>
                    <a:pt x="48" y="223"/>
                  </a:lnTo>
                  <a:lnTo>
                    <a:pt x="43" y="220"/>
                  </a:lnTo>
                  <a:lnTo>
                    <a:pt x="40" y="215"/>
                  </a:lnTo>
                  <a:lnTo>
                    <a:pt x="36" y="211"/>
                  </a:lnTo>
                  <a:lnTo>
                    <a:pt x="33" y="208"/>
                  </a:lnTo>
                  <a:lnTo>
                    <a:pt x="31" y="204"/>
                  </a:lnTo>
                  <a:lnTo>
                    <a:pt x="29" y="202"/>
                  </a:lnTo>
                  <a:lnTo>
                    <a:pt x="28" y="201"/>
                  </a:lnTo>
                  <a:lnTo>
                    <a:pt x="28" y="145"/>
                  </a:lnTo>
                  <a:lnTo>
                    <a:pt x="332" y="0"/>
                  </a:lnTo>
                  <a:close/>
                </a:path>
              </a:pathLst>
            </a:custGeom>
            <a:solidFill>
              <a:srgbClr val="000066"/>
            </a:solidFill>
            <a:ln w="9525">
              <a:noFill/>
              <a:round/>
              <a:headEnd/>
              <a:tailEnd/>
            </a:ln>
          </p:spPr>
          <p:txBody>
            <a:bodyPr/>
            <a:lstStyle/>
            <a:p>
              <a:endParaRPr lang="en-US" sz="700" dirty="0"/>
            </a:p>
          </p:txBody>
        </p:sp>
        <p:sp>
          <p:nvSpPr>
            <p:cNvPr id="68" name="Freeform 20"/>
            <p:cNvSpPr>
              <a:spLocks/>
            </p:cNvSpPr>
            <p:nvPr/>
          </p:nvSpPr>
          <p:spPr bwMode="auto">
            <a:xfrm>
              <a:off x="640" y="1689"/>
              <a:ext cx="385" cy="192"/>
            </a:xfrm>
            <a:custGeom>
              <a:avLst/>
              <a:gdLst>
                <a:gd name="T0" fmla="*/ 0 w 772"/>
                <a:gd name="T1" fmla="*/ 0 h 386"/>
                <a:gd name="T2" fmla="*/ 0 w 772"/>
                <a:gd name="T3" fmla="*/ 0 h 386"/>
                <a:gd name="T4" fmla="*/ 0 w 772"/>
                <a:gd name="T5" fmla="*/ 0 h 386"/>
                <a:gd name="T6" fmla="*/ 0 w 772"/>
                <a:gd name="T7" fmla="*/ 0 h 386"/>
                <a:gd name="T8" fmla="*/ 0 w 772"/>
                <a:gd name="T9" fmla="*/ 0 h 386"/>
                <a:gd name="T10" fmla="*/ 0 w 772"/>
                <a:gd name="T11" fmla="*/ 0 h 386"/>
                <a:gd name="T12" fmla="*/ 0 w 772"/>
                <a:gd name="T13" fmla="*/ 0 h 386"/>
                <a:gd name="T14" fmla="*/ 0 w 772"/>
                <a:gd name="T15" fmla="*/ 0 h 386"/>
                <a:gd name="T16" fmla="*/ 0 w 772"/>
                <a:gd name="T17" fmla="*/ 0 h 386"/>
                <a:gd name="T18" fmla="*/ 0 w 772"/>
                <a:gd name="T19" fmla="*/ 0 h 386"/>
                <a:gd name="T20" fmla="*/ 0 w 772"/>
                <a:gd name="T21" fmla="*/ 0 h 386"/>
                <a:gd name="T22" fmla="*/ 0 w 772"/>
                <a:gd name="T23" fmla="*/ 0 h 386"/>
                <a:gd name="T24" fmla="*/ 0 w 772"/>
                <a:gd name="T25" fmla="*/ 0 h 386"/>
                <a:gd name="T26" fmla="*/ 0 w 772"/>
                <a:gd name="T27" fmla="*/ 0 h 386"/>
                <a:gd name="T28" fmla="*/ 0 w 772"/>
                <a:gd name="T29" fmla="*/ 0 h 386"/>
                <a:gd name="T30" fmla="*/ 0 w 772"/>
                <a:gd name="T31" fmla="*/ 0 h 386"/>
                <a:gd name="T32" fmla="*/ 0 w 772"/>
                <a:gd name="T33" fmla="*/ 0 h 386"/>
                <a:gd name="T34" fmla="*/ 0 w 772"/>
                <a:gd name="T35" fmla="*/ 0 h 386"/>
                <a:gd name="T36" fmla="*/ 0 w 772"/>
                <a:gd name="T37" fmla="*/ 0 h 386"/>
                <a:gd name="T38" fmla="*/ 0 w 772"/>
                <a:gd name="T39" fmla="*/ 0 h 386"/>
                <a:gd name="T40" fmla="*/ 0 w 772"/>
                <a:gd name="T41" fmla="*/ 0 h 386"/>
                <a:gd name="T42" fmla="*/ 0 w 772"/>
                <a:gd name="T43" fmla="*/ 0 h 386"/>
                <a:gd name="T44" fmla="*/ 0 w 772"/>
                <a:gd name="T45" fmla="*/ 0 h 386"/>
                <a:gd name="T46" fmla="*/ 0 w 772"/>
                <a:gd name="T47" fmla="*/ 0 h 386"/>
                <a:gd name="T48" fmla="*/ 0 w 772"/>
                <a:gd name="T49" fmla="*/ 0 h 386"/>
                <a:gd name="T50" fmla="*/ 0 w 772"/>
                <a:gd name="T51" fmla="*/ 0 h 386"/>
                <a:gd name="T52" fmla="*/ 0 w 772"/>
                <a:gd name="T53" fmla="*/ 0 h 386"/>
                <a:gd name="T54" fmla="*/ 0 w 772"/>
                <a:gd name="T55" fmla="*/ 0 h 386"/>
                <a:gd name="T56" fmla="*/ 0 w 772"/>
                <a:gd name="T57" fmla="*/ 0 h 386"/>
                <a:gd name="T58" fmla="*/ 0 w 772"/>
                <a:gd name="T59" fmla="*/ 0 h 386"/>
                <a:gd name="T60" fmla="*/ 0 w 772"/>
                <a:gd name="T61" fmla="*/ 0 h 386"/>
                <a:gd name="T62" fmla="*/ 0 w 772"/>
                <a:gd name="T63" fmla="*/ 0 h 386"/>
                <a:gd name="T64" fmla="*/ 0 w 772"/>
                <a:gd name="T65" fmla="*/ 0 h 386"/>
                <a:gd name="T66" fmla="*/ 0 w 772"/>
                <a:gd name="T67" fmla="*/ 0 h 386"/>
                <a:gd name="T68" fmla="*/ 0 w 772"/>
                <a:gd name="T69" fmla="*/ 0 h 386"/>
                <a:gd name="T70" fmla="*/ 0 w 772"/>
                <a:gd name="T71" fmla="*/ 0 h 386"/>
                <a:gd name="T72" fmla="*/ 0 w 772"/>
                <a:gd name="T73" fmla="*/ 0 h 386"/>
                <a:gd name="T74" fmla="*/ 0 w 772"/>
                <a:gd name="T75" fmla="*/ 0 h 386"/>
                <a:gd name="T76" fmla="*/ 0 w 772"/>
                <a:gd name="T77" fmla="*/ 0 h 386"/>
                <a:gd name="T78" fmla="*/ 0 w 772"/>
                <a:gd name="T79" fmla="*/ 0 h 386"/>
                <a:gd name="T80" fmla="*/ 0 w 772"/>
                <a:gd name="T81" fmla="*/ 0 h 386"/>
                <a:gd name="T82" fmla="*/ 0 w 772"/>
                <a:gd name="T83" fmla="*/ 0 h 386"/>
                <a:gd name="T84" fmla="*/ 0 w 772"/>
                <a:gd name="T85" fmla="*/ 0 h 386"/>
                <a:gd name="T86" fmla="*/ 0 w 772"/>
                <a:gd name="T87" fmla="*/ 0 h 386"/>
                <a:gd name="T88" fmla="*/ 0 w 772"/>
                <a:gd name="T89" fmla="*/ 0 h 386"/>
                <a:gd name="T90" fmla="*/ 0 w 772"/>
                <a:gd name="T91" fmla="*/ 0 h 386"/>
                <a:gd name="T92" fmla="*/ 0 w 772"/>
                <a:gd name="T93" fmla="*/ 0 h 386"/>
                <a:gd name="T94" fmla="*/ 0 w 772"/>
                <a:gd name="T95" fmla="*/ 0 h 386"/>
                <a:gd name="T96" fmla="*/ 0 w 772"/>
                <a:gd name="T97" fmla="*/ 0 h 386"/>
                <a:gd name="T98" fmla="*/ 0 w 772"/>
                <a:gd name="T99" fmla="*/ 0 h 386"/>
                <a:gd name="T100" fmla="*/ 0 w 772"/>
                <a:gd name="T101" fmla="*/ 0 h 386"/>
                <a:gd name="T102" fmla="*/ 0 w 772"/>
                <a:gd name="T103" fmla="*/ 0 h 386"/>
                <a:gd name="T104" fmla="*/ 0 w 772"/>
                <a:gd name="T105" fmla="*/ 0 h 386"/>
                <a:gd name="T106" fmla="*/ 0 w 772"/>
                <a:gd name="T107" fmla="*/ 0 h 386"/>
                <a:gd name="T108" fmla="*/ 0 w 772"/>
                <a:gd name="T109" fmla="*/ 0 h 386"/>
                <a:gd name="T110" fmla="*/ 0 w 772"/>
                <a:gd name="T111" fmla="*/ 0 h 386"/>
                <a:gd name="T112" fmla="*/ 0 w 772"/>
                <a:gd name="T113" fmla="*/ 0 h 38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772"/>
                <a:gd name="T172" fmla="*/ 0 h 386"/>
                <a:gd name="T173" fmla="*/ 772 w 772"/>
                <a:gd name="T174" fmla="*/ 386 h 38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772" h="386">
                  <a:moveTo>
                    <a:pt x="318" y="0"/>
                  </a:moveTo>
                  <a:lnTo>
                    <a:pt x="326" y="5"/>
                  </a:lnTo>
                  <a:lnTo>
                    <a:pt x="333" y="9"/>
                  </a:lnTo>
                  <a:lnTo>
                    <a:pt x="340" y="12"/>
                  </a:lnTo>
                  <a:lnTo>
                    <a:pt x="347" y="16"/>
                  </a:lnTo>
                  <a:lnTo>
                    <a:pt x="356" y="21"/>
                  </a:lnTo>
                  <a:lnTo>
                    <a:pt x="363" y="24"/>
                  </a:lnTo>
                  <a:lnTo>
                    <a:pt x="369" y="28"/>
                  </a:lnTo>
                  <a:lnTo>
                    <a:pt x="376" y="31"/>
                  </a:lnTo>
                  <a:lnTo>
                    <a:pt x="385" y="37"/>
                  </a:lnTo>
                  <a:lnTo>
                    <a:pt x="392" y="40"/>
                  </a:lnTo>
                  <a:lnTo>
                    <a:pt x="399" y="43"/>
                  </a:lnTo>
                  <a:lnTo>
                    <a:pt x="406" y="47"/>
                  </a:lnTo>
                  <a:lnTo>
                    <a:pt x="416" y="52"/>
                  </a:lnTo>
                  <a:lnTo>
                    <a:pt x="426" y="57"/>
                  </a:lnTo>
                  <a:lnTo>
                    <a:pt x="435" y="62"/>
                  </a:lnTo>
                  <a:lnTo>
                    <a:pt x="445" y="68"/>
                  </a:lnTo>
                  <a:lnTo>
                    <a:pt x="456" y="73"/>
                  </a:lnTo>
                  <a:lnTo>
                    <a:pt x="466" y="76"/>
                  </a:lnTo>
                  <a:lnTo>
                    <a:pt x="475" y="81"/>
                  </a:lnTo>
                  <a:lnTo>
                    <a:pt x="485" y="87"/>
                  </a:lnTo>
                  <a:lnTo>
                    <a:pt x="496" y="94"/>
                  </a:lnTo>
                  <a:lnTo>
                    <a:pt x="504" y="99"/>
                  </a:lnTo>
                  <a:lnTo>
                    <a:pt x="513" y="106"/>
                  </a:lnTo>
                  <a:lnTo>
                    <a:pt x="521" y="111"/>
                  </a:lnTo>
                  <a:lnTo>
                    <a:pt x="544" y="130"/>
                  </a:lnTo>
                  <a:lnTo>
                    <a:pt x="566" y="151"/>
                  </a:lnTo>
                  <a:lnTo>
                    <a:pt x="587" y="170"/>
                  </a:lnTo>
                  <a:lnTo>
                    <a:pt x="608" y="190"/>
                  </a:lnTo>
                  <a:lnTo>
                    <a:pt x="628" y="211"/>
                  </a:lnTo>
                  <a:lnTo>
                    <a:pt x="649" y="232"/>
                  </a:lnTo>
                  <a:lnTo>
                    <a:pt x="670" y="254"/>
                  </a:lnTo>
                  <a:lnTo>
                    <a:pt x="689" y="275"/>
                  </a:lnTo>
                  <a:lnTo>
                    <a:pt x="710" y="296"/>
                  </a:lnTo>
                  <a:lnTo>
                    <a:pt x="730" y="318"/>
                  </a:lnTo>
                  <a:lnTo>
                    <a:pt x="751" y="339"/>
                  </a:lnTo>
                  <a:lnTo>
                    <a:pt x="772" y="360"/>
                  </a:lnTo>
                  <a:lnTo>
                    <a:pt x="772" y="386"/>
                  </a:lnTo>
                  <a:lnTo>
                    <a:pt x="254" y="386"/>
                  </a:lnTo>
                  <a:lnTo>
                    <a:pt x="0" y="132"/>
                  </a:lnTo>
                  <a:lnTo>
                    <a:pt x="0" y="107"/>
                  </a:lnTo>
                  <a:lnTo>
                    <a:pt x="2" y="107"/>
                  </a:lnTo>
                  <a:lnTo>
                    <a:pt x="3" y="107"/>
                  </a:lnTo>
                  <a:lnTo>
                    <a:pt x="5" y="106"/>
                  </a:lnTo>
                  <a:lnTo>
                    <a:pt x="7" y="104"/>
                  </a:lnTo>
                  <a:lnTo>
                    <a:pt x="9" y="104"/>
                  </a:lnTo>
                  <a:lnTo>
                    <a:pt x="10" y="104"/>
                  </a:lnTo>
                  <a:lnTo>
                    <a:pt x="12" y="102"/>
                  </a:lnTo>
                  <a:lnTo>
                    <a:pt x="14" y="102"/>
                  </a:lnTo>
                  <a:lnTo>
                    <a:pt x="14" y="100"/>
                  </a:lnTo>
                  <a:lnTo>
                    <a:pt x="257" y="342"/>
                  </a:lnTo>
                  <a:lnTo>
                    <a:pt x="525" y="206"/>
                  </a:lnTo>
                  <a:lnTo>
                    <a:pt x="318" y="0"/>
                  </a:lnTo>
                  <a:close/>
                </a:path>
              </a:pathLst>
            </a:custGeom>
            <a:solidFill>
              <a:srgbClr val="A2C1FE"/>
            </a:solidFill>
            <a:ln w="9525">
              <a:noFill/>
              <a:round/>
              <a:headEnd/>
              <a:tailEnd/>
            </a:ln>
          </p:spPr>
          <p:txBody>
            <a:bodyPr/>
            <a:lstStyle/>
            <a:p>
              <a:endParaRPr lang="en-US" sz="700" dirty="0"/>
            </a:p>
          </p:txBody>
        </p:sp>
        <p:sp>
          <p:nvSpPr>
            <p:cNvPr id="69" name="Freeform 21"/>
            <p:cNvSpPr>
              <a:spLocks/>
            </p:cNvSpPr>
            <p:nvPr/>
          </p:nvSpPr>
          <p:spPr bwMode="auto">
            <a:xfrm>
              <a:off x="626" y="1904"/>
              <a:ext cx="436" cy="228"/>
            </a:xfrm>
            <a:custGeom>
              <a:avLst/>
              <a:gdLst>
                <a:gd name="T0" fmla="*/ 0 w 874"/>
                <a:gd name="T1" fmla="*/ 0 h 456"/>
                <a:gd name="T2" fmla="*/ 0 w 874"/>
                <a:gd name="T3" fmla="*/ 0 h 456"/>
                <a:gd name="T4" fmla="*/ 0 w 874"/>
                <a:gd name="T5" fmla="*/ 1 h 456"/>
                <a:gd name="T6" fmla="*/ 0 w 874"/>
                <a:gd name="T7" fmla="*/ 1 h 456"/>
                <a:gd name="T8" fmla="*/ 0 w 874"/>
                <a:gd name="T9" fmla="*/ 1 h 456"/>
                <a:gd name="T10" fmla="*/ 0 w 874"/>
                <a:gd name="T11" fmla="*/ 1 h 456"/>
                <a:gd name="T12" fmla="*/ 0 w 874"/>
                <a:gd name="T13" fmla="*/ 1 h 456"/>
                <a:gd name="T14" fmla="*/ 0 w 874"/>
                <a:gd name="T15" fmla="*/ 1 h 456"/>
                <a:gd name="T16" fmla="*/ 0 w 874"/>
                <a:gd name="T17" fmla="*/ 0 h 456"/>
                <a:gd name="T18" fmla="*/ 0 w 874"/>
                <a:gd name="T19" fmla="*/ 0 h 456"/>
                <a:gd name="T20" fmla="*/ 0 w 874"/>
                <a:gd name="T21" fmla="*/ 1 h 456"/>
                <a:gd name="T22" fmla="*/ 0 w 874"/>
                <a:gd name="T23" fmla="*/ 1 h 456"/>
                <a:gd name="T24" fmla="*/ 0 w 874"/>
                <a:gd name="T25" fmla="*/ 1 h 456"/>
                <a:gd name="T26" fmla="*/ 0 w 874"/>
                <a:gd name="T27" fmla="*/ 1 h 456"/>
                <a:gd name="T28" fmla="*/ 0 w 874"/>
                <a:gd name="T29" fmla="*/ 1 h 456"/>
                <a:gd name="T30" fmla="*/ 0 w 874"/>
                <a:gd name="T31" fmla="*/ 1 h 456"/>
                <a:gd name="T32" fmla="*/ 0 w 874"/>
                <a:gd name="T33" fmla="*/ 0 h 456"/>
                <a:gd name="T34" fmla="*/ 0 w 874"/>
                <a:gd name="T35" fmla="*/ 0 h 456"/>
                <a:gd name="T36" fmla="*/ 0 w 874"/>
                <a:gd name="T37" fmla="*/ 1 h 456"/>
                <a:gd name="T38" fmla="*/ 0 w 874"/>
                <a:gd name="T39" fmla="*/ 1 h 456"/>
                <a:gd name="T40" fmla="*/ 0 w 874"/>
                <a:gd name="T41" fmla="*/ 1 h 456"/>
                <a:gd name="T42" fmla="*/ 0 w 874"/>
                <a:gd name="T43" fmla="*/ 1 h 456"/>
                <a:gd name="T44" fmla="*/ 0 w 874"/>
                <a:gd name="T45" fmla="*/ 1 h 456"/>
                <a:gd name="T46" fmla="*/ 0 w 874"/>
                <a:gd name="T47" fmla="*/ 1 h 456"/>
                <a:gd name="T48" fmla="*/ 0 w 874"/>
                <a:gd name="T49" fmla="*/ 0 h 456"/>
                <a:gd name="T50" fmla="*/ 0 w 874"/>
                <a:gd name="T51" fmla="*/ 0 h 456"/>
                <a:gd name="T52" fmla="*/ 0 w 874"/>
                <a:gd name="T53" fmla="*/ 1 h 456"/>
                <a:gd name="T54" fmla="*/ 0 w 874"/>
                <a:gd name="T55" fmla="*/ 1 h 456"/>
                <a:gd name="T56" fmla="*/ 0 w 874"/>
                <a:gd name="T57" fmla="*/ 1 h 456"/>
                <a:gd name="T58" fmla="*/ 0 w 874"/>
                <a:gd name="T59" fmla="*/ 1 h 456"/>
                <a:gd name="T60" fmla="*/ 0 w 874"/>
                <a:gd name="T61" fmla="*/ 1 h 456"/>
                <a:gd name="T62" fmla="*/ 0 w 874"/>
                <a:gd name="T63" fmla="*/ 1 h 456"/>
                <a:gd name="T64" fmla="*/ 0 w 874"/>
                <a:gd name="T65" fmla="*/ 1 h 456"/>
                <a:gd name="T66" fmla="*/ 0 w 874"/>
                <a:gd name="T67" fmla="*/ 1 h 456"/>
                <a:gd name="T68" fmla="*/ 0 w 874"/>
                <a:gd name="T69" fmla="*/ 1 h 456"/>
                <a:gd name="T70" fmla="*/ 0 w 874"/>
                <a:gd name="T71" fmla="*/ 1 h 456"/>
                <a:gd name="T72" fmla="*/ 0 w 874"/>
                <a:gd name="T73" fmla="*/ 1 h 456"/>
                <a:gd name="T74" fmla="*/ 0 w 874"/>
                <a:gd name="T75" fmla="*/ 1 h 456"/>
                <a:gd name="T76" fmla="*/ 0 w 874"/>
                <a:gd name="T77" fmla="*/ 1 h 456"/>
                <a:gd name="T78" fmla="*/ 0 w 874"/>
                <a:gd name="T79" fmla="*/ 1 h 456"/>
                <a:gd name="T80" fmla="*/ 0 w 874"/>
                <a:gd name="T81" fmla="*/ 1 h 456"/>
                <a:gd name="T82" fmla="*/ 0 w 874"/>
                <a:gd name="T83" fmla="*/ 1 h 456"/>
                <a:gd name="T84" fmla="*/ 0 w 874"/>
                <a:gd name="T85" fmla="*/ 1 h 456"/>
                <a:gd name="T86" fmla="*/ 0 w 874"/>
                <a:gd name="T87" fmla="*/ 1 h 456"/>
                <a:gd name="T88" fmla="*/ 0 w 874"/>
                <a:gd name="T89" fmla="*/ 1 h 456"/>
                <a:gd name="T90" fmla="*/ 0 w 874"/>
                <a:gd name="T91" fmla="*/ 1 h 456"/>
                <a:gd name="T92" fmla="*/ 0 w 874"/>
                <a:gd name="T93" fmla="*/ 1 h 456"/>
                <a:gd name="T94" fmla="*/ 0 w 874"/>
                <a:gd name="T95" fmla="*/ 1 h 456"/>
                <a:gd name="T96" fmla="*/ 0 w 874"/>
                <a:gd name="T97" fmla="*/ 0 h 456"/>
                <a:gd name="T98" fmla="*/ 0 w 874"/>
                <a:gd name="T99" fmla="*/ 0 h 45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874"/>
                <a:gd name="T151" fmla="*/ 0 h 456"/>
                <a:gd name="T152" fmla="*/ 874 w 874"/>
                <a:gd name="T153" fmla="*/ 456 h 45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874" h="456">
                  <a:moveTo>
                    <a:pt x="303" y="0"/>
                  </a:moveTo>
                  <a:lnTo>
                    <a:pt x="344" y="0"/>
                  </a:lnTo>
                  <a:lnTo>
                    <a:pt x="344" y="181"/>
                  </a:lnTo>
                  <a:lnTo>
                    <a:pt x="416" y="181"/>
                  </a:lnTo>
                  <a:lnTo>
                    <a:pt x="416" y="399"/>
                  </a:lnTo>
                  <a:lnTo>
                    <a:pt x="487" y="399"/>
                  </a:lnTo>
                  <a:lnTo>
                    <a:pt x="487" y="371"/>
                  </a:lnTo>
                  <a:lnTo>
                    <a:pt x="446" y="371"/>
                  </a:lnTo>
                  <a:lnTo>
                    <a:pt x="446" y="0"/>
                  </a:lnTo>
                  <a:lnTo>
                    <a:pt x="487" y="0"/>
                  </a:lnTo>
                  <a:lnTo>
                    <a:pt x="487" y="181"/>
                  </a:lnTo>
                  <a:lnTo>
                    <a:pt x="556" y="181"/>
                  </a:lnTo>
                  <a:lnTo>
                    <a:pt x="556" y="399"/>
                  </a:lnTo>
                  <a:lnTo>
                    <a:pt x="625" y="399"/>
                  </a:lnTo>
                  <a:lnTo>
                    <a:pt x="625" y="371"/>
                  </a:lnTo>
                  <a:lnTo>
                    <a:pt x="584" y="371"/>
                  </a:lnTo>
                  <a:lnTo>
                    <a:pt x="584" y="0"/>
                  </a:lnTo>
                  <a:lnTo>
                    <a:pt x="627" y="0"/>
                  </a:lnTo>
                  <a:lnTo>
                    <a:pt x="627" y="180"/>
                  </a:lnTo>
                  <a:lnTo>
                    <a:pt x="701" y="261"/>
                  </a:lnTo>
                  <a:lnTo>
                    <a:pt x="701" y="399"/>
                  </a:lnTo>
                  <a:lnTo>
                    <a:pt x="772" y="399"/>
                  </a:lnTo>
                  <a:lnTo>
                    <a:pt x="772" y="371"/>
                  </a:lnTo>
                  <a:lnTo>
                    <a:pt x="731" y="371"/>
                  </a:lnTo>
                  <a:lnTo>
                    <a:pt x="731" y="0"/>
                  </a:lnTo>
                  <a:lnTo>
                    <a:pt x="765" y="0"/>
                  </a:lnTo>
                  <a:lnTo>
                    <a:pt x="765" y="316"/>
                  </a:lnTo>
                  <a:lnTo>
                    <a:pt x="874" y="434"/>
                  </a:lnTo>
                  <a:lnTo>
                    <a:pt x="874" y="456"/>
                  </a:lnTo>
                  <a:lnTo>
                    <a:pt x="249" y="456"/>
                  </a:lnTo>
                  <a:lnTo>
                    <a:pt x="249" y="432"/>
                  </a:lnTo>
                  <a:lnTo>
                    <a:pt x="244" y="427"/>
                  </a:lnTo>
                  <a:lnTo>
                    <a:pt x="230" y="413"/>
                  </a:lnTo>
                  <a:lnTo>
                    <a:pt x="213" y="396"/>
                  </a:lnTo>
                  <a:lnTo>
                    <a:pt x="190" y="375"/>
                  </a:lnTo>
                  <a:lnTo>
                    <a:pt x="166" y="351"/>
                  </a:lnTo>
                  <a:lnTo>
                    <a:pt x="140" y="323"/>
                  </a:lnTo>
                  <a:lnTo>
                    <a:pt x="113" y="297"/>
                  </a:lnTo>
                  <a:lnTo>
                    <a:pt x="87" y="269"/>
                  </a:lnTo>
                  <a:lnTo>
                    <a:pt x="61" y="244"/>
                  </a:lnTo>
                  <a:lnTo>
                    <a:pt x="37" y="221"/>
                  </a:lnTo>
                  <a:lnTo>
                    <a:pt x="18" y="200"/>
                  </a:lnTo>
                  <a:lnTo>
                    <a:pt x="0" y="183"/>
                  </a:lnTo>
                  <a:lnTo>
                    <a:pt x="57" y="183"/>
                  </a:lnTo>
                  <a:lnTo>
                    <a:pt x="275" y="399"/>
                  </a:lnTo>
                  <a:lnTo>
                    <a:pt x="344" y="399"/>
                  </a:lnTo>
                  <a:lnTo>
                    <a:pt x="344" y="371"/>
                  </a:lnTo>
                  <a:lnTo>
                    <a:pt x="303" y="371"/>
                  </a:lnTo>
                  <a:lnTo>
                    <a:pt x="303" y="0"/>
                  </a:lnTo>
                  <a:close/>
                </a:path>
              </a:pathLst>
            </a:custGeom>
            <a:solidFill>
              <a:srgbClr val="A2C1FE"/>
            </a:solidFill>
            <a:ln w="9525">
              <a:noFill/>
              <a:round/>
              <a:headEnd/>
              <a:tailEnd/>
            </a:ln>
          </p:spPr>
          <p:txBody>
            <a:bodyPr/>
            <a:lstStyle/>
            <a:p>
              <a:endParaRPr lang="en-US" sz="700" dirty="0"/>
            </a:p>
          </p:txBody>
        </p:sp>
        <p:sp>
          <p:nvSpPr>
            <p:cNvPr id="91" name="Freeform 22"/>
            <p:cNvSpPr>
              <a:spLocks/>
            </p:cNvSpPr>
            <p:nvPr/>
          </p:nvSpPr>
          <p:spPr bwMode="auto">
            <a:xfrm>
              <a:off x="758" y="2140"/>
              <a:ext cx="319" cy="22"/>
            </a:xfrm>
            <a:custGeom>
              <a:avLst/>
              <a:gdLst>
                <a:gd name="T0" fmla="*/ 0 w 638"/>
                <a:gd name="T1" fmla="*/ 0 h 44"/>
                <a:gd name="T2" fmla="*/ 1 w 638"/>
                <a:gd name="T3" fmla="*/ 0 h 44"/>
                <a:gd name="T4" fmla="*/ 1 w 638"/>
                <a:gd name="T5" fmla="*/ 0 h 44"/>
                <a:gd name="T6" fmla="*/ 1 w 638"/>
                <a:gd name="T7" fmla="*/ 1 h 44"/>
                <a:gd name="T8" fmla="*/ 1 w 638"/>
                <a:gd name="T9" fmla="*/ 1 h 44"/>
                <a:gd name="T10" fmla="*/ 1 w 638"/>
                <a:gd name="T11" fmla="*/ 1 h 44"/>
                <a:gd name="T12" fmla="*/ 1 w 638"/>
                <a:gd name="T13" fmla="*/ 1 h 44"/>
                <a:gd name="T14" fmla="*/ 1 w 638"/>
                <a:gd name="T15" fmla="*/ 1 h 44"/>
                <a:gd name="T16" fmla="*/ 1 w 638"/>
                <a:gd name="T17" fmla="*/ 1 h 44"/>
                <a:gd name="T18" fmla="*/ 1 w 638"/>
                <a:gd name="T19" fmla="*/ 1 h 44"/>
                <a:gd name="T20" fmla="*/ 1 w 638"/>
                <a:gd name="T21" fmla="*/ 1 h 44"/>
                <a:gd name="T22" fmla="*/ 1 w 638"/>
                <a:gd name="T23" fmla="*/ 1 h 44"/>
                <a:gd name="T24" fmla="*/ 1 w 638"/>
                <a:gd name="T25" fmla="*/ 1 h 44"/>
                <a:gd name="T26" fmla="*/ 1 w 638"/>
                <a:gd name="T27" fmla="*/ 1 h 44"/>
                <a:gd name="T28" fmla="*/ 1 w 638"/>
                <a:gd name="T29" fmla="*/ 1 h 44"/>
                <a:gd name="T30" fmla="*/ 1 w 638"/>
                <a:gd name="T31" fmla="*/ 1 h 44"/>
                <a:gd name="T32" fmla="*/ 1 w 638"/>
                <a:gd name="T33" fmla="*/ 1 h 44"/>
                <a:gd name="T34" fmla="*/ 1 w 638"/>
                <a:gd name="T35" fmla="*/ 1 h 44"/>
                <a:gd name="T36" fmla="*/ 1 w 638"/>
                <a:gd name="T37" fmla="*/ 1 h 44"/>
                <a:gd name="T38" fmla="*/ 1 w 638"/>
                <a:gd name="T39" fmla="*/ 1 h 44"/>
                <a:gd name="T40" fmla="*/ 1 w 638"/>
                <a:gd name="T41" fmla="*/ 1 h 44"/>
                <a:gd name="T42" fmla="*/ 1 w 638"/>
                <a:gd name="T43" fmla="*/ 1 h 44"/>
                <a:gd name="T44" fmla="*/ 1 w 638"/>
                <a:gd name="T45" fmla="*/ 1 h 44"/>
                <a:gd name="T46" fmla="*/ 1 w 638"/>
                <a:gd name="T47" fmla="*/ 1 h 44"/>
                <a:gd name="T48" fmla="*/ 1 w 638"/>
                <a:gd name="T49" fmla="*/ 1 h 44"/>
                <a:gd name="T50" fmla="*/ 1 w 638"/>
                <a:gd name="T51" fmla="*/ 1 h 44"/>
                <a:gd name="T52" fmla="*/ 1 w 638"/>
                <a:gd name="T53" fmla="*/ 1 h 44"/>
                <a:gd name="T54" fmla="*/ 1 w 638"/>
                <a:gd name="T55" fmla="*/ 1 h 44"/>
                <a:gd name="T56" fmla="*/ 1 w 638"/>
                <a:gd name="T57" fmla="*/ 1 h 44"/>
                <a:gd name="T58" fmla="*/ 1 w 638"/>
                <a:gd name="T59" fmla="*/ 1 h 44"/>
                <a:gd name="T60" fmla="*/ 1 w 638"/>
                <a:gd name="T61" fmla="*/ 1 h 44"/>
                <a:gd name="T62" fmla="*/ 1 w 638"/>
                <a:gd name="T63" fmla="*/ 1 h 44"/>
                <a:gd name="T64" fmla="*/ 1 w 638"/>
                <a:gd name="T65" fmla="*/ 1 h 44"/>
                <a:gd name="T66" fmla="*/ 1 w 638"/>
                <a:gd name="T67" fmla="*/ 1 h 44"/>
                <a:gd name="T68" fmla="*/ 1 w 638"/>
                <a:gd name="T69" fmla="*/ 1 h 44"/>
                <a:gd name="T70" fmla="*/ 1 w 638"/>
                <a:gd name="T71" fmla="*/ 1 h 44"/>
                <a:gd name="T72" fmla="*/ 1 w 638"/>
                <a:gd name="T73" fmla="*/ 1 h 44"/>
                <a:gd name="T74" fmla="*/ 1 w 638"/>
                <a:gd name="T75" fmla="*/ 1 h 44"/>
                <a:gd name="T76" fmla="*/ 1 w 638"/>
                <a:gd name="T77" fmla="*/ 1 h 44"/>
                <a:gd name="T78" fmla="*/ 0 w 638"/>
                <a:gd name="T79" fmla="*/ 0 h 44"/>
                <a:gd name="T80" fmla="*/ 0 w 638"/>
                <a:gd name="T81" fmla="*/ 0 h 44"/>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638"/>
                <a:gd name="T124" fmla="*/ 0 h 44"/>
                <a:gd name="T125" fmla="*/ 638 w 638"/>
                <a:gd name="T126" fmla="*/ 44 h 44"/>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638" h="44">
                  <a:moveTo>
                    <a:pt x="0" y="0"/>
                  </a:moveTo>
                  <a:lnTo>
                    <a:pt x="614" y="0"/>
                  </a:lnTo>
                  <a:lnTo>
                    <a:pt x="616" y="0"/>
                  </a:lnTo>
                  <a:lnTo>
                    <a:pt x="618" y="1"/>
                  </a:lnTo>
                  <a:lnTo>
                    <a:pt x="619" y="1"/>
                  </a:lnTo>
                  <a:lnTo>
                    <a:pt x="621" y="3"/>
                  </a:lnTo>
                  <a:lnTo>
                    <a:pt x="623" y="5"/>
                  </a:lnTo>
                  <a:lnTo>
                    <a:pt x="625" y="6"/>
                  </a:lnTo>
                  <a:lnTo>
                    <a:pt x="628" y="8"/>
                  </a:lnTo>
                  <a:lnTo>
                    <a:pt x="630" y="10"/>
                  </a:lnTo>
                  <a:lnTo>
                    <a:pt x="631" y="13"/>
                  </a:lnTo>
                  <a:lnTo>
                    <a:pt x="635" y="15"/>
                  </a:lnTo>
                  <a:lnTo>
                    <a:pt x="637" y="17"/>
                  </a:lnTo>
                  <a:lnTo>
                    <a:pt x="638" y="19"/>
                  </a:lnTo>
                  <a:lnTo>
                    <a:pt x="638" y="44"/>
                  </a:lnTo>
                  <a:lnTo>
                    <a:pt x="19" y="44"/>
                  </a:lnTo>
                  <a:lnTo>
                    <a:pt x="19" y="43"/>
                  </a:lnTo>
                  <a:lnTo>
                    <a:pt x="19" y="41"/>
                  </a:lnTo>
                  <a:lnTo>
                    <a:pt x="19" y="39"/>
                  </a:lnTo>
                  <a:lnTo>
                    <a:pt x="19" y="38"/>
                  </a:lnTo>
                  <a:lnTo>
                    <a:pt x="20" y="36"/>
                  </a:lnTo>
                  <a:lnTo>
                    <a:pt x="19" y="34"/>
                  </a:lnTo>
                  <a:lnTo>
                    <a:pt x="20" y="31"/>
                  </a:lnTo>
                  <a:lnTo>
                    <a:pt x="19" y="27"/>
                  </a:lnTo>
                  <a:lnTo>
                    <a:pt x="20" y="24"/>
                  </a:lnTo>
                  <a:lnTo>
                    <a:pt x="19" y="19"/>
                  </a:lnTo>
                  <a:lnTo>
                    <a:pt x="17" y="17"/>
                  </a:lnTo>
                  <a:lnTo>
                    <a:pt x="15" y="15"/>
                  </a:lnTo>
                  <a:lnTo>
                    <a:pt x="13" y="13"/>
                  </a:lnTo>
                  <a:lnTo>
                    <a:pt x="12" y="12"/>
                  </a:lnTo>
                  <a:lnTo>
                    <a:pt x="10" y="10"/>
                  </a:lnTo>
                  <a:lnTo>
                    <a:pt x="8" y="8"/>
                  </a:lnTo>
                  <a:lnTo>
                    <a:pt x="6" y="6"/>
                  </a:lnTo>
                  <a:lnTo>
                    <a:pt x="5" y="5"/>
                  </a:lnTo>
                  <a:lnTo>
                    <a:pt x="3" y="3"/>
                  </a:lnTo>
                  <a:lnTo>
                    <a:pt x="1" y="1"/>
                  </a:lnTo>
                  <a:lnTo>
                    <a:pt x="0" y="0"/>
                  </a:lnTo>
                  <a:close/>
                </a:path>
              </a:pathLst>
            </a:custGeom>
            <a:solidFill>
              <a:srgbClr val="A2C1FE"/>
            </a:solidFill>
            <a:ln w="9525">
              <a:noFill/>
              <a:round/>
              <a:headEnd/>
              <a:tailEnd/>
            </a:ln>
          </p:spPr>
          <p:txBody>
            <a:bodyPr/>
            <a:lstStyle/>
            <a:p>
              <a:endParaRPr lang="en-US" sz="700" dirty="0"/>
            </a:p>
          </p:txBody>
        </p:sp>
      </p:grpSp>
      <p:sp>
        <p:nvSpPr>
          <p:cNvPr id="92" name="TextBox 91"/>
          <p:cNvSpPr txBox="1"/>
          <p:nvPr/>
        </p:nvSpPr>
        <p:spPr>
          <a:xfrm>
            <a:off x="3934258" y="2670546"/>
            <a:ext cx="903766" cy="246211"/>
          </a:xfrm>
          <a:prstGeom prst="rect">
            <a:avLst/>
          </a:prstGeom>
          <a:noFill/>
        </p:spPr>
        <p:txBody>
          <a:bodyPr wrap="square" lIns="91430" tIns="45715" rIns="91430" bIns="45715" rtlCol="0">
            <a:spAutoFit/>
          </a:bodyPr>
          <a:lstStyle/>
          <a:p>
            <a:pPr algn="ctr"/>
            <a:r>
              <a:rPr lang="en-US" sz="1000" b="1" dirty="0" smtClean="0">
                <a:solidFill>
                  <a:srgbClr val="000000"/>
                </a:solidFill>
                <a:latin typeface="Calibri" pitchFamily="34" charset="0"/>
              </a:rPr>
              <a:t>Bank as PISP</a:t>
            </a:r>
          </a:p>
        </p:txBody>
      </p:sp>
      <p:pic>
        <p:nvPicPr>
          <p:cNvPr id="93" name="Picture 34" descr="Corporate"/>
          <p:cNvPicPr>
            <a:picLocks noChangeAspect="1" noChangeArrowheads="1"/>
          </p:cNvPicPr>
          <p:nvPr/>
        </p:nvPicPr>
        <p:blipFill>
          <a:blip r:embed="rId5" cstate="print"/>
          <a:srcRect/>
          <a:stretch>
            <a:fillRect/>
          </a:stretch>
        </p:blipFill>
        <p:spPr bwMode="auto">
          <a:xfrm>
            <a:off x="3669930" y="1538835"/>
            <a:ext cx="353252" cy="415591"/>
          </a:xfrm>
          <a:prstGeom prst="rect">
            <a:avLst/>
          </a:prstGeom>
          <a:noFill/>
          <a:ln w="9525">
            <a:noFill/>
            <a:miter lim="800000"/>
            <a:headEnd/>
            <a:tailEnd/>
          </a:ln>
        </p:spPr>
      </p:pic>
      <p:sp>
        <p:nvSpPr>
          <p:cNvPr id="94" name="TextBox 93"/>
          <p:cNvSpPr txBox="1"/>
          <p:nvPr/>
        </p:nvSpPr>
        <p:spPr>
          <a:xfrm>
            <a:off x="3907611" y="1590601"/>
            <a:ext cx="1548310" cy="276989"/>
          </a:xfrm>
          <a:prstGeom prst="rect">
            <a:avLst/>
          </a:prstGeom>
          <a:noFill/>
        </p:spPr>
        <p:txBody>
          <a:bodyPr wrap="square" lIns="91430" tIns="45715" rIns="91430" bIns="45715" rtlCol="0">
            <a:spAutoFit/>
          </a:bodyPr>
          <a:lstStyle/>
          <a:p>
            <a:r>
              <a:rPr lang="en-US" sz="600" b="1" dirty="0" smtClean="0">
                <a:solidFill>
                  <a:srgbClr val="000000"/>
                </a:solidFill>
                <a:latin typeface="Calibri" pitchFamily="34" charset="0"/>
              </a:rPr>
              <a:t>Static Data</a:t>
            </a:r>
            <a:r>
              <a:rPr lang="en-US" sz="600" b="1" dirty="0" smtClean="0">
                <a:solidFill>
                  <a:srgbClr val="FF0000"/>
                </a:solidFill>
                <a:latin typeface="Calibri" pitchFamily="34" charset="0"/>
              </a:rPr>
              <a:t>: County, Bank and CSM Mapping provider</a:t>
            </a:r>
          </a:p>
        </p:txBody>
      </p:sp>
      <p:sp>
        <p:nvSpPr>
          <p:cNvPr id="98" name="Cloud 97"/>
          <p:cNvSpPr/>
          <p:nvPr/>
        </p:nvSpPr>
        <p:spPr>
          <a:xfrm>
            <a:off x="6331939" y="1385870"/>
            <a:ext cx="617517" cy="368133"/>
          </a:xfrm>
          <a:prstGeom prst="cloud">
            <a:avLst/>
          </a:prstGeom>
          <a:solidFill>
            <a:schemeClr val="tx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35996" rIns="0" bIns="35996" anchor="ctr"/>
          <a:lstStyle/>
          <a:p>
            <a:pPr algn="ctr" fontAlgn="auto">
              <a:spcBef>
                <a:spcPts val="0"/>
              </a:spcBef>
              <a:spcAft>
                <a:spcPts val="0"/>
              </a:spcAft>
              <a:defRPr/>
            </a:pPr>
            <a:r>
              <a:rPr lang="nl-NL" sz="1000" dirty="0" smtClean="0">
                <a:solidFill>
                  <a:schemeClr val="tx1"/>
                </a:solidFill>
                <a:latin typeface="Arial" pitchFamily="34" charset="0"/>
                <a:cs typeface="Arial" pitchFamily="34" charset="0"/>
              </a:rPr>
              <a:t>API</a:t>
            </a:r>
            <a:endParaRPr lang="nl-NL" sz="1000" dirty="0">
              <a:solidFill>
                <a:schemeClr val="tx1"/>
              </a:solidFill>
              <a:latin typeface="Arial" pitchFamily="34" charset="0"/>
              <a:cs typeface="Arial" pitchFamily="34" charset="0"/>
            </a:endParaRPr>
          </a:p>
        </p:txBody>
      </p:sp>
      <p:sp>
        <p:nvSpPr>
          <p:cNvPr id="121" name="Rounded Rectangle 120"/>
          <p:cNvSpPr/>
          <p:nvPr/>
        </p:nvSpPr>
        <p:spPr>
          <a:xfrm>
            <a:off x="5870548" y="2674584"/>
            <a:ext cx="1169581" cy="963966"/>
          </a:xfrm>
          <a:prstGeom prst="roundRect">
            <a:avLst/>
          </a:prstGeom>
          <a:solidFill>
            <a:schemeClr val="accent1">
              <a:lumMod val="40000"/>
              <a:lumOff val="6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91430" tIns="45715" rIns="91430" bIns="45715" rtlCol="0" anchor="ctr"/>
          <a:lstStyle/>
          <a:p>
            <a:pPr algn="ctr"/>
            <a:endParaRPr lang="en-US" sz="1000" dirty="0" smtClean="0">
              <a:solidFill>
                <a:schemeClr val="tx2">
                  <a:lumMod val="50000"/>
                </a:schemeClr>
              </a:solidFill>
              <a:latin typeface="Calibri" pitchFamily="34" charset="0"/>
            </a:endParaRPr>
          </a:p>
        </p:txBody>
      </p:sp>
      <p:grpSp>
        <p:nvGrpSpPr>
          <p:cNvPr id="4" name="Group 23"/>
          <p:cNvGrpSpPr>
            <a:grpSpLocks/>
          </p:cNvGrpSpPr>
          <p:nvPr/>
        </p:nvGrpSpPr>
        <p:grpSpPr bwMode="auto">
          <a:xfrm>
            <a:off x="5925926" y="2661737"/>
            <a:ext cx="520875" cy="561592"/>
            <a:chOff x="567" y="1616"/>
            <a:chExt cx="568" cy="605"/>
          </a:xfrm>
        </p:grpSpPr>
        <p:sp>
          <p:nvSpPr>
            <p:cNvPr id="123" name="AutoShape 17"/>
            <p:cNvSpPr>
              <a:spLocks noChangeAspect="1" noChangeArrowheads="1" noTextEdit="1"/>
            </p:cNvSpPr>
            <p:nvPr/>
          </p:nvSpPr>
          <p:spPr bwMode="auto">
            <a:xfrm>
              <a:off x="567" y="1616"/>
              <a:ext cx="568" cy="605"/>
            </a:xfrm>
            <a:prstGeom prst="rect">
              <a:avLst/>
            </a:prstGeom>
            <a:noFill/>
            <a:ln w="9525">
              <a:noFill/>
              <a:miter lim="800000"/>
              <a:headEnd/>
              <a:tailEnd/>
            </a:ln>
          </p:spPr>
          <p:txBody>
            <a:bodyPr/>
            <a:lstStyle/>
            <a:p>
              <a:endParaRPr lang="en-US" sz="700" dirty="0"/>
            </a:p>
          </p:txBody>
        </p:sp>
        <p:sp>
          <p:nvSpPr>
            <p:cNvPr id="124" name="Freeform 19"/>
            <p:cNvSpPr>
              <a:spLocks/>
            </p:cNvSpPr>
            <p:nvPr/>
          </p:nvSpPr>
          <p:spPr bwMode="auto">
            <a:xfrm>
              <a:off x="611" y="1660"/>
              <a:ext cx="480" cy="517"/>
            </a:xfrm>
            <a:custGeom>
              <a:avLst/>
              <a:gdLst>
                <a:gd name="T0" fmla="*/ 1 w 960"/>
                <a:gd name="T1" fmla="*/ 0 h 1034"/>
                <a:gd name="T2" fmla="*/ 1 w 960"/>
                <a:gd name="T3" fmla="*/ 1 h 1034"/>
                <a:gd name="T4" fmla="*/ 1 w 960"/>
                <a:gd name="T5" fmla="*/ 1 h 1034"/>
                <a:gd name="T6" fmla="*/ 1 w 960"/>
                <a:gd name="T7" fmla="*/ 1 h 1034"/>
                <a:gd name="T8" fmla="*/ 1 w 960"/>
                <a:gd name="T9" fmla="*/ 1 h 1034"/>
                <a:gd name="T10" fmla="*/ 1 w 960"/>
                <a:gd name="T11" fmla="*/ 1 h 1034"/>
                <a:gd name="T12" fmla="*/ 1 w 960"/>
                <a:gd name="T13" fmla="*/ 1 h 1034"/>
                <a:gd name="T14" fmla="*/ 1 w 960"/>
                <a:gd name="T15" fmla="*/ 1 h 1034"/>
                <a:gd name="T16" fmla="*/ 1 w 960"/>
                <a:gd name="T17" fmla="*/ 1 h 1034"/>
                <a:gd name="T18" fmla="*/ 1 w 960"/>
                <a:gd name="T19" fmla="*/ 1 h 1034"/>
                <a:gd name="T20" fmla="*/ 1 w 960"/>
                <a:gd name="T21" fmla="*/ 1 h 1034"/>
                <a:gd name="T22" fmla="*/ 1 w 960"/>
                <a:gd name="T23" fmla="*/ 1 h 1034"/>
                <a:gd name="T24" fmla="*/ 1 w 960"/>
                <a:gd name="T25" fmla="*/ 1 h 1034"/>
                <a:gd name="T26" fmla="*/ 1 w 960"/>
                <a:gd name="T27" fmla="*/ 1 h 1034"/>
                <a:gd name="T28" fmla="*/ 1 w 960"/>
                <a:gd name="T29" fmla="*/ 1 h 1034"/>
                <a:gd name="T30" fmla="*/ 1 w 960"/>
                <a:gd name="T31" fmla="*/ 1 h 1034"/>
                <a:gd name="T32" fmla="*/ 1 w 960"/>
                <a:gd name="T33" fmla="*/ 1 h 1034"/>
                <a:gd name="T34" fmla="*/ 1 w 960"/>
                <a:gd name="T35" fmla="*/ 1 h 1034"/>
                <a:gd name="T36" fmla="*/ 1 w 960"/>
                <a:gd name="T37" fmla="*/ 1 h 1034"/>
                <a:gd name="T38" fmla="*/ 1 w 960"/>
                <a:gd name="T39" fmla="*/ 1 h 1034"/>
                <a:gd name="T40" fmla="*/ 1 w 960"/>
                <a:gd name="T41" fmla="*/ 1 h 1034"/>
                <a:gd name="T42" fmla="*/ 1 w 960"/>
                <a:gd name="T43" fmla="*/ 1 h 1034"/>
                <a:gd name="T44" fmla="*/ 1 w 960"/>
                <a:gd name="T45" fmla="*/ 1 h 1034"/>
                <a:gd name="T46" fmla="*/ 1 w 960"/>
                <a:gd name="T47" fmla="*/ 1 h 1034"/>
                <a:gd name="T48" fmla="*/ 1 w 960"/>
                <a:gd name="T49" fmla="*/ 1 h 1034"/>
                <a:gd name="T50" fmla="*/ 1 w 960"/>
                <a:gd name="T51" fmla="*/ 1 h 1034"/>
                <a:gd name="T52" fmla="*/ 1 w 960"/>
                <a:gd name="T53" fmla="*/ 1 h 1034"/>
                <a:gd name="T54" fmla="*/ 1 w 960"/>
                <a:gd name="T55" fmla="*/ 1 h 1034"/>
                <a:gd name="T56" fmla="*/ 1 w 960"/>
                <a:gd name="T57" fmla="*/ 1 h 1034"/>
                <a:gd name="T58" fmla="*/ 1 w 960"/>
                <a:gd name="T59" fmla="*/ 1 h 1034"/>
                <a:gd name="T60" fmla="*/ 1 w 960"/>
                <a:gd name="T61" fmla="*/ 1 h 1034"/>
                <a:gd name="T62" fmla="*/ 1 w 960"/>
                <a:gd name="T63" fmla="*/ 1 h 1034"/>
                <a:gd name="T64" fmla="*/ 1 w 960"/>
                <a:gd name="T65" fmla="*/ 1 h 1034"/>
                <a:gd name="T66" fmla="*/ 1 w 960"/>
                <a:gd name="T67" fmla="*/ 1 h 1034"/>
                <a:gd name="T68" fmla="*/ 1 w 960"/>
                <a:gd name="T69" fmla="*/ 1 h 1034"/>
                <a:gd name="T70" fmla="*/ 1 w 960"/>
                <a:gd name="T71" fmla="*/ 1 h 1034"/>
                <a:gd name="T72" fmla="*/ 1 w 960"/>
                <a:gd name="T73" fmla="*/ 1 h 1034"/>
                <a:gd name="T74" fmla="*/ 1 w 960"/>
                <a:gd name="T75" fmla="*/ 1 h 1034"/>
                <a:gd name="T76" fmla="*/ 1 w 960"/>
                <a:gd name="T77" fmla="*/ 1 h 1034"/>
                <a:gd name="T78" fmla="*/ 1 w 960"/>
                <a:gd name="T79" fmla="*/ 1 h 1034"/>
                <a:gd name="T80" fmla="*/ 1 w 960"/>
                <a:gd name="T81" fmla="*/ 1 h 1034"/>
                <a:gd name="T82" fmla="*/ 1 w 960"/>
                <a:gd name="T83" fmla="*/ 1 h 1034"/>
                <a:gd name="T84" fmla="*/ 1 w 960"/>
                <a:gd name="T85" fmla="*/ 1 h 1034"/>
                <a:gd name="T86" fmla="*/ 1 w 960"/>
                <a:gd name="T87" fmla="*/ 1 h 1034"/>
                <a:gd name="T88" fmla="*/ 0 w 960"/>
                <a:gd name="T89" fmla="*/ 1 h 1034"/>
                <a:gd name="T90" fmla="*/ 0 w 960"/>
                <a:gd name="T91" fmla="*/ 1 h 1034"/>
                <a:gd name="T92" fmla="*/ 1 w 960"/>
                <a:gd name="T93" fmla="*/ 1 h 1034"/>
                <a:gd name="T94" fmla="*/ 1 w 960"/>
                <a:gd name="T95" fmla="*/ 1 h 1034"/>
                <a:gd name="T96" fmla="*/ 1 w 960"/>
                <a:gd name="T97" fmla="*/ 1 h 1034"/>
                <a:gd name="T98" fmla="*/ 1 w 960"/>
                <a:gd name="T99" fmla="*/ 1 h 1034"/>
                <a:gd name="T100" fmla="*/ 1 w 960"/>
                <a:gd name="T101" fmla="*/ 1 h 1034"/>
                <a:gd name="T102" fmla="*/ 1 w 960"/>
                <a:gd name="T103" fmla="*/ 1 h 1034"/>
                <a:gd name="T104" fmla="*/ 1 w 960"/>
                <a:gd name="T105" fmla="*/ 1 h 1034"/>
                <a:gd name="T106" fmla="*/ 1 w 960"/>
                <a:gd name="T107" fmla="*/ 1 h 1034"/>
                <a:gd name="T108" fmla="*/ 1 w 960"/>
                <a:gd name="T109" fmla="*/ 1 h 1034"/>
                <a:gd name="T110" fmla="*/ 1 w 960"/>
                <a:gd name="T111" fmla="*/ 1 h 1034"/>
                <a:gd name="T112" fmla="*/ 1 w 960"/>
                <a:gd name="T113" fmla="*/ 1 h 1034"/>
                <a:gd name="T114" fmla="*/ 1 w 960"/>
                <a:gd name="T115" fmla="*/ 1 h 1034"/>
                <a:gd name="T116" fmla="*/ 1 w 960"/>
                <a:gd name="T117" fmla="*/ 1 h 1034"/>
                <a:gd name="T118" fmla="*/ 1 w 960"/>
                <a:gd name="T119" fmla="*/ 1 h 1034"/>
                <a:gd name="T120" fmla="*/ 1 w 960"/>
                <a:gd name="T121" fmla="*/ 1 h 1034"/>
                <a:gd name="T122" fmla="*/ 1 w 960"/>
                <a:gd name="T123" fmla="*/ 0 h 1034"/>
                <a:gd name="T124" fmla="*/ 1 w 960"/>
                <a:gd name="T125" fmla="*/ 0 h 1034"/>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960"/>
                <a:gd name="T190" fmla="*/ 0 h 1034"/>
                <a:gd name="T191" fmla="*/ 960 w 960"/>
                <a:gd name="T192" fmla="*/ 1034 h 1034"/>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960" h="1034">
                  <a:moveTo>
                    <a:pt x="332" y="0"/>
                  </a:moveTo>
                  <a:lnTo>
                    <a:pt x="354" y="12"/>
                  </a:lnTo>
                  <a:lnTo>
                    <a:pt x="376" y="24"/>
                  </a:lnTo>
                  <a:lnTo>
                    <a:pt x="399" y="35"/>
                  </a:lnTo>
                  <a:lnTo>
                    <a:pt x="423" y="47"/>
                  </a:lnTo>
                  <a:lnTo>
                    <a:pt x="445" y="57"/>
                  </a:lnTo>
                  <a:lnTo>
                    <a:pt x="468" y="68"/>
                  </a:lnTo>
                  <a:lnTo>
                    <a:pt x="490" y="80"/>
                  </a:lnTo>
                  <a:lnTo>
                    <a:pt x="511" y="92"/>
                  </a:lnTo>
                  <a:lnTo>
                    <a:pt x="534" y="104"/>
                  </a:lnTo>
                  <a:lnTo>
                    <a:pt x="554" y="116"/>
                  </a:lnTo>
                  <a:lnTo>
                    <a:pt x="575" y="130"/>
                  </a:lnTo>
                  <a:lnTo>
                    <a:pt x="594" y="144"/>
                  </a:lnTo>
                  <a:lnTo>
                    <a:pt x="620" y="164"/>
                  </a:lnTo>
                  <a:lnTo>
                    <a:pt x="642" y="183"/>
                  </a:lnTo>
                  <a:lnTo>
                    <a:pt x="665" y="204"/>
                  </a:lnTo>
                  <a:lnTo>
                    <a:pt x="687" y="227"/>
                  </a:lnTo>
                  <a:lnTo>
                    <a:pt x="710" y="247"/>
                  </a:lnTo>
                  <a:lnTo>
                    <a:pt x="730" y="270"/>
                  </a:lnTo>
                  <a:lnTo>
                    <a:pt x="751" y="292"/>
                  </a:lnTo>
                  <a:lnTo>
                    <a:pt x="773" y="315"/>
                  </a:lnTo>
                  <a:lnTo>
                    <a:pt x="794" y="337"/>
                  </a:lnTo>
                  <a:lnTo>
                    <a:pt x="815" y="360"/>
                  </a:lnTo>
                  <a:lnTo>
                    <a:pt x="836" y="382"/>
                  </a:lnTo>
                  <a:lnTo>
                    <a:pt x="856" y="403"/>
                  </a:lnTo>
                  <a:lnTo>
                    <a:pt x="856" y="470"/>
                  </a:lnTo>
                  <a:lnTo>
                    <a:pt x="824" y="470"/>
                  </a:lnTo>
                  <a:lnTo>
                    <a:pt x="824" y="780"/>
                  </a:lnTo>
                  <a:lnTo>
                    <a:pt x="932" y="890"/>
                  </a:lnTo>
                  <a:lnTo>
                    <a:pt x="932" y="939"/>
                  </a:lnTo>
                  <a:lnTo>
                    <a:pt x="936" y="942"/>
                  </a:lnTo>
                  <a:lnTo>
                    <a:pt x="938" y="944"/>
                  </a:lnTo>
                  <a:lnTo>
                    <a:pt x="939" y="946"/>
                  </a:lnTo>
                  <a:lnTo>
                    <a:pt x="943" y="949"/>
                  </a:lnTo>
                  <a:lnTo>
                    <a:pt x="944" y="951"/>
                  </a:lnTo>
                  <a:lnTo>
                    <a:pt x="946" y="953"/>
                  </a:lnTo>
                  <a:lnTo>
                    <a:pt x="950" y="956"/>
                  </a:lnTo>
                  <a:lnTo>
                    <a:pt x="951" y="958"/>
                  </a:lnTo>
                  <a:lnTo>
                    <a:pt x="955" y="961"/>
                  </a:lnTo>
                  <a:lnTo>
                    <a:pt x="956" y="963"/>
                  </a:lnTo>
                  <a:lnTo>
                    <a:pt x="958" y="965"/>
                  </a:lnTo>
                  <a:lnTo>
                    <a:pt x="960" y="966"/>
                  </a:lnTo>
                  <a:lnTo>
                    <a:pt x="960" y="1034"/>
                  </a:lnTo>
                  <a:lnTo>
                    <a:pt x="297" y="1034"/>
                  </a:lnTo>
                  <a:lnTo>
                    <a:pt x="0" y="737"/>
                  </a:lnTo>
                  <a:lnTo>
                    <a:pt x="0" y="628"/>
                  </a:lnTo>
                  <a:lnTo>
                    <a:pt x="69" y="628"/>
                  </a:lnTo>
                  <a:lnTo>
                    <a:pt x="69" y="246"/>
                  </a:lnTo>
                  <a:lnTo>
                    <a:pt x="66" y="242"/>
                  </a:lnTo>
                  <a:lnTo>
                    <a:pt x="62" y="239"/>
                  </a:lnTo>
                  <a:lnTo>
                    <a:pt x="57" y="234"/>
                  </a:lnTo>
                  <a:lnTo>
                    <a:pt x="54" y="228"/>
                  </a:lnTo>
                  <a:lnTo>
                    <a:pt x="48" y="223"/>
                  </a:lnTo>
                  <a:lnTo>
                    <a:pt x="43" y="220"/>
                  </a:lnTo>
                  <a:lnTo>
                    <a:pt x="40" y="215"/>
                  </a:lnTo>
                  <a:lnTo>
                    <a:pt x="36" y="211"/>
                  </a:lnTo>
                  <a:lnTo>
                    <a:pt x="33" y="208"/>
                  </a:lnTo>
                  <a:lnTo>
                    <a:pt x="31" y="204"/>
                  </a:lnTo>
                  <a:lnTo>
                    <a:pt x="29" y="202"/>
                  </a:lnTo>
                  <a:lnTo>
                    <a:pt x="28" y="201"/>
                  </a:lnTo>
                  <a:lnTo>
                    <a:pt x="28" y="145"/>
                  </a:lnTo>
                  <a:lnTo>
                    <a:pt x="332" y="0"/>
                  </a:lnTo>
                  <a:close/>
                </a:path>
              </a:pathLst>
            </a:custGeom>
            <a:solidFill>
              <a:srgbClr val="000066"/>
            </a:solidFill>
            <a:ln w="9525">
              <a:noFill/>
              <a:round/>
              <a:headEnd/>
              <a:tailEnd/>
            </a:ln>
          </p:spPr>
          <p:txBody>
            <a:bodyPr/>
            <a:lstStyle/>
            <a:p>
              <a:endParaRPr lang="en-US" sz="700" dirty="0"/>
            </a:p>
          </p:txBody>
        </p:sp>
        <p:sp>
          <p:nvSpPr>
            <p:cNvPr id="125" name="Freeform 20"/>
            <p:cNvSpPr>
              <a:spLocks/>
            </p:cNvSpPr>
            <p:nvPr/>
          </p:nvSpPr>
          <p:spPr bwMode="auto">
            <a:xfrm>
              <a:off x="640" y="1689"/>
              <a:ext cx="385" cy="192"/>
            </a:xfrm>
            <a:custGeom>
              <a:avLst/>
              <a:gdLst>
                <a:gd name="T0" fmla="*/ 0 w 772"/>
                <a:gd name="T1" fmla="*/ 0 h 386"/>
                <a:gd name="T2" fmla="*/ 0 w 772"/>
                <a:gd name="T3" fmla="*/ 0 h 386"/>
                <a:gd name="T4" fmla="*/ 0 w 772"/>
                <a:gd name="T5" fmla="*/ 0 h 386"/>
                <a:gd name="T6" fmla="*/ 0 w 772"/>
                <a:gd name="T7" fmla="*/ 0 h 386"/>
                <a:gd name="T8" fmla="*/ 0 w 772"/>
                <a:gd name="T9" fmla="*/ 0 h 386"/>
                <a:gd name="T10" fmla="*/ 0 w 772"/>
                <a:gd name="T11" fmla="*/ 0 h 386"/>
                <a:gd name="T12" fmla="*/ 0 w 772"/>
                <a:gd name="T13" fmla="*/ 0 h 386"/>
                <a:gd name="T14" fmla="*/ 0 w 772"/>
                <a:gd name="T15" fmla="*/ 0 h 386"/>
                <a:gd name="T16" fmla="*/ 0 w 772"/>
                <a:gd name="T17" fmla="*/ 0 h 386"/>
                <a:gd name="T18" fmla="*/ 0 w 772"/>
                <a:gd name="T19" fmla="*/ 0 h 386"/>
                <a:gd name="T20" fmla="*/ 0 w 772"/>
                <a:gd name="T21" fmla="*/ 0 h 386"/>
                <a:gd name="T22" fmla="*/ 0 w 772"/>
                <a:gd name="T23" fmla="*/ 0 h 386"/>
                <a:gd name="T24" fmla="*/ 0 w 772"/>
                <a:gd name="T25" fmla="*/ 0 h 386"/>
                <a:gd name="T26" fmla="*/ 0 w 772"/>
                <a:gd name="T27" fmla="*/ 0 h 386"/>
                <a:gd name="T28" fmla="*/ 0 w 772"/>
                <a:gd name="T29" fmla="*/ 0 h 386"/>
                <a:gd name="T30" fmla="*/ 0 w 772"/>
                <a:gd name="T31" fmla="*/ 0 h 386"/>
                <a:gd name="T32" fmla="*/ 0 w 772"/>
                <a:gd name="T33" fmla="*/ 0 h 386"/>
                <a:gd name="T34" fmla="*/ 0 w 772"/>
                <a:gd name="T35" fmla="*/ 0 h 386"/>
                <a:gd name="T36" fmla="*/ 0 w 772"/>
                <a:gd name="T37" fmla="*/ 0 h 386"/>
                <a:gd name="T38" fmla="*/ 0 w 772"/>
                <a:gd name="T39" fmla="*/ 0 h 386"/>
                <a:gd name="T40" fmla="*/ 0 w 772"/>
                <a:gd name="T41" fmla="*/ 0 h 386"/>
                <a:gd name="T42" fmla="*/ 0 w 772"/>
                <a:gd name="T43" fmla="*/ 0 h 386"/>
                <a:gd name="T44" fmla="*/ 0 w 772"/>
                <a:gd name="T45" fmla="*/ 0 h 386"/>
                <a:gd name="T46" fmla="*/ 0 w 772"/>
                <a:gd name="T47" fmla="*/ 0 h 386"/>
                <a:gd name="T48" fmla="*/ 0 w 772"/>
                <a:gd name="T49" fmla="*/ 0 h 386"/>
                <a:gd name="T50" fmla="*/ 0 w 772"/>
                <a:gd name="T51" fmla="*/ 0 h 386"/>
                <a:gd name="T52" fmla="*/ 0 w 772"/>
                <a:gd name="T53" fmla="*/ 0 h 386"/>
                <a:gd name="T54" fmla="*/ 0 w 772"/>
                <a:gd name="T55" fmla="*/ 0 h 386"/>
                <a:gd name="T56" fmla="*/ 0 w 772"/>
                <a:gd name="T57" fmla="*/ 0 h 386"/>
                <a:gd name="T58" fmla="*/ 0 w 772"/>
                <a:gd name="T59" fmla="*/ 0 h 386"/>
                <a:gd name="T60" fmla="*/ 0 w 772"/>
                <a:gd name="T61" fmla="*/ 0 h 386"/>
                <a:gd name="T62" fmla="*/ 0 w 772"/>
                <a:gd name="T63" fmla="*/ 0 h 386"/>
                <a:gd name="T64" fmla="*/ 0 w 772"/>
                <a:gd name="T65" fmla="*/ 0 h 386"/>
                <a:gd name="T66" fmla="*/ 0 w 772"/>
                <a:gd name="T67" fmla="*/ 0 h 386"/>
                <a:gd name="T68" fmla="*/ 0 w 772"/>
                <a:gd name="T69" fmla="*/ 0 h 386"/>
                <a:gd name="T70" fmla="*/ 0 w 772"/>
                <a:gd name="T71" fmla="*/ 0 h 386"/>
                <a:gd name="T72" fmla="*/ 0 w 772"/>
                <a:gd name="T73" fmla="*/ 0 h 386"/>
                <a:gd name="T74" fmla="*/ 0 w 772"/>
                <a:gd name="T75" fmla="*/ 0 h 386"/>
                <a:gd name="T76" fmla="*/ 0 w 772"/>
                <a:gd name="T77" fmla="*/ 0 h 386"/>
                <a:gd name="T78" fmla="*/ 0 w 772"/>
                <a:gd name="T79" fmla="*/ 0 h 386"/>
                <a:gd name="T80" fmla="*/ 0 w 772"/>
                <a:gd name="T81" fmla="*/ 0 h 386"/>
                <a:gd name="T82" fmla="*/ 0 w 772"/>
                <a:gd name="T83" fmla="*/ 0 h 386"/>
                <a:gd name="T84" fmla="*/ 0 w 772"/>
                <a:gd name="T85" fmla="*/ 0 h 386"/>
                <a:gd name="T86" fmla="*/ 0 w 772"/>
                <a:gd name="T87" fmla="*/ 0 h 386"/>
                <a:gd name="T88" fmla="*/ 0 w 772"/>
                <a:gd name="T89" fmla="*/ 0 h 386"/>
                <a:gd name="T90" fmla="*/ 0 w 772"/>
                <a:gd name="T91" fmla="*/ 0 h 386"/>
                <a:gd name="T92" fmla="*/ 0 w 772"/>
                <a:gd name="T93" fmla="*/ 0 h 386"/>
                <a:gd name="T94" fmla="*/ 0 w 772"/>
                <a:gd name="T95" fmla="*/ 0 h 386"/>
                <a:gd name="T96" fmla="*/ 0 w 772"/>
                <a:gd name="T97" fmla="*/ 0 h 386"/>
                <a:gd name="T98" fmla="*/ 0 w 772"/>
                <a:gd name="T99" fmla="*/ 0 h 386"/>
                <a:gd name="T100" fmla="*/ 0 w 772"/>
                <a:gd name="T101" fmla="*/ 0 h 386"/>
                <a:gd name="T102" fmla="*/ 0 w 772"/>
                <a:gd name="T103" fmla="*/ 0 h 386"/>
                <a:gd name="T104" fmla="*/ 0 w 772"/>
                <a:gd name="T105" fmla="*/ 0 h 386"/>
                <a:gd name="T106" fmla="*/ 0 w 772"/>
                <a:gd name="T107" fmla="*/ 0 h 386"/>
                <a:gd name="T108" fmla="*/ 0 w 772"/>
                <a:gd name="T109" fmla="*/ 0 h 386"/>
                <a:gd name="T110" fmla="*/ 0 w 772"/>
                <a:gd name="T111" fmla="*/ 0 h 386"/>
                <a:gd name="T112" fmla="*/ 0 w 772"/>
                <a:gd name="T113" fmla="*/ 0 h 38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772"/>
                <a:gd name="T172" fmla="*/ 0 h 386"/>
                <a:gd name="T173" fmla="*/ 772 w 772"/>
                <a:gd name="T174" fmla="*/ 386 h 38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772" h="386">
                  <a:moveTo>
                    <a:pt x="318" y="0"/>
                  </a:moveTo>
                  <a:lnTo>
                    <a:pt x="326" y="5"/>
                  </a:lnTo>
                  <a:lnTo>
                    <a:pt x="333" y="9"/>
                  </a:lnTo>
                  <a:lnTo>
                    <a:pt x="340" y="12"/>
                  </a:lnTo>
                  <a:lnTo>
                    <a:pt x="347" y="16"/>
                  </a:lnTo>
                  <a:lnTo>
                    <a:pt x="356" y="21"/>
                  </a:lnTo>
                  <a:lnTo>
                    <a:pt x="363" y="24"/>
                  </a:lnTo>
                  <a:lnTo>
                    <a:pt x="369" y="28"/>
                  </a:lnTo>
                  <a:lnTo>
                    <a:pt x="376" y="31"/>
                  </a:lnTo>
                  <a:lnTo>
                    <a:pt x="385" y="37"/>
                  </a:lnTo>
                  <a:lnTo>
                    <a:pt x="392" y="40"/>
                  </a:lnTo>
                  <a:lnTo>
                    <a:pt x="399" y="43"/>
                  </a:lnTo>
                  <a:lnTo>
                    <a:pt x="406" y="47"/>
                  </a:lnTo>
                  <a:lnTo>
                    <a:pt x="416" y="52"/>
                  </a:lnTo>
                  <a:lnTo>
                    <a:pt x="426" y="57"/>
                  </a:lnTo>
                  <a:lnTo>
                    <a:pt x="435" y="62"/>
                  </a:lnTo>
                  <a:lnTo>
                    <a:pt x="445" y="68"/>
                  </a:lnTo>
                  <a:lnTo>
                    <a:pt x="456" y="73"/>
                  </a:lnTo>
                  <a:lnTo>
                    <a:pt x="466" y="76"/>
                  </a:lnTo>
                  <a:lnTo>
                    <a:pt x="475" y="81"/>
                  </a:lnTo>
                  <a:lnTo>
                    <a:pt x="485" y="87"/>
                  </a:lnTo>
                  <a:lnTo>
                    <a:pt x="496" y="94"/>
                  </a:lnTo>
                  <a:lnTo>
                    <a:pt x="504" y="99"/>
                  </a:lnTo>
                  <a:lnTo>
                    <a:pt x="513" y="106"/>
                  </a:lnTo>
                  <a:lnTo>
                    <a:pt x="521" y="111"/>
                  </a:lnTo>
                  <a:lnTo>
                    <a:pt x="544" y="130"/>
                  </a:lnTo>
                  <a:lnTo>
                    <a:pt x="566" y="151"/>
                  </a:lnTo>
                  <a:lnTo>
                    <a:pt x="587" y="170"/>
                  </a:lnTo>
                  <a:lnTo>
                    <a:pt x="608" y="190"/>
                  </a:lnTo>
                  <a:lnTo>
                    <a:pt x="628" y="211"/>
                  </a:lnTo>
                  <a:lnTo>
                    <a:pt x="649" y="232"/>
                  </a:lnTo>
                  <a:lnTo>
                    <a:pt x="670" y="254"/>
                  </a:lnTo>
                  <a:lnTo>
                    <a:pt x="689" y="275"/>
                  </a:lnTo>
                  <a:lnTo>
                    <a:pt x="710" y="296"/>
                  </a:lnTo>
                  <a:lnTo>
                    <a:pt x="730" y="318"/>
                  </a:lnTo>
                  <a:lnTo>
                    <a:pt x="751" y="339"/>
                  </a:lnTo>
                  <a:lnTo>
                    <a:pt x="772" y="360"/>
                  </a:lnTo>
                  <a:lnTo>
                    <a:pt x="772" y="386"/>
                  </a:lnTo>
                  <a:lnTo>
                    <a:pt x="254" y="386"/>
                  </a:lnTo>
                  <a:lnTo>
                    <a:pt x="0" y="132"/>
                  </a:lnTo>
                  <a:lnTo>
                    <a:pt x="0" y="107"/>
                  </a:lnTo>
                  <a:lnTo>
                    <a:pt x="2" y="107"/>
                  </a:lnTo>
                  <a:lnTo>
                    <a:pt x="3" y="107"/>
                  </a:lnTo>
                  <a:lnTo>
                    <a:pt x="5" y="106"/>
                  </a:lnTo>
                  <a:lnTo>
                    <a:pt x="7" y="104"/>
                  </a:lnTo>
                  <a:lnTo>
                    <a:pt x="9" y="104"/>
                  </a:lnTo>
                  <a:lnTo>
                    <a:pt x="10" y="104"/>
                  </a:lnTo>
                  <a:lnTo>
                    <a:pt x="12" y="102"/>
                  </a:lnTo>
                  <a:lnTo>
                    <a:pt x="14" y="102"/>
                  </a:lnTo>
                  <a:lnTo>
                    <a:pt x="14" y="100"/>
                  </a:lnTo>
                  <a:lnTo>
                    <a:pt x="257" y="342"/>
                  </a:lnTo>
                  <a:lnTo>
                    <a:pt x="525" y="206"/>
                  </a:lnTo>
                  <a:lnTo>
                    <a:pt x="318" y="0"/>
                  </a:lnTo>
                  <a:close/>
                </a:path>
              </a:pathLst>
            </a:custGeom>
            <a:solidFill>
              <a:srgbClr val="A2C1FE"/>
            </a:solidFill>
            <a:ln w="9525">
              <a:noFill/>
              <a:round/>
              <a:headEnd/>
              <a:tailEnd/>
            </a:ln>
          </p:spPr>
          <p:txBody>
            <a:bodyPr/>
            <a:lstStyle/>
            <a:p>
              <a:endParaRPr lang="en-US" sz="700" dirty="0"/>
            </a:p>
          </p:txBody>
        </p:sp>
        <p:sp>
          <p:nvSpPr>
            <p:cNvPr id="126" name="Freeform 21"/>
            <p:cNvSpPr>
              <a:spLocks/>
            </p:cNvSpPr>
            <p:nvPr/>
          </p:nvSpPr>
          <p:spPr bwMode="auto">
            <a:xfrm>
              <a:off x="626" y="1904"/>
              <a:ext cx="436" cy="228"/>
            </a:xfrm>
            <a:custGeom>
              <a:avLst/>
              <a:gdLst>
                <a:gd name="T0" fmla="*/ 0 w 874"/>
                <a:gd name="T1" fmla="*/ 0 h 456"/>
                <a:gd name="T2" fmla="*/ 0 w 874"/>
                <a:gd name="T3" fmla="*/ 0 h 456"/>
                <a:gd name="T4" fmla="*/ 0 w 874"/>
                <a:gd name="T5" fmla="*/ 1 h 456"/>
                <a:gd name="T6" fmla="*/ 0 w 874"/>
                <a:gd name="T7" fmla="*/ 1 h 456"/>
                <a:gd name="T8" fmla="*/ 0 w 874"/>
                <a:gd name="T9" fmla="*/ 1 h 456"/>
                <a:gd name="T10" fmla="*/ 0 w 874"/>
                <a:gd name="T11" fmla="*/ 1 h 456"/>
                <a:gd name="T12" fmla="*/ 0 w 874"/>
                <a:gd name="T13" fmla="*/ 1 h 456"/>
                <a:gd name="T14" fmla="*/ 0 w 874"/>
                <a:gd name="T15" fmla="*/ 1 h 456"/>
                <a:gd name="T16" fmla="*/ 0 w 874"/>
                <a:gd name="T17" fmla="*/ 0 h 456"/>
                <a:gd name="T18" fmla="*/ 0 w 874"/>
                <a:gd name="T19" fmla="*/ 0 h 456"/>
                <a:gd name="T20" fmla="*/ 0 w 874"/>
                <a:gd name="T21" fmla="*/ 1 h 456"/>
                <a:gd name="T22" fmla="*/ 0 w 874"/>
                <a:gd name="T23" fmla="*/ 1 h 456"/>
                <a:gd name="T24" fmla="*/ 0 w 874"/>
                <a:gd name="T25" fmla="*/ 1 h 456"/>
                <a:gd name="T26" fmla="*/ 0 w 874"/>
                <a:gd name="T27" fmla="*/ 1 h 456"/>
                <a:gd name="T28" fmla="*/ 0 w 874"/>
                <a:gd name="T29" fmla="*/ 1 h 456"/>
                <a:gd name="T30" fmla="*/ 0 w 874"/>
                <a:gd name="T31" fmla="*/ 1 h 456"/>
                <a:gd name="T32" fmla="*/ 0 w 874"/>
                <a:gd name="T33" fmla="*/ 0 h 456"/>
                <a:gd name="T34" fmla="*/ 0 w 874"/>
                <a:gd name="T35" fmla="*/ 0 h 456"/>
                <a:gd name="T36" fmla="*/ 0 w 874"/>
                <a:gd name="T37" fmla="*/ 1 h 456"/>
                <a:gd name="T38" fmla="*/ 0 w 874"/>
                <a:gd name="T39" fmla="*/ 1 h 456"/>
                <a:gd name="T40" fmla="*/ 0 w 874"/>
                <a:gd name="T41" fmla="*/ 1 h 456"/>
                <a:gd name="T42" fmla="*/ 0 w 874"/>
                <a:gd name="T43" fmla="*/ 1 h 456"/>
                <a:gd name="T44" fmla="*/ 0 w 874"/>
                <a:gd name="T45" fmla="*/ 1 h 456"/>
                <a:gd name="T46" fmla="*/ 0 w 874"/>
                <a:gd name="T47" fmla="*/ 1 h 456"/>
                <a:gd name="T48" fmla="*/ 0 w 874"/>
                <a:gd name="T49" fmla="*/ 0 h 456"/>
                <a:gd name="T50" fmla="*/ 0 w 874"/>
                <a:gd name="T51" fmla="*/ 0 h 456"/>
                <a:gd name="T52" fmla="*/ 0 w 874"/>
                <a:gd name="T53" fmla="*/ 1 h 456"/>
                <a:gd name="T54" fmla="*/ 0 w 874"/>
                <a:gd name="T55" fmla="*/ 1 h 456"/>
                <a:gd name="T56" fmla="*/ 0 w 874"/>
                <a:gd name="T57" fmla="*/ 1 h 456"/>
                <a:gd name="T58" fmla="*/ 0 w 874"/>
                <a:gd name="T59" fmla="*/ 1 h 456"/>
                <a:gd name="T60" fmla="*/ 0 w 874"/>
                <a:gd name="T61" fmla="*/ 1 h 456"/>
                <a:gd name="T62" fmla="*/ 0 w 874"/>
                <a:gd name="T63" fmla="*/ 1 h 456"/>
                <a:gd name="T64" fmla="*/ 0 w 874"/>
                <a:gd name="T65" fmla="*/ 1 h 456"/>
                <a:gd name="T66" fmla="*/ 0 w 874"/>
                <a:gd name="T67" fmla="*/ 1 h 456"/>
                <a:gd name="T68" fmla="*/ 0 w 874"/>
                <a:gd name="T69" fmla="*/ 1 h 456"/>
                <a:gd name="T70" fmla="*/ 0 w 874"/>
                <a:gd name="T71" fmla="*/ 1 h 456"/>
                <a:gd name="T72" fmla="*/ 0 w 874"/>
                <a:gd name="T73" fmla="*/ 1 h 456"/>
                <a:gd name="T74" fmla="*/ 0 w 874"/>
                <a:gd name="T75" fmla="*/ 1 h 456"/>
                <a:gd name="T76" fmla="*/ 0 w 874"/>
                <a:gd name="T77" fmla="*/ 1 h 456"/>
                <a:gd name="T78" fmla="*/ 0 w 874"/>
                <a:gd name="T79" fmla="*/ 1 h 456"/>
                <a:gd name="T80" fmla="*/ 0 w 874"/>
                <a:gd name="T81" fmla="*/ 1 h 456"/>
                <a:gd name="T82" fmla="*/ 0 w 874"/>
                <a:gd name="T83" fmla="*/ 1 h 456"/>
                <a:gd name="T84" fmla="*/ 0 w 874"/>
                <a:gd name="T85" fmla="*/ 1 h 456"/>
                <a:gd name="T86" fmla="*/ 0 w 874"/>
                <a:gd name="T87" fmla="*/ 1 h 456"/>
                <a:gd name="T88" fmla="*/ 0 w 874"/>
                <a:gd name="T89" fmla="*/ 1 h 456"/>
                <a:gd name="T90" fmla="*/ 0 w 874"/>
                <a:gd name="T91" fmla="*/ 1 h 456"/>
                <a:gd name="T92" fmla="*/ 0 w 874"/>
                <a:gd name="T93" fmla="*/ 1 h 456"/>
                <a:gd name="T94" fmla="*/ 0 w 874"/>
                <a:gd name="T95" fmla="*/ 1 h 456"/>
                <a:gd name="T96" fmla="*/ 0 w 874"/>
                <a:gd name="T97" fmla="*/ 0 h 456"/>
                <a:gd name="T98" fmla="*/ 0 w 874"/>
                <a:gd name="T99" fmla="*/ 0 h 45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874"/>
                <a:gd name="T151" fmla="*/ 0 h 456"/>
                <a:gd name="T152" fmla="*/ 874 w 874"/>
                <a:gd name="T153" fmla="*/ 456 h 45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874" h="456">
                  <a:moveTo>
                    <a:pt x="303" y="0"/>
                  </a:moveTo>
                  <a:lnTo>
                    <a:pt x="344" y="0"/>
                  </a:lnTo>
                  <a:lnTo>
                    <a:pt x="344" y="181"/>
                  </a:lnTo>
                  <a:lnTo>
                    <a:pt x="416" y="181"/>
                  </a:lnTo>
                  <a:lnTo>
                    <a:pt x="416" y="399"/>
                  </a:lnTo>
                  <a:lnTo>
                    <a:pt x="487" y="399"/>
                  </a:lnTo>
                  <a:lnTo>
                    <a:pt x="487" y="371"/>
                  </a:lnTo>
                  <a:lnTo>
                    <a:pt x="446" y="371"/>
                  </a:lnTo>
                  <a:lnTo>
                    <a:pt x="446" y="0"/>
                  </a:lnTo>
                  <a:lnTo>
                    <a:pt x="487" y="0"/>
                  </a:lnTo>
                  <a:lnTo>
                    <a:pt x="487" y="181"/>
                  </a:lnTo>
                  <a:lnTo>
                    <a:pt x="556" y="181"/>
                  </a:lnTo>
                  <a:lnTo>
                    <a:pt x="556" y="399"/>
                  </a:lnTo>
                  <a:lnTo>
                    <a:pt x="625" y="399"/>
                  </a:lnTo>
                  <a:lnTo>
                    <a:pt x="625" y="371"/>
                  </a:lnTo>
                  <a:lnTo>
                    <a:pt x="584" y="371"/>
                  </a:lnTo>
                  <a:lnTo>
                    <a:pt x="584" y="0"/>
                  </a:lnTo>
                  <a:lnTo>
                    <a:pt x="627" y="0"/>
                  </a:lnTo>
                  <a:lnTo>
                    <a:pt x="627" y="180"/>
                  </a:lnTo>
                  <a:lnTo>
                    <a:pt x="701" y="261"/>
                  </a:lnTo>
                  <a:lnTo>
                    <a:pt x="701" y="399"/>
                  </a:lnTo>
                  <a:lnTo>
                    <a:pt x="772" y="399"/>
                  </a:lnTo>
                  <a:lnTo>
                    <a:pt x="772" y="371"/>
                  </a:lnTo>
                  <a:lnTo>
                    <a:pt x="731" y="371"/>
                  </a:lnTo>
                  <a:lnTo>
                    <a:pt x="731" y="0"/>
                  </a:lnTo>
                  <a:lnTo>
                    <a:pt x="765" y="0"/>
                  </a:lnTo>
                  <a:lnTo>
                    <a:pt x="765" y="316"/>
                  </a:lnTo>
                  <a:lnTo>
                    <a:pt x="874" y="434"/>
                  </a:lnTo>
                  <a:lnTo>
                    <a:pt x="874" y="456"/>
                  </a:lnTo>
                  <a:lnTo>
                    <a:pt x="249" y="456"/>
                  </a:lnTo>
                  <a:lnTo>
                    <a:pt x="249" y="432"/>
                  </a:lnTo>
                  <a:lnTo>
                    <a:pt x="244" y="427"/>
                  </a:lnTo>
                  <a:lnTo>
                    <a:pt x="230" y="413"/>
                  </a:lnTo>
                  <a:lnTo>
                    <a:pt x="213" y="396"/>
                  </a:lnTo>
                  <a:lnTo>
                    <a:pt x="190" y="375"/>
                  </a:lnTo>
                  <a:lnTo>
                    <a:pt x="166" y="351"/>
                  </a:lnTo>
                  <a:lnTo>
                    <a:pt x="140" y="323"/>
                  </a:lnTo>
                  <a:lnTo>
                    <a:pt x="113" y="297"/>
                  </a:lnTo>
                  <a:lnTo>
                    <a:pt x="87" y="269"/>
                  </a:lnTo>
                  <a:lnTo>
                    <a:pt x="61" y="244"/>
                  </a:lnTo>
                  <a:lnTo>
                    <a:pt x="37" y="221"/>
                  </a:lnTo>
                  <a:lnTo>
                    <a:pt x="18" y="200"/>
                  </a:lnTo>
                  <a:lnTo>
                    <a:pt x="0" y="183"/>
                  </a:lnTo>
                  <a:lnTo>
                    <a:pt x="57" y="183"/>
                  </a:lnTo>
                  <a:lnTo>
                    <a:pt x="275" y="399"/>
                  </a:lnTo>
                  <a:lnTo>
                    <a:pt x="344" y="399"/>
                  </a:lnTo>
                  <a:lnTo>
                    <a:pt x="344" y="371"/>
                  </a:lnTo>
                  <a:lnTo>
                    <a:pt x="303" y="371"/>
                  </a:lnTo>
                  <a:lnTo>
                    <a:pt x="303" y="0"/>
                  </a:lnTo>
                  <a:close/>
                </a:path>
              </a:pathLst>
            </a:custGeom>
            <a:solidFill>
              <a:srgbClr val="A2C1FE"/>
            </a:solidFill>
            <a:ln w="9525">
              <a:noFill/>
              <a:round/>
              <a:headEnd/>
              <a:tailEnd/>
            </a:ln>
          </p:spPr>
          <p:txBody>
            <a:bodyPr/>
            <a:lstStyle/>
            <a:p>
              <a:endParaRPr lang="en-US" sz="700" dirty="0"/>
            </a:p>
          </p:txBody>
        </p:sp>
        <p:sp>
          <p:nvSpPr>
            <p:cNvPr id="127" name="Freeform 22"/>
            <p:cNvSpPr>
              <a:spLocks/>
            </p:cNvSpPr>
            <p:nvPr/>
          </p:nvSpPr>
          <p:spPr bwMode="auto">
            <a:xfrm>
              <a:off x="758" y="2140"/>
              <a:ext cx="319" cy="22"/>
            </a:xfrm>
            <a:custGeom>
              <a:avLst/>
              <a:gdLst>
                <a:gd name="T0" fmla="*/ 0 w 638"/>
                <a:gd name="T1" fmla="*/ 0 h 44"/>
                <a:gd name="T2" fmla="*/ 1 w 638"/>
                <a:gd name="T3" fmla="*/ 0 h 44"/>
                <a:gd name="T4" fmla="*/ 1 w 638"/>
                <a:gd name="T5" fmla="*/ 0 h 44"/>
                <a:gd name="T6" fmla="*/ 1 w 638"/>
                <a:gd name="T7" fmla="*/ 1 h 44"/>
                <a:gd name="T8" fmla="*/ 1 w 638"/>
                <a:gd name="T9" fmla="*/ 1 h 44"/>
                <a:gd name="T10" fmla="*/ 1 w 638"/>
                <a:gd name="T11" fmla="*/ 1 h 44"/>
                <a:gd name="T12" fmla="*/ 1 w 638"/>
                <a:gd name="T13" fmla="*/ 1 h 44"/>
                <a:gd name="T14" fmla="*/ 1 w 638"/>
                <a:gd name="T15" fmla="*/ 1 h 44"/>
                <a:gd name="T16" fmla="*/ 1 w 638"/>
                <a:gd name="T17" fmla="*/ 1 h 44"/>
                <a:gd name="T18" fmla="*/ 1 w 638"/>
                <a:gd name="T19" fmla="*/ 1 h 44"/>
                <a:gd name="T20" fmla="*/ 1 w 638"/>
                <a:gd name="T21" fmla="*/ 1 h 44"/>
                <a:gd name="T22" fmla="*/ 1 w 638"/>
                <a:gd name="T23" fmla="*/ 1 h 44"/>
                <a:gd name="T24" fmla="*/ 1 w 638"/>
                <a:gd name="T25" fmla="*/ 1 h 44"/>
                <a:gd name="T26" fmla="*/ 1 w 638"/>
                <a:gd name="T27" fmla="*/ 1 h 44"/>
                <a:gd name="T28" fmla="*/ 1 w 638"/>
                <a:gd name="T29" fmla="*/ 1 h 44"/>
                <a:gd name="T30" fmla="*/ 1 w 638"/>
                <a:gd name="T31" fmla="*/ 1 h 44"/>
                <a:gd name="T32" fmla="*/ 1 w 638"/>
                <a:gd name="T33" fmla="*/ 1 h 44"/>
                <a:gd name="T34" fmla="*/ 1 w 638"/>
                <a:gd name="T35" fmla="*/ 1 h 44"/>
                <a:gd name="T36" fmla="*/ 1 w 638"/>
                <a:gd name="T37" fmla="*/ 1 h 44"/>
                <a:gd name="T38" fmla="*/ 1 w 638"/>
                <a:gd name="T39" fmla="*/ 1 h 44"/>
                <a:gd name="T40" fmla="*/ 1 w 638"/>
                <a:gd name="T41" fmla="*/ 1 h 44"/>
                <a:gd name="T42" fmla="*/ 1 w 638"/>
                <a:gd name="T43" fmla="*/ 1 h 44"/>
                <a:gd name="T44" fmla="*/ 1 w 638"/>
                <a:gd name="T45" fmla="*/ 1 h 44"/>
                <a:gd name="T46" fmla="*/ 1 w 638"/>
                <a:gd name="T47" fmla="*/ 1 h 44"/>
                <a:gd name="T48" fmla="*/ 1 w 638"/>
                <a:gd name="T49" fmla="*/ 1 h 44"/>
                <a:gd name="T50" fmla="*/ 1 w 638"/>
                <a:gd name="T51" fmla="*/ 1 h 44"/>
                <a:gd name="T52" fmla="*/ 1 w 638"/>
                <a:gd name="T53" fmla="*/ 1 h 44"/>
                <a:gd name="T54" fmla="*/ 1 w 638"/>
                <a:gd name="T55" fmla="*/ 1 h 44"/>
                <a:gd name="T56" fmla="*/ 1 w 638"/>
                <a:gd name="T57" fmla="*/ 1 h 44"/>
                <a:gd name="T58" fmla="*/ 1 w 638"/>
                <a:gd name="T59" fmla="*/ 1 h 44"/>
                <a:gd name="T60" fmla="*/ 1 w 638"/>
                <a:gd name="T61" fmla="*/ 1 h 44"/>
                <a:gd name="T62" fmla="*/ 1 w 638"/>
                <a:gd name="T63" fmla="*/ 1 h 44"/>
                <a:gd name="T64" fmla="*/ 1 w 638"/>
                <a:gd name="T65" fmla="*/ 1 h 44"/>
                <a:gd name="T66" fmla="*/ 1 w 638"/>
                <a:gd name="T67" fmla="*/ 1 h 44"/>
                <a:gd name="T68" fmla="*/ 1 w 638"/>
                <a:gd name="T69" fmla="*/ 1 h 44"/>
                <a:gd name="T70" fmla="*/ 1 w 638"/>
                <a:gd name="T71" fmla="*/ 1 h 44"/>
                <a:gd name="T72" fmla="*/ 1 w 638"/>
                <a:gd name="T73" fmla="*/ 1 h 44"/>
                <a:gd name="T74" fmla="*/ 1 w 638"/>
                <a:gd name="T75" fmla="*/ 1 h 44"/>
                <a:gd name="T76" fmla="*/ 1 w 638"/>
                <a:gd name="T77" fmla="*/ 1 h 44"/>
                <a:gd name="T78" fmla="*/ 0 w 638"/>
                <a:gd name="T79" fmla="*/ 0 h 44"/>
                <a:gd name="T80" fmla="*/ 0 w 638"/>
                <a:gd name="T81" fmla="*/ 0 h 44"/>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638"/>
                <a:gd name="T124" fmla="*/ 0 h 44"/>
                <a:gd name="T125" fmla="*/ 638 w 638"/>
                <a:gd name="T126" fmla="*/ 44 h 44"/>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638" h="44">
                  <a:moveTo>
                    <a:pt x="0" y="0"/>
                  </a:moveTo>
                  <a:lnTo>
                    <a:pt x="614" y="0"/>
                  </a:lnTo>
                  <a:lnTo>
                    <a:pt x="616" y="0"/>
                  </a:lnTo>
                  <a:lnTo>
                    <a:pt x="618" y="1"/>
                  </a:lnTo>
                  <a:lnTo>
                    <a:pt x="619" y="1"/>
                  </a:lnTo>
                  <a:lnTo>
                    <a:pt x="621" y="3"/>
                  </a:lnTo>
                  <a:lnTo>
                    <a:pt x="623" y="5"/>
                  </a:lnTo>
                  <a:lnTo>
                    <a:pt x="625" y="6"/>
                  </a:lnTo>
                  <a:lnTo>
                    <a:pt x="628" y="8"/>
                  </a:lnTo>
                  <a:lnTo>
                    <a:pt x="630" y="10"/>
                  </a:lnTo>
                  <a:lnTo>
                    <a:pt x="631" y="13"/>
                  </a:lnTo>
                  <a:lnTo>
                    <a:pt x="635" y="15"/>
                  </a:lnTo>
                  <a:lnTo>
                    <a:pt x="637" y="17"/>
                  </a:lnTo>
                  <a:lnTo>
                    <a:pt x="638" y="19"/>
                  </a:lnTo>
                  <a:lnTo>
                    <a:pt x="638" y="44"/>
                  </a:lnTo>
                  <a:lnTo>
                    <a:pt x="19" y="44"/>
                  </a:lnTo>
                  <a:lnTo>
                    <a:pt x="19" y="43"/>
                  </a:lnTo>
                  <a:lnTo>
                    <a:pt x="19" y="41"/>
                  </a:lnTo>
                  <a:lnTo>
                    <a:pt x="19" y="39"/>
                  </a:lnTo>
                  <a:lnTo>
                    <a:pt x="19" y="38"/>
                  </a:lnTo>
                  <a:lnTo>
                    <a:pt x="20" y="36"/>
                  </a:lnTo>
                  <a:lnTo>
                    <a:pt x="19" y="34"/>
                  </a:lnTo>
                  <a:lnTo>
                    <a:pt x="20" y="31"/>
                  </a:lnTo>
                  <a:lnTo>
                    <a:pt x="19" y="27"/>
                  </a:lnTo>
                  <a:lnTo>
                    <a:pt x="20" y="24"/>
                  </a:lnTo>
                  <a:lnTo>
                    <a:pt x="19" y="19"/>
                  </a:lnTo>
                  <a:lnTo>
                    <a:pt x="17" y="17"/>
                  </a:lnTo>
                  <a:lnTo>
                    <a:pt x="15" y="15"/>
                  </a:lnTo>
                  <a:lnTo>
                    <a:pt x="13" y="13"/>
                  </a:lnTo>
                  <a:lnTo>
                    <a:pt x="12" y="12"/>
                  </a:lnTo>
                  <a:lnTo>
                    <a:pt x="10" y="10"/>
                  </a:lnTo>
                  <a:lnTo>
                    <a:pt x="8" y="8"/>
                  </a:lnTo>
                  <a:lnTo>
                    <a:pt x="6" y="6"/>
                  </a:lnTo>
                  <a:lnTo>
                    <a:pt x="5" y="5"/>
                  </a:lnTo>
                  <a:lnTo>
                    <a:pt x="3" y="3"/>
                  </a:lnTo>
                  <a:lnTo>
                    <a:pt x="1" y="1"/>
                  </a:lnTo>
                  <a:lnTo>
                    <a:pt x="0" y="0"/>
                  </a:lnTo>
                  <a:close/>
                </a:path>
              </a:pathLst>
            </a:custGeom>
            <a:solidFill>
              <a:srgbClr val="A2C1FE"/>
            </a:solidFill>
            <a:ln w="9525">
              <a:noFill/>
              <a:round/>
              <a:headEnd/>
              <a:tailEnd/>
            </a:ln>
          </p:spPr>
          <p:txBody>
            <a:bodyPr/>
            <a:lstStyle/>
            <a:p>
              <a:endParaRPr lang="en-US" sz="700" dirty="0"/>
            </a:p>
          </p:txBody>
        </p:sp>
      </p:grpSp>
      <p:sp>
        <p:nvSpPr>
          <p:cNvPr id="128" name="TextBox 127"/>
          <p:cNvSpPr txBox="1"/>
          <p:nvPr/>
        </p:nvSpPr>
        <p:spPr>
          <a:xfrm>
            <a:off x="5920109" y="3629557"/>
            <a:ext cx="1137916" cy="215433"/>
          </a:xfrm>
          <a:prstGeom prst="rect">
            <a:avLst/>
          </a:prstGeom>
          <a:noFill/>
        </p:spPr>
        <p:txBody>
          <a:bodyPr wrap="square" lIns="91430" tIns="45715" rIns="91430" bIns="45715" rtlCol="0">
            <a:spAutoFit/>
          </a:bodyPr>
          <a:lstStyle/>
          <a:p>
            <a:pPr algn="ctr"/>
            <a:r>
              <a:rPr lang="en-US" sz="800" b="1" dirty="0" smtClean="0">
                <a:solidFill>
                  <a:srgbClr val="000000"/>
                </a:solidFill>
                <a:latin typeface="Calibri" pitchFamily="34" charset="0"/>
              </a:rPr>
              <a:t>Merchant Bank</a:t>
            </a:r>
          </a:p>
        </p:txBody>
      </p:sp>
      <p:sp>
        <p:nvSpPr>
          <p:cNvPr id="129" name="Cloud 128"/>
          <p:cNvSpPr/>
          <p:nvPr/>
        </p:nvSpPr>
        <p:spPr>
          <a:xfrm>
            <a:off x="6335477" y="2803597"/>
            <a:ext cx="617517" cy="368133"/>
          </a:xfrm>
          <a:prstGeom prst="cloud">
            <a:avLst/>
          </a:prstGeom>
          <a:solidFill>
            <a:schemeClr val="tx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35996" rIns="0" bIns="35996" anchor="ctr"/>
          <a:lstStyle/>
          <a:p>
            <a:pPr algn="ctr" fontAlgn="auto">
              <a:spcBef>
                <a:spcPts val="0"/>
              </a:spcBef>
              <a:spcAft>
                <a:spcPts val="0"/>
              </a:spcAft>
              <a:defRPr/>
            </a:pPr>
            <a:r>
              <a:rPr lang="nl-NL" sz="1000" dirty="0" smtClean="0">
                <a:solidFill>
                  <a:schemeClr val="tx1"/>
                </a:solidFill>
                <a:latin typeface="Arial" pitchFamily="34" charset="0"/>
                <a:cs typeface="Arial" pitchFamily="34" charset="0"/>
              </a:rPr>
              <a:t>API</a:t>
            </a:r>
            <a:endParaRPr lang="nl-NL" sz="1000" dirty="0">
              <a:solidFill>
                <a:schemeClr val="tx1"/>
              </a:solidFill>
              <a:latin typeface="Arial" pitchFamily="34" charset="0"/>
              <a:cs typeface="Arial" pitchFamily="34" charset="0"/>
            </a:endParaRPr>
          </a:p>
        </p:txBody>
      </p:sp>
      <p:cxnSp>
        <p:nvCxnSpPr>
          <p:cNvPr id="155" name="Straight Arrow Connector 154"/>
          <p:cNvCxnSpPr/>
          <p:nvPr/>
        </p:nvCxnSpPr>
        <p:spPr>
          <a:xfrm flipV="1">
            <a:off x="3121878" y="2725480"/>
            <a:ext cx="156327" cy="75841"/>
          </a:xfrm>
          <a:prstGeom prst="straightConnector1">
            <a:avLst/>
          </a:prstGeom>
          <a:ln w="12700">
            <a:solidFill>
              <a:srgbClr val="000000"/>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67" name="Elbow Connector 166"/>
          <p:cNvCxnSpPr>
            <a:stCxn id="56" idx="1"/>
            <a:endCxn id="93" idx="1"/>
          </p:cNvCxnSpPr>
          <p:nvPr/>
        </p:nvCxnSpPr>
        <p:spPr>
          <a:xfrm rot="10800000" flipH="1">
            <a:off x="3593858" y="1746631"/>
            <a:ext cx="76072" cy="629710"/>
          </a:xfrm>
          <a:prstGeom prst="bentConnector3">
            <a:avLst>
              <a:gd name="adj1" fmla="val -300505"/>
            </a:avLst>
          </a:prstGeom>
          <a:ln w="12700">
            <a:solidFill>
              <a:srgbClr val="000000"/>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67" name="Rectangle 66"/>
          <p:cNvSpPr/>
          <p:nvPr/>
        </p:nvSpPr>
        <p:spPr>
          <a:xfrm>
            <a:off x="3419475" y="1876425"/>
            <a:ext cx="1676401" cy="215444"/>
          </a:xfrm>
          <a:prstGeom prst="rect">
            <a:avLst/>
          </a:prstGeom>
        </p:spPr>
        <p:txBody>
          <a:bodyPr wrap="square">
            <a:spAutoFit/>
          </a:bodyPr>
          <a:lstStyle/>
          <a:p>
            <a:pPr algn="ctr"/>
            <a:r>
              <a:rPr lang="en-US" sz="800" b="1" dirty="0" smtClean="0">
                <a:solidFill>
                  <a:srgbClr val="000000"/>
                </a:solidFill>
                <a:latin typeface="Calibri" pitchFamily="34" charset="0"/>
              </a:rPr>
              <a:t>3</a:t>
            </a:r>
            <a:r>
              <a:rPr lang="en-US" sz="800" b="1" baseline="30000" dirty="0" smtClean="0">
                <a:solidFill>
                  <a:srgbClr val="000000"/>
                </a:solidFill>
                <a:latin typeface="Calibri" pitchFamily="34" charset="0"/>
              </a:rPr>
              <a:t>rd</a:t>
            </a:r>
            <a:r>
              <a:rPr lang="en-US" sz="800" b="1" dirty="0" smtClean="0">
                <a:solidFill>
                  <a:srgbClr val="000000"/>
                </a:solidFill>
                <a:latin typeface="Calibri" pitchFamily="34" charset="0"/>
              </a:rPr>
              <a:t> party Bank</a:t>
            </a:r>
          </a:p>
        </p:txBody>
      </p:sp>
      <p:sp>
        <p:nvSpPr>
          <p:cNvPr id="82" name="Rectangle 81"/>
          <p:cNvSpPr/>
          <p:nvPr/>
        </p:nvSpPr>
        <p:spPr>
          <a:xfrm>
            <a:off x="5591175" y="1066800"/>
            <a:ext cx="1676401" cy="215444"/>
          </a:xfrm>
          <a:prstGeom prst="rect">
            <a:avLst/>
          </a:prstGeom>
        </p:spPr>
        <p:txBody>
          <a:bodyPr wrap="square">
            <a:spAutoFit/>
          </a:bodyPr>
          <a:lstStyle/>
          <a:p>
            <a:pPr algn="ctr"/>
            <a:r>
              <a:rPr lang="en-US" sz="800" b="1" dirty="0" smtClean="0">
                <a:solidFill>
                  <a:srgbClr val="000000"/>
                </a:solidFill>
                <a:latin typeface="Calibri" pitchFamily="34" charset="0"/>
              </a:rPr>
              <a:t>Customer’s Bank</a:t>
            </a:r>
          </a:p>
        </p:txBody>
      </p:sp>
      <p:sp>
        <p:nvSpPr>
          <p:cNvPr id="83" name="TextBox 82"/>
          <p:cNvSpPr txBox="1"/>
          <p:nvPr/>
        </p:nvSpPr>
        <p:spPr>
          <a:xfrm>
            <a:off x="5867401" y="3191797"/>
            <a:ext cx="1118198" cy="400099"/>
          </a:xfrm>
          <a:prstGeom prst="rect">
            <a:avLst/>
          </a:prstGeom>
          <a:noFill/>
        </p:spPr>
        <p:txBody>
          <a:bodyPr wrap="square" lIns="91430" tIns="45715" rIns="91430" bIns="45715" rtlCol="0">
            <a:spAutoFit/>
          </a:bodyPr>
          <a:lstStyle/>
          <a:p>
            <a:pPr algn="ctr"/>
            <a:r>
              <a:rPr lang="en-US" sz="1000" b="1" dirty="0" smtClean="0">
                <a:solidFill>
                  <a:srgbClr val="000000"/>
                </a:solidFill>
                <a:latin typeface="Calibri" pitchFamily="34" charset="0"/>
              </a:rPr>
              <a:t>Bank as Credit Party’s AS-PSP</a:t>
            </a:r>
          </a:p>
        </p:txBody>
      </p:sp>
      <p:sp>
        <p:nvSpPr>
          <p:cNvPr id="86" name="Oval 85"/>
          <p:cNvSpPr/>
          <p:nvPr/>
        </p:nvSpPr>
        <p:spPr>
          <a:xfrm>
            <a:off x="2892286" y="2743086"/>
            <a:ext cx="195943" cy="235132"/>
          </a:xfrm>
          <a:prstGeom prst="ellipse">
            <a:avLst/>
          </a:prstGeom>
          <a:ln w="12700">
            <a:solidFill>
              <a:srgbClr val="000000"/>
            </a:solidFill>
            <a:prstDash val="solid"/>
            <a:tailEnd type="arrow"/>
          </a:ln>
        </p:spPr>
        <p:style>
          <a:lnRef idx="1">
            <a:schemeClr val="accent1"/>
          </a:lnRef>
          <a:fillRef idx="0">
            <a:schemeClr val="accent1"/>
          </a:fillRef>
          <a:effectRef idx="0">
            <a:schemeClr val="accent1"/>
          </a:effectRef>
          <a:fontRef idx="minor">
            <a:schemeClr val="tx1"/>
          </a:fontRef>
        </p:style>
        <p:txBody>
          <a:bodyPr lIns="91430" tIns="45715" rIns="91430" bIns="45715" rtlCol="0" anchor="ctr"/>
          <a:lstStyle/>
          <a:p>
            <a:pPr algn="ctr"/>
            <a:r>
              <a:rPr lang="en-US" sz="1100" dirty="0" smtClean="0">
                <a:solidFill>
                  <a:srgbClr val="000000"/>
                </a:solidFill>
                <a:latin typeface="Calibri" pitchFamily="34" charset="0"/>
              </a:rPr>
              <a:t>7</a:t>
            </a:r>
          </a:p>
        </p:txBody>
      </p:sp>
      <p:sp>
        <p:nvSpPr>
          <p:cNvPr id="95" name="Oval 94"/>
          <p:cNvSpPr/>
          <p:nvPr/>
        </p:nvSpPr>
        <p:spPr>
          <a:xfrm>
            <a:off x="1968058" y="2335121"/>
            <a:ext cx="195943" cy="235132"/>
          </a:xfrm>
          <a:prstGeom prst="ellipse">
            <a:avLst/>
          </a:prstGeom>
          <a:ln w="12700">
            <a:solidFill>
              <a:srgbClr val="000000"/>
            </a:solidFill>
            <a:prstDash val="solid"/>
            <a:tailEnd type="arrow"/>
          </a:ln>
        </p:spPr>
        <p:style>
          <a:lnRef idx="1">
            <a:schemeClr val="accent1"/>
          </a:lnRef>
          <a:fillRef idx="0">
            <a:schemeClr val="accent1"/>
          </a:fillRef>
          <a:effectRef idx="0">
            <a:schemeClr val="accent1"/>
          </a:effectRef>
          <a:fontRef idx="minor">
            <a:schemeClr val="tx1"/>
          </a:fontRef>
        </p:style>
        <p:txBody>
          <a:bodyPr lIns="91430" tIns="45715" rIns="91430" bIns="45715" rtlCol="0" anchor="ctr"/>
          <a:lstStyle/>
          <a:p>
            <a:pPr algn="ctr"/>
            <a:r>
              <a:rPr lang="en-US" sz="1100" dirty="0" smtClean="0">
                <a:solidFill>
                  <a:srgbClr val="000000"/>
                </a:solidFill>
                <a:latin typeface="Calibri" pitchFamily="34" charset="0"/>
              </a:rPr>
              <a:t>6</a:t>
            </a:r>
          </a:p>
        </p:txBody>
      </p:sp>
      <p:sp>
        <p:nvSpPr>
          <p:cNvPr id="101" name="Oval 100"/>
          <p:cNvSpPr/>
          <p:nvPr/>
        </p:nvSpPr>
        <p:spPr>
          <a:xfrm>
            <a:off x="2377633" y="2335121"/>
            <a:ext cx="195943" cy="235132"/>
          </a:xfrm>
          <a:prstGeom prst="ellipse">
            <a:avLst/>
          </a:prstGeom>
          <a:ln w="12700">
            <a:solidFill>
              <a:srgbClr val="000000"/>
            </a:solidFill>
            <a:prstDash val="solid"/>
            <a:tailEnd type="arrow"/>
          </a:ln>
        </p:spPr>
        <p:style>
          <a:lnRef idx="1">
            <a:schemeClr val="accent1"/>
          </a:lnRef>
          <a:fillRef idx="0">
            <a:schemeClr val="accent1"/>
          </a:fillRef>
          <a:effectRef idx="0">
            <a:schemeClr val="accent1"/>
          </a:effectRef>
          <a:fontRef idx="minor">
            <a:schemeClr val="tx1"/>
          </a:fontRef>
        </p:style>
        <p:txBody>
          <a:bodyPr lIns="91430" tIns="45715" rIns="91430" bIns="45715" rtlCol="0" anchor="ctr"/>
          <a:lstStyle/>
          <a:p>
            <a:pPr algn="ctr"/>
            <a:r>
              <a:rPr lang="en-US" sz="1100" dirty="0" smtClean="0">
                <a:solidFill>
                  <a:srgbClr val="000000"/>
                </a:solidFill>
                <a:latin typeface="Calibri" pitchFamily="34" charset="0"/>
              </a:rPr>
              <a:t>1</a:t>
            </a:r>
          </a:p>
        </p:txBody>
      </p:sp>
      <p:cxnSp>
        <p:nvCxnSpPr>
          <p:cNvPr id="76" name="Straight Arrow Connector 75"/>
          <p:cNvCxnSpPr/>
          <p:nvPr/>
        </p:nvCxnSpPr>
        <p:spPr>
          <a:xfrm flipV="1">
            <a:off x="4932010" y="1714500"/>
            <a:ext cx="811565" cy="350029"/>
          </a:xfrm>
          <a:prstGeom prst="straightConnector1">
            <a:avLst/>
          </a:prstGeom>
          <a:ln w="12700">
            <a:solidFill>
              <a:srgbClr val="000000"/>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sp>
        <p:nvSpPr>
          <p:cNvPr id="108" name="Oval 107"/>
          <p:cNvSpPr/>
          <p:nvPr/>
        </p:nvSpPr>
        <p:spPr>
          <a:xfrm>
            <a:off x="5476471" y="2042177"/>
            <a:ext cx="195943" cy="228583"/>
          </a:xfrm>
          <a:prstGeom prst="ellipse">
            <a:avLst/>
          </a:prstGeom>
          <a:ln w="12700">
            <a:solidFill>
              <a:srgbClr val="000000"/>
            </a:solidFill>
            <a:prstDash val="solid"/>
            <a:tailEnd type="arrow"/>
          </a:ln>
        </p:spPr>
        <p:style>
          <a:lnRef idx="1">
            <a:schemeClr val="accent1"/>
          </a:lnRef>
          <a:fillRef idx="0">
            <a:schemeClr val="accent1"/>
          </a:fillRef>
          <a:effectRef idx="0">
            <a:schemeClr val="accent1"/>
          </a:effectRef>
          <a:fontRef idx="minor">
            <a:schemeClr val="tx1"/>
          </a:fontRef>
        </p:style>
        <p:txBody>
          <a:bodyPr lIns="91430" tIns="45715" rIns="91430" bIns="45715" rtlCol="0" anchor="ctr"/>
          <a:lstStyle/>
          <a:p>
            <a:pPr algn="ctr"/>
            <a:r>
              <a:rPr lang="en-US" sz="1100" dirty="0" smtClean="0">
                <a:solidFill>
                  <a:srgbClr val="000000"/>
                </a:solidFill>
                <a:latin typeface="Calibri" pitchFamily="34" charset="0"/>
              </a:rPr>
              <a:t>9</a:t>
            </a:r>
          </a:p>
        </p:txBody>
      </p:sp>
      <p:cxnSp>
        <p:nvCxnSpPr>
          <p:cNvPr id="109" name="Straight Arrow Connector 108"/>
          <p:cNvCxnSpPr/>
          <p:nvPr/>
        </p:nvCxnSpPr>
        <p:spPr>
          <a:xfrm flipH="1">
            <a:off x="5391150" y="1976640"/>
            <a:ext cx="194095" cy="90285"/>
          </a:xfrm>
          <a:prstGeom prst="straightConnector1">
            <a:avLst/>
          </a:prstGeom>
          <a:ln w="12700">
            <a:solidFill>
              <a:srgbClr val="000000"/>
            </a:solidFill>
            <a:prstDash val="solid"/>
            <a:tailEnd type="triangle"/>
          </a:ln>
        </p:spPr>
        <p:style>
          <a:lnRef idx="1">
            <a:schemeClr val="accent1"/>
          </a:lnRef>
          <a:fillRef idx="0">
            <a:schemeClr val="accent1"/>
          </a:fillRef>
          <a:effectRef idx="0">
            <a:schemeClr val="accent1"/>
          </a:effectRef>
          <a:fontRef idx="minor">
            <a:schemeClr val="tx1"/>
          </a:fontRef>
        </p:style>
      </p:cxnSp>
      <p:pic>
        <p:nvPicPr>
          <p:cNvPr id="64" name="Picture 4" descr="C:\Users\prabhosa\AppData\Local\Microsoft\Windows\Temporary Internet Files\Content.IE5\KKVB29ZN\documents[1].gif"/>
          <p:cNvPicPr>
            <a:picLocks noChangeAspect="1" noChangeArrowheads="1"/>
          </p:cNvPicPr>
          <p:nvPr/>
        </p:nvPicPr>
        <p:blipFill>
          <a:blip r:embed="rId6" cstate="print"/>
          <a:srcRect/>
          <a:stretch>
            <a:fillRect/>
          </a:stretch>
        </p:blipFill>
        <p:spPr bwMode="auto">
          <a:xfrm>
            <a:off x="3688387" y="2676525"/>
            <a:ext cx="300682" cy="280033"/>
          </a:xfrm>
          <a:prstGeom prst="rect">
            <a:avLst/>
          </a:prstGeom>
          <a:noFill/>
        </p:spPr>
      </p:pic>
      <p:sp>
        <p:nvSpPr>
          <p:cNvPr id="66" name="Rounded Rectangle 65"/>
          <p:cNvSpPr/>
          <p:nvPr/>
        </p:nvSpPr>
        <p:spPr>
          <a:xfrm>
            <a:off x="7703246" y="2798612"/>
            <a:ext cx="352999" cy="190333"/>
          </a:xfrm>
          <a:prstGeom prst="roundRect">
            <a:avLst/>
          </a:prstGeom>
          <a:ln>
            <a:tailEnd type="arrow"/>
          </a:ln>
        </p:spPr>
        <p:style>
          <a:lnRef idx="2">
            <a:schemeClr val="accent5"/>
          </a:lnRef>
          <a:fillRef idx="1">
            <a:schemeClr val="lt1"/>
          </a:fillRef>
          <a:effectRef idx="0">
            <a:schemeClr val="accent5"/>
          </a:effectRef>
          <a:fontRef idx="minor">
            <a:schemeClr val="dk1"/>
          </a:fontRef>
        </p:style>
        <p:txBody>
          <a:bodyPr lIns="91430" tIns="45715" rIns="91430" bIns="45715" rtlCol="0" anchor="ctr"/>
          <a:lstStyle/>
          <a:p>
            <a:pPr algn="ctr"/>
            <a:r>
              <a:rPr lang="en-US" sz="1100" dirty="0" smtClean="0">
                <a:solidFill>
                  <a:srgbClr val="000000"/>
                </a:solidFill>
                <a:latin typeface="Calibri" pitchFamily="34" charset="0"/>
              </a:rPr>
              <a:t>11</a:t>
            </a:r>
          </a:p>
        </p:txBody>
      </p:sp>
      <p:cxnSp>
        <p:nvCxnSpPr>
          <p:cNvPr id="78" name="Shape 77"/>
          <p:cNvCxnSpPr>
            <a:stCxn id="121" idx="3"/>
            <a:endCxn id="84" idx="2"/>
          </p:cNvCxnSpPr>
          <p:nvPr/>
        </p:nvCxnSpPr>
        <p:spPr>
          <a:xfrm flipV="1">
            <a:off x="7040129" y="2694669"/>
            <a:ext cx="539018" cy="461898"/>
          </a:xfrm>
          <a:prstGeom prst="bentConnector2">
            <a:avLst/>
          </a:prstGeom>
          <a:ln>
            <a:tailEnd type="arrow"/>
          </a:ln>
        </p:spPr>
        <p:style>
          <a:lnRef idx="2">
            <a:schemeClr val="accent5"/>
          </a:lnRef>
          <a:fillRef idx="0">
            <a:schemeClr val="accent5"/>
          </a:fillRef>
          <a:effectRef idx="1">
            <a:schemeClr val="accent5"/>
          </a:effectRef>
          <a:fontRef idx="minor">
            <a:schemeClr val="tx1"/>
          </a:fontRef>
        </p:style>
      </p:cxnSp>
      <p:pic>
        <p:nvPicPr>
          <p:cNvPr id="79" name="Picture 1070" descr="Q:\CLIPART\POWERPNT\BUILDNG5.WMF"/>
          <p:cNvPicPr>
            <a:picLocks noChangeAspect="1" noChangeArrowheads="1"/>
          </p:cNvPicPr>
          <p:nvPr/>
        </p:nvPicPr>
        <p:blipFill>
          <a:blip r:embed="rId7" cstate="print"/>
          <a:srcRect/>
          <a:stretch>
            <a:fillRect/>
          </a:stretch>
        </p:blipFill>
        <p:spPr bwMode="auto">
          <a:xfrm>
            <a:off x="7015177" y="1888825"/>
            <a:ext cx="1020009" cy="653926"/>
          </a:xfrm>
          <a:prstGeom prst="rect">
            <a:avLst/>
          </a:prstGeom>
          <a:noFill/>
        </p:spPr>
      </p:pic>
      <p:sp>
        <p:nvSpPr>
          <p:cNvPr id="84" name="TextBox 83"/>
          <p:cNvSpPr txBox="1"/>
          <p:nvPr/>
        </p:nvSpPr>
        <p:spPr>
          <a:xfrm>
            <a:off x="7324818" y="2443904"/>
            <a:ext cx="508657" cy="250765"/>
          </a:xfrm>
          <a:prstGeom prst="rect">
            <a:avLst/>
          </a:prstGeom>
          <a:noFill/>
        </p:spPr>
        <p:txBody>
          <a:bodyPr wrap="square" lIns="91430" tIns="45715" rIns="91430" bIns="45715" rtlCol="0">
            <a:spAutoFit/>
          </a:bodyPr>
          <a:lstStyle/>
          <a:p>
            <a:pPr algn="ctr"/>
            <a:r>
              <a:rPr lang="en-US" sz="1000" dirty="0" smtClean="0">
                <a:solidFill>
                  <a:srgbClr val="000000"/>
                </a:solidFill>
                <a:latin typeface="Calibri" pitchFamily="34" charset="0"/>
              </a:rPr>
              <a:t>CSM</a:t>
            </a:r>
          </a:p>
        </p:txBody>
      </p:sp>
      <p:cxnSp>
        <p:nvCxnSpPr>
          <p:cNvPr id="88" name="Shape 87"/>
          <p:cNvCxnSpPr>
            <a:stCxn id="79" idx="0"/>
          </p:cNvCxnSpPr>
          <p:nvPr/>
        </p:nvCxnSpPr>
        <p:spPr>
          <a:xfrm rot="16200000" flipV="1">
            <a:off x="7135274" y="1498917"/>
            <a:ext cx="245984" cy="533832"/>
          </a:xfrm>
          <a:prstGeom prst="bentConnector2">
            <a:avLst/>
          </a:prstGeom>
          <a:ln>
            <a:tailEnd type="arrow"/>
          </a:ln>
        </p:spPr>
        <p:style>
          <a:lnRef idx="2">
            <a:schemeClr val="accent5"/>
          </a:lnRef>
          <a:fillRef idx="0">
            <a:schemeClr val="accent5"/>
          </a:fillRef>
          <a:effectRef idx="1">
            <a:schemeClr val="accent5"/>
          </a:effectRef>
          <a:fontRef idx="minor">
            <a:schemeClr val="tx1"/>
          </a:fontRef>
        </p:style>
      </p:cxnSp>
      <p:cxnSp>
        <p:nvCxnSpPr>
          <p:cNvPr id="89" name="Straight Arrow Connector 88"/>
          <p:cNvCxnSpPr/>
          <p:nvPr/>
        </p:nvCxnSpPr>
        <p:spPr>
          <a:xfrm flipV="1">
            <a:off x="2171700" y="2009776"/>
            <a:ext cx="3" cy="781049"/>
          </a:xfrm>
          <a:prstGeom prst="straightConnector1">
            <a:avLst/>
          </a:prstGeom>
          <a:ln w="12700">
            <a:solidFill>
              <a:srgbClr val="000000"/>
            </a:solidFill>
            <a:prstDash val="solid"/>
            <a:headEnd type="triangle"/>
            <a:tailEnd type="none"/>
          </a:ln>
        </p:spPr>
        <p:style>
          <a:lnRef idx="1">
            <a:schemeClr val="accent1"/>
          </a:lnRef>
          <a:fillRef idx="0">
            <a:schemeClr val="accent1"/>
          </a:fillRef>
          <a:effectRef idx="0">
            <a:schemeClr val="accent1"/>
          </a:effectRef>
          <a:fontRef idx="minor">
            <a:schemeClr val="tx1"/>
          </a:fontRef>
        </p:style>
      </p:cxnSp>
      <p:cxnSp>
        <p:nvCxnSpPr>
          <p:cNvPr id="90" name="Straight Arrow Connector 89"/>
          <p:cNvCxnSpPr/>
          <p:nvPr/>
        </p:nvCxnSpPr>
        <p:spPr>
          <a:xfrm flipV="1">
            <a:off x="2324100" y="2009776"/>
            <a:ext cx="3" cy="781049"/>
          </a:xfrm>
          <a:prstGeom prst="straightConnector1">
            <a:avLst/>
          </a:prstGeom>
          <a:ln w="12700">
            <a:solidFill>
              <a:srgbClr val="000000"/>
            </a:solidFill>
            <a:prstDash val="solid"/>
            <a:headEnd type="triangle"/>
            <a:tailEnd type="triangle"/>
          </a:ln>
        </p:spPr>
        <p:style>
          <a:lnRef idx="1">
            <a:schemeClr val="accent1"/>
          </a:lnRef>
          <a:fillRef idx="0">
            <a:schemeClr val="accent1"/>
          </a:fillRef>
          <a:effectRef idx="0">
            <a:schemeClr val="accent1"/>
          </a:effectRef>
          <a:fontRef idx="minor">
            <a:schemeClr val="tx1"/>
          </a:fontRef>
        </p:style>
      </p:cxnSp>
      <p:sp>
        <p:nvSpPr>
          <p:cNvPr id="99" name="Rounded Rectangle 98"/>
          <p:cNvSpPr/>
          <p:nvPr/>
        </p:nvSpPr>
        <p:spPr>
          <a:xfrm>
            <a:off x="3084104" y="3274297"/>
            <a:ext cx="1403497" cy="733647"/>
          </a:xfrm>
          <a:prstGeom prst="roundRect">
            <a:avLst/>
          </a:prstGeom>
          <a:solidFill>
            <a:srgbClr val="C1E1FF"/>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91430" tIns="45715" rIns="91430" bIns="45715" rtlCol="0" anchor="ctr"/>
          <a:lstStyle/>
          <a:p>
            <a:pPr algn="ctr"/>
            <a:endParaRPr lang="en-US" sz="1000" dirty="0" smtClean="0">
              <a:solidFill>
                <a:schemeClr val="tx2">
                  <a:lumMod val="50000"/>
                </a:schemeClr>
              </a:solidFill>
              <a:latin typeface="Calibri" pitchFamily="34" charset="0"/>
            </a:endParaRPr>
          </a:p>
        </p:txBody>
      </p:sp>
      <p:pic>
        <p:nvPicPr>
          <p:cNvPr id="102" name="Picture 34" descr="Corporate"/>
          <p:cNvPicPr>
            <a:picLocks noChangeAspect="1" noChangeArrowheads="1"/>
          </p:cNvPicPr>
          <p:nvPr/>
        </p:nvPicPr>
        <p:blipFill>
          <a:blip r:embed="rId5" cstate="print"/>
          <a:srcRect/>
          <a:stretch>
            <a:fillRect/>
          </a:stretch>
        </p:blipFill>
        <p:spPr bwMode="auto">
          <a:xfrm>
            <a:off x="3126660" y="3313902"/>
            <a:ext cx="451612" cy="531308"/>
          </a:xfrm>
          <a:prstGeom prst="rect">
            <a:avLst/>
          </a:prstGeom>
          <a:noFill/>
          <a:ln w="9525">
            <a:noFill/>
            <a:miter lim="800000"/>
            <a:headEnd/>
            <a:tailEnd/>
          </a:ln>
        </p:spPr>
      </p:pic>
      <p:sp>
        <p:nvSpPr>
          <p:cNvPr id="103" name="Cloud 102"/>
          <p:cNvSpPr/>
          <p:nvPr/>
        </p:nvSpPr>
        <p:spPr>
          <a:xfrm>
            <a:off x="3479536" y="3327603"/>
            <a:ext cx="494208" cy="336562"/>
          </a:xfrm>
          <a:prstGeom prst="cloud">
            <a:avLst/>
          </a:prstGeom>
          <a:solidFill>
            <a:schemeClr val="tx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35996" rIns="0" bIns="35996" anchor="ctr"/>
          <a:lstStyle/>
          <a:p>
            <a:pPr algn="ctr" fontAlgn="auto">
              <a:spcBef>
                <a:spcPts val="0"/>
              </a:spcBef>
              <a:spcAft>
                <a:spcPts val="0"/>
              </a:spcAft>
              <a:defRPr/>
            </a:pPr>
            <a:r>
              <a:rPr lang="nl-NL" sz="900" dirty="0" smtClean="0">
                <a:solidFill>
                  <a:schemeClr val="tx1"/>
                </a:solidFill>
                <a:latin typeface="Arial" pitchFamily="34" charset="0"/>
                <a:cs typeface="Arial" pitchFamily="34" charset="0"/>
              </a:rPr>
              <a:t>API</a:t>
            </a:r>
            <a:endParaRPr lang="nl-NL" sz="900" dirty="0">
              <a:solidFill>
                <a:schemeClr val="tx1"/>
              </a:solidFill>
              <a:latin typeface="Arial" pitchFamily="34" charset="0"/>
              <a:cs typeface="Arial" pitchFamily="34" charset="0"/>
            </a:endParaRPr>
          </a:p>
        </p:txBody>
      </p:sp>
      <p:cxnSp>
        <p:nvCxnSpPr>
          <p:cNvPr id="104" name="Elbow Connector 166"/>
          <p:cNvCxnSpPr>
            <a:stCxn id="99" idx="3"/>
            <a:endCxn id="50" idx="2"/>
          </p:cNvCxnSpPr>
          <p:nvPr/>
        </p:nvCxnSpPr>
        <p:spPr>
          <a:xfrm flipH="1" flipV="1">
            <a:off x="4284975" y="2962275"/>
            <a:ext cx="202626" cy="678846"/>
          </a:xfrm>
          <a:prstGeom prst="bentConnector4">
            <a:avLst>
              <a:gd name="adj1" fmla="val -112819"/>
              <a:gd name="adj2" fmla="val 77018"/>
            </a:avLst>
          </a:prstGeom>
          <a:ln w="12700">
            <a:solidFill>
              <a:srgbClr val="000000"/>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105" name="Line Callout 1 104"/>
          <p:cNvSpPr/>
          <p:nvPr/>
        </p:nvSpPr>
        <p:spPr>
          <a:xfrm>
            <a:off x="4589290" y="3865787"/>
            <a:ext cx="1014045" cy="235677"/>
          </a:xfrm>
          <a:prstGeom prst="borderCallout1">
            <a:avLst>
              <a:gd name="adj1" fmla="val 42"/>
              <a:gd name="adj2" fmla="val 39009"/>
              <a:gd name="adj3" fmla="val -134796"/>
              <a:gd name="adj4" fmla="val 32480"/>
            </a:avLst>
          </a:prstGeom>
          <a:noFill/>
          <a:ln>
            <a:solidFill>
              <a:srgbClr val="C00000"/>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b="1" dirty="0" smtClean="0">
                <a:solidFill>
                  <a:srgbClr val="00B050"/>
                </a:solidFill>
                <a:latin typeface="Calibri" pitchFamily="34" charset="0"/>
              </a:rPr>
              <a:t>Camt.060</a:t>
            </a:r>
            <a:r>
              <a:rPr lang="en-US" sz="700" b="1" dirty="0" smtClean="0">
                <a:solidFill>
                  <a:srgbClr val="00B050"/>
                </a:solidFill>
                <a:latin typeface="Calibri" pitchFamily="34" charset="0"/>
              </a:rPr>
              <a:t> – request</a:t>
            </a:r>
          </a:p>
          <a:p>
            <a:pPr algn="ctr"/>
            <a:r>
              <a:rPr lang="en-US" sz="600" b="1" dirty="0" smtClean="0">
                <a:solidFill>
                  <a:srgbClr val="00B050"/>
                </a:solidFill>
                <a:latin typeface="Calibri" pitchFamily="34" charset="0"/>
              </a:rPr>
              <a:t>Camt.052/53</a:t>
            </a:r>
            <a:r>
              <a:rPr lang="en-US" sz="700" b="1" dirty="0" smtClean="0">
                <a:solidFill>
                  <a:srgbClr val="00B050"/>
                </a:solidFill>
                <a:latin typeface="Calibri" pitchFamily="34" charset="0"/>
              </a:rPr>
              <a:t> - response</a:t>
            </a:r>
          </a:p>
        </p:txBody>
      </p:sp>
      <p:sp>
        <p:nvSpPr>
          <p:cNvPr id="107" name="Rounded Rectangle 106"/>
          <p:cNvSpPr/>
          <p:nvPr/>
        </p:nvSpPr>
        <p:spPr>
          <a:xfrm>
            <a:off x="4770120" y="3375660"/>
            <a:ext cx="342900" cy="160020"/>
          </a:xfrm>
          <a:prstGeom prst="roundRect">
            <a:avLst/>
          </a:prstGeom>
          <a:no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smtClean="0">
                <a:solidFill>
                  <a:schemeClr val="tx2">
                    <a:lumMod val="50000"/>
                  </a:schemeClr>
                </a:solidFill>
                <a:latin typeface="Calibri" pitchFamily="34" charset="0"/>
              </a:rPr>
              <a:t>3.1</a:t>
            </a:r>
          </a:p>
        </p:txBody>
      </p:sp>
      <p:sp>
        <p:nvSpPr>
          <p:cNvPr id="111" name="TextBox 110"/>
          <p:cNvSpPr txBox="1"/>
          <p:nvPr/>
        </p:nvSpPr>
        <p:spPr>
          <a:xfrm>
            <a:off x="2931294" y="3775273"/>
            <a:ext cx="1718309" cy="236338"/>
          </a:xfrm>
          <a:prstGeom prst="rect">
            <a:avLst/>
          </a:prstGeom>
          <a:noFill/>
        </p:spPr>
        <p:txBody>
          <a:bodyPr wrap="square" lIns="91430" tIns="45715" rIns="91430" bIns="45715" rtlCol="0">
            <a:spAutoFit/>
          </a:bodyPr>
          <a:lstStyle/>
          <a:p>
            <a:pPr algn="ctr"/>
            <a:r>
              <a:rPr lang="en-US" sz="900" dirty="0" smtClean="0">
                <a:solidFill>
                  <a:srgbClr val="000000"/>
                </a:solidFill>
                <a:latin typeface="Calibri" pitchFamily="34" charset="0"/>
              </a:rPr>
              <a:t>Third Party Registry Services</a:t>
            </a:r>
          </a:p>
        </p:txBody>
      </p:sp>
      <p:sp>
        <p:nvSpPr>
          <p:cNvPr id="112" name="TextBox 111"/>
          <p:cNvSpPr txBox="1"/>
          <p:nvPr/>
        </p:nvSpPr>
        <p:spPr>
          <a:xfrm>
            <a:off x="2923674" y="4013398"/>
            <a:ext cx="1718309" cy="215433"/>
          </a:xfrm>
          <a:prstGeom prst="rect">
            <a:avLst/>
          </a:prstGeom>
          <a:noFill/>
        </p:spPr>
        <p:txBody>
          <a:bodyPr wrap="square" lIns="91430" tIns="45715" rIns="91430" bIns="45715" rtlCol="0">
            <a:spAutoFit/>
          </a:bodyPr>
          <a:lstStyle/>
          <a:p>
            <a:r>
              <a:rPr lang="en-US" sz="800" dirty="0" smtClean="0">
                <a:solidFill>
                  <a:srgbClr val="FF0000"/>
                </a:solidFill>
                <a:latin typeface="Calibri" pitchFamily="34" charset="0"/>
              </a:rPr>
              <a:t>For Real account/IBAN derivations</a:t>
            </a:r>
          </a:p>
        </p:txBody>
      </p:sp>
      <p:cxnSp>
        <p:nvCxnSpPr>
          <p:cNvPr id="114" name="Straight Arrow Connector 113"/>
          <p:cNvCxnSpPr/>
          <p:nvPr/>
        </p:nvCxnSpPr>
        <p:spPr>
          <a:xfrm>
            <a:off x="4960620" y="2865120"/>
            <a:ext cx="876300" cy="175260"/>
          </a:xfrm>
          <a:prstGeom prst="straightConnector1">
            <a:avLst/>
          </a:prstGeom>
          <a:ln>
            <a:tailEnd type="arrow"/>
          </a:ln>
        </p:spPr>
        <p:style>
          <a:lnRef idx="2">
            <a:schemeClr val="accent5"/>
          </a:lnRef>
          <a:fillRef idx="0">
            <a:schemeClr val="accent5"/>
          </a:fillRef>
          <a:effectRef idx="1">
            <a:schemeClr val="accent5"/>
          </a:effectRef>
          <a:fontRef idx="minor">
            <a:schemeClr val="tx1"/>
          </a:fontRef>
        </p:style>
      </p:cxnSp>
      <p:sp>
        <p:nvSpPr>
          <p:cNvPr id="116" name="Line Callout 1 115"/>
          <p:cNvSpPr/>
          <p:nvPr/>
        </p:nvSpPr>
        <p:spPr>
          <a:xfrm>
            <a:off x="2702082" y="2222740"/>
            <a:ext cx="620238" cy="223280"/>
          </a:xfrm>
          <a:prstGeom prst="borderCallout1">
            <a:avLst>
              <a:gd name="adj1" fmla="val 232797"/>
              <a:gd name="adj2" fmla="val 44810"/>
              <a:gd name="adj3" fmla="val 94513"/>
              <a:gd name="adj4" fmla="val 40613"/>
            </a:avLst>
          </a:prstGeom>
          <a:noFill/>
          <a:ln>
            <a:solidFill>
              <a:srgbClr val="AF1C63"/>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b="1" dirty="0" smtClean="0">
                <a:solidFill>
                  <a:srgbClr val="00B050"/>
                </a:solidFill>
              </a:rPr>
              <a:t>Camt.036</a:t>
            </a:r>
          </a:p>
        </p:txBody>
      </p:sp>
      <p:sp>
        <p:nvSpPr>
          <p:cNvPr id="117" name="Line Callout 1 116"/>
          <p:cNvSpPr/>
          <p:nvPr/>
        </p:nvSpPr>
        <p:spPr>
          <a:xfrm>
            <a:off x="5010942" y="1117840"/>
            <a:ext cx="620238" cy="223280"/>
          </a:xfrm>
          <a:prstGeom prst="borderCallout1">
            <a:avLst>
              <a:gd name="adj1" fmla="val 232797"/>
              <a:gd name="adj2" fmla="val 44810"/>
              <a:gd name="adj3" fmla="val 94513"/>
              <a:gd name="adj4" fmla="val 40613"/>
            </a:avLst>
          </a:prstGeom>
          <a:noFill/>
          <a:ln>
            <a:solidFill>
              <a:srgbClr val="AF1C63"/>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b="1" dirty="0" smtClean="0">
                <a:solidFill>
                  <a:srgbClr val="00B050"/>
                </a:solidFill>
              </a:rPr>
              <a:t>Camt.036</a:t>
            </a:r>
          </a:p>
        </p:txBody>
      </p:sp>
      <p:sp>
        <p:nvSpPr>
          <p:cNvPr id="118" name="Line Callout 1 117"/>
          <p:cNvSpPr/>
          <p:nvPr/>
        </p:nvSpPr>
        <p:spPr>
          <a:xfrm>
            <a:off x="5739766" y="2298384"/>
            <a:ext cx="523875" cy="175934"/>
          </a:xfrm>
          <a:prstGeom prst="borderCallout1">
            <a:avLst>
              <a:gd name="adj1" fmla="val -4932"/>
              <a:gd name="adj2" fmla="val 26056"/>
              <a:gd name="adj3" fmla="val -73816"/>
              <a:gd name="adj4" fmla="val -13866"/>
            </a:avLst>
          </a:prstGeom>
          <a:noFill/>
          <a:ln>
            <a:solidFill>
              <a:srgbClr val="AF1C6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b="1" dirty="0" smtClean="0">
                <a:solidFill>
                  <a:srgbClr val="00B050"/>
                </a:solidFill>
                <a:latin typeface="Calibri" pitchFamily="34" charset="0"/>
              </a:rPr>
              <a:t>Pain.002</a:t>
            </a:r>
          </a:p>
        </p:txBody>
      </p:sp>
      <p:sp>
        <p:nvSpPr>
          <p:cNvPr id="119" name="Line Callout 1 118"/>
          <p:cNvSpPr/>
          <p:nvPr/>
        </p:nvSpPr>
        <p:spPr>
          <a:xfrm>
            <a:off x="5267326" y="3410903"/>
            <a:ext cx="523875" cy="180975"/>
          </a:xfrm>
          <a:prstGeom prst="borderCallout1">
            <a:avLst>
              <a:gd name="adj1" fmla="val -722"/>
              <a:gd name="adj2" fmla="val 43510"/>
              <a:gd name="adj3" fmla="val -111712"/>
              <a:gd name="adj4" fmla="val 6497"/>
            </a:avLst>
          </a:prstGeom>
          <a:noFill/>
          <a:ln>
            <a:solidFill>
              <a:srgbClr val="AF1C6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b="1" dirty="0" smtClean="0">
                <a:solidFill>
                  <a:srgbClr val="00B050"/>
                </a:solidFill>
                <a:latin typeface="Calibri" pitchFamily="34" charset="0"/>
              </a:rPr>
              <a:t>Pain.008</a:t>
            </a:r>
          </a:p>
        </p:txBody>
      </p:sp>
      <p:sp>
        <p:nvSpPr>
          <p:cNvPr id="120" name="Line Callout 1 119"/>
          <p:cNvSpPr/>
          <p:nvPr/>
        </p:nvSpPr>
        <p:spPr>
          <a:xfrm>
            <a:off x="2516650" y="1061627"/>
            <a:ext cx="1014045" cy="235677"/>
          </a:xfrm>
          <a:prstGeom prst="borderCallout1">
            <a:avLst>
              <a:gd name="adj1" fmla="val 97039"/>
              <a:gd name="adj2" fmla="val 48026"/>
              <a:gd name="adj3" fmla="val 282292"/>
              <a:gd name="adj4" fmla="val 66295"/>
            </a:avLst>
          </a:prstGeom>
          <a:noFill/>
          <a:ln>
            <a:solidFill>
              <a:srgbClr val="C00000"/>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b="1" dirty="0" smtClean="0">
                <a:solidFill>
                  <a:srgbClr val="00B050"/>
                </a:solidFill>
                <a:latin typeface="Calibri" pitchFamily="34" charset="0"/>
              </a:rPr>
              <a:t>Camt.060</a:t>
            </a:r>
            <a:r>
              <a:rPr lang="en-US" sz="700" b="1" dirty="0" smtClean="0">
                <a:solidFill>
                  <a:srgbClr val="00B050"/>
                </a:solidFill>
                <a:latin typeface="Calibri" pitchFamily="34" charset="0"/>
              </a:rPr>
              <a:t> – request</a:t>
            </a:r>
          </a:p>
          <a:p>
            <a:pPr algn="ctr"/>
            <a:r>
              <a:rPr lang="en-US" sz="600" b="1" dirty="0" smtClean="0">
                <a:solidFill>
                  <a:srgbClr val="00B050"/>
                </a:solidFill>
                <a:latin typeface="Calibri" pitchFamily="34" charset="0"/>
              </a:rPr>
              <a:t>Camt.052/53</a:t>
            </a:r>
            <a:r>
              <a:rPr lang="en-US" sz="700" b="1" dirty="0" smtClean="0">
                <a:solidFill>
                  <a:srgbClr val="00B050"/>
                </a:solidFill>
                <a:latin typeface="Calibri" pitchFamily="34" charset="0"/>
              </a:rPr>
              <a:t> - response</a:t>
            </a:r>
          </a:p>
        </p:txBody>
      </p:sp>
      <p:sp>
        <p:nvSpPr>
          <p:cNvPr id="122" name="Line Callout 1 121"/>
          <p:cNvSpPr/>
          <p:nvPr/>
        </p:nvSpPr>
        <p:spPr>
          <a:xfrm>
            <a:off x="7637146" y="3174683"/>
            <a:ext cx="523875" cy="180975"/>
          </a:xfrm>
          <a:prstGeom prst="borderCallout1">
            <a:avLst>
              <a:gd name="adj1" fmla="val -722"/>
              <a:gd name="adj2" fmla="val 43510"/>
              <a:gd name="adj3" fmla="val -111713"/>
              <a:gd name="adj4" fmla="val 42860"/>
            </a:avLst>
          </a:prstGeom>
          <a:noFill/>
          <a:ln>
            <a:solidFill>
              <a:srgbClr val="AF1C6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b="1" dirty="0" smtClean="0">
                <a:solidFill>
                  <a:srgbClr val="00B050"/>
                </a:solidFill>
                <a:latin typeface="Calibri" pitchFamily="34" charset="0"/>
              </a:rPr>
              <a:t>Pacs.003</a:t>
            </a:r>
          </a:p>
        </p:txBody>
      </p:sp>
      <p:sp>
        <p:nvSpPr>
          <p:cNvPr id="130" name="Line Callout 1 129"/>
          <p:cNvSpPr/>
          <p:nvPr/>
        </p:nvSpPr>
        <p:spPr>
          <a:xfrm>
            <a:off x="2546986" y="3288983"/>
            <a:ext cx="523875" cy="180975"/>
          </a:xfrm>
          <a:prstGeom prst="borderCallout1">
            <a:avLst>
              <a:gd name="adj1" fmla="val -722"/>
              <a:gd name="adj2" fmla="val 43510"/>
              <a:gd name="adj3" fmla="val -124343"/>
              <a:gd name="adj4" fmla="val 42861"/>
            </a:avLst>
          </a:prstGeom>
          <a:noFill/>
          <a:ln>
            <a:solidFill>
              <a:srgbClr val="AF1C6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b="1" dirty="0" smtClean="0">
                <a:solidFill>
                  <a:srgbClr val="00B050"/>
                </a:solidFill>
                <a:latin typeface="Calibri" pitchFamily="34" charset="0"/>
              </a:rPr>
              <a:t>Pain.009</a:t>
            </a:r>
          </a:p>
        </p:txBody>
      </p:sp>
      <p:sp>
        <p:nvSpPr>
          <p:cNvPr id="131" name="Rounded Rectangle 130"/>
          <p:cNvSpPr/>
          <p:nvPr/>
        </p:nvSpPr>
        <p:spPr>
          <a:xfrm>
            <a:off x="4952426" y="3050072"/>
            <a:ext cx="352999" cy="190333"/>
          </a:xfrm>
          <a:prstGeom prst="roundRect">
            <a:avLst/>
          </a:prstGeom>
          <a:ln>
            <a:tailEnd type="arrow"/>
          </a:ln>
        </p:spPr>
        <p:style>
          <a:lnRef idx="2">
            <a:schemeClr val="accent5"/>
          </a:lnRef>
          <a:fillRef idx="1">
            <a:schemeClr val="lt1"/>
          </a:fillRef>
          <a:effectRef idx="0">
            <a:schemeClr val="accent5"/>
          </a:effectRef>
          <a:fontRef idx="minor">
            <a:schemeClr val="dk1"/>
          </a:fontRef>
        </p:style>
        <p:txBody>
          <a:bodyPr lIns="91430" tIns="45715" rIns="91430" bIns="45715" rtlCol="0" anchor="ctr"/>
          <a:lstStyle/>
          <a:p>
            <a:pPr algn="ctr"/>
            <a:r>
              <a:rPr lang="en-US" sz="1100" dirty="0" smtClean="0">
                <a:solidFill>
                  <a:srgbClr val="000000"/>
                </a:solidFill>
                <a:latin typeface="Calibri" pitchFamily="34" charset="0"/>
              </a:rPr>
              <a:t>10</a:t>
            </a:r>
          </a:p>
        </p:txBody>
      </p:sp>
      <p:sp>
        <p:nvSpPr>
          <p:cNvPr id="132" name="Line Callout 1 131"/>
          <p:cNvSpPr/>
          <p:nvPr/>
        </p:nvSpPr>
        <p:spPr>
          <a:xfrm>
            <a:off x="3652030" y="688247"/>
            <a:ext cx="1102850" cy="287113"/>
          </a:xfrm>
          <a:prstGeom prst="borderCallout1">
            <a:avLst>
              <a:gd name="adj1" fmla="val 97039"/>
              <a:gd name="adj2" fmla="val 48026"/>
              <a:gd name="adj3" fmla="val 181872"/>
              <a:gd name="adj4" fmla="val 58271"/>
            </a:avLst>
          </a:prstGeom>
          <a:noFill/>
          <a:ln>
            <a:solidFill>
              <a:srgbClr val="C00000"/>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b="1" dirty="0" smtClean="0">
                <a:solidFill>
                  <a:srgbClr val="00B050"/>
                </a:solidFill>
                <a:latin typeface="Calibri" pitchFamily="34" charset="0"/>
              </a:rPr>
              <a:t>Strong Customer Authentication/ OTP</a:t>
            </a:r>
            <a:endParaRPr lang="en-US" sz="800" b="1" dirty="0" smtClean="0">
              <a:solidFill>
                <a:srgbClr val="00B050"/>
              </a:solidFill>
              <a:latin typeface="Calibri" pitchFamily="34" charset="0"/>
            </a:endParaRPr>
          </a:p>
        </p:txBody>
      </p:sp>
      <p:sp>
        <p:nvSpPr>
          <p:cNvPr id="133" name="Line Callout 1 132"/>
          <p:cNvSpPr/>
          <p:nvPr/>
        </p:nvSpPr>
        <p:spPr>
          <a:xfrm>
            <a:off x="604030" y="2273207"/>
            <a:ext cx="1102850" cy="287113"/>
          </a:xfrm>
          <a:prstGeom prst="borderCallout1">
            <a:avLst>
              <a:gd name="adj1" fmla="val 57229"/>
              <a:gd name="adj2" fmla="val 100537"/>
              <a:gd name="adj3" fmla="val 57134"/>
              <a:gd name="adj4" fmla="val 123910"/>
            </a:avLst>
          </a:prstGeom>
          <a:noFill/>
          <a:ln>
            <a:solidFill>
              <a:srgbClr val="C00000"/>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b="1" dirty="0" smtClean="0">
                <a:solidFill>
                  <a:srgbClr val="00B050"/>
                </a:solidFill>
                <a:latin typeface="Calibri" pitchFamily="34" charset="0"/>
              </a:rPr>
              <a:t>Strong Customer Authentication/ OTP</a:t>
            </a:r>
            <a:endParaRPr lang="en-US" sz="800" b="1" dirty="0" smtClean="0">
              <a:solidFill>
                <a:srgbClr val="00B050"/>
              </a:solidFill>
              <a:latin typeface="Calibri" pitchFamily="34" charset="0"/>
            </a:endParaRPr>
          </a:p>
        </p:txBody>
      </p:sp>
      <p:sp>
        <p:nvSpPr>
          <p:cNvPr id="134" name="Line Callout 1 133"/>
          <p:cNvSpPr/>
          <p:nvPr/>
        </p:nvSpPr>
        <p:spPr>
          <a:xfrm>
            <a:off x="4977766" y="2321243"/>
            <a:ext cx="523875" cy="180975"/>
          </a:xfrm>
          <a:prstGeom prst="borderCallout1">
            <a:avLst>
              <a:gd name="adj1" fmla="val -722"/>
              <a:gd name="adj2" fmla="val 43510"/>
              <a:gd name="adj3" fmla="val -216975"/>
              <a:gd name="adj4" fmla="val 22497"/>
            </a:avLst>
          </a:prstGeom>
          <a:noFill/>
          <a:ln>
            <a:solidFill>
              <a:srgbClr val="AF1C6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b="1" dirty="0" smtClean="0">
                <a:solidFill>
                  <a:srgbClr val="00B050"/>
                </a:solidFill>
                <a:latin typeface="Calibri" pitchFamily="34" charset="0"/>
              </a:rPr>
              <a:t>Pain.009</a:t>
            </a:r>
          </a:p>
        </p:txBody>
      </p:sp>
      <p:grpSp>
        <p:nvGrpSpPr>
          <p:cNvPr id="5" name="Group 144"/>
          <p:cNvGrpSpPr/>
          <p:nvPr/>
        </p:nvGrpSpPr>
        <p:grpSpPr>
          <a:xfrm>
            <a:off x="8168640" y="1143000"/>
            <a:ext cx="1661160" cy="375464"/>
            <a:chOff x="8001000" y="1112520"/>
            <a:chExt cx="1661160" cy="375464"/>
          </a:xfrm>
        </p:grpSpPr>
        <p:cxnSp>
          <p:nvCxnSpPr>
            <p:cNvPr id="136" name="Straight Arrow Connector 135"/>
            <p:cNvCxnSpPr/>
            <p:nvPr/>
          </p:nvCxnSpPr>
          <p:spPr>
            <a:xfrm flipH="1">
              <a:off x="8016240" y="1219200"/>
              <a:ext cx="281940" cy="7621"/>
            </a:xfrm>
            <a:prstGeom prst="straightConnector1">
              <a:avLst/>
            </a:prstGeom>
            <a:ln w="12700">
              <a:solidFill>
                <a:srgbClr val="000000"/>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38" name="Straight Arrow Connector 137"/>
            <p:cNvCxnSpPr/>
            <p:nvPr/>
          </p:nvCxnSpPr>
          <p:spPr>
            <a:xfrm flipH="1">
              <a:off x="8001000" y="1379220"/>
              <a:ext cx="266700" cy="0"/>
            </a:xfrm>
            <a:prstGeom prst="straightConnector1">
              <a:avLst/>
            </a:prstGeom>
            <a:ln>
              <a:tailEnd type="arrow"/>
            </a:ln>
          </p:spPr>
          <p:style>
            <a:lnRef idx="2">
              <a:schemeClr val="accent5"/>
            </a:lnRef>
            <a:fillRef idx="0">
              <a:schemeClr val="accent5"/>
            </a:fillRef>
            <a:effectRef idx="1">
              <a:schemeClr val="accent5"/>
            </a:effectRef>
            <a:fontRef idx="minor">
              <a:schemeClr val="tx1"/>
            </a:fontRef>
          </p:style>
        </p:cxnSp>
        <p:sp>
          <p:nvSpPr>
            <p:cNvPr id="141" name="TextBox 140"/>
            <p:cNvSpPr txBox="1"/>
            <p:nvPr/>
          </p:nvSpPr>
          <p:spPr>
            <a:xfrm>
              <a:off x="8366760" y="1112520"/>
              <a:ext cx="1295400" cy="215444"/>
            </a:xfrm>
            <a:prstGeom prst="rect">
              <a:avLst/>
            </a:prstGeom>
            <a:noFill/>
          </p:spPr>
          <p:txBody>
            <a:bodyPr wrap="square" rtlCol="0">
              <a:spAutoFit/>
            </a:bodyPr>
            <a:lstStyle/>
            <a:p>
              <a:r>
                <a:rPr lang="en-US" sz="800" dirty="0" smtClean="0">
                  <a:solidFill>
                    <a:schemeClr val="tx2">
                      <a:lumMod val="50000"/>
                    </a:schemeClr>
                  </a:solidFill>
                </a:rPr>
                <a:t>Mandate Setup flow</a:t>
              </a:r>
            </a:p>
          </p:txBody>
        </p:sp>
        <p:sp>
          <p:nvSpPr>
            <p:cNvPr id="142" name="TextBox 141"/>
            <p:cNvSpPr txBox="1"/>
            <p:nvPr/>
          </p:nvSpPr>
          <p:spPr>
            <a:xfrm>
              <a:off x="8366760" y="1272540"/>
              <a:ext cx="1295400" cy="215444"/>
            </a:xfrm>
            <a:prstGeom prst="rect">
              <a:avLst/>
            </a:prstGeom>
            <a:noFill/>
          </p:spPr>
          <p:txBody>
            <a:bodyPr wrap="square" rtlCol="0">
              <a:spAutoFit/>
            </a:bodyPr>
            <a:lstStyle/>
            <a:p>
              <a:r>
                <a:rPr lang="en-US" sz="800" dirty="0" smtClean="0">
                  <a:solidFill>
                    <a:schemeClr val="tx2">
                      <a:lumMod val="50000"/>
                    </a:schemeClr>
                  </a:solidFill>
                </a:rPr>
                <a:t>DD payment flow</a:t>
              </a:r>
            </a:p>
          </p:txBody>
        </p:sp>
      </p:grpSp>
      <p:sp>
        <p:nvSpPr>
          <p:cNvPr id="143" name="Rounded Rectangle 142"/>
          <p:cNvSpPr/>
          <p:nvPr/>
        </p:nvSpPr>
        <p:spPr>
          <a:xfrm>
            <a:off x="7619426" y="1708952"/>
            <a:ext cx="352999" cy="190333"/>
          </a:xfrm>
          <a:prstGeom prst="roundRect">
            <a:avLst/>
          </a:prstGeom>
          <a:ln>
            <a:tailEnd type="arrow"/>
          </a:ln>
        </p:spPr>
        <p:style>
          <a:lnRef idx="2">
            <a:schemeClr val="accent5"/>
          </a:lnRef>
          <a:fillRef idx="1">
            <a:schemeClr val="lt1"/>
          </a:fillRef>
          <a:effectRef idx="0">
            <a:schemeClr val="accent5"/>
          </a:effectRef>
          <a:fontRef idx="minor">
            <a:schemeClr val="dk1"/>
          </a:fontRef>
        </p:style>
        <p:txBody>
          <a:bodyPr lIns="91430" tIns="45715" rIns="91430" bIns="45715" rtlCol="0" anchor="ctr"/>
          <a:lstStyle/>
          <a:p>
            <a:pPr algn="ctr"/>
            <a:r>
              <a:rPr lang="en-US" sz="1100" dirty="0" smtClean="0">
                <a:solidFill>
                  <a:srgbClr val="000000"/>
                </a:solidFill>
                <a:latin typeface="Calibri" pitchFamily="34" charset="0"/>
              </a:rPr>
              <a:t>11</a:t>
            </a:r>
          </a:p>
        </p:txBody>
      </p:sp>
      <p:sp>
        <p:nvSpPr>
          <p:cNvPr id="144" name="Line Callout 1 143"/>
          <p:cNvSpPr/>
          <p:nvPr/>
        </p:nvSpPr>
        <p:spPr>
          <a:xfrm>
            <a:off x="7439026" y="1414463"/>
            <a:ext cx="523875" cy="180975"/>
          </a:xfrm>
          <a:prstGeom prst="borderCallout1">
            <a:avLst>
              <a:gd name="adj1" fmla="val 108752"/>
              <a:gd name="adj2" fmla="val 49328"/>
              <a:gd name="adj3" fmla="val 161972"/>
              <a:gd name="adj4" fmla="val 50133"/>
            </a:avLst>
          </a:prstGeom>
          <a:noFill/>
          <a:ln>
            <a:solidFill>
              <a:srgbClr val="AF1C6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b="1" dirty="0" smtClean="0">
                <a:solidFill>
                  <a:srgbClr val="00B050"/>
                </a:solidFill>
                <a:latin typeface="Calibri" pitchFamily="34" charset="0"/>
              </a:rPr>
              <a:t>Pacs.003</a:t>
            </a:r>
          </a:p>
        </p:txBody>
      </p:sp>
      <p:sp>
        <p:nvSpPr>
          <p:cNvPr id="146" name="Horizontal Scroll 145"/>
          <p:cNvSpPr/>
          <p:nvPr/>
        </p:nvSpPr>
        <p:spPr>
          <a:xfrm>
            <a:off x="6882104" y="15240"/>
            <a:ext cx="2820061" cy="886492"/>
          </a:xfrm>
          <a:prstGeom prst="horizontalScroll">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050" dirty="0" smtClean="0">
                <a:solidFill>
                  <a:schemeClr val="tx2">
                    <a:lumMod val="50000"/>
                  </a:schemeClr>
                </a:solidFill>
                <a:latin typeface="Calibri" pitchFamily="34" charset="0"/>
              </a:rPr>
              <a:t>This is an alternate flow envisaged in a post PSD2 scenario, currently this flow does not exist</a:t>
            </a:r>
            <a:endParaRPr lang="en-US" sz="1050" i="1" dirty="0" smtClean="0">
              <a:solidFill>
                <a:schemeClr val="tx2">
                  <a:lumMod val="50000"/>
                </a:schemeClr>
              </a:solidFill>
              <a:latin typeface="Calibri" pitchFamily="34" charset="0"/>
            </a:endParaRPr>
          </a:p>
        </p:txBody>
      </p:sp>
    </p:spTree>
  </p:cSld>
  <p:clrMapOvr>
    <a:masterClrMapping/>
  </p:clrMapOvr>
  <p:transition spd="med">
    <p:wip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2800" dirty="0" smtClean="0"/>
              <a:t>Introduction to PSD2</a:t>
            </a:r>
            <a:endParaRPr lang="en-US" sz="2800" dirty="0"/>
          </a:p>
        </p:txBody>
      </p:sp>
      <p:sp>
        <p:nvSpPr>
          <p:cNvPr id="4" name="Content Placeholder 3"/>
          <p:cNvSpPr>
            <a:spLocks noGrp="1"/>
          </p:cNvSpPr>
          <p:nvPr>
            <p:ph idx="12"/>
          </p:nvPr>
        </p:nvSpPr>
        <p:spPr>
          <a:xfrm>
            <a:off x="261284" y="1389408"/>
            <a:ext cx="9410700" cy="4916389"/>
          </a:xfrm>
        </p:spPr>
        <p:txBody>
          <a:bodyPr/>
          <a:lstStyle/>
          <a:p>
            <a:pPr marL="165082" lvl="1" indent="-165082">
              <a:buClr>
                <a:srgbClr val="0098CC"/>
              </a:buClr>
              <a:buSzPct val="100000"/>
              <a:tabLst>
                <a:tab pos="0" algn="l"/>
                <a:tab pos="457150" algn="l"/>
                <a:tab pos="914300" algn="l"/>
                <a:tab pos="1371450" algn="l"/>
                <a:tab pos="1828600" algn="l"/>
                <a:tab pos="2285750" algn="l"/>
                <a:tab pos="2742900" algn="l"/>
                <a:tab pos="3200049" algn="l"/>
                <a:tab pos="3657199" algn="l"/>
                <a:tab pos="4114349" algn="l"/>
                <a:tab pos="4571499" algn="l"/>
                <a:tab pos="5028648" algn="l"/>
                <a:tab pos="5485798" algn="l"/>
                <a:tab pos="5942948" algn="l"/>
                <a:tab pos="6400098" algn="l"/>
                <a:tab pos="6857248" algn="l"/>
                <a:tab pos="7314398" algn="l"/>
                <a:tab pos="7771548" algn="l"/>
                <a:tab pos="8228698" algn="l"/>
                <a:tab pos="8685847" algn="l"/>
                <a:tab pos="9142997" algn="l"/>
              </a:tabLst>
              <a:defRPr/>
            </a:pPr>
            <a:r>
              <a:rPr lang="en-US" altLang="en-US" dirty="0">
                <a:latin typeface="Calibri" pitchFamily="34" charset="0"/>
              </a:rPr>
              <a:t>The Payment Services Directive (PSD) was  adopted by the European Union (EU) in 2007. The aim of this directive was to regulate the  payments industry  and to increase pan-European competition and participation in the payments industry also from non-banks, and to provide for a level playing field by harmonizing consumer protection and the rights and obligations for payment providers and users. </a:t>
            </a:r>
            <a:endParaRPr lang="en-US" altLang="en-US" dirty="0" smtClean="0">
              <a:latin typeface="Calibri" pitchFamily="34" charset="0"/>
            </a:endParaRPr>
          </a:p>
          <a:p>
            <a:pPr marL="165082" lvl="1" indent="-165082">
              <a:buClr>
                <a:srgbClr val="0098CC"/>
              </a:buClr>
              <a:buSzPct val="100000"/>
              <a:tabLst>
                <a:tab pos="0" algn="l"/>
                <a:tab pos="457150" algn="l"/>
                <a:tab pos="914300" algn="l"/>
                <a:tab pos="1371450" algn="l"/>
                <a:tab pos="1828600" algn="l"/>
                <a:tab pos="2285750" algn="l"/>
                <a:tab pos="2742900" algn="l"/>
                <a:tab pos="3200049" algn="l"/>
                <a:tab pos="3657199" algn="l"/>
                <a:tab pos="4114349" algn="l"/>
                <a:tab pos="4571499" algn="l"/>
                <a:tab pos="5028648" algn="l"/>
                <a:tab pos="5485798" algn="l"/>
                <a:tab pos="5942948" algn="l"/>
                <a:tab pos="6400098" algn="l"/>
                <a:tab pos="6857248" algn="l"/>
                <a:tab pos="7314398" algn="l"/>
                <a:tab pos="7771548" algn="l"/>
                <a:tab pos="8228698" algn="l"/>
                <a:tab pos="8685847" algn="l"/>
                <a:tab pos="9142997" algn="l"/>
              </a:tabLst>
              <a:defRPr/>
            </a:pPr>
            <a:endParaRPr lang="en-US" altLang="en-US" dirty="0">
              <a:latin typeface="Calibri" pitchFamily="34" charset="0"/>
            </a:endParaRPr>
          </a:p>
          <a:p>
            <a:pPr marL="165082" lvl="1" indent="-165082">
              <a:buClr>
                <a:srgbClr val="0098CC"/>
              </a:buClr>
              <a:buSzPct val="100000"/>
              <a:tabLst>
                <a:tab pos="0" algn="l"/>
                <a:tab pos="457150" algn="l"/>
                <a:tab pos="914300" algn="l"/>
                <a:tab pos="1371450" algn="l"/>
                <a:tab pos="1828600" algn="l"/>
                <a:tab pos="2285750" algn="l"/>
                <a:tab pos="2742900" algn="l"/>
                <a:tab pos="3200049" algn="l"/>
                <a:tab pos="3657199" algn="l"/>
                <a:tab pos="4114349" algn="l"/>
                <a:tab pos="4571499" algn="l"/>
                <a:tab pos="5028648" algn="l"/>
                <a:tab pos="5485798" algn="l"/>
                <a:tab pos="5942948" algn="l"/>
                <a:tab pos="6400098" algn="l"/>
                <a:tab pos="6857248" algn="l"/>
                <a:tab pos="7314398" algn="l"/>
                <a:tab pos="7771548" algn="l"/>
                <a:tab pos="8228698" algn="l"/>
                <a:tab pos="8685847" algn="l"/>
                <a:tab pos="9142997" algn="l"/>
              </a:tabLst>
              <a:defRPr/>
            </a:pPr>
            <a:r>
              <a:rPr lang="en-US" altLang="en-US" dirty="0" smtClean="0">
                <a:latin typeface="Calibri" pitchFamily="34" charset="0"/>
              </a:rPr>
              <a:t>Due </a:t>
            </a:r>
            <a:r>
              <a:rPr lang="en-US" altLang="en-US" dirty="0">
                <a:latin typeface="Calibri" pitchFamily="34" charset="0"/>
              </a:rPr>
              <a:t>to rapid changes in payments landscape, it was required to impart clarity and drive further innovation, competition and transparency in payment services, hence a  revised directive (PSD2) has been adopted on October 2015. </a:t>
            </a:r>
          </a:p>
          <a:p>
            <a:pPr lvl="1"/>
            <a:r>
              <a:rPr lang="en-US" sz="1400" dirty="0">
                <a:latin typeface="Calibri" pitchFamily="34" charset="0"/>
              </a:rPr>
              <a:t>PSD2 defines traditional financial institutions as “account servicing payment service providers”</a:t>
            </a:r>
            <a:r>
              <a:rPr lang="en-US" sz="500" dirty="0">
                <a:latin typeface="Calibri" pitchFamily="34" charset="0"/>
              </a:rPr>
              <a:t>ii </a:t>
            </a:r>
            <a:r>
              <a:rPr lang="en-US" sz="1400" dirty="0">
                <a:latin typeface="Calibri" pitchFamily="34" charset="0"/>
              </a:rPr>
              <a:t>(AS PSP), and new players as “Payment Initiation Service Providers”</a:t>
            </a:r>
            <a:r>
              <a:rPr lang="en-US" sz="500" dirty="0">
                <a:latin typeface="Calibri" pitchFamily="34" charset="0"/>
              </a:rPr>
              <a:t> </a:t>
            </a:r>
            <a:r>
              <a:rPr lang="en-US" sz="1400" dirty="0">
                <a:latin typeface="Calibri" pitchFamily="34" charset="0"/>
              </a:rPr>
              <a:t>(</a:t>
            </a:r>
            <a:r>
              <a:rPr lang="en-US" sz="1400" b="1" dirty="0">
                <a:latin typeface="Calibri" pitchFamily="34" charset="0"/>
              </a:rPr>
              <a:t>PISP</a:t>
            </a:r>
            <a:r>
              <a:rPr lang="en-US" sz="1400" dirty="0">
                <a:latin typeface="Calibri" pitchFamily="34" charset="0"/>
              </a:rPr>
              <a:t>) and “Account Information Service Providers”(</a:t>
            </a:r>
            <a:r>
              <a:rPr lang="en-US" sz="1400" b="1" dirty="0">
                <a:latin typeface="Calibri" pitchFamily="34" charset="0"/>
              </a:rPr>
              <a:t>AISP</a:t>
            </a:r>
            <a:r>
              <a:rPr lang="en-US" sz="1400" dirty="0">
                <a:latin typeface="Calibri" pitchFamily="34" charset="0"/>
              </a:rPr>
              <a:t>). These service provider may be Banks or Third Party Providers. Bank or TPP may provide both of these services.</a:t>
            </a:r>
          </a:p>
          <a:p>
            <a:pPr lvl="1"/>
            <a:r>
              <a:rPr lang="en-US" sz="1400" dirty="0">
                <a:latin typeface="Calibri" pitchFamily="34" charset="0"/>
              </a:rPr>
              <a:t>The classification of PISP is meant to target “payment initiation services [that establish] a software bridge between the website of the merchant and the online banking platform of the payer’s bank in order to initiate internet payments on the basis of a credit transfer”</a:t>
            </a:r>
            <a:r>
              <a:rPr lang="en-US" sz="500" dirty="0">
                <a:latin typeface="Calibri" pitchFamily="34" charset="0"/>
              </a:rPr>
              <a:t>.</a:t>
            </a:r>
            <a:endParaRPr lang="en-US" sz="1400" dirty="0">
              <a:latin typeface="Calibri" pitchFamily="34" charset="0"/>
            </a:endParaRPr>
          </a:p>
          <a:p>
            <a:pPr lvl="1"/>
            <a:r>
              <a:rPr lang="en-US" sz="1400" dirty="0">
                <a:latin typeface="Calibri" pitchFamily="34" charset="0"/>
              </a:rPr>
              <a:t>The introduction of PISPs changes the current 4-corner payments model into a 5-corner model. Rather than the payer initiating the payment directly with their Account Servicing PSP, the payer initiates the payment via the PISP, which in turn passes the instruction to the Account Servicing PSP. </a:t>
            </a:r>
            <a:endParaRPr lang="en-US" altLang="en-US" sz="2800" dirty="0">
              <a:latin typeface="Calibri" pitchFamily="34" charset="0"/>
              <a:cs typeface="Lucida Sans Unicode" pitchFamily="34" charset="0"/>
            </a:endParaRPr>
          </a:p>
          <a:p>
            <a:endParaRPr lang="en-US" dirty="0">
              <a:latin typeface="Calibri" pitchFamily="34" charset="0"/>
            </a:endParaRPr>
          </a:p>
        </p:txBody>
      </p:sp>
    </p:spTree>
  </p:cSld>
  <p:clrMapOvr>
    <a:masterClrMapping/>
  </p:clrMapOvr>
  <p:transition spd="med">
    <p:wip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7940" name="Picture 4"/>
          <p:cNvPicPr>
            <a:picLocks noChangeAspect="1" noChangeArrowheads="1"/>
          </p:cNvPicPr>
          <p:nvPr/>
        </p:nvPicPr>
        <p:blipFill>
          <a:blip r:embed="rId3" cstate="print"/>
          <a:srcRect/>
          <a:stretch>
            <a:fillRect/>
          </a:stretch>
        </p:blipFill>
        <p:spPr bwMode="auto">
          <a:xfrm>
            <a:off x="1744979" y="3292158"/>
            <a:ext cx="954227" cy="929322"/>
          </a:xfrm>
          <a:prstGeom prst="rect">
            <a:avLst/>
          </a:prstGeom>
          <a:noFill/>
          <a:ln w="9525">
            <a:noFill/>
            <a:miter lim="800000"/>
            <a:headEnd/>
            <a:tailEnd/>
          </a:ln>
          <a:effectLst/>
        </p:spPr>
      </p:pic>
      <p:pic>
        <p:nvPicPr>
          <p:cNvPr id="186" name="Picture 5"/>
          <p:cNvPicPr>
            <a:picLocks noChangeAspect="1" noChangeArrowheads="1"/>
          </p:cNvPicPr>
          <p:nvPr/>
        </p:nvPicPr>
        <p:blipFill>
          <a:blip r:embed="rId4" cstate="print"/>
          <a:srcRect/>
          <a:stretch>
            <a:fillRect/>
          </a:stretch>
        </p:blipFill>
        <p:spPr bwMode="auto">
          <a:xfrm>
            <a:off x="2743200" y="3250883"/>
            <a:ext cx="914390" cy="990411"/>
          </a:xfrm>
          <a:prstGeom prst="rect">
            <a:avLst/>
          </a:prstGeom>
          <a:noFill/>
          <a:ln w="9525">
            <a:noFill/>
            <a:miter lim="800000"/>
            <a:headEnd/>
            <a:tailEnd/>
          </a:ln>
          <a:effectLst/>
        </p:spPr>
      </p:pic>
      <p:sp>
        <p:nvSpPr>
          <p:cNvPr id="83970" name="Text Box 2"/>
          <p:cNvSpPr>
            <a:spLocks noGrp="1" noChangeArrowheads="1"/>
          </p:cNvSpPr>
          <p:nvPr>
            <p:ph type="title"/>
          </p:nvPr>
        </p:nvSpPr>
        <p:spPr>
          <a:xfrm>
            <a:off x="211140" y="109184"/>
            <a:ext cx="9481500" cy="762001"/>
          </a:xfrm>
        </p:spPr>
        <p:txBody>
          <a:bodyPr/>
          <a:lstStyle/>
          <a:p>
            <a:pPr eaLnBrk="1" hangingPunct="1"/>
            <a:r>
              <a:rPr lang="en-US" altLang="en-US" sz="2400" dirty="0" smtClean="0">
                <a:latin typeface="Calibri" pitchFamily="34" charset="0"/>
              </a:rPr>
              <a:t>Direct Debit flow integrated with Payments Engine (GPP)</a:t>
            </a:r>
          </a:p>
        </p:txBody>
      </p:sp>
      <p:grpSp>
        <p:nvGrpSpPr>
          <p:cNvPr id="2" name="Group 84"/>
          <p:cNvGrpSpPr/>
          <p:nvPr/>
        </p:nvGrpSpPr>
        <p:grpSpPr>
          <a:xfrm>
            <a:off x="196215" y="3430905"/>
            <a:ext cx="1663065" cy="964132"/>
            <a:chOff x="3419475" y="2562225"/>
            <a:chExt cx="1676401" cy="964132"/>
          </a:xfrm>
        </p:grpSpPr>
        <p:grpSp>
          <p:nvGrpSpPr>
            <p:cNvPr id="3" name="Group 83"/>
            <p:cNvGrpSpPr/>
            <p:nvPr/>
          </p:nvGrpSpPr>
          <p:grpSpPr>
            <a:xfrm>
              <a:off x="3593858" y="2748518"/>
              <a:ext cx="1360968" cy="777839"/>
              <a:chOff x="3593858" y="2748518"/>
              <a:chExt cx="1360968" cy="777839"/>
            </a:xfrm>
          </p:grpSpPr>
          <p:sp>
            <p:nvSpPr>
              <p:cNvPr id="50" name="Rounded Rectangle 49"/>
              <p:cNvSpPr/>
              <p:nvPr/>
            </p:nvSpPr>
            <p:spPr>
              <a:xfrm>
                <a:off x="3615123" y="2748518"/>
                <a:ext cx="1339703" cy="744279"/>
              </a:xfrm>
              <a:prstGeom prst="roundRect">
                <a:avLst/>
              </a:prstGeom>
              <a:solidFill>
                <a:schemeClr val="accent1">
                  <a:lumMod val="40000"/>
                  <a:lumOff val="6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91430" tIns="45715" rIns="91430" bIns="45715" rtlCol="0" anchor="ctr"/>
              <a:lstStyle/>
              <a:p>
                <a:pPr algn="ctr"/>
                <a:endParaRPr lang="en-US" sz="1000" dirty="0" smtClean="0">
                  <a:solidFill>
                    <a:schemeClr val="tx2">
                      <a:lumMod val="50000"/>
                    </a:schemeClr>
                  </a:solidFill>
                  <a:latin typeface="Calibri" pitchFamily="34" charset="0"/>
                </a:endParaRPr>
              </a:p>
            </p:txBody>
          </p:sp>
          <p:sp>
            <p:nvSpPr>
              <p:cNvPr id="52" name="Cloud 51"/>
              <p:cNvSpPr/>
              <p:nvPr/>
            </p:nvSpPr>
            <p:spPr>
              <a:xfrm>
                <a:off x="4086992" y="2844211"/>
                <a:ext cx="827907" cy="463533"/>
              </a:xfrm>
              <a:prstGeom prst="cloud">
                <a:avLst/>
              </a:prstGeom>
              <a:solidFill>
                <a:schemeClr val="tx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35996" rIns="0" bIns="35996" anchor="ctr"/>
              <a:lstStyle/>
              <a:p>
                <a:pPr algn="ctr"/>
                <a:r>
                  <a:rPr lang="en-US" sz="900" dirty="0" smtClean="0">
                    <a:solidFill>
                      <a:srgbClr val="000000"/>
                    </a:solidFill>
                    <a:latin typeface="Calibri" pitchFamily="34" charset="0"/>
                  </a:rPr>
                  <a:t>(Capgemini API)</a:t>
                </a:r>
              </a:p>
            </p:txBody>
          </p:sp>
          <p:grpSp>
            <p:nvGrpSpPr>
              <p:cNvPr id="4" name="Group 23"/>
              <p:cNvGrpSpPr>
                <a:grpSpLocks/>
              </p:cNvGrpSpPr>
              <p:nvPr/>
            </p:nvGrpSpPr>
            <p:grpSpPr bwMode="auto">
              <a:xfrm>
                <a:off x="3593858" y="2759151"/>
                <a:ext cx="528727" cy="605980"/>
                <a:chOff x="567" y="1616"/>
                <a:chExt cx="568" cy="605"/>
              </a:xfrm>
            </p:grpSpPr>
            <p:sp>
              <p:nvSpPr>
                <p:cNvPr id="56" name="AutoShape 17"/>
                <p:cNvSpPr>
                  <a:spLocks noChangeAspect="1" noChangeArrowheads="1" noTextEdit="1"/>
                </p:cNvSpPr>
                <p:nvPr/>
              </p:nvSpPr>
              <p:spPr bwMode="auto">
                <a:xfrm>
                  <a:off x="567" y="1616"/>
                  <a:ext cx="568" cy="605"/>
                </a:xfrm>
                <a:prstGeom prst="rect">
                  <a:avLst/>
                </a:prstGeom>
                <a:noFill/>
                <a:ln w="9525">
                  <a:noFill/>
                  <a:miter lim="800000"/>
                  <a:headEnd/>
                  <a:tailEnd/>
                </a:ln>
              </p:spPr>
              <p:txBody>
                <a:bodyPr/>
                <a:lstStyle/>
                <a:p>
                  <a:endParaRPr lang="en-US" sz="700" dirty="0"/>
                </a:p>
              </p:txBody>
            </p:sp>
            <p:sp>
              <p:nvSpPr>
                <p:cNvPr id="62" name="Freeform 19"/>
                <p:cNvSpPr>
                  <a:spLocks/>
                </p:cNvSpPr>
                <p:nvPr/>
              </p:nvSpPr>
              <p:spPr bwMode="auto">
                <a:xfrm>
                  <a:off x="611" y="1660"/>
                  <a:ext cx="480" cy="517"/>
                </a:xfrm>
                <a:custGeom>
                  <a:avLst/>
                  <a:gdLst>
                    <a:gd name="T0" fmla="*/ 1 w 960"/>
                    <a:gd name="T1" fmla="*/ 0 h 1034"/>
                    <a:gd name="T2" fmla="*/ 1 w 960"/>
                    <a:gd name="T3" fmla="*/ 1 h 1034"/>
                    <a:gd name="T4" fmla="*/ 1 w 960"/>
                    <a:gd name="T5" fmla="*/ 1 h 1034"/>
                    <a:gd name="T6" fmla="*/ 1 w 960"/>
                    <a:gd name="T7" fmla="*/ 1 h 1034"/>
                    <a:gd name="T8" fmla="*/ 1 w 960"/>
                    <a:gd name="T9" fmla="*/ 1 h 1034"/>
                    <a:gd name="T10" fmla="*/ 1 w 960"/>
                    <a:gd name="T11" fmla="*/ 1 h 1034"/>
                    <a:gd name="T12" fmla="*/ 1 w 960"/>
                    <a:gd name="T13" fmla="*/ 1 h 1034"/>
                    <a:gd name="T14" fmla="*/ 1 w 960"/>
                    <a:gd name="T15" fmla="*/ 1 h 1034"/>
                    <a:gd name="T16" fmla="*/ 1 w 960"/>
                    <a:gd name="T17" fmla="*/ 1 h 1034"/>
                    <a:gd name="T18" fmla="*/ 1 w 960"/>
                    <a:gd name="T19" fmla="*/ 1 h 1034"/>
                    <a:gd name="T20" fmla="*/ 1 w 960"/>
                    <a:gd name="T21" fmla="*/ 1 h 1034"/>
                    <a:gd name="T22" fmla="*/ 1 w 960"/>
                    <a:gd name="T23" fmla="*/ 1 h 1034"/>
                    <a:gd name="T24" fmla="*/ 1 w 960"/>
                    <a:gd name="T25" fmla="*/ 1 h 1034"/>
                    <a:gd name="T26" fmla="*/ 1 w 960"/>
                    <a:gd name="T27" fmla="*/ 1 h 1034"/>
                    <a:gd name="T28" fmla="*/ 1 w 960"/>
                    <a:gd name="T29" fmla="*/ 1 h 1034"/>
                    <a:gd name="T30" fmla="*/ 1 w 960"/>
                    <a:gd name="T31" fmla="*/ 1 h 1034"/>
                    <a:gd name="T32" fmla="*/ 1 w 960"/>
                    <a:gd name="T33" fmla="*/ 1 h 1034"/>
                    <a:gd name="T34" fmla="*/ 1 w 960"/>
                    <a:gd name="T35" fmla="*/ 1 h 1034"/>
                    <a:gd name="T36" fmla="*/ 1 w 960"/>
                    <a:gd name="T37" fmla="*/ 1 h 1034"/>
                    <a:gd name="T38" fmla="*/ 1 w 960"/>
                    <a:gd name="T39" fmla="*/ 1 h 1034"/>
                    <a:gd name="T40" fmla="*/ 1 w 960"/>
                    <a:gd name="T41" fmla="*/ 1 h 1034"/>
                    <a:gd name="T42" fmla="*/ 1 w 960"/>
                    <a:gd name="T43" fmla="*/ 1 h 1034"/>
                    <a:gd name="T44" fmla="*/ 1 w 960"/>
                    <a:gd name="T45" fmla="*/ 1 h 1034"/>
                    <a:gd name="T46" fmla="*/ 1 w 960"/>
                    <a:gd name="T47" fmla="*/ 1 h 1034"/>
                    <a:gd name="T48" fmla="*/ 1 w 960"/>
                    <a:gd name="T49" fmla="*/ 1 h 1034"/>
                    <a:gd name="T50" fmla="*/ 1 w 960"/>
                    <a:gd name="T51" fmla="*/ 1 h 1034"/>
                    <a:gd name="T52" fmla="*/ 1 w 960"/>
                    <a:gd name="T53" fmla="*/ 1 h 1034"/>
                    <a:gd name="T54" fmla="*/ 1 w 960"/>
                    <a:gd name="T55" fmla="*/ 1 h 1034"/>
                    <a:gd name="T56" fmla="*/ 1 w 960"/>
                    <a:gd name="T57" fmla="*/ 1 h 1034"/>
                    <a:gd name="T58" fmla="*/ 1 w 960"/>
                    <a:gd name="T59" fmla="*/ 1 h 1034"/>
                    <a:gd name="T60" fmla="*/ 1 w 960"/>
                    <a:gd name="T61" fmla="*/ 1 h 1034"/>
                    <a:gd name="T62" fmla="*/ 1 w 960"/>
                    <a:gd name="T63" fmla="*/ 1 h 1034"/>
                    <a:gd name="T64" fmla="*/ 1 w 960"/>
                    <a:gd name="T65" fmla="*/ 1 h 1034"/>
                    <a:gd name="T66" fmla="*/ 1 w 960"/>
                    <a:gd name="T67" fmla="*/ 1 h 1034"/>
                    <a:gd name="T68" fmla="*/ 1 w 960"/>
                    <a:gd name="T69" fmla="*/ 1 h 1034"/>
                    <a:gd name="T70" fmla="*/ 1 w 960"/>
                    <a:gd name="T71" fmla="*/ 1 h 1034"/>
                    <a:gd name="T72" fmla="*/ 1 w 960"/>
                    <a:gd name="T73" fmla="*/ 1 h 1034"/>
                    <a:gd name="T74" fmla="*/ 1 w 960"/>
                    <a:gd name="T75" fmla="*/ 1 h 1034"/>
                    <a:gd name="T76" fmla="*/ 1 w 960"/>
                    <a:gd name="T77" fmla="*/ 1 h 1034"/>
                    <a:gd name="T78" fmla="*/ 1 w 960"/>
                    <a:gd name="T79" fmla="*/ 1 h 1034"/>
                    <a:gd name="T80" fmla="*/ 1 w 960"/>
                    <a:gd name="T81" fmla="*/ 1 h 1034"/>
                    <a:gd name="T82" fmla="*/ 1 w 960"/>
                    <a:gd name="T83" fmla="*/ 1 h 1034"/>
                    <a:gd name="T84" fmla="*/ 1 w 960"/>
                    <a:gd name="T85" fmla="*/ 1 h 1034"/>
                    <a:gd name="T86" fmla="*/ 1 w 960"/>
                    <a:gd name="T87" fmla="*/ 1 h 1034"/>
                    <a:gd name="T88" fmla="*/ 0 w 960"/>
                    <a:gd name="T89" fmla="*/ 1 h 1034"/>
                    <a:gd name="T90" fmla="*/ 0 w 960"/>
                    <a:gd name="T91" fmla="*/ 1 h 1034"/>
                    <a:gd name="T92" fmla="*/ 1 w 960"/>
                    <a:gd name="T93" fmla="*/ 1 h 1034"/>
                    <a:gd name="T94" fmla="*/ 1 w 960"/>
                    <a:gd name="T95" fmla="*/ 1 h 1034"/>
                    <a:gd name="T96" fmla="*/ 1 w 960"/>
                    <a:gd name="T97" fmla="*/ 1 h 1034"/>
                    <a:gd name="T98" fmla="*/ 1 w 960"/>
                    <a:gd name="T99" fmla="*/ 1 h 1034"/>
                    <a:gd name="T100" fmla="*/ 1 w 960"/>
                    <a:gd name="T101" fmla="*/ 1 h 1034"/>
                    <a:gd name="T102" fmla="*/ 1 w 960"/>
                    <a:gd name="T103" fmla="*/ 1 h 1034"/>
                    <a:gd name="T104" fmla="*/ 1 w 960"/>
                    <a:gd name="T105" fmla="*/ 1 h 1034"/>
                    <a:gd name="T106" fmla="*/ 1 w 960"/>
                    <a:gd name="T107" fmla="*/ 1 h 1034"/>
                    <a:gd name="T108" fmla="*/ 1 w 960"/>
                    <a:gd name="T109" fmla="*/ 1 h 1034"/>
                    <a:gd name="T110" fmla="*/ 1 w 960"/>
                    <a:gd name="T111" fmla="*/ 1 h 1034"/>
                    <a:gd name="T112" fmla="*/ 1 w 960"/>
                    <a:gd name="T113" fmla="*/ 1 h 1034"/>
                    <a:gd name="T114" fmla="*/ 1 w 960"/>
                    <a:gd name="T115" fmla="*/ 1 h 1034"/>
                    <a:gd name="T116" fmla="*/ 1 w 960"/>
                    <a:gd name="T117" fmla="*/ 1 h 1034"/>
                    <a:gd name="T118" fmla="*/ 1 w 960"/>
                    <a:gd name="T119" fmla="*/ 1 h 1034"/>
                    <a:gd name="T120" fmla="*/ 1 w 960"/>
                    <a:gd name="T121" fmla="*/ 1 h 1034"/>
                    <a:gd name="T122" fmla="*/ 1 w 960"/>
                    <a:gd name="T123" fmla="*/ 0 h 1034"/>
                    <a:gd name="T124" fmla="*/ 1 w 960"/>
                    <a:gd name="T125" fmla="*/ 0 h 1034"/>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960"/>
                    <a:gd name="T190" fmla="*/ 0 h 1034"/>
                    <a:gd name="T191" fmla="*/ 960 w 960"/>
                    <a:gd name="T192" fmla="*/ 1034 h 1034"/>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960" h="1034">
                      <a:moveTo>
                        <a:pt x="332" y="0"/>
                      </a:moveTo>
                      <a:lnTo>
                        <a:pt x="354" y="12"/>
                      </a:lnTo>
                      <a:lnTo>
                        <a:pt x="376" y="24"/>
                      </a:lnTo>
                      <a:lnTo>
                        <a:pt x="399" y="35"/>
                      </a:lnTo>
                      <a:lnTo>
                        <a:pt x="423" y="47"/>
                      </a:lnTo>
                      <a:lnTo>
                        <a:pt x="445" y="57"/>
                      </a:lnTo>
                      <a:lnTo>
                        <a:pt x="468" y="68"/>
                      </a:lnTo>
                      <a:lnTo>
                        <a:pt x="490" y="80"/>
                      </a:lnTo>
                      <a:lnTo>
                        <a:pt x="511" y="92"/>
                      </a:lnTo>
                      <a:lnTo>
                        <a:pt x="534" y="104"/>
                      </a:lnTo>
                      <a:lnTo>
                        <a:pt x="554" y="116"/>
                      </a:lnTo>
                      <a:lnTo>
                        <a:pt x="575" y="130"/>
                      </a:lnTo>
                      <a:lnTo>
                        <a:pt x="594" y="144"/>
                      </a:lnTo>
                      <a:lnTo>
                        <a:pt x="620" y="164"/>
                      </a:lnTo>
                      <a:lnTo>
                        <a:pt x="642" y="183"/>
                      </a:lnTo>
                      <a:lnTo>
                        <a:pt x="665" y="204"/>
                      </a:lnTo>
                      <a:lnTo>
                        <a:pt x="687" y="227"/>
                      </a:lnTo>
                      <a:lnTo>
                        <a:pt x="710" y="247"/>
                      </a:lnTo>
                      <a:lnTo>
                        <a:pt x="730" y="270"/>
                      </a:lnTo>
                      <a:lnTo>
                        <a:pt x="751" y="292"/>
                      </a:lnTo>
                      <a:lnTo>
                        <a:pt x="773" y="315"/>
                      </a:lnTo>
                      <a:lnTo>
                        <a:pt x="794" y="337"/>
                      </a:lnTo>
                      <a:lnTo>
                        <a:pt x="815" y="360"/>
                      </a:lnTo>
                      <a:lnTo>
                        <a:pt x="836" y="382"/>
                      </a:lnTo>
                      <a:lnTo>
                        <a:pt x="856" y="403"/>
                      </a:lnTo>
                      <a:lnTo>
                        <a:pt x="856" y="470"/>
                      </a:lnTo>
                      <a:lnTo>
                        <a:pt x="824" y="470"/>
                      </a:lnTo>
                      <a:lnTo>
                        <a:pt x="824" y="780"/>
                      </a:lnTo>
                      <a:lnTo>
                        <a:pt x="932" y="890"/>
                      </a:lnTo>
                      <a:lnTo>
                        <a:pt x="932" y="939"/>
                      </a:lnTo>
                      <a:lnTo>
                        <a:pt x="936" y="942"/>
                      </a:lnTo>
                      <a:lnTo>
                        <a:pt x="938" y="944"/>
                      </a:lnTo>
                      <a:lnTo>
                        <a:pt x="939" y="946"/>
                      </a:lnTo>
                      <a:lnTo>
                        <a:pt x="943" y="949"/>
                      </a:lnTo>
                      <a:lnTo>
                        <a:pt x="944" y="951"/>
                      </a:lnTo>
                      <a:lnTo>
                        <a:pt x="946" y="953"/>
                      </a:lnTo>
                      <a:lnTo>
                        <a:pt x="950" y="956"/>
                      </a:lnTo>
                      <a:lnTo>
                        <a:pt x="951" y="958"/>
                      </a:lnTo>
                      <a:lnTo>
                        <a:pt x="955" y="961"/>
                      </a:lnTo>
                      <a:lnTo>
                        <a:pt x="956" y="963"/>
                      </a:lnTo>
                      <a:lnTo>
                        <a:pt x="958" y="965"/>
                      </a:lnTo>
                      <a:lnTo>
                        <a:pt x="960" y="966"/>
                      </a:lnTo>
                      <a:lnTo>
                        <a:pt x="960" y="1034"/>
                      </a:lnTo>
                      <a:lnTo>
                        <a:pt x="297" y="1034"/>
                      </a:lnTo>
                      <a:lnTo>
                        <a:pt x="0" y="737"/>
                      </a:lnTo>
                      <a:lnTo>
                        <a:pt x="0" y="628"/>
                      </a:lnTo>
                      <a:lnTo>
                        <a:pt x="69" y="628"/>
                      </a:lnTo>
                      <a:lnTo>
                        <a:pt x="69" y="246"/>
                      </a:lnTo>
                      <a:lnTo>
                        <a:pt x="66" y="242"/>
                      </a:lnTo>
                      <a:lnTo>
                        <a:pt x="62" y="239"/>
                      </a:lnTo>
                      <a:lnTo>
                        <a:pt x="57" y="234"/>
                      </a:lnTo>
                      <a:lnTo>
                        <a:pt x="54" y="228"/>
                      </a:lnTo>
                      <a:lnTo>
                        <a:pt x="48" y="223"/>
                      </a:lnTo>
                      <a:lnTo>
                        <a:pt x="43" y="220"/>
                      </a:lnTo>
                      <a:lnTo>
                        <a:pt x="40" y="215"/>
                      </a:lnTo>
                      <a:lnTo>
                        <a:pt x="36" y="211"/>
                      </a:lnTo>
                      <a:lnTo>
                        <a:pt x="33" y="208"/>
                      </a:lnTo>
                      <a:lnTo>
                        <a:pt x="31" y="204"/>
                      </a:lnTo>
                      <a:lnTo>
                        <a:pt x="29" y="202"/>
                      </a:lnTo>
                      <a:lnTo>
                        <a:pt x="28" y="201"/>
                      </a:lnTo>
                      <a:lnTo>
                        <a:pt x="28" y="145"/>
                      </a:lnTo>
                      <a:lnTo>
                        <a:pt x="332" y="0"/>
                      </a:lnTo>
                      <a:close/>
                    </a:path>
                  </a:pathLst>
                </a:custGeom>
                <a:solidFill>
                  <a:srgbClr val="000066"/>
                </a:solidFill>
                <a:ln w="9525">
                  <a:noFill/>
                  <a:round/>
                  <a:headEnd/>
                  <a:tailEnd/>
                </a:ln>
              </p:spPr>
              <p:txBody>
                <a:bodyPr/>
                <a:lstStyle/>
                <a:p>
                  <a:endParaRPr lang="en-US" sz="700" dirty="0"/>
                </a:p>
              </p:txBody>
            </p:sp>
            <p:sp>
              <p:nvSpPr>
                <p:cNvPr id="68" name="Freeform 20"/>
                <p:cNvSpPr>
                  <a:spLocks/>
                </p:cNvSpPr>
                <p:nvPr/>
              </p:nvSpPr>
              <p:spPr bwMode="auto">
                <a:xfrm>
                  <a:off x="640" y="1689"/>
                  <a:ext cx="385" cy="192"/>
                </a:xfrm>
                <a:custGeom>
                  <a:avLst/>
                  <a:gdLst>
                    <a:gd name="T0" fmla="*/ 0 w 772"/>
                    <a:gd name="T1" fmla="*/ 0 h 386"/>
                    <a:gd name="T2" fmla="*/ 0 w 772"/>
                    <a:gd name="T3" fmla="*/ 0 h 386"/>
                    <a:gd name="T4" fmla="*/ 0 w 772"/>
                    <a:gd name="T5" fmla="*/ 0 h 386"/>
                    <a:gd name="T6" fmla="*/ 0 w 772"/>
                    <a:gd name="T7" fmla="*/ 0 h 386"/>
                    <a:gd name="T8" fmla="*/ 0 w 772"/>
                    <a:gd name="T9" fmla="*/ 0 h 386"/>
                    <a:gd name="T10" fmla="*/ 0 w 772"/>
                    <a:gd name="T11" fmla="*/ 0 h 386"/>
                    <a:gd name="T12" fmla="*/ 0 w 772"/>
                    <a:gd name="T13" fmla="*/ 0 h 386"/>
                    <a:gd name="T14" fmla="*/ 0 w 772"/>
                    <a:gd name="T15" fmla="*/ 0 h 386"/>
                    <a:gd name="T16" fmla="*/ 0 w 772"/>
                    <a:gd name="T17" fmla="*/ 0 h 386"/>
                    <a:gd name="T18" fmla="*/ 0 w 772"/>
                    <a:gd name="T19" fmla="*/ 0 h 386"/>
                    <a:gd name="T20" fmla="*/ 0 w 772"/>
                    <a:gd name="T21" fmla="*/ 0 h 386"/>
                    <a:gd name="T22" fmla="*/ 0 w 772"/>
                    <a:gd name="T23" fmla="*/ 0 h 386"/>
                    <a:gd name="T24" fmla="*/ 0 w 772"/>
                    <a:gd name="T25" fmla="*/ 0 h 386"/>
                    <a:gd name="T26" fmla="*/ 0 w 772"/>
                    <a:gd name="T27" fmla="*/ 0 h 386"/>
                    <a:gd name="T28" fmla="*/ 0 w 772"/>
                    <a:gd name="T29" fmla="*/ 0 h 386"/>
                    <a:gd name="T30" fmla="*/ 0 w 772"/>
                    <a:gd name="T31" fmla="*/ 0 h 386"/>
                    <a:gd name="T32" fmla="*/ 0 w 772"/>
                    <a:gd name="T33" fmla="*/ 0 h 386"/>
                    <a:gd name="T34" fmla="*/ 0 w 772"/>
                    <a:gd name="T35" fmla="*/ 0 h 386"/>
                    <a:gd name="T36" fmla="*/ 0 w 772"/>
                    <a:gd name="T37" fmla="*/ 0 h 386"/>
                    <a:gd name="T38" fmla="*/ 0 w 772"/>
                    <a:gd name="T39" fmla="*/ 0 h 386"/>
                    <a:gd name="T40" fmla="*/ 0 w 772"/>
                    <a:gd name="T41" fmla="*/ 0 h 386"/>
                    <a:gd name="T42" fmla="*/ 0 w 772"/>
                    <a:gd name="T43" fmla="*/ 0 h 386"/>
                    <a:gd name="T44" fmla="*/ 0 w 772"/>
                    <a:gd name="T45" fmla="*/ 0 h 386"/>
                    <a:gd name="T46" fmla="*/ 0 w 772"/>
                    <a:gd name="T47" fmla="*/ 0 h 386"/>
                    <a:gd name="T48" fmla="*/ 0 w 772"/>
                    <a:gd name="T49" fmla="*/ 0 h 386"/>
                    <a:gd name="T50" fmla="*/ 0 w 772"/>
                    <a:gd name="T51" fmla="*/ 0 h 386"/>
                    <a:gd name="T52" fmla="*/ 0 w 772"/>
                    <a:gd name="T53" fmla="*/ 0 h 386"/>
                    <a:gd name="T54" fmla="*/ 0 w 772"/>
                    <a:gd name="T55" fmla="*/ 0 h 386"/>
                    <a:gd name="T56" fmla="*/ 0 w 772"/>
                    <a:gd name="T57" fmla="*/ 0 h 386"/>
                    <a:gd name="T58" fmla="*/ 0 w 772"/>
                    <a:gd name="T59" fmla="*/ 0 h 386"/>
                    <a:gd name="T60" fmla="*/ 0 w 772"/>
                    <a:gd name="T61" fmla="*/ 0 h 386"/>
                    <a:gd name="T62" fmla="*/ 0 w 772"/>
                    <a:gd name="T63" fmla="*/ 0 h 386"/>
                    <a:gd name="T64" fmla="*/ 0 w 772"/>
                    <a:gd name="T65" fmla="*/ 0 h 386"/>
                    <a:gd name="T66" fmla="*/ 0 w 772"/>
                    <a:gd name="T67" fmla="*/ 0 h 386"/>
                    <a:gd name="T68" fmla="*/ 0 w 772"/>
                    <a:gd name="T69" fmla="*/ 0 h 386"/>
                    <a:gd name="T70" fmla="*/ 0 w 772"/>
                    <a:gd name="T71" fmla="*/ 0 h 386"/>
                    <a:gd name="T72" fmla="*/ 0 w 772"/>
                    <a:gd name="T73" fmla="*/ 0 h 386"/>
                    <a:gd name="T74" fmla="*/ 0 w 772"/>
                    <a:gd name="T75" fmla="*/ 0 h 386"/>
                    <a:gd name="T76" fmla="*/ 0 w 772"/>
                    <a:gd name="T77" fmla="*/ 0 h 386"/>
                    <a:gd name="T78" fmla="*/ 0 w 772"/>
                    <a:gd name="T79" fmla="*/ 0 h 386"/>
                    <a:gd name="T80" fmla="*/ 0 w 772"/>
                    <a:gd name="T81" fmla="*/ 0 h 386"/>
                    <a:gd name="T82" fmla="*/ 0 w 772"/>
                    <a:gd name="T83" fmla="*/ 0 h 386"/>
                    <a:gd name="T84" fmla="*/ 0 w 772"/>
                    <a:gd name="T85" fmla="*/ 0 h 386"/>
                    <a:gd name="T86" fmla="*/ 0 w 772"/>
                    <a:gd name="T87" fmla="*/ 0 h 386"/>
                    <a:gd name="T88" fmla="*/ 0 w 772"/>
                    <a:gd name="T89" fmla="*/ 0 h 386"/>
                    <a:gd name="T90" fmla="*/ 0 w 772"/>
                    <a:gd name="T91" fmla="*/ 0 h 386"/>
                    <a:gd name="T92" fmla="*/ 0 w 772"/>
                    <a:gd name="T93" fmla="*/ 0 h 386"/>
                    <a:gd name="T94" fmla="*/ 0 w 772"/>
                    <a:gd name="T95" fmla="*/ 0 h 386"/>
                    <a:gd name="T96" fmla="*/ 0 w 772"/>
                    <a:gd name="T97" fmla="*/ 0 h 386"/>
                    <a:gd name="T98" fmla="*/ 0 w 772"/>
                    <a:gd name="T99" fmla="*/ 0 h 386"/>
                    <a:gd name="T100" fmla="*/ 0 w 772"/>
                    <a:gd name="T101" fmla="*/ 0 h 386"/>
                    <a:gd name="T102" fmla="*/ 0 w 772"/>
                    <a:gd name="T103" fmla="*/ 0 h 386"/>
                    <a:gd name="T104" fmla="*/ 0 w 772"/>
                    <a:gd name="T105" fmla="*/ 0 h 386"/>
                    <a:gd name="T106" fmla="*/ 0 w 772"/>
                    <a:gd name="T107" fmla="*/ 0 h 386"/>
                    <a:gd name="T108" fmla="*/ 0 w 772"/>
                    <a:gd name="T109" fmla="*/ 0 h 386"/>
                    <a:gd name="T110" fmla="*/ 0 w 772"/>
                    <a:gd name="T111" fmla="*/ 0 h 386"/>
                    <a:gd name="T112" fmla="*/ 0 w 772"/>
                    <a:gd name="T113" fmla="*/ 0 h 38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772"/>
                    <a:gd name="T172" fmla="*/ 0 h 386"/>
                    <a:gd name="T173" fmla="*/ 772 w 772"/>
                    <a:gd name="T174" fmla="*/ 386 h 38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772" h="386">
                      <a:moveTo>
                        <a:pt x="318" y="0"/>
                      </a:moveTo>
                      <a:lnTo>
                        <a:pt x="326" y="5"/>
                      </a:lnTo>
                      <a:lnTo>
                        <a:pt x="333" y="9"/>
                      </a:lnTo>
                      <a:lnTo>
                        <a:pt x="340" y="12"/>
                      </a:lnTo>
                      <a:lnTo>
                        <a:pt x="347" y="16"/>
                      </a:lnTo>
                      <a:lnTo>
                        <a:pt x="356" y="21"/>
                      </a:lnTo>
                      <a:lnTo>
                        <a:pt x="363" y="24"/>
                      </a:lnTo>
                      <a:lnTo>
                        <a:pt x="369" y="28"/>
                      </a:lnTo>
                      <a:lnTo>
                        <a:pt x="376" y="31"/>
                      </a:lnTo>
                      <a:lnTo>
                        <a:pt x="385" y="37"/>
                      </a:lnTo>
                      <a:lnTo>
                        <a:pt x="392" y="40"/>
                      </a:lnTo>
                      <a:lnTo>
                        <a:pt x="399" y="43"/>
                      </a:lnTo>
                      <a:lnTo>
                        <a:pt x="406" y="47"/>
                      </a:lnTo>
                      <a:lnTo>
                        <a:pt x="416" y="52"/>
                      </a:lnTo>
                      <a:lnTo>
                        <a:pt x="426" y="57"/>
                      </a:lnTo>
                      <a:lnTo>
                        <a:pt x="435" y="62"/>
                      </a:lnTo>
                      <a:lnTo>
                        <a:pt x="445" y="68"/>
                      </a:lnTo>
                      <a:lnTo>
                        <a:pt x="456" y="73"/>
                      </a:lnTo>
                      <a:lnTo>
                        <a:pt x="466" y="76"/>
                      </a:lnTo>
                      <a:lnTo>
                        <a:pt x="475" y="81"/>
                      </a:lnTo>
                      <a:lnTo>
                        <a:pt x="485" y="87"/>
                      </a:lnTo>
                      <a:lnTo>
                        <a:pt x="496" y="94"/>
                      </a:lnTo>
                      <a:lnTo>
                        <a:pt x="504" y="99"/>
                      </a:lnTo>
                      <a:lnTo>
                        <a:pt x="513" y="106"/>
                      </a:lnTo>
                      <a:lnTo>
                        <a:pt x="521" y="111"/>
                      </a:lnTo>
                      <a:lnTo>
                        <a:pt x="544" y="130"/>
                      </a:lnTo>
                      <a:lnTo>
                        <a:pt x="566" y="151"/>
                      </a:lnTo>
                      <a:lnTo>
                        <a:pt x="587" y="170"/>
                      </a:lnTo>
                      <a:lnTo>
                        <a:pt x="608" y="190"/>
                      </a:lnTo>
                      <a:lnTo>
                        <a:pt x="628" y="211"/>
                      </a:lnTo>
                      <a:lnTo>
                        <a:pt x="649" y="232"/>
                      </a:lnTo>
                      <a:lnTo>
                        <a:pt x="670" y="254"/>
                      </a:lnTo>
                      <a:lnTo>
                        <a:pt x="689" y="275"/>
                      </a:lnTo>
                      <a:lnTo>
                        <a:pt x="710" y="296"/>
                      </a:lnTo>
                      <a:lnTo>
                        <a:pt x="730" y="318"/>
                      </a:lnTo>
                      <a:lnTo>
                        <a:pt x="751" y="339"/>
                      </a:lnTo>
                      <a:lnTo>
                        <a:pt x="772" y="360"/>
                      </a:lnTo>
                      <a:lnTo>
                        <a:pt x="772" y="386"/>
                      </a:lnTo>
                      <a:lnTo>
                        <a:pt x="254" y="386"/>
                      </a:lnTo>
                      <a:lnTo>
                        <a:pt x="0" y="132"/>
                      </a:lnTo>
                      <a:lnTo>
                        <a:pt x="0" y="107"/>
                      </a:lnTo>
                      <a:lnTo>
                        <a:pt x="2" y="107"/>
                      </a:lnTo>
                      <a:lnTo>
                        <a:pt x="3" y="107"/>
                      </a:lnTo>
                      <a:lnTo>
                        <a:pt x="5" y="106"/>
                      </a:lnTo>
                      <a:lnTo>
                        <a:pt x="7" y="104"/>
                      </a:lnTo>
                      <a:lnTo>
                        <a:pt x="9" y="104"/>
                      </a:lnTo>
                      <a:lnTo>
                        <a:pt x="10" y="104"/>
                      </a:lnTo>
                      <a:lnTo>
                        <a:pt x="12" y="102"/>
                      </a:lnTo>
                      <a:lnTo>
                        <a:pt x="14" y="102"/>
                      </a:lnTo>
                      <a:lnTo>
                        <a:pt x="14" y="100"/>
                      </a:lnTo>
                      <a:lnTo>
                        <a:pt x="257" y="342"/>
                      </a:lnTo>
                      <a:lnTo>
                        <a:pt x="525" y="206"/>
                      </a:lnTo>
                      <a:lnTo>
                        <a:pt x="318" y="0"/>
                      </a:lnTo>
                      <a:close/>
                    </a:path>
                  </a:pathLst>
                </a:custGeom>
                <a:solidFill>
                  <a:srgbClr val="A2C1FE"/>
                </a:solidFill>
                <a:ln w="9525">
                  <a:noFill/>
                  <a:round/>
                  <a:headEnd/>
                  <a:tailEnd/>
                </a:ln>
              </p:spPr>
              <p:txBody>
                <a:bodyPr/>
                <a:lstStyle/>
                <a:p>
                  <a:endParaRPr lang="en-US" sz="700" dirty="0"/>
                </a:p>
              </p:txBody>
            </p:sp>
            <p:sp>
              <p:nvSpPr>
                <p:cNvPr id="69" name="Freeform 21"/>
                <p:cNvSpPr>
                  <a:spLocks/>
                </p:cNvSpPr>
                <p:nvPr/>
              </p:nvSpPr>
              <p:spPr bwMode="auto">
                <a:xfrm>
                  <a:off x="626" y="1904"/>
                  <a:ext cx="436" cy="228"/>
                </a:xfrm>
                <a:custGeom>
                  <a:avLst/>
                  <a:gdLst>
                    <a:gd name="T0" fmla="*/ 0 w 874"/>
                    <a:gd name="T1" fmla="*/ 0 h 456"/>
                    <a:gd name="T2" fmla="*/ 0 w 874"/>
                    <a:gd name="T3" fmla="*/ 0 h 456"/>
                    <a:gd name="T4" fmla="*/ 0 w 874"/>
                    <a:gd name="T5" fmla="*/ 1 h 456"/>
                    <a:gd name="T6" fmla="*/ 0 w 874"/>
                    <a:gd name="T7" fmla="*/ 1 h 456"/>
                    <a:gd name="T8" fmla="*/ 0 w 874"/>
                    <a:gd name="T9" fmla="*/ 1 h 456"/>
                    <a:gd name="T10" fmla="*/ 0 w 874"/>
                    <a:gd name="T11" fmla="*/ 1 h 456"/>
                    <a:gd name="T12" fmla="*/ 0 w 874"/>
                    <a:gd name="T13" fmla="*/ 1 h 456"/>
                    <a:gd name="T14" fmla="*/ 0 w 874"/>
                    <a:gd name="T15" fmla="*/ 1 h 456"/>
                    <a:gd name="T16" fmla="*/ 0 w 874"/>
                    <a:gd name="T17" fmla="*/ 0 h 456"/>
                    <a:gd name="T18" fmla="*/ 0 w 874"/>
                    <a:gd name="T19" fmla="*/ 0 h 456"/>
                    <a:gd name="T20" fmla="*/ 0 w 874"/>
                    <a:gd name="T21" fmla="*/ 1 h 456"/>
                    <a:gd name="T22" fmla="*/ 0 w 874"/>
                    <a:gd name="T23" fmla="*/ 1 h 456"/>
                    <a:gd name="T24" fmla="*/ 0 w 874"/>
                    <a:gd name="T25" fmla="*/ 1 h 456"/>
                    <a:gd name="T26" fmla="*/ 0 w 874"/>
                    <a:gd name="T27" fmla="*/ 1 h 456"/>
                    <a:gd name="T28" fmla="*/ 0 w 874"/>
                    <a:gd name="T29" fmla="*/ 1 h 456"/>
                    <a:gd name="T30" fmla="*/ 0 w 874"/>
                    <a:gd name="T31" fmla="*/ 1 h 456"/>
                    <a:gd name="T32" fmla="*/ 0 w 874"/>
                    <a:gd name="T33" fmla="*/ 0 h 456"/>
                    <a:gd name="T34" fmla="*/ 0 w 874"/>
                    <a:gd name="T35" fmla="*/ 0 h 456"/>
                    <a:gd name="T36" fmla="*/ 0 w 874"/>
                    <a:gd name="T37" fmla="*/ 1 h 456"/>
                    <a:gd name="T38" fmla="*/ 0 w 874"/>
                    <a:gd name="T39" fmla="*/ 1 h 456"/>
                    <a:gd name="T40" fmla="*/ 0 w 874"/>
                    <a:gd name="T41" fmla="*/ 1 h 456"/>
                    <a:gd name="T42" fmla="*/ 0 w 874"/>
                    <a:gd name="T43" fmla="*/ 1 h 456"/>
                    <a:gd name="T44" fmla="*/ 0 w 874"/>
                    <a:gd name="T45" fmla="*/ 1 h 456"/>
                    <a:gd name="T46" fmla="*/ 0 w 874"/>
                    <a:gd name="T47" fmla="*/ 1 h 456"/>
                    <a:gd name="T48" fmla="*/ 0 w 874"/>
                    <a:gd name="T49" fmla="*/ 0 h 456"/>
                    <a:gd name="T50" fmla="*/ 0 w 874"/>
                    <a:gd name="T51" fmla="*/ 0 h 456"/>
                    <a:gd name="T52" fmla="*/ 0 w 874"/>
                    <a:gd name="T53" fmla="*/ 1 h 456"/>
                    <a:gd name="T54" fmla="*/ 0 w 874"/>
                    <a:gd name="T55" fmla="*/ 1 h 456"/>
                    <a:gd name="T56" fmla="*/ 0 w 874"/>
                    <a:gd name="T57" fmla="*/ 1 h 456"/>
                    <a:gd name="T58" fmla="*/ 0 w 874"/>
                    <a:gd name="T59" fmla="*/ 1 h 456"/>
                    <a:gd name="T60" fmla="*/ 0 w 874"/>
                    <a:gd name="T61" fmla="*/ 1 h 456"/>
                    <a:gd name="T62" fmla="*/ 0 w 874"/>
                    <a:gd name="T63" fmla="*/ 1 h 456"/>
                    <a:gd name="T64" fmla="*/ 0 w 874"/>
                    <a:gd name="T65" fmla="*/ 1 h 456"/>
                    <a:gd name="T66" fmla="*/ 0 w 874"/>
                    <a:gd name="T67" fmla="*/ 1 h 456"/>
                    <a:gd name="T68" fmla="*/ 0 w 874"/>
                    <a:gd name="T69" fmla="*/ 1 h 456"/>
                    <a:gd name="T70" fmla="*/ 0 w 874"/>
                    <a:gd name="T71" fmla="*/ 1 h 456"/>
                    <a:gd name="T72" fmla="*/ 0 w 874"/>
                    <a:gd name="T73" fmla="*/ 1 h 456"/>
                    <a:gd name="T74" fmla="*/ 0 w 874"/>
                    <a:gd name="T75" fmla="*/ 1 h 456"/>
                    <a:gd name="T76" fmla="*/ 0 w 874"/>
                    <a:gd name="T77" fmla="*/ 1 h 456"/>
                    <a:gd name="T78" fmla="*/ 0 w 874"/>
                    <a:gd name="T79" fmla="*/ 1 h 456"/>
                    <a:gd name="T80" fmla="*/ 0 w 874"/>
                    <a:gd name="T81" fmla="*/ 1 h 456"/>
                    <a:gd name="T82" fmla="*/ 0 w 874"/>
                    <a:gd name="T83" fmla="*/ 1 h 456"/>
                    <a:gd name="T84" fmla="*/ 0 w 874"/>
                    <a:gd name="T85" fmla="*/ 1 h 456"/>
                    <a:gd name="T86" fmla="*/ 0 w 874"/>
                    <a:gd name="T87" fmla="*/ 1 h 456"/>
                    <a:gd name="T88" fmla="*/ 0 w 874"/>
                    <a:gd name="T89" fmla="*/ 1 h 456"/>
                    <a:gd name="T90" fmla="*/ 0 w 874"/>
                    <a:gd name="T91" fmla="*/ 1 h 456"/>
                    <a:gd name="T92" fmla="*/ 0 w 874"/>
                    <a:gd name="T93" fmla="*/ 1 h 456"/>
                    <a:gd name="T94" fmla="*/ 0 w 874"/>
                    <a:gd name="T95" fmla="*/ 1 h 456"/>
                    <a:gd name="T96" fmla="*/ 0 w 874"/>
                    <a:gd name="T97" fmla="*/ 0 h 456"/>
                    <a:gd name="T98" fmla="*/ 0 w 874"/>
                    <a:gd name="T99" fmla="*/ 0 h 45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874"/>
                    <a:gd name="T151" fmla="*/ 0 h 456"/>
                    <a:gd name="T152" fmla="*/ 874 w 874"/>
                    <a:gd name="T153" fmla="*/ 456 h 45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874" h="456">
                      <a:moveTo>
                        <a:pt x="303" y="0"/>
                      </a:moveTo>
                      <a:lnTo>
                        <a:pt x="344" y="0"/>
                      </a:lnTo>
                      <a:lnTo>
                        <a:pt x="344" y="181"/>
                      </a:lnTo>
                      <a:lnTo>
                        <a:pt x="416" y="181"/>
                      </a:lnTo>
                      <a:lnTo>
                        <a:pt x="416" y="399"/>
                      </a:lnTo>
                      <a:lnTo>
                        <a:pt x="487" y="399"/>
                      </a:lnTo>
                      <a:lnTo>
                        <a:pt x="487" y="371"/>
                      </a:lnTo>
                      <a:lnTo>
                        <a:pt x="446" y="371"/>
                      </a:lnTo>
                      <a:lnTo>
                        <a:pt x="446" y="0"/>
                      </a:lnTo>
                      <a:lnTo>
                        <a:pt x="487" y="0"/>
                      </a:lnTo>
                      <a:lnTo>
                        <a:pt x="487" y="181"/>
                      </a:lnTo>
                      <a:lnTo>
                        <a:pt x="556" y="181"/>
                      </a:lnTo>
                      <a:lnTo>
                        <a:pt x="556" y="399"/>
                      </a:lnTo>
                      <a:lnTo>
                        <a:pt x="625" y="399"/>
                      </a:lnTo>
                      <a:lnTo>
                        <a:pt x="625" y="371"/>
                      </a:lnTo>
                      <a:lnTo>
                        <a:pt x="584" y="371"/>
                      </a:lnTo>
                      <a:lnTo>
                        <a:pt x="584" y="0"/>
                      </a:lnTo>
                      <a:lnTo>
                        <a:pt x="627" y="0"/>
                      </a:lnTo>
                      <a:lnTo>
                        <a:pt x="627" y="180"/>
                      </a:lnTo>
                      <a:lnTo>
                        <a:pt x="701" y="261"/>
                      </a:lnTo>
                      <a:lnTo>
                        <a:pt x="701" y="399"/>
                      </a:lnTo>
                      <a:lnTo>
                        <a:pt x="772" y="399"/>
                      </a:lnTo>
                      <a:lnTo>
                        <a:pt x="772" y="371"/>
                      </a:lnTo>
                      <a:lnTo>
                        <a:pt x="731" y="371"/>
                      </a:lnTo>
                      <a:lnTo>
                        <a:pt x="731" y="0"/>
                      </a:lnTo>
                      <a:lnTo>
                        <a:pt x="765" y="0"/>
                      </a:lnTo>
                      <a:lnTo>
                        <a:pt x="765" y="316"/>
                      </a:lnTo>
                      <a:lnTo>
                        <a:pt x="874" y="434"/>
                      </a:lnTo>
                      <a:lnTo>
                        <a:pt x="874" y="456"/>
                      </a:lnTo>
                      <a:lnTo>
                        <a:pt x="249" y="456"/>
                      </a:lnTo>
                      <a:lnTo>
                        <a:pt x="249" y="432"/>
                      </a:lnTo>
                      <a:lnTo>
                        <a:pt x="244" y="427"/>
                      </a:lnTo>
                      <a:lnTo>
                        <a:pt x="230" y="413"/>
                      </a:lnTo>
                      <a:lnTo>
                        <a:pt x="213" y="396"/>
                      </a:lnTo>
                      <a:lnTo>
                        <a:pt x="190" y="375"/>
                      </a:lnTo>
                      <a:lnTo>
                        <a:pt x="166" y="351"/>
                      </a:lnTo>
                      <a:lnTo>
                        <a:pt x="140" y="323"/>
                      </a:lnTo>
                      <a:lnTo>
                        <a:pt x="113" y="297"/>
                      </a:lnTo>
                      <a:lnTo>
                        <a:pt x="87" y="269"/>
                      </a:lnTo>
                      <a:lnTo>
                        <a:pt x="61" y="244"/>
                      </a:lnTo>
                      <a:lnTo>
                        <a:pt x="37" y="221"/>
                      </a:lnTo>
                      <a:lnTo>
                        <a:pt x="18" y="200"/>
                      </a:lnTo>
                      <a:lnTo>
                        <a:pt x="0" y="183"/>
                      </a:lnTo>
                      <a:lnTo>
                        <a:pt x="57" y="183"/>
                      </a:lnTo>
                      <a:lnTo>
                        <a:pt x="275" y="399"/>
                      </a:lnTo>
                      <a:lnTo>
                        <a:pt x="344" y="399"/>
                      </a:lnTo>
                      <a:lnTo>
                        <a:pt x="344" y="371"/>
                      </a:lnTo>
                      <a:lnTo>
                        <a:pt x="303" y="371"/>
                      </a:lnTo>
                      <a:lnTo>
                        <a:pt x="303" y="0"/>
                      </a:lnTo>
                      <a:close/>
                    </a:path>
                  </a:pathLst>
                </a:custGeom>
                <a:solidFill>
                  <a:srgbClr val="A2C1FE"/>
                </a:solidFill>
                <a:ln w="9525">
                  <a:noFill/>
                  <a:round/>
                  <a:headEnd/>
                  <a:tailEnd/>
                </a:ln>
              </p:spPr>
              <p:txBody>
                <a:bodyPr/>
                <a:lstStyle/>
                <a:p>
                  <a:endParaRPr lang="en-US" sz="700" dirty="0"/>
                </a:p>
              </p:txBody>
            </p:sp>
            <p:sp>
              <p:nvSpPr>
                <p:cNvPr id="91" name="Freeform 22"/>
                <p:cNvSpPr>
                  <a:spLocks/>
                </p:cNvSpPr>
                <p:nvPr/>
              </p:nvSpPr>
              <p:spPr bwMode="auto">
                <a:xfrm>
                  <a:off x="758" y="2140"/>
                  <a:ext cx="319" cy="22"/>
                </a:xfrm>
                <a:custGeom>
                  <a:avLst/>
                  <a:gdLst>
                    <a:gd name="T0" fmla="*/ 0 w 638"/>
                    <a:gd name="T1" fmla="*/ 0 h 44"/>
                    <a:gd name="T2" fmla="*/ 1 w 638"/>
                    <a:gd name="T3" fmla="*/ 0 h 44"/>
                    <a:gd name="T4" fmla="*/ 1 w 638"/>
                    <a:gd name="T5" fmla="*/ 0 h 44"/>
                    <a:gd name="T6" fmla="*/ 1 w 638"/>
                    <a:gd name="T7" fmla="*/ 1 h 44"/>
                    <a:gd name="T8" fmla="*/ 1 w 638"/>
                    <a:gd name="T9" fmla="*/ 1 h 44"/>
                    <a:gd name="T10" fmla="*/ 1 w 638"/>
                    <a:gd name="T11" fmla="*/ 1 h 44"/>
                    <a:gd name="T12" fmla="*/ 1 w 638"/>
                    <a:gd name="T13" fmla="*/ 1 h 44"/>
                    <a:gd name="T14" fmla="*/ 1 w 638"/>
                    <a:gd name="T15" fmla="*/ 1 h 44"/>
                    <a:gd name="T16" fmla="*/ 1 w 638"/>
                    <a:gd name="T17" fmla="*/ 1 h 44"/>
                    <a:gd name="T18" fmla="*/ 1 w 638"/>
                    <a:gd name="T19" fmla="*/ 1 h 44"/>
                    <a:gd name="T20" fmla="*/ 1 w 638"/>
                    <a:gd name="T21" fmla="*/ 1 h 44"/>
                    <a:gd name="T22" fmla="*/ 1 w 638"/>
                    <a:gd name="T23" fmla="*/ 1 h 44"/>
                    <a:gd name="T24" fmla="*/ 1 w 638"/>
                    <a:gd name="T25" fmla="*/ 1 h 44"/>
                    <a:gd name="T26" fmla="*/ 1 w 638"/>
                    <a:gd name="T27" fmla="*/ 1 h 44"/>
                    <a:gd name="T28" fmla="*/ 1 w 638"/>
                    <a:gd name="T29" fmla="*/ 1 h 44"/>
                    <a:gd name="T30" fmla="*/ 1 w 638"/>
                    <a:gd name="T31" fmla="*/ 1 h 44"/>
                    <a:gd name="T32" fmla="*/ 1 w 638"/>
                    <a:gd name="T33" fmla="*/ 1 h 44"/>
                    <a:gd name="T34" fmla="*/ 1 w 638"/>
                    <a:gd name="T35" fmla="*/ 1 h 44"/>
                    <a:gd name="T36" fmla="*/ 1 w 638"/>
                    <a:gd name="T37" fmla="*/ 1 h 44"/>
                    <a:gd name="T38" fmla="*/ 1 w 638"/>
                    <a:gd name="T39" fmla="*/ 1 h 44"/>
                    <a:gd name="T40" fmla="*/ 1 w 638"/>
                    <a:gd name="T41" fmla="*/ 1 h 44"/>
                    <a:gd name="T42" fmla="*/ 1 w 638"/>
                    <a:gd name="T43" fmla="*/ 1 h 44"/>
                    <a:gd name="T44" fmla="*/ 1 w 638"/>
                    <a:gd name="T45" fmla="*/ 1 h 44"/>
                    <a:gd name="T46" fmla="*/ 1 w 638"/>
                    <a:gd name="T47" fmla="*/ 1 h 44"/>
                    <a:gd name="T48" fmla="*/ 1 w 638"/>
                    <a:gd name="T49" fmla="*/ 1 h 44"/>
                    <a:gd name="T50" fmla="*/ 1 w 638"/>
                    <a:gd name="T51" fmla="*/ 1 h 44"/>
                    <a:gd name="T52" fmla="*/ 1 w 638"/>
                    <a:gd name="T53" fmla="*/ 1 h 44"/>
                    <a:gd name="T54" fmla="*/ 1 w 638"/>
                    <a:gd name="T55" fmla="*/ 1 h 44"/>
                    <a:gd name="T56" fmla="*/ 1 w 638"/>
                    <a:gd name="T57" fmla="*/ 1 h 44"/>
                    <a:gd name="T58" fmla="*/ 1 w 638"/>
                    <a:gd name="T59" fmla="*/ 1 h 44"/>
                    <a:gd name="T60" fmla="*/ 1 w 638"/>
                    <a:gd name="T61" fmla="*/ 1 h 44"/>
                    <a:gd name="T62" fmla="*/ 1 w 638"/>
                    <a:gd name="T63" fmla="*/ 1 h 44"/>
                    <a:gd name="T64" fmla="*/ 1 w 638"/>
                    <a:gd name="T65" fmla="*/ 1 h 44"/>
                    <a:gd name="T66" fmla="*/ 1 w 638"/>
                    <a:gd name="T67" fmla="*/ 1 h 44"/>
                    <a:gd name="T68" fmla="*/ 1 w 638"/>
                    <a:gd name="T69" fmla="*/ 1 h 44"/>
                    <a:gd name="T70" fmla="*/ 1 w 638"/>
                    <a:gd name="T71" fmla="*/ 1 h 44"/>
                    <a:gd name="T72" fmla="*/ 1 w 638"/>
                    <a:gd name="T73" fmla="*/ 1 h 44"/>
                    <a:gd name="T74" fmla="*/ 1 w 638"/>
                    <a:gd name="T75" fmla="*/ 1 h 44"/>
                    <a:gd name="T76" fmla="*/ 1 w 638"/>
                    <a:gd name="T77" fmla="*/ 1 h 44"/>
                    <a:gd name="T78" fmla="*/ 0 w 638"/>
                    <a:gd name="T79" fmla="*/ 0 h 44"/>
                    <a:gd name="T80" fmla="*/ 0 w 638"/>
                    <a:gd name="T81" fmla="*/ 0 h 44"/>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638"/>
                    <a:gd name="T124" fmla="*/ 0 h 44"/>
                    <a:gd name="T125" fmla="*/ 638 w 638"/>
                    <a:gd name="T126" fmla="*/ 44 h 44"/>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638" h="44">
                      <a:moveTo>
                        <a:pt x="0" y="0"/>
                      </a:moveTo>
                      <a:lnTo>
                        <a:pt x="614" y="0"/>
                      </a:lnTo>
                      <a:lnTo>
                        <a:pt x="616" y="0"/>
                      </a:lnTo>
                      <a:lnTo>
                        <a:pt x="618" y="1"/>
                      </a:lnTo>
                      <a:lnTo>
                        <a:pt x="619" y="1"/>
                      </a:lnTo>
                      <a:lnTo>
                        <a:pt x="621" y="3"/>
                      </a:lnTo>
                      <a:lnTo>
                        <a:pt x="623" y="5"/>
                      </a:lnTo>
                      <a:lnTo>
                        <a:pt x="625" y="6"/>
                      </a:lnTo>
                      <a:lnTo>
                        <a:pt x="628" y="8"/>
                      </a:lnTo>
                      <a:lnTo>
                        <a:pt x="630" y="10"/>
                      </a:lnTo>
                      <a:lnTo>
                        <a:pt x="631" y="13"/>
                      </a:lnTo>
                      <a:lnTo>
                        <a:pt x="635" y="15"/>
                      </a:lnTo>
                      <a:lnTo>
                        <a:pt x="637" y="17"/>
                      </a:lnTo>
                      <a:lnTo>
                        <a:pt x="638" y="19"/>
                      </a:lnTo>
                      <a:lnTo>
                        <a:pt x="638" y="44"/>
                      </a:lnTo>
                      <a:lnTo>
                        <a:pt x="19" y="44"/>
                      </a:lnTo>
                      <a:lnTo>
                        <a:pt x="19" y="43"/>
                      </a:lnTo>
                      <a:lnTo>
                        <a:pt x="19" y="41"/>
                      </a:lnTo>
                      <a:lnTo>
                        <a:pt x="19" y="39"/>
                      </a:lnTo>
                      <a:lnTo>
                        <a:pt x="19" y="38"/>
                      </a:lnTo>
                      <a:lnTo>
                        <a:pt x="20" y="36"/>
                      </a:lnTo>
                      <a:lnTo>
                        <a:pt x="19" y="34"/>
                      </a:lnTo>
                      <a:lnTo>
                        <a:pt x="20" y="31"/>
                      </a:lnTo>
                      <a:lnTo>
                        <a:pt x="19" y="27"/>
                      </a:lnTo>
                      <a:lnTo>
                        <a:pt x="20" y="24"/>
                      </a:lnTo>
                      <a:lnTo>
                        <a:pt x="19" y="19"/>
                      </a:lnTo>
                      <a:lnTo>
                        <a:pt x="17" y="17"/>
                      </a:lnTo>
                      <a:lnTo>
                        <a:pt x="15" y="15"/>
                      </a:lnTo>
                      <a:lnTo>
                        <a:pt x="13" y="13"/>
                      </a:lnTo>
                      <a:lnTo>
                        <a:pt x="12" y="12"/>
                      </a:lnTo>
                      <a:lnTo>
                        <a:pt x="10" y="10"/>
                      </a:lnTo>
                      <a:lnTo>
                        <a:pt x="8" y="8"/>
                      </a:lnTo>
                      <a:lnTo>
                        <a:pt x="6" y="6"/>
                      </a:lnTo>
                      <a:lnTo>
                        <a:pt x="5" y="5"/>
                      </a:lnTo>
                      <a:lnTo>
                        <a:pt x="3" y="3"/>
                      </a:lnTo>
                      <a:lnTo>
                        <a:pt x="1" y="1"/>
                      </a:lnTo>
                      <a:lnTo>
                        <a:pt x="0" y="0"/>
                      </a:lnTo>
                      <a:close/>
                    </a:path>
                  </a:pathLst>
                </a:custGeom>
                <a:solidFill>
                  <a:srgbClr val="A2C1FE"/>
                </a:solidFill>
                <a:ln w="9525">
                  <a:noFill/>
                  <a:round/>
                  <a:headEnd/>
                  <a:tailEnd/>
                </a:ln>
              </p:spPr>
              <p:txBody>
                <a:bodyPr/>
                <a:lstStyle/>
                <a:p>
                  <a:endParaRPr lang="en-US" sz="700" dirty="0"/>
                </a:p>
              </p:txBody>
            </p:sp>
          </p:grpSp>
          <p:sp>
            <p:nvSpPr>
              <p:cNvPr id="92" name="TextBox 91"/>
              <p:cNvSpPr txBox="1"/>
              <p:nvPr/>
            </p:nvSpPr>
            <p:spPr>
              <a:xfrm>
                <a:off x="3753283" y="3280146"/>
                <a:ext cx="903766" cy="246211"/>
              </a:xfrm>
              <a:prstGeom prst="rect">
                <a:avLst/>
              </a:prstGeom>
              <a:noFill/>
            </p:spPr>
            <p:txBody>
              <a:bodyPr wrap="square" lIns="91430" tIns="45715" rIns="91430" bIns="45715" rtlCol="0">
                <a:spAutoFit/>
              </a:bodyPr>
              <a:lstStyle/>
              <a:p>
                <a:pPr algn="ctr"/>
                <a:r>
                  <a:rPr lang="en-US" sz="1000" b="1" dirty="0" smtClean="0">
                    <a:solidFill>
                      <a:srgbClr val="000000"/>
                    </a:solidFill>
                    <a:latin typeface="Calibri" pitchFamily="34" charset="0"/>
                  </a:rPr>
                  <a:t>Bank as PISP</a:t>
                </a:r>
              </a:p>
            </p:txBody>
          </p:sp>
        </p:grpSp>
        <p:sp>
          <p:nvSpPr>
            <p:cNvPr id="67" name="Rectangle 66"/>
            <p:cNvSpPr/>
            <p:nvPr/>
          </p:nvSpPr>
          <p:spPr>
            <a:xfrm>
              <a:off x="3419475" y="2562225"/>
              <a:ext cx="1676401" cy="215444"/>
            </a:xfrm>
            <a:prstGeom prst="rect">
              <a:avLst/>
            </a:prstGeom>
          </p:spPr>
          <p:txBody>
            <a:bodyPr wrap="square">
              <a:spAutoFit/>
            </a:bodyPr>
            <a:lstStyle/>
            <a:p>
              <a:pPr algn="ctr"/>
              <a:r>
                <a:rPr lang="en-US" sz="800" b="1" dirty="0" smtClean="0">
                  <a:solidFill>
                    <a:srgbClr val="000000"/>
                  </a:solidFill>
                  <a:latin typeface="Calibri" pitchFamily="34" charset="0"/>
                </a:rPr>
                <a:t>3</a:t>
              </a:r>
              <a:r>
                <a:rPr lang="en-US" sz="800" b="1" baseline="30000" dirty="0" smtClean="0">
                  <a:solidFill>
                    <a:srgbClr val="000000"/>
                  </a:solidFill>
                  <a:latin typeface="Calibri" pitchFamily="34" charset="0"/>
                </a:rPr>
                <a:t>rd</a:t>
              </a:r>
              <a:r>
                <a:rPr lang="en-US" sz="800" b="1" dirty="0" smtClean="0">
                  <a:solidFill>
                    <a:srgbClr val="000000"/>
                  </a:solidFill>
                  <a:latin typeface="Calibri" pitchFamily="34" charset="0"/>
                </a:rPr>
                <a:t> party Bank</a:t>
              </a:r>
            </a:p>
          </p:txBody>
        </p:sp>
      </p:grpSp>
      <p:pic>
        <p:nvPicPr>
          <p:cNvPr id="167938" name="Picture 2"/>
          <p:cNvPicPr>
            <a:picLocks noChangeAspect="1" noChangeArrowheads="1"/>
          </p:cNvPicPr>
          <p:nvPr/>
        </p:nvPicPr>
        <p:blipFill>
          <a:blip r:embed="rId5" cstate="print"/>
          <a:srcRect/>
          <a:stretch>
            <a:fillRect/>
          </a:stretch>
        </p:blipFill>
        <p:spPr bwMode="auto">
          <a:xfrm>
            <a:off x="167640" y="1152843"/>
            <a:ext cx="4091940" cy="1909921"/>
          </a:xfrm>
          <a:prstGeom prst="rect">
            <a:avLst/>
          </a:prstGeom>
          <a:ln>
            <a:headEnd/>
            <a:tailEnd/>
          </a:ln>
          <a:effectLst>
            <a:outerShdw blurRad="50800" dist="38100" dir="8100000" algn="tr" rotWithShape="0">
              <a:prstClr val="black">
                <a:alpha val="40000"/>
              </a:prstClr>
            </a:outerShdw>
          </a:effectLst>
        </p:spPr>
        <p:style>
          <a:lnRef idx="2">
            <a:schemeClr val="accent5"/>
          </a:lnRef>
          <a:fillRef idx="1">
            <a:schemeClr val="lt1"/>
          </a:fillRef>
          <a:effectRef idx="0">
            <a:schemeClr val="accent5"/>
          </a:effectRef>
          <a:fontRef idx="minor">
            <a:schemeClr val="dk1"/>
          </a:fontRef>
        </p:style>
      </p:pic>
      <p:pic>
        <p:nvPicPr>
          <p:cNvPr id="107" name="Picture 34" descr="Corporate"/>
          <p:cNvPicPr>
            <a:picLocks noChangeAspect="1" noChangeArrowheads="1"/>
          </p:cNvPicPr>
          <p:nvPr/>
        </p:nvPicPr>
        <p:blipFill>
          <a:blip r:embed="rId6" cstate="print"/>
          <a:srcRect/>
          <a:stretch>
            <a:fillRect/>
          </a:stretch>
        </p:blipFill>
        <p:spPr bwMode="auto">
          <a:xfrm>
            <a:off x="1547144" y="4925807"/>
            <a:ext cx="593725" cy="698500"/>
          </a:xfrm>
          <a:prstGeom prst="rect">
            <a:avLst/>
          </a:prstGeom>
          <a:noFill/>
          <a:ln w="9525">
            <a:noFill/>
            <a:miter lim="800000"/>
            <a:headEnd/>
            <a:tailEnd/>
          </a:ln>
        </p:spPr>
      </p:pic>
      <p:pic>
        <p:nvPicPr>
          <p:cNvPr id="115" name="Picture 4" descr="C:\Users\prabhosa\AppData\Local\Microsoft\Windows\Temporary Internet Files\Content.IE5\KKVB29ZN\documents[1].gif"/>
          <p:cNvPicPr>
            <a:picLocks noChangeAspect="1" noChangeArrowheads="1"/>
          </p:cNvPicPr>
          <p:nvPr/>
        </p:nvPicPr>
        <p:blipFill>
          <a:blip r:embed="rId7" cstate="print"/>
          <a:srcRect/>
          <a:stretch>
            <a:fillRect/>
          </a:stretch>
        </p:blipFill>
        <p:spPr bwMode="auto">
          <a:xfrm>
            <a:off x="678487" y="4863465"/>
            <a:ext cx="300682" cy="280033"/>
          </a:xfrm>
          <a:prstGeom prst="rect">
            <a:avLst/>
          </a:prstGeom>
          <a:noFill/>
        </p:spPr>
      </p:pic>
      <p:sp>
        <p:nvSpPr>
          <p:cNvPr id="118" name="Cloud 117"/>
          <p:cNvSpPr/>
          <p:nvPr/>
        </p:nvSpPr>
        <p:spPr>
          <a:xfrm>
            <a:off x="1203960" y="4671060"/>
            <a:ext cx="1356360" cy="1379219"/>
          </a:xfrm>
          <a:prstGeom prst="cloud">
            <a:avLst/>
          </a:prstGeom>
          <a:noFill/>
          <a:ln>
            <a:solidFill>
              <a:srgbClr val="0070C0"/>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5996" rIns="0" bIns="35996" anchor="ctr"/>
          <a:lstStyle/>
          <a:p>
            <a:pPr algn="ctr"/>
            <a:endParaRPr lang="en-US" sz="900" dirty="0" smtClean="0">
              <a:solidFill>
                <a:srgbClr val="000000"/>
              </a:solidFill>
              <a:latin typeface="Calibri" pitchFamily="34" charset="0"/>
            </a:endParaRPr>
          </a:p>
          <a:p>
            <a:pPr algn="ctr"/>
            <a:endParaRPr lang="en-US" sz="900" dirty="0" smtClean="0">
              <a:solidFill>
                <a:srgbClr val="000000"/>
              </a:solidFill>
              <a:latin typeface="Calibri" pitchFamily="34" charset="0"/>
            </a:endParaRPr>
          </a:p>
          <a:p>
            <a:pPr algn="ctr"/>
            <a:endParaRPr lang="en-US" sz="900" dirty="0" smtClean="0">
              <a:solidFill>
                <a:srgbClr val="000000"/>
              </a:solidFill>
              <a:latin typeface="Calibri" pitchFamily="34" charset="0"/>
            </a:endParaRPr>
          </a:p>
          <a:p>
            <a:pPr algn="ctr"/>
            <a:endParaRPr lang="en-US" sz="900" dirty="0" smtClean="0">
              <a:solidFill>
                <a:srgbClr val="000000"/>
              </a:solidFill>
              <a:latin typeface="Calibri" pitchFamily="34" charset="0"/>
            </a:endParaRPr>
          </a:p>
          <a:p>
            <a:pPr algn="ctr"/>
            <a:endParaRPr lang="en-US" sz="900" dirty="0" smtClean="0">
              <a:solidFill>
                <a:srgbClr val="000000"/>
              </a:solidFill>
            </a:endParaRPr>
          </a:p>
          <a:p>
            <a:pPr algn="ctr"/>
            <a:endParaRPr lang="en-US" sz="900" dirty="0" smtClean="0">
              <a:solidFill>
                <a:srgbClr val="000000"/>
              </a:solidFill>
            </a:endParaRPr>
          </a:p>
          <a:p>
            <a:pPr algn="ctr"/>
            <a:endParaRPr lang="en-US" sz="900" dirty="0" smtClean="0">
              <a:solidFill>
                <a:srgbClr val="000000"/>
              </a:solidFill>
            </a:endParaRPr>
          </a:p>
        </p:txBody>
      </p:sp>
      <p:sp>
        <p:nvSpPr>
          <p:cNvPr id="120" name="TextBox 119"/>
          <p:cNvSpPr txBox="1"/>
          <p:nvPr/>
        </p:nvSpPr>
        <p:spPr>
          <a:xfrm>
            <a:off x="68580" y="5173981"/>
            <a:ext cx="1074420" cy="338554"/>
          </a:xfrm>
          <a:prstGeom prst="rect">
            <a:avLst/>
          </a:prstGeom>
          <a:noFill/>
          <a:ln>
            <a:noFill/>
          </a:ln>
        </p:spPr>
        <p:txBody>
          <a:bodyPr wrap="square" rtlCol="0">
            <a:spAutoFit/>
          </a:bodyPr>
          <a:lstStyle/>
          <a:p>
            <a:pPr algn="ctr"/>
            <a:r>
              <a:rPr lang="en-US" sz="800" dirty="0" smtClean="0">
                <a:solidFill>
                  <a:srgbClr val="000000"/>
                </a:solidFill>
              </a:rPr>
              <a:t>GPP Service: </a:t>
            </a:r>
            <a:r>
              <a:rPr lang="en-US" sz="800" b="1" dirty="0" smtClean="0">
                <a:solidFill>
                  <a:srgbClr val="000000"/>
                </a:solidFill>
              </a:rPr>
              <a:t>MandateService</a:t>
            </a:r>
            <a:endParaRPr lang="en-US" sz="800" dirty="0" smtClean="0">
              <a:solidFill>
                <a:schemeClr val="tx2">
                  <a:lumMod val="50000"/>
                </a:schemeClr>
              </a:solidFill>
            </a:endParaRPr>
          </a:p>
        </p:txBody>
      </p:sp>
      <p:sp>
        <p:nvSpPr>
          <p:cNvPr id="122" name="TextBox 121"/>
          <p:cNvSpPr txBox="1"/>
          <p:nvPr/>
        </p:nvSpPr>
        <p:spPr>
          <a:xfrm>
            <a:off x="1242060" y="5554980"/>
            <a:ext cx="1120140" cy="338554"/>
          </a:xfrm>
          <a:prstGeom prst="rect">
            <a:avLst/>
          </a:prstGeom>
          <a:noFill/>
        </p:spPr>
        <p:txBody>
          <a:bodyPr wrap="square" rtlCol="0">
            <a:spAutoFit/>
          </a:bodyPr>
          <a:lstStyle/>
          <a:p>
            <a:pPr algn="ctr"/>
            <a:r>
              <a:rPr lang="en-US" sz="800" dirty="0" smtClean="0">
                <a:solidFill>
                  <a:schemeClr val="tx2">
                    <a:lumMod val="50000"/>
                  </a:schemeClr>
                </a:solidFill>
              </a:rPr>
              <a:t>Payment Engine: </a:t>
            </a:r>
            <a:r>
              <a:rPr lang="en-US" sz="800" b="1" dirty="0" smtClean="0">
                <a:solidFill>
                  <a:schemeClr val="tx2">
                    <a:lumMod val="50000"/>
                  </a:schemeClr>
                </a:solidFill>
              </a:rPr>
              <a:t>GPP</a:t>
            </a:r>
          </a:p>
        </p:txBody>
      </p:sp>
      <p:sp>
        <p:nvSpPr>
          <p:cNvPr id="130" name="Line Callout 1 129"/>
          <p:cNvSpPr/>
          <p:nvPr/>
        </p:nvSpPr>
        <p:spPr>
          <a:xfrm>
            <a:off x="497206" y="4561523"/>
            <a:ext cx="523875" cy="180975"/>
          </a:xfrm>
          <a:prstGeom prst="borderCallout1">
            <a:avLst>
              <a:gd name="adj1" fmla="val 49805"/>
              <a:gd name="adj2" fmla="val 103147"/>
              <a:gd name="adj3" fmla="val 39868"/>
              <a:gd name="adj4" fmla="val 274134"/>
            </a:avLst>
          </a:prstGeom>
          <a:noFill/>
          <a:ln>
            <a:solidFill>
              <a:srgbClr val="AF1C6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b="1" dirty="0" smtClean="0">
                <a:solidFill>
                  <a:srgbClr val="00B050"/>
                </a:solidFill>
                <a:latin typeface="Calibri" pitchFamily="34" charset="0"/>
              </a:rPr>
              <a:t>Pain.009</a:t>
            </a:r>
          </a:p>
        </p:txBody>
      </p:sp>
      <p:sp>
        <p:nvSpPr>
          <p:cNvPr id="132" name="TextBox 131"/>
          <p:cNvSpPr txBox="1"/>
          <p:nvPr/>
        </p:nvSpPr>
        <p:spPr>
          <a:xfrm>
            <a:off x="2049780" y="6431280"/>
            <a:ext cx="4732020" cy="215444"/>
          </a:xfrm>
          <a:prstGeom prst="rect">
            <a:avLst/>
          </a:prstGeom>
          <a:noFill/>
        </p:spPr>
        <p:txBody>
          <a:bodyPr wrap="square" rtlCol="0">
            <a:spAutoFit/>
          </a:bodyPr>
          <a:lstStyle/>
          <a:p>
            <a:r>
              <a:rPr lang="en-US" sz="800" dirty="0" smtClean="0">
                <a:solidFill>
                  <a:schemeClr val="tx2">
                    <a:lumMod val="50000"/>
                  </a:schemeClr>
                </a:solidFill>
              </a:rPr>
              <a:t>Note for PISP: Safe storing temporarily for Scenario 9 and permanent storage for scenario 9.1</a:t>
            </a:r>
          </a:p>
        </p:txBody>
      </p:sp>
      <p:sp>
        <p:nvSpPr>
          <p:cNvPr id="206" name="TextBox 205"/>
          <p:cNvSpPr txBox="1"/>
          <p:nvPr/>
        </p:nvSpPr>
        <p:spPr>
          <a:xfrm>
            <a:off x="1805940" y="4183380"/>
            <a:ext cx="861060" cy="184666"/>
          </a:xfrm>
          <a:prstGeom prst="rect">
            <a:avLst/>
          </a:prstGeom>
          <a:noFill/>
        </p:spPr>
        <p:txBody>
          <a:bodyPr wrap="square" rtlCol="0">
            <a:spAutoFit/>
          </a:bodyPr>
          <a:lstStyle/>
          <a:p>
            <a:r>
              <a:rPr lang="en-US" sz="600" dirty="0" smtClean="0">
                <a:solidFill>
                  <a:schemeClr val="tx2">
                    <a:lumMod val="50000"/>
                  </a:schemeClr>
                </a:solidFill>
              </a:rPr>
              <a:t>Customer Bank</a:t>
            </a:r>
          </a:p>
        </p:txBody>
      </p:sp>
      <p:sp>
        <p:nvSpPr>
          <p:cNvPr id="208" name="Right Brace 207"/>
          <p:cNvSpPr/>
          <p:nvPr/>
        </p:nvSpPr>
        <p:spPr>
          <a:xfrm rot="5400000">
            <a:off x="1628775" y="2714625"/>
            <a:ext cx="643890" cy="3368040"/>
          </a:xfrm>
          <a:prstGeom prst="rightBrace">
            <a:avLst>
              <a:gd name="adj1" fmla="val 0"/>
              <a:gd name="adj2" fmla="val 50623"/>
            </a:avLst>
          </a:prstGeom>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cxnSp>
        <p:nvCxnSpPr>
          <p:cNvPr id="210" name="Straight Arrow Connector 209"/>
          <p:cNvCxnSpPr>
            <a:endCxn id="67" idx="0"/>
          </p:cNvCxnSpPr>
          <p:nvPr/>
        </p:nvCxnSpPr>
        <p:spPr>
          <a:xfrm flipH="1">
            <a:off x="1027748" y="2362200"/>
            <a:ext cx="915352" cy="1068705"/>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12" name="Straight Arrow Connector 211"/>
          <p:cNvCxnSpPr/>
          <p:nvPr/>
        </p:nvCxnSpPr>
        <p:spPr>
          <a:xfrm flipH="1">
            <a:off x="2194560" y="1988820"/>
            <a:ext cx="937260" cy="136398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14" name="Straight Arrow Connector 213"/>
          <p:cNvCxnSpPr>
            <a:endCxn id="186" idx="0"/>
          </p:cNvCxnSpPr>
          <p:nvPr/>
        </p:nvCxnSpPr>
        <p:spPr>
          <a:xfrm flipH="1">
            <a:off x="3200395" y="2926080"/>
            <a:ext cx="167645" cy="324803"/>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16" name="Straight Connector 215"/>
          <p:cNvCxnSpPr/>
          <p:nvPr/>
        </p:nvCxnSpPr>
        <p:spPr>
          <a:xfrm>
            <a:off x="4442460" y="1066800"/>
            <a:ext cx="15240" cy="5288280"/>
          </a:xfrm>
          <a:prstGeom prst="line">
            <a:avLst/>
          </a:prstGeom>
          <a:ln/>
        </p:spPr>
        <p:style>
          <a:lnRef idx="3">
            <a:schemeClr val="accent5"/>
          </a:lnRef>
          <a:fillRef idx="0">
            <a:schemeClr val="accent5"/>
          </a:fillRef>
          <a:effectRef idx="2">
            <a:schemeClr val="accent5"/>
          </a:effectRef>
          <a:fontRef idx="minor">
            <a:schemeClr val="tx1"/>
          </a:fontRef>
        </p:style>
      </p:cxnSp>
      <p:pic>
        <p:nvPicPr>
          <p:cNvPr id="167942" name="Picture 6"/>
          <p:cNvPicPr>
            <a:picLocks noChangeAspect="1" noChangeArrowheads="1"/>
          </p:cNvPicPr>
          <p:nvPr/>
        </p:nvPicPr>
        <p:blipFill>
          <a:blip r:embed="rId8" cstate="print"/>
          <a:srcRect/>
          <a:stretch>
            <a:fillRect/>
          </a:stretch>
        </p:blipFill>
        <p:spPr bwMode="auto">
          <a:xfrm>
            <a:off x="5158740" y="1138873"/>
            <a:ext cx="4208780" cy="1976411"/>
          </a:xfrm>
          <a:prstGeom prst="rect">
            <a:avLst/>
          </a:prstGeom>
          <a:ln>
            <a:headEnd/>
            <a:tailEnd/>
          </a:ln>
          <a:effectLst>
            <a:outerShdw blurRad="50800" dist="38100" dir="8100000" algn="tr" rotWithShape="0">
              <a:prstClr val="black">
                <a:alpha val="40000"/>
              </a:prstClr>
            </a:outerShdw>
          </a:effectLst>
        </p:spPr>
        <p:style>
          <a:lnRef idx="2">
            <a:schemeClr val="accent5"/>
          </a:lnRef>
          <a:fillRef idx="1">
            <a:schemeClr val="lt1"/>
          </a:fillRef>
          <a:effectRef idx="0">
            <a:schemeClr val="accent5"/>
          </a:effectRef>
          <a:fontRef idx="minor">
            <a:schemeClr val="dk1"/>
          </a:fontRef>
        </p:style>
      </p:pic>
      <p:grpSp>
        <p:nvGrpSpPr>
          <p:cNvPr id="5" name="Group 357"/>
          <p:cNvGrpSpPr/>
          <p:nvPr/>
        </p:nvGrpSpPr>
        <p:grpSpPr>
          <a:xfrm>
            <a:off x="4655820" y="3337560"/>
            <a:ext cx="1386840" cy="2346960"/>
            <a:chOff x="4610100" y="3497580"/>
            <a:chExt cx="1386840" cy="2346960"/>
          </a:xfrm>
        </p:grpSpPr>
        <p:sp>
          <p:nvSpPr>
            <p:cNvPr id="357" name="Rectangle 356"/>
            <p:cNvSpPr/>
            <p:nvPr/>
          </p:nvSpPr>
          <p:spPr>
            <a:xfrm>
              <a:off x="4610100" y="3497580"/>
              <a:ext cx="1386840" cy="2346960"/>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smtClean="0">
                <a:solidFill>
                  <a:schemeClr val="tx2">
                    <a:lumMod val="50000"/>
                  </a:schemeClr>
                </a:solidFill>
                <a:latin typeface="Calibri" pitchFamily="34" charset="0"/>
              </a:endParaRPr>
            </a:p>
          </p:txBody>
        </p:sp>
        <p:grpSp>
          <p:nvGrpSpPr>
            <p:cNvPr id="6" name="Group 345"/>
            <p:cNvGrpSpPr/>
            <p:nvPr/>
          </p:nvGrpSpPr>
          <p:grpSpPr>
            <a:xfrm>
              <a:off x="4665346" y="3575686"/>
              <a:ext cx="1274052" cy="2203549"/>
              <a:chOff x="4459606" y="3248026"/>
              <a:chExt cx="1274052" cy="2203549"/>
            </a:xfrm>
          </p:grpSpPr>
          <p:grpSp>
            <p:nvGrpSpPr>
              <p:cNvPr id="7" name="Group 326"/>
              <p:cNvGrpSpPr/>
              <p:nvPr/>
            </p:nvGrpSpPr>
            <p:grpSpPr>
              <a:xfrm>
                <a:off x="4501515" y="3248026"/>
                <a:ext cx="1221105" cy="825195"/>
                <a:chOff x="3419475" y="2514379"/>
                <a:chExt cx="1676401" cy="1036318"/>
              </a:xfrm>
            </p:grpSpPr>
            <p:grpSp>
              <p:nvGrpSpPr>
                <p:cNvPr id="8" name="Group 83"/>
                <p:cNvGrpSpPr/>
                <p:nvPr/>
              </p:nvGrpSpPr>
              <p:grpSpPr>
                <a:xfrm>
                  <a:off x="3593858" y="2748518"/>
                  <a:ext cx="1366023" cy="802179"/>
                  <a:chOff x="3593858" y="2748518"/>
                  <a:chExt cx="1366023" cy="802179"/>
                </a:xfrm>
              </p:grpSpPr>
              <p:sp>
                <p:nvSpPr>
                  <p:cNvPr id="330" name="Rounded Rectangle 329"/>
                  <p:cNvSpPr/>
                  <p:nvPr/>
                </p:nvSpPr>
                <p:spPr>
                  <a:xfrm>
                    <a:off x="3615123" y="2748518"/>
                    <a:ext cx="1339703" cy="744279"/>
                  </a:xfrm>
                  <a:prstGeom prst="roundRect">
                    <a:avLst/>
                  </a:prstGeom>
                  <a:solidFill>
                    <a:schemeClr val="accent1">
                      <a:lumMod val="40000"/>
                      <a:lumOff val="6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91430" tIns="45715" rIns="91430" bIns="45715" rtlCol="0" anchor="ctr"/>
                  <a:lstStyle/>
                  <a:p>
                    <a:pPr algn="ctr"/>
                    <a:endParaRPr lang="en-US" sz="800" dirty="0" smtClean="0">
                      <a:solidFill>
                        <a:schemeClr val="tx2">
                          <a:lumMod val="50000"/>
                        </a:schemeClr>
                      </a:solidFill>
                      <a:latin typeface="Calibri" pitchFamily="34" charset="0"/>
                    </a:endParaRPr>
                  </a:p>
                </p:txBody>
              </p:sp>
              <p:sp>
                <p:nvSpPr>
                  <p:cNvPr id="331" name="Cloud 330"/>
                  <p:cNvSpPr/>
                  <p:nvPr/>
                </p:nvSpPr>
                <p:spPr>
                  <a:xfrm>
                    <a:off x="4086992" y="2844211"/>
                    <a:ext cx="827907" cy="463533"/>
                  </a:xfrm>
                  <a:prstGeom prst="cloud">
                    <a:avLst/>
                  </a:prstGeom>
                  <a:solidFill>
                    <a:schemeClr val="tx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35996" rIns="0" bIns="35996" anchor="ctr"/>
                  <a:lstStyle/>
                  <a:p>
                    <a:pPr algn="ctr"/>
                    <a:r>
                      <a:rPr lang="en-US" sz="800" dirty="0" smtClean="0">
                        <a:solidFill>
                          <a:srgbClr val="000000"/>
                        </a:solidFill>
                        <a:latin typeface="Calibri" pitchFamily="34" charset="0"/>
                      </a:rPr>
                      <a:t>(Capgemini API)</a:t>
                    </a:r>
                  </a:p>
                </p:txBody>
              </p:sp>
              <p:grpSp>
                <p:nvGrpSpPr>
                  <p:cNvPr id="9" name="Group 23"/>
                  <p:cNvGrpSpPr>
                    <a:grpSpLocks/>
                  </p:cNvGrpSpPr>
                  <p:nvPr/>
                </p:nvGrpSpPr>
                <p:grpSpPr bwMode="auto">
                  <a:xfrm>
                    <a:off x="3593858" y="2759151"/>
                    <a:ext cx="528727" cy="605980"/>
                    <a:chOff x="567" y="1616"/>
                    <a:chExt cx="568" cy="605"/>
                  </a:xfrm>
                </p:grpSpPr>
                <p:sp>
                  <p:nvSpPr>
                    <p:cNvPr id="334" name="AutoShape 17"/>
                    <p:cNvSpPr>
                      <a:spLocks noChangeAspect="1" noChangeArrowheads="1" noTextEdit="1"/>
                    </p:cNvSpPr>
                    <p:nvPr/>
                  </p:nvSpPr>
                  <p:spPr bwMode="auto">
                    <a:xfrm>
                      <a:off x="567" y="1616"/>
                      <a:ext cx="568" cy="605"/>
                    </a:xfrm>
                    <a:prstGeom prst="rect">
                      <a:avLst/>
                    </a:prstGeom>
                    <a:noFill/>
                    <a:ln w="9525">
                      <a:noFill/>
                      <a:miter lim="800000"/>
                      <a:headEnd/>
                      <a:tailEnd/>
                    </a:ln>
                  </p:spPr>
                  <p:txBody>
                    <a:bodyPr/>
                    <a:lstStyle/>
                    <a:p>
                      <a:endParaRPr lang="en-US" sz="800" dirty="0"/>
                    </a:p>
                  </p:txBody>
                </p:sp>
                <p:sp>
                  <p:nvSpPr>
                    <p:cNvPr id="335" name="Freeform 19"/>
                    <p:cNvSpPr>
                      <a:spLocks/>
                    </p:cNvSpPr>
                    <p:nvPr/>
                  </p:nvSpPr>
                  <p:spPr bwMode="auto">
                    <a:xfrm>
                      <a:off x="611" y="1660"/>
                      <a:ext cx="480" cy="517"/>
                    </a:xfrm>
                    <a:custGeom>
                      <a:avLst/>
                      <a:gdLst>
                        <a:gd name="T0" fmla="*/ 1 w 960"/>
                        <a:gd name="T1" fmla="*/ 0 h 1034"/>
                        <a:gd name="T2" fmla="*/ 1 w 960"/>
                        <a:gd name="T3" fmla="*/ 1 h 1034"/>
                        <a:gd name="T4" fmla="*/ 1 w 960"/>
                        <a:gd name="T5" fmla="*/ 1 h 1034"/>
                        <a:gd name="T6" fmla="*/ 1 w 960"/>
                        <a:gd name="T7" fmla="*/ 1 h 1034"/>
                        <a:gd name="T8" fmla="*/ 1 w 960"/>
                        <a:gd name="T9" fmla="*/ 1 h 1034"/>
                        <a:gd name="T10" fmla="*/ 1 w 960"/>
                        <a:gd name="T11" fmla="*/ 1 h 1034"/>
                        <a:gd name="T12" fmla="*/ 1 w 960"/>
                        <a:gd name="T13" fmla="*/ 1 h 1034"/>
                        <a:gd name="T14" fmla="*/ 1 w 960"/>
                        <a:gd name="T15" fmla="*/ 1 h 1034"/>
                        <a:gd name="T16" fmla="*/ 1 w 960"/>
                        <a:gd name="T17" fmla="*/ 1 h 1034"/>
                        <a:gd name="T18" fmla="*/ 1 w 960"/>
                        <a:gd name="T19" fmla="*/ 1 h 1034"/>
                        <a:gd name="T20" fmla="*/ 1 w 960"/>
                        <a:gd name="T21" fmla="*/ 1 h 1034"/>
                        <a:gd name="T22" fmla="*/ 1 w 960"/>
                        <a:gd name="T23" fmla="*/ 1 h 1034"/>
                        <a:gd name="T24" fmla="*/ 1 w 960"/>
                        <a:gd name="T25" fmla="*/ 1 h 1034"/>
                        <a:gd name="T26" fmla="*/ 1 w 960"/>
                        <a:gd name="T27" fmla="*/ 1 h 1034"/>
                        <a:gd name="T28" fmla="*/ 1 w 960"/>
                        <a:gd name="T29" fmla="*/ 1 h 1034"/>
                        <a:gd name="T30" fmla="*/ 1 w 960"/>
                        <a:gd name="T31" fmla="*/ 1 h 1034"/>
                        <a:gd name="T32" fmla="*/ 1 w 960"/>
                        <a:gd name="T33" fmla="*/ 1 h 1034"/>
                        <a:gd name="T34" fmla="*/ 1 w 960"/>
                        <a:gd name="T35" fmla="*/ 1 h 1034"/>
                        <a:gd name="T36" fmla="*/ 1 w 960"/>
                        <a:gd name="T37" fmla="*/ 1 h 1034"/>
                        <a:gd name="T38" fmla="*/ 1 w 960"/>
                        <a:gd name="T39" fmla="*/ 1 h 1034"/>
                        <a:gd name="T40" fmla="*/ 1 w 960"/>
                        <a:gd name="T41" fmla="*/ 1 h 1034"/>
                        <a:gd name="T42" fmla="*/ 1 w 960"/>
                        <a:gd name="T43" fmla="*/ 1 h 1034"/>
                        <a:gd name="T44" fmla="*/ 1 w 960"/>
                        <a:gd name="T45" fmla="*/ 1 h 1034"/>
                        <a:gd name="T46" fmla="*/ 1 w 960"/>
                        <a:gd name="T47" fmla="*/ 1 h 1034"/>
                        <a:gd name="T48" fmla="*/ 1 w 960"/>
                        <a:gd name="T49" fmla="*/ 1 h 1034"/>
                        <a:gd name="T50" fmla="*/ 1 w 960"/>
                        <a:gd name="T51" fmla="*/ 1 h 1034"/>
                        <a:gd name="T52" fmla="*/ 1 w 960"/>
                        <a:gd name="T53" fmla="*/ 1 h 1034"/>
                        <a:gd name="T54" fmla="*/ 1 w 960"/>
                        <a:gd name="T55" fmla="*/ 1 h 1034"/>
                        <a:gd name="T56" fmla="*/ 1 w 960"/>
                        <a:gd name="T57" fmla="*/ 1 h 1034"/>
                        <a:gd name="T58" fmla="*/ 1 w 960"/>
                        <a:gd name="T59" fmla="*/ 1 h 1034"/>
                        <a:gd name="T60" fmla="*/ 1 w 960"/>
                        <a:gd name="T61" fmla="*/ 1 h 1034"/>
                        <a:gd name="T62" fmla="*/ 1 w 960"/>
                        <a:gd name="T63" fmla="*/ 1 h 1034"/>
                        <a:gd name="T64" fmla="*/ 1 w 960"/>
                        <a:gd name="T65" fmla="*/ 1 h 1034"/>
                        <a:gd name="T66" fmla="*/ 1 w 960"/>
                        <a:gd name="T67" fmla="*/ 1 h 1034"/>
                        <a:gd name="T68" fmla="*/ 1 w 960"/>
                        <a:gd name="T69" fmla="*/ 1 h 1034"/>
                        <a:gd name="T70" fmla="*/ 1 w 960"/>
                        <a:gd name="T71" fmla="*/ 1 h 1034"/>
                        <a:gd name="T72" fmla="*/ 1 w 960"/>
                        <a:gd name="T73" fmla="*/ 1 h 1034"/>
                        <a:gd name="T74" fmla="*/ 1 w 960"/>
                        <a:gd name="T75" fmla="*/ 1 h 1034"/>
                        <a:gd name="T76" fmla="*/ 1 w 960"/>
                        <a:gd name="T77" fmla="*/ 1 h 1034"/>
                        <a:gd name="T78" fmla="*/ 1 w 960"/>
                        <a:gd name="T79" fmla="*/ 1 h 1034"/>
                        <a:gd name="T80" fmla="*/ 1 w 960"/>
                        <a:gd name="T81" fmla="*/ 1 h 1034"/>
                        <a:gd name="T82" fmla="*/ 1 w 960"/>
                        <a:gd name="T83" fmla="*/ 1 h 1034"/>
                        <a:gd name="T84" fmla="*/ 1 w 960"/>
                        <a:gd name="T85" fmla="*/ 1 h 1034"/>
                        <a:gd name="T86" fmla="*/ 1 w 960"/>
                        <a:gd name="T87" fmla="*/ 1 h 1034"/>
                        <a:gd name="T88" fmla="*/ 0 w 960"/>
                        <a:gd name="T89" fmla="*/ 1 h 1034"/>
                        <a:gd name="T90" fmla="*/ 0 w 960"/>
                        <a:gd name="T91" fmla="*/ 1 h 1034"/>
                        <a:gd name="T92" fmla="*/ 1 w 960"/>
                        <a:gd name="T93" fmla="*/ 1 h 1034"/>
                        <a:gd name="T94" fmla="*/ 1 w 960"/>
                        <a:gd name="T95" fmla="*/ 1 h 1034"/>
                        <a:gd name="T96" fmla="*/ 1 w 960"/>
                        <a:gd name="T97" fmla="*/ 1 h 1034"/>
                        <a:gd name="T98" fmla="*/ 1 w 960"/>
                        <a:gd name="T99" fmla="*/ 1 h 1034"/>
                        <a:gd name="T100" fmla="*/ 1 w 960"/>
                        <a:gd name="T101" fmla="*/ 1 h 1034"/>
                        <a:gd name="T102" fmla="*/ 1 w 960"/>
                        <a:gd name="T103" fmla="*/ 1 h 1034"/>
                        <a:gd name="T104" fmla="*/ 1 w 960"/>
                        <a:gd name="T105" fmla="*/ 1 h 1034"/>
                        <a:gd name="T106" fmla="*/ 1 w 960"/>
                        <a:gd name="T107" fmla="*/ 1 h 1034"/>
                        <a:gd name="T108" fmla="*/ 1 w 960"/>
                        <a:gd name="T109" fmla="*/ 1 h 1034"/>
                        <a:gd name="T110" fmla="*/ 1 w 960"/>
                        <a:gd name="T111" fmla="*/ 1 h 1034"/>
                        <a:gd name="T112" fmla="*/ 1 w 960"/>
                        <a:gd name="T113" fmla="*/ 1 h 1034"/>
                        <a:gd name="T114" fmla="*/ 1 w 960"/>
                        <a:gd name="T115" fmla="*/ 1 h 1034"/>
                        <a:gd name="T116" fmla="*/ 1 w 960"/>
                        <a:gd name="T117" fmla="*/ 1 h 1034"/>
                        <a:gd name="T118" fmla="*/ 1 w 960"/>
                        <a:gd name="T119" fmla="*/ 1 h 1034"/>
                        <a:gd name="T120" fmla="*/ 1 w 960"/>
                        <a:gd name="T121" fmla="*/ 1 h 1034"/>
                        <a:gd name="T122" fmla="*/ 1 w 960"/>
                        <a:gd name="T123" fmla="*/ 0 h 1034"/>
                        <a:gd name="T124" fmla="*/ 1 w 960"/>
                        <a:gd name="T125" fmla="*/ 0 h 1034"/>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960"/>
                        <a:gd name="T190" fmla="*/ 0 h 1034"/>
                        <a:gd name="T191" fmla="*/ 960 w 960"/>
                        <a:gd name="T192" fmla="*/ 1034 h 1034"/>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960" h="1034">
                          <a:moveTo>
                            <a:pt x="332" y="0"/>
                          </a:moveTo>
                          <a:lnTo>
                            <a:pt x="354" y="12"/>
                          </a:lnTo>
                          <a:lnTo>
                            <a:pt x="376" y="24"/>
                          </a:lnTo>
                          <a:lnTo>
                            <a:pt x="399" y="35"/>
                          </a:lnTo>
                          <a:lnTo>
                            <a:pt x="423" y="47"/>
                          </a:lnTo>
                          <a:lnTo>
                            <a:pt x="445" y="57"/>
                          </a:lnTo>
                          <a:lnTo>
                            <a:pt x="468" y="68"/>
                          </a:lnTo>
                          <a:lnTo>
                            <a:pt x="490" y="80"/>
                          </a:lnTo>
                          <a:lnTo>
                            <a:pt x="511" y="92"/>
                          </a:lnTo>
                          <a:lnTo>
                            <a:pt x="534" y="104"/>
                          </a:lnTo>
                          <a:lnTo>
                            <a:pt x="554" y="116"/>
                          </a:lnTo>
                          <a:lnTo>
                            <a:pt x="575" y="130"/>
                          </a:lnTo>
                          <a:lnTo>
                            <a:pt x="594" y="144"/>
                          </a:lnTo>
                          <a:lnTo>
                            <a:pt x="620" y="164"/>
                          </a:lnTo>
                          <a:lnTo>
                            <a:pt x="642" y="183"/>
                          </a:lnTo>
                          <a:lnTo>
                            <a:pt x="665" y="204"/>
                          </a:lnTo>
                          <a:lnTo>
                            <a:pt x="687" y="227"/>
                          </a:lnTo>
                          <a:lnTo>
                            <a:pt x="710" y="247"/>
                          </a:lnTo>
                          <a:lnTo>
                            <a:pt x="730" y="270"/>
                          </a:lnTo>
                          <a:lnTo>
                            <a:pt x="751" y="292"/>
                          </a:lnTo>
                          <a:lnTo>
                            <a:pt x="773" y="315"/>
                          </a:lnTo>
                          <a:lnTo>
                            <a:pt x="794" y="337"/>
                          </a:lnTo>
                          <a:lnTo>
                            <a:pt x="815" y="360"/>
                          </a:lnTo>
                          <a:lnTo>
                            <a:pt x="836" y="382"/>
                          </a:lnTo>
                          <a:lnTo>
                            <a:pt x="856" y="403"/>
                          </a:lnTo>
                          <a:lnTo>
                            <a:pt x="856" y="470"/>
                          </a:lnTo>
                          <a:lnTo>
                            <a:pt x="824" y="470"/>
                          </a:lnTo>
                          <a:lnTo>
                            <a:pt x="824" y="780"/>
                          </a:lnTo>
                          <a:lnTo>
                            <a:pt x="932" y="890"/>
                          </a:lnTo>
                          <a:lnTo>
                            <a:pt x="932" y="939"/>
                          </a:lnTo>
                          <a:lnTo>
                            <a:pt x="936" y="942"/>
                          </a:lnTo>
                          <a:lnTo>
                            <a:pt x="938" y="944"/>
                          </a:lnTo>
                          <a:lnTo>
                            <a:pt x="939" y="946"/>
                          </a:lnTo>
                          <a:lnTo>
                            <a:pt x="943" y="949"/>
                          </a:lnTo>
                          <a:lnTo>
                            <a:pt x="944" y="951"/>
                          </a:lnTo>
                          <a:lnTo>
                            <a:pt x="946" y="953"/>
                          </a:lnTo>
                          <a:lnTo>
                            <a:pt x="950" y="956"/>
                          </a:lnTo>
                          <a:lnTo>
                            <a:pt x="951" y="958"/>
                          </a:lnTo>
                          <a:lnTo>
                            <a:pt x="955" y="961"/>
                          </a:lnTo>
                          <a:lnTo>
                            <a:pt x="956" y="963"/>
                          </a:lnTo>
                          <a:lnTo>
                            <a:pt x="958" y="965"/>
                          </a:lnTo>
                          <a:lnTo>
                            <a:pt x="960" y="966"/>
                          </a:lnTo>
                          <a:lnTo>
                            <a:pt x="960" y="1034"/>
                          </a:lnTo>
                          <a:lnTo>
                            <a:pt x="297" y="1034"/>
                          </a:lnTo>
                          <a:lnTo>
                            <a:pt x="0" y="737"/>
                          </a:lnTo>
                          <a:lnTo>
                            <a:pt x="0" y="628"/>
                          </a:lnTo>
                          <a:lnTo>
                            <a:pt x="69" y="628"/>
                          </a:lnTo>
                          <a:lnTo>
                            <a:pt x="69" y="246"/>
                          </a:lnTo>
                          <a:lnTo>
                            <a:pt x="66" y="242"/>
                          </a:lnTo>
                          <a:lnTo>
                            <a:pt x="62" y="239"/>
                          </a:lnTo>
                          <a:lnTo>
                            <a:pt x="57" y="234"/>
                          </a:lnTo>
                          <a:lnTo>
                            <a:pt x="54" y="228"/>
                          </a:lnTo>
                          <a:lnTo>
                            <a:pt x="48" y="223"/>
                          </a:lnTo>
                          <a:lnTo>
                            <a:pt x="43" y="220"/>
                          </a:lnTo>
                          <a:lnTo>
                            <a:pt x="40" y="215"/>
                          </a:lnTo>
                          <a:lnTo>
                            <a:pt x="36" y="211"/>
                          </a:lnTo>
                          <a:lnTo>
                            <a:pt x="33" y="208"/>
                          </a:lnTo>
                          <a:lnTo>
                            <a:pt x="31" y="204"/>
                          </a:lnTo>
                          <a:lnTo>
                            <a:pt x="29" y="202"/>
                          </a:lnTo>
                          <a:lnTo>
                            <a:pt x="28" y="201"/>
                          </a:lnTo>
                          <a:lnTo>
                            <a:pt x="28" y="145"/>
                          </a:lnTo>
                          <a:lnTo>
                            <a:pt x="332" y="0"/>
                          </a:lnTo>
                          <a:close/>
                        </a:path>
                      </a:pathLst>
                    </a:custGeom>
                    <a:solidFill>
                      <a:srgbClr val="000066"/>
                    </a:solidFill>
                    <a:ln w="9525">
                      <a:noFill/>
                      <a:round/>
                      <a:headEnd/>
                      <a:tailEnd/>
                    </a:ln>
                  </p:spPr>
                  <p:txBody>
                    <a:bodyPr/>
                    <a:lstStyle/>
                    <a:p>
                      <a:endParaRPr lang="en-US" sz="800" dirty="0"/>
                    </a:p>
                  </p:txBody>
                </p:sp>
                <p:sp>
                  <p:nvSpPr>
                    <p:cNvPr id="336" name="Freeform 20"/>
                    <p:cNvSpPr>
                      <a:spLocks/>
                    </p:cNvSpPr>
                    <p:nvPr/>
                  </p:nvSpPr>
                  <p:spPr bwMode="auto">
                    <a:xfrm>
                      <a:off x="640" y="1689"/>
                      <a:ext cx="385" cy="192"/>
                    </a:xfrm>
                    <a:custGeom>
                      <a:avLst/>
                      <a:gdLst>
                        <a:gd name="T0" fmla="*/ 0 w 772"/>
                        <a:gd name="T1" fmla="*/ 0 h 386"/>
                        <a:gd name="T2" fmla="*/ 0 w 772"/>
                        <a:gd name="T3" fmla="*/ 0 h 386"/>
                        <a:gd name="T4" fmla="*/ 0 w 772"/>
                        <a:gd name="T5" fmla="*/ 0 h 386"/>
                        <a:gd name="T6" fmla="*/ 0 w 772"/>
                        <a:gd name="T7" fmla="*/ 0 h 386"/>
                        <a:gd name="T8" fmla="*/ 0 w 772"/>
                        <a:gd name="T9" fmla="*/ 0 h 386"/>
                        <a:gd name="T10" fmla="*/ 0 w 772"/>
                        <a:gd name="T11" fmla="*/ 0 h 386"/>
                        <a:gd name="T12" fmla="*/ 0 w 772"/>
                        <a:gd name="T13" fmla="*/ 0 h 386"/>
                        <a:gd name="T14" fmla="*/ 0 w 772"/>
                        <a:gd name="T15" fmla="*/ 0 h 386"/>
                        <a:gd name="T16" fmla="*/ 0 w 772"/>
                        <a:gd name="T17" fmla="*/ 0 h 386"/>
                        <a:gd name="T18" fmla="*/ 0 w 772"/>
                        <a:gd name="T19" fmla="*/ 0 h 386"/>
                        <a:gd name="T20" fmla="*/ 0 w 772"/>
                        <a:gd name="T21" fmla="*/ 0 h 386"/>
                        <a:gd name="T22" fmla="*/ 0 w 772"/>
                        <a:gd name="T23" fmla="*/ 0 h 386"/>
                        <a:gd name="T24" fmla="*/ 0 w 772"/>
                        <a:gd name="T25" fmla="*/ 0 h 386"/>
                        <a:gd name="T26" fmla="*/ 0 w 772"/>
                        <a:gd name="T27" fmla="*/ 0 h 386"/>
                        <a:gd name="T28" fmla="*/ 0 w 772"/>
                        <a:gd name="T29" fmla="*/ 0 h 386"/>
                        <a:gd name="T30" fmla="*/ 0 w 772"/>
                        <a:gd name="T31" fmla="*/ 0 h 386"/>
                        <a:gd name="T32" fmla="*/ 0 w 772"/>
                        <a:gd name="T33" fmla="*/ 0 h 386"/>
                        <a:gd name="T34" fmla="*/ 0 w 772"/>
                        <a:gd name="T35" fmla="*/ 0 h 386"/>
                        <a:gd name="T36" fmla="*/ 0 w 772"/>
                        <a:gd name="T37" fmla="*/ 0 h 386"/>
                        <a:gd name="T38" fmla="*/ 0 w 772"/>
                        <a:gd name="T39" fmla="*/ 0 h 386"/>
                        <a:gd name="T40" fmla="*/ 0 w 772"/>
                        <a:gd name="T41" fmla="*/ 0 h 386"/>
                        <a:gd name="T42" fmla="*/ 0 w 772"/>
                        <a:gd name="T43" fmla="*/ 0 h 386"/>
                        <a:gd name="T44" fmla="*/ 0 w 772"/>
                        <a:gd name="T45" fmla="*/ 0 h 386"/>
                        <a:gd name="T46" fmla="*/ 0 w 772"/>
                        <a:gd name="T47" fmla="*/ 0 h 386"/>
                        <a:gd name="T48" fmla="*/ 0 w 772"/>
                        <a:gd name="T49" fmla="*/ 0 h 386"/>
                        <a:gd name="T50" fmla="*/ 0 w 772"/>
                        <a:gd name="T51" fmla="*/ 0 h 386"/>
                        <a:gd name="T52" fmla="*/ 0 w 772"/>
                        <a:gd name="T53" fmla="*/ 0 h 386"/>
                        <a:gd name="T54" fmla="*/ 0 w 772"/>
                        <a:gd name="T55" fmla="*/ 0 h 386"/>
                        <a:gd name="T56" fmla="*/ 0 w 772"/>
                        <a:gd name="T57" fmla="*/ 0 h 386"/>
                        <a:gd name="T58" fmla="*/ 0 w 772"/>
                        <a:gd name="T59" fmla="*/ 0 h 386"/>
                        <a:gd name="T60" fmla="*/ 0 w 772"/>
                        <a:gd name="T61" fmla="*/ 0 h 386"/>
                        <a:gd name="T62" fmla="*/ 0 w 772"/>
                        <a:gd name="T63" fmla="*/ 0 h 386"/>
                        <a:gd name="T64" fmla="*/ 0 w 772"/>
                        <a:gd name="T65" fmla="*/ 0 h 386"/>
                        <a:gd name="T66" fmla="*/ 0 w 772"/>
                        <a:gd name="T67" fmla="*/ 0 h 386"/>
                        <a:gd name="T68" fmla="*/ 0 w 772"/>
                        <a:gd name="T69" fmla="*/ 0 h 386"/>
                        <a:gd name="T70" fmla="*/ 0 w 772"/>
                        <a:gd name="T71" fmla="*/ 0 h 386"/>
                        <a:gd name="T72" fmla="*/ 0 w 772"/>
                        <a:gd name="T73" fmla="*/ 0 h 386"/>
                        <a:gd name="T74" fmla="*/ 0 w 772"/>
                        <a:gd name="T75" fmla="*/ 0 h 386"/>
                        <a:gd name="T76" fmla="*/ 0 w 772"/>
                        <a:gd name="T77" fmla="*/ 0 h 386"/>
                        <a:gd name="T78" fmla="*/ 0 w 772"/>
                        <a:gd name="T79" fmla="*/ 0 h 386"/>
                        <a:gd name="T80" fmla="*/ 0 w 772"/>
                        <a:gd name="T81" fmla="*/ 0 h 386"/>
                        <a:gd name="T82" fmla="*/ 0 w 772"/>
                        <a:gd name="T83" fmla="*/ 0 h 386"/>
                        <a:gd name="T84" fmla="*/ 0 w 772"/>
                        <a:gd name="T85" fmla="*/ 0 h 386"/>
                        <a:gd name="T86" fmla="*/ 0 w 772"/>
                        <a:gd name="T87" fmla="*/ 0 h 386"/>
                        <a:gd name="T88" fmla="*/ 0 w 772"/>
                        <a:gd name="T89" fmla="*/ 0 h 386"/>
                        <a:gd name="T90" fmla="*/ 0 w 772"/>
                        <a:gd name="T91" fmla="*/ 0 h 386"/>
                        <a:gd name="T92" fmla="*/ 0 w 772"/>
                        <a:gd name="T93" fmla="*/ 0 h 386"/>
                        <a:gd name="T94" fmla="*/ 0 w 772"/>
                        <a:gd name="T95" fmla="*/ 0 h 386"/>
                        <a:gd name="T96" fmla="*/ 0 w 772"/>
                        <a:gd name="T97" fmla="*/ 0 h 386"/>
                        <a:gd name="T98" fmla="*/ 0 w 772"/>
                        <a:gd name="T99" fmla="*/ 0 h 386"/>
                        <a:gd name="T100" fmla="*/ 0 w 772"/>
                        <a:gd name="T101" fmla="*/ 0 h 386"/>
                        <a:gd name="T102" fmla="*/ 0 w 772"/>
                        <a:gd name="T103" fmla="*/ 0 h 386"/>
                        <a:gd name="T104" fmla="*/ 0 w 772"/>
                        <a:gd name="T105" fmla="*/ 0 h 386"/>
                        <a:gd name="T106" fmla="*/ 0 w 772"/>
                        <a:gd name="T107" fmla="*/ 0 h 386"/>
                        <a:gd name="T108" fmla="*/ 0 w 772"/>
                        <a:gd name="T109" fmla="*/ 0 h 386"/>
                        <a:gd name="T110" fmla="*/ 0 w 772"/>
                        <a:gd name="T111" fmla="*/ 0 h 386"/>
                        <a:gd name="T112" fmla="*/ 0 w 772"/>
                        <a:gd name="T113" fmla="*/ 0 h 38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772"/>
                        <a:gd name="T172" fmla="*/ 0 h 386"/>
                        <a:gd name="T173" fmla="*/ 772 w 772"/>
                        <a:gd name="T174" fmla="*/ 386 h 38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772" h="386">
                          <a:moveTo>
                            <a:pt x="318" y="0"/>
                          </a:moveTo>
                          <a:lnTo>
                            <a:pt x="326" y="5"/>
                          </a:lnTo>
                          <a:lnTo>
                            <a:pt x="333" y="9"/>
                          </a:lnTo>
                          <a:lnTo>
                            <a:pt x="340" y="12"/>
                          </a:lnTo>
                          <a:lnTo>
                            <a:pt x="347" y="16"/>
                          </a:lnTo>
                          <a:lnTo>
                            <a:pt x="356" y="21"/>
                          </a:lnTo>
                          <a:lnTo>
                            <a:pt x="363" y="24"/>
                          </a:lnTo>
                          <a:lnTo>
                            <a:pt x="369" y="28"/>
                          </a:lnTo>
                          <a:lnTo>
                            <a:pt x="376" y="31"/>
                          </a:lnTo>
                          <a:lnTo>
                            <a:pt x="385" y="37"/>
                          </a:lnTo>
                          <a:lnTo>
                            <a:pt x="392" y="40"/>
                          </a:lnTo>
                          <a:lnTo>
                            <a:pt x="399" y="43"/>
                          </a:lnTo>
                          <a:lnTo>
                            <a:pt x="406" y="47"/>
                          </a:lnTo>
                          <a:lnTo>
                            <a:pt x="416" y="52"/>
                          </a:lnTo>
                          <a:lnTo>
                            <a:pt x="426" y="57"/>
                          </a:lnTo>
                          <a:lnTo>
                            <a:pt x="435" y="62"/>
                          </a:lnTo>
                          <a:lnTo>
                            <a:pt x="445" y="68"/>
                          </a:lnTo>
                          <a:lnTo>
                            <a:pt x="456" y="73"/>
                          </a:lnTo>
                          <a:lnTo>
                            <a:pt x="466" y="76"/>
                          </a:lnTo>
                          <a:lnTo>
                            <a:pt x="475" y="81"/>
                          </a:lnTo>
                          <a:lnTo>
                            <a:pt x="485" y="87"/>
                          </a:lnTo>
                          <a:lnTo>
                            <a:pt x="496" y="94"/>
                          </a:lnTo>
                          <a:lnTo>
                            <a:pt x="504" y="99"/>
                          </a:lnTo>
                          <a:lnTo>
                            <a:pt x="513" y="106"/>
                          </a:lnTo>
                          <a:lnTo>
                            <a:pt x="521" y="111"/>
                          </a:lnTo>
                          <a:lnTo>
                            <a:pt x="544" y="130"/>
                          </a:lnTo>
                          <a:lnTo>
                            <a:pt x="566" y="151"/>
                          </a:lnTo>
                          <a:lnTo>
                            <a:pt x="587" y="170"/>
                          </a:lnTo>
                          <a:lnTo>
                            <a:pt x="608" y="190"/>
                          </a:lnTo>
                          <a:lnTo>
                            <a:pt x="628" y="211"/>
                          </a:lnTo>
                          <a:lnTo>
                            <a:pt x="649" y="232"/>
                          </a:lnTo>
                          <a:lnTo>
                            <a:pt x="670" y="254"/>
                          </a:lnTo>
                          <a:lnTo>
                            <a:pt x="689" y="275"/>
                          </a:lnTo>
                          <a:lnTo>
                            <a:pt x="710" y="296"/>
                          </a:lnTo>
                          <a:lnTo>
                            <a:pt x="730" y="318"/>
                          </a:lnTo>
                          <a:lnTo>
                            <a:pt x="751" y="339"/>
                          </a:lnTo>
                          <a:lnTo>
                            <a:pt x="772" y="360"/>
                          </a:lnTo>
                          <a:lnTo>
                            <a:pt x="772" y="386"/>
                          </a:lnTo>
                          <a:lnTo>
                            <a:pt x="254" y="386"/>
                          </a:lnTo>
                          <a:lnTo>
                            <a:pt x="0" y="132"/>
                          </a:lnTo>
                          <a:lnTo>
                            <a:pt x="0" y="107"/>
                          </a:lnTo>
                          <a:lnTo>
                            <a:pt x="2" y="107"/>
                          </a:lnTo>
                          <a:lnTo>
                            <a:pt x="3" y="107"/>
                          </a:lnTo>
                          <a:lnTo>
                            <a:pt x="5" y="106"/>
                          </a:lnTo>
                          <a:lnTo>
                            <a:pt x="7" y="104"/>
                          </a:lnTo>
                          <a:lnTo>
                            <a:pt x="9" y="104"/>
                          </a:lnTo>
                          <a:lnTo>
                            <a:pt x="10" y="104"/>
                          </a:lnTo>
                          <a:lnTo>
                            <a:pt x="12" y="102"/>
                          </a:lnTo>
                          <a:lnTo>
                            <a:pt x="14" y="102"/>
                          </a:lnTo>
                          <a:lnTo>
                            <a:pt x="14" y="100"/>
                          </a:lnTo>
                          <a:lnTo>
                            <a:pt x="257" y="342"/>
                          </a:lnTo>
                          <a:lnTo>
                            <a:pt x="525" y="206"/>
                          </a:lnTo>
                          <a:lnTo>
                            <a:pt x="318" y="0"/>
                          </a:lnTo>
                          <a:close/>
                        </a:path>
                      </a:pathLst>
                    </a:custGeom>
                    <a:solidFill>
                      <a:srgbClr val="A2C1FE"/>
                    </a:solidFill>
                    <a:ln w="9525">
                      <a:noFill/>
                      <a:round/>
                      <a:headEnd/>
                      <a:tailEnd/>
                    </a:ln>
                  </p:spPr>
                  <p:txBody>
                    <a:bodyPr/>
                    <a:lstStyle/>
                    <a:p>
                      <a:endParaRPr lang="en-US" sz="800" dirty="0"/>
                    </a:p>
                  </p:txBody>
                </p:sp>
                <p:sp>
                  <p:nvSpPr>
                    <p:cNvPr id="337" name="Freeform 21"/>
                    <p:cNvSpPr>
                      <a:spLocks/>
                    </p:cNvSpPr>
                    <p:nvPr/>
                  </p:nvSpPr>
                  <p:spPr bwMode="auto">
                    <a:xfrm>
                      <a:off x="626" y="1904"/>
                      <a:ext cx="436" cy="228"/>
                    </a:xfrm>
                    <a:custGeom>
                      <a:avLst/>
                      <a:gdLst>
                        <a:gd name="T0" fmla="*/ 0 w 874"/>
                        <a:gd name="T1" fmla="*/ 0 h 456"/>
                        <a:gd name="T2" fmla="*/ 0 w 874"/>
                        <a:gd name="T3" fmla="*/ 0 h 456"/>
                        <a:gd name="T4" fmla="*/ 0 w 874"/>
                        <a:gd name="T5" fmla="*/ 1 h 456"/>
                        <a:gd name="T6" fmla="*/ 0 w 874"/>
                        <a:gd name="T7" fmla="*/ 1 h 456"/>
                        <a:gd name="T8" fmla="*/ 0 w 874"/>
                        <a:gd name="T9" fmla="*/ 1 h 456"/>
                        <a:gd name="T10" fmla="*/ 0 w 874"/>
                        <a:gd name="T11" fmla="*/ 1 h 456"/>
                        <a:gd name="T12" fmla="*/ 0 w 874"/>
                        <a:gd name="T13" fmla="*/ 1 h 456"/>
                        <a:gd name="T14" fmla="*/ 0 w 874"/>
                        <a:gd name="T15" fmla="*/ 1 h 456"/>
                        <a:gd name="T16" fmla="*/ 0 w 874"/>
                        <a:gd name="T17" fmla="*/ 0 h 456"/>
                        <a:gd name="T18" fmla="*/ 0 w 874"/>
                        <a:gd name="T19" fmla="*/ 0 h 456"/>
                        <a:gd name="T20" fmla="*/ 0 w 874"/>
                        <a:gd name="T21" fmla="*/ 1 h 456"/>
                        <a:gd name="T22" fmla="*/ 0 w 874"/>
                        <a:gd name="T23" fmla="*/ 1 h 456"/>
                        <a:gd name="T24" fmla="*/ 0 w 874"/>
                        <a:gd name="T25" fmla="*/ 1 h 456"/>
                        <a:gd name="T26" fmla="*/ 0 w 874"/>
                        <a:gd name="T27" fmla="*/ 1 h 456"/>
                        <a:gd name="T28" fmla="*/ 0 w 874"/>
                        <a:gd name="T29" fmla="*/ 1 h 456"/>
                        <a:gd name="T30" fmla="*/ 0 w 874"/>
                        <a:gd name="T31" fmla="*/ 1 h 456"/>
                        <a:gd name="T32" fmla="*/ 0 w 874"/>
                        <a:gd name="T33" fmla="*/ 0 h 456"/>
                        <a:gd name="T34" fmla="*/ 0 w 874"/>
                        <a:gd name="T35" fmla="*/ 0 h 456"/>
                        <a:gd name="T36" fmla="*/ 0 w 874"/>
                        <a:gd name="T37" fmla="*/ 1 h 456"/>
                        <a:gd name="T38" fmla="*/ 0 w 874"/>
                        <a:gd name="T39" fmla="*/ 1 h 456"/>
                        <a:gd name="T40" fmla="*/ 0 w 874"/>
                        <a:gd name="T41" fmla="*/ 1 h 456"/>
                        <a:gd name="T42" fmla="*/ 0 w 874"/>
                        <a:gd name="T43" fmla="*/ 1 h 456"/>
                        <a:gd name="T44" fmla="*/ 0 w 874"/>
                        <a:gd name="T45" fmla="*/ 1 h 456"/>
                        <a:gd name="T46" fmla="*/ 0 w 874"/>
                        <a:gd name="T47" fmla="*/ 1 h 456"/>
                        <a:gd name="T48" fmla="*/ 0 w 874"/>
                        <a:gd name="T49" fmla="*/ 0 h 456"/>
                        <a:gd name="T50" fmla="*/ 0 w 874"/>
                        <a:gd name="T51" fmla="*/ 0 h 456"/>
                        <a:gd name="T52" fmla="*/ 0 w 874"/>
                        <a:gd name="T53" fmla="*/ 1 h 456"/>
                        <a:gd name="T54" fmla="*/ 0 w 874"/>
                        <a:gd name="T55" fmla="*/ 1 h 456"/>
                        <a:gd name="T56" fmla="*/ 0 w 874"/>
                        <a:gd name="T57" fmla="*/ 1 h 456"/>
                        <a:gd name="T58" fmla="*/ 0 w 874"/>
                        <a:gd name="T59" fmla="*/ 1 h 456"/>
                        <a:gd name="T60" fmla="*/ 0 w 874"/>
                        <a:gd name="T61" fmla="*/ 1 h 456"/>
                        <a:gd name="T62" fmla="*/ 0 w 874"/>
                        <a:gd name="T63" fmla="*/ 1 h 456"/>
                        <a:gd name="T64" fmla="*/ 0 w 874"/>
                        <a:gd name="T65" fmla="*/ 1 h 456"/>
                        <a:gd name="T66" fmla="*/ 0 w 874"/>
                        <a:gd name="T67" fmla="*/ 1 h 456"/>
                        <a:gd name="T68" fmla="*/ 0 w 874"/>
                        <a:gd name="T69" fmla="*/ 1 h 456"/>
                        <a:gd name="T70" fmla="*/ 0 w 874"/>
                        <a:gd name="T71" fmla="*/ 1 h 456"/>
                        <a:gd name="T72" fmla="*/ 0 w 874"/>
                        <a:gd name="T73" fmla="*/ 1 h 456"/>
                        <a:gd name="T74" fmla="*/ 0 w 874"/>
                        <a:gd name="T75" fmla="*/ 1 h 456"/>
                        <a:gd name="T76" fmla="*/ 0 w 874"/>
                        <a:gd name="T77" fmla="*/ 1 h 456"/>
                        <a:gd name="T78" fmla="*/ 0 w 874"/>
                        <a:gd name="T79" fmla="*/ 1 h 456"/>
                        <a:gd name="T80" fmla="*/ 0 w 874"/>
                        <a:gd name="T81" fmla="*/ 1 h 456"/>
                        <a:gd name="T82" fmla="*/ 0 w 874"/>
                        <a:gd name="T83" fmla="*/ 1 h 456"/>
                        <a:gd name="T84" fmla="*/ 0 w 874"/>
                        <a:gd name="T85" fmla="*/ 1 h 456"/>
                        <a:gd name="T86" fmla="*/ 0 w 874"/>
                        <a:gd name="T87" fmla="*/ 1 h 456"/>
                        <a:gd name="T88" fmla="*/ 0 w 874"/>
                        <a:gd name="T89" fmla="*/ 1 h 456"/>
                        <a:gd name="T90" fmla="*/ 0 w 874"/>
                        <a:gd name="T91" fmla="*/ 1 h 456"/>
                        <a:gd name="T92" fmla="*/ 0 w 874"/>
                        <a:gd name="T93" fmla="*/ 1 h 456"/>
                        <a:gd name="T94" fmla="*/ 0 w 874"/>
                        <a:gd name="T95" fmla="*/ 1 h 456"/>
                        <a:gd name="T96" fmla="*/ 0 w 874"/>
                        <a:gd name="T97" fmla="*/ 0 h 456"/>
                        <a:gd name="T98" fmla="*/ 0 w 874"/>
                        <a:gd name="T99" fmla="*/ 0 h 45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874"/>
                        <a:gd name="T151" fmla="*/ 0 h 456"/>
                        <a:gd name="T152" fmla="*/ 874 w 874"/>
                        <a:gd name="T153" fmla="*/ 456 h 45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874" h="456">
                          <a:moveTo>
                            <a:pt x="303" y="0"/>
                          </a:moveTo>
                          <a:lnTo>
                            <a:pt x="344" y="0"/>
                          </a:lnTo>
                          <a:lnTo>
                            <a:pt x="344" y="181"/>
                          </a:lnTo>
                          <a:lnTo>
                            <a:pt x="416" y="181"/>
                          </a:lnTo>
                          <a:lnTo>
                            <a:pt x="416" y="399"/>
                          </a:lnTo>
                          <a:lnTo>
                            <a:pt x="487" y="399"/>
                          </a:lnTo>
                          <a:lnTo>
                            <a:pt x="487" y="371"/>
                          </a:lnTo>
                          <a:lnTo>
                            <a:pt x="446" y="371"/>
                          </a:lnTo>
                          <a:lnTo>
                            <a:pt x="446" y="0"/>
                          </a:lnTo>
                          <a:lnTo>
                            <a:pt x="487" y="0"/>
                          </a:lnTo>
                          <a:lnTo>
                            <a:pt x="487" y="181"/>
                          </a:lnTo>
                          <a:lnTo>
                            <a:pt x="556" y="181"/>
                          </a:lnTo>
                          <a:lnTo>
                            <a:pt x="556" y="399"/>
                          </a:lnTo>
                          <a:lnTo>
                            <a:pt x="625" y="399"/>
                          </a:lnTo>
                          <a:lnTo>
                            <a:pt x="625" y="371"/>
                          </a:lnTo>
                          <a:lnTo>
                            <a:pt x="584" y="371"/>
                          </a:lnTo>
                          <a:lnTo>
                            <a:pt x="584" y="0"/>
                          </a:lnTo>
                          <a:lnTo>
                            <a:pt x="627" y="0"/>
                          </a:lnTo>
                          <a:lnTo>
                            <a:pt x="627" y="180"/>
                          </a:lnTo>
                          <a:lnTo>
                            <a:pt x="701" y="261"/>
                          </a:lnTo>
                          <a:lnTo>
                            <a:pt x="701" y="399"/>
                          </a:lnTo>
                          <a:lnTo>
                            <a:pt x="772" y="399"/>
                          </a:lnTo>
                          <a:lnTo>
                            <a:pt x="772" y="371"/>
                          </a:lnTo>
                          <a:lnTo>
                            <a:pt x="731" y="371"/>
                          </a:lnTo>
                          <a:lnTo>
                            <a:pt x="731" y="0"/>
                          </a:lnTo>
                          <a:lnTo>
                            <a:pt x="765" y="0"/>
                          </a:lnTo>
                          <a:lnTo>
                            <a:pt x="765" y="316"/>
                          </a:lnTo>
                          <a:lnTo>
                            <a:pt x="874" y="434"/>
                          </a:lnTo>
                          <a:lnTo>
                            <a:pt x="874" y="456"/>
                          </a:lnTo>
                          <a:lnTo>
                            <a:pt x="249" y="456"/>
                          </a:lnTo>
                          <a:lnTo>
                            <a:pt x="249" y="432"/>
                          </a:lnTo>
                          <a:lnTo>
                            <a:pt x="244" y="427"/>
                          </a:lnTo>
                          <a:lnTo>
                            <a:pt x="230" y="413"/>
                          </a:lnTo>
                          <a:lnTo>
                            <a:pt x="213" y="396"/>
                          </a:lnTo>
                          <a:lnTo>
                            <a:pt x="190" y="375"/>
                          </a:lnTo>
                          <a:lnTo>
                            <a:pt x="166" y="351"/>
                          </a:lnTo>
                          <a:lnTo>
                            <a:pt x="140" y="323"/>
                          </a:lnTo>
                          <a:lnTo>
                            <a:pt x="113" y="297"/>
                          </a:lnTo>
                          <a:lnTo>
                            <a:pt x="87" y="269"/>
                          </a:lnTo>
                          <a:lnTo>
                            <a:pt x="61" y="244"/>
                          </a:lnTo>
                          <a:lnTo>
                            <a:pt x="37" y="221"/>
                          </a:lnTo>
                          <a:lnTo>
                            <a:pt x="18" y="200"/>
                          </a:lnTo>
                          <a:lnTo>
                            <a:pt x="0" y="183"/>
                          </a:lnTo>
                          <a:lnTo>
                            <a:pt x="57" y="183"/>
                          </a:lnTo>
                          <a:lnTo>
                            <a:pt x="275" y="399"/>
                          </a:lnTo>
                          <a:lnTo>
                            <a:pt x="344" y="399"/>
                          </a:lnTo>
                          <a:lnTo>
                            <a:pt x="344" y="371"/>
                          </a:lnTo>
                          <a:lnTo>
                            <a:pt x="303" y="371"/>
                          </a:lnTo>
                          <a:lnTo>
                            <a:pt x="303" y="0"/>
                          </a:lnTo>
                          <a:close/>
                        </a:path>
                      </a:pathLst>
                    </a:custGeom>
                    <a:solidFill>
                      <a:srgbClr val="A2C1FE"/>
                    </a:solidFill>
                    <a:ln w="9525">
                      <a:noFill/>
                      <a:round/>
                      <a:headEnd/>
                      <a:tailEnd/>
                    </a:ln>
                  </p:spPr>
                  <p:txBody>
                    <a:bodyPr/>
                    <a:lstStyle/>
                    <a:p>
                      <a:endParaRPr lang="en-US" sz="800" dirty="0"/>
                    </a:p>
                  </p:txBody>
                </p:sp>
                <p:sp>
                  <p:nvSpPr>
                    <p:cNvPr id="338" name="Freeform 22"/>
                    <p:cNvSpPr>
                      <a:spLocks/>
                    </p:cNvSpPr>
                    <p:nvPr/>
                  </p:nvSpPr>
                  <p:spPr bwMode="auto">
                    <a:xfrm>
                      <a:off x="758" y="2140"/>
                      <a:ext cx="319" cy="22"/>
                    </a:xfrm>
                    <a:custGeom>
                      <a:avLst/>
                      <a:gdLst>
                        <a:gd name="T0" fmla="*/ 0 w 638"/>
                        <a:gd name="T1" fmla="*/ 0 h 44"/>
                        <a:gd name="T2" fmla="*/ 1 w 638"/>
                        <a:gd name="T3" fmla="*/ 0 h 44"/>
                        <a:gd name="T4" fmla="*/ 1 w 638"/>
                        <a:gd name="T5" fmla="*/ 0 h 44"/>
                        <a:gd name="T6" fmla="*/ 1 w 638"/>
                        <a:gd name="T7" fmla="*/ 1 h 44"/>
                        <a:gd name="T8" fmla="*/ 1 w 638"/>
                        <a:gd name="T9" fmla="*/ 1 h 44"/>
                        <a:gd name="T10" fmla="*/ 1 w 638"/>
                        <a:gd name="T11" fmla="*/ 1 h 44"/>
                        <a:gd name="T12" fmla="*/ 1 w 638"/>
                        <a:gd name="T13" fmla="*/ 1 h 44"/>
                        <a:gd name="T14" fmla="*/ 1 w 638"/>
                        <a:gd name="T15" fmla="*/ 1 h 44"/>
                        <a:gd name="T16" fmla="*/ 1 w 638"/>
                        <a:gd name="T17" fmla="*/ 1 h 44"/>
                        <a:gd name="T18" fmla="*/ 1 w 638"/>
                        <a:gd name="T19" fmla="*/ 1 h 44"/>
                        <a:gd name="T20" fmla="*/ 1 w 638"/>
                        <a:gd name="T21" fmla="*/ 1 h 44"/>
                        <a:gd name="T22" fmla="*/ 1 w 638"/>
                        <a:gd name="T23" fmla="*/ 1 h 44"/>
                        <a:gd name="T24" fmla="*/ 1 w 638"/>
                        <a:gd name="T25" fmla="*/ 1 h 44"/>
                        <a:gd name="T26" fmla="*/ 1 w 638"/>
                        <a:gd name="T27" fmla="*/ 1 h 44"/>
                        <a:gd name="T28" fmla="*/ 1 w 638"/>
                        <a:gd name="T29" fmla="*/ 1 h 44"/>
                        <a:gd name="T30" fmla="*/ 1 w 638"/>
                        <a:gd name="T31" fmla="*/ 1 h 44"/>
                        <a:gd name="T32" fmla="*/ 1 w 638"/>
                        <a:gd name="T33" fmla="*/ 1 h 44"/>
                        <a:gd name="T34" fmla="*/ 1 w 638"/>
                        <a:gd name="T35" fmla="*/ 1 h 44"/>
                        <a:gd name="T36" fmla="*/ 1 w 638"/>
                        <a:gd name="T37" fmla="*/ 1 h 44"/>
                        <a:gd name="T38" fmla="*/ 1 w 638"/>
                        <a:gd name="T39" fmla="*/ 1 h 44"/>
                        <a:gd name="T40" fmla="*/ 1 w 638"/>
                        <a:gd name="T41" fmla="*/ 1 h 44"/>
                        <a:gd name="T42" fmla="*/ 1 w 638"/>
                        <a:gd name="T43" fmla="*/ 1 h 44"/>
                        <a:gd name="T44" fmla="*/ 1 w 638"/>
                        <a:gd name="T45" fmla="*/ 1 h 44"/>
                        <a:gd name="T46" fmla="*/ 1 w 638"/>
                        <a:gd name="T47" fmla="*/ 1 h 44"/>
                        <a:gd name="T48" fmla="*/ 1 w 638"/>
                        <a:gd name="T49" fmla="*/ 1 h 44"/>
                        <a:gd name="T50" fmla="*/ 1 w 638"/>
                        <a:gd name="T51" fmla="*/ 1 h 44"/>
                        <a:gd name="T52" fmla="*/ 1 w 638"/>
                        <a:gd name="T53" fmla="*/ 1 h 44"/>
                        <a:gd name="T54" fmla="*/ 1 w 638"/>
                        <a:gd name="T55" fmla="*/ 1 h 44"/>
                        <a:gd name="T56" fmla="*/ 1 w 638"/>
                        <a:gd name="T57" fmla="*/ 1 h 44"/>
                        <a:gd name="T58" fmla="*/ 1 w 638"/>
                        <a:gd name="T59" fmla="*/ 1 h 44"/>
                        <a:gd name="T60" fmla="*/ 1 w 638"/>
                        <a:gd name="T61" fmla="*/ 1 h 44"/>
                        <a:gd name="T62" fmla="*/ 1 w 638"/>
                        <a:gd name="T63" fmla="*/ 1 h 44"/>
                        <a:gd name="T64" fmla="*/ 1 w 638"/>
                        <a:gd name="T65" fmla="*/ 1 h 44"/>
                        <a:gd name="T66" fmla="*/ 1 w 638"/>
                        <a:gd name="T67" fmla="*/ 1 h 44"/>
                        <a:gd name="T68" fmla="*/ 1 w 638"/>
                        <a:gd name="T69" fmla="*/ 1 h 44"/>
                        <a:gd name="T70" fmla="*/ 1 w 638"/>
                        <a:gd name="T71" fmla="*/ 1 h 44"/>
                        <a:gd name="T72" fmla="*/ 1 w 638"/>
                        <a:gd name="T73" fmla="*/ 1 h 44"/>
                        <a:gd name="T74" fmla="*/ 1 w 638"/>
                        <a:gd name="T75" fmla="*/ 1 h 44"/>
                        <a:gd name="T76" fmla="*/ 1 w 638"/>
                        <a:gd name="T77" fmla="*/ 1 h 44"/>
                        <a:gd name="T78" fmla="*/ 0 w 638"/>
                        <a:gd name="T79" fmla="*/ 0 h 44"/>
                        <a:gd name="T80" fmla="*/ 0 w 638"/>
                        <a:gd name="T81" fmla="*/ 0 h 44"/>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638"/>
                        <a:gd name="T124" fmla="*/ 0 h 44"/>
                        <a:gd name="T125" fmla="*/ 638 w 638"/>
                        <a:gd name="T126" fmla="*/ 44 h 44"/>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638" h="44">
                          <a:moveTo>
                            <a:pt x="0" y="0"/>
                          </a:moveTo>
                          <a:lnTo>
                            <a:pt x="614" y="0"/>
                          </a:lnTo>
                          <a:lnTo>
                            <a:pt x="616" y="0"/>
                          </a:lnTo>
                          <a:lnTo>
                            <a:pt x="618" y="1"/>
                          </a:lnTo>
                          <a:lnTo>
                            <a:pt x="619" y="1"/>
                          </a:lnTo>
                          <a:lnTo>
                            <a:pt x="621" y="3"/>
                          </a:lnTo>
                          <a:lnTo>
                            <a:pt x="623" y="5"/>
                          </a:lnTo>
                          <a:lnTo>
                            <a:pt x="625" y="6"/>
                          </a:lnTo>
                          <a:lnTo>
                            <a:pt x="628" y="8"/>
                          </a:lnTo>
                          <a:lnTo>
                            <a:pt x="630" y="10"/>
                          </a:lnTo>
                          <a:lnTo>
                            <a:pt x="631" y="13"/>
                          </a:lnTo>
                          <a:lnTo>
                            <a:pt x="635" y="15"/>
                          </a:lnTo>
                          <a:lnTo>
                            <a:pt x="637" y="17"/>
                          </a:lnTo>
                          <a:lnTo>
                            <a:pt x="638" y="19"/>
                          </a:lnTo>
                          <a:lnTo>
                            <a:pt x="638" y="44"/>
                          </a:lnTo>
                          <a:lnTo>
                            <a:pt x="19" y="44"/>
                          </a:lnTo>
                          <a:lnTo>
                            <a:pt x="19" y="43"/>
                          </a:lnTo>
                          <a:lnTo>
                            <a:pt x="19" y="41"/>
                          </a:lnTo>
                          <a:lnTo>
                            <a:pt x="19" y="39"/>
                          </a:lnTo>
                          <a:lnTo>
                            <a:pt x="19" y="38"/>
                          </a:lnTo>
                          <a:lnTo>
                            <a:pt x="20" y="36"/>
                          </a:lnTo>
                          <a:lnTo>
                            <a:pt x="19" y="34"/>
                          </a:lnTo>
                          <a:lnTo>
                            <a:pt x="20" y="31"/>
                          </a:lnTo>
                          <a:lnTo>
                            <a:pt x="19" y="27"/>
                          </a:lnTo>
                          <a:lnTo>
                            <a:pt x="20" y="24"/>
                          </a:lnTo>
                          <a:lnTo>
                            <a:pt x="19" y="19"/>
                          </a:lnTo>
                          <a:lnTo>
                            <a:pt x="17" y="17"/>
                          </a:lnTo>
                          <a:lnTo>
                            <a:pt x="15" y="15"/>
                          </a:lnTo>
                          <a:lnTo>
                            <a:pt x="13" y="13"/>
                          </a:lnTo>
                          <a:lnTo>
                            <a:pt x="12" y="12"/>
                          </a:lnTo>
                          <a:lnTo>
                            <a:pt x="10" y="10"/>
                          </a:lnTo>
                          <a:lnTo>
                            <a:pt x="8" y="8"/>
                          </a:lnTo>
                          <a:lnTo>
                            <a:pt x="6" y="6"/>
                          </a:lnTo>
                          <a:lnTo>
                            <a:pt x="5" y="5"/>
                          </a:lnTo>
                          <a:lnTo>
                            <a:pt x="3" y="3"/>
                          </a:lnTo>
                          <a:lnTo>
                            <a:pt x="1" y="1"/>
                          </a:lnTo>
                          <a:lnTo>
                            <a:pt x="0" y="0"/>
                          </a:lnTo>
                          <a:close/>
                        </a:path>
                      </a:pathLst>
                    </a:custGeom>
                    <a:solidFill>
                      <a:srgbClr val="A2C1FE"/>
                    </a:solidFill>
                    <a:ln w="9525">
                      <a:noFill/>
                      <a:round/>
                      <a:headEnd/>
                      <a:tailEnd/>
                    </a:ln>
                  </p:spPr>
                  <p:txBody>
                    <a:bodyPr/>
                    <a:lstStyle/>
                    <a:p>
                      <a:endParaRPr lang="en-US" sz="800" dirty="0"/>
                    </a:p>
                  </p:txBody>
                </p:sp>
              </p:grpSp>
              <p:sp>
                <p:nvSpPr>
                  <p:cNvPr id="333" name="TextBox 332"/>
                  <p:cNvSpPr txBox="1"/>
                  <p:nvPr/>
                </p:nvSpPr>
                <p:spPr>
                  <a:xfrm>
                    <a:off x="3753284" y="3280146"/>
                    <a:ext cx="1206597" cy="270551"/>
                  </a:xfrm>
                  <a:prstGeom prst="rect">
                    <a:avLst/>
                  </a:prstGeom>
                  <a:noFill/>
                </p:spPr>
                <p:txBody>
                  <a:bodyPr wrap="square" lIns="91430" tIns="45715" rIns="91430" bIns="45715" rtlCol="0">
                    <a:spAutoFit/>
                  </a:bodyPr>
                  <a:lstStyle/>
                  <a:p>
                    <a:pPr algn="ctr"/>
                    <a:r>
                      <a:rPr lang="en-US" sz="800" b="1" dirty="0" smtClean="0">
                        <a:solidFill>
                          <a:srgbClr val="000000"/>
                        </a:solidFill>
                        <a:latin typeface="Calibri" pitchFamily="34" charset="0"/>
                      </a:rPr>
                      <a:t>Bank as PISP</a:t>
                    </a:r>
                  </a:p>
                </p:txBody>
              </p:sp>
            </p:grpSp>
            <p:sp>
              <p:nvSpPr>
                <p:cNvPr id="329" name="Rectangle 328"/>
                <p:cNvSpPr/>
                <p:nvPr/>
              </p:nvSpPr>
              <p:spPr>
                <a:xfrm>
                  <a:off x="3419475" y="2514379"/>
                  <a:ext cx="1676401" cy="270565"/>
                </a:xfrm>
                <a:prstGeom prst="rect">
                  <a:avLst/>
                </a:prstGeom>
              </p:spPr>
              <p:txBody>
                <a:bodyPr wrap="square">
                  <a:spAutoFit/>
                </a:bodyPr>
                <a:lstStyle/>
                <a:p>
                  <a:pPr algn="ctr"/>
                  <a:r>
                    <a:rPr lang="en-US" sz="800" b="1" dirty="0" smtClean="0">
                      <a:solidFill>
                        <a:srgbClr val="000000"/>
                      </a:solidFill>
                      <a:latin typeface="Calibri" pitchFamily="34" charset="0"/>
                    </a:rPr>
                    <a:t>3</a:t>
                  </a:r>
                  <a:r>
                    <a:rPr lang="en-US" sz="800" b="1" baseline="30000" dirty="0" smtClean="0">
                      <a:solidFill>
                        <a:srgbClr val="000000"/>
                      </a:solidFill>
                      <a:latin typeface="Calibri" pitchFamily="34" charset="0"/>
                    </a:rPr>
                    <a:t>rd</a:t>
                  </a:r>
                  <a:r>
                    <a:rPr lang="en-US" sz="800" b="1" dirty="0" smtClean="0">
                      <a:solidFill>
                        <a:srgbClr val="000000"/>
                      </a:solidFill>
                      <a:latin typeface="Calibri" pitchFamily="34" charset="0"/>
                    </a:rPr>
                    <a:t> party Bank</a:t>
                  </a:r>
                </a:p>
              </p:txBody>
            </p:sp>
          </p:grpSp>
          <p:pic>
            <p:nvPicPr>
              <p:cNvPr id="167944" name="Picture 8"/>
              <p:cNvPicPr>
                <a:picLocks noChangeAspect="1" noChangeArrowheads="1"/>
              </p:cNvPicPr>
              <p:nvPr/>
            </p:nvPicPr>
            <p:blipFill>
              <a:blip r:embed="rId9" cstate="print"/>
              <a:srcRect/>
              <a:stretch>
                <a:fillRect/>
              </a:stretch>
            </p:blipFill>
            <p:spPr bwMode="auto">
              <a:xfrm>
                <a:off x="4825365" y="4198620"/>
                <a:ext cx="908293" cy="913765"/>
              </a:xfrm>
              <a:prstGeom prst="rect">
                <a:avLst/>
              </a:prstGeom>
              <a:noFill/>
              <a:ln w="9525">
                <a:noFill/>
                <a:miter lim="800000"/>
                <a:headEnd/>
                <a:tailEnd/>
              </a:ln>
              <a:effectLst/>
            </p:spPr>
          </p:pic>
          <p:sp>
            <p:nvSpPr>
              <p:cNvPr id="342" name="Line Callout 1 341"/>
              <p:cNvSpPr/>
              <p:nvPr/>
            </p:nvSpPr>
            <p:spPr>
              <a:xfrm>
                <a:off x="4459606" y="4066223"/>
                <a:ext cx="523875" cy="180975"/>
              </a:xfrm>
              <a:prstGeom prst="borderCallout1">
                <a:avLst>
                  <a:gd name="adj1" fmla="val 49805"/>
                  <a:gd name="adj2" fmla="val 103147"/>
                  <a:gd name="adj3" fmla="val 48289"/>
                  <a:gd name="adj4" fmla="val 131589"/>
                </a:avLst>
              </a:prstGeom>
              <a:noFill/>
              <a:ln>
                <a:solidFill>
                  <a:srgbClr val="AF1C6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b="1" dirty="0" smtClean="0">
                    <a:solidFill>
                      <a:srgbClr val="00B050"/>
                    </a:solidFill>
                    <a:latin typeface="Calibri" pitchFamily="34" charset="0"/>
                  </a:rPr>
                  <a:t>Pain.009</a:t>
                </a:r>
              </a:p>
            </p:txBody>
          </p:sp>
          <p:cxnSp>
            <p:nvCxnSpPr>
              <p:cNvPr id="344" name="Straight Arrow Connector 343"/>
              <p:cNvCxnSpPr>
                <a:stCxn id="333" idx="2"/>
                <a:endCxn id="167944" idx="0"/>
              </p:cNvCxnSpPr>
              <p:nvPr/>
            </p:nvCxnSpPr>
            <p:spPr>
              <a:xfrm>
                <a:off x="5184112" y="4073221"/>
                <a:ext cx="95400" cy="125399"/>
              </a:xfrm>
              <a:prstGeom prst="straightConnector1">
                <a:avLst/>
              </a:prstGeom>
              <a:ln>
                <a:solidFill>
                  <a:schemeClr val="tx2"/>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345" name="TextBox 344"/>
              <p:cNvSpPr txBox="1"/>
              <p:nvPr/>
            </p:nvSpPr>
            <p:spPr>
              <a:xfrm>
                <a:off x="4564380" y="5113021"/>
                <a:ext cx="1074420" cy="338554"/>
              </a:xfrm>
              <a:prstGeom prst="rect">
                <a:avLst/>
              </a:prstGeom>
              <a:noFill/>
              <a:ln>
                <a:noFill/>
              </a:ln>
            </p:spPr>
            <p:txBody>
              <a:bodyPr wrap="square" rtlCol="0">
                <a:spAutoFit/>
              </a:bodyPr>
              <a:lstStyle/>
              <a:p>
                <a:pPr algn="ctr"/>
                <a:r>
                  <a:rPr lang="en-US" sz="800" dirty="0" smtClean="0">
                    <a:solidFill>
                      <a:srgbClr val="000000"/>
                    </a:solidFill>
                  </a:rPr>
                  <a:t>GPP Service: </a:t>
                </a:r>
                <a:r>
                  <a:rPr lang="en-US" sz="800" b="1" dirty="0" smtClean="0">
                    <a:solidFill>
                      <a:srgbClr val="000000"/>
                    </a:solidFill>
                  </a:rPr>
                  <a:t>MandateService</a:t>
                </a:r>
                <a:endParaRPr lang="en-US" sz="800" dirty="0" smtClean="0">
                  <a:solidFill>
                    <a:schemeClr val="tx2">
                      <a:lumMod val="50000"/>
                    </a:schemeClr>
                  </a:solidFill>
                </a:endParaRPr>
              </a:p>
            </p:txBody>
          </p:sp>
        </p:grpSp>
      </p:grpSp>
      <p:sp>
        <p:nvSpPr>
          <p:cNvPr id="349" name="Line Callout 1 348"/>
          <p:cNvSpPr/>
          <p:nvPr/>
        </p:nvSpPr>
        <p:spPr>
          <a:xfrm>
            <a:off x="6204586" y="3761423"/>
            <a:ext cx="523875" cy="180975"/>
          </a:xfrm>
          <a:prstGeom prst="borderCallout1">
            <a:avLst>
              <a:gd name="adj1" fmla="val 91911"/>
              <a:gd name="adj2" fmla="val 47874"/>
              <a:gd name="adj3" fmla="val 267236"/>
              <a:gd name="adj4" fmla="val 47226"/>
            </a:avLst>
          </a:prstGeom>
          <a:noFill/>
          <a:ln>
            <a:solidFill>
              <a:srgbClr val="AF1C6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b="1" dirty="0" smtClean="0">
                <a:solidFill>
                  <a:srgbClr val="00B050"/>
                </a:solidFill>
                <a:latin typeface="Calibri" pitchFamily="34" charset="0"/>
              </a:rPr>
              <a:t>Pain.008</a:t>
            </a:r>
          </a:p>
        </p:txBody>
      </p:sp>
      <p:grpSp>
        <p:nvGrpSpPr>
          <p:cNvPr id="10" name="Group 361"/>
          <p:cNvGrpSpPr/>
          <p:nvPr/>
        </p:nvGrpSpPr>
        <p:grpSpPr>
          <a:xfrm>
            <a:off x="6888480" y="3322320"/>
            <a:ext cx="1386840" cy="2468880"/>
            <a:chOff x="6278880" y="3489960"/>
            <a:chExt cx="1386840" cy="2468880"/>
          </a:xfrm>
        </p:grpSpPr>
        <p:pic>
          <p:nvPicPr>
            <p:cNvPr id="347" name="Picture 5"/>
            <p:cNvPicPr>
              <a:picLocks noChangeAspect="1" noChangeArrowheads="1"/>
            </p:cNvPicPr>
            <p:nvPr/>
          </p:nvPicPr>
          <p:blipFill>
            <a:blip r:embed="rId4" cstate="print"/>
            <a:srcRect/>
            <a:stretch>
              <a:fillRect/>
            </a:stretch>
          </p:blipFill>
          <p:spPr bwMode="auto">
            <a:xfrm>
              <a:off x="6697980" y="3532823"/>
              <a:ext cx="914390" cy="990411"/>
            </a:xfrm>
            <a:prstGeom prst="rect">
              <a:avLst/>
            </a:prstGeom>
            <a:noFill/>
            <a:ln w="9525">
              <a:noFill/>
              <a:miter lim="800000"/>
              <a:headEnd/>
              <a:tailEnd/>
            </a:ln>
            <a:effectLst/>
          </p:spPr>
        </p:pic>
        <p:pic>
          <p:nvPicPr>
            <p:cNvPr id="348" name="Picture 8"/>
            <p:cNvPicPr>
              <a:picLocks noChangeAspect="1" noChangeArrowheads="1"/>
            </p:cNvPicPr>
            <p:nvPr/>
          </p:nvPicPr>
          <p:blipFill>
            <a:blip r:embed="rId9" cstate="print"/>
            <a:srcRect/>
            <a:stretch>
              <a:fillRect/>
            </a:stretch>
          </p:blipFill>
          <p:spPr bwMode="auto">
            <a:xfrm>
              <a:off x="6722745" y="4671060"/>
              <a:ext cx="908293" cy="913765"/>
            </a:xfrm>
            <a:prstGeom prst="rect">
              <a:avLst/>
            </a:prstGeom>
            <a:noFill/>
            <a:ln w="9525">
              <a:noFill/>
              <a:miter lim="800000"/>
              <a:headEnd/>
              <a:tailEnd/>
            </a:ln>
            <a:effectLst/>
          </p:spPr>
        </p:pic>
        <p:sp>
          <p:nvSpPr>
            <p:cNvPr id="355" name="TextBox 354"/>
            <p:cNvSpPr txBox="1"/>
            <p:nvPr/>
          </p:nvSpPr>
          <p:spPr>
            <a:xfrm>
              <a:off x="6301740" y="5562601"/>
              <a:ext cx="1341120" cy="338554"/>
            </a:xfrm>
            <a:prstGeom prst="rect">
              <a:avLst/>
            </a:prstGeom>
            <a:noFill/>
            <a:ln>
              <a:noFill/>
            </a:ln>
          </p:spPr>
          <p:txBody>
            <a:bodyPr wrap="square" rtlCol="0">
              <a:spAutoFit/>
            </a:bodyPr>
            <a:lstStyle/>
            <a:p>
              <a:pPr algn="ctr"/>
              <a:r>
                <a:rPr lang="en-US" sz="800" dirty="0" smtClean="0">
                  <a:solidFill>
                    <a:srgbClr val="000000"/>
                  </a:solidFill>
                </a:rPr>
                <a:t>GPP Service: </a:t>
              </a:r>
              <a:r>
                <a:rPr lang="en-US" sz="800" b="1" dirty="0" smtClean="0">
                  <a:solidFill>
                    <a:srgbClr val="000000"/>
                  </a:solidFill>
                </a:rPr>
                <a:t>MessageSubmitService</a:t>
              </a:r>
              <a:endParaRPr lang="en-US" sz="800" dirty="0" smtClean="0">
                <a:solidFill>
                  <a:schemeClr val="tx2">
                    <a:lumMod val="50000"/>
                  </a:schemeClr>
                </a:solidFill>
              </a:endParaRPr>
            </a:p>
          </p:txBody>
        </p:sp>
        <p:sp>
          <p:nvSpPr>
            <p:cNvPr id="359" name="Rectangle 358"/>
            <p:cNvSpPr/>
            <p:nvPr/>
          </p:nvSpPr>
          <p:spPr>
            <a:xfrm>
              <a:off x="6278880" y="3489960"/>
              <a:ext cx="1386840" cy="2468880"/>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smtClean="0">
                <a:solidFill>
                  <a:schemeClr val="tx2">
                    <a:lumMod val="50000"/>
                  </a:schemeClr>
                </a:solidFill>
                <a:latin typeface="Calibri" pitchFamily="34" charset="0"/>
              </a:endParaRPr>
            </a:p>
          </p:txBody>
        </p:sp>
      </p:grpSp>
      <p:cxnSp>
        <p:nvCxnSpPr>
          <p:cNvPr id="361" name="Straight Arrow Connector 360"/>
          <p:cNvCxnSpPr>
            <a:stCxn id="330" idx="3"/>
            <a:endCxn id="348" idx="1"/>
          </p:cNvCxnSpPr>
          <p:nvPr/>
        </p:nvCxnSpPr>
        <p:spPr>
          <a:xfrm>
            <a:off x="5871338" y="3898431"/>
            <a:ext cx="1461007" cy="106187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363" name="TextBox 362"/>
          <p:cNvSpPr txBox="1"/>
          <p:nvPr/>
        </p:nvSpPr>
        <p:spPr>
          <a:xfrm>
            <a:off x="6073140" y="4503420"/>
            <a:ext cx="754380" cy="954107"/>
          </a:xfrm>
          <a:prstGeom prst="rect">
            <a:avLst/>
          </a:prstGeom>
          <a:noFill/>
        </p:spPr>
        <p:txBody>
          <a:bodyPr wrap="square" rtlCol="0">
            <a:spAutoFit/>
          </a:bodyPr>
          <a:lstStyle/>
          <a:p>
            <a:pPr algn="ctr"/>
            <a:r>
              <a:rPr lang="en-US" sz="800" dirty="0" smtClean="0">
                <a:solidFill>
                  <a:schemeClr val="tx2">
                    <a:lumMod val="50000"/>
                  </a:schemeClr>
                </a:solidFill>
              </a:rPr>
              <a:t>PISP will initiate Pain.008 at predefined time interval as per mandate</a:t>
            </a:r>
          </a:p>
        </p:txBody>
      </p:sp>
      <p:sp>
        <p:nvSpPr>
          <p:cNvPr id="364" name="TextBox 363"/>
          <p:cNvSpPr txBox="1"/>
          <p:nvPr/>
        </p:nvSpPr>
        <p:spPr>
          <a:xfrm>
            <a:off x="8397240" y="3467100"/>
            <a:ext cx="1402080" cy="954107"/>
          </a:xfrm>
          <a:prstGeom prst="rect">
            <a:avLst/>
          </a:prstGeom>
          <a:noFill/>
        </p:spPr>
        <p:txBody>
          <a:bodyPr wrap="square" rtlCol="0">
            <a:spAutoFit/>
          </a:bodyPr>
          <a:lstStyle/>
          <a:p>
            <a:r>
              <a:rPr lang="en-US" sz="800" dirty="0" smtClean="0">
                <a:solidFill>
                  <a:schemeClr val="tx2">
                    <a:lumMod val="50000"/>
                  </a:schemeClr>
                </a:solidFill>
              </a:rPr>
              <a:t>On receiving Pain.008 Merchant Bank is expected to follow BAU process for Direct debit i.e. it will send Pacs.003 (IDF) to CSM for Customer’s bank</a:t>
            </a:r>
          </a:p>
        </p:txBody>
      </p:sp>
      <p:sp>
        <p:nvSpPr>
          <p:cNvPr id="365" name="TextBox 364"/>
          <p:cNvSpPr txBox="1"/>
          <p:nvPr/>
        </p:nvSpPr>
        <p:spPr>
          <a:xfrm>
            <a:off x="4457700" y="5882640"/>
            <a:ext cx="5448300" cy="461665"/>
          </a:xfrm>
          <a:prstGeom prst="rect">
            <a:avLst/>
          </a:prstGeom>
          <a:noFill/>
        </p:spPr>
        <p:txBody>
          <a:bodyPr wrap="square" rtlCol="0">
            <a:spAutoFit/>
          </a:bodyPr>
          <a:lstStyle/>
          <a:p>
            <a:r>
              <a:rPr lang="en-US" sz="800" b="1" dirty="0" smtClean="0">
                <a:solidFill>
                  <a:schemeClr val="tx2">
                    <a:lumMod val="50000"/>
                  </a:schemeClr>
                </a:solidFill>
              </a:rPr>
              <a:t>Note: In case we do not want to leverage Payment engine’s DD workflow, Capgemini’s API platform will have to develop entire DD flow and associated APIs/Functionalities e.g. receiving Pain.008, transforming and forwarding Pacs.003, R-Message handling etc.</a:t>
            </a:r>
          </a:p>
        </p:txBody>
      </p:sp>
    </p:spTree>
  </p:cSld>
  <p:clrMapOvr>
    <a:masterClrMapping/>
  </p:clrMapOvr>
  <p:transition spd="med">
    <p:wip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212726"/>
            <a:ext cx="9906000" cy="549275"/>
          </a:xfrm>
        </p:spPr>
        <p:txBody>
          <a:bodyPr/>
          <a:lstStyle/>
          <a:p>
            <a:r>
              <a:rPr lang="en-US" sz="2400" dirty="0" smtClean="0">
                <a:solidFill>
                  <a:schemeClr val="tx2">
                    <a:lumMod val="50000"/>
                  </a:schemeClr>
                </a:solidFill>
              </a:rPr>
              <a:t>Snapshot of Business Scenarios for Banks/TPP acting as PISP for Direct Debit </a:t>
            </a:r>
            <a:r>
              <a:rPr lang="en-US" sz="2400" dirty="0" smtClean="0">
                <a:latin typeface="Calibri" pitchFamily="34" charset="0"/>
              </a:rPr>
              <a:t>to comply with PSD2 regulations </a:t>
            </a:r>
            <a:endParaRPr lang="en-US" sz="2400" dirty="0">
              <a:latin typeface="Calibri" pitchFamily="34" charset="0"/>
            </a:endParaRPr>
          </a:p>
        </p:txBody>
      </p:sp>
      <p:sp>
        <p:nvSpPr>
          <p:cNvPr id="5" name="TextBox 4"/>
          <p:cNvSpPr txBox="1"/>
          <p:nvPr/>
        </p:nvSpPr>
        <p:spPr>
          <a:xfrm>
            <a:off x="668740" y="1126571"/>
            <a:ext cx="8966579" cy="307777"/>
          </a:xfrm>
          <a:prstGeom prst="rect">
            <a:avLst/>
          </a:prstGeom>
          <a:noFill/>
        </p:spPr>
        <p:txBody>
          <a:bodyPr wrap="square" rtlCol="0">
            <a:spAutoFit/>
          </a:bodyPr>
          <a:lstStyle/>
          <a:p>
            <a:pPr algn="ctr"/>
            <a:r>
              <a:rPr lang="en-US" sz="1400" dirty="0" smtClean="0">
                <a:solidFill>
                  <a:schemeClr val="tx2">
                    <a:lumMod val="50000"/>
                  </a:schemeClr>
                </a:solidFill>
              </a:rPr>
              <a:t>All Banks has to implement these for it to be PSD2 compliant</a:t>
            </a:r>
          </a:p>
        </p:txBody>
      </p:sp>
      <p:sp>
        <p:nvSpPr>
          <p:cNvPr id="6" name="TextBox 5"/>
          <p:cNvSpPr txBox="1"/>
          <p:nvPr/>
        </p:nvSpPr>
        <p:spPr>
          <a:xfrm rot="16200000">
            <a:off x="-2396417" y="3619161"/>
            <a:ext cx="5100612" cy="307777"/>
          </a:xfrm>
          <a:prstGeom prst="rect">
            <a:avLst/>
          </a:prstGeom>
          <a:noFill/>
        </p:spPr>
        <p:txBody>
          <a:bodyPr wrap="square" rtlCol="0">
            <a:spAutoFit/>
          </a:bodyPr>
          <a:lstStyle/>
          <a:p>
            <a:pPr algn="ctr"/>
            <a:r>
              <a:rPr lang="en-US" sz="1400" b="1" dirty="0" smtClean="0">
                <a:solidFill>
                  <a:srgbClr val="000000"/>
                </a:solidFill>
                <a:latin typeface="Calibri"/>
              </a:rPr>
              <a:t>Scenarios to handle PISP request</a:t>
            </a:r>
            <a:endParaRPr lang="en-US" sz="1400" dirty="0" smtClean="0">
              <a:solidFill>
                <a:schemeClr val="tx2">
                  <a:lumMod val="50000"/>
                </a:schemeClr>
              </a:solidFill>
            </a:endParaRPr>
          </a:p>
        </p:txBody>
      </p:sp>
      <p:sp>
        <p:nvSpPr>
          <p:cNvPr id="61" name="TextBox 60"/>
          <p:cNvSpPr txBox="1"/>
          <p:nvPr/>
        </p:nvSpPr>
        <p:spPr>
          <a:xfrm>
            <a:off x="5130735" y="5423393"/>
            <a:ext cx="4899090" cy="553998"/>
          </a:xfrm>
          <a:prstGeom prst="rect">
            <a:avLst/>
          </a:prstGeom>
          <a:noFill/>
        </p:spPr>
        <p:txBody>
          <a:bodyPr wrap="square" rtlCol="0">
            <a:spAutoFit/>
          </a:bodyPr>
          <a:lstStyle/>
          <a:p>
            <a:pPr algn="ctr"/>
            <a:r>
              <a:rPr lang="en-US" sz="1000" b="1" dirty="0" smtClean="0">
                <a:solidFill>
                  <a:schemeClr val="tx2">
                    <a:lumMod val="50000"/>
                  </a:schemeClr>
                </a:solidFill>
              </a:rPr>
              <a:t>Either one of these 2 Scenarios are </a:t>
            </a:r>
            <a:r>
              <a:rPr lang="en-US" sz="1000" b="1" dirty="0" smtClean="0">
                <a:solidFill>
                  <a:srgbClr val="FF0000"/>
                </a:solidFill>
              </a:rPr>
              <a:t>mandatory</a:t>
            </a:r>
            <a:r>
              <a:rPr lang="en-US" sz="1000" b="1" dirty="0" smtClean="0">
                <a:solidFill>
                  <a:schemeClr val="tx2">
                    <a:lumMod val="50000"/>
                  </a:schemeClr>
                </a:solidFill>
              </a:rPr>
              <a:t> Scenarios that every bank or TTP that wants to play the role of PISP for Direct Debit has to cover under PSD2.</a:t>
            </a:r>
          </a:p>
        </p:txBody>
      </p:sp>
      <p:sp>
        <p:nvSpPr>
          <p:cNvPr id="63" name="TextBox 62"/>
          <p:cNvSpPr txBox="1"/>
          <p:nvPr/>
        </p:nvSpPr>
        <p:spPr>
          <a:xfrm>
            <a:off x="2784139" y="6400801"/>
            <a:ext cx="3439235" cy="215444"/>
          </a:xfrm>
          <a:prstGeom prst="rect">
            <a:avLst/>
          </a:prstGeom>
          <a:noFill/>
        </p:spPr>
        <p:txBody>
          <a:bodyPr wrap="square" rtlCol="0">
            <a:spAutoFit/>
          </a:bodyPr>
          <a:lstStyle/>
          <a:p>
            <a:r>
              <a:rPr lang="en-US" sz="800" dirty="0" smtClean="0">
                <a:solidFill>
                  <a:schemeClr val="tx2">
                    <a:lumMod val="50000"/>
                  </a:schemeClr>
                </a:solidFill>
              </a:rPr>
              <a:t>Note: Functionalities/APIs are covered in detail in subsequent slides</a:t>
            </a:r>
          </a:p>
        </p:txBody>
      </p:sp>
      <p:sp>
        <p:nvSpPr>
          <p:cNvPr id="83" name="TextBox 82"/>
          <p:cNvSpPr txBox="1"/>
          <p:nvPr/>
        </p:nvSpPr>
        <p:spPr>
          <a:xfrm>
            <a:off x="247649" y="1359062"/>
            <a:ext cx="5734051" cy="246221"/>
          </a:xfrm>
          <a:prstGeom prst="rect">
            <a:avLst/>
          </a:prstGeom>
          <a:noFill/>
        </p:spPr>
        <p:txBody>
          <a:bodyPr wrap="square" rtlCol="0">
            <a:spAutoFit/>
          </a:bodyPr>
          <a:lstStyle/>
          <a:p>
            <a:r>
              <a:rPr lang="en-US" sz="1000" b="1" dirty="0" smtClean="0">
                <a:solidFill>
                  <a:schemeClr val="tx2">
                    <a:lumMod val="50000"/>
                  </a:schemeClr>
                </a:solidFill>
              </a:rPr>
              <a:t>Scenario 9</a:t>
            </a:r>
            <a:r>
              <a:rPr lang="en-US" sz="1000" dirty="0" smtClean="0">
                <a:solidFill>
                  <a:schemeClr val="tx2">
                    <a:lumMod val="50000"/>
                  </a:schemeClr>
                </a:solidFill>
              </a:rPr>
              <a:t> - </a:t>
            </a:r>
            <a:r>
              <a:rPr lang="en-US" altLang="en-US" sz="1000" dirty="0" smtClean="0">
                <a:latin typeface="Calibri" pitchFamily="34" charset="0"/>
              </a:rPr>
              <a:t>Mandate Setup for Direct Debit - Mandate is maintained and managed by Merchant Bank</a:t>
            </a:r>
            <a:endParaRPr lang="en-US" sz="1000" dirty="0" smtClean="0">
              <a:solidFill>
                <a:schemeClr val="tx2">
                  <a:lumMod val="50000"/>
                </a:schemeClr>
              </a:solidFill>
            </a:endParaRPr>
          </a:p>
        </p:txBody>
      </p:sp>
      <p:graphicFrame>
        <p:nvGraphicFramePr>
          <p:cNvPr id="20" name="Table 19"/>
          <p:cNvGraphicFramePr>
            <a:graphicFrameLocks noGrp="1"/>
          </p:cNvGraphicFramePr>
          <p:nvPr/>
        </p:nvGraphicFramePr>
        <p:xfrm>
          <a:off x="6242856" y="3967028"/>
          <a:ext cx="2623447" cy="1365268"/>
        </p:xfrm>
        <a:graphic>
          <a:graphicData uri="http://schemas.openxmlformats.org/drawingml/2006/table">
            <a:tbl>
              <a:tblPr/>
              <a:tblGrid>
                <a:gridCol w="2623447"/>
              </a:tblGrid>
              <a:tr h="209828">
                <a:tc>
                  <a:txBody>
                    <a:bodyPr/>
                    <a:lstStyle/>
                    <a:p>
                      <a:pPr algn="ctr" fontAlgn="t"/>
                      <a:r>
                        <a:rPr lang="en-US" sz="1100" b="1" i="0" u="none" strike="noStrike" dirty="0" smtClean="0">
                          <a:solidFill>
                            <a:srgbClr val="000000"/>
                          </a:solidFill>
                          <a:latin typeface="Calibri"/>
                        </a:rPr>
                        <a:t>Functionality/</a:t>
                      </a:r>
                      <a:r>
                        <a:rPr lang="en-US" sz="1100" b="1" i="0" u="none" strike="noStrike" baseline="0" dirty="0" smtClean="0">
                          <a:solidFill>
                            <a:srgbClr val="000000"/>
                          </a:solidFill>
                          <a:latin typeface="Calibri"/>
                        </a:rPr>
                        <a:t>APIs from PISP</a:t>
                      </a:r>
                      <a:endParaRPr lang="en-US" sz="1100" b="1" i="0" u="none" strike="noStrike" dirty="0">
                        <a:solidFill>
                          <a:srgbClr val="000000"/>
                        </a:solidFill>
                        <a:latin typeface="Calibri"/>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D9C3"/>
                    </a:solidFill>
                  </a:tcPr>
                </a:tc>
              </a:tr>
              <a:tr h="231088">
                <a:tc>
                  <a:txBody>
                    <a:bodyPr/>
                    <a:lstStyle/>
                    <a:p>
                      <a:pPr algn="ctr" fontAlgn="t"/>
                      <a:r>
                        <a:rPr lang="en-US" sz="1000" b="0" i="0" u="none" strike="noStrike" kern="1200" dirty="0" smtClean="0">
                          <a:solidFill>
                            <a:srgbClr val="000000"/>
                          </a:solidFill>
                          <a:latin typeface="Calibri"/>
                          <a:ea typeface="+mn-ea"/>
                          <a:cs typeface="+mn-cs"/>
                        </a:rPr>
                        <a:t>getMandateDetails</a:t>
                      </a:r>
                      <a:endParaRPr lang="en-US" sz="1000" b="0" i="0" u="none" strike="noStrike" kern="1200" dirty="0">
                        <a:solidFill>
                          <a:srgbClr val="000000"/>
                        </a:solidFill>
                        <a:latin typeface="Calibri"/>
                        <a:ea typeface="+mn-ea"/>
                        <a:cs typeface="+mn-cs"/>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31088">
                <a:tc>
                  <a:txBody>
                    <a:bodyPr/>
                    <a:lstStyle/>
                    <a:p>
                      <a:pPr algn="ctr" fontAlgn="t"/>
                      <a:r>
                        <a:rPr lang="en-US" sz="1000" b="0" i="0" u="none" strike="noStrike" dirty="0">
                          <a:solidFill>
                            <a:srgbClr val="000000"/>
                          </a:solidFill>
                          <a:latin typeface="Calibri"/>
                        </a:rPr>
                        <a:t>getMemberState&amp;Bank </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31088">
                <a:tc>
                  <a:txBody>
                    <a:bodyPr/>
                    <a:lstStyle/>
                    <a:p>
                      <a:pPr algn="ctr" fontAlgn="t"/>
                      <a:r>
                        <a:rPr lang="en-US" sz="1000" b="0" i="0" u="none" strike="noStrike" kern="1200" dirty="0" smtClean="0">
                          <a:solidFill>
                            <a:srgbClr val="000000"/>
                          </a:solidFill>
                          <a:latin typeface="Calibri"/>
                          <a:ea typeface="+mn-ea"/>
                          <a:cs typeface="+mn-cs"/>
                        </a:rPr>
                        <a:t>sendIAcctNBankDetails</a:t>
                      </a:r>
                      <a:endParaRPr lang="en-US" sz="1000" b="0" i="0" u="none" strike="noStrike" kern="1200" dirty="0">
                        <a:solidFill>
                          <a:srgbClr val="000000"/>
                        </a:solidFill>
                        <a:latin typeface="Calibri"/>
                        <a:ea typeface="+mn-ea"/>
                        <a:cs typeface="+mn-cs"/>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31088">
                <a:tc>
                  <a:txBody>
                    <a:bodyPr/>
                    <a:lstStyle/>
                    <a:p>
                      <a:pPr algn="ctr" fontAlgn="t"/>
                      <a:r>
                        <a:rPr lang="en-US" sz="1000" b="0" i="0" u="none" strike="noStrike" kern="1200" dirty="0" smtClean="0">
                          <a:solidFill>
                            <a:srgbClr val="000000"/>
                          </a:solidFill>
                          <a:latin typeface="Calibri"/>
                          <a:ea typeface="+mn-ea"/>
                          <a:cs typeface="+mn-cs"/>
                        </a:rPr>
                        <a:t>sendTransactionAndOTPDetails</a:t>
                      </a:r>
                      <a:endParaRPr lang="en-US" sz="1000" b="0" i="0" u="none" strike="noStrike" kern="1200" dirty="0">
                        <a:solidFill>
                          <a:srgbClr val="000000"/>
                        </a:solidFill>
                        <a:latin typeface="Calibri"/>
                        <a:ea typeface="+mn-ea"/>
                        <a:cs typeface="+mn-cs"/>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31088">
                <a:tc>
                  <a:txBody>
                    <a:bodyPr/>
                    <a:lstStyle/>
                    <a:p>
                      <a:pPr algn="ctr" fontAlgn="t"/>
                      <a:r>
                        <a:rPr lang="en-US" sz="1000" b="0" i="0" u="none" strike="noStrike" dirty="0">
                          <a:solidFill>
                            <a:srgbClr val="000000"/>
                          </a:solidFill>
                          <a:latin typeface="Calibri"/>
                        </a:rPr>
                        <a:t>sendTransactionAndOTPDetails </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pic>
        <p:nvPicPr>
          <p:cNvPr id="166916" name="Picture 4"/>
          <p:cNvPicPr>
            <a:picLocks noChangeAspect="1" noChangeArrowheads="1"/>
          </p:cNvPicPr>
          <p:nvPr/>
        </p:nvPicPr>
        <p:blipFill>
          <a:blip r:embed="rId2" cstate="print"/>
          <a:srcRect/>
          <a:stretch>
            <a:fillRect/>
          </a:stretch>
        </p:blipFill>
        <p:spPr bwMode="auto">
          <a:xfrm>
            <a:off x="321945" y="1569720"/>
            <a:ext cx="4798695" cy="2270427"/>
          </a:xfrm>
          <a:prstGeom prst="rect">
            <a:avLst/>
          </a:prstGeom>
          <a:ln>
            <a:solidFill>
              <a:srgbClr val="0098C7"/>
            </a:solidFill>
            <a:headEnd/>
            <a:tailEnd/>
          </a:ln>
          <a:effectLst>
            <a:innerShdw blurRad="114300">
              <a:prstClr val="black"/>
            </a:innerShdw>
          </a:effectLst>
        </p:spPr>
      </p:pic>
      <p:pic>
        <p:nvPicPr>
          <p:cNvPr id="166917" name="Picture 5"/>
          <p:cNvPicPr>
            <a:picLocks noChangeAspect="1" noChangeArrowheads="1"/>
          </p:cNvPicPr>
          <p:nvPr/>
        </p:nvPicPr>
        <p:blipFill>
          <a:blip r:embed="rId3" cstate="print"/>
          <a:srcRect/>
          <a:stretch>
            <a:fillRect/>
          </a:stretch>
        </p:blipFill>
        <p:spPr bwMode="auto">
          <a:xfrm>
            <a:off x="309563" y="3903345"/>
            <a:ext cx="4809869" cy="2162175"/>
          </a:xfrm>
          <a:prstGeom prst="rect">
            <a:avLst/>
          </a:prstGeom>
          <a:ln>
            <a:solidFill>
              <a:srgbClr val="0098C7"/>
            </a:solidFill>
            <a:headEnd/>
            <a:tailEnd/>
          </a:ln>
          <a:effectLst>
            <a:innerShdw blurRad="114300">
              <a:prstClr val="black"/>
            </a:innerShdw>
          </a:effectLst>
        </p:spPr>
      </p:pic>
      <p:graphicFrame>
        <p:nvGraphicFramePr>
          <p:cNvPr id="12" name="Table 11"/>
          <p:cNvGraphicFramePr>
            <a:graphicFrameLocks noGrp="1"/>
          </p:cNvGraphicFramePr>
          <p:nvPr/>
        </p:nvGraphicFramePr>
        <p:xfrm>
          <a:off x="6214281" y="1705793"/>
          <a:ext cx="2623447" cy="1269157"/>
        </p:xfrm>
        <a:graphic>
          <a:graphicData uri="http://schemas.openxmlformats.org/drawingml/2006/table">
            <a:tbl>
              <a:tblPr/>
              <a:tblGrid>
                <a:gridCol w="2623447"/>
              </a:tblGrid>
              <a:tr h="209828">
                <a:tc>
                  <a:txBody>
                    <a:bodyPr/>
                    <a:lstStyle/>
                    <a:p>
                      <a:pPr marL="0" algn="ctr" defTabSz="914242" rtl="0" eaLnBrk="1" fontAlgn="t" latinLnBrk="0" hangingPunct="1"/>
                      <a:r>
                        <a:rPr lang="en-US" sz="1100" b="1" i="0" u="none" strike="noStrike" kern="1200" dirty="0" smtClean="0">
                          <a:solidFill>
                            <a:srgbClr val="000000"/>
                          </a:solidFill>
                          <a:latin typeface="Calibri"/>
                          <a:ea typeface="+mn-ea"/>
                          <a:cs typeface="+mn-cs"/>
                        </a:rPr>
                        <a:t>Mandatory Functionality/APIs from Customer’s Bank</a:t>
                      </a:r>
                      <a:endParaRPr lang="en-US" sz="1100" b="1" i="0" u="none" strike="noStrike" kern="1200" dirty="0">
                        <a:solidFill>
                          <a:srgbClr val="000000"/>
                        </a:solidFill>
                        <a:latin typeface="Calibri"/>
                        <a:ea typeface="+mn-ea"/>
                        <a:cs typeface="+mn-cs"/>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solidFill>
                  </a:tcPr>
                </a:tc>
              </a:tr>
              <a:tr h="231088">
                <a:tc>
                  <a:txBody>
                    <a:bodyPr/>
                    <a:lstStyle/>
                    <a:p>
                      <a:pPr algn="ctr" fontAlgn="t"/>
                      <a:r>
                        <a:rPr lang="en-US" sz="1000" b="0" i="0" u="none" strike="noStrike" kern="1200" dirty="0" smtClean="0">
                          <a:solidFill>
                            <a:srgbClr val="000000"/>
                          </a:solidFill>
                          <a:latin typeface="Calibri"/>
                          <a:ea typeface="+mn-ea"/>
                          <a:cs typeface="+mn-cs"/>
                        </a:rPr>
                        <a:t>verifyTransactionAndOTPDetails</a:t>
                      </a:r>
                      <a:endParaRPr lang="en-US" sz="1000" b="0" i="0" u="none" strike="noStrike" kern="1200" dirty="0">
                        <a:solidFill>
                          <a:srgbClr val="000000"/>
                        </a:solidFill>
                        <a:latin typeface="Calibri"/>
                        <a:ea typeface="+mn-ea"/>
                        <a:cs typeface="+mn-cs"/>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r>
              <a:tr h="231088">
                <a:tc>
                  <a:txBody>
                    <a:bodyPr/>
                    <a:lstStyle/>
                    <a:p>
                      <a:pPr algn="ctr" fontAlgn="t"/>
                      <a:r>
                        <a:rPr lang="en-US" sz="1000" b="0" i="0" u="none" strike="noStrike" kern="1200" dirty="0" smtClean="0">
                          <a:solidFill>
                            <a:srgbClr val="000000"/>
                          </a:solidFill>
                          <a:latin typeface="Calibri"/>
                          <a:ea typeface="+mn-ea"/>
                          <a:cs typeface="+mn-cs"/>
                        </a:rPr>
                        <a:t>executePaymentOrder</a:t>
                      </a:r>
                      <a:endParaRPr lang="en-US" sz="1000" b="0" i="0" u="none" strike="noStrike" kern="1200" dirty="0">
                        <a:solidFill>
                          <a:srgbClr val="000000"/>
                        </a:solidFill>
                        <a:latin typeface="Calibri"/>
                        <a:ea typeface="+mn-ea"/>
                        <a:cs typeface="+mn-cs"/>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r>
              <a:tr h="231088">
                <a:tc>
                  <a:txBody>
                    <a:bodyPr/>
                    <a:lstStyle/>
                    <a:p>
                      <a:pPr algn="ctr" fontAlgn="t"/>
                      <a:r>
                        <a:rPr lang="en-US" sz="1000" b="0" i="0" u="none" strike="noStrike" kern="1200" dirty="0" smtClean="0">
                          <a:solidFill>
                            <a:srgbClr val="000000"/>
                          </a:solidFill>
                          <a:latin typeface="Calibri"/>
                          <a:ea typeface="+mn-ea"/>
                          <a:cs typeface="+mn-cs"/>
                        </a:rPr>
                        <a:t>notifyPaymentOrderStatus</a:t>
                      </a:r>
                      <a:endParaRPr lang="en-US" sz="1000" b="0" i="0" u="none" strike="noStrike" kern="1200" dirty="0">
                        <a:solidFill>
                          <a:srgbClr val="000000"/>
                        </a:solidFill>
                        <a:latin typeface="Calibri"/>
                        <a:ea typeface="+mn-ea"/>
                        <a:cs typeface="+mn-cs"/>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r>
              <a:tr h="231088">
                <a:tc>
                  <a:txBody>
                    <a:bodyPr/>
                    <a:lstStyle/>
                    <a:p>
                      <a:pPr algn="ctr" fontAlgn="t"/>
                      <a:r>
                        <a:rPr lang="en-US" sz="1000" b="0" i="0" u="none" strike="noStrike" dirty="0" smtClean="0">
                          <a:solidFill>
                            <a:srgbClr val="000000"/>
                          </a:solidFill>
                          <a:latin typeface="Calibri"/>
                        </a:rPr>
                        <a:t>showPaymentsStatus </a:t>
                      </a:r>
                      <a:endParaRPr lang="en-US" sz="1000" b="0" i="0" u="none" strike="noStrike" dirty="0">
                        <a:solidFill>
                          <a:srgbClr val="000000"/>
                        </a:solidFill>
                        <a:latin typeface="Calibri"/>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r>
            </a:tbl>
          </a:graphicData>
        </a:graphic>
      </p:graphicFrame>
      <p:cxnSp>
        <p:nvCxnSpPr>
          <p:cNvPr id="13" name="Straight Arrow Connector 12"/>
          <p:cNvCxnSpPr/>
          <p:nvPr/>
        </p:nvCxnSpPr>
        <p:spPr>
          <a:xfrm flipV="1">
            <a:off x="4038600" y="2697481"/>
            <a:ext cx="2164080" cy="1348739"/>
          </a:xfrm>
          <a:prstGeom prst="straightConnector1">
            <a:avLst/>
          </a:prstGeom>
          <a:ln>
            <a:tailEnd type="arrow"/>
          </a:ln>
        </p:spPr>
        <p:style>
          <a:lnRef idx="1">
            <a:schemeClr val="accent6"/>
          </a:lnRef>
          <a:fillRef idx="0">
            <a:schemeClr val="accent6"/>
          </a:fillRef>
          <a:effectRef idx="0">
            <a:schemeClr val="accent6"/>
          </a:effectRef>
          <a:fontRef idx="minor">
            <a:schemeClr val="tx1"/>
          </a:fontRef>
        </p:style>
      </p:cxnSp>
      <p:cxnSp>
        <p:nvCxnSpPr>
          <p:cNvPr id="16" name="Straight Arrow Connector 15"/>
          <p:cNvCxnSpPr/>
          <p:nvPr/>
        </p:nvCxnSpPr>
        <p:spPr>
          <a:xfrm>
            <a:off x="4450080" y="1813560"/>
            <a:ext cx="1741170" cy="443865"/>
          </a:xfrm>
          <a:prstGeom prst="straightConnector1">
            <a:avLst/>
          </a:prstGeom>
          <a:ln>
            <a:tailEnd type="arrow"/>
          </a:ln>
        </p:spPr>
        <p:style>
          <a:lnRef idx="1">
            <a:schemeClr val="accent6"/>
          </a:lnRef>
          <a:fillRef idx="0">
            <a:schemeClr val="accent6"/>
          </a:fillRef>
          <a:effectRef idx="0">
            <a:schemeClr val="accent6"/>
          </a:effectRef>
          <a:fontRef idx="minor">
            <a:schemeClr val="tx1"/>
          </a:fontRef>
        </p:style>
      </p:cxnSp>
      <p:cxnSp>
        <p:nvCxnSpPr>
          <p:cNvPr id="18" name="Straight Arrow Connector 17"/>
          <p:cNvCxnSpPr/>
          <p:nvPr/>
        </p:nvCxnSpPr>
        <p:spPr>
          <a:xfrm flipV="1">
            <a:off x="2674620" y="4867275"/>
            <a:ext cx="3573780" cy="108585"/>
          </a:xfrm>
          <a:prstGeom prst="straightConnector1">
            <a:avLst/>
          </a:prstGeom>
          <a:ln>
            <a:tailEnd type="arrow"/>
          </a:ln>
        </p:spPr>
        <p:style>
          <a:lnRef idx="1">
            <a:schemeClr val="accent6"/>
          </a:lnRef>
          <a:fillRef idx="0">
            <a:schemeClr val="accent6"/>
          </a:fillRef>
          <a:effectRef idx="0">
            <a:schemeClr val="accent6"/>
          </a:effectRef>
          <a:fontRef idx="minor">
            <a:schemeClr val="tx1"/>
          </a:fontRef>
        </p:style>
      </p:cxnSp>
      <p:cxnSp>
        <p:nvCxnSpPr>
          <p:cNvPr id="22" name="Straight Arrow Connector 21"/>
          <p:cNvCxnSpPr/>
          <p:nvPr/>
        </p:nvCxnSpPr>
        <p:spPr>
          <a:xfrm>
            <a:off x="2918460" y="2598420"/>
            <a:ext cx="3339465" cy="1392555"/>
          </a:xfrm>
          <a:prstGeom prst="straightConnector1">
            <a:avLst/>
          </a:prstGeom>
          <a:ln>
            <a:tailEnd type="arrow"/>
          </a:ln>
        </p:spPr>
        <p:style>
          <a:lnRef idx="1">
            <a:schemeClr val="accent6"/>
          </a:lnRef>
          <a:fillRef idx="0">
            <a:schemeClr val="accent6"/>
          </a:fillRef>
          <a:effectRef idx="0">
            <a:schemeClr val="accent6"/>
          </a:effectRef>
          <a:fontRef idx="minor">
            <a:schemeClr val="tx1"/>
          </a:fontRef>
        </p:style>
      </p:cxnSp>
      <p:sp>
        <p:nvSpPr>
          <p:cNvPr id="17" name="TextBox 16"/>
          <p:cNvSpPr txBox="1"/>
          <p:nvPr/>
        </p:nvSpPr>
        <p:spPr>
          <a:xfrm>
            <a:off x="228599" y="6035837"/>
            <a:ext cx="5162551" cy="246221"/>
          </a:xfrm>
          <a:prstGeom prst="rect">
            <a:avLst/>
          </a:prstGeom>
          <a:noFill/>
        </p:spPr>
        <p:txBody>
          <a:bodyPr wrap="square" rtlCol="0">
            <a:spAutoFit/>
          </a:bodyPr>
          <a:lstStyle/>
          <a:p>
            <a:r>
              <a:rPr lang="en-US" sz="1000" b="1" dirty="0" smtClean="0">
                <a:solidFill>
                  <a:schemeClr val="tx2">
                    <a:lumMod val="50000"/>
                  </a:schemeClr>
                </a:solidFill>
              </a:rPr>
              <a:t>Scenario 9.1</a:t>
            </a:r>
            <a:r>
              <a:rPr lang="en-US" sz="1000" dirty="0" smtClean="0">
                <a:solidFill>
                  <a:schemeClr val="tx2">
                    <a:lumMod val="50000"/>
                  </a:schemeClr>
                </a:solidFill>
              </a:rPr>
              <a:t> - </a:t>
            </a:r>
            <a:r>
              <a:rPr lang="en-US" altLang="en-US" sz="1000" dirty="0" smtClean="0">
                <a:latin typeface="Calibri" pitchFamily="34" charset="0"/>
              </a:rPr>
              <a:t>Mandate Setup for Direct Debit - Mandate is maintained and managed by PISP</a:t>
            </a:r>
            <a:endParaRPr lang="en-US" sz="1000" dirty="0" smtClean="0">
              <a:solidFill>
                <a:schemeClr val="tx2">
                  <a:lumMod val="50000"/>
                </a:schemeClr>
              </a:solidFill>
            </a:endParaRPr>
          </a:p>
        </p:txBody>
      </p:sp>
    </p:spTree>
  </p:cSld>
  <p:clrMapOvr>
    <a:masterClrMapping/>
  </p:clrMapOvr>
  <p:transition spd="med">
    <p:wip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spd="med">
    <p:wip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PSD2 Role, Entity and their Definition</a:t>
            </a:r>
            <a:endParaRPr lang="en-US" sz="2800" dirty="0"/>
          </a:p>
        </p:txBody>
      </p:sp>
      <p:sp>
        <p:nvSpPr>
          <p:cNvPr id="3" name="TextBox 2"/>
          <p:cNvSpPr txBox="1"/>
          <p:nvPr/>
        </p:nvSpPr>
        <p:spPr>
          <a:xfrm>
            <a:off x="688769" y="1318161"/>
            <a:ext cx="8597735" cy="3308588"/>
          </a:xfrm>
          <a:prstGeom prst="rect">
            <a:avLst/>
          </a:prstGeom>
          <a:noFill/>
        </p:spPr>
        <p:txBody>
          <a:bodyPr wrap="square" lIns="91430" tIns="45715" rIns="91430" bIns="45715" rtlCol="0">
            <a:spAutoFit/>
          </a:bodyPr>
          <a:lstStyle/>
          <a:p>
            <a:pPr marL="342862" indent="-342862">
              <a:spcBef>
                <a:spcPts val="0"/>
              </a:spcBef>
              <a:buFont typeface="+mj-lt"/>
              <a:buAutoNum type="arabicPeriod"/>
            </a:pPr>
            <a:r>
              <a:rPr lang="en-US" sz="1200" dirty="0" smtClean="0">
                <a:solidFill>
                  <a:schemeClr val="tx2">
                    <a:lumMod val="50000"/>
                  </a:schemeClr>
                </a:solidFill>
              </a:rPr>
              <a:t>PISP – Payment Initiation Service Provider</a:t>
            </a:r>
          </a:p>
          <a:p>
            <a:pPr marL="820647" lvl="1" indent="-342862">
              <a:spcBef>
                <a:spcPts val="0"/>
              </a:spcBef>
              <a:buFont typeface="Arial" pitchFamily="34" charset="0"/>
              <a:buChar char="•"/>
            </a:pPr>
            <a:r>
              <a:rPr lang="en-US" sz="1200" dirty="0" smtClean="0">
                <a:solidFill>
                  <a:schemeClr val="tx2">
                    <a:lumMod val="50000"/>
                  </a:schemeClr>
                </a:solidFill>
              </a:rPr>
              <a:t>This is new entity introduce as a part of PSD2. Role of PISP can be performed by any Bank, Third Party Service Provider or Merchant. PISP initiate only online banking e-Payment and doesn’t cover any kind of Card Payment.</a:t>
            </a:r>
          </a:p>
          <a:p>
            <a:pPr marL="342862" indent="-342862">
              <a:spcBef>
                <a:spcPts val="0"/>
              </a:spcBef>
              <a:buFont typeface="+mj-lt"/>
              <a:buAutoNum type="arabicPeriod"/>
            </a:pPr>
            <a:r>
              <a:rPr lang="en-US" sz="1200" dirty="0" smtClean="0">
                <a:solidFill>
                  <a:schemeClr val="tx2">
                    <a:lumMod val="50000"/>
                  </a:schemeClr>
                </a:solidFill>
              </a:rPr>
              <a:t>AISP – Account Information Service Provider</a:t>
            </a:r>
          </a:p>
          <a:p>
            <a:pPr marL="820647" lvl="1" indent="-342862">
              <a:spcBef>
                <a:spcPts val="0"/>
              </a:spcBef>
              <a:buFont typeface="Arial" pitchFamily="34" charset="0"/>
              <a:buChar char="•"/>
            </a:pPr>
            <a:r>
              <a:rPr lang="en-US" sz="1200" dirty="0" smtClean="0">
                <a:solidFill>
                  <a:schemeClr val="tx2">
                    <a:lumMod val="50000"/>
                  </a:schemeClr>
                </a:solidFill>
              </a:rPr>
              <a:t>This is new entity introduce as a part of PSD2. Role of PISP can be performed by any Bank or Third Party Service Provider. AISP provider get bank account details of a customer from different bank and show it to customer.</a:t>
            </a:r>
          </a:p>
          <a:p>
            <a:pPr marL="342862" indent="-342862">
              <a:spcBef>
                <a:spcPts val="0"/>
              </a:spcBef>
              <a:buFont typeface="+mj-lt"/>
              <a:buAutoNum type="arabicPeriod"/>
            </a:pPr>
            <a:r>
              <a:rPr lang="en-US" sz="1200" dirty="0" smtClean="0">
                <a:solidFill>
                  <a:schemeClr val="tx2">
                    <a:lumMod val="50000"/>
                  </a:schemeClr>
                </a:solidFill>
              </a:rPr>
              <a:t>AS-PSP – Account Servicing Payment Service Provider </a:t>
            </a:r>
          </a:p>
          <a:p>
            <a:pPr marL="820647" lvl="1" indent="-342862">
              <a:spcBef>
                <a:spcPts val="0"/>
              </a:spcBef>
              <a:buFont typeface="Arial" pitchFamily="34" charset="0"/>
              <a:buChar char="•"/>
            </a:pPr>
            <a:r>
              <a:rPr lang="en-US" sz="1200" dirty="0" smtClean="0">
                <a:solidFill>
                  <a:schemeClr val="tx2">
                    <a:lumMod val="50000"/>
                  </a:schemeClr>
                </a:solidFill>
              </a:rPr>
              <a:t>AS-PSP is an entity which maintains customer account. AS-PSP is mainly performed by Banks.</a:t>
            </a:r>
          </a:p>
          <a:p>
            <a:pPr marL="342862" indent="-342862">
              <a:spcBef>
                <a:spcPts val="0"/>
              </a:spcBef>
              <a:buFont typeface="+mj-lt"/>
              <a:buAutoNum type="arabicPeriod"/>
            </a:pPr>
            <a:r>
              <a:rPr lang="en-US" sz="1200" dirty="0" smtClean="0">
                <a:solidFill>
                  <a:schemeClr val="tx2">
                    <a:lumMod val="50000"/>
                  </a:schemeClr>
                </a:solidFill>
              </a:rPr>
              <a:t>TTP – Third Party Provider</a:t>
            </a:r>
          </a:p>
          <a:p>
            <a:pPr marL="820647" lvl="1" indent="-342862">
              <a:spcBef>
                <a:spcPts val="0"/>
              </a:spcBef>
              <a:buFont typeface="Arial" pitchFamily="34" charset="0"/>
              <a:buChar char="•"/>
            </a:pPr>
            <a:r>
              <a:rPr lang="en-US" sz="1200" dirty="0" smtClean="0">
                <a:solidFill>
                  <a:schemeClr val="tx2">
                    <a:lumMod val="50000"/>
                  </a:schemeClr>
                </a:solidFill>
              </a:rPr>
              <a:t>Third Party Provider is new entity as a part of PSD2 and will be performing role of PISP and AISP. TPP is mainly Payments gateway, Wallets, Merchants.</a:t>
            </a:r>
          </a:p>
          <a:p>
            <a:pPr marL="342862" indent="-342862">
              <a:spcBef>
                <a:spcPts val="0"/>
              </a:spcBef>
              <a:buFont typeface="+mj-lt"/>
              <a:buAutoNum type="arabicPeriod"/>
            </a:pPr>
            <a:r>
              <a:rPr lang="en-US" sz="1200" dirty="0" smtClean="0">
                <a:solidFill>
                  <a:schemeClr val="tx2">
                    <a:lumMod val="50000"/>
                  </a:schemeClr>
                </a:solidFill>
              </a:rPr>
              <a:t>CSM – Clearing and Settlement Mechanism</a:t>
            </a:r>
          </a:p>
          <a:p>
            <a:pPr marL="820647" lvl="1" indent="-342862">
              <a:spcBef>
                <a:spcPts val="0"/>
              </a:spcBef>
              <a:buFont typeface="Arial" pitchFamily="34" charset="0"/>
              <a:buChar char="•"/>
            </a:pPr>
            <a:r>
              <a:rPr lang="en-US" sz="1200" dirty="0" smtClean="0">
                <a:solidFill>
                  <a:schemeClr val="tx2">
                    <a:lumMod val="50000"/>
                  </a:schemeClr>
                </a:solidFill>
              </a:rPr>
              <a:t>CSM is mainly involved in clearing and settlement of the funds for the transaction initiated by PISP. It is mainly available system to clear the funds. In SEPA region it will be mostly SCT/SDD, and Sepa Insta Payment in near future.</a:t>
            </a:r>
          </a:p>
          <a:p>
            <a:pPr>
              <a:spcBef>
                <a:spcPts val="600"/>
              </a:spcBef>
            </a:pPr>
            <a:endParaRPr lang="en-US" sz="1200" dirty="0" smtClean="0">
              <a:solidFill>
                <a:schemeClr val="tx2">
                  <a:lumMod val="50000"/>
                </a:schemeClr>
              </a:solidFill>
            </a:endParaRPr>
          </a:p>
        </p:txBody>
      </p:sp>
      <p:graphicFrame>
        <p:nvGraphicFramePr>
          <p:cNvPr id="7" name="Table 6"/>
          <p:cNvGraphicFramePr>
            <a:graphicFrameLocks noGrp="1"/>
          </p:cNvGraphicFramePr>
          <p:nvPr/>
        </p:nvGraphicFramePr>
        <p:xfrm>
          <a:off x="1625764" y="4579140"/>
          <a:ext cx="6152573" cy="1429775"/>
        </p:xfrm>
        <a:graphic>
          <a:graphicData uri="http://schemas.openxmlformats.org/drawingml/2006/table">
            <a:tbl>
              <a:tblPr/>
              <a:tblGrid>
                <a:gridCol w="1360344"/>
                <a:gridCol w="4792229"/>
              </a:tblGrid>
              <a:tr h="285955">
                <a:tc>
                  <a:txBody>
                    <a:bodyPr/>
                    <a:lstStyle/>
                    <a:p>
                      <a:pPr algn="l" fontAlgn="ctr"/>
                      <a:r>
                        <a:rPr lang="en-US" sz="1400" b="1" i="0" u="none" strike="noStrike" dirty="0" smtClean="0">
                          <a:solidFill>
                            <a:srgbClr val="000000"/>
                          </a:solidFill>
                          <a:latin typeface="Calibri"/>
                        </a:rPr>
                        <a:t> Entity</a:t>
                      </a:r>
                      <a:endParaRPr lang="en-US" sz="1400" b="1" i="0" u="none" strike="noStrike" dirty="0">
                        <a:solidFill>
                          <a:srgbClr val="000000"/>
                        </a:solidFill>
                        <a:latin typeface="Calibri"/>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c>
                  <a:txBody>
                    <a:bodyPr/>
                    <a:lstStyle/>
                    <a:p>
                      <a:pPr algn="l" fontAlgn="ctr"/>
                      <a:r>
                        <a:rPr lang="en-US" sz="1400" b="1" i="0" u="none" strike="noStrike" dirty="0" smtClean="0">
                          <a:solidFill>
                            <a:srgbClr val="000000"/>
                          </a:solidFill>
                          <a:latin typeface="Calibri"/>
                        </a:rPr>
                        <a:t> Roles</a:t>
                      </a:r>
                      <a:endParaRPr lang="en-US" sz="1400" b="1" i="0" u="none" strike="noStrike" dirty="0">
                        <a:solidFill>
                          <a:srgbClr val="000000"/>
                        </a:solidFill>
                        <a:latin typeface="Calibri"/>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r>
              <a:tr h="285955">
                <a:tc>
                  <a:txBody>
                    <a:bodyPr/>
                    <a:lstStyle/>
                    <a:p>
                      <a:pPr algn="l" fontAlgn="ctr"/>
                      <a:r>
                        <a:rPr lang="en-US" sz="1400" b="0" i="0" u="none" strike="noStrike" dirty="0" smtClean="0">
                          <a:solidFill>
                            <a:srgbClr val="000000"/>
                          </a:solidFill>
                          <a:latin typeface="Calibri"/>
                        </a:rPr>
                        <a:t> Bank</a:t>
                      </a:r>
                      <a:endParaRPr lang="en-US" sz="1400" b="0" i="0" u="none" strike="noStrike" dirty="0">
                        <a:solidFill>
                          <a:srgbClr val="000000"/>
                        </a:solidFill>
                        <a:latin typeface="Calibri"/>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400" b="0" i="0" u="none" strike="noStrike" dirty="0" smtClean="0">
                          <a:solidFill>
                            <a:srgbClr val="000000"/>
                          </a:solidFill>
                          <a:latin typeface="Calibri"/>
                        </a:rPr>
                        <a:t> PISP</a:t>
                      </a:r>
                      <a:r>
                        <a:rPr lang="en-US" sz="1400" b="0" i="0" u="none" strike="noStrike" dirty="0">
                          <a:solidFill>
                            <a:srgbClr val="000000"/>
                          </a:solidFill>
                          <a:latin typeface="Calibri"/>
                        </a:rPr>
                        <a:t>, AISP, AS-PSP</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85955">
                <a:tc>
                  <a:txBody>
                    <a:bodyPr/>
                    <a:lstStyle/>
                    <a:p>
                      <a:pPr algn="l" fontAlgn="ctr"/>
                      <a:r>
                        <a:rPr lang="en-US" sz="1400" b="0" i="0" u="none" strike="noStrike" dirty="0" smtClean="0">
                          <a:solidFill>
                            <a:srgbClr val="000000"/>
                          </a:solidFill>
                          <a:latin typeface="Calibri"/>
                        </a:rPr>
                        <a:t> TPP</a:t>
                      </a:r>
                      <a:endParaRPr lang="en-US" sz="1400" b="0" i="0" u="none" strike="noStrike" dirty="0">
                        <a:solidFill>
                          <a:srgbClr val="000000"/>
                        </a:solidFill>
                        <a:latin typeface="Calibri"/>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400" b="0" i="0" u="none" strike="noStrike" dirty="0" smtClean="0">
                          <a:solidFill>
                            <a:srgbClr val="000000"/>
                          </a:solidFill>
                          <a:latin typeface="Calibri"/>
                        </a:rPr>
                        <a:t> PISP</a:t>
                      </a:r>
                      <a:r>
                        <a:rPr lang="en-US" sz="1400" b="0" i="0" u="none" strike="noStrike" dirty="0">
                          <a:solidFill>
                            <a:srgbClr val="000000"/>
                          </a:solidFill>
                          <a:latin typeface="Calibri"/>
                        </a:rPr>
                        <a:t>, AISP</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85955">
                <a:tc>
                  <a:txBody>
                    <a:bodyPr/>
                    <a:lstStyle/>
                    <a:p>
                      <a:pPr algn="l" fontAlgn="ctr"/>
                      <a:r>
                        <a:rPr lang="en-US" sz="1400" b="0" i="0" u="none" strike="noStrike" dirty="0" smtClean="0">
                          <a:solidFill>
                            <a:srgbClr val="000000"/>
                          </a:solidFill>
                          <a:latin typeface="Calibri"/>
                        </a:rPr>
                        <a:t> Merchant</a:t>
                      </a:r>
                      <a:endParaRPr lang="en-US" sz="1400" b="0" i="0" u="none" strike="noStrike" dirty="0">
                        <a:solidFill>
                          <a:srgbClr val="000000"/>
                        </a:solidFill>
                        <a:latin typeface="Calibri"/>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400" b="0" i="0" u="none" strike="noStrike" dirty="0" smtClean="0">
                          <a:solidFill>
                            <a:srgbClr val="000000"/>
                          </a:solidFill>
                          <a:latin typeface="Calibri"/>
                        </a:rPr>
                        <a:t> PISP</a:t>
                      </a:r>
                      <a:endParaRPr lang="en-US" sz="1400" b="0" i="0" u="none" strike="noStrike" dirty="0">
                        <a:solidFill>
                          <a:srgbClr val="000000"/>
                        </a:solidFill>
                        <a:latin typeface="Calibri"/>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85955">
                <a:tc>
                  <a:txBody>
                    <a:bodyPr/>
                    <a:lstStyle/>
                    <a:p>
                      <a:pPr algn="l" fontAlgn="ctr"/>
                      <a:r>
                        <a:rPr lang="en-US" sz="1400" b="0" i="0" u="none" strike="noStrike" dirty="0" smtClean="0">
                          <a:solidFill>
                            <a:srgbClr val="000000"/>
                          </a:solidFill>
                          <a:latin typeface="Calibri"/>
                        </a:rPr>
                        <a:t> CSM</a:t>
                      </a:r>
                      <a:endParaRPr lang="en-US" sz="1400" b="0" i="0" u="none" strike="noStrike" dirty="0">
                        <a:solidFill>
                          <a:srgbClr val="000000"/>
                        </a:solidFill>
                        <a:latin typeface="Calibri"/>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400" b="0" i="0" u="none" strike="noStrike" dirty="0" smtClean="0">
                          <a:solidFill>
                            <a:srgbClr val="000000"/>
                          </a:solidFill>
                          <a:latin typeface="Calibri"/>
                        </a:rPr>
                        <a:t> Clearing </a:t>
                      </a:r>
                      <a:r>
                        <a:rPr lang="en-US" sz="1400" b="0" i="0" u="none" strike="noStrike" dirty="0">
                          <a:solidFill>
                            <a:srgbClr val="000000"/>
                          </a:solidFill>
                          <a:latin typeface="Calibri"/>
                        </a:rPr>
                        <a:t>&amp; Settlement, Third Party Registry Services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cSld>
  <p:clrMapOvr>
    <a:masterClrMapping/>
  </p:clrMapOvr>
  <p:transition spd="med">
    <p:wip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96883" y="2792951"/>
            <a:ext cx="9452759" cy="1806302"/>
          </a:xfrm>
        </p:spPr>
        <p:txBody>
          <a:bodyPr anchor="ctr"/>
          <a:lstStyle/>
          <a:p>
            <a:pPr algn="l"/>
            <a:endParaRPr lang="en-US" sz="2800" b="1" dirty="0"/>
          </a:p>
          <a:p>
            <a:pPr algn="l"/>
            <a:r>
              <a:rPr lang="en-US" sz="4000" b="1" dirty="0" smtClean="0"/>
              <a:t>Snapshot of Business Scenarios</a:t>
            </a:r>
            <a:endParaRPr lang="en-US" sz="4000" b="1" dirty="0"/>
          </a:p>
          <a:p>
            <a:endParaRPr lang="en-US" sz="2800" dirty="0"/>
          </a:p>
        </p:txBody>
      </p:sp>
    </p:spTree>
  </p:cSld>
  <p:clrMapOvr>
    <a:masterClrMapping/>
  </p:clrMapOvr>
  <p:transition spd="med">
    <p:wip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5189517" y="1708069"/>
            <a:ext cx="4572001" cy="3610099"/>
          </a:xfrm>
          <a:prstGeom prst="roundRect">
            <a:avLst/>
          </a:prstGeom>
          <a:solidFill>
            <a:srgbClr val="ACB7B2"/>
          </a:solidFill>
          <a:ln>
            <a:solidFill>
              <a:schemeClr val="tx2"/>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0" tIns="45715" rIns="91430" bIns="45715" rtlCol="0" anchor="ctr"/>
          <a:lstStyle/>
          <a:p>
            <a:pPr algn="ctr"/>
            <a:endParaRPr lang="en-US" sz="1000" dirty="0" smtClean="0">
              <a:solidFill>
                <a:schemeClr val="tx2">
                  <a:lumMod val="50000"/>
                </a:schemeClr>
              </a:solidFill>
              <a:latin typeface="Calibri" pitchFamily="34" charset="0"/>
            </a:endParaRPr>
          </a:p>
        </p:txBody>
      </p:sp>
      <p:sp>
        <p:nvSpPr>
          <p:cNvPr id="7" name="Rounded Rectangle 6"/>
          <p:cNvSpPr/>
          <p:nvPr/>
        </p:nvSpPr>
        <p:spPr>
          <a:xfrm>
            <a:off x="190005" y="1757550"/>
            <a:ext cx="4655127" cy="3610099"/>
          </a:xfrm>
          <a:prstGeom prst="roundRect">
            <a:avLst/>
          </a:prstGeom>
          <a:solidFill>
            <a:srgbClr val="ACB7B2"/>
          </a:solidFill>
          <a:ln>
            <a:solidFill>
              <a:schemeClr val="tx2"/>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0" tIns="45715" rIns="91430" bIns="45715" rtlCol="0" anchor="ctr"/>
          <a:lstStyle/>
          <a:p>
            <a:pPr algn="ctr"/>
            <a:endParaRPr lang="en-US" sz="1000" dirty="0" smtClean="0">
              <a:solidFill>
                <a:schemeClr val="tx2">
                  <a:lumMod val="50000"/>
                </a:schemeClr>
              </a:solidFill>
              <a:latin typeface="Calibri" pitchFamily="34" charset="0"/>
            </a:endParaRPr>
          </a:p>
        </p:txBody>
      </p:sp>
      <p:sp>
        <p:nvSpPr>
          <p:cNvPr id="2" name="Content Placeholder 1"/>
          <p:cNvSpPr>
            <a:spLocks noGrp="1"/>
          </p:cNvSpPr>
          <p:nvPr>
            <p:ph idx="12"/>
          </p:nvPr>
        </p:nvSpPr>
        <p:spPr>
          <a:xfrm>
            <a:off x="261292" y="1995048"/>
            <a:ext cx="4441337" cy="653143"/>
          </a:xfrm>
        </p:spPr>
        <p:txBody>
          <a:bodyPr/>
          <a:lstStyle/>
          <a:p>
            <a:pPr>
              <a:buNone/>
            </a:pPr>
            <a:r>
              <a:rPr lang="en-US" sz="1600" b="1" dirty="0"/>
              <a:t>PISP – Payment Initiation Service Provider</a:t>
            </a:r>
          </a:p>
        </p:txBody>
      </p:sp>
      <p:sp>
        <p:nvSpPr>
          <p:cNvPr id="3" name="Title 2"/>
          <p:cNvSpPr>
            <a:spLocks noGrp="1"/>
          </p:cNvSpPr>
          <p:nvPr>
            <p:ph type="title"/>
          </p:nvPr>
        </p:nvSpPr>
        <p:spPr/>
        <p:txBody>
          <a:bodyPr/>
          <a:lstStyle/>
          <a:p>
            <a:r>
              <a:rPr lang="en-US" sz="2800" dirty="0" smtClean="0"/>
              <a:t>PISP &amp; AISP Overview</a:t>
            </a:r>
            <a:endParaRPr lang="en-US" sz="2800" dirty="0"/>
          </a:p>
        </p:txBody>
      </p:sp>
      <p:pic>
        <p:nvPicPr>
          <p:cNvPr id="163842" name="Picture 2"/>
          <p:cNvPicPr>
            <a:picLocks noChangeAspect="1" noChangeArrowheads="1"/>
          </p:cNvPicPr>
          <p:nvPr/>
        </p:nvPicPr>
        <p:blipFill>
          <a:blip r:embed="rId2" cstate="print"/>
          <a:srcRect/>
          <a:stretch>
            <a:fillRect/>
          </a:stretch>
        </p:blipFill>
        <p:spPr bwMode="auto">
          <a:xfrm>
            <a:off x="320634" y="2582512"/>
            <a:ext cx="4393870" cy="2274495"/>
          </a:xfrm>
          <a:prstGeom prst="rect">
            <a:avLst/>
          </a:prstGeom>
          <a:noFill/>
          <a:ln w="9525">
            <a:noFill/>
            <a:miter lim="800000"/>
            <a:headEnd/>
            <a:tailEnd/>
          </a:ln>
        </p:spPr>
      </p:pic>
      <p:pic>
        <p:nvPicPr>
          <p:cNvPr id="163843" name="Picture 3"/>
          <p:cNvPicPr>
            <a:picLocks noChangeAspect="1" noChangeArrowheads="1"/>
          </p:cNvPicPr>
          <p:nvPr/>
        </p:nvPicPr>
        <p:blipFill>
          <a:blip r:embed="rId3" cstate="print"/>
          <a:srcRect/>
          <a:stretch>
            <a:fillRect/>
          </a:stretch>
        </p:blipFill>
        <p:spPr bwMode="auto">
          <a:xfrm>
            <a:off x="5320146" y="2656179"/>
            <a:ext cx="4275117" cy="2224580"/>
          </a:xfrm>
          <a:prstGeom prst="rect">
            <a:avLst/>
          </a:prstGeom>
          <a:noFill/>
          <a:ln w="9525">
            <a:noFill/>
            <a:miter lim="800000"/>
            <a:headEnd/>
            <a:tailEnd/>
          </a:ln>
        </p:spPr>
      </p:pic>
      <p:sp>
        <p:nvSpPr>
          <p:cNvPr id="6" name="Content Placeholder 1"/>
          <p:cNvSpPr txBox="1">
            <a:spLocks/>
          </p:cNvSpPr>
          <p:nvPr/>
        </p:nvSpPr>
        <p:spPr bwMode="auto">
          <a:xfrm>
            <a:off x="5237015" y="1981200"/>
            <a:ext cx="4572000" cy="653143"/>
          </a:xfrm>
          <a:prstGeom prst="rect">
            <a:avLst/>
          </a:prstGeom>
          <a:noFill/>
          <a:ln w="9525">
            <a:noFill/>
            <a:miter lim="800000"/>
            <a:headEnd/>
            <a:tailEnd/>
          </a:ln>
        </p:spPr>
        <p:txBody>
          <a:bodyPr vert="horz" wrap="square" lIns="107988" tIns="71992" rIns="71992" bIns="71992" numCol="1" anchor="t" anchorCtr="0" compatLnSpc="1">
            <a:prstTxWarp prst="textNoShape">
              <a:avLst/>
            </a:prstTxWarp>
          </a:bodyPr>
          <a:lstStyle/>
          <a:p>
            <a:pPr>
              <a:buNone/>
            </a:pPr>
            <a:r>
              <a:rPr lang="en-US" sz="1600" b="1" dirty="0" smtClean="0"/>
              <a:t>AISP – Account Information Service Provider</a:t>
            </a:r>
            <a:endParaRPr lang="en-US" sz="1600" b="1" dirty="0"/>
          </a:p>
        </p:txBody>
      </p:sp>
      <p:pic>
        <p:nvPicPr>
          <p:cNvPr id="163844" name="Picture 4"/>
          <p:cNvPicPr>
            <a:picLocks noChangeAspect="1" noChangeArrowheads="1"/>
          </p:cNvPicPr>
          <p:nvPr/>
        </p:nvPicPr>
        <p:blipFill>
          <a:blip r:embed="rId4" cstate="print"/>
          <a:srcRect/>
          <a:stretch>
            <a:fillRect/>
          </a:stretch>
        </p:blipFill>
        <p:spPr bwMode="auto">
          <a:xfrm>
            <a:off x="327006" y="5637131"/>
            <a:ext cx="1343025" cy="523875"/>
          </a:xfrm>
          <a:prstGeom prst="rect">
            <a:avLst/>
          </a:prstGeom>
          <a:noFill/>
          <a:ln w="9525">
            <a:solidFill>
              <a:schemeClr val="accent5"/>
            </a:solidFill>
            <a:miter lim="800000"/>
            <a:headEnd/>
            <a:tailEnd/>
          </a:ln>
        </p:spPr>
      </p:pic>
      <p:sp>
        <p:nvSpPr>
          <p:cNvPr id="11" name="TextBox 10"/>
          <p:cNvSpPr txBox="1"/>
          <p:nvPr/>
        </p:nvSpPr>
        <p:spPr>
          <a:xfrm>
            <a:off x="5438900" y="3028212"/>
            <a:ext cx="807521" cy="250765"/>
          </a:xfrm>
          <a:prstGeom prst="rect">
            <a:avLst/>
          </a:prstGeom>
          <a:noFill/>
        </p:spPr>
        <p:txBody>
          <a:bodyPr wrap="square" lIns="91430" tIns="45715" rIns="91430" bIns="45715" rtlCol="0">
            <a:spAutoFit/>
          </a:bodyPr>
          <a:lstStyle/>
          <a:p>
            <a:r>
              <a:rPr lang="en-US" sz="1000" b="1" dirty="0" smtClean="0">
                <a:solidFill>
                  <a:schemeClr val="tx2">
                    <a:lumMod val="50000"/>
                  </a:schemeClr>
                </a:solidFill>
              </a:rPr>
              <a:t>Customer</a:t>
            </a:r>
          </a:p>
        </p:txBody>
      </p:sp>
      <p:sp>
        <p:nvSpPr>
          <p:cNvPr id="12" name="TextBox 11"/>
          <p:cNvSpPr txBox="1"/>
          <p:nvPr/>
        </p:nvSpPr>
        <p:spPr>
          <a:xfrm>
            <a:off x="3788228" y="2978731"/>
            <a:ext cx="817416" cy="250765"/>
          </a:xfrm>
          <a:prstGeom prst="rect">
            <a:avLst/>
          </a:prstGeom>
          <a:noFill/>
        </p:spPr>
        <p:txBody>
          <a:bodyPr wrap="square" lIns="91430" tIns="45715" rIns="91430" bIns="45715" rtlCol="0">
            <a:spAutoFit/>
          </a:bodyPr>
          <a:lstStyle/>
          <a:p>
            <a:r>
              <a:rPr lang="en-US" sz="1000" b="1" dirty="0" smtClean="0">
                <a:solidFill>
                  <a:schemeClr val="tx2">
                    <a:lumMod val="50000"/>
                  </a:schemeClr>
                </a:solidFill>
              </a:rPr>
              <a:t>Merchant</a:t>
            </a:r>
          </a:p>
        </p:txBody>
      </p:sp>
      <p:sp>
        <p:nvSpPr>
          <p:cNvPr id="13" name="TextBox 12"/>
          <p:cNvSpPr txBox="1"/>
          <p:nvPr/>
        </p:nvSpPr>
        <p:spPr>
          <a:xfrm>
            <a:off x="496791" y="2990611"/>
            <a:ext cx="833246" cy="250765"/>
          </a:xfrm>
          <a:prstGeom prst="rect">
            <a:avLst/>
          </a:prstGeom>
          <a:noFill/>
        </p:spPr>
        <p:txBody>
          <a:bodyPr wrap="square" lIns="91430" tIns="45715" rIns="91430" bIns="45715" rtlCol="0">
            <a:spAutoFit/>
          </a:bodyPr>
          <a:lstStyle/>
          <a:p>
            <a:r>
              <a:rPr lang="en-US" sz="1000" b="1" dirty="0" smtClean="0">
                <a:solidFill>
                  <a:schemeClr val="tx2">
                    <a:lumMod val="50000"/>
                  </a:schemeClr>
                </a:solidFill>
              </a:rPr>
              <a:t>Customer</a:t>
            </a:r>
          </a:p>
        </p:txBody>
      </p:sp>
      <p:sp>
        <p:nvSpPr>
          <p:cNvPr id="15" name="TextBox 14"/>
          <p:cNvSpPr txBox="1"/>
          <p:nvPr/>
        </p:nvSpPr>
        <p:spPr>
          <a:xfrm>
            <a:off x="7065820" y="2953004"/>
            <a:ext cx="950026" cy="246211"/>
          </a:xfrm>
          <a:prstGeom prst="rect">
            <a:avLst/>
          </a:prstGeom>
          <a:noFill/>
        </p:spPr>
        <p:txBody>
          <a:bodyPr wrap="square" lIns="91430" tIns="45715" rIns="91430" bIns="45715" rtlCol="0">
            <a:spAutoFit/>
          </a:bodyPr>
          <a:lstStyle/>
          <a:p>
            <a:r>
              <a:rPr lang="en-US" sz="1000" b="1" dirty="0" smtClean="0">
                <a:solidFill>
                  <a:schemeClr val="tx2">
                    <a:lumMod val="50000"/>
                  </a:schemeClr>
                </a:solidFill>
              </a:rPr>
              <a:t>(Bank / TPP)</a:t>
            </a:r>
          </a:p>
        </p:txBody>
      </p:sp>
      <p:sp>
        <p:nvSpPr>
          <p:cNvPr id="14" name="TextBox 13"/>
          <p:cNvSpPr txBox="1"/>
          <p:nvPr/>
        </p:nvSpPr>
        <p:spPr>
          <a:xfrm>
            <a:off x="2030682" y="2881755"/>
            <a:ext cx="1068779" cy="250765"/>
          </a:xfrm>
          <a:prstGeom prst="rect">
            <a:avLst/>
          </a:prstGeom>
          <a:noFill/>
        </p:spPr>
        <p:txBody>
          <a:bodyPr wrap="square" lIns="91430" tIns="45715" rIns="91430" bIns="45715" rtlCol="0">
            <a:spAutoFit/>
          </a:bodyPr>
          <a:lstStyle/>
          <a:p>
            <a:pPr algn="ctr"/>
            <a:r>
              <a:rPr lang="en-US" sz="1000" b="1" dirty="0" smtClean="0">
                <a:solidFill>
                  <a:schemeClr val="tx2">
                    <a:lumMod val="50000"/>
                  </a:schemeClr>
                </a:solidFill>
              </a:rPr>
              <a:t>(Bank / TPP)</a:t>
            </a:r>
          </a:p>
        </p:txBody>
      </p:sp>
      <p:sp>
        <p:nvSpPr>
          <p:cNvPr id="16" name="TextBox 15"/>
          <p:cNvSpPr txBox="1"/>
          <p:nvPr/>
        </p:nvSpPr>
        <p:spPr>
          <a:xfrm>
            <a:off x="5522026" y="5379530"/>
            <a:ext cx="4049486" cy="438317"/>
          </a:xfrm>
          <a:prstGeom prst="rect">
            <a:avLst/>
          </a:prstGeom>
          <a:noFill/>
        </p:spPr>
        <p:txBody>
          <a:bodyPr wrap="square" lIns="91430" tIns="45715" rIns="91430" bIns="45715" rtlCol="0">
            <a:spAutoFit/>
          </a:bodyPr>
          <a:lstStyle/>
          <a:p>
            <a:r>
              <a:rPr lang="en-US" sz="1100" dirty="0" smtClean="0">
                <a:solidFill>
                  <a:srgbClr val="FF0000"/>
                </a:solidFill>
              </a:rPr>
              <a:t>Note: A payer not necessarily needs to have bank accounts at multiple banks.</a:t>
            </a:r>
          </a:p>
        </p:txBody>
      </p:sp>
    </p:spTree>
  </p:cSld>
  <p:clrMapOvr>
    <a:masterClrMapping/>
  </p:clrMapOvr>
  <p:transition spd="med">
    <p:wip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Rectangle 63"/>
          <p:cNvSpPr/>
          <p:nvPr/>
        </p:nvSpPr>
        <p:spPr>
          <a:xfrm>
            <a:off x="709684" y="3406098"/>
            <a:ext cx="9064394" cy="2109909"/>
          </a:xfrm>
          <a:prstGeom prst="rect">
            <a:avLst/>
          </a:prstGeom>
          <a:ln/>
        </p:spPr>
        <p:style>
          <a:lnRef idx="1">
            <a:schemeClr val="dk1"/>
          </a:lnRef>
          <a:fillRef idx="2">
            <a:schemeClr val="dk1"/>
          </a:fillRef>
          <a:effectRef idx="1">
            <a:schemeClr val="dk1"/>
          </a:effectRef>
          <a:fontRef idx="minor">
            <a:schemeClr val="dk1"/>
          </a:fontRef>
        </p:style>
        <p:txBody>
          <a:bodyPr rtlCol="0" anchor="ctr"/>
          <a:lstStyle/>
          <a:p>
            <a:pPr algn="ctr"/>
            <a:endParaRPr lang="en-US" sz="1000" dirty="0" smtClean="0">
              <a:solidFill>
                <a:schemeClr val="tx2">
                  <a:lumMod val="50000"/>
                </a:schemeClr>
              </a:solidFill>
              <a:latin typeface="Calibri" pitchFamily="34" charset="0"/>
            </a:endParaRPr>
          </a:p>
        </p:txBody>
      </p:sp>
      <p:sp>
        <p:nvSpPr>
          <p:cNvPr id="65" name="Rectangle 64"/>
          <p:cNvSpPr/>
          <p:nvPr/>
        </p:nvSpPr>
        <p:spPr>
          <a:xfrm>
            <a:off x="3619995" y="3501102"/>
            <a:ext cx="1852550" cy="1905723"/>
          </a:xfrm>
          <a:prstGeom prst="rect">
            <a:avLst/>
          </a:prstGeom>
          <a:solidFill>
            <a:schemeClr val="bg2">
              <a:lumMod val="7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smtClean="0">
              <a:solidFill>
                <a:schemeClr val="tx2">
                  <a:lumMod val="50000"/>
                </a:schemeClr>
              </a:solidFill>
              <a:latin typeface="Calibri" pitchFamily="34" charset="0"/>
            </a:endParaRPr>
          </a:p>
        </p:txBody>
      </p:sp>
      <p:sp>
        <p:nvSpPr>
          <p:cNvPr id="66" name="Rectangle 65"/>
          <p:cNvSpPr/>
          <p:nvPr/>
        </p:nvSpPr>
        <p:spPr>
          <a:xfrm>
            <a:off x="1256414" y="4214322"/>
            <a:ext cx="1645920" cy="457200"/>
          </a:xfrm>
          <a:prstGeom prst="rect">
            <a:avLst/>
          </a:prstGeom>
          <a:ln/>
        </p:spPr>
        <p:style>
          <a:lnRef idx="0">
            <a:schemeClr val="dk1"/>
          </a:lnRef>
          <a:fillRef idx="3">
            <a:schemeClr val="dk1"/>
          </a:fillRef>
          <a:effectRef idx="3">
            <a:schemeClr val="dk1"/>
          </a:effectRef>
          <a:fontRef idx="minor">
            <a:schemeClr val="lt1"/>
          </a:fontRef>
        </p:style>
        <p:txBody>
          <a:bodyPr rtlCol="0" anchor="ctr"/>
          <a:lstStyle/>
          <a:p>
            <a:pPr algn="ctr"/>
            <a:r>
              <a:rPr lang="en-US" sz="1200" b="1" dirty="0" smtClean="0">
                <a:solidFill>
                  <a:schemeClr val="bg1"/>
                </a:solidFill>
                <a:latin typeface="Calibri" pitchFamily="34" charset="0"/>
              </a:rPr>
              <a:t>Bank / TPP providing AISP Services</a:t>
            </a:r>
          </a:p>
        </p:txBody>
      </p:sp>
      <p:sp>
        <p:nvSpPr>
          <p:cNvPr id="68" name="Rectangle 67"/>
          <p:cNvSpPr/>
          <p:nvPr/>
        </p:nvSpPr>
        <p:spPr>
          <a:xfrm>
            <a:off x="3730713" y="3592142"/>
            <a:ext cx="1645920" cy="457200"/>
          </a:xfrm>
          <a:prstGeom prst="rect">
            <a:avLst/>
          </a:prstGeom>
          <a:ln/>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200" b="1" dirty="0" smtClean="0">
                <a:solidFill>
                  <a:schemeClr val="bg1"/>
                </a:solidFill>
                <a:latin typeface="Calibri" pitchFamily="34" charset="0"/>
              </a:rPr>
              <a:t>Payer AS-PSP (A)</a:t>
            </a:r>
          </a:p>
          <a:p>
            <a:pPr algn="ctr"/>
            <a:r>
              <a:rPr lang="en-US" sz="1200" b="1" dirty="0" smtClean="0">
                <a:solidFill>
                  <a:schemeClr val="bg1"/>
                </a:solidFill>
                <a:latin typeface="Calibri" pitchFamily="34" charset="0"/>
              </a:rPr>
              <a:t>(Bank)</a:t>
            </a:r>
          </a:p>
        </p:txBody>
      </p:sp>
      <p:sp>
        <p:nvSpPr>
          <p:cNvPr id="69" name="Rectangle 68"/>
          <p:cNvSpPr/>
          <p:nvPr/>
        </p:nvSpPr>
        <p:spPr>
          <a:xfrm>
            <a:off x="3728738" y="4223789"/>
            <a:ext cx="1645920" cy="457200"/>
          </a:xfrm>
          <a:prstGeom prst="rect">
            <a:avLst/>
          </a:prstGeom>
          <a:ln/>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200" b="1" dirty="0" smtClean="0">
                <a:solidFill>
                  <a:schemeClr val="bg1"/>
                </a:solidFill>
                <a:latin typeface="Calibri" pitchFamily="34" charset="0"/>
              </a:rPr>
              <a:t>Payer AS-PSP (B)</a:t>
            </a:r>
          </a:p>
          <a:p>
            <a:pPr algn="ctr"/>
            <a:r>
              <a:rPr lang="en-US" sz="1200" b="1" dirty="0" smtClean="0">
                <a:solidFill>
                  <a:schemeClr val="bg1"/>
                </a:solidFill>
                <a:latin typeface="Calibri" pitchFamily="34" charset="0"/>
              </a:rPr>
              <a:t>(Bank)</a:t>
            </a:r>
          </a:p>
        </p:txBody>
      </p:sp>
      <p:sp>
        <p:nvSpPr>
          <p:cNvPr id="70" name="Rectangle 69"/>
          <p:cNvSpPr/>
          <p:nvPr/>
        </p:nvSpPr>
        <p:spPr>
          <a:xfrm>
            <a:off x="3738632" y="4841803"/>
            <a:ext cx="1645920" cy="457200"/>
          </a:xfrm>
          <a:prstGeom prst="rect">
            <a:avLst/>
          </a:prstGeom>
          <a:ln/>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200" b="1" dirty="0" smtClean="0">
                <a:solidFill>
                  <a:schemeClr val="bg1"/>
                </a:solidFill>
                <a:latin typeface="Calibri" pitchFamily="34" charset="0"/>
              </a:rPr>
              <a:t>Payer AS-PSP (C)</a:t>
            </a:r>
          </a:p>
          <a:p>
            <a:pPr algn="ctr"/>
            <a:r>
              <a:rPr lang="en-US" sz="1200" b="1" dirty="0" smtClean="0">
                <a:solidFill>
                  <a:schemeClr val="bg1"/>
                </a:solidFill>
                <a:latin typeface="Calibri" pitchFamily="34" charset="0"/>
              </a:rPr>
              <a:t>(Bank)</a:t>
            </a:r>
          </a:p>
        </p:txBody>
      </p:sp>
      <p:cxnSp>
        <p:nvCxnSpPr>
          <p:cNvPr id="71" name="Straight Arrow Connector 70"/>
          <p:cNvCxnSpPr>
            <a:stCxn id="66" idx="3"/>
            <a:endCxn id="69" idx="1"/>
          </p:cNvCxnSpPr>
          <p:nvPr/>
        </p:nvCxnSpPr>
        <p:spPr>
          <a:xfrm>
            <a:off x="2902334" y="4442922"/>
            <a:ext cx="826404" cy="9467"/>
          </a:xfrm>
          <a:prstGeom prst="straightConnector1">
            <a:avLst/>
          </a:prstGeom>
          <a:ln w="12700">
            <a:prstDash val="dash"/>
            <a:headEnd type="triangle"/>
            <a:tailEnd type="triangle"/>
          </a:ln>
        </p:spPr>
        <p:style>
          <a:lnRef idx="1">
            <a:schemeClr val="accent3"/>
          </a:lnRef>
          <a:fillRef idx="0">
            <a:schemeClr val="accent3"/>
          </a:fillRef>
          <a:effectRef idx="0">
            <a:schemeClr val="accent3"/>
          </a:effectRef>
          <a:fontRef idx="minor">
            <a:schemeClr val="tx1"/>
          </a:fontRef>
        </p:style>
      </p:cxnSp>
      <p:cxnSp>
        <p:nvCxnSpPr>
          <p:cNvPr id="72" name="Elbow Connector 71"/>
          <p:cNvCxnSpPr>
            <a:stCxn id="66" idx="3"/>
            <a:endCxn id="68" idx="1"/>
          </p:cNvCxnSpPr>
          <p:nvPr/>
        </p:nvCxnSpPr>
        <p:spPr>
          <a:xfrm flipV="1">
            <a:off x="2902334" y="3820742"/>
            <a:ext cx="828379" cy="622180"/>
          </a:xfrm>
          <a:prstGeom prst="bentConnector3">
            <a:avLst>
              <a:gd name="adj1" fmla="val 50000"/>
            </a:avLst>
          </a:prstGeom>
          <a:ln w="12700">
            <a:prstDash val="dash"/>
            <a:headEnd type="triangle"/>
            <a:tailEnd type="triangle"/>
          </a:ln>
        </p:spPr>
        <p:style>
          <a:lnRef idx="1">
            <a:schemeClr val="accent3"/>
          </a:lnRef>
          <a:fillRef idx="0">
            <a:schemeClr val="accent3"/>
          </a:fillRef>
          <a:effectRef idx="0">
            <a:schemeClr val="accent3"/>
          </a:effectRef>
          <a:fontRef idx="minor">
            <a:schemeClr val="tx1"/>
          </a:fontRef>
        </p:style>
      </p:cxnSp>
      <p:cxnSp>
        <p:nvCxnSpPr>
          <p:cNvPr id="73" name="Elbow Connector 72"/>
          <p:cNvCxnSpPr>
            <a:stCxn id="66" idx="3"/>
            <a:endCxn id="70" idx="1"/>
          </p:cNvCxnSpPr>
          <p:nvPr/>
        </p:nvCxnSpPr>
        <p:spPr>
          <a:xfrm>
            <a:off x="2902334" y="4442922"/>
            <a:ext cx="836298" cy="627481"/>
          </a:xfrm>
          <a:prstGeom prst="bentConnector3">
            <a:avLst>
              <a:gd name="adj1" fmla="val 50000"/>
            </a:avLst>
          </a:prstGeom>
          <a:ln w="12700">
            <a:prstDash val="dash"/>
            <a:headEnd type="triangle"/>
            <a:tailEnd type="triangle"/>
          </a:ln>
        </p:spPr>
        <p:style>
          <a:lnRef idx="1">
            <a:schemeClr val="accent3"/>
          </a:lnRef>
          <a:fillRef idx="0">
            <a:schemeClr val="accent3"/>
          </a:fillRef>
          <a:effectRef idx="0">
            <a:schemeClr val="accent3"/>
          </a:effectRef>
          <a:fontRef idx="minor">
            <a:schemeClr val="tx1"/>
          </a:fontRef>
        </p:style>
      </p:cxnSp>
      <p:sp>
        <p:nvSpPr>
          <p:cNvPr id="75" name="Rectangle 74"/>
          <p:cNvSpPr/>
          <p:nvPr/>
        </p:nvSpPr>
        <p:spPr>
          <a:xfrm>
            <a:off x="1256414" y="3544656"/>
            <a:ext cx="1645920" cy="457200"/>
          </a:xfrm>
          <a:prstGeom prst="rect">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1200" b="1" dirty="0" smtClean="0">
                <a:solidFill>
                  <a:schemeClr val="tx2">
                    <a:lumMod val="50000"/>
                  </a:schemeClr>
                </a:solidFill>
                <a:latin typeface="Calibri" pitchFamily="34" charset="0"/>
              </a:rPr>
              <a:t>Payer Customer</a:t>
            </a:r>
          </a:p>
        </p:txBody>
      </p:sp>
      <p:cxnSp>
        <p:nvCxnSpPr>
          <p:cNvPr id="76" name="Straight Arrow Connector 75"/>
          <p:cNvCxnSpPr>
            <a:stCxn id="75" idx="2"/>
            <a:endCxn id="66" idx="0"/>
          </p:cNvCxnSpPr>
          <p:nvPr/>
        </p:nvCxnSpPr>
        <p:spPr>
          <a:xfrm>
            <a:off x="2079374" y="4001856"/>
            <a:ext cx="0" cy="212466"/>
          </a:xfrm>
          <a:prstGeom prst="straightConnector1">
            <a:avLst/>
          </a:prstGeom>
          <a:ln w="12700">
            <a:prstDash val="dash"/>
            <a:headEnd type="triangle"/>
            <a:tailEnd type="triangle"/>
          </a:ln>
        </p:spPr>
        <p:style>
          <a:lnRef idx="1">
            <a:schemeClr val="accent3"/>
          </a:lnRef>
          <a:fillRef idx="0">
            <a:schemeClr val="accent3"/>
          </a:fillRef>
          <a:effectRef idx="0">
            <a:schemeClr val="accent3"/>
          </a:effectRef>
          <a:fontRef idx="minor">
            <a:schemeClr val="tx1"/>
          </a:fontRef>
        </p:style>
      </p:cxnSp>
      <p:sp>
        <p:nvSpPr>
          <p:cNvPr id="48" name="Rectangle 47"/>
          <p:cNvSpPr/>
          <p:nvPr/>
        </p:nvSpPr>
        <p:spPr>
          <a:xfrm>
            <a:off x="709684" y="1165554"/>
            <a:ext cx="9062122" cy="2109909"/>
          </a:xfrm>
          <a:prstGeom prst="rect">
            <a:avLst/>
          </a:prstGeom>
          <a:ln/>
        </p:spPr>
        <p:style>
          <a:lnRef idx="1">
            <a:schemeClr val="dk1"/>
          </a:lnRef>
          <a:fillRef idx="2">
            <a:schemeClr val="dk1"/>
          </a:fillRef>
          <a:effectRef idx="1">
            <a:schemeClr val="dk1"/>
          </a:effectRef>
          <a:fontRef idx="minor">
            <a:schemeClr val="dk1"/>
          </a:fontRef>
        </p:style>
        <p:txBody>
          <a:bodyPr rtlCol="0" anchor="ctr"/>
          <a:lstStyle/>
          <a:p>
            <a:pPr algn="ctr"/>
            <a:endParaRPr lang="en-US" sz="1000" dirty="0" smtClean="0">
              <a:solidFill>
                <a:schemeClr val="tx2">
                  <a:lumMod val="50000"/>
                </a:schemeClr>
              </a:solidFill>
              <a:latin typeface="Calibri" pitchFamily="34" charset="0"/>
            </a:endParaRPr>
          </a:p>
        </p:txBody>
      </p:sp>
      <p:sp>
        <p:nvSpPr>
          <p:cNvPr id="9" name="Rectangle 8"/>
          <p:cNvSpPr/>
          <p:nvPr/>
        </p:nvSpPr>
        <p:spPr>
          <a:xfrm>
            <a:off x="3604075" y="1719618"/>
            <a:ext cx="1852550" cy="955343"/>
          </a:xfrm>
          <a:prstGeom prst="rect">
            <a:avLst/>
          </a:prstGeom>
          <a:solidFill>
            <a:schemeClr val="bg2">
              <a:lumMod val="7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smtClean="0">
              <a:solidFill>
                <a:schemeClr val="tx2">
                  <a:lumMod val="50000"/>
                </a:schemeClr>
              </a:solidFill>
              <a:latin typeface="Calibri" pitchFamily="34" charset="0"/>
            </a:endParaRPr>
          </a:p>
        </p:txBody>
      </p:sp>
      <p:sp>
        <p:nvSpPr>
          <p:cNvPr id="3" name="Title 2"/>
          <p:cNvSpPr>
            <a:spLocks noGrp="1"/>
          </p:cNvSpPr>
          <p:nvPr>
            <p:ph type="title"/>
          </p:nvPr>
        </p:nvSpPr>
        <p:spPr/>
        <p:txBody>
          <a:bodyPr/>
          <a:lstStyle/>
          <a:p>
            <a:r>
              <a:rPr lang="en-US" sz="2800" dirty="0" smtClean="0">
                <a:latin typeface="Calibri" pitchFamily="34" charset="0"/>
              </a:rPr>
              <a:t>AS-PSP’s Compliance Scenario to support PISP and AISP</a:t>
            </a:r>
            <a:endParaRPr lang="en-US" sz="2800" dirty="0">
              <a:latin typeface="Calibri" pitchFamily="34" charset="0"/>
            </a:endParaRPr>
          </a:p>
        </p:txBody>
      </p:sp>
      <p:sp>
        <p:nvSpPr>
          <p:cNvPr id="4" name="Rectangle 3"/>
          <p:cNvSpPr/>
          <p:nvPr/>
        </p:nvSpPr>
        <p:spPr>
          <a:xfrm>
            <a:off x="1254142" y="1973778"/>
            <a:ext cx="1645920" cy="457200"/>
          </a:xfrm>
          <a:prstGeom prst="rect">
            <a:avLst/>
          </a:prstGeom>
          <a:ln/>
        </p:spPr>
        <p:style>
          <a:lnRef idx="0">
            <a:schemeClr val="dk1"/>
          </a:lnRef>
          <a:fillRef idx="3">
            <a:schemeClr val="dk1"/>
          </a:fillRef>
          <a:effectRef idx="3">
            <a:schemeClr val="dk1"/>
          </a:effectRef>
          <a:fontRef idx="minor">
            <a:schemeClr val="lt1"/>
          </a:fontRef>
        </p:style>
        <p:txBody>
          <a:bodyPr rtlCol="0" anchor="ctr"/>
          <a:lstStyle/>
          <a:p>
            <a:pPr algn="ctr"/>
            <a:r>
              <a:rPr lang="en-US" sz="1200" b="1" dirty="0" smtClean="0">
                <a:solidFill>
                  <a:schemeClr val="bg1"/>
                </a:solidFill>
                <a:latin typeface="Calibri" pitchFamily="34" charset="0"/>
              </a:rPr>
              <a:t>Bank / TPP providing PISP  Services</a:t>
            </a:r>
          </a:p>
        </p:txBody>
      </p:sp>
      <p:sp>
        <p:nvSpPr>
          <p:cNvPr id="5" name="Rectangle 4"/>
          <p:cNvSpPr/>
          <p:nvPr/>
        </p:nvSpPr>
        <p:spPr>
          <a:xfrm>
            <a:off x="1254142" y="2690374"/>
            <a:ext cx="1645920" cy="457200"/>
          </a:xfrm>
          <a:prstGeom prst="rect">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1200" b="1" dirty="0" smtClean="0">
                <a:solidFill>
                  <a:schemeClr val="tx2">
                    <a:lumMod val="50000"/>
                  </a:schemeClr>
                </a:solidFill>
                <a:latin typeface="Calibri" pitchFamily="34" charset="0"/>
              </a:rPr>
              <a:t>Payee Customer</a:t>
            </a:r>
          </a:p>
        </p:txBody>
      </p:sp>
      <p:sp>
        <p:nvSpPr>
          <p:cNvPr id="7" name="Rectangle 6"/>
          <p:cNvSpPr/>
          <p:nvPr/>
        </p:nvSpPr>
        <p:spPr>
          <a:xfrm>
            <a:off x="3712818" y="1983245"/>
            <a:ext cx="1645920" cy="457200"/>
          </a:xfrm>
          <a:prstGeom prst="rect">
            <a:avLst/>
          </a:prstGeom>
          <a:ln/>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200" b="1" dirty="0" smtClean="0">
                <a:solidFill>
                  <a:schemeClr val="bg1"/>
                </a:solidFill>
                <a:latin typeface="Calibri" pitchFamily="34" charset="0"/>
              </a:rPr>
              <a:t>Payer AS-PSP (B)</a:t>
            </a:r>
          </a:p>
          <a:p>
            <a:pPr algn="ctr"/>
            <a:r>
              <a:rPr lang="en-US" sz="1200" b="1" dirty="0" smtClean="0">
                <a:solidFill>
                  <a:schemeClr val="bg1"/>
                </a:solidFill>
                <a:latin typeface="Calibri" pitchFamily="34" charset="0"/>
              </a:rPr>
              <a:t>(Bank)</a:t>
            </a:r>
          </a:p>
        </p:txBody>
      </p:sp>
      <p:cxnSp>
        <p:nvCxnSpPr>
          <p:cNvPr id="11" name="Straight Arrow Connector 10"/>
          <p:cNvCxnSpPr>
            <a:stCxn id="4" idx="3"/>
            <a:endCxn id="7" idx="1"/>
          </p:cNvCxnSpPr>
          <p:nvPr/>
        </p:nvCxnSpPr>
        <p:spPr>
          <a:xfrm>
            <a:off x="2900062" y="2202378"/>
            <a:ext cx="812756" cy="9467"/>
          </a:xfrm>
          <a:prstGeom prst="straightConnector1">
            <a:avLst/>
          </a:prstGeom>
          <a:ln w="12700">
            <a:prstDash val="dash"/>
            <a:headEnd type="triangle"/>
            <a:tailEnd type="triangle"/>
          </a:ln>
        </p:spPr>
        <p:style>
          <a:lnRef idx="1">
            <a:schemeClr val="accent3"/>
          </a:lnRef>
          <a:fillRef idx="0">
            <a:schemeClr val="accent3"/>
          </a:fillRef>
          <a:effectRef idx="0">
            <a:schemeClr val="accent3"/>
          </a:effectRef>
          <a:fontRef idx="minor">
            <a:schemeClr val="tx1"/>
          </a:fontRef>
        </p:style>
      </p:cxnSp>
      <p:cxnSp>
        <p:nvCxnSpPr>
          <p:cNvPr id="17" name="Straight Arrow Connector 16"/>
          <p:cNvCxnSpPr>
            <a:stCxn id="4" idx="2"/>
            <a:endCxn id="5" idx="0"/>
          </p:cNvCxnSpPr>
          <p:nvPr/>
        </p:nvCxnSpPr>
        <p:spPr>
          <a:xfrm>
            <a:off x="2077102" y="2430978"/>
            <a:ext cx="0" cy="259396"/>
          </a:xfrm>
          <a:prstGeom prst="straightConnector1">
            <a:avLst/>
          </a:prstGeom>
          <a:ln w="12700">
            <a:prstDash val="dash"/>
            <a:headEnd type="triangle"/>
            <a:tailEnd type="triangle"/>
          </a:ln>
        </p:spPr>
        <p:style>
          <a:lnRef idx="1">
            <a:schemeClr val="accent3"/>
          </a:lnRef>
          <a:fillRef idx="0">
            <a:schemeClr val="accent3"/>
          </a:fillRef>
          <a:effectRef idx="0">
            <a:schemeClr val="accent3"/>
          </a:effectRef>
          <a:fontRef idx="minor">
            <a:schemeClr val="tx1"/>
          </a:fontRef>
        </p:style>
      </p:cxnSp>
      <p:sp>
        <p:nvSpPr>
          <p:cNvPr id="18" name="Rectangle 17"/>
          <p:cNvSpPr/>
          <p:nvPr/>
        </p:nvSpPr>
        <p:spPr>
          <a:xfrm>
            <a:off x="1254142" y="1304112"/>
            <a:ext cx="1645920" cy="457200"/>
          </a:xfrm>
          <a:prstGeom prst="rect">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1200" b="1" dirty="0" smtClean="0">
                <a:solidFill>
                  <a:schemeClr val="tx2">
                    <a:lumMod val="50000"/>
                  </a:schemeClr>
                </a:solidFill>
                <a:latin typeface="Calibri" pitchFamily="34" charset="0"/>
              </a:rPr>
              <a:t>Payer Customer</a:t>
            </a:r>
          </a:p>
        </p:txBody>
      </p:sp>
      <p:cxnSp>
        <p:nvCxnSpPr>
          <p:cNvPr id="19" name="Straight Arrow Connector 18"/>
          <p:cNvCxnSpPr>
            <a:stCxn id="18" idx="2"/>
            <a:endCxn id="4" idx="0"/>
          </p:cNvCxnSpPr>
          <p:nvPr/>
        </p:nvCxnSpPr>
        <p:spPr>
          <a:xfrm>
            <a:off x="2077102" y="1761312"/>
            <a:ext cx="0" cy="212466"/>
          </a:xfrm>
          <a:prstGeom prst="straightConnector1">
            <a:avLst/>
          </a:prstGeom>
          <a:ln w="12700">
            <a:prstDash val="dash"/>
            <a:headEnd type="triangle"/>
            <a:tailEnd type="triangle"/>
          </a:ln>
        </p:spPr>
        <p:style>
          <a:lnRef idx="1">
            <a:schemeClr val="accent3"/>
          </a:lnRef>
          <a:fillRef idx="0">
            <a:schemeClr val="accent3"/>
          </a:fillRef>
          <a:effectRef idx="0">
            <a:schemeClr val="accent3"/>
          </a:effectRef>
          <a:fontRef idx="minor">
            <a:schemeClr val="tx1"/>
          </a:fontRef>
        </p:style>
      </p:cxnSp>
      <p:graphicFrame>
        <p:nvGraphicFramePr>
          <p:cNvPr id="30" name="Table 29"/>
          <p:cNvGraphicFramePr>
            <a:graphicFrameLocks noGrp="1"/>
          </p:cNvGraphicFramePr>
          <p:nvPr/>
        </p:nvGraphicFramePr>
        <p:xfrm>
          <a:off x="7192370" y="1354201"/>
          <a:ext cx="2382262" cy="1701356"/>
        </p:xfrm>
        <a:graphic>
          <a:graphicData uri="http://schemas.openxmlformats.org/drawingml/2006/table">
            <a:tbl>
              <a:tblPr/>
              <a:tblGrid>
                <a:gridCol w="2382262"/>
              </a:tblGrid>
              <a:tr h="295854">
                <a:tc>
                  <a:txBody>
                    <a:bodyPr/>
                    <a:lstStyle/>
                    <a:p>
                      <a:pPr algn="ctr" fontAlgn="t"/>
                      <a:r>
                        <a:rPr lang="en-US" sz="1200" b="1" i="0" u="none" strike="noStrike" dirty="0" smtClean="0">
                          <a:solidFill>
                            <a:srgbClr val="000000"/>
                          </a:solidFill>
                          <a:latin typeface="Calibri"/>
                        </a:rPr>
                        <a:t>Mandatory Functionality/</a:t>
                      </a:r>
                      <a:r>
                        <a:rPr lang="en-US" sz="1200" b="1" i="0" u="none" strike="noStrike" baseline="0" dirty="0" smtClean="0">
                          <a:solidFill>
                            <a:srgbClr val="000000"/>
                          </a:solidFill>
                          <a:latin typeface="Calibri"/>
                        </a:rPr>
                        <a:t>APIs for AS-PSP to comply for PISP request</a:t>
                      </a:r>
                      <a:endParaRPr lang="en-US" sz="1200" b="1" i="0" u="none" strike="noStrike" dirty="0">
                        <a:solidFill>
                          <a:srgbClr val="000000"/>
                        </a:solidFill>
                        <a:latin typeface="Calibri"/>
                      </a:endParaRPr>
                    </a:p>
                  </a:txBody>
                  <a:tcPr marL="6732" marR="6732" marT="673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D9C3"/>
                    </a:solidFill>
                  </a:tcPr>
                </a:tc>
              </a:tr>
              <a:tr h="208327">
                <a:tc>
                  <a:txBody>
                    <a:bodyPr/>
                    <a:lstStyle/>
                    <a:p>
                      <a:pPr algn="ctr" fontAlgn="t"/>
                      <a:r>
                        <a:rPr lang="en-US" sz="1200" b="0" i="0" u="none" strike="noStrike" dirty="0">
                          <a:solidFill>
                            <a:srgbClr val="00264A"/>
                          </a:solidFill>
                          <a:latin typeface="Calibri"/>
                        </a:rPr>
                        <a:t>verifyCustomerLoginDetails</a:t>
                      </a:r>
                      <a:r>
                        <a:rPr lang="en-US" sz="1200" b="0" i="0" u="none" strike="noStrike" dirty="0">
                          <a:solidFill>
                            <a:srgbClr val="000000"/>
                          </a:solidFill>
                          <a:latin typeface="Calibri"/>
                        </a:rPr>
                        <a:t> </a:t>
                      </a:r>
                    </a:p>
                  </a:txBody>
                  <a:tcPr marL="6732" marR="6732" marT="673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08327">
                <a:tc>
                  <a:txBody>
                    <a:bodyPr/>
                    <a:lstStyle/>
                    <a:p>
                      <a:pPr algn="ctr" fontAlgn="t"/>
                      <a:r>
                        <a:rPr lang="en-US" sz="1200" b="0" i="0" u="none" strike="noStrike" dirty="0">
                          <a:solidFill>
                            <a:srgbClr val="00264A"/>
                          </a:solidFill>
                          <a:latin typeface="Calibri"/>
                        </a:rPr>
                        <a:t>checkMerchantCreditDetails </a:t>
                      </a:r>
                    </a:p>
                  </a:txBody>
                  <a:tcPr marL="6732" marR="6732" marT="673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44080">
                <a:tc>
                  <a:txBody>
                    <a:bodyPr/>
                    <a:lstStyle/>
                    <a:p>
                      <a:pPr algn="ctr" fontAlgn="t"/>
                      <a:r>
                        <a:rPr lang="en-US" sz="1200" b="0" i="0" u="none" strike="noStrike" dirty="0">
                          <a:solidFill>
                            <a:srgbClr val="00264A"/>
                          </a:solidFill>
                          <a:latin typeface="Calibri"/>
                        </a:rPr>
                        <a:t>verifyTransactionAndOTPDetails</a:t>
                      </a:r>
                      <a:r>
                        <a:rPr lang="en-US" sz="1200" b="0" i="0" u="none" strike="noStrike" dirty="0">
                          <a:solidFill>
                            <a:srgbClr val="000000"/>
                          </a:solidFill>
                          <a:latin typeface="Calibri"/>
                        </a:rPr>
                        <a:t> </a:t>
                      </a:r>
                    </a:p>
                  </a:txBody>
                  <a:tcPr marL="6732" marR="6732" marT="673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08327">
                <a:tc>
                  <a:txBody>
                    <a:bodyPr/>
                    <a:lstStyle/>
                    <a:p>
                      <a:pPr algn="ctr" fontAlgn="t"/>
                      <a:r>
                        <a:rPr lang="en-US" sz="1200" b="0" i="0" u="none" strike="noStrike" dirty="0">
                          <a:solidFill>
                            <a:srgbClr val="00264A"/>
                          </a:solidFill>
                          <a:latin typeface="Calibri"/>
                        </a:rPr>
                        <a:t>executePaymentOrder</a:t>
                      </a:r>
                      <a:r>
                        <a:rPr lang="en-US" sz="1200" b="0" i="0" u="none" strike="noStrike" dirty="0">
                          <a:solidFill>
                            <a:srgbClr val="000000"/>
                          </a:solidFill>
                          <a:latin typeface="Calibri"/>
                        </a:rPr>
                        <a:t> </a:t>
                      </a:r>
                    </a:p>
                  </a:txBody>
                  <a:tcPr marL="6732" marR="6732" marT="673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08327">
                <a:tc>
                  <a:txBody>
                    <a:bodyPr/>
                    <a:lstStyle/>
                    <a:p>
                      <a:pPr algn="ctr" fontAlgn="t"/>
                      <a:r>
                        <a:rPr lang="en-US" sz="1200" b="0" i="0" u="none" strike="noStrike" dirty="0">
                          <a:solidFill>
                            <a:srgbClr val="00264A"/>
                          </a:solidFill>
                          <a:latin typeface="Calibri"/>
                        </a:rPr>
                        <a:t>sendPaymentOTPToCustomer</a:t>
                      </a:r>
                      <a:r>
                        <a:rPr lang="en-US" sz="1200" b="0" i="0" u="none" strike="noStrike" dirty="0">
                          <a:solidFill>
                            <a:srgbClr val="000000"/>
                          </a:solidFill>
                          <a:latin typeface="Calibri"/>
                        </a:rPr>
                        <a:t> </a:t>
                      </a:r>
                    </a:p>
                  </a:txBody>
                  <a:tcPr marL="6732" marR="6732" marT="673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51476">
                <a:tc>
                  <a:txBody>
                    <a:bodyPr/>
                    <a:lstStyle/>
                    <a:p>
                      <a:pPr algn="ctr" fontAlgn="t"/>
                      <a:r>
                        <a:rPr lang="en-US" sz="1200" b="0" i="0" u="none" strike="noStrike" dirty="0">
                          <a:solidFill>
                            <a:srgbClr val="00264A"/>
                          </a:solidFill>
                          <a:latin typeface="Calibri"/>
                        </a:rPr>
                        <a:t>notifyPaymentOrderStatus</a:t>
                      </a:r>
                    </a:p>
                  </a:txBody>
                  <a:tcPr marL="6732" marR="6732" marT="673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graphicFrame>
        <p:nvGraphicFramePr>
          <p:cNvPr id="32" name="Table 31"/>
          <p:cNvGraphicFramePr>
            <a:graphicFrameLocks noGrp="1"/>
          </p:cNvGraphicFramePr>
          <p:nvPr/>
        </p:nvGraphicFramePr>
        <p:xfrm>
          <a:off x="7206018" y="4010668"/>
          <a:ext cx="2405838" cy="919733"/>
        </p:xfrm>
        <a:graphic>
          <a:graphicData uri="http://schemas.openxmlformats.org/drawingml/2006/table">
            <a:tbl>
              <a:tblPr/>
              <a:tblGrid>
                <a:gridCol w="2405838"/>
              </a:tblGrid>
              <a:tr h="409094">
                <a:tc>
                  <a:txBody>
                    <a:bodyPr/>
                    <a:lstStyle/>
                    <a:p>
                      <a:pPr algn="ctr" fontAlgn="t"/>
                      <a:r>
                        <a:rPr lang="en-US" sz="1200" b="1" i="0" u="none" strike="noStrike" dirty="0" smtClean="0">
                          <a:solidFill>
                            <a:srgbClr val="000000"/>
                          </a:solidFill>
                          <a:latin typeface="Calibri"/>
                        </a:rPr>
                        <a:t>Mandatory Functionality/</a:t>
                      </a:r>
                      <a:r>
                        <a:rPr lang="en-US" sz="1200" b="1" i="0" u="none" strike="noStrike" baseline="0" dirty="0" smtClean="0">
                          <a:solidFill>
                            <a:srgbClr val="000000"/>
                          </a:solidFill>
                          <a:latin typeface="Calibri"/>
                        </a:rPr>
                        <a:t>APIs for AS-PSP to comply for AISP request</a:t>
                      </a:r>
                      <a:endParaRPr lang="en-US" sz="1200" b="1" i="0" u="none" strike="noStrike" dirty="0">
                        <a:solidFill>
                          <a:srgbClr val="000000"/>
                        </a:solidFill>
                        <a:latin typeface="Calibri"/>
                      </a:endParaRPr>
                    </a:p>
                  </a:txBody>
                  <a:tcPr marL="6732" marR="6732" marT="673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D9C3"/>
                    </a:solidFill>
                  </a:tcPr>
                </a:tc>
              </a:tr>
              <a:tr h="261257">
                <a:tc>
                  <a:txBody>
                    <a:bodyPr/>
                    <a:lstStyle/>
                    <a:p>
                      <a:pPr algn="ctr" fontAlgn="t"/>
                      <a:r>
                        <a:rPr lang="en-US" sz="1200" b="0" i="0" u="none" strike="noStrike" dirty="0" smtClean="0">
                          <a:solidFill>
                            <a:srgbClr val="000000"/>
                          </a:solidFill>
                          <a:latin typeface="Calibri"/>
                        </a:rPr>
                        <a:t>verifyAccountInfoRequest</a:t>
                      </a:r>
                      <a:endParaRPr lang="en-US" sz="1200" b="0" i="0" u="none" strike="noStrike" dirty="0">
                        <a:solidFill>
                          <a:srgbClr val="000000"/>
                        </a:solidFill>
                        <a:latin typeface="Calibri"/>
                      </a:endParaRPr>
                    </a:p>
                  </a:txBody>
                  <a:tcPr marL="6732" marR="6732" marT="673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49382">
                <a:tc>
                  <a:txBody>
                    <a:bodyPr/>
                    <a:lstStyle/>
                    <a:p>
                      <a:pPr marL="0" marR="0" indent="0" algn="ctr" defTabSz="914242" rtl="0" eaLnBrk="1" fontAlgn="t" latinLnBrk="0" hangingPunct="1">
                        <a:lnSpc>
                          <a:spcPct val="100000"/>
                        </a:lnSpc>
                        <a:spcBef>
                          <a:spcPts val="0"/>
                        </a:spcBef>
                        <a:spcAft>
                          <a:spcPts val="0"/>
                        </a:spcAft>
                        <a:buClrTx/>
                        <a:buSzTx/>
                        <a:buFontTx/>
                        <a:buNone/>
                        <a:tabLst/>
                        <a:defRPr/>
                      </a:pPr>
                      <a:r>
                        <a:rPr lang="en-US" sz="1200" b="0" i="0" u="none" strike="noStrike" dirty="0" smtClean="0">
                          <a:solidFill>
                            <a:srgbClr val="000000"/>
                          </a:solidFill>
                          <a:latin typeface="Calibri"/>
                        </a:rPr>
                        <a:t>SendAccountInfo</a:t>
                      </a:r>
                    </a:p>
                  </a:txBody>
                  <a:tcPr marL="6732" marR="6732" marT="673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
        <p:nvSpPr>
          <p:cNvPr id="79" name="TextBox 78"/>
          <p:cNvSpPr txBox="1"/>
          <p:nvPr/>
        </p:nvSpPr>
        <p:spPr>
          <a:xfrm rot="16200000">
            <a:off x="116400" y="4279356"/>
            <a:ext cx="1719618" cy="307777"/>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1400" b="1" dirty="0" smtClean="0">
                <a:solidFill>
                  <a:schemeClr val="bg1"/>
                </a:solidFill>
              </a:rPr>
              <a:t>Support AISP</a:t>
            </a:r>
          </a:p>
        </p:txBody>
      </p:sp>
      <p:sp>
        <p:nvSpPr>
          <p:cNvPr id="80" name="TextBox 79"/>
          <p:cNvSpPr txBox="1"/>
          <p:nvPr/>
        </p:nvSpPr>
        <p:spPr>
          <a:xfrm rot="16200000">
            <a:off x="132322" y="2057045"/>
            <a:ext cx="1719618" cy="307777"/>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1400" b="1" dirty="0" smtClean="0">
                <a:solidFill>
                  <a:schemeClr val="bg1"/>
                </a:solidFill>
              </a:rPr>
              <a:t>Support PISP</a:t>
            </a:r>
          </a:p>
        </p:txBody>
      </p:sp>
      <p:sp>
        <p:nvSpPr>
          <p:cNvPr id="81" name="TextBox 80"/>
          <p:cNvSpPr txBox="1"/>
          <p:nvPr/>
        </p:nvSpPr>
        <p:spPr>
          <a:xfrm>
            <a:off x="641445" y="5677469"/>
            <a:ext cx="8843749" cy="523220"/>
          </a:xfrm>
          <a:prstGeom prst="rect">
            <a:avLst/>
          </a:prstGeom>
          <a:noFill/>
        </p:spPr>
        <p:txBody>
          <a:bodyPr wrap="square" rtlCol="0">
            <a:spAutoFit/>
          </a:bodyPr>
          <a:lstStyle/>
          <a:p>
            <a:r>
              <a:rPr lang="en-US" sz="1400" b="1" dirty="0" smtClean="0">
                <a:solidFill>
                  <a:schemeClr val="tx2">
                    <a:lumMod val="50000"/>
                  </a:schemeClr>
                </a:solidFill>
                <a:latin typeface="Calibri" pitchFamily="34" charset="0"/>
              </a:rPr>
              <a:t>Note: In PSD2, it will not be mandatory for Bank to play role of PISP or AISP. But it will be mandatory for Banks to play role of AS-PSP and support PISP and AISP activities performed by different Third Party Provider or other Banks.</a:t>
            </a:r>
          </a:p>
        </p:txBody>
      </p:sp>
      <p:sp>
        <p:nvSpPr>
          <p:cNvPr id="34" name="Right Arrow 33"/>
          <p:cNvSpPr/>
          <p:nvPr/>
        </p:nvSpPr>
        <p:spPr>
          <a:xfrm>
            <a:off x="5563685" y="1771193"/>
            <a:ext cx="1542197" cy="900752"/>
          </a:xfrm>
          <a:prstGeom prst="rightArrow">
            <a:avLst>
              <a:gd name="adj1" fmla="val 50000"/>
              <a:gd name="adj2" fmla="val 48485"/>
            </a:avLst>
          </a:prstGeom>
          <a:ln/>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000" b="1" dirty="0" smtClean="0">
                <a:solidFill>
                  <a:schemeClr val="bg1"/>
                </a:solidFill>
                <a:latin typeface="Calibri" pitchFamily="34" charset="0"/>
              </a:rPr>
              <a:t>AS-PSP APIs to support PISP Request</a:t>
            </a:r>
          </a:p>
        </p:txBody>
      </p:sp>
      <p:sp>
        <p:nvSpPr>
          <p:cNvPr id="36" name="Right Arrow 35"/>
          <p:cNvSpPr/>
          <p:nvPr/>
        </p:nvSpPr>
        <p:spPr>
          <a:xfrm>
            <a:off x="5597854" y="4001103"/>
            <a:ext cx="1542197" cy="900752"/>
          </a:xfrm>
          <a:prstGeom prst="rightArrow">
            <a:avLst>
              <a:gd name="adj1" fmla="val 50000"/>
              <a:gd name="adj2" fmla="val 48485"/>
            </a:avLst>
          </a:prstGeom>
          <a:ln/>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000" b="1" dirty="0" smtClean="0">
                <a:solidFill>
                  <a:schemeClr val="bg1"/>
                </a:solidFill>
                <a:latin typeface="Calibri" pitchFamily="34" charset="0"/>
              </a:rPr>
              <a:t>AS-PSP APIs to support AISP Request</a:t>
            </a:r>
          </a:p>
        </p:txBody>
      </p:sp>
    </p:spTree>
  </p:cSld>
  <p:clrMapOvr>
    <a:masterClrMapping/>
  </p:clrMapOvr>
  <p:transition spd="med">
    <p:wip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6914" name="Picture 2"/>
          <p:cNvPicPr>
            <a:picLocks noChangeAspect="1" noChangeArrowheads="1"/>
          </p:cNvPicPr>
          <p:nvPr/>
        </p:nvPicPr>
        <p:blipFill>
          <a:blip r:embed="rId2" cstate="print"/>
          <a:srcRect/>
          <a:stretch>
            <a:fillRect/>
          </a:stretch>
        </p:blipFill>
        <p:spPr bwMode="auto">
          <a:xfrm>
            <a:off x="415761" y="1679477"/>
            <a:ext cx="4298744" cy="2096876"/>
          </a:xfrm>
          <a:prstGeom prst="rect">
            <a:avLst/>
          </a:prstGeom>
          <a:ln>
            <a:headEnd/>
            <a:tailEnd/>
          </a:ln>
          <a:effectLst>
            <a:outerShdw blurRad="63500" sx="102000" sy="102000" algn="ctr" rotWithShape="0">
              <a:prstClr val="black">
                <a:alpha val="40000"/>
              </a:prstClr>
            </a:outerShdw>
          </a:effectLst>
        </p:spPr>
        <p:style>
          <a:lnRef idx="2">
            <a:schemeClr val="accent5"/>
          </a:lnRef>
          <a:fillRef idx="1">
            <a:schemeClr val="lt1"/>
          </a:fillRef>
          <a:effectRef idx="0">
            <a:schemeClr val="accent5"/>
          </a:effectRef>
          <a:fontRef idx="minor">
            <a:schemeClr val="dk1"/>
          </a:fontRef>
        </p:style>
      </p:pic>
      <p:sp>
        <p:nvSpPr>
          <p:cNvPr id="3" name="Title 2"/>
          <p:cNvSpPr>
            <a:spLocks noGrp="1"/>
          </p:cNvSpPr>
          <p:nvPr>
            <p:ph type="title"/>
          </p:nvPr>
        </p:nvSpPr>
        <p:spPr>
          <a:xfrm>
            <a:off x="0" y="212726"/>
            <a:ext cx="9906000" cy="549275"/>
          </a:xfrm>
        </p:spPr>
        <p:txBody>
          <a:bodyPr/>
          <a:lstStyle/>
          <a:p>
            <a:r>
              <a:rPr lang="en-US" sz="2400" dirty="0" smtClean="0">
                <a:solidFill>
                  <a:schemeClr val="tx2">
                    <a:lumMod val="50000"/>
                  </a:schemeClr>
                </a:solidFill>
              </a:rPr>
              <a:t>Snapshot of Business Scenarios for Banks acting as AS-PSP </a:t>
            </a:r>
            <a:r>
              <a:rPr lang="en-US" sz="2400" dirty="0" smtClean="0">
                <a:latin typeface="Calibri" pitchFamily="34" charset="0"/>
              </a:rPr>
              <a:t>to comply with PSD2 regulations </a:t>
            </a:r>
            <a:endParaRPr lang="en-US" sz="2400" dirty="0">
              <a:latin typeface="Calibri" pitchFamily="34" charset="0"/>
            </a:endParaRPr>
          </a:p>
        </p:txBody>
      </p:sp>
      <p:sp>
        <p:nvSpPr>
          <p:cNvPr id="5" name="TextBox 4"/>
          <p:cNvSpPr txBox="1"/>
          <p:nvPr/>
        </p:nvSpPr>
        <p:spPr>
          <a:xfrm>
            <a:off x="668740" y="1126571"/>
            <a:ext cx="8966579" cy="307777"/>
          </a:xfrm>
          <a:prstGeom prst="rect">
            <a:avLst/>
          </a:prstGeom>
          <a:noFill/>
        </p:spPr>
        <p:txBody>
          <a:bodyPr wrap="square" rtlCol="0">
            <a:spAutoFit/>
          </a:bodyPr>
          <a:lstStyle/>
          <a:p>
            <a:pPr algn="ctr"/>
            <a:r>
              <a:rPr lang="en-US" sz="1400" dirty="0" smtClean="0">
                <a:solidFill>
                  <a:schemeClr val="tx2">
                    <a:lumMod val="50000"/>
                  </a:schemeClr>
                </a:solidFill>
              </a:rPr>
              <a:t>All Banks has to implement these for it to be PSD2 compliant</a:t>
            </a:r>
          </a:p>
        </p:txBody>
      </p:sp>
      <p:sp>
        <p:nvSpPr>
          <p:cNvPr id="6" name="TextBox 5"/>
          <p:cNvSpPr txBox="1"/>
          <p:nvPr/>
        </p:nvSpPr>
        <p:spPr>
          <a:xfrm rot="16200000">
            <a:off x="-2396417" y="3619161"/>
            <a:ext cx="5100612" cy="307777"/>
          </a:xfrm>
          <a:prstGeom prst="rect">
            <a:avLst/>
          </a:prstGeom>
          <a:noFill/>
        </p:spPr>
        <p:txBody>
          <a:bodyPr wrap="square" rtlCol="0">
            <a:spAutoFit/>
          </a:bodyPr>
          <a:lstStyle/>
          <a:p>
            <a:pPr algn="ctr"/>
            <a:r>
              <a:rPr lang="en-US" sz="1400" b="1" dirty="0" smtClean="0">
                <a:solidFill>
                  <a:srgbClr val="000000"/>
                </a:solidFill>
                <a:latin typeface="Calibri"/>
              </a:rPr>
              <a:t>Scenarios to handle PISP request</a:t>
            </a:r>
            <a:endParaRPr lang="en-US" sz="1400" dirty="0" smtClean="0">
              <a:solidFill>
                <a:schemeClr val="tx2">
                  <a:lumMod val="50000"/>
                </a:schemeClr>
              </a:solidFill>
            </a:endParaRPr>
          </a:p>
        </p:txBody>
      </p:sp>
      <p:pic>
        <p:nvPicPr>
          <p:cNvPr id="162819" name="Picture 3"/>
          <p:cNvPicPr>
            <a:picLocks noChangeAspect="1" noChangeArrowheads="1"/>
          </p:cNvPicPr>
          <p:nvPr/>
        </p:nvPicPr>
        <p:blipFill>
          <a:blip r:embed="rId3" cstate="print"/>
          <a:srcRect/>
          <a:stretch>
            <a:fillRect/>
          </a:stretch>
        </p:blipFill>
        <p:spPr bwMode="auto">
          <a:xfrm>
            <a:off x="4988723" y="1667824"/>
            <a:ext cx="4297680" cy="2098958"/>
          </a:xfrm>
          <a:prstGeom prst="rect">
            <a:avLst/>
          </a:prstGeom>
          <a:ln w="9525">
            <a:headEnd/>
            <a:tailEnd/>
          </a:ln>
          <a:effectLst>
            <a:outerShdw blurRad="63500" sx="102000" sy="102000" algn="ctr" rotWithShape="0">
              <a:prstClr val="black">
                <a:alpha val="40000"/>
              </a:prstClr>
            </a:outerShdw>
          </a:effectLst>
        </p:spPr>
        <p:style>
          <a:lnRef idx="2">
            <a:schemeClr val="accent5"/>
          </a:lnRef>
          <a:fillRef idx="1">
            <a:schemeClr val="lt1"/>
          </a:fillRef>
          <a:effectRef idx="0">
            <a:schemeClr val="accent5"/>
          </a:effectRef>
          <a:fontRef idx="minor">
            <a:schemeClr val="dk1"/>
          </a:fontRef>
        </p:style>
      </p:pic>
      <p:pic>
        <p:nvPicPr>
          <p:cNvPr id="162820" name="Picture 4"/>
          <p:cNvPicPr>
            <a:picLocks noChangeAspect="1" noChangeArrowheads="1"/>
          </p:cNvPicPr>
          <p:nvPr/>
        </p:nvPicPr>
        <p:blipFill>
          <a:blip r:embed="rId4" cstate="print"/>
          <a:srcRect/>
          <a:stretch>
            <a:fillRect/>
          </a:stretch>
        </p:blipFill>
        <p:spPr bwMode="auto">
          <a:xfrm>
            <a:off x="413222" y="3960185"/>
            <a:ext cx="4297680" cy="2211899"/>
          </a:xfrm>
          <a:prstGeom prst="rect">
            <a:avLst/>
          </a:prstGeom>
          <a:ln w="9525">
            <a:headEnd/>
            <a:tailEnd/>
          </a:ln>
          <a:effectLst>
            <a:outerShdw blurRad="63500" sx="102000" sy="102000" algn="ctr" rotWithShape="0">
              <a:prstClr val="black">
                <a:alpha val="40000"/>
              </a:prstClr>
            </a:outerShdw>
          </a:effectLst>
        </p:spPr>
        <p:style>
          <a:lnRef idx="2">
            <a:schemeClr val="accent5"/>
          </a:lnRef>
          <a:fillRef idx="1">
            <a:schemeClr val="lt1"/>
          </a:fillRef>
          <a:effectRef idx="0">
            <a:schemeClr val="accent5"/>
          </a:effectRef>
          <a:fontRef idx="minor">
            <a:schemeClr val="dk1"/>
          </a:fontRef>
        </p:style>
      </p:pic>
      <p:sp>
        <p:nvSpPr>
          <p:cNvPr id="61" name="TextBox 60"/>
          <p:cNvSpPr txBox="1"/>
          <p:nvPr/>
        </p:nvSpPr>
        <p:spPr>
          <a:xfrm>
            <a:off x="5145206" y="5625096"/>
            <a:ext cx="4039737" cy="523220"/>
          </a:xfrm>
          <a:prstGeom prst="rect">
            <a:avLst/>
          </a:prstGeom>
          <a:noFill/>
        </p:spPr>
        <p:txBody>
          <a:bodyPr wrap="square" rtlCol="0">
            <a:spAutoFit/>
          </a:bodyPr>
          <a:lstStyle/>
          <a:p>
            <a:pPr algn="ctr"/>
            <a:r>
              <a:rPr lang="en-US" sz="1400" b="1" dirty="0" smtClean="0">
                <a:solidFill>
                  <a:schemeClr val="tx2">
                    <a:lumMod val="50000"/>
                  </a:schemeClr>
                </a:solidFill>
              </a:rPr>
              <a:t>These 3 Scenarios are </a:t>
            </a:r>
            <a:r>
              <a:rPr lang="en-US" sz="1400" b="1" dirty="0" smtClean="0">
                <a:solidFill>
                  <a:srgbClr val="FF0000"/>
                </a:solidFill>
              </a:rPr>
              <a:t>mandatory</a:t>
            </a:r>
            <a:r>
              <a:rPr lang="en-US" sz="1400" b="1" dirty="0" smtClean="0">
                <a:solidFill>
                  <a:schemeClr val="tx2">
                    <a:lumMod val="50000"/>
                  </a:schemeClr>
                </a:solidFill>
              </a:rPr>
              <a:t> Scenarios that every bank has to cover under PSD2.</a:t>
            </a:r>
          </a:p>
        </p:txBody>
      </p:sp>
      <p:graphicFrame>
        <p:nvGraphicFramePr>
          <p:cNvPr id="62" name="Table 61"/>
          <p:cNvGraphicFramePr>
            <a:graphicFrameLocks noGrp="1"/>
          </p:cNvGraphicFramePr>
          <p:nvPr/>
        </p:nvGraphicFramePr>
        <p:xfrm>
          <a:off x="5636521" y="3998149"/>
          <a:ext cx="3275462" cy="1624718"/>
        </p:xfrm>
        <a:graphic>
          <a:graphicData uri="http://schemas.openxmlformats.org/drawingml/2006/table">
            <a:tbl>
              <a:tblPr/>
              <a:tblGrid>
                <a:gridCol w="3275462"/>
              </a:tblGrid>
              <a:tr h="295854">
                <a:tc>
                  <a:txBody>
                    <a:bodyPr/>
                    <a:lstStyle/>
                    <a:p>
                      <a:pPr algn="ctr" fontAlgn="t"/>
                      <a:r>
                        <a:rPr lang="en-US" sz="1200" b="1" i="0" u="none" strike="noStrike" dirty="0" smtClean="0">
                          <a:solidFill>
                            <a:srgbClr val="000000"/>
                          </a:solidFill>
                          <a:latin typeface="Calibri"/>
                        </a:rPr>
                        <a:t>Mandatory Functionality/</a:t>
                      </a:r>
                      <a:r>
                        <a:rPr lang="en-US" sz="1200" b="1" i="0" u="none" strike="noStrike" baseline="0" dirty="0" smtClean="0">
                          <a:solidFill>
                            <a:srgbClr val="000000"/>
                          </a:solidFill>
                          <a:latin typeface="Calibri"/>
                        </a:rPr>
                        <a:t>APIs</a:t>
                      </a:r>
                      <a:endParaRPr lang="en-US" sz="1200" b="1" i="0" u="none" strike="noStrike" dirty="0">
                        <a:solidFill>
                          <a:srgbClr val="000000"/>
                        </a:solidFill>
                        <a:latin typeface="Calibri"/>
                      </a:endParaRPr>
                    </a:p>
                  </a:txBody>
                  <a:tcPr marL="6732" marR="6732" marT="673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D9C3"/>
                    </a:solidFill>
                  </a:tcPr>
                </a:tc>
              </a:tr>
              <a:tr h="208327">
                <a:tc>
                  <a:txBody>
                    <a:bodyPr/>
                    <a:lstStyle/>
                    <a:p>
                      <a:pPr algn="ctr" fontAlgn="t"/>
                      <a:r>
                        <a:rPr lang="en-US" sz="1200" b="0" i="0" u="none" strike="noStrike" dirty="0">
                          <a:solidFill>
                            <a:srgbClr val="00264A"/>
                          </a:solidFill>
                          <a:latin typeface="Calibri"/>
                        </a:rPr>
                        <a:t>verifyCustomerLoginDetails</a:t>
                      </a:r>
                      <a:r>
                        <a:rPr lang="en-US" sz="1200" b="0" i="0" u="none" strike="noStrike" dirty="0">
                          <a:solidFill>
                            <a:srgbClr val="000000"/>
                          </a:solidFill>
                          <a:latin typeface="Calibri"/>
                        </a:rPr>
                        <a:t> </a:t>
                      </a:r>
                    </a:p>
                  </a:txBody>
                  <a:tcPr marL="6732" marR="6732" marT="673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08327">
                <a:tc>
                  <a:txBody>
                    <a:bodyPr/>
                    <a:lstStyle/>
                    <a:p>
                      <a:pPr algn="ctr" fontAlgn="t"/>
                      <a:r>
                        <a:rPr lang="en-US" sz="1200" b="0" i="0" u="none" strike="noStrike" dirty="0">
                          <a:solidFill>
                            <a:srgbClr val="00264A"/>
                          </a:solidFill>
                          <a:latin typeface="Calibri"/>
                        </a:rPr>
                        <a:t>checkMerchantCreditDetails </a:t>
                      </a:r>
                    </a:p>
                  </a:txBody>
                  <a:tcPr marL="6732" marR="6732" marT="673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44080">
                <a:tc>
                  <a:txBody>
                    <a:bodyPr/>
                    <a:lstStyle/>
                    <a:p>
                      <a:pPr algn="ctr" fontAlgn="t"/>
                      <a:r>
                        <a:rPr lang="en-US" sz="1200" b="0" i="0" u="none" strike="noStrike" dirty="0">
                          <a:solidFill>
                            <a:srgbClr val="00264A"/>
                          </a:solidFill>
                          <a:latin typeface="Calibri"/>
                        </a:rPr>
                        <a:t>verifyTransactionAndOTPDetails</a:t>
                      </a:r>
                      <a:r>
                        <a:rPr lang="en-US" sz="1200" b="0" i="0" u="none" strike="noStrike" dirty="0">
                          <a:solidFill>
                            <a:srgbClr val="000000"/>
                          </a:solidFill>
                          <a:latin typeface="Calibri"/>
                        </a:rPr>
                        <a:t> </a:t>
                      </a:r>
                    </a:p>
                  </a:txBody>
                  <a:tcPr marL="6732" marR="6732" marT="673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08327">
                <a:tc>
                  <a:txBody>
                    <a:bodyPr/>
                    <a:lstStyle/>
                    <a:p>
                      <a:pPr algn="ctr" fontAlgn="t"/>
                      <a:r>
                        <a:rPr lang="en-US" sz="1200" b="0" i="0" u="none" strike="noStrike" dirty="0">
                          <a:solidFill>
                            <a:srgbClr val="00264A"/>
                          </a:solidFill>
                          <a:latin typeface="Calibri"/>
                        </a:rPr>
                        <a:t>executePaymentOrder</a:t>
                      </a:r>
                      <a:r>
                        <a:rPr lang="en-US" sz="1200" b="0" i="0" u="none" strike="noStrike" dirty="0">
                          <a:solidFill>
                            <a:srgbClr val="000000"/>
                          </a:solidFill>
                          <a:latin typeface="Calibri"/>
                        </a:rPr>
                        <a:t> </a:t>
                      </a:r>
                    </a:p>
                  </a:txBody>
                  <a:tcPr marL="6732" marR="6732" marT="673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08327">
                <a:tc>
                  <a:txBody>
                    <a:bodyPr/>
                    <a:lstStyle/>
                    <a:p>
                      <a:pPr algn="ctr" fontAlgn="t"/>
                      <a:r>
                        <a:rPr lang="en-US" sz="1200" b="0" i="0" u="none" strike="noStrike" dirty="0">
                          <a:solidFill>
                            <a:srgbClr val="00264A"/>
                          </a:solidFill>
                          <a:latin typeface="Calibri"/>
                        </a:rPr>
                        <a:t>sendPaymentOTPToCustomer</a:t>
                      </a:r>
                      <a:r>
                        <a:rPr lang="en-US" sz="1200" b="0" i="0" u="none" strike="noStrike" dirty="0">
                          <a:solidFill>
                            <a:srgbClr val="000000"/>
                          </a:solidFill>
                          <a:latin typeface="Calibri"/>
                        </a:rPr>
                        <a:t> </a:t>
                      </a:r>
                    </a:p>
                  </a:txBody>
                  <a:tcPr marL="6732" marR="6732" marT="673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51476">
                <a:tc>
                  <a:txBody>
                    <a:bodyPr/>
                    <a:lstStyle/>
                    <a:p>
                      <a:pPr algn="ctr" fontAlgn="t"/>
                      <a:r>
                        <a:rPr lang="en-US" sz="1200" b="0" i="0" u="none" strike="noStrike" dirty="0">
                          <a:solidFill>
                            <a:srgbClr val="00264A"/>
                          </a:solidFill>
                          <a:latin typeface="Calibri"/>
                        </a:rPr>
                        <a:t>notifyPaymentOrderStatus</a:t>
                      </a:r>
                    </a:p>
                  </a:txBody>
                  <a:tcPr marL="6732" marR="6732" marT="673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
        <p:nvSpPr>
          <p:cNvPr id="63" name="TextBox 62"/>
          <p:cNvSpPr txBox="1"/>
          <p:nvPr/>
        </p:nvSpPr>
        <p:spPr>
          <a:xfrm>
            <a:off x="5650169" y="6127846"/>
            <a:ext cx="3439235" cy="215444"/>
          </a:xfrm>
          <a:prstGeom prst="rect">
            <a:avLst/>
          </a:prstGeom>
          <a:noFill/>
        </p:spPr>
        <p:txBody>
          <a:bodyPr wrap="square" rtlCol="0">
            <a:spAutoFit/>
          </a:bodyPr>
          <a:lstStyle/>
          <a:p>
            <a:r>
              <a:rPr lang="en-US" sz="800" dirty="0" smtClean="0">
                <a:solidFill>
                  <a:schemeClr val="tx2">
                    <a:lumMod val="50000"/>
                  </a:schemeClr>
                </a:solidFill>
              </a:rPr>
              <a:t>Note: Functionalities/APIs are covered in detail in subsequent slides</a:t>
            </a:r>
          </a:p>
        </p:txBody>
      </p:sp>
      <p:sp>
        <p:nvSpPr>
          <p:cNvPr id="64" name="Oval 63"/>
          <p:cNvSpPr/>
          <p:nvPr/>
        </p:nvSpPr>
        <p:spPr>
          <a:xfrm>
            <a:off x="2838735" y="1569492"/>
            <a:ext cx="1187355" cy="1146412"/>
          </a:xfrm>
          <a:prstGeom prst="ellipse">
            <a:avLst/>
          </a:prstGeom>
          <a:noFill/>
          <a:ln>
            <a:solidFill>
              <a:srgbClr val="6A952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smtClean="0">
              <a:solidFill>
                <a:schemeClr val="tx2">
                  <a:lumMod val="50000"/>
                </a:schemeClr>
              </a:solidFill>
              <a:latin typeface="Calibri" pitchFamily="34" charset="0"/>
            </a:endParaRPr>
          </a:p>
        </p:txBody>
      </p:sp>
      <p:sp>
        <p:nvSpPr>
          <p:cNvPr id="65" name="Oval 64"/>
          <p:cNvSpPr/>
          <p:nvPr/>
        </p:nvSpPr>
        <p:spPr>
          <a:xfrm>
            <a:off x="7467601" y="1599062"/>
            <a:ext cx="1187355" cy="1146412"/>
          </a:xfrm>
          <a:prstGeom prst="ellipse">
            <a:avLst/>
          </a:prstGeom>
          <a:noFill/>
          <a:ln>
            <a:solidFill>
              <a:srgbClr val="6A952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smtClean="0">
              <a:solidFill>
                <a:schemeClr val="tx2">
                  <a:lumMod val="50000"/>
                </a:schemeClr>
              </a:solidFill>
              <a:latin typeface="Calibri" pitchFamily="34" charset="0"/>
            </a:endParaRPr>
          </a:p>
        </p:txBody>
      </p:sp>
      <p:sp>
        <p:nvSpPr>
          <p:cNvPr id="66" name="Oval 65"/>
          <p:cNvSpPr/>
          <p:nvPr/>
        </p:nvSpPr>
        <p:spPr>
          <a:xfrm>
            <a:off x="2636293" y="3823647"/>
            <a:ext cx="1187355" cy="1146412"/>
          </a:xfrm>
          <a:prstGeom prst="ellipse">
            <a:avLst/>
          </a:prstGeom>
          <a:noFill/>
          <a:ln>
            <a:solidFill>
              <a:srgbClr val="6A952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smtClean="0">
              <a:solidFill>
                <a:schemeClr val="tx2">
                  <a:lumMod val="50000"/>
                </a:schemeClr>
              </a:solidFill>
              <a:latin typeface="Calibri" pitchFamily="34" charset="0"/>
            </a:endParaRPr>
          </a:p>
        </p:txBody>
      </p:sp>
      <p:cxnSp>
        <p:nvCxnSpPr>
          <p:cNvPr id="68" name="Straight Arrow Connector 67"/>
          <p:cNvCxnSpPr>
            <a:stCxn id="64" idx="5"/>
          </p:cNvCxnSpPr>
          <p:nvPr/>
        </p:nvCxnSpPr>
        <p:spPr>
          <a:xfrm>
            <a:off x="3852206" y="2548016"/>
            <a:ext cx="1757024" cy="2010336"/>
          </a:xfrm>
          <a:prstGeom prst="straightConnector1">
            <a:avLst/>
          </a:prstGeom>
          <a:ln>
            <a:tailEnd type="arrow"/>
          </a:ln>
        </p:spPr>
        <p:style>
          <a:lnRef idx="1">
            <a:schemeClr val="accent6"/>
          </a:lnRef>
          <a:fillRef idx="0">
            <a:schemeClr val="accent6"/>
          </a:fillRef>
          <a:effectRef idx="0">
            <a:schemeClr val="accent6"/>
          </a:effectRef>
          <a:fontRef idx="minor">
            <a:schemeClr val="tx1"/>
          </a:fontRef>
        </p:style>
      </p:cxnSp>
      <p:cxnSp>
        <p:nvCxnSpPr>
          <p:cNvPr id="70" name="Straight Arrow Connector 69"/>
          <p:cNvCxnSpPr>
            <a:stCxn id="66" idx="5"/>
          </p:cNvCxnSpPr>
          <p:nvPr/>
        </p:nvCxnSpPr>
        <p:spPr>
          <a:xfrm>
            <a:off x="3649764" y="4802171"/>
            <a:ext cx="2027705" cy="15489"/>
          </a:xfrm>
          <a:prstGeom prst="straightConnector1">
            <a:avLst/>
          </a:prstGeom>
          <a:ln>
            <a:tailEnd type="arrow"/>
          </a:ln>
        </p:spPr>
        <p:style>
          <a:lnRef idx="1">
            <a:schemeClr val="accent6"/>
          </a:lnRef>
          <a:fillRef idx="0">
            <a:schemeClr val="accent6"/>
          </a:fillRef>
          <a:effectRef idx="0">
            <a:schemeClr val="accent6"/>
          </a:effectRef>
          <a:fontRef idx="minor">
            <a:schemeClr val="tx1"/>
          </a:fontRef>
        </p:style>
      </p:cxnSp>
      <p:cxnSp>
        <p:nvCxnSpPr>
          <p:cNvPr id="79" name="Straight Arrow Connector 78"/>
          <p:cNvCxnSpPr>
            <a:stCxn id="65" idx="2"/>
          </p:cNvCxnSpPr>
          <p:nvPr/>
        </p:nvCxnSpPr>
        <p:spPr>
          <a:xfrm>
            <a:off x="7467601" y="2172268"/>
            <a:ext cx="38668" cy="1812878"/>
          </a:xfrm>
          <a:prstGeom prst="straightConnector1">
            <a:avLst/>
          </a:prstGeom>
          <a:ln>
            <a:tailEnd type="arrow"/>
          </a:ln>
        </p:spPr>
        <p:style>
          <a:lnRef idx="1">
            <a:schemeClr val="accent6"/>
          </a:lnRef>
          <a:fillRef idx="0">
            <a:schemeClr val="accent6"/>
          </a:fillRef>
          <a:effectRef idx="0">
            <a:schemeClr val="accent6"/>
          </a:effectRef>
          <a:fontRef idx="minor">
            <a:schemeClr val="tx1"/>
          </a:fontRef>
        </p:style>
      </p:cxnSp>
      <p:sp>
        <p:nvSpPr>
          <p:cNvPr id="83" name="TextBox 82"/>
          <p:cNvSpPr txBox="1"/>
          <p:nvPr/>
        </p:nvSpPr>
        <p:spPr>
          <a:xfrm>
            <a:off x="1473958" y="1364777"/>
            <a:ext cx="1091821" cy="276999"/>
          </a:xfrm>
          <a:prstGeom prst="rect">
            <a:avLst/>
          </a:prstGeom>
          <a:noFill/>
        </p:spPr>
        <p:txBody>
          <a:bodyPr wrap="square" rtlCol="0">
            <a:spAutoFit/>
          </a:bodyPr>
          <a:lstStyle/>
          <a:p>
            <a:pPr algn="ctr"/>
            <a:r>
              <a:rPr lang="en-US" sz="1200" dirty="0" smtClean="0">
                <a:solidFill>
                  <a:schemeClr val="tx2">
                    <a:lumMod val="50000"/>
                  </a:schemeClr>
                </a:solidFill>
              </a:rPr>
              <a:t>Scenario 1</a:t>
            </a:r>
          </a:p>
        </p:txBody>
      </p:sp>
      <p:sp>
        <p:nvSpPr>
          <p:cNvPr id="84" name="TextBox 83"/>
          <p:cNvSpPr txBox="1"/>
          <p:nvPr/>
        </p:nvSpPr>
        <p:spPr>
          <a:xfrm>
            <a:off x="6512257" y="1407995"/>
            <a:ext cx="1091821" cy="276999"/>
          </a:xfrm>
          <a:prstGeom prst="rect">
            <a:avLst/>
          </a:prstGeom>
          <a:noFill/>
        </p:spPr>
        <p:txBody>
          <a:bodyPr wrap="square" rtlCol="0">
            <a:spAutoFit/>
          </a:bodyPr>
          <a:lstStyle/>
          <a:p>
            <a:pPr algn="ctr"/>
            <a:r>
              <a:rPr lang="en-US" sz="1200" dirty="0" smtClean="0">
                <a:solidFill>
                  <a:schemeClr val="tx2">
                    <a:lumMod val="50000"/>
                  </a:schemeClr>
                </a:solidFill>
              </a:rPr>
              <a:t>Scenario 2</a:t>
            </a:r>
          </a:p>
        </p:txBody>
      </p:sp>
      <p:sp>
        <p:nvSpPr>
          <p:cNvPr id="85" name="TextBox 84"/>
          <p:cNvSpPr txBox="1"/>
          <p:nvPr/>
        </p:nvSpPr>
        <p:spPr>
          <a:xfrm>
            <a:off x="1912961" y="6143768"/>
            <a:ext cx="1091821" cy="276999"/>
          </a:xfrm>
          <a:prstGeom prst="rect">
            <a:avLst/>
          </a:prstGeom>
          <a:noFill/>
        </p:spPr>
        <p:txBody>
          <a:bodyPr wrap="square" rtlCol="0">
            <a:spAutoFit/>
          </a:bodyPr>
          <a:lstStyle/>
          <a:p>
            <a:pPr algn="ctr"/>
            <a:r>
              <a:rPr lang="en-US" sz="1200" dirty="0" smtClean="0">
                <a:solidFill>
                  <a:schemeClr val="tx2">
                    <a:lumMod val="50000"/>
                  </a:schemeClr>
                </a:solidFill>
              </a:rPr>
              <a:t>Scenario 3</a:t>
            </a:r>
          </a:p>
        </p:txBody>
      </p:sp>
      <p:sp>
        <p:nvSpPr>
          <p:cNvPr id="20" name="Line Callout 1 19"/>
          <p:cNvSpPr/>
          <p:nvPr/>
        </p:nvSpPr>
        <p:spPr>
          <a:xfrm>
            <a:off x="1914526" y="1990726"/>
            <a:ext cx="523875" cy="180975"/>
          </a:xfrm>
          <a:prstGeom prst="borderCallout1">
            <a:avLst>
              <a:gd name="adj1" fmla="val 97700"/>
              <a:gd name="adj2" fmla="val 50238"/>
              <a:gd name="adj3" fmla="val 173027"/>
              <a:gd name="adj4" fmla="val 124134"/>
            </a:avLst>
          </a:prstGeom>
          <a:noFill/>
          <a:ln>
            <a:solidFill>
              <a:srgbClr val="AF1C6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b="1" dirty="0" smtClean="0">
                <a:solidFill>
                  <a:schemeClr val="accent3">
                    <a:lumMod val="60000"/>
                    <a:lumOff val="40000"/>
                  </a:schemeClr>
                </a:solidFill>
                <a:latin typeface="Calibri" pitchFamily="34" charset="0"/>
              </a:rPr>
              <a:t>Pain.001</a:t>
            </a:r>
          </a:p>
        </p:txBody>
      </p:sp>
      <p:sp>
        <p:nvSpPr>
          <p:cNvPr id="21" name="Line Callout 1 20"/>
          <p:cNvSpPr/>
          <p:nvPr/>
        </p:nvSpPr>
        <p:spPr>
          <a:xfrm>
            <a:off x="2562226" y="2671763"/>
            <a:ext cx="523875" cy="180975"/>
          </a:xfrm>
          <a:prstGeom prst="borderCallout1">
            <a:avLst>
              <a:gd name="adj1" fmla="val -4932"/>
              <a:gd name="adj2" fmla="val 63874"/>
              <a:gd name="adj3" fmla="val -124342"/>
              <a:gd name="adj4" fmla="val 55952"/>
            </a:avLst>
          </a:prstGeom>
          <a:noFill/>
          <a:ln>
            <a:solidFill>
              <a:srgbClr val="AF1C6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b="1" dirty="0" smtClean="0">
                <a:solidFill>
                  <a:schemeClr val="accent3">
                    <a:lumMod val="60000"/>
                    <a:lumOff val="40000"/>
                  </a:schemeClr>
                </a:solidFill>
                <a:latin typeface="Calibri" pitchFamily="34" charset="0"/>
              </a:rPr>
              <a:t>Pain.002</a:t>
            </a:r>
          </a:p>
        </p:txBody>
      </p:sp>
      <p:sp>
        <p:nvSpPr>
          <p:cNvPr id="22" name="Line Callout 1 21"/>
          <p:cNvSpPr/>
          <p:nvPr/>
        </p:nvSpPr>
        <p:spPr>
          <a:xfrm>
            <a:off x="4057651" y="1752601"/>
            <a:ext cx="523875" cy="180975"/>
          </a:xfrm>
          <a:prstGeom prst="borderCallout1">
            <a:avLst>
              <a:gd name="adj1" fmla="val 97700"/>
              <a:gd name="adj2" fmla="val 50238"/>
              <a:gd name="adj3" fmla="val 251974"/>
              <a:gd name="adj4" fmla="val 24134"/>
            </a:avLst>
          </a:prstGeom>
          <a:noFill/>
          <a:ln>
            <a:solidFill>
              <a:srgbClr val="AF1C6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b="1" dirty="0" smtClean="0">
                <a:solidFill>
                  <a:schemeClr val="accent3">
                    <a:lumMod val="60000"/>
                    <a:lumOff val="40000"/>
                  </a:schemeClr>
                </a:solidFill>
                <a:latin typeface="Calibri" pitchFamily="34" charset="0"/>
              </a:rPr>
              <a:t>Pacs.008</a:t>
            </a:r>
          </a:p>
        </p:txBody>
      </p:sp>
      <p:sp>
        <p:nvSpPr>
          <p:cNvPr id="23" name="Line Callout 1 22"/>
          <p:cNvSpPr/>
          <p:nvPr/>
        </p:nvSpPr>
        <p:spPr>
          <a:xfrm>
            <a:off x="4105276" y="3433764"/>
            <a:ext cx="523875" cy="180975"/>
          </a:xfrm>
          <a:prstGeom prst="borderCallout1">
            <a:avLst>
              <a:gd name="adj1" fmla="val -4932"/>
              <a:gd name="adj2" fmla="val 36602"/>
              <a:gd name="adj3" fmla="val -108553"/>
              <a:gd name="adj4" fmla="val 20498"/>
            </a:avLst>
          </a:prstGeom>
          <a:noFill/>
          <a:ln>
            <a:solidFill>
              <a:srgbClr val="AF1C6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b="1" dirty="0" smtClean="0">
                <a:solidFill>
                  <a:schemeClr val="accent3">
                    <a:lumMod val="60000"/>
                    <a:lumOff val="40000"/>
                  </a:schemeClr>
                </a:solidFill>
                <a:latin typeface="Calibri" pitchFamily="34" charset="0"/>
              </a:rPr>
              <a:t>Pacs.008</a:t>
            </a:r>
          </a:p>
        </p:txBody>
      </p:sp>
      <p:sp>
        <p:nvSpPr>
          <p:cNvPr id="24" name="Line Callout 1 23"/>
          <p:cNvSpPr/>
          <p:nvPr/>
        </p:nvSpPr>
        <p:spPr>
          <a:xfrm>
            <a:off x="7153276" y="2638426"/>
            <a:ext cx="523875" cy="180975"/>
          </a:xfrm>
          <a:prstGeom prst="borderCallout1">
            <a:avLst>
              <a:gd name="adj1" fmla="val -4932"/>
              <a:gd name="adj2" fmla="val 63874"/>
              <a:gd name="adj3" fmla="val -124342"/>
              <a:gd name="adj4" fmla="val 55952"/>
            </a:avLst>
          </a:prstGeom>
          <a:noFill/>
          <a:ln>
            <a:solidFill>
              <a:srgbClr val="AF1C6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b="1" dirty="0" smtClean="0">
                <a:solidFill>
                  <a:schemeClr val="accent3">
                    <a:lumMod val="60000"/>
                    <a:lumOff val="40000"/>
                  </a:schemeClr>
                </a:solidFill>
                <a:latin typeface="Calibri" pitchFamily="34" charset="0"/>
              </a:rPr>
              <a:t>Pain.002</a:t>
            </a:r>
          </a:p>
        </p:txBody>
      </p:sp>
      <p:sp>
        <p:nvSpPr>
          <p:cNvPr id="25" name="Line Callout 1 24"/>
          <p:cNvSpPr/>
          <p:nvPr/>
        </p:nvSpPr>
        <p:spPr>
          <a:xfrm>
            <a:off x="6496051" y="2062163"/>
            <a:ext cx="523875" cy="180975"/>
          </a:xfrm>
          <a:prstGeom prst="borderCallout1">
            <a:avLst>
              <a:gd name="adj1" fmla="val 50331"/>
              <a:gd name="adj2" fmla="val 102056"/>
              <a:gd name="adj3" fmla="val 83552"/>
              <a:gd name="adj4" fmla="val 127770"/>
            </a:avLst>
          </a:prstGeom>
          <a:noFill/>
          <a:ln>
            <a:solidFill>
              <a:srgbClr val="AF1C6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b="1" dirty="0" smtClean="0">
                <a:solidFill>
                  <a:schemeClr val="accent3">
                    <a:lumMod val="60000"/>
                    <a:lumOff val="40000"/>
                  </a:schemeClr>
                </a:solidFill>
                <a:latin typeface="Calibri" pitchFamily="34" charset="0"/>
              </a:rPr>
              <a:t>Pain.001</a:t>
            </a:r>
          </a:p>
        </p:txBody>
      </p:sp>
      <p:sp>
        <p:nvSpPr>
          <p:cNvPr id="26" name="Line Callout 1 25"/>
          <p:cNvSpPr/>
          <p:nvPr/>
        </p:nvSpPr>
        <p:spPr>
          <a:xfrm>
            <a:off x="8629651" y="1733551"/>
            <a:ext cx="523875" cy="180975"/>
          </a:xfrm>
          <a:prstGeom prst="borderCallout1">
            <a:avLst>
              <a:gd name="adj1" fmla="val 97700"/>
              <a:gd name="adj2" fmla="val 50238"/>
              <a:gd name="adj3" fmla="val 251974"/>
              <a:gd name="adj4" fmla="val 24134"/>
            </a:avLst>
          </a:prstGeom>
          <a:noFill/>
          <a:ln>
            <a:solidFill>
              <a:srgbClr val="AF1C6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b="1" dirty="0" smtClean="0">
                <a:solidFill>
                  <a:schemeClr val="accent3">
                    <a:lumMod val="60000"/>
                    <a:lumOff val="40000"/>
                  </a:schemeClr>
                </a:solidFill>
                <a:latin typeface="Calibri" pitchFamily="34" charset="0"/>
              </a:rPr>
              <a:t>Pacs.008</a:t>
            </a:r>
          </a:p>
        </p:txBody>
      </p:sp>
      <p:sp>
        <p:nvSpPr>
          <p:cNvPr id="27" name="Line Callout 1 26"/>
          <p:cNvSpPr/>
          <p:nvPr/>
        </p:nvSpPr>
        <p:spPr>
          <a:xfrm>
            <a:off x="8686801" y="3367089"/>
            <a:ext cx="523875" cy="180975"/>
          </a:xfrm>
          <a:prstGeom prst="borderCallout1">
            <a:avLst>
              <a:gd name="adj1" fmla="val 2963"/>
              <a:gd name="adj2" fmla="val 40238"/>
              <a:gd name="adj3" fmla="val -84868"/>
              <a:gd name="adj4" fmla="val 20498"/>
            </a:avLst>
          </a:prstGeom>
          <a:noFill/>
          <a:ln>
            <a:solidFill>
              <a:srgbClr val="AF1C6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b="1" dirty="0" smtClean="0">
                <a:solidFill>
                  <a:schemeClr val="accent3">
                    <a:lumMod val="60000"/>
                    <a:lumOff val="40000"/>
                  </a:schemeClr>
                </a:solidFill>
                <a:latin typeface="Calibri" pitchFamily="34" charset="0"/>
              </a:rPr>
              <a:t>Pacs.008</a:t>
            </a:r>
          </a:p>
        </p:txBody>
      </p:sp>
      <p:sp>
        <p:nvSpPr>
          <p:cNvPr id="28" name="Line Callout 1 27"/>
          <p:cNvSpPr/>
          <p:nvPr/>
        </p:nvSpPr>
        <p:spPr>
          <a:xfrm>
            <a:off x="1990186" y="5587492"/>
            <a:ext cx="523875" cy="180975"/>
          </a:xfrm>
          <a:prstGeom prst="borderCallout1">
            <a:avLst>
              <a:gd name="adj1" fmla="val -2102"/>
              <a:gd name="adj2" fmla="val 74063"/>
              <a:gd name="adj3" fmla="val -97580"/>
              <a:gd name="adj4" fmla="val 55317"/>
            </a:avLst>
          </a:prstGeom>
          <a:noFill/>
          <a:ln>
            <a:solidFill>
              <a:srgbClr val="AF1C6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b="1" dirty="0" smtClean="0">
                <a:solidFill>
                  <a:schemeClr val="accent3">
                    <a:lumMod val="60000"/>
                    <a:lumOff val="40000"/>
                  </a:schemeClr>
                </a:solidFill>
                <a:latin typeface="Calibri" pitchFamily="34" charset="0"/>
              </a:rPr>
              <a:t>Pain.001</a:t>
            </a:r>
          </a:p>
        </p:txBody>
      </p:sp>
      <p:sp>
        <p:nvSpPr>
          <p:cNvPr id="29" name="Line Callout 1 28"/>
          <p:cNvSpPr/>
          <p:nvPr/>
        </p:nvSpPr>
        <p:spPr>
          <a:xfrm>
            <a:off x="1558687" y="4765106"/>
            <a:ext cx="523875" cy="180975"/>
          </a:xfrm>
          <a:prstGeom prst="borderCallout1">
            <a:avLst>
              <a:gd name="adj1" fmla="val 47501"/>
              <a:gd name="adj2" fmla="val 103394"/>
              <a:gd name="adj3" fmla="val 99690"/>
              <a:gd name="adj4" fmla="val 143225"/>
            </a:avLst>
          </a:prstGeom>
          <a:noFill/>
          <a:ln>
            <a:solidFill>
              <a:srgbClr val="AF1C6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b="1" dirty="0" smtClean="0">
                <a:solidFill>
                  <a:schemeClr val="accent3">
                    <a:lumMod val="60000"/>
                    <a:lumOff val="40000"/>
                  </a:schemeClr>
                </a:solidFill>
                <a:latin typeface="Calibri" pitchFamily="34" charset="0"/>
              </a:rPr>
              <a:t>Pacs.002</a:t>
            </a:r>
          </a:p>
        </p:txBody>
      </p:sp>
      <p:sp>
        <p:nvSpPr>
          <p:cNvPr id="30" name="Line Callout 1 29"/>
          <p:cNvSpPr/>
          <p:nvPr/>
        </p:nvSpPr>
        <p:spPr>
          <a:xfrm>
            <a:off x="4059269" y="5552986"/>
            <a:ext cx="523875" cy="180975"/>
          </a:xfrm>
          <a:prstGeom prst="borderCallout1">
            <a:avLst>
              <a:gd name="adj1" fmla="val -4932"/>
              <a:gd name="adj2" fmla="val 36602"/>
              <a:gd name="adj3" fmla="val -108553"/>
              <a:gd name="adj4" fmla="val 20498"/>
            </a:avLst>
          </a:prstGeom>
          <a:noFill/>
          <a:ln>
            <a:solidFill>
              <a:srgbClr val="AF1C6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b="1" dirty="0" smtClean="0">
                <a:solidFill>
                  <a:schemeClr val="accent3">
                    <a:lumMod val="60000"/>
                    <a:lumOff val="40000"/>
                  </a:schemeClr>
                </a:solidFill>
                <a:latin typeface="Calibri" pitchFamily="34" charset="0"/>
              </a:rPr>
              <a:t>Pacs.008</a:t>
            </a:r>
          </a:p>
        </p:txBody>
      </p:sp>
      <p:sp>
        <p:nvSpPr>
          <p:cNvPr id="31" name="Line Callout 1 30"/>
          <p:cNvSpPr/>
          <p:nvPr/>
        </p:nvSpPr>
        <p:spPr>
          <a:xfrm>
            <a:off x="4028896" y="4009846"/>
            <a:ext cx="523875" cy="180975"/>
          </a:xfrm>
          <a:prstGeom prst="borderCallout1">
            <a:avLst>
              <a:gd name="adj1" fmla="val 97700"/>
              <a:gd name="adj2" fmla="val 50238"/>
              <a:gd name="adj3" fmla="val 251974"/>
              <a:gd name="adj4" fmla="val 24134"/>
            </a:avLst>
          </a:prstGeom>
          <a:noFill/>
          <a:ln>
            <a:solidFill>
              <a:srgbClr val="AF1C6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b="1" dirty="0" smtClean="0">
                <a:solidFill>
                  <a:schemeClr val="accent3">
                    <a:lumMod val="60000"/>
                    <a:lumOff val="40000"/>
                  </a:schemeClr>
                </a:solidFill>
                <a:latin typeface="Calibri" pitchFamily="34" charset="0"/>
              </a:rPr>
              <a:t>Pacs.008</a:t>
            </a:r>
          </a:p>
        </p:txBody>
      </p:sp>
      <p:sp>
        <p:nvSpPr>
          <p:cNvPr id="32" name="Line Callout 1 31"/>
          <p:cNvSpPr/>
          <p:nvPr/>
        </p:nvSpPr>
        <p:spPr>
          <a:xfrm>
            <a:off x="1345722" y="1155940"/>
            <a:ext cx="1509622" cy="293298"/>
          </a:xfrm>
          <a:prstGeom prst="borderCallout1">
            <a:avLst>
              <a:gd name="adj1" fmla="val 93445"/>
              <a:gd name="adj2" fmla="val 63381"/>
              <a:gd name="adj3" fmla="val 329296"/>
              <a:gd name="adj4" fmla="val 91374"/>
            </a:avLst>
          </a:prstGeom>
          <a:noFill/>
          <a:ln>
            <a:solidFill>
              <a:srgbClr val="AF1C6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b="1" dirty="0" smtClean="0">
                <a:solidFill>
                  <a:srgbClr val="0085B3"/>
                </a:solidFill>
              </a:rPr>
              <a:t>*Can be Camt.036 (DebitAuthorisationResponse)*</a:t>
            </a:r>
          </a:p>
        </p:txBody>
      </p:sp>
      <p:sp>
        <p:nvSpPr>
          <p:cNvPr id="33" name="Line Callout 1 32"/>
          <p:cNvSpPr/>
          <p:nvPr/>
        </p:nvSpPr>
        <p:spPr>
          <a:xfrm>
            <a:off x="7545239" y="1092679"/>
            <a:ext cx="1509622" cy="293298"/>
          </a:xfrm>
          <a:prstGeom prst="borderCallout1">
            <a:avLst>
              <a:gd name="adj1" fmla="val 93445"/>
              <a:gd name="adj2" fmla="val 6810"/>
              <a:gd name="adj3" fmla="val 349885"/>
              <a:gd name="adj4" fmla="val -13197"/>
            </a:avLst>
          </a:prstGeom>
          <a:noFill/>
          <a:ln>
            <a:solidFill>
              <a:srgbClr val="AF1C6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b="1" dirty="0" smtClean="0">
                <a:solidFill>
                  <a:srgbClr val="0085B3"/>
                </a:solidFill>
              </a:rPr>
              <a:t>Can be Camt.036 (DebitAuthorisationResponse)</a:t>
            </a:r>
          </a:p>
        </p:txBody>
      </p:sp>
      <p:sp>
        <p:nvSpPr>
          <p:cNvPr id="34" name="Line Callout 1 33"/>
          <p:cNvSpPr/>
          <p:nvPr/>
        </p:nvSpPr>
        <p:spPr>
          <a:xfrm>
            <a:off x="905774" y="3416060"/>
            <a:ext cx="914399" cy="362309"/>
          </a:xfrm>
          <a:prstGeom prst="borderCallout1">
            <a:avLst>
              <a:gd name="adj1" fmla="val -4932"/>
              <a:gd name="adj2" fmla="val 63874"/>
              <a:gd name="adj3" fmla="val -31752"/>
              <a:gd name="adj4" fmla="val 123255"/>
            </a:avLst>
          </a:prstGeom>
          <a:noFill/>
          <a:ln>
            <a:solidFill>
              <a:srgbClr val="AF1C6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b="1" dirty="0" smtClean="0">
                <a:solidFill>
                  <a:schemeClr val="accent3">
                    <a:lumMod val="60000"/>
                    <a:lumOff val="40000"/>
                  </a:schemeClr>
                </a:solidFill>
                <a:latin typeface="Calibri" pitchFamily="34" charset="0"/>
              </a:rPr>
              <a:t>Camt.060 – request</a:t>
            </a:r>
          </a:p>
          <a:p>
            <a:pPr algn="ctr"/>
            <a:r>
              <a:rPr lang="en-US" sz="700" b="1" dirty="0" smtClean="0">
                <a:solidFill>
                  <a:schemeClr val="accent3">
                    <a:lumMod val="60000"/>
                    <a:lumOff val="40000"/>
                  </a:schemeClr>
                </a:solidFill>
                <a:latin typeface="Calibri" pitchFamily="34" charset="0"/>
              </a:rPr>
              <a:t>Camt.052/53 - response</a:t>
            </a:r>
          </a:p>
        </p:txBody>
      </p:sp>
      <p:sp>
        <p:nvSpPr>
          <p:cNvPr id="35" name="Line Callout 1 34"/>
          <p:cNvSpPr/>
          <p:nvPr/>
        </p:nvSpPr>
        <p:spPr>
          <a:xfrm>
            <a:off x="5492151" y="3413184"/>
            <a:ext cx="914399" cy="362309"/>
          </a:xfrm>
          <a:prstGeom prst="borderCallout1">
            <a:avLst>
              <a:gd name="adj1" fmla="val -4932"/>
              <a:gd name="adj2" fmla="val 63874"/>
              <a:gd name="adj3" fmla="val -31752"/>
              <a:gd name="adj4" fmla="val 123255"/>
            </a:avLst>
          </a:prstGeom>
          <a:noFill/>
          <a:ln>
            <a:solidFill>
              <a:srgbClr val="AF1C6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b="1" dirty="0" smtClean="0">
                <a:solidFill>
                  <a:schemeClr val="accent3">
                    <a:lumMod val="60000"/>
                    <a:lumOff val="40000"/>
                  </a:schemeClr>
                </a:solidFill>
                <a:latin typeface="Calibri" pitchFamily="34" charset="0"/>
              </a:rPr>
              <a:t>Camt.060 – request</a:t>
            </a:r>
          </a:p>
          <a:p>
            <a:pPr algn="ctr"/>
            <a:r>
              <a:rPr lang="en-US" sz="700" b="1" dirty="0" smtClean="0">
                <a:solidFill>
                  <a:schemeClr val="accent3">
                    <a:lumMod val="60000"/>
                    <a:lumOff val="40000"/>
                  </a:schemeClr>
                </a:solidFill>
                <a:latin typeface="Calibri" pitchFamily="34" charset="0"/>
              </a:rPr>
              <a:t>Camt.052/53 - response</a:t>
            </a:r>
          </a:p>
        </p:txBody>
      </p:sp>
      <p:sp>
        <p:nvSpPr>
          <p:cNvPr id="36" name="Line Callout 1 35"/>
          <p:cNvSpPr/>
          <p:nvPr/>
        </p:nvSpPr>
        <p:spPr>
          <a:xfrm>
            <a:off x="2093344" y="6415178"/>
            <a:ext cx="1509622" cy="293298"/>
          </a:xfrm>
          <a:prstGeom prst="borderCallout1">
            <a:avLst>
              <a:gd name="adj1" fmla="val -6555"/>
              <a:gd name="adj2" fmla="val 74238"/>
              <a:gd name="adj3" fmla="val -388351"/>
              <a:gd name="adj4" fmla="val 23373"/>
            </a:avLst>
          </a:prstGeom>
          <a:noFill/>
          <a:ln>
            <a:solidFill>
              <a:srgbClr val="AF1C6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b="1" dirty="0" smtClean="0">
                <a:solidFill>
                  <a:srgbClr val="0085B3"/>
                </a:solidFill>
              </a:rPr>
              <a:t>*Can be Camt.036 (DebitAuthorisationResponse)*</a:t>
            </a:r>
          </a:p>
        </p:txBody>
      </p:sp>
      <p:sp>
        <p:nvSpPr>
          <p:cNvPr id="37" name="Line Callout 1 36"/>
          <p:cNvSpPr/>
          <p:nvPr/>
        </p:nvSpPr>
        <p:spPr>
          <a:xfrm>
            <a:off x="758826" y="2627313"/>
            <a:ext cx="523875" cy="180975"/>
          </a:xfrm>
          <a:prstGeom prst="borderCallout1">
            <a:avLst>
              <a:gd name="adj1" fmla="val 170506"/>
              <a:gd name="adj2" fmla="val 91753"/>
              <a:gd name="adj3" fmla="val 93202"/>
              <a:gd name="adj4" fmla="val 63225"/>
            </a:avLst>
          </a:prstGeom>
          <a:noFill/>
          <a:ln>
            <a:solidFill>
              <a:srgbClr val="AF1C6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b="1" dirty="0" smtClean="0">
                <a:solidFill>
                  <a:schemeClr val="accent3">
                    <a:lumMod val="60000"/>
                    <a:lumOff val="40000"/>
                  </a:schemeClr>
                </a:solidFill>
                <a:latin typeface="Calibri" pitchFamily="34" charset="0"/>
              </a:rPr>
              <a:t>Pacs.002</a:t>
            </a:r>
          </a:p>
        </p:txBody>
      </p:sp>
      <p:sp>
        <p:nvSpPr>
          <p:cNvPr id="38" name="Line Callout 1 37"/>
          <p:cNvSpPr/>
          <p:nvPr/>
        </p:nvSpPr>
        <p:spPr>
          <a:xfrm>
            <a:off x="5343526" y="2614613"/>
            <a:ext cx="523875" cy="180975"/>
          </a:xfrm>
          <a:prstGeom prst="borderCallout1">
            <a:avLst>
              <a:gd name="adj1" fmla="val 170506"/>
              <a:gd name="adj2" fmla="val 91753"/>
              <a:gd name="adj3" fmla="val 93202"/>
              <a:gd name="adj4" fmla="val 63225"/>
            </a:avLst>
          </a:prstGeom>
          <a:noFill/>
          <a:ln>
            <a:solidFill>
              <a:srgbClr val="AF1C6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b="1" dirty="0" smtClean="0">
                <a:solidFill>
                  <a:schemeClr val="accent3">
                    <a:lumMod val="60000"/>
                    <a:lumOff val="40000"/>
                  </a:schemeClr>
                </a:solidFill>
                <a:latin typeface="Calibri" pitchFamily="34" charset="0"/>
              </a:rPr>
              <a:t>Pacs.002</a:t>
            </a:r>
          </a:p>
        </p:txBody>
      </p:sp>
    </p:spTree>
  </p:cSld>
  <p:clrMapOvr>
    <a:masterClrMapping/>
  </p:clrMapOvr>
  <p:transition spd="med">
    <p:wip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2"/>
          <p:cNvPicPr>
            <a:picLocks noChangeAspect="1" noChangeArrowheads="1"/>
          </p:cNvPicPr>
          <p:nvPr/>
        </p:nvPicPr>
        <p:blipFill>
          <a:blip r:embed="rId2" cstate="print"/>
          <a:srcRect/>
          <a:stretch>
            <a:fillRect/>
          </a:stretch>
        </p:blipFill>
        <p:spPr bwMode="auto">
          <a:xfrm>
            <a:off x="415761" y="1679477"/>
            <a:ext cx="4298744" cy="2096876"/>
          </a:xfrm>
          <a:prstGeom prst="rect">
            <a:avLst/>
          </a:prstGeom>
          <a:ln>
            <a:headEnd/>
            <a:tailEnd/>
          </a:ln>
          <a:effectLst>
            <a:outerShdw blurRad="63500" sx="102000" sy="102000" algn="ctr" rotWithShape="0">
              <a:prstClr val="black">
                <a:alpha val="40000"/>
              </a:prstClr>
            </a:outerShdw>
          </a:effectLst>
        </p:spPr>
        <p:style>
          <a:lnRef idx="2">
            <a:schemeClr val="accent5"/>
          </a:lnRef>
          <a:fillRef idx="1">
            <a:schemeClr val="lt1"/>
          </a:fillRef>
          <a:effectRef idx="0">
            <a:schemeClr val="accent5"/>
          </a:effectRef>
          <a:fontRef idx="minor">
            <a:schemeClr val="dk1"/>
          </a:fontRef>
        </p:style>
      </p:pic>
      <p:sp>
        <p:nvSpPr>
          <p:cNvPr id="3" name="Title 2"/>
          <p:cNvSpPr>
            <a:spLocks noGrp="1"/>
          </p:cNvSpPr>
          <p:nvPr>
            <p:ph type="title"/>
          </p:nvPr>
        </p:nvSpPr>
        <p:spPr>
          <a:xfrm>
            <a:off x="0" y="212726"/>
            <a:ext cx="9906000" cy="549275"/>
          </a:xfrm>
        </p:spPr>
        <p:txBody>
          <a:bodyPr/>
          <a:lstStyle/>
          <a:p>
            <a:r>
              <a:rPr lang="en-US" sz="2400" dirty="0" smtClean="0">
                <a:solidFill>
                  <a:schemeClr val="tx2">
                    <a:lumMod val="50000"/>
                  </a:schemeClr>
                </a:solidFill>
              </a:rPr>
              <a:t>Snapshot of Business Scenarios for Banks/TPP acting as PISP </a:t>
            </a:r>
            <a:r>
              <a:rPr lang="en-US" sz="2400" dirty="0" smtClean="0">
                <a:latin typeface="Calibri" pitchFamily="34" charset="0"/>
              </a:rPr>
              <a:t>to comply with PSD2 regulations </a:t>
            </a:r>
            <a:endParaRPr lang="en-US" sz="2400" dirty="0">
              <a:latin typeface="Calibri" pitchFamily="34" charset="0"/>
            </a:endParaRPr>
          </a:p>
        </p:txBody>
      </p:sp>
      <p:sp>
        <p:nvSpPr>
          <p:cNvPr id="5" name="TextBox 4"/>
          <p:cNvSpPr txBox="1"/>
          <p:nvPr/>
        </p:nvSpPr>
        <p:spPr>
          <a:xfrm>
            <a:off x="668740" y="1126571"/>
            <a:ext cx="8966579" cy="307777"/>
          </a:xfrm>
          <a:prstGeom prst="rect">
            <a:avLst/>
          </a:prstGeom>
          <a:noFill/>
        </p:spPr>
        <p:txBody>
          <a:bodyPr wrap="square" rtlCol="0">
            <a:spAutoFit/>
          </a:bodyPr>
          <a:lstStyle/>
          <a:p>
            <a:pPr algn="ctr"/>
            <a:r>
              <a:rPr lang="en-US" sz="1400" dirty="0" smtClean="0">
                <a:solidFill>
                  <a:schemeClr val="tx2">
                    <a:lumMod val="50000"/>
                  </a:schemeClr>
                </a:solidFill>
              </a:rPr>
              <a:t>All Banks has to implement these for it to be PSD2 compliant</a:t>
            </a:r>
          </a:p>
        </p:txBody>
      </p:sp>
      <p:sp>
        <p:nvSpPr>
          <p:cNvPr id="6" name="TextBox 5"/>
          <p:cNvSpPr txBox="1"/>
          <p:nvPr/>
        </p:nvSpPr>
        <p:spPr>
          <a:xfrm rot="16200000">
            <a:off x="-2396417" y="3619161"/>
            <a:ext cx="5100612" cy="307777"/>
          </a:xfrm>
          <a:prstGeom prst="rect">
            <a:avLst/>
          </a:prstGeom>
          <a:noFill/>
        </p:spPr>
        <p:txBody>
          <a:bodyPr wrap="square" rtlCol="0">
            <a:spAutoFit/>
          </a:bodyPr>
          <a:lstStyle/>
          <a:p>
            <a:pPr algn="ctr"/>
            <a:r>
              <a:rPr lang="en-US" sz="1400" b="1" dirty="0" smtClean="0">
                <a:solidFill>
                  <a:srgbClr val="000000"/>
                </a:solidFill>
                <a:latin typeface="Calibri"/>
              </a:rPr>
              <a:t>Scenarios to handle PISP request</a:t>
            </a:r>
            <a:endParaRPr lang="en-US" sz="1400" dirty="0" smtClean="0">
              <a:solidFill>
                <a:schemeClr val="tx2">
                  <a:lumMod val="50000"/>
                </a:schemeClr>
              </a:solidFill>
            </a:endParaRPr>
          </a:p>
        </p:txBody>
      </p:sp>
      <p:pic>
        <p:nvPicPr>
          <p:cNvPr id="162819" name="Picture 3"/>
          <p:cNvPicPr>
            <a:picLocks noChangeAspect="1" noChangeArrowheads="1"/>
          </p:cNvPicPr>
          <p:nvPr/>
        </p:nvPicPr>
        <p:blipFill>
          <a:blip r:embed="rId3" cstate="print"/>
          <a:srcRect/>
          <a:stretch>
            <a:fillRect/>
          </a:stretch>
        </p:blipFill>
        <p:spPr bwMode="auto">
          <a:xfrm>
            <a:off x="4988723" y="1667824"/>
            <a:ext cx="4297680" cy="2098958"/>
          </a:xfrm>
          <a:prstGeom prst="rect">
            <a:avLst/>
          </a:prstGeom>
          <a:ln w="9525">
            <a:headEnd/>
            <a:tailEnd/>
          </a:ln>
          <a:effectLst>
            <a:outerShdw blurRad="63500" sx="102000" sy="102000" algn="ctr" rotWithShape="0">
              <a:prstClr val="black">
                <a:alpha val="40000"/>
              </a:prstClr>
            </a:outerShdw>
          </a:effectLst>
        </p:spPr>
        <p:style>
          <a:lnRef idx="2">
            <a:schemeClr val="accent5"/>
          </a:lnRef>
          <a:fillRef idx="1">
            <a:schemeClr val="lt1"/>
          </a:fillRef>
          <a:effectRef idx="0">
            <a:schemeClr val="accent5"/>
          </a:effectRef>
          <a:fontRef idx="minor">
            <a:schemeClr val="dk1"/>
          </a:fontRef>
        </p:style>
      </p:pic>
      <p:pic>
        <p:nvPicPr>
          <p:cNvPr id="162820" name="Picture 4"/>
          <p:cNvPicPr>
            <a:picLocks noChangeAspect="1" noChangeArrowheads="1"/>
          </p:cNvPicPr>
          <p:nvPr/>
        </p:nvPicPr>
        <p:blipFill>
          <a:blip r:embed="rId4" cstate="print"/>
          <a:srcRect/>
          <a:stretch>
            <a:fillRect/>
          </a:stretch>
        </p:blipFill>
        <p:spPr bwMode="auto">
          <a:xfrm>
            <a:off x="413222" y="3960185"/>
            <a:ext cx="4297680" cy="2211899"/>
          </a:xfrm>
          <a:prstGeom prst="rect">
            <a:avLst/>
          </a:prstGeom>
          <a:ln w="9525">
            <a:headEnd/>
            <a:tailEnd/>
          </a:ln>
          <a:effectLst>
            <a:outerShdw blurRad="63500" sx="102000" sy="102000" algn="ctr" rotWithShape="0">
              <a:prstClr val="black">
                <a:alpha val="40000"/>
              </a:prstClr>
            </a:outerShdw>
          </a:effectLst>
        </p:spPr>
        <p:style>
          <a:lnRef idx="2">
            <a:schemeClr val="accent5"/>
          </a:lnRef>
          <a:fillRef idx="1">
            <a:schemeClr val="lt1"/>
          </a:fillRef>
          <a:effectRef idx="0">
            <a:schemeClr val="accent5"/>
          </a:effectRef>
          <a:fontRef idx="minor">
            <a:schemeClr val="dk1"/>
          </a:fontRef>
        </p:style>
      </p:pic>
      <p:sp>
        <p:nvSpPr>
          <p:cNvPr id="61" name="TextBox 60"/>
          <p:cNvSpPr txBox="1"/>
          <p:nvPr/>
        </p:nvSpPr>
        <p:spPr>
          <a:xfrm>
            <a:off x="4763070" y="5884403"/>
            <a:ext cx="5142930" cy="461665"/>
          </a:xfrm>
          <a:prstGeom prst="rect">
            <a:avLst/>
          </a:prstGeom>
          <a:noFill/>
        </p:spPr>
        <p:txBody>
          <a:bodyPr wrap="square" rtlCol="0">
            <a:spAutoFit/>
          </a:bodyPr>
          <a:lstStyle/>
          <a:p>
            <a:pPr algn="ctr"/>
            <a:r>
              <a:rPr lang="en-US" sz="1200" b="1" dirty="0" smtClean="0">
                <a:solidFill>
                  <a:schemeClr val="tx2">
                    <a:lumMod val="50000"/>
                  </a:schemeClr>
                </a:solidFill>
              </a:rPr>
              <a:t>These 3 Scenarios are </a:t>
            </a:r>
            <a:r>
              <a:rPr lang="en-US" sz="1200" b="1" dirty="0" smtClean="0">
                <a:solidFill>
                  <a:srgbClr val="FF0000"/>
                </a:solidFill>
              </a:rPr>
              <a:t>mandatory</a:t>
            </a:r>
            <a:r>
              <a:rPr lang="en-US" sz="1200" b="1" dirty="0" smtClean="0">
                <a:solidFill>
                  <a:schemeClr val="tx2">
                    <a:lumMod val="50000"/>
                  </a:schemeClr>
                </a:solidFill>
              </a:rPr>
              <a:t> Scenarios that every bank or TTP that wants to play the role of PISP has to cover under PSD2.</a:t>
            </a:r>
          </a:p>
        </p:txBody>
      </p:sp>
      <p:sp>
        <p:nvSpPr>
          <p:cNvPr id="63" name="TextBox 62"/>
          <p:cNvSpPr txBox="1"/>
          <p:nvPr/>
        </p:nvSpPr>
        <p:spPr>
          <a:xfrm>
            <a:off x="2784139" y="6400801"/>
            <a:ext cx="3439235" cy="215444"/>
          </a:xfrm>
          <a:prstGeom prst="rect">
            <a:avLst/>
          </a:prstGeom>
          <a:noFill/>
        </p:spPr>
        <p:txBody>
          <a:bodyPr wrap="square" rtlCol="0">
            <a:spAutoFit/>
          </a:bodyPr>
          <a:lstStyle/>
          <a:p>
            <a:r>
              <a:rPr lang="en-US" sz="800" dirty="0" smtClean="0">
                <a:solidFill>
                  <a:schemeClr val="tx2">
                    <a:lumMod val="50000"/>
                  </a:schemeClr>
                </a:solidFill>
              </a:rPr>
              <a:t>Note: Functionalities/APIs are covered in detail in subsequent slides</a:t>
            </a:r>
          </a:p>
        </p:txBody>
      </p:sp>
      <p:sp>
        <p:nvSpPr>
          <p:cNvPr id="64" name="Oval 63"/>
          <p:cNvSpPr/>
          <p:nvPr/>
        </p:nvSpPr>
        <p:spPr>
          <a:xfrm>
            <a:off x="1473959" y="2129051"/>
            <a:ext cx="1187355" cy="1146412"/>
          </a:xfrm>
          <a:prstGeom prst="ellipse">
            <a:avLst/>
          </a:prstGeom>
          <a:noFill/>
          <a:ln>
            <a:solidFill>
              <a:srgbClr val="6A952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smtClean="0">
              <a:solidFill>
                <a:schemeClr val="tx2">
                  <a:lumMod val="50000"/>
                </a:schemeClr>
              </a:solidFill>
              <a:latin typeface="Calibri" pitchFamily="34" charset="0"/>
            </a:endParaRPr>
          </a:p>
        </p:txBody>
      </p:sp>
      <p:sp>
        <p:nvSpPr>
          <p:cNvPr id="65" name="Oval 64"/>
          <p:cNvSpPr/>
          <p:nvPr/>
        </p:nvSpPr>
        <p:spPr>
          <a:xfrm>
            <a:off x="6061882" y="2199563"/>
            <a:ext cx="1187355" cy="1146412"/>
          </a:xfrm>
          <a:prstGeom prst="ellipse">
            <a:avLst/>
          </a:prstGeom>
          <a:noFill/>
          <a:ln>
            <a:solidFill>
              <a:srgbClr val="6A952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smtClean="0">
              <a:solidFill>
                <a:schemeClr val="tx2">
                  <a:lumMod val="50000"/>
                </a:schemeClr>
              </a:solidFill>
              <a:latin typeface="Calibri" pitchFamily="34" charset="0"/>
            </a:endParaRPr>
          </a:p>
        </p:txBody>
      </p:sp>
      <p:sp>
        <p:nvSpPr>
          <p:cNvPr id="66" name="Oval 65"/>
          <p:cNvSpPr/>
          <p:nvPr/>
        </p:nvSpPr>
        <p:spPr>
          <a:xfrm>
            <a:off x="534538" y="5106537"/>
            <a:ext cx="1187355" cy="1146412"/>
          </a:xfrm>
          <a:prstGeom prst="ellipse">
            <a:avLst/>
          </a:prstGeom>
          <a:noFill/>
          <a:ln>
            <a:solidFill>
              <a:srgbClr val="6A952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smtClean="0">
              <a:solidFill>
                <a:schemeClr val="tx2">
                  <a:lumMod val="50000"/>
                </a:schemeClr>
              </a:solidFill>
              <a:latin typeface="Calibri" pitchFamily="34" charset="0"/>
            </a:endParaRPr>
          </a:p>
        </p:txBody>
      </p:sp>
      <p:cxnSp>
        <p:nvCxnSpPr>
          <p:cNvPr id="68" name="Straight Arrow Connector 67"/>
          <p:cNvCxnSpPr>
            <a:stCxn id="64" idx="5"/>
          </p:cNvCxnSpPr>
          <p:nvPr/>
        </p:nvCxnSpPr>
        <p:spPr>
          <a:xfrm>
            <a:off x="2487430" y="3107575"/>
            <a:ext cx="3394755" cy="1000401"/>
          </a:xfrm>
          <a:prstGeom prst="straightConnector1">
            <a:avLst/>
          </a:prstGeom>
          <a:ln>
            <a:tailEnd type="arrow"/>
          </a:ln>
        </p:spPr>
        <p:style>
          <a:lnRef idx="1">
            <a:schemeClr val="accent6"/>
          </a:lnRef>
          <a:fillRef idx="0">
            <a:schemeClr val="accent6"/>
          </a:fillRef>
          <a:effectRef idx="0">
            <a:schemeClr val="accent6"/>
          </a:effectRef>
          <a:fontRef idx="minor">
            <a:schemeClr val="tx1"/>
          </a:fontRef>
        </p:style>
      </p:cxnSp>
      <p:cxnSp>
        <p:nvCxnSpPr>
          <p:cNvPr id="70" name="Straight Arrow Connector 69"/>
          <p:cNvCxnSpPr/>
          <p:nvPr/>
        </p:nvCxnSpPr>
        <p:spPr>
          <a:xfrm flipV="1">
            <a:off x="1760561" y="5063319"/>
            <a:ext cx="4107976" cy="573206"/>
          </a:xfrm>
          <a:prstGeom prst="straightConnector1">
            <a:avLst/>
          </a:prstGeom>
          <a:ln>
            <a:tailEnd type="arrow"/>
          </a:ln>
        </p:spPr>
        <p:style>
          <a:lnRef idx="1">
            <a:schemeClr val="accent6"/>
          </a:lnRef>
          <a:fillRef idx="0">
            <a:schemeClr val="accent6"/>
          </a:fillRef>
          <a:effectRef idx="0">
            <a:schemeClr val="accent6"/>
          </a:effectRef>
          <a:fontRef idx="minor">
            <a:schemeClr val="tx1"/>
          </a:fontRef>
        </p:style>
      </p:cxnSp>
      <p:cxnSp>
        <p:nvCxnSpPr>
          <p:cNvPr id="79" name="Straight Arrow Connector 78"/>
          <p:cNvCxnSpPr>
            <a:stCxn id="65" idx="2"/>
          </p:cNvCxnSpPr>
          <p:nvPr/>
        </p:nvCxnSpPr>
        <p:spPr>
          <a:xfrm>
            <a:off x="6061882" y="2772769"/>
            <a:ext cx="11372" cy="1280616"/>
          </a:xfrm>
          <a:prstGeom prst="straightConnector1">
            <a:avLst/>
          </a:prstGeom>
          <a:ln>
            <a:tailEnd type="arrow"/>
          </a:ln>
        </p:spPr>
        <p:style>
          <a:lnRef idx="1">
            <a:schemeClr val="accent6"/>
          </a:lnRef>
          <a:fillRef idx="0">
            <a:schemeClr val="accent6"/>
          </a:fillRef>
          <a:effectRef idx="0">
            <a:schemeClr val="accent6"/>
          </a:effectRef>
          <a:fontRef idx="minor">
            <a:schemeClr val="tx1"/>
          </a:fontRef>
        </p:style>
      </p:cxnSp>
      <p:sp>
        <p:nvSpPr>
          <p:cNvPr id="83" name="TextBox 82"/>
          <p:cNvSpPr txBox="1"/>
          <p:nvPr/>
        </p:nvSpPr>
        <p:spPr>
          <a:xfrm>
            <a:off x="1473958" y="1364777"/>
            <a:ext cx="1091821" cy="276999"/>
          </a:xfrm>
          <a:prstGeom prst="rect">
            <a:avLst/>
          </a:prstGeom>
          <a:noFill/>
        </p:spPr>
        <p:txBody>
          <a:bodyPr wrap="square" rtlCol="0">
            <a:spAutoFit/>
          </a:bodyPr>
          <a:lstStyle/>
          <a:p>
            <a:pPr algn="ctr"/>
            <a:r>
              <a:rPr lang="en-US" sz="1200" dirty="0" smtClean="0">
                <a:solidFill>
                  <a:schemeClr val="tx2">
                    <a:lumMod val="50000"/>
                  </a:schemeClr>
                </a:solidFill>
              </a:rPr>
              <a:t>Scenario 1</a:t>
            </a:r>
          </a:p>
        </p:txBody>
      </p:sp>
      <p:sp>
        <p:nvSpPr>
          <p:cNvPr id="84" name="TextBox 83"/>
          <p:cNvSpPr txBox="1"/>
          <p:nvPr/>
        </p:nvSpPr>
        <p:spPr>
          <a:xfrm>
            <a:off x="6512257" y="1407995"/>
            <a:ext cx="1091821" cy="276999"/>
          </a:xfrm>
          <a:prstGeom prst="rect">
            <a:avLst/>
          </a:prstGeom>
          <a:noFill/>
        </p:spPr>
        <p:txBody>
          <a:bodyPr wrap="square" rtlCol="0">
            <a:spAutoFit/>
          </a:bodyPr>
          <a:lstStyle/>
          <a:p>
            <a:pPr algn="ctr"/>
            <a:r>
              <a:rPr lang="en-US" sz="1200" dirty="0" smtClean="0">
                <a:solidFill>
                  <a:schemeClr val="tx2">
                    <a:lumMod val="50000"/>
                  </a:schemeClr>
                </a:solidFill>
              </a:rPr>
              <a:t>Scenario 2</a:t>
            </a:r>
          </a:p>
        </p:txBody>
      </p:sp>
      <p:sp>
        <p:nvSpPr>
          <p:cNvPr id="85" name="TextBox 84"/>
          <p:cNvSpPr txBox="1"/>
          <p:nvPr/>
        </p:nvSpPr>
        <p:spPr>
          <a:xfrm>
            <a:off x="1912961" y="6143768"/>
            <a:ext cx="1091821" cy="276999"/>
          </a:xfrm>
          <a:prstGeom prst="rect">
            <a:avLst/>
          </a:prstGeom>
          <a:noFill/>
        </p:spPr>
        <p:txBody>
          <a:bodyPr wrap="square" rtlCol="0">
            <a:spAutoFit/>
          </a:bodyPr>
          <a:lstStyle/>
          <a:p>
            <a:pPr algn="ctr"/>
            <a:r>
              <a:rPr lang="en-US" sz="1200" dirty="0" smtClean="0">
                <a:solidFill>
                  <a:schemeClr val="tx2">
                    <a:lumMod val="50000"/>
                  </a:schemeClr>
                </a:solidFill>
              </a:rPr>
              <a:t>Scenario 3</a:t>
            </a:r>
          </a:p>
        </p:txBody>
      </p:sp>
      <p:graphicFrame>
        <p:nvGraphicFramePr>
          <p:cNvPr id="20" name="Table 19"/>
          <p:cNvGraphicFramePr>
            <a:graphicFrameLocks noGrp="1"/>
          </p:cNvGraphicFramePr>
          <p:nvPr/>
        </p:nvGraphicFramePr>
        <p:xfrm>
          <a:off x="5909481" y="4052753"/>
          <a:ext cx="2623447" cy="1827444"/>
        </p:xfrm>
        <a:graphic>
          <a:graphicData uri="http://schemas.openxmlformats.org/drawingml/2006/table">
            <a:tbl>
              <a:tblPr/>
              <a:tblGrid>
                <a:gridCol w="2623447"/>
              </a:tblGrid>
              <a:tr h="209828">
                <a:tc>
                  <a:txBody>
                    <a:bodyPr/>
                    <a:lstStyle/>
                    <a:p>
                      <a:pPr algn="ctr" fontAlgn="t"/>
                      <a:r>
                        <a:rPr lang="en-US" sz="1100" b="1" i="0" u="none" strike="noStrike" dirty="0" smtClean="0">
                          <a:solidFill>
                            <a:srgbClr val="000000"/>
                          </a:solidFill>
                          <a:latin typeface="Calibri"/>
                        </a:rPr>
                        <a:t>Mandatory Functionality/</a:t>
                      </a:r>
                      <a:r>
                        <a:rPr lang="en-US" sz="1100" b="1" i="0" u="none" strike="noStrike" baseline="0" dirty="0" smtClean="0">
                          <a:solidFill>
                            <a:srgbClr val="000000"/>
                          </a:solidFill>
                          <a:latin typeface="Calibri"/>
                        </a:rPr>
                        <a:t>APIs</a:t>
                      </a:r>
                      <a:endParaRPr lang="en-US" sz="1100" b="1" i="0" u="none" strike="noStrike" dirty="0">
                        <a:solidFill>
                          <a:srgbClr val="000000"/>
                        </a:solidFill>
                        <a:latin typeface="Calibri"/>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D9C3"/>
                    </a:solidFill>
                  </a:tcPr>
                </a:tc>
              </a:tr>
              <a:tr h="231088">
                <a:tc>
                  <a:txBody>
                    <a:bodyPr/>
                    <a:lstStyle/>
                    <a:p>
                      <a:pPr algn="ctr" fontAlgn="t"/>
                      <a:r>
                        <a:rPr lang="en-US" sz="1000" b="0" i="0" u="none" strike="noStrike" dirty="0">
                          <a:solidFill>
                            <a:srgbClr val="000000"/>
                          </a:solidFill>
                          <a:latin typeface="Calibri"/>
                        </a:rPr>
                        <a:t>getMerchantCreditDetails </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31088">
                <a:tc>
                  <a:txBody>
                    <a:bodyPr/>
                    <a:lstStyle/>
                    <a:p>
                      <a:pPr algn="ctr" fontAlgn="t"/>
                      <a:r>
                        <a:rPr lang="en-US" sz="1000" b="0" i="0" u="none" strike="noStrike" dirty="0">
                          <a:solidFill>
                            <a:srgbClr val="000000"/>
                          </a:solidFill>
                          <a:latin typeface="Calibri"/>
                        </a:rPr>
                        <a:t>getMemberState&amp;Bank </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31088">
                <a:tc>
                  <a:txBody>
                    <a:bodyPr/>
                    <a:lstStyle/>
                    <a:p>
                      <a:pPr algn="ctr" fontAlgn="t"/>
                      <a:r>
                        <a:rPr lang="en-US" sz="1000" b="0" i="0" u="none" strike="noStrike" dirty="0">
                          <a:solidFill>
                            <a:srgbClr val="000000"/>
                          </a:solidFill>
                          <a:latin typeface="Calibri"/>
                        </a:rPr>
                        <a:t>enterPaymentOTPDetails </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31088">
                <a:tc>
                  <a:txBody>
                    <a:bodyPr/>
                    <a:lstStyle/>
                    <a:p>
                      <a:pPr algn="ctr" fontAlgn="t"/>
                      <a:r>
                        <a:rPr lang="en-US" sz="1000" b="0" i="0" u="none" strike="noStrike" dirty="0">
                          <a:solidFill>
                            <a:srgbClr val="000000"/>
                          </a:solidFill>
                          <a:latin typeface="Calibri"/>
                        </a:rPr>
                        <a:t>sendCustomerLoginDetails </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31088">
                <a:tc>
                  <a:txBody>
                    <a:bodyPr/>
                    <a:lstStyle/>
                    <a:p>
                      <a:pPr algn="ctr" fontAlgn="t"/>
                      <a:r>
                        <a:rPr lang="en-US" sz="1000" b="0" i="0" u="none" strike="noStrike" dirty="0">
                          <a:solidFill>
                            <a:srgbClr val="000000"/>
                          </a:solidFill>
                          <a:latin typeface="Calibri"/>
                        </a:rPr>
                        <a:t>sendMerchantCreditDetails </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31088">
                <a:tc>
                  <a:txBody>
                    <a:bodyPr/>
                    <a:lstStyle/>
                    <a:p>
                      <a:pPr algn="ctr" fontAlgn="t"/>
                      <a:r>
                        <a:rPr lang="en-US" sz="1000" b="0" i="0" u="none" strike="noStrike" dirty="0">
                          <a:solidFill>
                            <a:srgbClr val="000000"/>
                          </a:solidFill>
                          <a:latin typeface="Calibri"/>
                        </a:rPr>
                        <a:t>sendTransactionAndOTPDetails </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31088">
                <a:tc>
                  <a:txBody>
                    <a:bodyPr/>
                    <a:lstStyle/>
                    <a:p>
                      <a:pPr algn="ctr" fontAlgn="t"/>
                      <a:r>
                        <a:rPr lang="en-US" sz="1000" b="0" i="0" u="none" strike="noStrike" dirty="0">
                          <a:solidFill>
                            <a:srgbClr val="000000"/>
                          </a:solidFill>
                          <a:latin typeface="Calibri"/>
                        </a:rPr>
                        <a:t>showPaymentsStatus </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cSld>
  <p:clrMapOvr>
    <a:masterClrMapping/>
  </p:clrMapOvr>
  <p:transition spd="med">
    <p:wipe/>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PRESENTATIONDONOTDELETE" val="&lt;?xml version=&quot;1.0&quot; encoding=&quot;UTF-16&quot; standalone=&quot;yes&quot;?&gt;&#10;&lt;root&gt;&lt;version val=&quot;17192&quot;/&gt;&lt;partner val=&quot;610&quot;/&gt;&lt;CPresentation id=&quot;1&quot;&gt;&lt;m_defprecNumber idref=&quot;2&quot;/&gt;&lt;m_defprecPercent idref=&quot;3&quot;/&gt;&lt;m_defprecDate idref=&quot;4&quot;/&gt;&lt;m_defprecYear idref=&quot;5&quot;/&gt;&lt;m_defprecQuarter idref=&quot;6&quot;/&gt;&lt;m_defprecMonth idref=&quot;7&quot;/&gt;&lt;m_defprecWeek idref=&quot;8&quot;/&gt;&lt;m_defprecDay idref=&quot;9&quot;/&gt;&lt;m_eweekdayFirstOfWeek val=&quot;2&quot;/&gt;&lt;m_mruColor&gt;&lt;m_vecMRU length=&quot;0&quot;/&gt;&lt;/m_mruColor&gt;&lt;/CPresentation&gt;&lt;CDefaultPrec id=&quot;9&quot;&gt;&lt;m_precDefault/&gt;&lt;/CDefaultPrec&gt;&lt;CDefaultPrec id=&quot;8&quot;&gt;&lt;m_precDefault/&gt;&lt;/CDefaultPrec&gt;&lt;CDefaultPrec id=&quot;7&quot;&gt;&lt;m_precDefault/&gt;&lt;/CDefaultPrec&gt;&lt;CDefaultPrec id=&quot;6&quot;&gt;&lt;m_precDefault/&gt;&lt;/CDefaultPrec&gt;&lt;CDefaultPrec id=&quot;5&quot;&gt;&lt;m_precDefault/&gt;&lt;/CDefaultPrec&gt;&lt;CDefaultPrec id=&quot;4&quot;&gt;&lt;m_precDefault/&gt;&lt;/CDefaultPrec&gt;&lt;CDefaultPrec id=&quot;3&quot;&gt;&lt;m_precDefault/&gt;&lt;/CDefaultPrec&gt;&lt;CDefaultPrec id=&quot;2&quot;&gt;&lt;m_precDefault&gt;&lt;m_chDecimalSymbol&gt;,&lt;/m_chDecimalSymbol&gt;&lt;m_nGroupingDigits val=&quot;3&quot;/&gt;&lt;m_chGroupingSymbol&gt;.&lt;/m_chGroupingSymbol&gt;&lt;/m_precDefault&gt;&lt;/CDefaultPrec&gt;&lt;/root&gt;"/>
  <p:tag name="THINKCELLUNDODONOTDELETE" val="6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rGIuHW8gFUKsEtFJDZy1QA"/>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pjDnCrkojv0SGcwHGEYrPFQ"/>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ppOFNbajSUEaO0T7L3_MyVA"/>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pzDbv4V7vT0WxnXgCD5MXWQ"/>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pe11Y1Bb0l0irz8SJoiUMeg"/>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pZmxc0iXCQkmeiJMOi0JxKg"/>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pcF9GXJfe4kWec6UHbfCPKw"/>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p6kAk9o_lW0Ov.hm_5XvnyQ"/>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pOxU61rCZf0ui2sg3.Ux._w"/>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pXq6O2oonXUC.Ah4a29V_IQ"/>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paLI83S.QyU2cWSfucWO3YA"/>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phxTia5XSD0.OzMnWznRytQ"/>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pVnBM1ZF5uE2t9nmRFoQGNg"/>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heme/theme1.xml><?xml version="1.0" encoding="utf-8"?>
<a:theme xmlns:a="http://schemas.openxmlformats.org/drawingml/2006/main" name="ppt_Template_Capgemini Mar15">
  <a:themeElements>
    <a:clrScheme name="Capgemini Palette">
      <a:dk1>
        <a:srgbClr val="00264A"/>
      </a:dk1>
      <a:lt1>
        <a:sysClr val="window" lastClr="FFFFFF"/>
      </a:lt1>
      <a:dk2>
        <a:srgbClr val="9F958F"/>
      </a:dk2>
      <a:lt2>
        <a:srgbClr val="909090"/>
      </a:lt2>
      <a:accent1>
        <a:srgbClr val="F9BE01"/>
      </a:accent1>
      <a:accent2>
        <a:srgbClr val="ED771A"/>
      </a:accent2>
      <a:accent3>
        <a:srgbClr val="B70132"/>
      </a:accent3>
      <a:accent4>
        <a:srgbClr val="691E7C"/>
      </a:accent4>
      <a:accent5>
        <a:srgbClr val="0098CC"/>
      </a:accent5>
      <a:accent6>
        <a:srgbClr val="BDBD00"/>
      </a:accent6>
      <a:hlink>
        <a:srgbClr val="7DAFA5"/>
      </a:hlink>
      <a:folHlink>
        <a:srgbClr val="BA0065"/>
      </a:folHlink>
    </a:clrScheme>
    <a:fontScheme name="Capgemini">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ACB7B2"/>
        </a:solidFill>
        <a:ln>
          <a:solidFill>
            <a:schemeClr val="tx2"/>
          </a:solidFill>
        </a:ln>
      </a:spPr>
      <a:bodyPr rtlCol="0" anchor="ctr"/>
      <a:lstStyle>
        <a:defPPr algn="ctr">
          <a:defRPr sz="1000" dirty="0" smtClean="0">
            <a:solidFill>
              <a:schemeClr val="tx2">
                <a:lumMod val="50000"/>
              </a:schemeClr>
            </a:solidFill>
            <a:latin typeface="Calibri" pitchFamily="34"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1991A54131AC341BC25FBC6F49DA1DB" ma:contentTypeVersion="2" ma:contentTypeDescription="Create a new document." ma:contentTypeScope="" ma:versionID="114b61e51203f720647797aac5d9f74b">
  <xsd:schema xmlns:xsd="http://www.w3.org/2001/XMLSchema" xmlns:xs="http://www.w3.org/2001/XMLSchema" xmlns:p="http://schemas.microsoft.com/office/2006/metadata/properties" xmlns:ns2="41d9083d-6fe1-4d05-9e12-68cd2d2ae6b2" targetNamespace="http://schemas.microsoft.com/office/2006/metadata/properties" ma:root="true" ma:fieldsID="5728f43e29d83af48aef33c3481fa383" ns2:_="">
    <xsd:import namespace="41d9083d-6fe1-4d05-9e12-68cd2d2ae6b2"/>
    <xsd:element name="properties">
      <xsd:complexType>
        <xsd:sequence>
          <xsd:element name="documentManagement">
            <xsd:complexType>
              <xsd:all>
                <xsd:element ref="ns2:Sr_x0020_NO" minOccurs="0"/>
                <xsd:element ref="ns2:NUMBE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1d9083d-6fe1-4d05-9e12-68cd2d2ae6b2" elementFormDefault="qualified">
    <xsd:import namespace="http://schemas.microsoft.com/office/2006/documentManagement/types"/>
    <xsd:import namespace="http://schemas.microsoft.com/office/infopath/2007/PartnerControls"/>
    <xsd:element name="Sr_x0020_NO" ma:index="8" nillable="true" ma:displayName="Sr NO" ma:internalName="Sr_x0020_NO">
      <xsd:simpleType>
        <xsd:restriction base="dms:Number"/>
      </xsd:simpleType>
    </xsd:element>
    <xsd:element name="NUMBER" ma:index="9" nillable="true" ma:displayName="NUMBER" ma:internalName="NUMBER">
      <xsd:simpleType>
        <xsd:restriction base="dms:Number"/>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NUMBER xmlns="41d9083d-6fe1-4d05-9e12-68cd2d2ae6b2" xsi:nil="true"/>
    <Sr_x0020_NO xmlns="41d9083d-6fe1-4d05-9e12-68cd2d2ae6b2" xsi:nil="true"/>
  </documentManagement>
</p:properties>
</file>

<file path=customXml/itemProps1.xml><?xml version="1.0" encoding="utf-8"?>
<ds:datastoreItem xmlns:ds="http://schemas.openxmlformats.org/officeDocument/2006/customXml" ds:itemID="{57CF3F0A-5FB2-41D0-B356-DAB6FD2C2F6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1d9083d-6fe1-4d05-9e12-68cd2d2ae6b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B3B8ABC-7E01-43DA-8B25-EC2B3F439DDB}">
  <ds:schemaRefs>
    <ds:schemaRef ds:uri="http://schemas.microsoft.com/sharepoint/v3/contenttype/forms"/>
  </ds:schemaRefs>
</ds:datastoreItem>
</file>

<file path=customXml/itemProps3.xml><?xml version="1.0" encoding="utf-8"?>
<ds:datastoreItem xmlns:ds="http://schemas.openxmlformats.org/officeDocument/2006/customXml" ds:itemID="{4D0C1D98-7B4D-4702-B862-EE51684488E0}">
  <ds:schemaRefs>
    <ds:schemaRef ds:uri="41d9083d-6fe1-4d05-9e12-68cd2d2ae6b2"/>
    <ds:schemaRef ds:uri="http://schemas.microsoft.com/office/2006/documentManagement/types"/>
    <ds:schemaRef ds:uri="http://schemas.microsoft.com/office/2006/metadata/properties"/>
    <ds:schemaRef ds:uri="http://purl.org/dc/terms/"/>
    <ds:schemaRef ds:uri="http://schemas.openxmlformats.org/package/2006/metadata/core-properties"/>
    <ds:schemaRef ds:uri="http://purl.org/dc/dcmitype/"/>
    <ds:schemaRef ds:uri="http://schemas.microsoft.com/office/infopath/2007/PartnerControls"/>
    <ds:schemaRef ds:uri="http://www.w3.org/XML/1998/namespace"/>
    <ds:schemaRef ds:uri="http://purl.org/dc/elements/1.1/"/>
  </ds:schemaRefs>
</ds:datastoreItem>
</file>

<file path=docProps/app.xml><?xml version="1.0" encoding="utf-8"?>
<Properties xmlns="http://schemas.openxmlformats.org/officeDocument/2006/extended-properties" xmlns:vt="http://schemas.openxmlformats.org/officeDocument/2006/docPropsVTypes">
  <Template/>
  <TotalTime>25093</TotalTime>
  <Words>7086</Words>
  <Application>Microsoft Office PowerPoint</Application>
  <PresentationFormat>A4 Paper (210x297 mm)</PresentationFormat>
  <Paragraphs>1078</Paragraphs>
  <Slides>32</Slides>
  <Notes>9</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32</vt:i4>
      </vt:variant>
    </vt:vector>
  </HeadingPairs>
  <TitlesOfParts>
    <vt:vector size="40" baseType="lpstr">
      <vt:lpstr>Arial</vt:lpstr>
      <vt:lpstr>Calibri</vt:lpstr>
      <vt:lpstr>Helvetica Light</vt:lpstr>
      <vt:lpstr>Lucida Sans Unicode</vt:lpstr>
      <vt:lpstr>Times New Roman</vt:lpstr>
      <vt:lpstr>Wingdings</vt:lpstr>
      <vt:lpstr>ppt_Template_Capgemini Mar15</vt:lpstr>
      <vt:lpstr>think-cell Slide</vt:lpstr>
      <vt:lpstr>PowerPoint Presentation</vt:lpstr>
      <vt:lpstr>  Coverage</vt:lpstr>
      <vt:lpstr>Introduction to PSD2</vt:lpstr>
      <vt:lpstr>PSD2 Role, Entity and their Definition</vt:lpstr>
      <vt:lpstr>PowerPoint Presentation</vt:lpstr>
      <vt:lpstr>PISP &amp; AISP Overview</vt:lpstr>
      <vt:lpstr>AS-PSP’s Compliance Scenario to support PISP and AISP</vt:lpstr>
      <vt:lpstr>Snapshot of Business Scenarios for Banks acting as AS-PSP to comply with PSD2 regulations </vt:lpstr>
      <vt:lpstr>Snapshot of Business Scenarios for Banks/TPP acting as PISP to comply with PSD2 regulations </vt:lpstr>
      <vt:lpstr>Snapshot of Business Scenarios for Banks acting as AS-PSP to be competitive in post-PSD2 ecosystem</vt:lpstr>
      <vt:lpstr>Functionalities/APIs for Bank to TPP, TPP to Bank &amp; TPP to TPP interaction</vt:lpstr>
      <vt:lpstr>Snapshot of Business Scenarios for Bank/TPP acting as AISP &amp; Bank acting as AS-PSP to comply with PSD2 regulations </vt:lpstr>
      <vt:lpstr>PowerPoint Presentation</vt:lpstr>
      <vt:lpstr>Scenario 1 – Bank is Acting as PISP using Capgemini API</vt:lpstr>
      <vt:lpstr>Scenario 2 – TPP is Acting as PISP using Capgemini API</vt:lpstr>
      <vt:lpstr>Scenario 2 – TPP is Acting as PISP using Capgemini API</vt:lpstr>
      <vt:lpstr>Scenario 3 – Merchant is Acting as PISP using Capgemini API</vt:lpstr>
      <vt:lpstr>Scenario 4 – Bank to TPP(Wallet)  Money Transfer (Approach 1)</vt:lpstr>
      <vt:lpstr>Scenario 4.1: Bank to TPP Money Transfer (Approach 2)</vt:lpstr>
      <vt:lpstr>Scenario 5 –TPP to Bank Money Transfer (Approach 1)</vt:lpstr>
      <vt:lpstr>Scenario 5.1 –TPP to Bank Money Transfer (Approach 2)</vt:lpstr>
      <vt:lpstr>Scenario 6: TPP1 as PISP - Money Transfer to TPP2(Cross TPP/Wallet)</vt:lpstr>
      <vt:lpstr>Scenario 6.1: TPP1 as PISP - Money Transfer to TPP2 (Cross TPP/Wallet)</vt:lpstr>
      <vt:lpstr>PowerPoint Presentation</vt:lpstr>
      <vt:lpstr>Scenario 7 – Bank is Acting as AISP using Capgemini API</vt:lpstr>
      <vt:lpstr>Scenario 8 – TPP is Acting as AISP using Capgemini API</vt:lpstr>
      <vt:lpstr>PowerPoint Presentation</vt:lpstr>
      <vt:lpstr>Scenario 9 – Mandate Setup for Direct Debit  Mandate management by Merchant Bank</vt:lpstr>
      <vt:lpstr>Scenario 9.1 – Mandate Setup for Direct Debit Mandate is maintained and managed by PISP</vt:lpstr>
      <vt:lpstr>Direct Debit flow integrated with Payments Engine (GPP)</vt:lpstr>
      <vt:lpstr>Snapshot of Business Scenarios for Banks/TPP acting as PISP for Direct Debit to comply with PSD2 regulations </vt:lpstr>
      <vt:lpstr>PowerPoint Presentation</vt:lpstr>
    </vt:vector>
  </TitlesOfParts>
  <Company>CAPGEMINI</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PSD 2 – Use Cases</dc:title>
  <dc:creator>Kusare, Shashank</dc:creator>
  <cp:lastModifiedBy>Gupta, Ashwani</cp:lastModifiedBy>
  <cp:revision>1735</cp:revision>
  <dcterms:created xsi:type="dcterms:W3CDTF">2012-06-29T14:53:14Z</dcterms:created>
  <dcterms:modified xsi:type="dcterms:W3CDTF">2017-06-07T04:52:01Z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0x010100A1991A54131AC341BC25FBC6F49DA1DB</vt:lpwstr>
  </property>
</Properties>
</file>