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4E33"/>
    <a:srgbClr val="C505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3203" autoAdjust="0"/>
  </p:normalViewPr>
  <p:slideViewPr>
    <p:cSldViewPr snapToGrid="0">
      <p:cViewPr varScale="1">
        <p:scale>
          <a:sx n="19" d="100"/>
          <a:sy n="19" d="100"/>
        </p:scale>
        <p:origin x="2117" y="130"/>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FD03A1-5E7F-48DC-AD6E-5A62558CA8B6}" type="doc">
      <dgm:prSet loTypeId="urn:microsoft.com/office/officeart/2005/8/layout/process1" loCatId="process" qsTypeId="urn:microsoft.com/office/officeart/2005/8/quickstyle/simple1" qsCatId="simple" csTypeId="urn:microsoft.com/office/officeart/2005/8/colors/accent1_2" csCatId="accent1" phldr="1"/>
      <dgm:spPr/>
    </dgm:pt>
    <dgm:pt modelId="{986A7A98-CB86-4769-91D3-979C745688B6}">
      <dgm:prSet phldrT="[Text]"/>
      <dgm:spPr/>
      <dgm:t>
        <a:bodyPr/>
        <a:lstStyle/>
        <a:p>
          <a:r>
            <a:rPr lang="en-US" dirty="0"/>
            <a:t>Execute Action of Real Robot</a:t>
          </a:r>
        </a:p>
      </dgm:t>
    </dgm:pt>
    <dgm:pt modelId="{36881940-06A6-4A9F-AFF4-CA719D4563DB}" type="parTrans" cxnId="{6EFEBA21-87B5-4507-B256-AB67ED15D7B5}">
      <dgm:prSet/>
      <dgm:spPr/>
      <dgm:t>
        <a:bodyPr/>
        <a:lstStyle/>
        <a:p>
          <a:endParaRPr lang="en-US"/>
        </a:p>
      </dgm:t>
    </dgm:pt>
    <dgm:pt modelId="{107CB0CC-5361-48A0-9B6F-F3D3521107A6}" type="sibTrans" cxnId="{6EFEBA21-87B5-4507-B256-AB67ED15D7B5}">
      <dgm:prSet/>
      <dgm:spPr/>
      <dgm:t>
        <a:bodyPr/>
        <a:lstStyle/>
        <a:p>
          <a:endParaRPr lang="en-US"/>
        </a:p>
      </dgm:t>
    </dgm:pt>
    <dgm:pt modelId="{1D52845A-1A8F-44E1-8DDE-548306CFA4CD}">
      <dgm:prSet phldrT="[Text]"/>
      <dgm:spPr/>
      <dgm:t>
        <a:bodyPr/>
        <a:lstStyle/>
        <a:p>
          <a:r>
            <a:rPr lang="en-US" dirty="0"/>
            <a:t>Log Joint Trajectories &amp; Joint Velocity Control Inputs</a:t>
          </a:r>
        </a:p>
      </dgm:t>
    </dgm:pt>
    <dgm:pt modelId="{933B2B17-46B7-4808-A48D-CA640E3D7891}" type="parTrans" cxnId="{481F37A0-11DD-4043-9CB4-95192BF194C1}">
      <dgm:prSet/>
      <dgm:spPr/>
      <dgm:t>
        <a:bodyPr/>
        <a:lstStyle/>
        <a:p>
          <a:endParaRPr lang="en-US"/>
        </a:p>
      </dgm:t>
    </dgm:pt>
    <dgm:pt modelId="{674E6B72-7E5B-4B44-92EE-79DA7AA29E30}" type="sibTrans" cxnId="{481F37A0-11DD-4043-9CB4-95192BF194C1}">
      <dgm:prSet/>
      <dgm:spPr/>
      <dgm:t>
        <a:bodyPr/>
        <a:lstStyle/>
        <a:p>
          <a:endParaRPr lang="en-US"/>
        </a:p>
      </dgm:t>
    </dgm:pt>
    <dgm:pt modelId="{DADEED9E-5C7E-4027-BAA7-847D24C91245}">
      <dgm:prSet phldrT="[Text]"/>
      <dgm:spPr/>
      <dgm:t>
        <a:bodyPr/>
        <a:lstStyle/>
        <a:p>
          <a:r>
            <a:rPr lang="en-US" dirty="0"/>
            <a:t>Execute Control Sequence in Simulation</a:t>
          </a:r>
        </a:p>
      </dgm:t>
    </dgm:pt>
    <dgm:pt modelId="{4EB0237E-34D7-483F-8256-EB266F911DED}" type="parTrans" cxnId="{D754E13A-86CF-43C0-A420-D0071233287D}">
      <dgm:prSet/>
      <dgm:spPr/>
      <dgm:t>
        <a:bodyPr/>
        <a:lstStyle/>
        <a:p>
          <a:endParaRPr lang="en-US"/>
        </a:p>
      </dgm:t>
    </dgm:pt>
    <dgm:pt modelId="{43657896-0708-4239-8A09-7C7B9CBE2E42}" type="sibTrans" cxnId="{D754E13A-86CF-43C0-A420-D0071233287D}">
      <dgm:prSet/>
      <dgm:spPr/>
      <dgm:t>
        <a:bodyPr/>
        <a:lstStyle/>
        <a:p>
          <a:endParaRPr lang="en-US"/>
        </a:p>
      </dgm:t>
    </dgm:pt>
    <dgm:pt modelId="{179F1B41-440C-4F3B-A647-88630EAD85E4}">
      <dgm:prSet phldrT="[Text]"/>
      <dgm:spPr/>
      <dgm:t>
        <a:bodyPr/>
        <a:lstStyle/>
        <a:p>
          <a:r>
            <a:rPr lang="en-US" dirty="0"/>
            <a:t>Calculate Tracking Discrepancy</a:t>
          </a:r>
        </a:p>
      </dgm:t>
    </dgm:pt>
    <dgm:pt modelId="{E26613F2-37D6-4BAC-9C08-31D009AF1BF4}" type="parTrans" cxnId="{8F5074EB-3F3A-4F9C-89A8-C2C26FABB4E6}">
      <dgm:prSet/>
      <dgm:spPr/>
      <dgm:t>
        <a:bodyPr/>
        <a:lstStyle/>
        <a:p>
          <a:endParaRPr lang="en-US"/>
        </a:p>
      </dgm:t>
    </dgm:pt>
    <dgm:pt modelId="{030B9818-C623-4787-AD8E-CD658DC55C68}" type="sibTrans" cxnId="{8F5074EB-3F3A-4F9C-89A8-C2C26FABB4E6}">
      <dgm:prSet/>
      <dgm:spPr/>
      <dgm:t>
        <a:bodyPr/>
        <a:lstStyle/>
        <a:p>
          <a:endParaRPr lang="en-US"/>
        </a:p>
      </dgm:t>
    </dgm:pt>
    <dgm:pt modelId="{69FA77DC-937A-497B-9D31-CD1509992EB1}">
      <dgm:prSet phldrT="[Text]"/>
      <dgm:spPr/>
      <dgm:t>
        <a:bodyPr/>
        <a:lstStyle/>
        <a:p>
          <a:r>
            <a:rPr lang="en-US" dirty="0"/>
            <a:t>Optimize Physics Parameters via </a:t>
          </a:r>
          <a:r>
            <a:rPr lang="en-US" dirty="0" err="1"/>
            <a:t>Optuna</a:t>
          </a:r>
          <a:endParaRPr lang="en-US" dirty="0"/>
        </a:p>
      </dgm:t>
    </dgm:pt>
    <dgm:pt modelId="{90CE8BA0-E8B4-4D6D-940A-7DC4BB0B8EE7}" type="parTrans" cxnId="{2A321E7B-C187-4A52-8172-3C5EFC9C6B5F}">
      <dgm:prSet/>
      <dgm:spPr/>
      <dgm:t>
        <a:bodyPr/>
        <a:lstStyle/>
        <a:p>
          <a:endParaRPr lang="en-US"/>
        </a:p>
      </dgm:t>
    </dgm:pt>
    <dgm:pt modelId="{7968FA60-D780-4831-B1D0-9CB1E5CA9152}" type="sibTrans" cxnId="{2A321E7B-C187-4A52-8172-3C5EFC9C6B5F}">
      <dgm:prSet/>
      <dgm:spPr/>
      <dgm:t>
        <a:bodyPr/>
        <a:lstStyle/>
        <a:p>
          <a:endParaRPr lang="en-US"/>
        </a:p>
      </dgm:t>
    </dgm:pt>
    <dgm:pt modelId="{BD563667-42AC-45C7-A50C-8AA070C63CBF}" type="pres">
      <dgm:prSet presAssocID="{16FD03A1-5E7F-48DC-AD6E-5A62558CA8B6}" presName="Name0" presStyleCnt="0">
        <dgm:presLayoutVars>
          <dgm:dir/>
          <dgm:resizeHandles val="exact"/>
        </dgm:presLayoutVars>
      </dgm:prSet>
      <dgm:spPr/>
    </dgm:pt>
    <dgm:pt modelId="{0B0036A1-15D1-4307-8CC5-50345B5DB3E5}" type="pres">
      <dgm:prSet presAssocID="{986A7A98-CB86-4769-91D3-979C745688B6}" presName="node" presStyleLbl="node1" presStyleIdx="0" presStyleCnt="5">
        <dgm:presLayoutVars>
          <dgm:bulletEnabled val="1"/>
        </dgm:presLayoutVars>
      </dgm:prSet>
      <dgm:spPr/>
    </dgm:pt>
    <dgm:pt modelId="{F8BCBD08-A49A-4AEA-BFD0-7A27197794F0}" type="pres">
      <dgm:prSet presAssocID="{107CB0CC-5361-48A0-9B6F-F3D3521107A6}" presName="sibTrans" presStyleLbl="sibTrans2D1" presStyleIdx="0" presStyleCnt="4"/>
      <dgm:spPr/>
    </dgm:pt>
    <dgm:pt modelId="{0EFB360C-4909-4770-8D93-93DF3253CC9C}" type="pres">
      <dgm:prSet presAssocID="{107CB0CC-5361-48A0-9B6F-F3D3521107A6}" presName="connectorText" presStyleLbl="sibTrans2D1" presStyleIdx="0" presStyleCnt="4"/>
      <dgm:spPr/>
    </dgm:pt>
    <dgm:pt modelId="{DE660787-E79D-4BAC-9100-F9866A3AA755}" type="pres">
      <dgm:prSet presAssocID="{1D52845A-1A8F-44E1-8DDE-548306CFA4CD}" presName="node" presStyleLbl="node1" presStyleIdx="1" presStyleCnt="5">
        <dgm:presLayoutVars>
          <dgm:bulletEnabled val="1"/>
        </dgm:presLayoutVars>
      </dgm:prSet>
      <dgm:spPr/>
    </dgm:pt>
    <dgm:pt modelId="{836E026F-052A-4BB6-BB51-90285A5AC66E}" type="pres">
      <dgm:prSet presAssocID="{674E6B72-7E5B-4B44-92EE-79DA7AA29E30}" presName="sibTrans" presStyleLbl="sibTrans2D1" presStyleIdx="1" presStyleCnt="4"/>
      <dgm:spPr/>
    </dgm:pt>
    <dgm:pt modelId="{BE2D426F-E209-4979-A37C-AFC5341D5E1B}" type="pres">
      <dgm:prSet presAssocID="{674E6B72-7E5B-4B44-92EE-79DA7AA29E30}" presName="connectorText" presStyleLbl="sibTrans2D1" presStyleIdx="1" presStyleCnt="4"/>
      <dgm:spPr/>
    </dgm:pt>
    <dgm:pt modelId="{C9405348-4632-4183-9D0A-07CE4B79FD98}" type="pres">
      <dgm:prSet presAssocID="{DADEED9E-5C7E-4027-BAA7-847D24C91245}" presName="node" presStyleLbl="node1" presStyleIdx="2" presStyleCnt="5">
        <dgm:presLayoutVars>
          <dgm:bulletEnabled val="1"/>
        </dgm:presLayoutVars>
      </dgm:prSet>
      <dgm:spPr/>
    </dgm:pt>
    <dgm:pt modelId="{E1E38D6A-F330-4454-BADC-64D864566D99}" type="pres">
      <dgm:prSet presAssocID="{43657896-0708-4239-8A09-7C7B9CBE2E42}" presName="sibTrans" presStyleLbl="sibTrans2D1" presStyleIdx="2" presStyleCnt="4"/>
      <dgm:spPr/>
    </dgm:pt>
    <dgm:pt modelId="{A173825E-6AC8-42EF-B51F-A7AF1E6707F9}" type="pres">
      <dgm:prSet presAssocID="{43657896-0708-4239-8A09-7C7B9CBE2E42}" presName="connectorText" presStyleLbl="sibTrans2D1" presStyleIdx="2" presStyleCnt="4"/>
      <dgm:spPr/>
    </dgm:pt>
    <dgm:pt modelId="{90C3BFF2-5052-4466-A2B1-24EDEDEA4694}" type="pres">
      <dgm:prSet presAssocID="{179F1B41-440C-4F3B-A647-88630EAD85E4}" presName="node" presStyleLbl="node1" presStyleIdx="3" presStyleCnt="5">
        <dgm:presLayoutVars>
          <dgm:bulletEnabled val="1"/>
        </dgm:presLayoutVars>
      </dgm:prSet>
      <dgm:spPr/>
    </dgm:pt>
    <dgm:pt modelId="{E3B90EA7-7D8D-48C6-B8AD-D0846EDC766C}" type="pres">
      <dgm:prSet presAssocID="{030B9818-C623-4787-AD8E-CD658DC55C68}" presName="sibTrans" presStyleLbl="sibTrans2D1" presStyleIdx="3" presStyleCnt="4"/>
      <dgm:spPr/>
    </dgm:pt>
    <dgm:pt modelId="{2F645759-BE0A-4647-BC11-16E28193E4C1}" type="pres">
      <dgm:prSet presAssocID="{030B9818-C623-4787-AD8E-CD658DC55C68}" presName="connectorText" presStyleLbl="sibTrans2D1" presStyleIdx="3" presStyleCnt="4"/>
      <dgm:spPr/>
    </dgm:pt>
    <dgm:pt modelId="{A0801112-64C8-4256-B781-50AECABF556A}" type="pres">
      <dgm:prSet presAssocID="{69FA77DC-937A-497B-9D31-CD1509992EB1}" presName="node" presStyleLbl="node1" presStyleIdx="4" presStyleCnt="5" custLinFactNeighborX="6888" custLinFactNeighborY="-905">
        <dgm:presLayoutVars>
          <dgm:bulletEnabled val="1"/>
        </dgm:presLayoutVars>
      </dgm:prSet>
      <dgm:spPr/>
    </dgm:pt>
  </dgm:ptLst>
  <dgm:cxnLst>
    <dgm:cxn modelId="{2EDECB07-4BC9-4A29-A76A-2E294EE43675}" type="presOf" srcId="{DADEED9E-5C7E-4027-BAA7-847D24C91245}" destId="{C9405348-4632-4183-9D0A-07CE4B79FD98}" srcOrd="0" destOrd="0" presId="urn:microsoft.com/office/officeart/2005/8/layout/process1"/>
    <dgm:cxn modelId="{BD4E8D16-BFDD-4EA0-A2C7-7A29ABD30307}" type="presOf" srcId="{030B9818-C623-4787-AD8E-CD658DC55C68}" destId="{2F645759-BE0A-4647-BC11-16E28193E4C1}" srcOrd="1" destOrd="0" presId="urn:microsoft.com/office/officeart/2005/8/layout/process1"/>
    <dgm:cxn modelId="{13797B1E-8991-4C41-B8E6-F332C6F47583}" type="presOf" srcId="{43657896-0708-4239-8A09-7C7B9CBE2E42}" destId="{A173825E-6AC8-42EF-B51F-A7AF1E6707F9}" srcOrd="1" destOrd="0" presId="urn:microsoft.com/office/officeart/2005/8/layout/process1"/>
    <dgm:cxn modelId="{6EFEBA21-87B5-4507-B256-AB67ED15D7B5}" srcId="{16FD03A1-5E7F-48DC-AD6E-5A62558CA8B6}" destId="{986A7A98-CB86-4769-91D3-979C745688B6}" srcOrd="0" destOrd="0" parTransId="{36881940-06A6-4A9F-AFF4-CA719D4563DB}" sibTransId="{107CB0CC-5361-48A0-9B6F-F3D3521107A6}"/>
    <dgm:cxn modelId="{531DBF28-39D5-4835-BEE2-723570325C46}" type="presOf" srcId="{674E6B72-7E5B-4B44-92EE-79DA7AA29E30}" destId="{836E026F-052A-4BB6-BB51-90285A5AC66E}" srcOrd="0" destOrd="0" presId="urn:microsoft.com/office/officeart/2005/8/layout/process1"/>
    <dgm:cxn modelId="{6667DC2C-FC79-4B0D-B30E-B8E0CE9CA8FA}" type="presOf" srcId="{030B9818-C623-4787-AD8E-CD658DC55C68}" destId="{E3B90EA7-7D8D-48C6-B8AD-D0846EDC766C}" srcOrd="0" destOrd="0" presId="urn:microsoft.com/office/officeart/2005/8/layout/process1"/>
    <dgm:cxn modelId="{AFA6502F-1A15-4093-AFF1-2FE3ADB703A9}" type="presOf" srcId="{16FD03A1-5E7F-48DC-AD6E-5A62558CA8B6}" destId="{BD563667-42AC-45C7-A50C-8AA070C63CBF}" srcOrd="0" destOrd="0" presId="urn:microsoft.com/office/officeart/2005/8/layout/process1"/>
    <dgm:cxn modelId="{D754E13A-86CF-43C0-A420-D0071233287D}" srcId="{16FD03A1-5E7F-48DC-AD6E-5A62558CA8B6}" destId="{DADEED9E-5C7E-4027-BAA7-847D24C91245}" srcOrd="2" destOrd="0" parTransId="{4EB0237E-34D7-483F-8256-EB266F911DED}" sibTransId="{43657896-0708-4239-8A09-7C7B9CBE2E42}"/>
    <dgm:cxn modelId="{7FCE7446-FD49-4EC1-AB6F-46A90A65715D}" type="presOf" srcId="{69FA77DC-937A-497B-9D31-CD1509992EB1}" destId="{A0801112-64C8-4256-B781-50AECABF556A}" srcOrd="0" destOrd="0" presId="urn:microsoft.com/office/officeart/2005/8/layout/process1"/>
    <dgm:cxn modelId="{2A321E7B-C187-4A52-8172-3C5EFC9C6B5F}" srcId="{16FD03A1-5E7F-48DC-AD6E-5A62558CA8B6}" destId="{69FA77DC-937A-497B-9D31-CD1509992EB1}" srcOrd="4" destOrd="0" parTransId="{90CE8BA0-E8B4-4D6D-940A-7DC4BB0B8EE7}" sibTransId="{7968FA60-D780-4831-B1D0-9CB1E5CA9152}"/>
    <dgm:cxn modelId="{9723D292-6346-41A6-A763-AB8BC3DBAF96}" type="presOf" srcId="{107CB0CC-5361-48A0-9B6F-F3D3521107A6}" destId="{F8BCBD08-A49A-4AEA-BFD0-7A27197794F0}" srcOrd="0" destOrd="0" presId="urn:microsoft.com/office/officeart/2005/8/layout/process1"/>
    <dgm:cxn modelId="{2334B297-7327-469A-A3A8-74C0A1138A66}" type="presOf" srcId="{43657896-0708-4239-8A09-7C7B9CBE2E42}" destId="{E1E38D6A-F330-4454-BADC-64D864566D99}" srcOrd="0" destOrd="0" presId="urn:microsoft.com/office/officeart/2005/8/layout/process1"/>
    <dgm:cxn modelId="{481F37A0-11DD-4043-9CB4-95192BF194C1}" srcId="{16FD03A1-5E7F-48DC-AD6E-5A62558CA8B6}" destId="{1D52845A-1A8F-44E1-8DDE-548306CFA4CD}" srcOrd="1" destOrd="0" parTransId="{933B2B17-46B7-4808-A48D-CA640E3D7891}" sibTransId="{674E6B72-7E5B-4B44-92EE-79DA7AA29E30}"/>
    <dgm:cxn modelId="{D2A602AF-6300-44D6-92CE-F13C3F91283E}" type="presOf" srcId="{179F1B41-440C-4F3B-A647-88630EAD85E4}" destId="{90C3BFF2-5052-4466-A2B1-24EDEDEA4694}" srcOrd="0" destOrd="0" presId="urn:microsoft.com/office/officeart/2005/8/layout/process1"/>
    <dgm:cxn modelId="{A028C0B7-384A-4FBB-8155-A12F9080B629}" type="presOf" srcId="{986A7A98-CB86-4769-91D3-979C745688B6}" destId="{0B0036A1-15D1-4307-8CC5-50345B5DB3E5}" srcOrd="0" destOrd="0" presId="urn:microsoft.com/office/officeart/2005/8/layout/process1"/>
    <dgm:cxn modelId="{31CE16C8-82D5-44DB-BA0C-3487EAF6656A}" type="presOf" srcId="{1D52845A-1A8F-44E1-8DDE-548306CFA4CD}" destId="{DE660787-E79D-4BAC-9100-F9866A3AA755}" srcOrd="0" destOrd="0" presId="urn:microsoft.com/office/officeart/2005/8/layout/process1"/>
    <dgm:cxn modelId="{405175C9-4065-4690-9EC2-4D16577ED011}" type="presOf" srcId="{674E6B72-7E5B-4B44-92EE-79DA7AA29E30}" destId="{BE2D426F-E209-4979-A37C-AFC5341D5E1B}" srcOrd="1" destOrd="0" presId="urn:microsoft.com/office/officeart/2005/8/layout/process1"/>
    <dgm:cxn modelId="{605A38D3-1D72-4D85-ACE5-FB5D953FEDCD}" type="presOf" srcId="{107CB0CC-5361-48A0-9B6F-F3D3521107A6}" destId="{0EFB360C-4909-4770-8D93-93DF3253CC9C}" srcOrd="1" destOrd="0" presId="urn:microsoft.com/office/officeart/2005/8/layout/process1"/>
    <dgm:cxn modelId="{8F5074EB-3F3A-4F9C-89A8-C2C26FABB4E6}" srcId="{16FD03A1-5E7F-48DC-AD6E-5A62558CA8B6}" destId="{179F1B41-440C-4F3B-A647-88630EAD85E4}" srcOrd="3" destOrd="0" parTransId="{E26613F2-37D6-4BAC-9C08-31D009AF1BF4}" sibTransId="{030B9818-C623-4787-AD8E-CD658DC55C68}"/>
    <dgm:cxn modelId="{FC9D5047-FAC8-49F3-A2FF-31C3474BD0C5}" type="presParOf" srcId="{BD563667-42AC-45C7-A50C-8AA070C63CBF}" destId="{0B0036A1-15D1-4307-8CC5-50345B5DB3E5}" srcOrd="0" destOrd="0" presId="urn:microsoft.com/office/officeart/2005/8/layout/process1"/>
    <dgm:cxn modelId="{7982ACD2-BBD4-482E-9584-27808378160F}" type="presParOf" srcId="{BD563667-42AC-45C7-A50C-8AA070C63CBF}" destId="{F8BCBD08-A49A-4AEA-BFD0-7A27197794F0}" srcOrd="1" destOrd="0" presId="urn:microsoft.com/office/officeart/2005/8/layout/process1"/>
    <dgm:cxn modelId="{6E274B83-A1EE-4435-ACA9-2BFAD4BE35B3}" type="presParOf" srcId="{F8BCBD08-A49A-4AEA-BFD0-7A27197794F0}" destId="{0EFB360C-4909-4770-8D93-93DF3253CC9C}" srcOrd="0" destOrd="0" presId="urn:microsoft.com/office/officeart/2005/8/layout/process1"/>
    <dgm:cxn modelId="{7FC0603F-A34A-44EB-801C-7824758F1A66}" type="presParOf" srcId="{BD563667-42AC-45C7-A50C-8AA070C63CBF}" destId="{DE660787-E79D-4BAC-9100-F9866A3AA755}" srcOrd="2" destOrd="0" presId="urn:microsoft.com/office/officeart/2005/8/layout/process1"/>
    <dgm:cxn modelId="{C94D6F52-F43C-4D7F-A90E-225EE41A91A2}" type="presParOf" srcId="{BD563667-42AC-45C7-A50C-8AA070C63CBF}" destId="{836E026F-052A-4BB6-BB51-90285A5AC66E}" srcOrd="3" destOrd="0" presId="urn:microsoft.com/office/officeart/2005/8/layout/process1"/>
    <dgm:cxn modelId="{4DF92D19-C894-47C2-929A-012B85702E00}" type="presParOf" srcId="{836E026F-052A-4BB6-BB51-90285A5AC66E}" destId="{BE2D426F-E209-4979-A37C-AFC5341D5E1B}" srcOrd="0" destOrd="0" presId="urn:microsoft.com/office/officeart/2005/8/layout/process1"/>
    <dgm:cxn modelId="{F86AE9E4-0558-4AD2-A0B6-5F88283B9093}" type="presParOf" srcId="{BD563667-42AC-45C7-A50C-8AA070C63CBF}" destId="{C9405348-4632-4183-9D0A-07CE4B79FD98}" srcOrd="4" destOrd="0" presId="urn:microsoft.com/office/officeart/2005/8/layout/process1"/>
    <dgm:cxn modelId="{EA943D7A-2CB4-4DC2-85E7-42A5CEF24655}" type="presParOf" srcId="{BD563667-42AC-45C7-A50C-8AA070C63CBF}" destId="{E1E38D6A-F330-4454-BADC-64D864566D99}" srcOrd="5" destOrd="0" presId="urn:microsoft.com/office/officeart/2005/8/layout/process1"/>
    <dgm:cxn modelId="{26DB70FB-98B1-4043-831C-D940F3C5095D}" type="presParOf" srcId="{E1E38D6A-F330-4454-BADC-64D864566D99}" destId="{A173825E-6AC8-42EF-B51F-A7AF1E6707F9}" srcOrd="0" destOrd="0" presId="urn:microsoft.com/office/officeart/2005/8/layout/process1"/>
    <dgm:cxn modelId="{1817DE7F-5FBD-49F0-9C31-7CE12D4FD777}" type="presParOf" srcId="{BD563667-42AC-45C7-A50C-8AA070C63CBF}" destId="{90C3BFF2-5052-4466-A2B1-24EDEDEA4694}" srcOrd="6" destOrd="0" presId="urn:microsoft.com/office/officeart/2005/8/layout/process1"/>
    <dgm:cxn modelId="{81475E68-CA07-4857-BB06-32D7BDC041B0}" type="presParOf" srcId="{BD563667-42AC-45C7-A50C-8AA070C63CBF}" destId="{E3B90EA7-7D8D-48C6-B8AD-D0846EDC766C}" srcOrd="7" destOrd="0" presId="urn:microsoft.com/office/officeart/2005/8/layout/process1"/>
    <dgm:cxn modelId="{9558D558-159C-443F-9137-C3D96F44B02F}" type="presParOf" srcId="{E3B90EA7-7D8D-48C6-B8AD-D0846EDC766C}" destId="{2F645759-BE0A-4647-BC11-16E28193E4C1}" srcOrd="0" destOrd="0" presId="urn:microsoft.com/office/officeart/2005/8/layout/process1"/>
    <dgm:cxn modelId="{F113E4DC-8CC1-4933-A391-B7910F2FCAA2}" type="presParOf" srcId="{BD563667-42AC-45C7-A50C-8AA070C63CBF}" destId="{A0801112-64C8-4256-B781-50AECABF556A}" srcOrd="8" destOrd="0" presId="urn:microsoft.com/office/officeart/2005/8/layout/process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0036A1-15D1-4307-8CC5-50345B5DB3E5}">
      <dsp:nvSpPr>
        <dsp:cNvPr id="0" name=""/>
        <dsp:cNvSpPr/>
      </dsp:nvSpPr>
      <dsp:spPr>
        <a:xfrm>
          <a:off x="5186" y="1167407"/>
          <a:ext cx="1607878" cy="12360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Execute Action of Real Robot</a:t>
          </a:r>
        </a:p>
      </dsp:txBody>
      <dsp:txXfrm>
        <a:off x="41389" y="1203610"/>
        <a:ext cx="1535472" cy="1163650"/>
      </dsp:txXfrm>
    </dsp:sp>
    <dsp:sp modelId="{F8BCBD08-A49A-4AEA-BFD0-7A27197794F0}">
      <dsp:nvSpPr>
        <dsp:cNvPr id="0" name=""/>
        <dsp:cNvSpPr/>
      </dsp:nvSpPr>
      <dsp:spPr>
        <a:xfrm>
          <a:off x="1773852" y="1586058"/>
          <a:ext cx="340870" cy="398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773852" y="1665809"/>
        <a:ext cx="238609" cy="239251"/>
      </dsp:txXfrm>
    </dsp:sp>
    <dsp:sp modelId="{DE660787-E79D-4BAC-9100-F9866A3AA755}">
      <dsp:nvSpPr>
        <dsp:cNvPr id="0" name=""/>
        <dsp:cNvSpPr/>
      </dsp:nvSpPr>
      <dsp:spPr>
        <a:xfrm>
          <a:off x="2256216" y="1167407"/>
          <a:ext cx="1607878" cy="12360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Log Joint Trajectories &amp; Joint Velocity Control Inputs</a:t>
          </a:r>
        </a:p>
      </dsp:txBody>
      <dsp:txXfrm>
        <a:off x="2292419" y="1203610"/>
        <a:ext cx="1535472" cy="1163650"/>
      </dsp:txXfrm>
    </dsp:sp>
    <dsp:sp modelId="{836E026F-052A-4BB6-BB51-90285A5AC66E}">
      <dsp:nvSpPr>
        <dsp:cNvPr id="0" name=""/>
        <dsp:cNvSpPr/>
      </dsp:nvSpPr>
      <dsp:spPr>
        <a:xfrm>
          <a:off x="4024882" y="1586058"/>
          <a:ext cx="340870" cy="398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024882" y="1665809"/>
        <a:ext cx="238609" cy="239251"/>
      </dsp:txXfrm>
    </dsp:sp>
    <dsp:sp modelId="{C9405348-4632-4183-9D0A-07CE4B79FD98}">
      <dsp:nvSpPr>
        <dsp:cNvPr id="0" name=""/>
        <dsp:cNvSpPr/>
      </dsp:nvSpPr>
      <dsp:spPr>
        <a:xfrm>
          <a:off x="4507246" y="1167407"/>
          <a:ext cx="1607878" cy="12360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Execute Control Sequence in Simulation</a:t>
          </a:r>
        </a:p>
      </dsp:txBody>
      <dsp:txXfrm>
        <a:off x="4543449" y="1203610"/>
        <a:ext cx="1535472" cy="1163650"/>
      </dsp:txXfrm>
    </dsp:sp>
    <dsp:sp modelId="{E1E38D6A-F330-4454-BADC-64D864566D99}">
      <dsp:nvSpPr>
        <dsp:cNvPr id="0" name=""/>
        <dsp:cNvSpPr/>
      </dsp:nvSpPr>
      <dsp:spPr>
        <a:xfrm>
          <a:off x="6275912" y="1586058"/>
          <a:ext cx="340870" cy="398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275912" y="1665809"/>
        <a:ext cx="238609" cy="239251"/>
      </dsp:txXfrm>
    </dsp:sp>
    <dsp:sp modelId="{90C3BFF2-5052-4466-A2B1-24EDEDEA4694}">
      <dsp:nvSpPr>
        <dsp:cNvPr id="0" name=""/>
        <dsp:cNvSpPr/>
      </dsp:nvSpPr>
      <dsp:spPr>
        <a:xfrm>
          <a:off x="6758276" y="1167407"/>
          <a:ext cx="1607878" cy="12360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Calculate Tracking Discrepancy</a:t>
          </a:r>
        </a:p>
      </dsp:txBody>
      <dsp:txXfrm>
        <a:off x="6794479" y="1203610"/>
        <a:ext cx="1535472" cy="1163650"/>
      </dsp:txXfrm>
    </dsp:sp>
    <dsp:sp modelId="{E3B90EA7-7D8D-48C6-B8AD-D0846EDC766C}">
      <dsp:nvSpPr>
        <dsp:cNvPr id="0" name=""/>
        <dsp:cNvSpPr/>
      </dsp:nvSpPr>
      <dsp:spPr>
        <a:xfrm rot="21582956">
          <a:off x="8528236" y="1580417"/>
          <a:ext cx="343623" cy="3987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528237" y="1660424"/>
        <a:ext cx="240536" cy="239251"/>
      </dsp:txXfrm>
    </dsp:sp>
    <dsp:sp modelId="{A0801112-64C8-4256-B781-50AECABF556A}">
      <dsp:nvSpPr>
        <dsp:cNvPr id="0" name=""/>
        <dsp:cNvSpPr/>
      </dsp:nvSpPr>
      <dsp:spPr>
        <a:xfrm>
          <a:off x="9014492" y="1156220"/>
          <a:ext cx="1607878" cy="12360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Optimize Physics Parameters via </a:t>
          </a:r>
          <a:r>
            <a:rPr lang="en-US" sz="1800" kern="1200" dirty="0" err="1"/>
            <a:t>Optuna</a:t>
          </a:r>
          <a:endParaRPr lang="en-US" sz="1800" kern="1200" dirty="0"/>
        </a:p>
      </dsp:txBody>
      <dsp:txXfrm>
        <a:off x="9050695" y="1192423"/>
        <a:ext cx="1535472" cy="11636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EB614-D83D-B44D-B4D3-6EE1061D659E}" type="datetimeFigureOut">
              <a:rPr lang="en-US" smtClean="0"/>
              <a:t>7/23/2025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81597-4453-6F4C-98B6-21DF26E2EAFF}" type="slidenum">
              <a:rPr lang="en-US" smtClean="0"/>
              <a:t>‹#›</a:t>
            </a:fld>
            <a:endParaRPr lang="en-US"/>
          </a:p>
        </p:txBody>
      </p:sp>
    </p:spTree>
    <p:extLst>
      <p:ext uri="{BB962C8B-B14F-4D97-AF65-F5344CB8AC3E}">
        <p14:creationId xmlns:p14="http://schemas.microsoft.com/office/powerpoint/2010/main" val="909987188"/>
      </p:ext>
    </p:extLst>
  </p:cSld>
  <p:clrMap bg1="lt1" tx1="dk1" bg2="lt2" tx2="dk2" accent1="accent1" accent2="accent2" accent3="accent3" accent4="accent4" accent5="accent5" accent6="accent6" hlink="hlink" folHlink="folHlink"/>
  <p:notesStyle>
    <a:lvl1pPr marL="0" algn="l" defTabSz="761970" rtl="0" eaLnBrk="1" latinLnBrk="0" hangingPunct="1">
      <a:defRPr sz="1000" kern="1200">
        <a:solidFill>
          <a:schemeClr val="tx1"/>
        </a:solidFill>
        <a:latin typeface="+mn-lt"/>
        <a:ea typeface="+mn-ea"/>
        <a:cs typeface="+mn-cs"/>
      </a:defRPr>
    </a:lvl1pPr>
    <a:lvl2pPr marL="380985" algn="l" defTabSz="761970" rtl="0" eaLnBrk="1" latinLnBrk="0" hangingPunct="1">
      <a:defRPr sz="1000" kern="1200">
        <a:solidFill>
          <a:schemeClr val="tx1"/>
        </a:solidFill>
        <a:latin typeface="+mn-lt"/>
        <a:ea typeface="+mn-ea"/>
        <a:cs typeface="+mn-cs"/>
      </a:defRPr>
    </a:lvl2pPr>
    <a:lvl3pPr marL="761970" algn="l" defTabSz="761970" rtl="0" eaLnBrk="1" latinLnBrk="0" hangingPunct="1">
      <a:defRPr sz="1000" kern="1200">
        <a:solidFill>
          <a:schemeClr val="tx1"/>
        </a:solidFill>
        <a:latin typeface="+mn-lt"/>
        <a:ea typeface="+mn-ea"/>
        <a:cs typeface="+mn-cs"/>
      </a:defRPr>
    </a:lvl3pPr>
    <a:lvl4pPr marL="1142954" algn="l" defTabSz="761970" rtl="0" eaLnBrk="1" latinLnBrk="0" hangingPunct="1">
      <a:defRPr sz="1000" kern="1200">
        <a:solidFill>
          <a:schemeClr val="tx1"/>
        </a:solidFill>
        <a:latin typeface="+mn-lt"/>
        <a:ea typeface="+mn-ea"/>
        <a:cs typeface="+mn-cs"/>
      </a:defRPr>
    </a:lvl4pPr>
    <a:lvl5pPr marL="1523939" algn="l" defTabSz="761970" rtl="0" eaLnBrk="1" latinLnBrk="0" hangingPunct="1">
      <a:defRPr sz="1000" kern="1200">
        <a:solidFill>
          <a:schemeClr val="tx1"/>
        </a:solidFill>
        <a:latin typeface="+mn-lt"/>
        <a:ea typeface="+mn-ea"/>
        <a:cs typeface="+mn-cs"/>
      </a:defRPr>
    </a:lvl5pPr>
    <a:lvl6pPr marL="1904924" algn="l" defTabSz="761970" rtl="0" eaLnBrk="1" latinLnBrk="0" hangingPunct="1">
      <a:defRPr sz="1000" kern="1200">
        <a:solidFill>
          <a:schemeClr val="tx1"/>
        </a:solidFill>
        <a:latin typeface="+mn-lt"/>
        <a:ea typeface="+mn-ea"/>
        <a:cs typeface="+mn-cs"/>
      </a:defRPr>
    </a:lvl6pPr>
    <a:lvl7pPr marL="2285909" algn="l" defTabSz="761970" rtl="0" eaLnBrk="1" latinLnBrk="0" hangingPunct="1">
      <a:defRPr sz="1000" kern="1200">
        <a:solidFill>
          <a:schemeClr val="tx1"/>
        </a:solidFill>
        <a:latin typeface="+mn-lt"/>
        <a:ea typeface="+mn-ea"/>
        <a:cs typeface="+mn-cs"/>
      </a:defRPr>
    </a:lvl7pPr>
    <a:lvl8pPr marL="2666893" algn="l" defTabSz="761970" rtl="0" eaLnBrk="1" latinLnBrk="0" hangingPunct="1">
      <a:defRPr sz="1000" kern="1200">
        <a:solidFill>
          <a:schemeClr val="tx1"/>
        </a:solidFill>
        <a:latin typeface="+mn-lt"/>
        <a:ea typeface="+mn-ea"/>
        <a:cs typeface="+mn-cs"/>
      </a:defRPr>
    </a:lvl8pPr>
    <a:lvl9pPr marL="3047878" algn="l" defTabSz="761970"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A81597-4453-6F4C-98B6-21DF26E2EAFF}" type="slidenum">
              <a:rPr lang="en-US" smtClean="0"/>
              <a:t>1</a:t>
            </a:fld>
            <a:endParaRPr lang="en-US"/>
          </a:p>
        </p:txBody>
      </p:sp>
    </p:spTree>
    <p:extLst>
      <p:ext uri="{BB962C8B-B14F-4D97-AF65-F5344CB8AC3E}">
        <p14:creationId xmlns:p14="http://schemas.microsoft.com/office/powerpoint/2010/main" val="3529743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4489452"/>
            <a:ext cx="310896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4572000" y="14408152"/>
            <a:ext cx="274320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2BDB9B-B8E9-4DEC-8EB9-C55D4FD79C9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35FE4-8CAD-459F-B347-0A7B7EAF038D}" type="slidenum">
              <a:rPr lang="en-US" smtClean="0"/>
              <a:t>‹#›</a:t>
            </a:fld>
            <a:endParaRPr lang="en-US"/>
          </a:p>
        </p:txBody>
      </p:sp>
    </p:spTree>
    <p:extLst>
      <p:ext uri="{BB962C8B-B14F-4D97-AF65-F5344CB8AC3E}">
        <p14:creationId xmlns:p14="http://schemas.microsoft.com/office/powerpoint/2010/main" val="107253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BDB9B-B8E9-4DEC-8EB9-C55D4FD79C9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35FE4-8CAD-459F-B347-0A7B7EAF038D}" type="slidenum">
              <a:rPr lang="en-US" smtClean="0"/>
              <a:t>‹#›</a:t>
            </a:fld>
            <a:endParaRPr lang="en-US"/>
          </a:p>
        </p:txBody>
      </p:sp>
    </p:spTree>
    <p:extLst>
      <p:ext uri="{BB962C8B-B14F-4D97-AF65-F5344CB8AC3E}">
        <p14:creationId xmlns:p14="http://schemas.microsoft.com/office/powerpoint/2010/main" val="123975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74702" y="1460500"/>
            <a:ext cx="788670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14602" y="1460500"/>
            <a:ext cx="2320290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BDB9B-B8E9-4DEC-8EB9-C55D4FD79C9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35FE4-8CAD-459F-B347-0A7B7EAF038D}" type="slidenum">
              <a:rPr lang="en-US" smtClean="0"/>
              <a:t>‹#›</a:t>
            </a:fld>
            <a:endParaRPr lang="en-US"/>
          </a:p>
        </p:txBody>
      </p:sp>
    </p:spTree>
    <p:extLst>
      <p:ext uri="{BB962C8B-B14F-4D97-AF65-F5344CB8AC3E}">
        <p14:creationId xmlns:p14="http://schemas.microsoft.com/office/powerpoint/2010/main" val="325819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2BDB9B-B8E9-4DEC-8EB9-C55D4FD79C9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35FE4-8CAD-459F-B347-0A7B7EAF038D}" type="slidenum">
              <a:rPr lang="en-US" smtClean="0"/>
              <a:t>‹#›</a:t>
            </a:fld>
            <a:endParaRPr lang="en-US"/>
          </a:p>
        </p:txBody>
      </p:sp>
    </p:spTree>
    <p:extLst>
      <p:ext uri="{BB962C8B-B14F-4D97-AF65-F5344CB8AC3E}">
        <p14:creationId xmlns:p14="http://schemas.microsoft.com/office/powerpoint/2010/main" val="1648058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95552" y="6838958"/>
            <a:ext cx="3154680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2495552" y="18357858"/>
            <a:ext cx="31546800" cy="6000748"/>
          </a:xfrm>
        </p:spPr>
        <p:txBody>
          <a:bodyPr/>
          <a:lstStyle>
            <a:lvl1pPr marL="0" indent="0">
              <a:buNone/>
              <a:defRPr sz="9600">
                <a:solidFill>
                  <a:schemeClr val="tx1"/>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BDB9B-B8E9-4DEC-8EB9-C55D4FD79C9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635FE4-8CAD-459F-B347-0A7B7EAF038D}" type="slidenum">
              <a:rPr lang="en-US" smtClean="0"/>
              <a:t>‹#›</a:t>
            </a:fld>
            <a:endParaRPr lang="en-US"/>
          </a:p>
        </p:txBody>
      </p:sp>
    </p:spTree>
    <p:extLst>
      <p:ext uri="{BB962C8B-B14F-4D97-AF65-F5344CB8AC3E}">
        <p14:creationId xmlns:p14="http://schemas.microsoft.com/office/powerpoint/2010/main" val="101440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14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16600" y="7302500"/>
            <a:ext cx="1554480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2BDB9B-B8E9-4DEC-8EB9-C55D4FD79C9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35FE4-8CAD-459F-B347-0A7B7EAF038D}" type="slidenum">
              <a:rPr lang="en-US" smtClean="0"/>
              <a:t>‹#›</a:t>
            </a:fld>
            <a:endParaRPr lang="en-US"/>
          </a:p>
        </p:txBody>
      </p:sp>
    </p:spTree>
    <p:extLst>
      <p:ext uri="{BB962C8B-B14F-4D97-AF65-F5344CB8AC3E}">
        <p14:creationId xmlns:p14="http://schemas.microsoft.com/office/powerpoint/2010/main" val="203808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460506"/>
            <a:ext cx="3154680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519368" y="6724652"/>
            <a:ext cx="1547336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2519368" y="10020300"/>
            <a:ext cx="1547336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16602" y="6724652"/>
            <a:ext cx="15549564"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18516602" y="10020300"/>
            <a:ext cx="15549564"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2BDB9B-B8E9-4DEC-8EB9-C55D4FD79C94}" type="datetimeFigureOut">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635FE4-8CAD-459F-B347-0A7B7EAF038D}" type="slidenum">
              <a:rPr lang="en-US" smtClean="0"/>
              <a:t>‹#›</a:t>
            </a:fld>
            <a:endParaRPr lang="en-US"/>
          </a:p>
        </p:txBody>
      </p:sp>
    </p:spTree>
    <p:extLst>
      <p:ext uri="{BB962C8B-B14F-4D97-AF65-F5344CB8AC3E}">
        <p14:creationId xmlns:p14="http://schemas.microsoft.com/office/powerpoint/2010/main" val="246071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2BDB9B-B8E9-4DEC-8EB9-C55D4FD79C94}"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635FE4-8CAD-459F-B347-0A7B7EAF038D}" type="slidenum">
              <a:rPr lang="en-US" smtClean="0"/>
              <a:t>‹#›</a:t>
            </a:fld>
            <a:endParaRPr lang="en-US"/>
          </a:p>
        </p:txBody>
      </p:sp>
    </p:spTree>
    <p:extLst>
      <p:ext uri="{BB962C8B-B14F-4D97-AF65-F5344CB8AC3E}">
        <p14:creationId xmlns:p14="http://schemas.microsoft.com/office/powerpoint/2010/main" val="2981382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2BDB9B-B8E9-4DEC-8EB9-C55D4FD79C94}" type="datetimeFigureOut">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635FE4-8CAD-459F-B347-0A7B7EAF038D}" type="slidenum">
              <a:rPr lang="en-US" smtClean="0"/>
              <a:t>‹#›</a:t>
            </a:fld>
            <a:endParaRPr lang="en-US"/>
          </a:p>
        </p:txBody>
      </p:sp>
    </p:spTree>
    <p:extLst>
      <p:ext uri="{BB962C8B-B14F-4D97-AF65-F5344CB8AC3E}">
        <p14:creationId xmlns:p14="http://schemas.microsoft.com/office/powerpoint/2010/main" val="130142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15549564" y="3949706"/>
            <a:ext cx="1851660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002BDB9B-B8E9-4DEC-8EB9-C55D4FD79C9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35FE4-8CAD-459F-B347-0A7B7EAF038D}" type="slidenum">
              <a:rPr lang="en-US" smtClean="0"/>
              <a:t>‹#›</a:t>
            </a:fld>
            <a:endParaRPr lang="en-US"/>
          </a:p>
        </p:txBody>
      </p:sp>
    </p:spTree>
    <p:extLst>
      <p:ext uri="{BB962C8B-B14F-4D97-AF65-F5344CB8AC3E}">
        <p14:creationId xmlns:p14="http://schemas.microsoft.com/office/powerpoint/2010/main" val="36037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19364" y="1828800"/>
            <a:ext cx="11796712"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549564" y="3949706"/>
            <a:ext cx="1851660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2519364" y="8229600"/>
            <a:ext cx="11796712"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002BDB9B-B8E9-4DEC-8EB9-C55D4FD79C9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635FE4-8CAD-459F-B347-0A7B7EAF038D}" type="slidenum">
              <a:rPr lang="en-US" smtClean="0"/>
              <a:t>‹#›</a:t>
            </a:fld>
            <a:endParaRPr lang="en-US"/>
          </a:p>
        </p:txBody>
      </p:sp>
    </p:spTree>
    <p:extLst>
      <p:ext uri="{BB962C8B-B14F-4D97-AF65-F5344CB8AC3E}">
        <p14:creationId xmlns:p14="http://schemas.microsoft.com/office/powerpoint/2010/main" val="317666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002BDB9B-B8E9-4DEC-8EB9-C55D4FD79C94}" type="datetimeFigureOut">
              <a:rPr lang="en-US" smtClean="0"/>
              <a:t>7/23/2025</a:t>
            </a:fld>
            <a:endParaRPr lang="en-US"/>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EA635FE4-8CAD-459F-B347-0A7B7EAF038D}" type="slidenum">
              <a:rPr lang="en-US" smtClean="0"/>
              <a:t>‹#›</a:t>
            </a:fld>
            <a:endParaRPr lang="en-US"/>
          </a:p>
        </p:txBody>
      </p:sp>
    </p:spTree>
    <p:extLst>
      <p:ext uri="{BB962C8B-B14F-4D97-AF65-F5344CB8AC3E}">
        <p14:creationId xmlns:p14="http://schemas.microsoft.com/office/powerpoint/2010/main" val="117910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diagramQuickStyle" Target="../diagrams/quickStyle1.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image" Target="../media/image1.png"/><Relationship Id="rId21" Type="http://schemas.openxmlformats.org/officeDocument/2006/relationships/image" Target="../media/image12.png"/><Relationship Id="rId7" Type="http://schemas.openxmlformats.org/officeDocument/2006/relationships/image" Target="../media/image4.png"/><Relationship Id="rId12" Type="http://schemas.openxmlformats.org/officeDocument/2006/relationships/diagramLayout" Target="../diagrams/layout1.xml"/><Relationship Id="rId17" Type="http://schemas.openxmlformats.org/officeDocument/2006/relationships/image" Target="../media/image80.png"/><Relationship Id="rId25" Type="http://schemas.openxmlformats.org/officeDocument/2006/relationships/image" Target="../media/image17.png"/><Relationship Id="rId2" Type="http://schemas.openxmlformats.org/officeDocument/2006/relationships/notesSlide" Target="../notesSlides/notesSlide1.xml"/><Relationship Id="rId16" Type="http://schemas.openxmlformats.org/officeDocument/2006/relationships/image" Target="../media/image8.png"/><Relationship Id="rId20" Type="http://schemas.openxmlformats.org/officeDocument/2006/relationships/image" Target="../media/image11.png"/><Relationship Id="rId29"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diagramData" Target="../diagrams/data1.xml"/><Relationship Id="rId24" Type="http://schemas.openxmlformats.org/officeDocument/2006/relationships/image" Target="../media/image16.png"/><Relationship Id="rId32" Type="http://schemas.openxmlformats.org/officeDocument/2006/relationships/image" Target="../media/image23.png"/><Relationship Id="rId5" Type="http://schemas.openxmlformats.org/officeDocument/2006/relationships/image" Target="../media/image22.png"/><Relationship Id="rId15" Type="http://schemas.microsoft.com/office/2007/relationships/diagramDrawing" Target="../diagrams/drawing1.xml"/><Relationship Id="rId23" Type="http://schemas.openxmlformats.org/officeDocument/2006/relationships/image" Target="../media/image15.png"/><Relationship Id="rId28" Type="http://schemas.openxmlformats.org/officeDocument/2006/relationships/image" Target="../media/image14.png"/><Relationship Id="rId10" Type="http://schemas.openxmlformats.org/officeDocument/2006/relationships/image" Target="../media/image7.png"/><Relationship Id="rId19" Type="http://schemas.openxmlformats.org/officeDocument/2006/relationships/image" Target="../media/image10.png"/><Relationship Id="rId31"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diagramColors" Target="../diagrams/colors1.xml"/><Relationship Id="rId27" Type="http://schemas.openxmlformats.org/officeDocument/2006/relationships/image" Target="../media/image19.png"/><Relationship Id="rId30"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 name="Rectangle 1099">
            <a:extLst>
              <a:ext uri="{FF2B5EF4-FFF2-40B4-BE49-F238E27FC236}">
                <a16:creationId xmlns:a16="http://schemas.microsoft.com/office/drawing/2014/main" id="{9245C001-C680-63DA-787E-7C9BFE663270}"/>
              </a:ext>
            </a:extLst>
          </p:cNvPr>
          <p:cNvSpPr/>
          <p:nvPr/>
        </p:nvSpPr>
        <p:spPr>
          <a:xfrm>
            <a:off x="45721" y="20414757"/>
            <a:ext cx="11475640" cy="81057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37160" rIns="274320" bIns="137160" numCol="1" spcCol="0" rtlCol="0" fromWordArt="0" anchor="ctr" anchorCtr="0" forceAA="0" compatLnSpc="1">
            <a:prstTxWarp prst="textNoShape">
              <a:avLst/>
            </a:prstTxWarp>
            <a:noAutofit/>
          </a:bodyPr>
          <a:lstStyle/>
          <a:p>
            <a:pPr algn="ctr"/>
            <a:endParaRPr lang="en-US" sz="21773" dirty="0"/>
          </a:p>
        </p:txBody>
      </p:sp>
      <p:sp>
        <p:nvSpPr>
          <p:cNvPr id="80" name="Rectangle 79">
            <a:extLst>
              <a:ext uri="{FF2B5EF4-FFF2-40B4-BE49-F238E27FC236}">
                <a16:creationId xmlns:a16="http://schemas.microsoft.com/office/drawing/2014/main" id="{83D051F4-2EB0-6150-3AF4-44A6202D404A}"/>
              </a:ext>
            </a:extLst>
          </p:cNvPr>
          <p:cNvSpPr/>
          <p:nvPr/>
        </p:nvSpPr>
        <p:spPr>
          <a:xfrm>
            <a:off x="11744132" y="3897621"/>
            <a:ext cx="10905372" cy="84353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37160" rIns="274320" bIns="137160" numCol="1" spcCol="0" rtlCol="0" fromWordArt="0" anchor="ctr" anchorCtr="0" forceAA="0" compatLnSpc="1">
            <a:prstTxWarp prst="textNoShape">
              <a:avLst/>
            </a:prstTxWarp>
            <a:noAutofit/>
          </a:bodyPr>
          <a:lstStyle/>
          <a:p>
            <a:pPr algn="ctr"/>
            <a:endParaRPr lang="en-US" sz="21773" dirty="0"/>
          </a:p>
        </p:txBody>
      </p:sp>
      <p:sp>
        <p:nvSpPr>
          <p:cNvPr id="1082" name="Rectangle 1081">
            <a:extLst>
              <a:ext uri="{FF2B5EF4-FFF2-40B4-BE49-F238E27FC236}">
                <a16:creationId xmlns:a16="http://schemas.microsoft.com/office/drawing/2014/main" id="{942330D9-3E36-859A-1333-681D8026ED14}"/>
              </a:ext>
            </a:extLst>
          </p:cNvPr>
          <p:cNvSpPr/>
          <p:nvPr/>
        </p:nvSpPr>
        <p:spPr>
          <a:xfrm>
            <a:off x="64880" y="10602750"/>
            <a:ext cx="11524415" cy="8156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37160" rIns="274320" bIns="137160" numCol="1" spcCol="0" rtlCol="0" fromWordArt="0" anchor="ctr" anchorCtr="0" forceAA="0" compatLnSpc="1">
            <a:prstTxWarp prst="textNoShape">
              <a:avLst/>
            </a:prstTxWarp>
            <a:noAutofit/>
          </a:bodyPr>
          <a:lstStyle/>
          <a:p>
            <a:pPr algn="ctr"/>
            <a:endParaRPr lang="en-US" sz="21773"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9763F88-675E-4299-9E25-9BCF256CB20F}"/>
                  </a:ext>
                </a:extLst>
              </p:cNvPr>
              <p:cNvSpPr txBox="1"/>
              <p:nvPr/>
            </p:nvSpPr>
            <p:spPr>
              <a:xfrm>
                <a:off x="6505645" y="60739"/>
                <a:ext cx="22915320" cy="4590872"/>
              </a:xfrm>
              <a:prstGeom prst="rect">
                <a:avLst/>
              </a:prstGeom>
              <a:noFill/>
            </p:spPr>
            <p:txBody>
              <a:bodyPr wrap="square" rtlCol="0">
                <a:spAutoFit/>
              </a:bodyPr>
              <a:lstStyle/>
              <a:p>
                <a:pPr algn="ctr"/>
                <a:r>
                  <a:rPr lang="en-US" sz="5000" b="1" dirty="0">
                    <a:latin typeface="Times New Roman" panose="02020603050405020304" pitchFamily="18" charset="0"/>
                    <a:ea typeface="Red Hat Display" panose="02010303040201060303" pitchFamily="2" charset="0"/>
                    <a:cs typeface="Times New Roman" panose="02020603050405020304" pitchFamily="18" charset="0"/>
                  </a:rPr>
                  <a:t>Sim-to-Real Reinforcement Learning for Robotic Arm Control in Radiochemical Workflows</a:t>
                </a:r>
                <a:br>
                  <a:rPr lang="en-US" sz="12000" dirty="0">
                    <a:latin typeface="Red Hat Display" panose="02010303040201060303" pitchFamily="2" charset="0"/>
                    <a:ea typeface="Red Hat Display" panose="02010303040201060303" pitchFamily="2" charset="0"/>
                    <a:cs typeface="Red Hat Display" panose="02010303040201060303" pitchFamily="2" charset="0"/>
                  </a:rPr>
                </a:br>
                <a:r>
                  <a:rPr lang="en-US" sz="3667" b="1" dirty="0">
                    <a:latin typeface="Times New Roman" panose="02020603050405020304" pitchFamily="18" charset="0"/>
                    <a:ea typeface="Red Hat Display" panose="02010303040201060303" pitchFamily="2" charset="0"/>
                    <a:cs typeface="Times New Roman" panose="02020603050405020304" pitchFamily="18" charset="0"/>
                  </a:rPr>
                  <a:t>Vivek Tar</a:t>
                </a:r>
                <a14:m>
                  <m:oMath xmlns:m="http://schemas.openxmlformats.org/officeDocument/2006/math">
                    <m:sSup>
                      <m:sSupPr>
                        <m:ctrlPr>
                          <a:rPr lang="en-US" sz="3667" b="1" i="1" smtClean="0">
                            <a:latin typeface="Cambria Math" panose="02040503050406030204" pitchFamily="18" charset="0"/>
                            <a:cs typeface="Times New Roman" panose="02020603050405020304" pitchFamily="18" charset="0"/>
                          </a:rPr>
                        </m:ctrlPr>
                      </m:sSupPr>
                      <m:e>
                        <m:r>
                          <m:rPr>
                            <m:nor/>
                          </m:rPr>
                          <a:rPr lang="en-US" sz="3667" b="1" dirty="0">
                            <a:latin typeface="Times New Roman" panose="02020603050405020304" pitchFamily="18" charset="0"/>
                            <a:ea typeface="Red Hat Display" panose="02010303040201060303" pitchFamily="2" charset="0"/>
                            <a:cs typeface="Times New Roman" panose="02020603050405020304" pitchFamily="18" charset="0"/>
                          </a:rPr>
                          <m:t>a</m:t>
                        </m:r>
                      </m:e>
                      <m:sup>
                        <m:r>
                          <a:rPr lang="en-US" sz="3667" b="1" i="1" smtClean="0">
                            <a:latin typeface="Cambria Math" panose="02040503050406030204" pitchFamily="18" charset="0"/>
                            <a:cs typeface="Times New Roman" panose="02020603050405020304" pitchFamily="18" charset="0"/>
                          </a:rPr>
                          <m:t>𝟏</m:t>
                        </m:r>
                      </m:sup>
                    </m:sSup>
                  </m:oMath>
                </a14:m>
                <a:r>
                  <a:rPr lang="en-US" sz="3667" dirty="0">
                    <a:latin typeface="Times New Roman" panose="02020603050405020304" pitchFamily="18" charset="0"/>
                    <a:ea typeface="Red Hat Display" panose="02010303040201060303" pitchFamily="2" charset="0"/>
                    <a:cs typeface="Times New Roman" panose="02020603050405020304" pitchFamily="18" charset="0"/>
                  </a:rPr>
                  <a:t>, Andrew Blade</a:t>
                </a:r>
                <a14:m>
                  <m:oMath xmlns:m="http://schemas.openxmlformats.org/officeDocument/2006/math">
                    <m:sSup>
                      <m:sSupPr>
                        <m:ctrlPr>
                          <a:rPr lang="en-US" sz="3667" i="1" smtClean="0">
                            <a:latin typeface="Cambria Math" panose="02040503050406030204" pitchFamily="18" charset="0"/>
                            <a:cs typeface="Times New Roman" panose="02020603050405020304" pitchFamily="18" charset="0"/>
                          </a:rPr>
                        </m:ctrlPr>
                      </m:sSupPr>
                      <m:e>
                        <m:r>
                          <a:rPr lang="en-US" sz="3667" b="0" i="1" smtClean="0">
                            <a:latin typeface="Cambria Math" panose="02040503050406030204" pitchFamily="18" charset="0"/>
                            <a:cs typeface="Times New Roman" panose="02020603050405020304" pitchFamily="18" charset="0"/>
                          </a:rPr>
                          <m:t>𝑠</m:t>
                        </m:r>
                      </m:e>
                      <m:sup>
                        <m:r>
                          <a:rPr lang="en-US" sz="3667" b="0" i="1" smtClean="0">
                            <a:latin typeface="Cambria Math" panose="02040503050406030204" pitchFamily="18" charset="0"/>
                            <a:cs typeface="Times New Roman" panose="02020603050405020304" pitchFamily="18" charset="0"/>
                          </a:rPr>
                          <m:t>2</m:t>
                        </m:r>
                      </m:sup>
                    </m:sSup>
                  </m:oMath>
                </a14:m>
                <a:r>
                  <a:rPr lang="en-US" sz="3667" dirty="0">
                    <a:latin typeface="Times New Roman" panose="02020603050405020304" pitchFamily="18" charset="0"/>
                    <a:ea typeface="Red Hat Display" panose="02010303040201060303" pitchFamily="2" charset="0"/>
                    <a:cs typeface="Times New Roman" panose="02020603050405020304" pitchFamily="18" charset="0"/>
                  </a:rPr>
                  <a:t>, Dohyun Ki</a:t>
                </a:r>
                <a14:m>
                  <m:oMath xmlns:m="http://schemas.openxmlformats.org/officeDocument/2006/math">
                    <m:sSup>
                      <m:sSupPr>
                        <m:ctrlPr>
                          <a:rPr lang="en-US" sz="3667" i="1" smtClean="0">
                            <a:latin typeface="Cambria Math" panose="02040503050406030204" pitchFamily="18" charset="0"/>
                            <a:cs typeface="Times New Roman" panose="02020603050405020304" pitchFamily="18" charset="0"/>
                          </a:rPr>
                        </m:ctrlPr>
                      </m:sSupPr>
                      <m:e>
                        <m:r>
                          <a:rPr lang="en-US" sz="3667" b="0" i="1" smtClean="0">
                            <a:latin typeface="Cambria Math" panose="02040503050406030204" pitchFamily="18" charset="0"/>
                            <a:cs typeface="Times New Roman" panose="02020603050405020304" pitchFamily="18" charset="0"/>
                          </a:rPr>
                          <m:t>𝑚</m:t>
                        </m:r>
                      </m:e>
                      <m:sup>
                        <m:r>
                          <a:rPr lang="en-US" sz="3667" b="0" i="1" smtClean="0">
                            <a:latin typeface="Cambria Math" panose="02040503050406030204" pitchFamily="18" charset="0"/>
                            <a:cs typeface="Times New Roman" panose="02020603050405020304" pitchFamily="18" charset="0"/>
                          </a:rPr>
                          <m:t>3</m:t>
                        </m:r>
                      </m:sup>
                    </m:sSup>
                  </m:oMath>
                </a14:m>
                <a:r>
                  <a:rPr lang="en-US" sz="3667" dirty="0">
                    <a:latin typeface="Times New Roman" panose="02020603050405020304" pitchFamily="18" charset="0"/>
                    <a:ea typeface="Red Hat Display" panose="02010303040201060303" pitchFamily="2" charset="0"/>
                    <a:cs typeface="Times New Roman" panose="02020603050405020304" pitchFamily="18" charset="0"/>
                  </a:rPr>
                  <a:t>, Cathy </a:t>
                </a:r>
                <a:r>
                  <a:rPr lang="en-US" sz="3667" dirty="0" err="1">
                    <a:latin typeface="Times New Roman" panose="02020603050405020304" pitchFamily="18" charset="0"/>
                    <a:ea typeface="Red Hat Display" panose="02010303040201060303" pitchFamily="2" charset="0"/>
                    <a:cs typeface="Times New Roman" panose="02020603050405020304" pitchFamily="18" charset="0"/>
                  </a:rPr>
                  <a:t>Cutle</a:t>
                </a:r>
                <a14:m>
                  <m:oMath xmlns:m="http://schemas.openxmlformats.org/officeDocument/2006/math">
                    <m:sSup>
                      <m:sSupPr>
                        <m:ctrlPr>
                          <a:rPr lang="en-US" sz="3667" i="1" smtClean="0">
                            <a:latin typeface="Cambria Math" panose="02040503050406030204" pitchFamily="18" charset="0"/>
                            <a:cs typeface="Times New Roman" panose="02020603050405020304" pitchFamily="18" charset="0"/>
                          </a:rPr>
                        </m:ctrlPr>
                      </m:sSupPr>
                      <m:e>
                        <m:r>
                          <a:rPr lang="en-US" sz="3667" b="0" i="1" smtClean="0">
                            <a:latin typeface="Cambria Math" panose="02040503050406030204" pitchFamily="18" charset="0"/>
                            <a:cs typeface="Times New Roman" panose="02020603050405020304" pitchFamily="18" charset="0"/>
                          </a:rPr>
                          <m:t>𝑟</m:t>
                        </m:r>
                      </m:e>
                      <m:sup>
                        <m:r>
                          <a:rPr lang="en-US" sz="3667" b="0" i="1" smtClean="0">
                            <a:latin typeface="Cambria Math" panose="02040503050406030204" pitchFamily="18" charset="0"/>
                            <a:cs typeface="Times New Roman" panose="02020603050405020304" pitchFamily="18" charset="0"/>
                          </a:rPr>
                          <m:t>3</m:t>
                        </m:r>
                      </m:sup>
                    </m:sSup>
                  </m:oMath>
                </a14:m>
                <a:endParaRPr lang="en-US" sz="3667" dirty="0">
                  <a:latin typeface="Times New Roman" panose="02020603050405020304" pitchFamily="18" charset="0"/>
                  <a:ea typeface="Red Hat Display" panose="02010303040201060303" pitchFamily="2" charset="0"/>
                  <a:cs typeface="Times New Roman" panose="02020603050405020304" pitchFamily="18" charset="0"/>
                </a:endParaRPr>
              </a:p>
              <a:p>
                <a:pPr algn="ctr"/>
                <a:r>
                  <a:rPr lang="en-US" sz="3670" dirty="0">
                    <a:latin typeface="Times New Roman" panose="02020603050405020304" pitchFamily="18" charset="0"/>
                    <a:ea typeface="Red Hat Display" panose="02010303040201060303" pitchFamily="2" charset="0"/>
                    <a:cs typeface="Times New Roman" panose="02020603050405020304" pitchFamily="18" charset="0"/>
                  </a:rPr>
                  <a:t>Department of Medical Physics, </a:t>
                </a:r>
                <a:r>
                  <a:rPr lang="en-US" sz="3670" dirty="0">
                    <a:latin typeface="Times New Roman" panose="02020603050405020304" pitchFamily="18" charset="0"/>
                    <a:cs typeface="Times New Roman" panose="02020603050405020304" pitchFamily="18" charset="0"/>
                  </a:rPr>
                  <a:t>University of Wisconsin School of Medicine and Public Health, Madison, W</a:t>
                </a:r>
                <a14:m>
                  <m:oMath xmlns:m="http://schemas.openxmlformats.org/officeDocument/2006/math">
                    <m:sSup>
                      <m:sSupPr>
                        <m:ctrlPr>
                          <a:rPr lang="en-US" sz="3670" i="1" smtClean="0">
                            <a:latin typeface="Cambria Math" panose="02040503050406030204" pitchFamily="18" charset="0"/>
                            <a:cs typeface="Times New Roman" panose="02020603050405020304" pitchFamily="18" charset="0"/>
                          </a:rPr>
                        </m:ctrlPr>
                      </m:sSupPr>
                      <m:e>
                        <m:r>
                          <a:rPr lang="en-US" sz="3670" b="0" i="1" smtClean="0">
                            <a:latin typeface="Cambria Math" panose="02040503050406030204" pitchFamily="18" charset="0"/>
                            <a:cs typeface="Times New Roman" panose="02020603050405020304" pitchFamily="18" charset="0"/>
                          </a:rPr>
                          <m:t>𝐼</m:t>
                        </m:r>
                      </m:e>
                      <m:sup>
                        <m:r>
                          <a:rPr lang="en-US" sz="3670" b="0" i="1" smtClean="0">
                            <a:latin typeface="Cambria Math" panose="02040503050406030204" pitchFamily="18" charset="0"/>
                            <a:cs typeface="Times New Roman" panose="02020603050405020304" pitchFamily="18" charset="0"/>
                          </a:rPr>
                          <m:t>1</m:t>
                        </m:r>
                      </m:sup>
                    </m:sSup>
                  </m:oMath>
                </a14:m>
                <a:endParaRPr lang="en-US" sz="3670" dirty="0">
                  <a:latin typeface="Times New Roman" panose="02020603050405020304" pitchFamily="18" charset="0"/>
                  <a:cs typeface="Times New Roman" panose="02020603050405020304" pitchFamily="18" charset="0"/>
                </a:endParaRPr>
              </a:p>
              <a:p>
                <a:pPr algn="ctr"/>
                <a:r>
                  <a:rPr lang="en-US" sz="3670" dirty="0">
                    <a:latin typeface="Times New Roman" panose="02020603050405020304" pitchFamily="18" charset="0"/>
                    <a:ea typeface="Red Hat Display" panose="02010303040201060303" pitchFamily="2" charset="0"/>
                    <a:cs typeface="Times New Roman" panose="02020603050405020304" pitchFamily="18" charset="0"/>
                  </a:rPr>
                  <a:t>College of Engineering, Texas A&amp;M University, College Station, T</a:t>
                </a:r>
                <a14:m>
                  <m:oMath xmlns:m="http://schemas.openxmlformats.org/officeDocument/2006/math">
                    <m:sSup>
                      <m:sSupPr>
                        <m:ctrlPr>
                          <a:rPr lang="en-US" sz="3670" i="1" smtClean="0">
                            <a:latin typeface="Cambria Math" panose="02040503050406030204" pitchFamily="18" charset="0"/>
                            <a:cs typeface="Times New Roman" panose="02020603050405020304" pitchFamily="18" charset="0"/>
                          </a:rPr>
                        </m:ctrlPr>
                      </m:sSupPr>
                      <m:e>
                        <m:r>
                          <a:rPr lang="en-US" sz="3670" b="0" i="1" smtClean="0">
                            <a:latin typeface="Cambria Math" panose="02040503050406030204" pitchFamily="18" charset="0"/>
                            <a:cs typeface="Times New Roman" panose="02020603050405020304" pitchFamily="18" charset="0"/>
                          </a:rPr>
                          <m:t>𝑋</m:t>
                        </m:r>
                      </m:e>
                      <m:sup>
                        <m:r>
                          <a:rPr lang="en-US" sz="3670" b="0" i="1" smtClean="0">
                            <a:latin typeface="Cambria Math" panose="02040503050406030204" pitchFamily="18" charset="0"/>
                            <a:cs typeface="Times New Roman" panose="02020603050405020304" pitchFamily="18" charset="0"/>
                          </a:rPr>
                          <m:t>2</m:t>
                        </m:r>
                      </m:sup>
                    </m:sSup>
                  </m:oMath>
                </a14:m>
                <a:endParaRPr lang="en-US" sz="3670" dirty="0">
                  <a:latin typeface="Times New Roman" panose="02020603050405020304" pitchFamily="18" charset="0"/>
                  <a:ea typeface="Red Hat Display" panose="02010303040201060303" pitchFamily="2" charset="0"/>
                  <a:cs typeface="Times New Roman" panose="02020603050405020304" pitchFamily="18" charset="0"/>
                </a:endParaRPr>
              </a:p>
              <a:p>
                <a:pPr algn="ctr"/>
                <a:r>
                  <a:rPr lang="en-US" sz="3670" dirty="0">
                    <a:latin typeface="Times New Roman" panose="02020603050405020304" pitchFamily="18" charset="0"/>
                    <a:ea typeface="Red Hat Display" panose="02010303040201060303" pitchFamily="2" charset="0"/>
                    <a:cs typeface="Times New Roman" panose="02020603050405020304" pitchFamily="18" charset="0"/>
                  </a:rPr>
                  <a:t>Isotope Research and Production, Brookhaven National Lab, Upton, N</a:t>
                </a:r>
                <a14:m>
                  <m:oMath xmlns:m="http://schemas.openxmlformats.org/officeDocument/2006/math">
                    <m:sSup>
                      <m:sSupPr>
                        <m:ctrlPr>
                          <a:rPr lang="en-US" sz="3670" i="1" smtClean="0">
                            <a:latin typeface="Cambria Math" panose="02040503050406030204" pitchFamily="18" charset="0"/>
                            <a:cs typeface="Times New Roman" panose="02020603050405020304" pitchFamily="18" charset="0"/>
                          </a:rPr>
                        </m:ctrlPr>
                      </m:sSupPr>
                      <m:e>
                        <m:r>
                          <a:rPr lang="en-US" sz="3670" b="0" i="1" smtClean="0">
                            <a:latin typeface="Cambria Math" panose="02040503050406030204" pitchFamily="18" charset="0"/>
                            <a:cs typeface="Times New Roman" panose="02020603050405020304" pitchFamily="18" charset="0"/>
                          </a:rPr>
                          <m:t>𝑌</m:t>
                        </m:r>
                      </m:e>
                      <m:sup>
                        <m:r>
                          <a:rPr lang="en-US" sz="3670" b="0" i="1" smtClean="0">
                            <a:latin typeface="Cambria Math" panose="02040503050406030204" pitchFamily="18" charset="0"/>
                            <a:cs typeface="Times New Roman" panose="02020603050405020304" pitchFamily="18" charset="0"/>
                          </a:rPr>
                          <m:t>3</m:t>
                        </m:r>
                      </m:sup>
                    </m:sSup>
                  </m:oMath>
                </a14:m>
                <a:endParaRPr lang="en-US" sz="3670" dirty="0">
                  <a:latin typeface="Times New Roman" panose="02020603050405020304" pitchFamily="18" charset="0"/>
                  <a:ea typeface="Red Hat Display" panose="02010303040201060303" pitchFamily="2" charset="0"/>
                  <a:cs typeface="Times New Roman" panose="02020603050405020304" pitchFamily="18" charset="0"/>
                </a:endParaRPr>
              </a:p>
              <a:p>
                <a:pPr algn="ctr"/>
                <a:endParaRPr lang="en-US" sz="3670" dirty="0">
                  <a:latin typeface="Times New Roman" panose="02020603050405020304" pitchFamily="18" charset="0"/>
                  <a:ea typeface="Red Hat Display" panose="02010303040201060303" pitchFamily="2" charset="0"/>
                  <a:cs typeface="Times New Roman" panose="02020603050405020304" pitchFamily="18" charset="0"/>
                </a:endParaRPr>
              </a:p>
            </p:txBody>
          </p:sp>
        </mc:Choice>
        <mc:Fallback>
          <p:sp>
            <p:nvSpPr>
              <p:cNvPr id="7" name="TextBox 6">
                <a:extLst>
                  <a:ext uri="{FF2B5EF4-FFF2-40B4-BE49-F238E27FC236}">
                    <a16:creationId xmlns:a16="http://schemas.microsoft.com/office/drawing/2014/main" id="{C9763F88-675E-4299-9E25-9BCF256CB20F}"/>
                  </a:ext>
                </a:extLst>
              </p:cNvPr>
              <p:cNvSpPr txBox="1">
                <a:spLocks noRot="1" noChangeAspect="1" noMove="1" noResize="1" noEditPoints="1" noAdjustHandles="1" noChangeArrowheads="1" noChangeShapeType="1" noTextEdit="1"/>
              </p:cNvSpPr>
              <p:nvPr/>
            </p:nvSpPr>
            <p:spPr>
              <a:xfrm>
                <a:off x="6505645" y="60739"/>
                <a:ext cx="22915320" cy="4590872"/>
              </a:xfrm>
              <a:prstGeom prst="rect">
                <a:avLst/>
              </a:prstGeom>
              <a:blipFill>
                <a:blip r:embed="rId3"/>
                <a:stretch>
                  <a:fillRect t="-3187" r="-5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8336CDD-DF1D-4020-A25B-EE826082EB35}"/>
              </a:ext>
            </a:extLst>
          </p:cNvPr>
          <p:cNvPicPr>
            <a:picLocks noChangeAspect="1"/>
          </p:cNvPicPr>
          <p:nvPr/>
        </p:nvPicPr>
        <p:blipFill>
          <a:blip r:embed="rId4"/>
          <a:stretch>
            <a:fillRect/>
          </a:stretch>
        </p:blipFill>
        <p:spPr>
          <a:xfrm>
            <a:off x="29363186" y="700759"/>
            <a:ext cx="6855042" cy="2411180"/>
          </a:xfrm>
          <a:prstGeom prst="rect">
            <a:avLst/>
          </a:prstGeom>
        </p:spPr>
      </p:pic>
      <p:sp>
        <p:nvSpPr>
          <p:cNvPr id="8" name="Rectangle 7">
            <a:extLst>
              <a:ext uri="{FF2B5EF4-FFF2-40B4-BE49-F238E27FC236}">
                <a16:creationId xmlns:a16="http://schemas.microsoft.com/office/drawing/2014/main" id="{6B235D2B-17E9-452B-972B-62E3D5167788}"/>
              </a:ext>
            </a:extLst>
          </p:cNvPr>
          <p:cNvSpPr/>
          <p:nvPr/>
        </p:nvSpPr>
        <p:spPr>
          <a:xfrm>
            <a:off x="64881" y="4029924"/>
            <a:ext cx="11510811" cy="6459385"/>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37160" rIns="274320" bIns="137160" numCol="1" spcCol="0" rtlCol="0" fromWordArt="0" anchor="ctr" anchorCtr="0" forceAA="0" compatLnSpc="1">
            <a:prstTxWarp prst="textNoShape">
              <a:avLst/>
            </a:prstTxWarp>
            <a:noAutofit/>
          </a:bodyPr>
          <a:lstStyle/>
          <a:p>
            <a:pPr algn="ctr"/>
            <a:endParaRPr lang="en-US" sz="21773" dirty="0"/>
          </a:p>
        </p:txBody>
      </p:sp>
      <p:sp>
        <p:nvSpPr>
          <p:cNvPr id="14" name="Rectangle 13">
            <a:extLst>
              <a:ext uri="{FF2B5EF4-FFF2-40B4-BE49-F238E27FC236}">
                <a16:creationId xmlns:a16="http://schemas.microsoft.com/office/drawing/2014/main" id="{81FEA7CD-FA01-42F5-95A3-444E21A07E32}"/>
              </a:ext>
            </a:extLst>
          </p:cNvPr>
          <p:cNvSpPr/>
          <p:nvPr/>
        </p:nvSpPr>
        <p:spPr>
          <a:xfrm>
            <a:off x="22966279" y="24251622"/>
            <a:ext cx="13378967" cy="81506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37160" rIns="274320" bIns="137160" numCol="1" spcCol="0" rtlCol="0" fromWordArt="0" anchor="ctr" anchorCtr="0" forceAA="0" compatLnSpc="1">
            <a:prstTxWarp prst="textNoShape">
              <a:avLst/>
            </a:prstTxWarp>
            <a:noAutofit/>
          </a:bodyPr>
          <a:lstStyle/>
          <a:p>
            <a:pPr algn="ctr"/>
            <a:endParaRPr lang="en-US" sz="21773" dirty="0"/>
          </a:p>
        </p:txBody>
      </p:sp>
      <p:sp>
        <p:nvSpPr>
          <p:cNvPr id="10" name="Rectangle 9">
            <a:extLst>
              <a:ext uri="{FF2B5EF4-FFF2-40B4-BE49-F238E27FC236}">
                <a16:creationId xmlns:a16="http://schemas.microsoft.com/office/drawing/2014/main" id="{DFC270DE-1AB4-4737-989A-B8D6347E38F9}"/>
              </a:ext>
            </a:extLst>
          </p:cNvPr>
          <p:cNvSpPr/>
          <p:nvPr/>
        </p:nvSpPr>
        <p:spPr>
          <a:xfrm>
            <a:off x="22947038" y="20212349"/>
            <a:ext cx="13398208" cy="3866851"/>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37160" rIns="274320" bIns="137160" numCol="1" spcCol="0" rtlCol="0" fromWordArt="0" anchor="ctr" anchorCtr="0" forceAA="0" compatLnSpc="1">
            <a:prstTxWarp prst="textNoShape">
              <a:avLst/>
            </a:prstTxWarp>
            <a:noAutofit/>
          </a:bodyPr>
          <a:lstStyle/>
          <a:p>
            <a:pPr algn="ctr"/>
            <a:endParaRPr lang="en-US" sz="21773" dirty="0"/>
          </a:p>
        </p:txBody>
      </p:sp>
      <p:sp>
        <p:nvSpPr>
          <p:cNvPr id="15" name="Rectangle 14">
            <a:extLst>
              <a:ext uri="{FF2B5EF4-FFF2-40B4-BE49-F238E27FC236}">
                <a16:creationId xmlns:a16="http://schemas.microsoft.com/office/drawing/2014/main" id="{D09460BC-93D3-42F8-9B5D-93B8CFFA865F}"/>
              </a:ext>
            </a:extLst>
          </p:cNvPr>
          <p:cNvSpPr/>
          <p:nvPr/>
        </p:nvSpPr>
        <p:spPr>
          <a:xfrm>
            <a:off x="22984667" y="25018973"/>
            <a:ext cx="13360579" cy="2631490"/>
          </a:xfrm>
          <a:prstGeom prst="rect">
            <a:avLst/>
          </a:prstGeom>
        </p:spPr>
        <p:txBody>
          <a:bodyPr wrap="square">
            <a:spAutoFit/>
          </a:bodyPr>
          <a:lstStyle/>
          <a:p>
            <a:pPr>
              <a:buNone/>
            </a:pPr>
            <a:r>
              <a:rPr lang="en-US" sz="1500" dirty="0">
                <a:latin typeface="Times New Roman" panose="02020603050405020304" pitchFamily="18" charset="0"/>
                <a:cs typeface="Times New Roman" panose="02020603050405020304" pitchFamily="18" charset="0"/>
              </a:rPr>
              <a:t>"This material is based upon work supported by the U.S. Department of Energy, Office of Science, Isotope Program, under Award Number DE-SC0022550 through the Horizon-broadening Isotope Production Pipeline Opportunities (HIPPO) program.“</a:t>
            </a:r>
          </a:p>
          <a:p>
            <a:pPr>
              <a:buNone/>
            </a:pPr>
            <a:endParaRPr lang="en-US" sz="1500" dirty="0">
              <a:latin typeface="Times New Roman" panose="02020603050405020304" pitchFamily="18" charset="0"/>
              <a:cs typeface="Times New Roman" panose="02020603050405020304" pitchFamily="18" charset="0"/>
            </a:endParaRPr>
          </a:p>
          <a:p>
            <a:pPr>
              <a:buNone/>
            </a:pPr>
            <a:r>
              <a:rPr lang="en-US" sz="1500" b="1" dirty="0">
                <a:latin typeface="Times New Roman" panose="02020603050405020304" pitchFamily="18" charset="0"/>
                <a:cs typeface="Times New Roman" panose="02020603050405020304" pitchFamily="18" charset="0"/>
              </a:rPr>
              <a:t>No export control</a:t>
            </a:r>
          </a:p>
          <a:p>
            <a:pPr>
              <a:buNone/>
            </a:pPr>
            <a:endParaRPr lang="en-US" sz="1500" b="1" dirty="0">
              <a:latin typeface="Times New Roman" panose="02020603050405020304" pitchFamily="18" charset="0"/>
              <a:cs typeface="Times New Roman" panose="02020603050405020304" pitchFamily="18" charset="0"/>
            </a:endParaRPr>
          </a:p>
          <a:p>
            <a:pPr marL="342900" indent="-342900">
              <a:buAutoNum type="arabicPeriod"/>
            </a:pPr>
            <a:r>
              <a:rPr lang="en-US" sz="1200" dirty="0">
                <a:latin typeface="Times New Roman" panose="02020603050405020304" pitchFamily="18" charset="0"/>
                <a:cs typeface="Times New Roman" panose="02020603050405020304" pitchFamily="18" charset="0"/>
              </a:rPr>
              <a:t>Kim, B., Kwon, G., Park, C., &amp; Kwon, N. K. (2023). The task Decomposition and dedicated Reward-System-Based Reinforcement learning algorithm for Pick-and-Place. </a:t>
            </a:r>
            <a:r>
              <a:rPr lang="en-US" sz="1200" i="1" dirty="0">
                <a:latin typeface="Times New Roman" panose="02020603050405020304" pitchFamily="18" charset="0"/>
                <a:cs typeface="Times New Roman" panose="02020603050405020304" pitchFamily="18" charset="0"/>
              </a:rPr>
              <a:t>Biomimetics</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8</a:t>
            </a:r>
            <a:r>
              <a:rPr lang="en-US" sz="1200" dirty="0">
                <a:latin typeface="Times New Roman" panose="02020603050405020304" pitchFamily="18" charset="0"/>
                <a:cs typeface="Times New Roman" panose="02020603050405020304" pitchFamily="18" charset="0"/>
              </a:rPr>
              <a:t>(2), 240. https://doi.org/10.3390/biomimetics8020240</a:t>
            </a:r>
          </a:p>
          <a:p>
            <a:pPr marL="228600" indent="-228600">
              <a:buAutoNum type="arabicPeriod"/>
            </a:pPr>
            <a:r>
              <a:rPr lang="en-US" sz="1200" i="1" dirty="0">
                <a:latin typeface="Times New Roman" panose="02020603050405020304" pitchFamily="18" charset="0"/>
                <a:cs typeface="Times New Roman" panose="02020603050405020304" pitchFamily="18" charset="0"/>
              </a:rPr>
              <a:t>Sim-to-Real Reinforcement Learning for Vision-Based Dexterous Manipulation on Humanoids</a:t>
            </a:r>
            <a:r>
              <a:rPr lang="en-US" sz="1200" dirty="0">
                <a:latin typeface="Times New Roman" panose="02020603050405020304" pitchFamily="18" charset="0"/>
                <a:cs typeface="Times New Roman" panose="02020603050405020304" pitchFamily="18" charset="0"/>
              </a:rPr>
              <a:t>. (n.d.). https://arxiv.org/html/2502.20396v1?utm_source=chatgpt.com</a:t>
            </a:r>
          </a:p>
          <a:p>
            <a:pPr marL="228600" indent="-228600">
              <a:buAutoNum type="arabicPeriod"/>
            </a:pPr>
            <a:r>
              <a:rPr lang="en-US" sz="1200" i="1" dirty="0">
                <a:latin typeface="Times New Roman" panose="02020603050405020304" pitchFamily="18" charset="0"/>
                <a:cs typeface="Times New Roman" panose="02020603050405020304" pitchFamily="18" charset="0"/>
              </a:rPr>
              <a:t>Soft Actor-Critic — Spinning Up  documentation</a:t>
            </a:r>
            <a:r>
              <a:rPr lang="en-US" sz="1200" dirty="0">
                <a:latin typeface="Times New Roman" panose="02020603050405020304" pitchFamily="18" charset="0"/>
                <a:cs typeface="Times New Roman" panose="02020603050405020304" pitchFamily="18" charset="0"/>
              </a:rPr>
              <a:t>. (n.d.). https://spinningup.openai.com/en/latest/algorithms/sac.html</a:t>
            </a:r>
          </a:p>
          <a:p>
            <a:pPr marL="228600" indent="-228600">
              <a:buAutoNum type="arabicPeriod"/>
            </a:pPr>
            <a:r>
              <a:rPr lang="en-US" sz="1200" dirty="0">
                <a:latin typeface="Times New Roman" panose="02020603050405020304" pitchFamily="18" charset="0"/>
                <a:cs typeface="Times New Roman" panose="02020603050405020304" pitchFamily="18" charset="0"/>
              </a:rPr>
              <a:t>Wang, K., &amp; Li, B. (2017). </a:t>
            </a:r>
            <a:r>
              <a:rPr lang="en-US" sz="1200" i="1" dirty="0">
                <a:latin typeface="Times New Roman" panose="02020603050405020304" pitchFamily="18" charset="0"/>
                <a:cs typeface="Times New Roman" panose="02020603050405020304" pitchFamily="18" charset="0"/>
              </a:rPr>
              <a:t>Mastering robotic manipulation with contact dynamics</a:t>
            </a:r>
            <a:r>
              <a:rPr lang="en-US" sz="1200" dirty="0">
                <a:latin typeface="Times New Roman" panose="02020603050405020304" pitchFamily="18" charset="0"/>
                <a:cs typeface="Times New Roman" panose="02020603050405020304" pitchFamily="18" charset="0"/>
              </a:rPr>
              <a:t>. Unpublished manuscript, CS234: Reinforcement Learning, Stanford University. Retrieved from https://cs.stanford.edu/</a:t>
            </a:r>
          </a:p>
          <a:p>
            <a:pPr marL="228600" indent="-228600">
              <a:buAutoNum type="arabicPeriod"/>
            </a:pPr>
            <a:endParaRPr lang="en-US" dirty="0"/>
          </a:p>
          <a:p>
            <a:pPr marL="228600" indent="-228600">
              <a:buAutoNum type="arabicPeriod"/>
            </a:pPr>
            <a:endParaRPr lang="en-US" sz="12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7DBDB20B-9C65-455B-9EB2-772E44A1B1E0}"/>
              </a:ext>
            </a:extLst>
          </p:cNvPr>
          <p:cNvSpPr/>
          <p:nvPr/>
        </p:nvSpPr>
        <p:spPr>
          <a:xfrm>
            <a:off x="22947038" y="24200800"/>
            <a:ext cx="13398208" cy="305757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37160" rIns="274320" bIns="137160" numCol="1" spcCol="0" rtlCol="0" fromWordArt="0" anchor="ctr" anchorCtr="0" forceAA="0" compatLnSpc="1">
            <a:prstTxWarp prst="textNoShape">
              <a:avLst/>
            </a:prstTxWarp>
            <a:noAutofit/>
          </a:bodyPr>
          <a:lstStyle/>
          <a:p>
            <a:pPr algn="ctr"/>
            <a:endParaRPr lang="en-US" sz="21773" dirty="0"/>
          </a:p>
        </p:txBody>
      </p:sp>
      <p:sp>
        <p:nvSpPr>
          <p:cNvPr id="20" name="Rectangle 19">
            <a:extLst>
              <a:ext uri="{FF2B5EF4-FFF2-40B4-BE49-F238E27FC236}">
                <a16:creationId xmlns:a16="http://schemas.microsoft.com/office/drawing/2014/main" id="{691BC42E-CDB2-4756-AD7B-CF91D6459214}"/>
              </a:ext>
            </a:extLst>
          </p:cNvPr>
          <p:cNvSpPr/>
          <p:nvPr/>
        </p:nvSpPr>
        <p:spPr>
          <a:xfrm>
            <a:off x="11785823" y="21489595"/>
            <a:ext cx="10962220" cy="5768784"/>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37160" rIns="274320" bIns="137160" numCol="1" spcCol="0" rtlCol="0" fromWordArt="0" anchor="ctr" anchorCtr="0" forceAA="0" compatLnSpc="1">
            <a:prstTxWarp prst="textNoShape">
              <a:avLst/>
            </a:prstTxWarp>
            <a:noAutofit/>
          </a:bodyPr>
          <a:lstStyle/>
          <a:p>
            <a:pPr algn="ctr"/>
            <a:endParaRPr lang="en-US" sz="21773" dirty="0"/>
          </a:p>
        </p:txBody>
      </p:sp>
      <p:sp>
        <p:nvSpPr>
          <p:cNvPr id="23" name="Rectangle 22">
            <a:extLst>
              <a:ext uri="{FF2B5EF4-FFF2-40B4-BE49-F238E27FC236}">
                <a16:creationId xmlns:a16="http://schemas.microsoft.com/office/drawing/2014/main" id="{68E8CDA6-76EF-4387-A4CA-A995DEE50B7F}"/>
              </a:ext>
            </a:extLst>
          </p:cNvPr>
          <p:cNvSpPr/>
          <p:nvPr/>
        </p:nvSpPr>
        <p:spPr>
          <a:xfrm>
            <a:off x="22916640" y="4001843"/>
            <a:ext cx="13476480" cy="9427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37160" rIns="274320" bIns="137160" numCol="1" spcCol="0" rtlCol="0" fromWordArt="0" anchor="ctr" anchorCtr="0" forceAA="0" compatLnSpc="1">
            <a:prstTxWarp prst="textNoShape">
              <a:avLst/>
            </a:prstTxWarp>
            <a:noAutofit/>
          </a:bodyPr>
          <a:lstStyle/>
          <a:p>
            <a:pPr algn="ctr"/>
            <a:endParaRPr lang="en-US" sz="21773" dirty="0"/>
          </a:p>
        </p:txBody>
      </p:sp>
      <p:sp>
        <p:nvSpPr>
          <p:cNvPr id="24" name="Rectangle 23">
            <a:extLst>
              <a:ext uri="{FF2B5EF4-FFF2-40B4-BE49-F238E27FC236}">
                <a16:creationId xmlns:a16="http://schemas.microsoft.com/office/drawing/2014/main" id="{A29FDF30-49EA-46E4-BE44-1564834F5DEF}"/>
              </a:ext>
            </a:extLst>
          </p:cNvPr>
          <p:cNvSpPr/>
          <p:nvPr/>
        </p:nvSpPr>
        <p:spPr>
          <a:xfrm>
            <a:off x="11805762" y="9731812"/>
            <a:ext cx="10875864" cy="11633284"/>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37160" rIns="274320" bIns="137160" numCol="1" spcCol="0" rtlCol="0" fromWordArt="0" anchor="ctr" anchorCtr="0" forceAA="0" compatLnSpc="1">
            <a:prstTxWarp prst="textNoShape">
              <a:avLst/>
            </a:prstTxWarp>
            <a:noAutofit/>
          </a:bodyPr>
          <a:lstStyle/>
          <a:p>
            <a:pPr algn="ctr"/>
            <a:endParaRPr lang="en-US" sz="21773" dirty="0"/>
          </a:p>
        </p:txBody>
      </p:sp>
      <p:sp>
        <p:nvSpPr>
          <p:cNvPr id="29" name="TextBox 28">
            <a:extLst>
              <a:ext uri="{FF2B5EF4-FFF2-40B4-BE49-F238E27FC236}">
                <a16:creationId xmlns:a16="http://schemas.microsoft.com/office/drawing/2014/main" id="{AA1F5062-8873-45FB-AB63-5ECD4210EF67}"/>
              </a:ext>
            </a:extLst>
          </p:cNvPr>
          <p:cNvSpPr txBox="1"/>
          <p:nvPr/>
        </p:nvSpPr>
        <p:spPr>
          <a:xfrm>
            <a:off x="21518" y="3881549"/>
            <a:ext cx="11592747" cy="830997"/>
          </a:xfrm>
          <a:prstGeom prst="rect">
            <a:avLst/>
          </a:prstGeom>
          <a:solidFill>
            <a:srgbClr val="002060"/>
          </a:solidFill>
        </p:spPr>
        <p:txBody>
          <a:bodyPr wrap="square" rtlCol="0">
            <a:spAutoFit/>
          </a:bodyPr>
          <a:lstStyle/>
          <a:p>
            <a:pPr algn="ctr"/>
            <a:r>
              <a:rPr lang="en-US" sz="4800" dirty="0">
                <a:solidFill>
                  <a:schemeClr val="bg1"/>
                </a:solidFill>
                <a:latin typeface="Red Hat Display" panose="02010303040201060303" pitchFamily="2" charset="0"/>
                <a:ea typeface="Red Hat Display" panose="02010303040201060303" pitchFamily="2" charset="0"/>
                <a:cs typeface="Red Hat Display" panose="02010303040201060303" pitchFamily="2" charset="0"/>
              </a:rPr>
              <a:t>Motivation and Objectives</a:t>
            </a:r>
          </a:p>
        </p:txBody>
      </p:sp>
      <p:sp>
        <p:nvSpPr>
          <p:cNvPr id="30" name="TextBox 29">
            <a:extLst>
              <a:ext uri="{FF2B5EF4-FFF2-40B4-BE49-F238E27FC236}">
                <a16:creationId xmlns:a16="http://schemas.microsoft.com/office/drawing/2014/main" id="{9F14ED19-4A5F-4D2B-8E7F-A9940DFA8180}"/>
              </a:ext>
            </a:extLst>
          </p:cNvPr>
          <p:cNvSpPr txBox="1"/>
          <p:nvPr/>
        </p:nvSpPr>
        <p:spPr>
          <a:xfrm>
            <a:off x="493793" y="10633528"/>
            <a:ext cx="11521576" cy="784830"/>
          </a:xfrm>
          <a:prstGeom prst="rect">
            <a:avLst/>
          </a:prstGeom>
          <a:noFill/>
        </p:spPr>
        <p:txBody>
          <a:bodyPr wrap="square" rtlCol="0">
            <a:spAutoFit/>
          </a:bodyPr>
          <a:lstStyle/>
          <a:p>
            <a:pPr algn="ctr"/>
            <a:r>
              <a:rPr lang="en-US" sz="4500" dirty="0">
                <a:solidFill>
                  <a:schemeClr val="bg1"/>
                </a:solidFill>
                <a:latin typeface="Red Hat Display" panose="02010303040201060303" pitchFamily="2" charset="0"/>
                <a:ea typeface="Red Hat Display" panose="02010303040201060303" pitchFamily="2" charset="0"/>
                <a:cs typeface="Red Hat Display" panose="02010303040201060303" pitchFamily="2" charset="0"/>
              </a:rPr>
              <a:t>Soft-Actor Critic Algorithm</a:t>
            </a:r>
          </a:p>
        </p:txBody>
      </p:sp>
      <p:sp>
        <p:nvSpPr>
          <p:cNvPr id="33" name="Rectangle 32">
            <a:extLst>
              <a:ext uri="{FF2B5EF4-FFF2-40B4-BE49-F238E27FC236}">
                <a16:creationId xmlns:a16="http://schemas.microsoft.com/office/drawing/2014/main" id="{6E2A2132-F819-4055-97C7-E9A9F4BF7A03}"/>
              </a:ext>
            </a:extLst>
          </p:cNvPr>
          <p:cNvSpPr/>
          <p:nvPr/>
        </p:nvSpPr>
        <p:spPr>
          <a:xfrm>
            <a:off x="11773637" y="3943492"/>
            <a:ext cx="10847003" cy="5631139"/>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37160" rIns="274320" bIns="137160" numCol="1" spcCol="0" rtlCol="0" fromWordArt="0" anchor="ctr" anchorCtr="0" forceAA="0" compatLnSpc="1">
            <a:prstTxWarp prst="textNoShape">
              <a:avLst/>
            </a:prstTxWarp>
            <a:noAutofit/>
          </a:bodyPr>
          <a:lstStyle/>
          <a:p>
            <a:pPr algn="ctr"/>
            <a:endParaRPr lang="en-US" sz="21773" dirty="0"/>
          </a:p>
        </p:txBody>
      </p:sp>
      <p:sp>
        <p:nvSpPr>
          <p:cNvPr id="1099" name="Rectangle 1098">
            <a:extLst>
              <a:ext uri="{FF2B5EF4-FFF2-40B4-BE49-F238E27FC236}">
                <a16:creationId xmlns:a16="http://schemas.microsoft.com/office/drawing/2014/main" id="{2E893809-7C8C-B0AE-1944-D9BB3D3F6612}"/>
              </a:ext>
            </a:extLst>
          </p:cNvPr>
          <p:cNvSpPr/>
          <p:nvPr/>
        </p:nvSpPr>
        <p:spPr>
          <a:xfrm>
            <a:off x="22947038" y="4110618"/>
            <a:ext cx="13398208" cy="15992115"/>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37160" rIns="274320" bIns="137160" numCol="1" spcCol="0" rtlCol="0" fromWordArt="0" anchor="ctr" anchorCtr="0" forceAA="0" compatLnSpc="1">
            <a:prstTxWarp prst="textNoShape">
              <a:avLst/>
            </a:prstTxWarp>
            <a:noAutofit/>
          </a:bodyPr>
          <a:lstStyle/>
          <a:p>
            <a:pPr algn="ctr"/>
            <a:endParaRPr lang="en-US" sz="21773" dirty="0"/>
          </a:p>
        </p:txBody>
      </p:sp>
      <p:sp>
        <p:nvSpPr>
          <p:cNvPr id="1102" name="Rectangle 1101">
            <a:extLst>
              <a:ext uri="{FF2B5EF4-FFF2-40B4-BE49-F238E27FC236}">
                <a16:creationId xmlns:a16="http://schemas.microsoft.com/office/drawing/2014/main" id="{F810779E-8440-5B90-57F0-E5CA2C954D4E}"/>
              </a:ext>
            </a:extLst>
          </p:cNvPr>
          <p:cNvSpPr/>
          <p:nvPr/>
        </p:nvSpPr>
        <p:spPr>
          <a:xfrm>
            <a:off x="11784059" y="9757366"/>
            <a:ext cx="10875863" cy="76186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37160" rIns="274320" bIns="137160" numCol="1" spcCol="0" rtlCol="0" fromWordArt="0" anchor="ctr" anchorCtr="0" forceAA="0" compatLnSpc="1">
            <a:prstTxWarp prst="textNoShape">
              <a:avLst/>
            </a:prstTxWarp>
            <a:noAutofit/>
          </a:bodyPr>
          <a:lstStyle/>
          <a:p>
            <a:pPr algn="ctr"/>
            <a:endParaRPr lang="en-US" sz="21773" dirty="0"/>
          </a:p>
        </p:txBody>
      </p:sp>
      <p:sp>
        <p:nvSpPr>
          <p:cNvPr id="32" name="TextBox 31">
            <a:extLst>
              <a:ext uri="{FF2B5EF4-FFF2-40B4-BE49-F238E27FC236}">
                <a16:creationId xmlns:a16="http://schemas.microsoft.com/office/drawing/2014/main" id="{000B34A2-D3FF-447B-9CBC-1CBF84340896}"/>
              </a:ext>
            </a:extLst>
          </p:cNvPr>
          <p:cNvSpPr txBox="1"/>
          <p:nvPr/>
        </p:nvSpPr>
        <p:spPr>
          <a:xfrm>
            <a:off x="13329846" y="9679868"/>
            <a:ext cx="7778566" cy="1569660"/>
          </a:xfrm>
          <a:prstGeom prst="rect">
            <a:avLst/>
          </a:prstGeom>
          <a:noFill/>
        </p:spPr>
        <p:txBody>
          <a:bodyPr wrap="square" rtlCol="0">
            <a:spAutoFit/>
          </a:bodyPr>
          <a:lstStyle/>
          <a:p>
            <a:pPr algn="ctr"/>
            <a:r>
              <a:rPr lang="en-US" sz="4800" dirty="0">
                <a:solidFill>
                  <a:schemeClr val="bg1"/>
                </a:solidFill>
                <a:latin typeface="Red Hat Display" panose="02010303040201060303" pitchFamily="2" charset="0"/>
                <a:ea typeface="Red Hat Display" panose="02010303040201060303" pitchFamily="2" charset="0"/>
                <a:cs typeface="Red Hat Display" panose="02010303040201060303" pitchFamily="2" charset="0"/>
              </a:rPr>
              <a:t>Autotuned Robot Modeling</a:t>
            </a:r>
          </a:p>
          <a:p>
            <a:pPr algn="ctr"/>
            <a:endParaRPr lang="en-US" sz="4800" dirty="0">
              <a:solidFill>
                <a:schemeClr val="bg1"/>
              </a:solidFill>
              <a:latin typeface="Red Hat Display" panose="02010303040201060303" pitchFamily="2" charset="0"/>
              <a:ea typeface="Red Hat Display" panose="02010303040201060303" pitchFamily="2" charset="0"/>
              <a:cs typeface="Red Hat Display" panose="02010303040201060303" pitchFamily="2" charset="0"/>
            </a:endParaRPr>
          </a:p>
        </p:txBody>
      </p:sp>
      <p:sp>
        <p:nvSpPr>
          <p:cNvPr id="66" name="TextBox 65">
            <a:extLst>
              <a:ext uri="{FF2B5EF4-FFF2-40B4-BE49-F238E27FC236}">
                <a16:creationId xmlns:a16="http://schemas.microsoft.com/office/drawing/2014/main" id="{A4923471-7BF7-5E97-45CF-076DBA4A79FD}"/>
              </a:ext>
            </a:extLst>
          </p:cNvPr>
          <p:cNvSpPr txBox="1"/>
          <p:nvPr/>
        </p:nvSpPr>
        <p:spPr>
          <a:xfrm>
            <a:off x="348094" y="4899296"/>
            <a:ext cx="10791459" cy="5403915"/>
          </a:xfrm>
          <a:prstGeom prst="rect">
            <a:avLst/>
          </a:prstGeom>
          <a:noFill/>
        </p:spPr>
        <p:txBody>
          <a:bodyPr wrap="square" rtlCol="0">
            <a:spAutoFit/>
          </a:bodyPr>
          <a:lstStyle/>
          <a:p>
            <a:pPr algn="just">
              <a:lnSpc>
                <a:spcPct val="116000"/>
              </a:lnSpc>
              <a:spcAft>
                <a:spcPts val="667"/>
              </a:spcAft>
            </a:pPr>
            <a:r>
              <a:rPr lang="en-US" sz="3000" dirty="0">
                <a:latin typeface="Times New Roman" panose="02020603050405020304" pitchFamily="18" charset="0"/>
                <a:cs typeface="Times New Roman" panose="02020603050405020304" pitchFamily="18" charset="0"/>
              </a:rPr>
              <a:t>The increasing discovery and development of novel radiopharmaceuticals and radiolabeling techniques demands an expanded capacity for radiochemistry experimentation. Robotic manipulators have been used in industrial and laboratory settings to automate time- and labor-intensive tasks that pose hazards to human operators. However, conventional control strategies often restrict task flexibility. This study aims to train a robotic arm to perform a multi-step separation process using deep reinforcement learning. As an initial step, we apply the Soft Actor-Critic (SAC) algorithm to train a policy for pick-and-place operations in simulation. </a:t>
            </a:r>
            <a:endParaRPr lang="en-US" sz="3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3465320-3A73-872B-2FDE-47A21E893586}"/>
              </a:ext>
            </a:extLst>
          </p:cNvPr>
          <p:cNvSpPr/>
          <p:nvPr/>
        </p:nvSpPr>
        <p:spPr>
          <a:xfrm>
            <a:off x="80707" y="10604577"/>
            <a:ext cx="11490721" cy="9562891"/>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37160" rIns="274320" bIns="137160" numCol="1" spcCol="0" rtlCol="0" fromWordArt="0" anchor="ctr" anchorCtr="0" forceAA="0" compatLnSpc="1">
            <a:prstTxWarp prst="textNoShape">
              <a:avLst/>
            </a:prstTxWarp>
            <a:noAutofit/>
          </a:bodyPr>
          <a:lstStyle/>
          <a:p>
            <a:pPr algn="ctr"/>
            <a:endParaRPr lang="en-US" sz="21773" dirty="0"/>
          </a:p>
        </p:txBody>
      </p:sp>
      <p:sp>
        <p:nvSpPr>
          <p:cNvPr id="13" name="TextBox 12">
            <a:extLst>
              <a:ext uri="{FF2B5EF4-FFF2-40B4-BE49-F238E27FC236}">
                <a16:creationId xmlns:a16="http://schemas.microsoft.com/office/drawing/2014/main" id="{3A327AC2-8C69-5F72-FECA-84A154DFD579}"/>
              </a:ext>
            </a:extLst>
          </p:cNvPr>
          <p:cNvSpPr txBox="1"/>
          <p:nvPr/>
        </p:nvSpPr>
        <p:spPr>
          <a:xfrm>
            <a:off x="717051" y="20383533"/>
            <a:ext cx="10583204" cy="830997"/>
          </a:xfrm>
          <a:prstGeom prst="rect">
            <a:avLst/>
          </a:prstGeom>
          <a:noFill/>
        </p:spPr>
        <p:txBody>
          <a:bodyPr wrap="square" rtlCol="0">
            <a:spAutoFit/>
          </a:bodyPr>
          <a:lstStyle/>
          <a:p>
            <a:pPr algn="ctr"/>
            <a:r>
              <a:rPr lang="en-US" sz="4800" dirty="0">
                <a:solidFill>
                  <a:schemeClr val="bg1"/>
                </a:solidFill>
                <a:latin typeface="Red Hat Display" panose="02010303040201060303" pitchFamily="2" charset="0"/>
                <a:ea typeface="Red Hat Display" panose="02010303040201060303" pitchFamily="2" charset="0"/>
                <a:cs typeface="Red Hat Display" panose="02010303040201060303" pitchFamily="2" charset="0"/>
              </a:rPr>
              <a:t>NVIDIA’s Isaac Lab</a:t>
            </a:r>
          </a:p>
        </p:txBody>
      </p:sp>
      <p:sp>
        <p:nvSpPr>
          <p:cNvPr id="12" name="TextBox 11">
            <a:extLst>
              <a:ext uri="{FF2B5EF4-FFF2-40B4-BE49-F238E27FC236}">
                <a16:creationId xmlns:a16="http://schemas.microsoft.com/office/drawing/2014/main" id="{5D5054D8-AF93-6FCF-4EA8-C97C97732268}"/>
              </a:ext>
            </a:extLst>
          </p:cNvPr>
          <p:cNvSpPr txBox="1"/>
          <p:nvPr/>
        </p:nvSpPr>
        <p:spPr>
          <a:xfrm>
            <a:off x="13109113" y="3951022"/>
            <a:ext cx="8486511" cy="1569660"/>
          </a:xfrm>
          <a:prstGeom prst="rect">
            <a:avLst/>
          </a:prstGeom>
          <a:noFill/>
        </p:spPr>
        <p:txBody>
          <a:bodyPr wrap="square" rtlCol="0">
            <a:spAutoFit/>
          </a:bodyPr>
          <a:lstStyle/>
          <a:p>
            <a:pPr algn="ctr"/>
            <a:r>
              <a:rPr lang="en-US" sz="4800" dirty="0">
                <a:solidFill>
                  <a:schemeClr val="bg1"/>
                </a:solidFill>
                <a:latin typeface="Red Hat Display" panose="02010303040201060303" pitchFamily="2" charset="0"/>
                <a:ea typeface="Red Hat Display" panose="02010303040201060303" pitchFamily="2" charset="0"/>
                <a:cs typeface="Red Hat Display" panose="02010303040201060303" pitchFamily="2" charset="0"/>
              </a:rPr>
              <a:t>Simulation Environment Setup</a:t>
            </a:r>
          </a:p>
          <a:p>
            <a:pPr algn="ctr"/>
            <a:endParaRPr lang="en-US" sz="4800" dirty="0">
              <a:solidFill>
                <a:schemeClr val="bg1"/>
              </a:solidFill>
              <a:latin typeface="Red Hat Display" panose="02010303040201060303" pitchFamily="2" charset="0"/>
              <a:ea typeface="Red Hat Display" panose="02010303040201060303" pitchFamily="2" charset="0"/>
              <a:cs typeface="Red Hat Display" panose="02010303040201060303" pitchFamily="2" charset="0"/>
            </a:endParaRPr>
          </a:p>
        </p:txBody>
      </p:sp>
      <p:sp>
        <p:nvSpPr>
          <p:cNvPr id="17" name="TextBox 16">
            <a:extLst>
              <a:ext uri="{FF2B5EF4-FFF2-40B4-BE49-F238E27FC236}">
                <a16:creationId xmlns:a16="http://schemas.microsoft.com/office/drawing/2014/main" id="{74619A0D-796A-82C0-6DB8-1711A284BC48}"/>
              </a:ext>
            </a:extLst>
          </p:cNvPr>
          <p:cNvSpPr txBox="1"/>
          <p:nvPr/>
        </p:nvSpPr>
        <p:spPr>
          <a:xfrm>
            <a:off x="25073180" y="4114466"/>
            <a:ext cx="8486511" cy="1569660"/>
          </a:xfrm>
          <a:prstGeom prst="rect">
            <a:avLst/>
          </a:prstGeom>
          <a:noFill/>
        </p:spPr>
        <p:txBody>
          <a:bodyPr wrap="square" rtlCol="0">
            <a:spAutoFit/>
          </a:bodyPr>
          <a:lstStyle/>
          <a:p>
            <a:pPr algn="ctr"/>
            <a:r>
              <a:rPr lang="en-US" sz="4800" dirty="0">
                <a:solidFill>
                  <a:schemeClr val="bg1"/>
                </a:solidFill>
                <a:latin typeface="Red Hat Display" panose="02010303040201060303" pitchFamily="2" charset="0"/>
                <a:ea typeface="Red Hat Display" panose="02010303040201060303" pitchFamily="2" charset="0"/>
                <a:cs typeface="Red Hat Display" panose="02010303040201060303" pitchFamily="2" charset="0"/>
              </a:rPr>
              <a:t>Proposed Solution</a:t>
            </a:r>
          </a:p>
          <a:p>
            <a:pPr algn="ctr"/>
            <a:endParaRPr lang="en-US" sz="4800" dirty="0">
              <a:solidFill>
                <a:schemeClr val="bg1"/>
              </a:solidFill>
              <a:latin typeface="Red Hat Display" panose="02010303040201060303" pitchFamily="2" charset="0"/>
              <a:ea typeface="Red Hat Display" panose="02010303040201060303" pitchFamily="2" charset="0"/>
              <a:cs typeface="Red Hat Display" panose="02010303040201060303" pitchFamily="2" charset="0"/>
            </a:endParaRPr>
          </a:p>
        </p:txBody>
      </p:sp>
      <p:sp>
        <p:nvSpPr>
          <p:cNvPr id="5" name="Rectangle 4">
            <a:extLst>
              <a:ext uri="{FF2B5EF4-FFF2-40B4-BE49-F238E27FC236}">
                <a16:creationId xmlns:a16="http://schemas.microsoft.com/office/drawing/2014/main" id="{A7B87363-6BE1-1264-661D-F5F4A52684C0}"/>
              </a:ext>
            </a:extLst>
          </p:cNvPr>
          <p:cNvSpPr/>
          <p:nvPr/>
        </p:nvSpPr>
        <p:spPr>
          <a:xfrm>
            <a:off x="80707" y="20506142"/>
            <a:ext cx="11408081" cy="6752237"/>
          </a:xfrm>
          <a:prstGeom prst="rect">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37160" rIns="274320" bIns="137160" numCol="1" spcCol="0" rtlCol="0" fromWordArt="0" anchor="ctr" anchorCtr="0" forceAA="0" compatLnSpc="1">
            <a:prstTxWarp prst="textNoShape">
              <a:avLst/>
            </a:prstTxWarp>
            <a:noAutofit/>
          </a:bodyPr>
          <a:lstStyle/>
          <a:p>
            <a:pPr algn="ctr"/>
            <a:endParaRPr lang="en-US" sz="21773"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1BFC868-99D1-D35B-9345-E7AB5027D6E2}"/>
                  </a:ext>
                </a:extLst>
              </p:cNvPr>
              <p:cNvSpPr txBox="1"/>
              <p:nvPr/>
            </p:nvSpPr>
            <p:spPr>
              <a:xfrm>
                <a:off x="2375286" y="12564320"/>
                <a:ext cx="7329070" cy="9318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𝜋</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 </m:t>
                      </m:r>
                      <m:func>
                        <m:funcPr>
                          <m:ctrlPr>
                            <a:rPr lang="en-US" sz="2000" b="0" i="1" smtClean="0">
                              <a:latin typeface="Cambria Math" panose="02040503050406030204" pitchFamily="18" charset="0"/>
                            </a:rPr>
                          </m:ctrlPr>
                        </m:funcPr>
                        <m:fName>
                          <m:limLow>
                            <m:limLowPr>
                              <m:ctrlPr>
                                <a:rPr lang="en-US" sz="2000" b="0" i="1" smtClean="0">
                                  <a:latin typeface="Cambria Math" panose="02040503050406030204" pitchFamily="18" charset="0"/>
                                </a:rPr>
                              </m:ctrlPr>
                            </m:limLowPr>
                            <m:e>
                              <m:r>
                                <a:rPr lang="en-US" sz="2000" b="0" i="1" smtClean="0">
                                  <a:latin typeface="Cambria Math" panose="02040503050406030204" pitchFamily="18" charset="0"/>
                                </a:rPr>
                                <m:t>𝑎𝑟𝑔</m:t>
                              </m:r>
                              <m:r>
                                <m:rPr>
                                  <m:sty m:val="p"/>
                                </m:rPr>
                                <a:rPr lang="en-US" sz="2000" b="0" i="0" smtClean="0">
                                  <a:latin typeface="Cambria Math" panose="02040503050406030204" pitchFamily="18" charset="0"/>
                                </a:rPr>
                                <m:t>max</m:t>
                              </m:r>
                            </m:e>
                            <m:lim>
                              <m:r>
                                <a:rPr lang="en-US" sz="2000" b="0" i="1" smtClean="0">
                                  <a:latin typeface="Cambria Math" panose="02040503050406030204" pitchFamily="18" charset="0"/>
                                  <a:ea typeface="Cambria Math" panose="02040503050406030204" pitchFamily="18" charset="0"/>
                                </a:rPr>
                                <m:t>𝜋</m:t>
                              </m:r>
                            </m:lim>
                          </m:limLow>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𝜋</m:t>
                              </m:r>
                            </m:sub>
                          </m:sSub>
                          <m:d>
                            <m:dPr>
                              <m:begChr m:val="["/>
                              <m:endChr m:val="]"/>
                              <m:ctrlPr>
                                <a:rPr lang="en-US" sz="2000" b="0" i="1" smtClean="0">
                                  <a:latin typeface="Cambria Math" panose="02040503050406030204" pitchFamily="18" charset="0"/>
                                </a:rPr>
                              </m:ctrlPr>
                            </m:dPr>
                            <m:e>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𝑡</m:t>
                                  </m:r>
                                  <m:r>
                                    <a:rPr lang="en-US" sz="2000" i="1">
                                      <a:latin typeface="Cambria Math" panose="02040503050406030204" pitchFamily="18" charset="0"/>
                                    </a:rPr>
                                    <m:t>=0</m:t>
                                  </m:r>
                                </m:sub>
                                <m:sup>
                                  <m:r>
                                    <a:rPr lang="en-US" sz="2000" i="1">
                                      <a:latin typeface="Cambria Math" panose="02040503050406030204" pitchFamily="18" charset="0"/>
                                      <a:ea typeface="Cambria Math" panose="02040503050406030204" pitchFamily="18" charset="0"/>
                                    </a:rPr>
                                    <m:t>∞</m:t>
                                  </m:r>
                                </m:sup>
                                <m:e>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𝛾</m:t>
                                      </m:r>
                                    </m:e>
                                    <m:sup>
                                      <m:r>
                                        <a:rPr lang="en-US" sz="2000" i="1">
                                          <a:latin typeface="Cambria Math" panose="02040503050406030204" pitchFamily="18" charset="0"/>
                                        </a:rPr>
                                        <m:t>𝑡</m:t>
                                      </m:r>
                                    </m:sup>
                                  </m:sSup>
                                  <m:r>
                                    <a:rPr lang="en-US" sz="2000" i="1">
                                      <a:latin typeface="Cambria Math" panose="02040503050406030204" pitchFamily="18" charset="0"/>
                                    </a:rPr>
                                    <m:t>(</m:t>
                                  </m:r>
                                  <m:r>
                                    <a:rPr lang="en-US" sz="2000" i="1">
                                      <a:latin typeface="Cambria Math" panose="02040503050406030204" pitchFamily="18" charset="0"/>
                                    </a:rPr>
                                    <m:t>𝑅</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𝑡</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𝛼</m:t>
                                  </m:r>
                                  <m:r>
                                    <a:rPr lang="en-US" sz="2000" i="1">
                                      <a:latin typeface="Cambria Math" panose="02040503050406030204" pitchFamily="18" charset="0"/>
                                      <a:ea typeface="Cambria Math" panose="02040503050406030204" pitchFamily="18" charset="0"/>
                                    </a:rPr>
                                    <m:t>𝐻</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𝜋</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𝑠</m:t>
                                      </m:r>
                                    </m:e>
                                    <m:sub>
                                      <m:r>
                                        <a:rPr lang="en-US" sz="2000" i="1">
                                          <a:latin typeface="Cambria Math" panose="02040503050406030204" pitchFamily="18" charset="0"/>
                                          <a:ea typeface="Cambria Math" panose="02040503050406030204" pitchFamily="18" charset="0"/>
                                        </a:rPr>
                                        <m:t>𝑡</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e>
                              </m:nary>
                            </m:e>
                          </m:d>
                        </m:e>
                      </m:func>
                    </m:oMath>
                  </m:oMathPara>
                </a14:m>
                <a:endParaRPr lang="en-US" sz="2000" dirty="0"/>
              </a:p>
            </p:txBody>
          </p:sp>
        </mc:Choice>
        <mc:Fallback xmlns="">
          <p:sp>
            <p:nvSpPr>
              <p:cNvPr id="34" name="TextBox 33">
                <a:extLst>
                  <a:ext uri="{FF2B5EF4-FFF2-40B4-BE49-F238E27FC236}">
                    <a16:creationId xmlns:a16="http://schemas.microsoft.com/office/drawing/2014/main" id="{11BFC868-99D1-D35B-9345-E7AB5027D6E2}"/>
                  </a:ext>
                </a:extLst>
              </p:cNvPr>
              <p:cNvSpPr txBox="1">
                <a:spLocks noRot="1" noChangeAspect="1" noMove="1" noResize="1" noEditPoints="1" noAdjustHandles="1" noChangeArrowheads="1" noChangeShapeType="1" noTextEdit="1"/>
              </p:cNvSpPr>
              <p:nvPr/>
            </p:nvSpPr>
            <p:spPr>
              <a:xfrm>
                <a:off x="2375286" y="12564320"/>
                <a:ext cx="7329070" cy="93185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852544D-1C45-5913-0312-4A595D109620}"/>
                  </a:ext>
                </a:extLst>
              </p:cNvPr>
              <p:cNvSpPr txBox="1"/>
              <p:nvPr/>
            </p:nvSpPr>
            <p:spPr>
              <a:xfrm>
                <a:off x="2779441" y="13834852"/>
                <a:ext cx="6822060" cy="8395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𝑉</m:t>
                          </m:r>
                        </m:e>
                        <m:sup>
                          <m:r>
                            <a:rPr lang="en-US" sz="2000" i="1" smtClean="0">
                              <a:latin typeface="Cambria Math" panose="02040503050406030204" pitchFamily="18" charset="0"/>
                              <a:ea typeface="Cambria Math" panose="02040503050406030204" pitchFamily="18" charset="0"/>
                            </a:rPr>
                            <m:t>𝜋</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𝑠</m:t>
                          </m:r>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𝜋</m:t>
                          </m:r>
                        </m:sub>
                      </m:sSub>
                      <m:d>
                        <m:dPr>
                          <m:begChr m:val="["/>
                          <m:endChr m:val="]"/>
                          <m:ctrlPr>
                            <a:rPr lang="en-US" sz="2000" b="0" i="1" smtClean="0">
                              <a:latin typeface="Cambria Math" panose="02040503050406030204" pitchFamily="18" charset="0"/>
                            </a:rPr>
                          </m:ctrlPr>
                        </m:dPr>
                        <m:e>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𝑡</m:t>
                              </m:r>
                              <m:r>
                                <a:rPr lang="en-US" sz="2000" i="1">
                                  <a:latin typeface="Cambria Math" panose="02040503050406030204" pitchFamily="18" charset="0"/>
                                </a:rPr>
                                <m:t>=0</m:t>
                              </m:r>
                            </m:sub>
                            <m:sup>
                              <m:r>
                                <a:rPr lang="en-US" sz="2000" i="1">
                                  <a:latin typeface="Cambria Math" panose="02040503050406030204" pitchFamily="18" charset="0"/>
                                  <a:ea typeface="Cambria Math" panose="02040503050406030204" pitchFamily="18" charset="0"/>
                                </a:rPr>
                                <m:t>∞</m:t>
                              </m:r>
                            </m:sup>
                            <m:e>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𝛾</m:t>
                                  </m:r>
                                </m:e>
                                <m:sup>
                                  <m:r>
                                    <a:rPr lang="en-US" sz="2000" i="1">
                                      <a:latin typeface="Cambria Math" panose="02040503050406030204" pitchFamily="18" charset="0"/>
                                    </a:rPr>
                                    <m:t>𝑡</m:t>
                                  </m:r>
                                </m:sup>
                              </m:sSup>
                              <m:r>
                                <a:rPr lang="en-US" sz="2000" i="1">
                                  <a:latin typeface="Cambria Math" panose="02040503050406030204" pitchFamily="18" charset="0"/>
                                </a:rPr>
                                <m:t>(</m:t>
                              </m:r>
                              <m:r>
                                <a:rPr lang="en-US" sz="2000" i="1">
                                  <a:latin typeface="Cambria Math" panose="02040503050406030204" pitchFamily="18" charset="0"/>
                                </a:rPr>
                                <m:t>𝑅</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𝑡</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e>
                              </m:d>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𝛼</m:t>
                              </m:r>
                              <m:r>
                                <a:rPr lang="en-US" sz="2000" i="1">
                                  <a:latin typeface="Cambria Math" panose="02040503050406030204" pitchFamily="18" charset="0"/>
                                  <a:ea typeface="Cambria Math" panose="02040503050406030204" pitchFamily="18" charset="0"/>
                                </a:rPr>
                                <m:t>𝐻</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𝜋</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𝑠</m:t>
                                  </m:r>
                                </m:e>
                                <m:sub>
                                  <m:r>
                                    <a:rPr lang="en-US" sz="2000" i="1">
                                      <a:latin typeface="Cambria Math" panose="02040503050406030204" pitchFamily="18" charset="0"/>
                                      <a:ea typeface="Cambria Math" panose="02040503050406030204" pitchFamily="18" charset="0"/>
                                    </a:rPr>
                                    <m:t>𝑡</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e>
                          </m:nary>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𝑠</m:t>
                          </m:r>
                        </m:e>
                      </m:d>
                    </m:oMath>
                  </m:oMathPara>
                </a14:m>
                <a:endParaRPr lang="en-US" sz="2000" dirty="0"/>
              </a:p>
            </p:txBody>
          </p:sp>
        </mc:Choice>
        <mc:Fallback xmlns="">
          <p:sp>
            <p:nvSpPr>
              <p:cNvPr id="36" name="TextBox 35">
                <a:extLst>
                  <a:ext uri="{FF2B5EF4-FFF2-40B4-BE49-F238E27FC236}">
                    <a16:creationId xmlns:a16="http://schemas.microsoft.com/office/drawing/2014/main" id="{A852544D-1C45-5913-0312-4A595D109620}"/>
                  </a:ext>
                </a:extLst>
              </p:cNvPr>
              <p:cNvSpPr txBox="1">
                <a:spLocks noRot="1" noChangeAspect="1" noMove="1" noResize="1" noEditPoints="1" noAdjustHandles="1" noChangeArrowheads="1" noChangeShapeType="1" noTextEdit="1"/>
              </p:cNvSpPr>
              <p:nvPr/>
            </p:nvSpPr>
            <p:spPr>
              <a:xfrm>
                <a:off x="2779441" y="13834852"/>
                <a:ext cx="6822060" cy="83952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18B62A5-A1B9-5536-1D53-D9628C15BF0A}"/>
                  </a:ext>
                </a:extLst>
              </p:cNvPr>
              <p:cNvSpPr txBox="1"/>
              <p:nvPr/>
            </p:nvSpPr>
            <p:spPr>
              <a:xfrm>
                <a:off x="2517146" y="15068399"/>
                <a:ext cx="8522077" cy="8395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𝑄</m:t>
                          </m:r>
                        </m:e>
                        <m:sup>
                          <m:r>
                            <a:rPr lang="en-US" sz="2000" i="1" smtClean="0">
                              <a:latin typeface="Cambria Math" panose="02040503050406030204" pitchFamily="18" charset="0"/>
                              <a:ea typeface="Cambria Math" panose="02040503050406030204" pitchFamily="18" charset="0"/>
                            </a:rPr>
                            <m:t>𝜋</m:t>
                          </m:r>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𝑠</m:t>
                          </m:r>
                          <m:r>
                            <a:rPr lang="en-US" sz="2000" b="0" i="1" smtClean="0">
                              <a:latin typeface="Cambria Math" panose="02040503050406030204" pitchFamily="18" charset="0"/>
                            </a:rPr>
                            <m:t>, </m:t>
                          </m:r>
                          <m:r>
                            <a:rPr lang="en-US" sz="2000" b="0" i="1" smtClean="0">
                              <a:latin typeface="Cambria Math" panose="02040503050406030204" pitchFamily="18" charset="0"/>
                            </a:rPr>
                            <m:t>𝑎</m:t>
                          </m:r>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𝜋</m:t>
                          </m:r>
                        </m:sub>
                      </m:sSub>
                      <m:d>
                        <m:dPr>
                          <m:begChr m:val="["/>
                          <m:endChr m:val="]"/>
                          <m:ctrlPr>
                            <a:rPr lang="en-US" sz="2000" b="0" i="1" smtClean="0">
                              <a:latin typeface="Cambria Math" panose="02040503050406030204" pitchFamily="18" charset="0"/>
                            </a:rPr>
                          </m:ctrlPr>
                        </m:dPr>
                        <m:e>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𝑡</m:t>
                              </m:r>
                              <m:r>
                                <a:rPr lang="en-US" sz="2000" b="0" i="1" smtClean="0">
                                  <a:latin typeface="Cambria Math" panose="02040503050406030204" pitchFamily="18" charset="0"/>
                                </a:rPr>
                                <m:t>=0</m:t>
                              </m:r>
                            </m:sub>
                            <m:sup>
                              <m:r>
                                <a:rPr lang="en-US" sz="2000" b="0" i="1" smtClean="0">
                                  <a:latin typeface="Cambria Math" panose="02040503050406030204" pitchFamily="18" charset="0"/>
                                  <a:ea typeface="Cambria Math" panose="02040503050406030204" pitchFamily="18" charset="0"/>
                                </a:rPr>
                                <m:t>∞</m:t>
                              </m:r>
                            </m:sup>
                            <m:e>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𝛾</m:t>
                                  </m:r>
                                </m:e>
                                <m:sup>
                                  <m:r>
                                    <a:rPr lang="en-US" sz="2000" i="1">
                                      <a:latin typeface="Cambria Math" panose="02040503050406030204" pitchFamily="18" charset="0"/>
                                    </a:rPr>
                                    <m:t>𝑡</m:t>
                                  </m:r>
                                </m:sup>
                              </m:sSup>
                              <m:r>
                                <a:rPr lang="en-US" sz="2000" i="1">
                                  <a:latin typeface="Cambria Math" panose="02040503050406030204" pitchFamily="18" charset="0"/>
                                </a:rPr>
                                <m:t>(</m:t>
                              </m:r>
                              <m:r>
                                <a:rPr lang="en-US" sz="2000" i="1">
                                  <a:latin typeface="Cambria Math" panose="02040503050406030204" pitchFamily="18" charset="0"/>
                                </a:rPr>
                                <m:t>𝑅</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𝑡</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𝑠</m:t>
                                      </m:r>
                                    </m:e>
                                    <m:sub>
                                      <m:r>
                                        <a:rPr lang="en-US" sz="2000" i="1">
                                          <a:latin typeface="Cambria Math" panose="02040503050406030204" pitchFamily="18" charset="0"/>
                                        </a:rPr>
                                        <m:t>𝑡</m:t>
                                      </m:r>
                                      <m:r>
                                        <a:rPr lang="en-US" sz="2000" i="1">
                                          <a:latin typeface="Cambria Math" panose="02040503050406030204" pitchFamily="18" charset="0"/>
                                        </a:rPr>
                                        <m:t>+1</m:t>
                                      </m:r>
                                    </m:sub>
                                  </m:sSub>
                                </m:e>
                              </m:d>
                            </m:e>
                          </m:nary>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𝛼</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𝑡</m:t>
                              </m:r>
                              <m:r>
                                <a:rPr lang="en-US" sz="2000" b="0" i="1" smtClean="0">
                                  <a:latin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m:t>
                              </m:r>
                            </m:sup>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𝛾</m:t>
                                  </m:r>
                                </m:e>
                                <m:sup>
                                  <m:r>
                                    <a:rPr lang="en-US" sz="2000" b="0" i="1" smtClean="0">
                                      <a:latin typeface="Cambria Math" panose="02040503050406030204" pitchFamily="18" charset="0"/>
                                    </a:rPr>
                                    <m:t>𝑡</m:t>
                                  </m:r>
                                </m:sup>
                              </m:sSup>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𝜋</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m:t>
                                      </m:r>
                                    </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𝑠</m:t>
                                          </m:r>
                                        </m:e>
                                        <m:sub>
                                          <m:r>
                                            <a:rPr lang="en-US" sz="2000" b="0" i="1" smtClean="0">
                                              <a:latin typeface="Cambria Math" panose="02040503050406030204" pitchFamily="18" charset="0"/>
                                              <a:ea typeface="Cambria Math" panose="02040503050406030204" pitchFamily="18" charset="0"/>
                                            </a:rPr>
                                            <m:t>𝑡</m:t>
                                          </m:r>
                                        </m:sub>
                                      </m:sSub>
                                    </m:e>
                                  </m:d>
                                </m:e>
                              </m:d>
                              <m:r>
                                <a:rPr lang="en-US" sz="2000" b="0" i="1" smtClean="0">
                                  <a:latin typeface="Cambria Math" panose="02040503050406030204" pitchFamily="18" charset="0"/>
                                  <a:ea typeface="Cambria Math" panose="02040503050406030204" pitchFamily="18" charset="0"/>
                                </a:rPr>
                                <m:t>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𝑠</m:t>
                                  </m:r>
                                </m:e>
                                <m:sub>
                                  <m:r>
                                    <a:rPr lang="en-US" sz="2000" b="0" i="1" smtClean="0">
                                      <a:latin typeface="Cambria Math" panose="02040503050406030204" pitchFamily="18" charset="0"/>
                                      <a:ea typeface="Cambria Math" panose="02040503050406030204" pitchFamily="18" charset="0"/>
                                    </a:rPr>
                                    <m:t>0</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  </m:t>
                              </m:r>
                            </m:e>
                          </m:nary>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r>
                            <a:rPr lang="en-US" sz="2000" b="0" i="1" smtClean="0">
                              <a:latin typeface="Cambria Math" panose="02040503050406030204" pitchFamily="18" charset="0"/>
                            </a:rPr>
                            <m:t>𝑎</m:t>
                          </m:r>
                        </m:e>
                      </m:d>
                    </m:oMath>
                  </m:oMathPara>
                </a14:m>
                <a:endParaRPr lang="en-US" sz="2000" dirty="0"/>
              </a:p>
            </p:txBody>
          </p:sp>
        </mc:Choice>
        <mc:Fallback xmlns="">
          <p:sp>
            <p:nvSpPr>
              <p:cNvPr id="38" name="TextBox 37">
                <a:extLst>
                  <a:ext uri="{FF2B5EF4-FFF2-40B4-BE49-F238E27FC236}">
                    <a16:creationId xmlns:a16="http://schemas.microsoft.com/office/drawing/2014/main" id="{618B62A5-A1B9-5536-1D53-D9628C15BF0A}"/>
                  </a:ext>
                </a:extLst>
              </p:cNvPr>
              <p:cNvSpPr txBox="1">
                <a:spLocks noRot="1" noChangeAspect="1" noMove="1" noResize="1" noEditPoints="1" noAdjustHandles="1" noChangeArrowheads="1" noChangeShapeType="1" noTextEdit="1"/>
              </p:cNvSpPr>
              <p:nvPr/>
            </p:nvSpPr>
            <p:spPr>
              <a:xfrm>
                <a:off x="2517146" y="15068399"/>
                <a:ext cx="8522077" cy="839525"/>
              </a:xfrm>
              <a:prstGeom prst="rect">
                <a:avLst/>
              </a:prstGeom>
              <a:blipFill>
                <a:blip r:embed="rId7"/>
                <a:stretch>
                  <a:fillRect/>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5C2A8E5A-4452-85D1-B140-82F5CD5E91A9}"/>
              </a:ext>
            </a:extLst>
          </p:cNvPr>
          <p:cNvSpPr txBox="1"/>
          <p:nvPr/>
        </p:nvSpPr>
        <p:spPr>
          <a:xfrm>
            <a:off x="143550" y="12236624"/>
            <a:ext cx="10996003"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In entropy regularized reinforcement learning, the standard RL objective is augmented to favor stochastic policies.</a:t>
            </a:r>
          </a:p>
        </p:txBody>
      </p:sp>
      <p:sp>
        <p:nvSpPr>
          <p:cNvPr id="46" name="TextBox 45">
            <a:extLst>
              <a:ext uri="{FF2B5EF4-FFF2-40B4-BE49-F238E27FC236}">
                <a16:creationId xmlns:a16="http://schemas.microsoft.com/office/drawing/2014/main" id="{5B5F0F7E-8891-D867-F9A9-D1A27901C103}"/>
              </a:ext>
            </a:extLst>
          </p:cNvPr>
          <p:cNvSpPr txBox="1"/>
          <p:nvPr/>
        </p:nvSpPr>
        <p:spPr>
          <a:xfrm>
            <a:off x="139471" y="13404631"/>
            <a:ext cx="10017257"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The standard state-value function is changed to include the entropy bonuses from every timestep</a:t>
            </a:r>
          </a:p>
        </p:txBody>
      </p:sp>
      <p:sp>
        <p:nvSpPr>
          <p:cNvPr id="48" name="TextBox 47">
            <a:extLst>
              <a:ext uri="{FF2B5EF4-FFF2-40B4-BE49-F238E27FC236}">
                <a16:creationId xmlns:a16="http://schemas.microsoft.com/office/drawing/2014/main" id="{2C495905-B6B0-9C60-023F-3075369E766A}"/>
              </a:ext>
            </a:extLst>
          </p:cNvPr>
          <p:cNvSpPr txBox="1"/>
          <p:nvPr/>
        </p:nvSpPr>
        <p:spPr>
          <a:xfrm>
            <a:off x="139470" y="14688222"/>
            <a:ext cx="11349317"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The action value function is changed to include bonuses from every timestep except the first</a:t>
            </a:r>
          </a:p>
        </p:txBody>
      </p:sp>
      <p:sp>
        <p:nvSpPr>
          <p:cNvPr id="53" name="TextBox 52">
            <a:extLst>
              <a:ext uri="{FF2B5EF4-FFF2-40B4-BE49-F238E27FC236}">
                <a16:creationId xmlns:a16="http://schemas.microsoft.com/office/drawing/2014/main" id="{DDBAE006-4E44-48ED-BC39-37F54A182F1A}"/>
              </a:ext>
            </a:extLst>
          </p:cNvPr>
          <p:cNvSpPr txBox="1"/>
          <p:nvPr/>
        </p:nvSpPr>
        <p:spPr>
          <a:xfrm>
            <a:off x="169325" y="21278946"/>
            <a:ext cx="11148996" cy="637097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Training reinforcement learning policies on physical robots is impractical due to time, wear, and safety constraints—Isaac Lab offers a simulation framework that enables policy development leveraging the latest simulation capabilities for high fidelity physics, photo-realistic scenes, and fast and efficient execution.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core objectives of the framework are as follows:</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Modularity</a:t>
            </a:r>
            <a:r>
              <a:rPr lang="en-US" sz="2400" dirty="0">
                <a:latin typeface="Times New Roman" panose="02020603050405020304" pitchFamily="18" charset="0"/>
                <a:cs typeface="Times New Roman" panose="02020603050405020304" pitchFamily="18" charset="0"/>
              </a:rPr>
              <a:t>: Easily customizable and add new environments, robots, and sensors</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Agility</a:t>
            </a:r>
            <a:r>
              <a:rPr lang="en-US" sz="2400" dirty="0">
                <a:latin typeface="Times New Roman" panose="02020603050405020304" pitchFamily="18" charset="0"/>
                <a:cs typeface="Times New Roman" panose="02020603050405020304" pitchFamily="18" charset="0"/>
              </a:rPr>
              <a:t>: Adapt to the changing needs of the community</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Openness</a:t>
            </a:r>
            <a:r>
              <a:rPr lang="en-US" sz="2400" dirty="0">
                <a:latin typeface="Times New Roman" panose="02020603050405020304" pitchFamily="18" charset="0"/>
                <a:cs typeface="Times New Roman" panose="02020603050405020304" pitchFamily="18" charset="0"/>
              </a:rPr>
              <a:t>: Remain open-sourced to allow the community to contribute and extend the framework.</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Batteries-included</a:t>
            </a:r>
            <a:r>
              <a:rPr lang="en-US" sz="2400" dirty="0">
                <a:latin typeface="Times New Roman" panose="02020603050405020304" pitchFamily="18" charset="0"/>
                <a:cs typeface="Times New Roman" panose="02020603050405020304" pitchFamily="18" charset="0"/>
              </a:rPr>
              <a:t>: Includes a number of environments, sensors, and tasks that are ready to use.</a:t>
            </a:r>
          </a:p>
          <a:p>
            <a:r>
              <a:rPr lang="en-US" sz="240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44672B4-2855-8F7E-0575-7D95201C88C0}"/>
                  </a:ext>
                </a:extLst>
              </p:cNvPr>
              <p:cNvSpPr txBox="1"/>
              <p:nvPr/>
            </p:nvSpPr>
            <p:spPr>
              <a:xfrm>
                <a:off x="11902733" y="4831896"/>
                <a:ext cx="10747413" cy="4493538"/>
              </a:xfrm>
              <a:prstGeom prst="rect">
                <a:avLst/>
              </a:prstGeom>
              <a:noFill/>
            </p:spPr>
            <p:txBody>
              <a:bodyPr wrap="square" rtlCol="0">
                <a:spAutoFit/>
              </a:bodyPr>
              <a:lstStyle/>
              <a:p>
                <a:r>
                  <a:rPr lang="en-US" sz="2200" b="1" dirty="0"/>
                  <a:t>Robot Arm</a:t>
                </a:r>
                <a:r>
                  <a:rPr lang="en-US" sz="2200" dirty="0"/>
                  <a:t>: We use the UFACTORY Lite 6, a lightweight 6-axis robot with a reach of 440mm, a 600 g payload capacity, and 0.5mm repeatability. We equip the Lite 6 Gripper, a two-finger gripper featuring a 16mm stroke range and maximum payload </a:t>
                </a:r>
                <a14:m>
                  <m:oMath xmlns:m="http://schemas.openxmlformats.org/officeDocument/2006/math">
                    <m:r>
                      <a:rPr lang="en-US" sz="220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1</m:t>
                    </m:r>
                    <m:r>
                      <a:rPr lang="en-US" sz="2200" b="0" i="1" smtClean="0">
                        <a:latin typeface="Cambria Math" panose="02040503050406030204" pitchFamily="18" charset="0"/>
                        <a:ea typeface="Cambria Math" panose="02040503050406030204" pitchFamily="18" charset="0"/>
                      </a:rPr>
                      <m:t>𝑘</m:t>
                    </m:r>
                  </m:oMath>
                </a14:m>
                <a:r>
                  <a:rPr lang="en-US" sz="2200" dirty="0"/>
                  <a:t>g </a:t>
                </a:r>
              </a:p>
              <a:p>
                <a:endParaRPr lang="en-US" sz="2200" b="1" dirty="0"/>
              </a:p>
              <a:p>
                <a:r>
                  <a:rPr lang="en-US" sz="2200" b="1" dirty="0"/>
                  <a:t>Table: </a:t>
                </a:r>
                <a:r>
                  <a:rPr lang="en-US" sz="2200" dirty="0"/>
                  <a:t>We use the Seattle Lab Table, a standard simulated lab bench asset provided by Isaac Sim. The table serves as the primary workspace for all manipulation tasks.</a:t>
                </a:r>
                <a:endParaRPr lang="en-US" sz="2200" b="1" dirty="0"/>
              </a:p>
              <a:p>
                <a:endParaRPr lang="en-US" sz="2200" b="1" dirty="0"/>
              </a:p>
              <a:p>
                <a:r>
                  <a:rPr lang="en-US" sz="2200" b="1" dirty="0"/>
                  <a:t>Grasping Object: </a:t>
                </a:r>
                <a:r>
                  <a:rPr lang="en-US" sz="2200" dirty="0"/>
                  <a:t>We use a cube, modeled as a rigid body with collisions and contact sensing enabled, with a dimension of 27.8mm, mass of 600g, and </a:t>
                </a:r>
                <a14:m>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𝜇</m:t>
                        </m:r>
                      </m:e>
                      <m:sub>
                        <m:r>
                          <a:rPr lang="en-US" sz="2200" b="0" i="1" smtClean="0">
                            <a:latin typeface="Cambria Math" panose="02040503050406030204" pitchFamily="18" charset="0"/>
                          </a:rPr>
                          <m:t>𝑠</m:t>
                        </m:r>
                      </m:sub>
                    </m:sSub>
                    <m:r>
                      <a:rPr lang="en-US" sz="2200" b="0" i="1" smtClean="0">
                        <a:latin typeface="Cambria Math" panose="02040503050406030204" pitchFamily="18" charset="0"/>
                      </a:rPr>
                      <m:t>=1.0</m:t>
                    </m:r>
                  </m:oMath>
                </a14:m>
                <a:r>
                  <a:rPr lang="en-US" sz="2200" dirty="0"/>
                  <a:t>. It serves as the primary manipulation target during pick-and-place tasks. </a:t>
                </a:r>
                <a:endParaRPr lang="en-US" sz="2200" b="1" dirty="0"/>
              </a:p>
              <a:p>
                <a:endParaRPr lang="en-US" sz="2200" b="1" dirty="0"/>
              </a:p>
              <a:p>
                <a:r>
                  <a:rPr lang="en-US" sz="2200" b="1" dirty="0"/>
                  <a:t>Target Pad: </a:t>
                </a:r>
                <a:r>
                  <a:rPr lang="en-US" sz="2200" dirty="0"/>
                  <a:t>A static 10x10cm landing pad with a thickness of 5mm. It serves as the placement target for a successful pick-and-place execution.</a:t>
                </a:r>
              </a:p>
            </p:txBody>
          </p:sp>
        </mc:Choice>
        <mc:Fallback xmlns="">
          <p:sp>
            <p:nvSpPr>
              <p:cNvPr id="56" name="TextBox 55">
                <a:extLst>
                  <a:ext uri="{FF2B5EF4-FFF2-40B4-BE49-F238E27FC236}">
                    <a16:creationId xmlns:a16="http://schemas.microsoft.com/office/drawing/2014/main" id="{144672B4-2855-8F7E-0575-7D95201C88C0}"/>
                  </a:ext>
                </a:extLst>
              </p:cNvPr>
              <p:cNvSpPr txBox="1">
                <a:spLocks noRot="1" noChangeAspect="1" noMove="1" noResize="1" noEditPoints="1" noAdjustHandles="1" noChangeArrowheads="1" noChangeShapeType="1" noTextEdit="1"/>
              </p:cNvSpPr>
              <p:nvPr/>
            </p:nvSpPr>
            <p:spPr>
              <a:xfrm>
                <a:off x="11902733" y="4831896"/>
                <a:ext cx="10747413" cy="4493538"/>
              </a:xfrm>
              <a:prstGeom prst="rect">
                <a:avLst/>
              </a:prstGeom>
              <a:blipFill>
                <a:blip r:embed="rId8"/>
                <a:stretch>
                  <a:fillRect l="-737" t="-950" r="-170" b="-17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58" name="Table 57">
                <a:extLst>
                  <a:ext uri="{FF2B5EF4-FFF2-40B4-BE49-F238E27FC236}">
                    <a16:creationId xmlns:a16="http://schemas.microsoft.com/office/drawing/2014/main" id="{0D43776E-0911-9BD4-CB84-2F6B30EF17F2}"/>
                  </a:ext>
                </a:extLst>
              </p:cNvPr>
              <p:cNvGraphicFramePr>
                <a:graphicFrameLocks noGrp="1"/>
              </p:cNvGraphicFramePr>
              <p:nvPr>
                <p:extLst>
                  <p:ext uri="{D42A27DB-BD31-4B8C-83A1-F6EECF244321}">
                    <p14:modId xmlns:p14="http://schemas.microsoft.com/office/powerpoint/2010/main" val="3954837747"/>
                  </p:ext>
                </p:extLst>
              </p:nvPr>
            </p:nvGraphicFramePr>
            <p:xfrm>
              <a:off x="14249245" y="23310399"/>
              <a:ext cx="5932405" cy="3139440"/>
            </p:xfrm>
            <a:graphic>
              <a:graphicData uri="http://schemas.openxmlformats.org/drawingml/2006/table">
                <a:tbl>
                  <a:tblPr firstRow="1" bandRow="1">
                    <a:tableStyleId>{5C22544A-7EE6-4342-B048-85BDC9FD1C3A}</a:tableStyleId>
                  </a:tblPr>
                  <a:tblGrid>
                    <a:gridCol w="2661609">
                      <a:extLst>
                        <a:ext uri="{9D8B030D-6E8A-4147-A177-3AD203B41FA5}">
                          <a16:colId xmlns:a16="http://schemas.microsoft.com/office/drawing/2014/main" val="1710028013"/>
                        </a:ext>
                      </a:extLst>
                    </a:gridCol>
                    <a:gridCol w="3270796">
                      <a:extLst>
                        <a:ext uri="{9D8B030D-6E8A-4147-A177-3AD203B41FA5}">
                          <a16:colId xmlns:a16="http://schemas.microsoft.com/office/drawing/2014/main" val="2475634831"/>
                        </a:ext>
                      </a:extLst>
                    </a:gridCol>
                  </a:tblGrid>
                  <a:tr h="367652">
                    <a:tc>
                      <a:txBody>
                        <a:bodyPr/>
                        <a:lstStyle/>
                        <a:p>
                          <a:pPr algn="ctr"/>
                          <a:r>
                            <a:rPr lang="en-US" sz="2200" dirty="0">
                              <a:latin typeface="Times New Roman" panose="02020603050405020304" pitchFamily="18" charset="0"/>
                              <a:cs typeface="Times New Roman" panose="02020603050405020304" pitchFamily="18" charset="0"/>
                            </a:rPr>
                            <a:t>Domain Parameter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Applied Noise Distribution</a:t>
                          </a:r>
                        </a:p>
                      </a:txBody>
                      <a:tcPr/>
                    </a:tc>
                    <a:extLst>
                      <a:ext uri="{0D108BD9-81ED-4DB2-BD59-A6C34878D82A}">
                        <a16:rowId xmlns:a16="http://schemas.microsoft.com/office/drawing/2014/main" val="2477097143"/>
                      </a:ext>
                    </a:extLst>
                  </a:tr>
                  <a:tr h="367652">
                    <a:tc>
                      <a:txBody>
                        <a:bodyPr/>
                        <a:lstStyle/>
                        <a:p>
                          <a:pPr algn="ctr"/>
                          <a:r>
                            <a:rPr lang="en-US" sz="2200" dirty="0">
                              <a:latin typeface="Times New Roman" panose="02020603050405020304" pitchFamily="18" charset="0"/>
                              <a:cs typeface="Times New Roman" panose="02020603050405020304" pitchFamily="18" charset="0"/>
                            </a:rPr>
                            <a:t>Object Initial Position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𝒰</m:t>
                                </m:r>
                                <m:r>
                                  <a:rPr lang="en-US" sz="2200" b="0" i="1" smtClean="0">
                                    <a:latin typeface="Cambria Math" panose="02040503050406030204" pitchFamily="18" charset="0"/>
                                    <a:ea typeface="Cambria Math" panose="02040503050406030204" pitchFamily="18" charset="0"/>
                                  </a:rPr>
                                  <m:t>(−0.02</m:t>
                                </m:r>
                                <m:r>
                                  <a:rPr lang="en-US" sz="2200" b="0" i="1" smtClean="0">
                                    <a:latin typeface="Cambria Math" panose="02040503050406030204" pitchFamily="18" charset="0"/>
                                    <a:ea typeface="Cambria Math" panose="02040503050406030204" pitchFamily="18" charset="0"/>
                                  </a:rPr>
                                  <m:t>𝑐𝑚</m:t>
                                </m:r>
                                <m:r>
                                  <a:rPr lang="en-US" sz="2200" b="0" i="1" smtClean="0">
                                    <a:latin typeface="Cambria Math" panose="02040503050406030204" pitchFamily="18" charset="0"/>
                                    <a:ea typeface="Cambria Math" panose="02040503050406030204" pitchFamily="18" charset="0"/>
                                  </a:rPr>
                                  <m:t>, 0.02</m:t>
                                </m:r>
                                <m:r>
                                  <a:rPr lang="en-US" sz="2200" b="0" i="1" smtClean="0">
                                    <a:latin typeface="Cambria Math" panose="02040503050406030204" pitchFamily="18" charset="0"/>
                                    <a:ea typeface="Cambria Math" panose="02040503050406030204" pitchFamily="18" charset="0"/>
                                  </a:rPr>
                                  <m:t>𝑐𝑚</m:t>
                                </m:r>
                                <m:r>
                                  <a:rPr lang="en-US" sz="2200" b="0" i="1" smtClean="0">
                                    <a:latin typeface="Cambria Math" panose="02040503050406030204" pitchFamily="18" charset="0"/>
                                    <a:ea typeface="Cambria Math" panose="02040503050406030204" pitchFamily="18" charset="0"/>
                                  </a:rPr>
                                  <m:t>)</m:t>
                                </m:r>
                              </m:oMath>
                            </m:oMathPara>
                          </a14:m>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0542254"/>
                      </a:ext>
                    </a:extLst>
                  </a:tr>
                  <a:tr h="544125">
                    <a:tc>
                      <a:txBody>
                        <a:bodyPr/>
                        <a:lstStyle/>
                        <a:p>
                          <a:pPr algn="ctr"/>
                          <a:r>
                            <a:rPr lang="en-US" sz="2200" dirty="0">
                              <a:latin typeface="Times New Roman" panose="02020603050405020304" pitchFamily="18" charset="0"/>
                              <a:cs typeface="Times New Roman" panose="02020603050405020304" pitchFamily="18" charset="0"/>
                            </a:rPr>
                            <a:t>Object Pos Observation Noise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𝒰</m:t>
                                </m:r>
                                <m:r>
                                  <a:rPr lang="en-US" sz="2200" b="0" i="1" smtClean="0">
                                    <a:latin typeface="Cambria Math" panose="02040503050406030204" pitchFamily="18" charset="0"/>
                                    <a:ea typeface="Cambria Math" panose="02040503050406030204" pitchFamily="18" charset="0"/>
                                  </a:rPr>
                                  <m:t>(0</m:t>
                                </m:r>
                                <m:r>
                                  <a:rPr lang="en-US" sz="2200" b="0" i="1" smtClean="0">
                                    <a:latin typeface="Cambria Math" panose="02040503050406030204" pitchFamily="18" charset="0"/>
                                    <a:ea typeface="Cambria Math" panose="02040503050406030204" pitchFamily="18" charset="0"/>
                                  </a:rPr>
                                  <m:t>𝑐𝑚</m:t>
                                </m:r>
                                <m:r>
                                  <a:rPr lang="en-US" sz="2200" b="0" i="1" smtClean="0">
                                    <a:latin typeface="Cambria Math" panose="02040503050406030204" pitchFamily="18" charset="0"/>
                                    <a:ea typeface="Cambria Math" panose="02040503050406030204" pitchFamily="18" charset="0"/>
                                  </a:rPr>
                                  <m:t>, 0.02</m:t>
                                </m:r>
                                <m:r>
                                  <a:rPr lang="en-US" sz="2200" b="0" i="1" smtClean="0">
                                    <a:latin typeface="Cambria Math" panose="02040503050406030204" pitchFamily="18" charset="0"/>
                                    <a:ea typeface="Cambria Math" panose="02040503050406030204" pitchFamily="18" charset="0"/>
                                  </a:rPr>
                                  <m:t>𝑐𝑚</m:t>
                                </m:r>
                                <m:r>
                                  <a:rPr lang="en-US" sz="2200" b="0" i="1" smtClean="0">
                                    <a:latin typeface="Cambria Math" panose="02040503050406030204" pitchFamily="18" charset="0"/>
                                    <a:ea typeface="Cambria Math" panose="02040503050406030204" pitchFamily="18" charset="0"/>
                                  </a:rPr>
                                  <m:t>)</m:t>
                                </m:r>
                              </m:oMath>
                            </m:oMathPara>
                          </a14:m>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07674636"/>
                      </a:ext>
                    </a:extLst>
                  </a:tr>
                  <a:tr h="544125">
                    <a:tc>
                      <a:txBody>
                        <a:bodyPr/>
                        <a:lstStyle/>
                        <a:p>
                          <a:pPr algn="ctr"/>
                          <a:r>
                            <a:rPr lang="en-US" sz="2200" dirty="0">
                              <a:latin typeface="Times New Roman" panose="02020603050405020304" pitchFamily="18" charset="0"/>
                              <a:cs typeface="Times New Roman" panose="02020603050405020304" pitchFamily="18" charset="0"/>
                            </a:rPr>
                            <a:t>Joint Observation Noise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𝒰</m:t>
                                </m:r>
                                <m:r>
                                  <a:rPr lang="en-US" sz="2200" b="0" i="1" smtClean="0">
                                    <a:latin typeface="Cambria Math" panose="02040503050406030204" pitchFamily="18" charset="0"/>
                                    <a:ea typeface="Cambria Math" panose="02040503050406030204" pitchFamily="18" charset="0"/>
                                  </a:rPr>
                                  <m:t>(0</m:t>
                                </m:r>
                                <m:r>
                                  <a:rPr lang="en-US" sz="2200" b="0" i="1" smtClean="0">
                                    <a:latin typeface="Cambria Math" panose="02040503050406030204" pitchFamily="18" charset="0"/>
                                    <a:ea typeface="Cambria Math" panose="02040503050406030204" pitchFamily="18" charset="0"/>
                                  </a:rPr>
                                  <m:t>𝑟𝑎𝑑</m:t>
                                </m:r>
                                <m:r>
                                  <a:rPr lang="en-US" sz="2200" b="0" i="1" smtClean="0">
                                    <a:latin typeface="Cambria Math" panose="02040503050406030204" pitchFamily="18" charset="0"/>
                                    <a:ea typeface="Cambria Math" panose="02040503050406030204" pitchFamily="18" charset="0"/>
                                  </a:rPr>
                                  <m:t>, 0.1</m:t>
                                </m:r>
                                <m:r>
                                  <a:rPr lang="en-US" sz="2200" b="0" i="1" smtClean="0">
                                    <a:latin typeface="Cambria Math" panose="02040503050406030204" pitchFamily="18" charset="0"/>
                                    <a:ea typeface="Cambria Math" panose="02040503050406030204" pitchFamily="18" charset="0"/>
                                  </a:rPr>
                                  <m:t>𝑟𝑎𝑑</m:t>
                                </m:r>
                                <m:r>
                                  <a:rPr lang="en-US" sz="2200" b="0" i="1" smtClean="0">
                                    <a:latin typeface="Cambria Math" panose="02040503050406030204" pitchFamily="18" charset="0"/>
                                    <a:ea typeface="Cambria Math" panose="02040503050406030204" pitchFamily="18" charset="0"/>
                                  </a:rPr>
                                  <m:t>)</m:t>
                                </m:r>
                              </m:oMath>
                            </m:oMathPara>
                          </a14:m>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56190748"/>
                      </a:ext>
                    </a:extLst>
                  </a:tr>
                  <a:tr h="267310">
                    <a:tc>
                      <a:txBody>
                        <a:bodyPr/>
                        <a:lstStyle/>
                        <a:p>
                          <a:pPr algn="ctr"/>
                          <a:r>
                            <a:rPr lang="en-US" sz="2200" dirty="0">
                              <a:latin typeface="Times New Roman" panose="02020603050405020304" pitchFamily="18" charset="0"/>
                              <a:cs typeface="Times New Roman" panose="02020603050405020304" pitchFamily="18" charset="0"/>
                            </a:rPr>
                            <a:t>Action Noise</a:t>
                          </a:r>
                        </a:p>
                      </a:txBody>
                      <a:tcPr/>
                    </a:tc>
                    <a:tc>
                      <a:txBody>
                        <a:bodyP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𝒰</m:t>
                                </m:r>
                                <m:r>
                                  <a:rPr lang="en-US" sz="2200" b="0" i="1" smtClean="0">
                                    <a:latin typeface="Cambria Math" panose="02040503050406030204" pitchFamily="18" charset="0"/>
                                    <a:ea typeface="Cambria Math" panose="02040503050406030204" pitchFamily="18" charset="0"/>
                                  </a:rPr>
                                  <m:t>(0</m:t>
                                </m:r>
                                <m:r>
                                  <a:rPr lang="en-US" sz="2200" b="0" i="1" smtClean="0">
                                    <a:latin typeface="Cambria Math" panose="02040503050406030204" pitchFamily="18" charset="0"/>
                                    <a:ea typeface="Cambria Math" panose="02040503050406030204" pitchFamily="18" charset="0"/>
                                  </a:rPr>
                                  <m:t>𝑟𝑎𝑑</m:t>
                                </m:r>
                                <m:r>
                                  <a:rPr lang="en-US" sz="2200" b="0" i="1" smtClean="0">
                                    <a:latin typeface="Cambria Math" panose="02040503050406030204" pitchFamily="18" charset="0"/>
                                    <a:ea typeface="Cambria Math" panose="02040503050406030204" pitchFamily="18" charset="0"/>
                                  </a:rPr>
                                  <m:t>, 0.1</m:t>
                                </m:r>
                                <m:r>
                                  <a:rPr lang="en-US" sz="2200" b="0" i="1" smtClean="0">
                                    <a:latin typeface="Cambria Math" panose="02040503050406030204" pitchFamily="18" charset="0"/>
                                    <a:ea typeface="Cambria Math" panose="02040503050406030204" pitchFamily="18" charset="0"/>
                                  </a:rPr>
                                  <m:t>𝑟𝑎𝑑</m:t>
                                </m:r>
                                <m:r>
                                  <a:rPr lang="en-US" sz="2200" b="0" i="1" smtClean="0">
                                    <a:latin typeface="Cambria Math" panose="02040503050406030204" pitchFamily="18" charset="0"/>
                                    <a:ea typeface="Cambria Math" panose="02040503050406030204" pitchFamily="18" charset="0"/>
                                  </a:rPr>
                                  <m:t>)</m:t>
                                </m:r>
                              </m:oMath>
                            </m:oMathPara>
                          </a14:m>
                          <a:endParaRPr lang="en-US"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2742074"/>
                      </a:ext>
                    </a:extLst>
                  </a:tr>
                </a:tbl>
              </a:graphicData>
            </a:graphic>
          </p:graphicFrame>
        </mc:Choice>
        <mc:Fallback>
          <p:graphicFrame>
            <p:nvGraphicFramePr>
              <p:cNvPr id="58" name="Table 57">
                <a:extLst>
                  <a:ext uri="{FF2B5EF4-FFF2-40B4-BE49-F238E27FC236}">
                    <a16:creationId xmlns:a16="http://schemas.microsoft.com/office/drawing/2014/main" id="{0D43776E-0911-9BD4-CB84-2F6B30EF17F2}"/>
                  </a:ext>
                </a:extLst>
              </p:cNvPr>
              <p:cNvGraphicFramePr>
                <a:graphicFrameLocks noGrp="1"/>
              </p:cNvGraphicFramePr>
              <p:nvPr>
                <p:extLst>
                  <p:ext uri="{D42A27DB-BD31-4B8C-83A1-F6EECF244321}">
                    <p14:modId xmlns:p14="http://schemas.microsoft.com/office/powerpoint/2010/main" val="3954837747"/>
                  </p:ext>
                </p:extLst>
              </p:nvPr>
            </p:nvGraphicFramePr>
            <p:xfrm>
              <a:off x="14249245" y="23310399"/>
              <a:ext cx="5932405" cy="3139440"/>
            </p:xfrm>
            <a:graphic>
              <a:graphicData uri="http://schemas.openxmlformats.org/drawingml/2006/table">
                <a:tbl>
                  <a:tblPr firstRow="1" bandRow="1">
                    <a:tableStyleId>{5C22544A-7EE6-4342-B048-85BDC9FD1C3A}</a:tableStyleId>
                  </a:tblPr>
                  <a:tblGrid>
                    <a:gridCol w="2661609">
                      <a:extLst>
                        <a:ext uri="{9D8B030D-6E8A-4147-A177-3AD203B41FA5}">
                          <a16:colId xmlns:a16="http://schemas.microsoft.com/office/drawing/2014/main" val="1710028013"/>
                        </a:ext>
                      </a:extLst>
                    </a:gridCol>
                    <a:gridCol w="3270796">
                      <a:extLst>
                        <a:ext uri="{9D8B030D-6E8A-4147-A177-3AD203B41FA5}">
                          <a16:colId xmlns:a16="http://schemas.microsoft.com/office/drawing/2014/main" val="2475634831"/>
                        </a:ext>
                      </a:extLst>
                    </a:gridCol>
                  </a:tblGrid>
                  <a:tr h="762000">
                    <a:tc>
                      <a:txBody>
                        <a:bodyPr/>
                        <a:lstStyle/>
                        <a:p>
                          <a:pPr algn="ctr"/>
                          <a:r>
                            <a:rPr lang="en-US" sz="2200" dirty="0">
                              <a:latin typeface="Times New Roman" panose="02020603050405020304" pitchFamily="18" charset="0"/>
                              <a:cs typeface="Times New Roman" panose="02020603050405020304" pitchFamily="18" charset="0"/>
                            </a:rPr>
                            <a:t>Domain Parameter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dirty="0">
                              <a:latin typeface="Times New Roman" panose="02020603050405020304" pitchFamily="18" charset="0"/>
                              <a:cs typeface="Times New Roman" panose="02020603050405020304" pitchFamily="18" charset="0"/>
                            </a:rPr>
                            <a:t>Applied Noise Distribution</a:t>
                          </a:r>
                        </a:p>
                      </a:txBody>
                      <a:tcPr/>
                    </a:tc>
                    <a:extLst>
                      <a:ext uri="{0D108BD9-81ED-4DB2-BD59-A6C34878D82A}">
                        <a16:rowId xmlns:a16="http://schemas.microsoft.com/office/drawing/2014/main" val="2477097143"/>
                      </a:ext>
                    </a:extLst>
                  </a:tr>
                  <a:tr h="426720">
                    <a:tc>
                      <a:txBody>
                        <a:bodyPr/>
                        <a:lstStyle/>
                        <a:p>
                          <a:pPr algn="ctr"/>
                          <a:r>
                            <a:rPr lang="en-US" sz="2200" dirty="0">
                              <a:latin typeface="Times New Roman" panose="02020603050405020304" pitchFamily="18" charset="0"/>
                              <a:cs typeface="Times New Roman" panose="02020603050405020304" pitchFamily="18" charset="0"/>
                            </a:rPr>
                            <a:t>Object Initial Position</a:t>
                          </a:r>
                        </a:p>
                      </a:txBody>
                      <a:tcPr/>
                    </a:tc>
                    <a:tc>
                      <a:txBody>
                        <a:bodyPr/>
                        <a:lstStyle/>
                        <a:p>
                          <a:endParaRPr lang="en-US"/>
                        </a:p>
                      </a:txBody>
                      <a:tcPr>
                        <a:blipFill>
                          <a:blip r:embed="rId9"/>
                          <a:stretch>
                            <a:fillRect l="-81564" t="-187143" r="-745" b="-487143"/>
                          </a:stretch>
                        </a:blipFill>
                      </a:tcPr>
                    </a:tc>
                    <a:extLst>
                      <a:ext uri="{0D108BD9-81ED-4DB2-BD59-A6C34878D82A}">
                        <a16:rowId xmlns:a16="http://schemas.microsoft.com/office/drawing/2014/main" val="1680542254"/>
                      </a:ext>
                    </a:extLst>
                  </a:tr>
                  <a:tr h="762000">
                    <a:tc>
                      <a:txBody>
                        <a:bodyPr/>
                        <a:lstStyle/>
                        <a:p>
                          <a:pPr algn="ctr"/>
                          <a:r>
                            <a:rPr lang="en-US" sz="2200" dirty="0">
                              <a:latin typeface="Times New Roman" panose="02020603050405020304" pitchFamily="18" charset="0"/>
                              <a:cs typeface="Times New Roman" panose="02020603050405020304" pitchFamily="18" charset="0"/>
                            </a:rPr>
                            <a:t>Object Pos Observation Noise</a:t>
                          </a:r>
                        </a:p>
                      </a:txBody>
                      <a:tcPr/>
                    </a:tc>
                    <a:tc>
                      <a:txBody>
                        <a:bodyPr/>
                        <a:lstStyle/>
                        <a:p>
                          <a:endParaRPr lang="en-US"/>
                        </a:p>
                      </a:txBody>
                      <a:tcPr>
                        <a:blipFill>
                          <a:blip r:embed="rId9"/>
                          <a:stretch>
                            <a:fillRect l="-81564" t="-159524" r="-745" b="-170635"/>
                          </a:stretch>
                        </a:blipFill>
                      </a:tcPr>
                    </a:tc>
                    <a:extLst>
                      <a:ext uri="{0D108BD9-81ED-4DB2-BD59-A6C34878D82A}">
                        <a16:rowId xmlns:a16="http://schemas.microsoft.com/office/drawing/2014/main" val="607674636"/>
                      </a:ext>
                    </a:extLst>
                  </a:tr>
                  <a:tr h="762000">
                    <a:tc>
                      <a:txBody>
                        <a:bodyPr/>
                        <a:lstStyle/>
                        <a:p>
                          <a:pPr algn="ctr"/>
                          <a:r>
                            <a:rPr lang="en-US" sz="2200" dirty="0">
                              <a:latin typeface="Times New Roman" panose="02020603050405020304" pitchFamily="18" charset="0"/>
                              <a:cs typeface="Times New Roman" panose="02020603050405020304" pitchFamily="18" charset="0"/>
                            </a:rPr>
                            <a:t>Joint Observation Noise</a:t>
                          </a:r>
                        </a:p>
                      </a:txBody>
                      <a:tcPr/>
                    </a:tc>
                    <a:tc>
                      <a:txBody>
                        <a:bodyPr/>
                        <a:lstStyle/>
                        <a:p>
                          <a:endParaRPr lang="en-US"/>
                        </a:p>
                      </a:txBody>
                      <a:tcPr>
                        <a:blipFill>
                          <a:blip r:embed="rId9"/>
                          <a:stretch>
                            <a:fillRect l="-81564" t="-261600" r="-745" b="-72000"/>
                          </a:stretch>
                        </a:blipFill>
                      </a:tcPr>
                    </a:tc>
                    <a:extLst>
                      <a:ext uri="{0D108BD9-81ED-4DB2-BD59-A6C34878D82A}">
                        <a16:rowId xmlns:a16="http://schemas.microsoft.com/office/drawing/2014/main" val="4256190748"/>
                      </a:ext>
                    </a:extLst>
                  </a:tr>
                  <a:tr h="426720">
                    <a:tc>
                      <a:txBody>
                        <a:bodyPr/>
                        <a:lstStyle/>
                        <a:p>
                          <a:pPr algn="ctr"/>
                          <a:r>
                            <a:rPr lang="en-US" sz="2200" dirty="0">
                              <a:latin typeface="Times New Roman" panose="02020603050405020304" pitchFamily="18" charset="0"/>
                              <a:cs typeface="Times New Roman" panose="02020603050405020304" pitchFamily="18" charset="0"/>
                            </a:rPr>
                            <a:t>Action Noise</a:t>
                          </a:r>
                        </a:p>
                      </a:txBody>
                      <a:tcPr/>
                    </a:tc>
                    <a:tc>
                      <a:txBody>
                        <a:bodyPr/>
                        <a:lstStyle/>
                        <a:p>
                          <a:endParaRPr lang="en-US"/>
                        </a:p>
                      </a:txBody>
                      <a:tcPr>
                        <a:blipFill>
                          <a:blip r:embed="rId9"/>
                          <a:stretch>
                            <a:fillRect l="-81564" t="-645714" r="-745" b="-28571"/>
                          </a:stretch>
                        </a:blipFill>
                      </a:tcPr>
                    </a:tc>
                    <a:extLst>
                      <a:ext uri="{0D108BD9-81ED-4DB2-BD59-A6C34878D82A}">
                        <a16:rowId xmlns:a16="http://schemas.microsoft.com/office/drawing/2014/main" val="2432742074"/>
                      </a:ext>
                    </a:extLst>
                  </a:tr>
                </a:tbl>
              </a:graphicData>
            </a:graphic>
          </p:graphicFrame>
        </mc:Fallback>
      </mc:AlternateContent>
      <p:pic>
        <p:nvPicPr>
          <p:cNvPr id="1026" name="Picture 2">
            <a:extLst>
              <a:ext uri="{FF2B5EF4-FFF2-40B4-BE49-F238E27FC236}">
                <a16:creationId xmlns:a16="http://schemas.microsoft.com/office/drawing/2014/main" id="{C36AC27A-E1CF-E9F5-484A-00D1B5B154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7712" y="1112068"/>
            <a:ext cx="6037933" cy="14759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9" name="Diagram 58">
            <a:extLst>
              <a:ext uri="{FF2B5EF4-FFF2-40B4-BE49-F238E27FC236}">
                <a16:creationId xmlns:a16="http://schemas.microsoft.com/office/drawing/2014/main" id="{7D4A9F8A-054B-E35E-A340-D8DC6605C29F}"/>
              </a:ext>
            </a:extLst>
          </p:cNvPr>
          <p:cNvGraphicFramePr/>
          <p:nvPr>
            <p:extLst>
              <p:ext uri="{D42A27DB-BD31-4B8C-83A1-F6EECF244321}">
                <p14:modId xmlns:p14="http://schemas.microsoft.com/office/powerpoint/2010/main" val="4107365988"/>
              </p:ext>
            </p:extLst>
          </p:nvPr>
        </p:nvGraphicFramePr>
        <p:xfrm>
          <a:off x="11922405" y="9554294"/>
          <a:ext cx="10622371" cy="357087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Table 59">
            <a:extLst>
              <a:ext uri="{FF2B5EF4-FFF2-40B4-BE49-F238E27FC236}">
                <a16:creationId xmlns:a16="http://schemas.microsoft.com/office/drawing/2014/main" id="{7D8D4A2C-339B-CD03-5F24-8AFF58229C20}"/>
              </a:ext>
            </a:extLst>
          </p:cNvPr>
          <p:cNvGraphicFramePr>
            <a:graphicFrameLocks noGrp="1"/>
          </p:cNvGraphicFramePr>
          <p:nvPr>
            <p:extLst>
              <p:ext uri="{D42A27DB-BD31-4B8C-83A1-F6EECF244321}">
                <p14:modId xmlns:p14="http://schemas.microsoft.com/office/powerpoint/2010/main" val="647826410"/>
              </p:ext>
            </p:extLst>
          </p:nvPr>
        </p:nvGraphicFramePr>
        <p:xfrm>
          <a:off x="11992218" y="12153727"/>
          <a:ext cx="6295780" cy="4084320"/>
        </p:xfrm>
        <a:graphic>
          <a:graphicData uri="http://schemas.openxmlformats.org/drawingml/2006/table">
            <a:tbl>
              <a:tblPr firstRow="1" bandRow="1">
                <a:tableStyleId>{5C22544A-7EE6-4342-B048-85BDC9FD1C3A}</a:tableStyleId>
              </a:tblPr>
              <a:tblGrid>
                <a:gridCol w="1259156">
                  <a:extLst>
                    <a:ext uri="{9D8B030D-6E8A-4147-A177-3AD203B41FA5}">
                      <a16:colId xmlns:a16="http://schemas.microsoft.com/office/drawing/2014/main" val="2690018566"/>
                    </a:ext>
                  </a:extLst>
                </a:gridCol>
                <a:gridCol w="1259156">
                  <a:extLst>
                    <a:ext uri="{9D8B030D-6E8A-4147-A177-3AD203B41FA5}">
                      <a16:colId xmlns:a16="http://schemas.microsoft.com/office/drawing/2014/main" val="1339570819"/>
                    </a:ext>
                  </a:extLst>
                </a:gridCol>
                <a:gridCol w="1259156">
                  <a:extLst>
                    <a:ext uri="{9D8B030D-6E8A-4147-A177-3AD203B41FA5}">
                      <a16:colId xmlns:a16="http://schemas.microsoft.com/office/drawing/2014/main" val="3188937203"/>
                    </a:ext>
                  </a:extLst>
                </a:gridCol>
                <a:gridCol w="1259156">
                  <a:extLst>
                    <a:ext uri="{9D8B030D-6E8A-4147-A177-3AD203B41FA5}">
                      <a16:colId xmlns:a16="http://schemas.microsoft.com/office/drawing/2014/main" val="306764014"/>
                    </a:ext>
                  </a:extLst>
                </a:gridCol>
                <a:gridCol w="1259156">
                  <a:extLst>
                    <a:ext uri="{9D8B030D-6E8A-4147-A177-3AD203B41FA5}">
                      <a16:colId xmlns:a16="http://schemas.microsoft.com/office/drawing/2014/main" val="2543990406"/>
                    </a:ext>
                  </a:extLst>
                </a:gridCol>
              </a:tblGrid>
              <a:tr h="1082350">
                <a:tc>
                  <a:txBody>
                    <a:bodyPr/>
                    <a:lstStyle/>
                    <a:p>
                      <a:pPr algn="ctr"/>
                      <a:r>
                        <a:rPr lang="en-US" sz="2200" dirty="0">
                          <a:latin typeface="Times New Roman" panose="02020603050405020304" pitchFamily="18" charset="0"/>
                          <a:cs typeface="Times New Roman" panose="02020603050405020304" pitchFamily="18" charset="0"/>
                        </a:rPr>
                        <a:t>Joint</a:t>
                      </a:r>
                    </a:p>
                  </a:txBody>
                  <a:tcPr/>
                </a:tc>
                <a:tc>
                  <a:txBody>
                    <a:bodyPr/>
                    <a:lstStyle/>
                    <a:p>
                      <a:pPr algn="ctr"/>
                      <a:r>
                        <a:rPr lang="en-US" sz="2200" dirty="0">
                          <a:latin typeface="Times New Roman" panose="02020603050405020304" pitchFamily="18" charset="0"/>
                          <a:cs typeface="Times New Roman" panose="02020603050405020304" pitchFamily="18" charset="0"/>
                        </a:rPr>
                        <a:t>Initial RMSE</a:t>
                      </a:r>
                    </a:p>
                    <a:p>
                      <a:pPr algn="ctr"/>
                      <a:r>
                        <a:rPr lang="en-US" sz="2200" dirty="0">
                          <a:latin typeface="Times New Roman" panose="02020603050405020304" pitchFamily="18" charset="0"/>
                          <a:cs typeface="Times New Roman" panose="02020603050405020304" pitchFamily="18" charset="0"/>
                        </a:rPr>
                        <a:t>(rad)</a:t>
                      </a:r>
                    </a:p>
                  </a:txBody>
                  <a:tcPr/>
                </a:tc>
                <a:tc>
                  <a:txBody>
                    <a:bodyPr/>
                    <a:lstStyle/>
                    <a:p>
                      <a:pPr algn="ctr"/>
                      <a:r>
                        <a:rPr lang="en-US" sz="2200" dirty="0">
                          <a:latin typeface="Times New Roman" panose="02020603050405020304" pitchFamily="18" charset="0"/>
                          <a:cs typeface="Times New Roman" panose="02020603050405020304" pitchFamily="18" charset="0"/>
                        </a:rPr>
                        <a:t>Initial RMSE (deg)</a:t>
                      </a:r>
                    </a:p>
                  </a:txBody>
                  <a:tcPr/>
                </a:tc>
                <a:tc>
                  <a:txBody>
                    <a:bodyPr/>
                    <a:lstStyle/>
                    <a:p>
                      <a:pPr algn="ctr"/>
                      <a:r>
                        <a:rPr lang="en-US" sz="2200" dirty="0">
                          <a:latin typeface="Times New Roman" panose="02020603050405020304" pitchFamily="18" charset="0"/>
                          <a:cs typeface="Times New Roman" panose="02020603050405020304" pitchFamily="18" charset="0"/>
                        </a:rPr>
                        <a:t>Tuned RMSE (rad)</a:t>
                      </a:r>
                    </a:p>
                  </a:txBody>
                  <a:tcPr/>
                </a:tc>
                <a:tc>
                  <a:txBody>
                    <a:bodyPr/>
                    <a:lstStyle/>
                    <a:p>
                      <a:pPr algn="ctr"/>
                      <a:r>
                        <a:rPr lang="en-US" sz="2200" dirty="0">
                          <a:latin typeface="Times New Roman" panose="02020603050405020304" pitchFamily="18" charset="0"/>
                          <a:cs typeface="Times New Roman" panose="02020603050405020304" pitchFamily="18" charset="0"/>
                        </a:rPr>
                        <a:t>Tuned RMSE (deg)</a:t>
                      </a:r>
                    </a:p>
                  </a:txBody>
                  <a:tcPr/>
                </a:tc>
                <a:extLst>
                  <a:ext uri="{0D108BD9-81ED-4DB2-BD59-A6C34878D82A}">
                    <a16:rowId xmlns:a16="http://schemas.microsoft.com/office/drawing/2014/main" val="2600106209"/>
                  </a:ext>
                </a:extLst>
              </a:tr>
              <a:tr h="420914">
                <a:tc>
                  <a:txBody>
                    <a:bodyPr/>
                    <a:lstStyle/>
                    <a:p>
                      <a:pPr algn="ctr"/>
                      <a:r>
                        <a:rPr lang="en-US" sz="2200" dirty="0">
                          <a:latin typeface="Times New Roman" panose="02020603050405020304" pitchFamily="18" charset="0"/>
                          <a:cs typeface="Times New Roman" panose="02020603050405020304" pitchFamily="18" charset="0"/>
                        </a:rPr>
                        <a:t>Joint 0</a:t>
                      </a:r>
                    </a:p>
                  </a:txBody>
                  <a:tcPr/>
                </a:tc>
                <a:tc>
                  <a:txBody>
                    <a:bodyPr/>
                    <a:lstStyle/>
                    <a:p>
                      <a:pPr algn="ctr"/>
                      <a:r>
                        <a:rPr lang="en-US" sz="2200" dirty="0">
                          <a:latin typeface="Times New Roman" panose="02020603050405020304" pitchFamily="18" charset="0"/>
                          <a:cs typeface="Times New Roman" panose="02020603050405020304" pitchFamily="18" charset="0"/>
                        </a:rPr>
                        <a:t>0.3026</a:t>
                      </a:r>
                    </a:p>
                  </a:txBody>
                  <a:tcPr/>
                </a:tc>
                <a:tc>
                  <a:txBody>
                    <a:bodyPr/>
                    <a:lstStyle/>
                    <a:p>
                      <a:pPr algn="ctr"/>
                      <a:r>
                        <a:rPr lang="en-US" sz="2200" dirty="0">
                          <a:latin typeface="Times New Roman" panose="02020603050405020304" pitchFamily="18" charset="0"/>
                          <a:cs typeface="Times New Roman" panose="02020603050405020304" pitchFamily="18" charset="0"/>
                        </a:rPr>
                        <a:t>17.33</a:t>
                      </a:r>
                    </a:p>
                  </a:txBody>
                  <a:tcPr/>
                </a:tc>
                <a:tc>
                  <a:txBody>
                    <a:bodyPr/>
                    <a:lstStyle/>
                    <a:p>
                      <a:pPr algn="ctr"/>
                      <a:r>
                        <a:rPr lang="en-US" sz="2200" dirty="0">
                          <a:latin typeface="Times New Roman" panose="02020603050405020304" pitchFamily="18" charset="0"/>
                          <a:cs typeface="Times New Roman" panose="02020603050405020304" pitchFamily="18" charset="0"/>
                        </a:rPr>
                        <a:t>0.1929</a:t>
                      </a:r>
                    </a:p>
                  </a:txBody>
                  <a:tcPr/>
                </a:tc>
                <a:tc>
                  <a:txBody>
                    <a:bodyPr/>
                    <a:lstStyle/>
                    <a:p>
                      <a:pPr algn="ctr"/>
                      <a:r>
                        <a:rPr lang="en-US" sz="2200" dirty="0">
                          <a:latin typeface="Times New Roman" panose="02020603050405020304" pitchFamily="18" charset="0"/>
                          <a:cs typeface="Times New Roman" panose="02020603050405020304" pitchFamily="18" charset="0"/>
                        </a:rPr>
                        <a:t>11.05</a:t>
                      </a:r>
                    </a:p>
                  </a:txBody>
                  <a:tcPr/>
                </a:tc>
                <a:extLst>
                  <a:ext uri="{0D108BD9-81ED-4DB2-BD59-A6C34878D82A}">
                    <a16:rowId xmlns:a16="http://schemas.microsoft.com/office/drawing/2014/main" val="4071759389"/>
                  </a:ext>
                </a:extLst>
              </a:tr>
              <a:tr h="420914">
                <a:tc>
                  <a:txBody>
                    <a:bodyPr/>
                    <a:lstStyle/>
                    <a:p>
                      <a:pPr algn="ctr"/>
                      <a:r>
                        <a:rPr lang="en-US" sz="2200" dirty="0">
                          <a:latin typeface="Times New Roman" panose="02020603050405020304" pitchFamily="18" charset="0"/>
                          <a:cs typeface="Times New Roman" panose="02020603050405020304" pitchFamily="18" charset="0"/>
                        </a:rPr>
                        <a:t>Joint 1</a:t>
                      </a:r>
                    </a:p>
                  </a:txBody>
                  <a:tcPr/>
                </a:tc>
                <a:tc>
                  <a:txBody>
                    <a:bodyPr/>
                    <a:lstStyle/>
                    <a:p>
                      <a:pPr algn="ctr"/>
                      <a:r>
                        <a:rPr lang="en-US" sz="2200" dirty="0">
                          <a:latin typeface="Times New Roman" panose="02020603050405020304" pitchFamily="18" charset="0"/>
                          <a:cs typeface="Times New Roman" panose="02020603050405020304" pitchFamily="18" charset="0"/>
                        </a:rPr>
                        <a:t>0.1696</a:t>
                      </a:r>
                    </a:p>
                  </a:txBody>
                  <a:tcPr/>
                </a:tc>
                <a:tc>
                  <a:txBody>
                    <a:bodyPr/>
                    <a:lstStyle/>
                    <a:p>
                      <a:pPr algn="ctr"/>
                      <a:r>
                        <a:rPr lang="en-US" sz="2200" dirty="0">
                          <a:latin typeface="Times New Roman" panose="02020603050405020304" pitchFamily="18" charset="0"/>
                          <a:cs typeface="Times New Roman" panose="02020603050405020304" pitchFamily="18" charset="0"/>
                        </a:rPr>
                        <a:t>9.71</a:t>
                      </a:r>
                    </a:p>
                  </a:txBody>
                  <a:tcPr/>
                </a:tc>
                <a:tc>
                  <a:txBody>
                    <a:bodyPr/>
                    <a:lstStyle/>
                    <a:p>
                      <a:pPr algn="ctr"/>
                      <a:r>
                        <a:rPr lang="en-US" sz="2200" dirty="0">
                          <a:latin typeface="Times New Roman" panose="02020603050405020304" pitchFamily="18" charset="0"/>
                          <a:cs typeface="Times New Roman" panose="02020603050405020304" pitchFamily="18" charset="0"/>
                        </a:rPr>
                        <a:t>0.1533</a:t>
                      </a:r>
                    </a:p>
                  </a:txBody>
                  <a:tcPr/>
                </a:tc>
                <a:tc>
                  <a:txBody>
                    <a:bodyPr/>
                    <a:lstStyle/>
                    <a:p>
                      <a:pPr algn="ctr"/>
                      <a:r>
                        <a:rPr lang="en-US" sz="2200" dirty="0">
                          <a:latin typeface="Times New Roman" panose="02020603050405020304" pitchFamily="18" charset="0"/>
                          <a:cs typeface="Times New Roman" panose="02020603050405020304" pitchFamily="18" charset="0"/>
                        </a:rPr>
                        <a:t>8.78</a:t>
                      </a:r>
                    </a:p>
                  </a:txBody>
                  <a:tcPr/>
                </a:tc>
                <a:extLst>
                  <a:ext uri="{0D108BD9-81ED-4DB2-BD59-A6C34878D82A}">
                    <a16:rowId xmlns:a16="http://schemas.microsoft.com/office/drawing/2014/main" val="4084212041"/>
                  </a:ext>
                </a:extLst>
              </a:tr>
              <a:tr h="420914">
                <a:tc>
                  <a:txBody>
                    <a:bodyPr/>
                    <a:lstStyle/>
                    <a:p>
                      <a:pPr algn="ctr"/>
                      <a:r>
                        <a:rPr lang="en-US" sz="2200" dirty="0">
                          <a:latin typeface="Times New Roman" panose="02020603050405020304" pitchFamily="18" charset="0"/>
                          <a:cs typeface="Times New Roman" panose="02020603050405020304" pitchFamily="18" charset="0"/>
                        </a:rPr>
                        <a:t>Joint 2</a:t>
                      </a:r>
                    </a:p>
                  </a:txBody>
                  <a:tcPr/>
                </a:tc>
                <a:tc>
                  <a:txBody>
                    <a:bodyPr/>
                    <a:lstStyle/>
                    <a:p>
                      <a:pPr algn="ctr"/>
                      <a:r>
                        <a:rPr lang="en-US" sz="2200" dirty="0">
                          <a:latin typeface="Times New Roman" panose="02020603050405020304" pitchFamily="18" charset="0"/>
                          <a:cs typeface="Times New Roman" panose="02020603050405020304" pitchFamily="18" charset="0"/>
                        </a:rPr>
                        <a:t>0.1366</a:t>
                      </a:r>
                    </a:p>
                  </a:txBody>
                  <a:tcPr/>
                </a:tc>
                <a:tc>
                  <a:txBody>
                    <a:bodyPr/>
                    <a:lstStyle/>
                    <a:p>
                      <a:pPr algn="ctr"/>
                      <a:r>
                        <a:rPr lang="en-US" sz="2200" dirty="0">
                          <a:latin typeface="Times New Roman" panose="02020603050405020304" pitchFamily="18" charset="0"/>
                          <a:cs typeface="Times New Roman" panose="02020603050405020304" pitchFamily="18" charset="0"/>
                        </a:rPr>
                        <a:t>7.83</a:t>
                      </a:r>
                    </a:p>
                  </a:txBody>
                  <a:tcPr/>
                </a:tc>
                <a:tc>
                  <a:txBody>
                    <a:bodyPr/>
                    <a:lstStyle/>
                    <a:p>
                      <a:pPr algn="ctr"/>
                      <a:r>
                        <a:rPr lang="en-US" sz="2200" dirty="0">
                          <a:latin typeface="Times New Roman" panose="02020603050405020304" pitchFamily="18" charset="0"/>
                          <a:cs typeface="Times New Roman" panose="02020603050405020304" pitchFamily="18" charset="0"/>
                        </a:rPr>
                        <a:t>0.0768</a:t>
                      </a:r>
                    </a:p>
                  </a:txBody>
                  <a:tcPr/>
                </a:tc>
                <a:tc>
                  <a:txBody>
                    <a:bodyPr/>
                    <a:lstStyle/>
                    <a:p>
                      <a:pPr algn="ctr"/>
                      <a:r>
                        <a:rPr lang="en-US" sz="2200" dirty="0">
                          <a:latin typeface="Times New Roman" panose="02020603050405020304" pitchFamily="18" charset="0"/>
                          <a:cs typeface="Times New Roman" panose="02020603050405020304" pitchFamily="18" charset="0"/>
                        </a:rPr>
                        <a:t>4.40</a:t>
                      </a:r>
                    </a:p>
                  </a:txBody>
                  <a:tcPr/>
                </a:tc>
                <a:extLst>
                  <a:ext uri="{0D108BD9-81ED-4DB2-BD59-A6C34878D82A}">
                    <a16:rowId xmlns:a16="http://schemas.microsoft.com/office/drawing/2014/main" val="2971013972"/>
                  </a:ext>
                </a:extLst>
              </a:tr>
              <a:tr h="420914">
                <a:tc>
                  <a:txBody>
                    <a:bodyPr/>
                    <a:lstStyle/>
                    <a:p>
                      <a:pPr algn="ctr"/>
                      <a:r>
                        <a:rPr lang="en-US" sz="2200" dirty="0">
                          <a:latin typeface="Times New Roman" panose="02020603050405020304" pitchFamily="18" charset="0"/>
                          <a:cs typeface="Times New Roman" panose="02020603050405020304" pitchFamily="18" charset="0"/>
                        </a:rPr>
                        <a:t>Joint 3</a:t>
                      </a:r>
                    </a:p>
                  </a:txBody>
                  <a:tcPr/>
                </a:tc>
                <a:tc>
                  <a:txBody>
                    <a:bodyPr/>
                    <a:lstStyle/>
                    <a:p>
                      <a:pPr algn="ctr"/>
                      <a:r>
                        <a:rPr lang="en-US" sz="2200" dirty="0">
                          <a:latin typeface="Times New Roman" panose="02020603050405020304" pitchFamily="18" charset="0"/>
                          <a:cs typeface="Times New Roman" panose="02020603050405020304" pitchFamily="18" charset="0"/>
                        </a:rPr>
                        <a:t>0.0830</a:t>
                      </a:r>
                    </a:p>
                  </a:txBody>
                  <a:tcPr/>
                </a:tc>
                <a:tc>
                  <a:txBody>
                    <a:bodyPr/>
                    <a:lstStyle/>
                    <a:p>
                      <a:pPr algn="ctr"/>
                      <a:r>
                        <a:rPr lang="en-US" sz="2200" dirty="0">
                          <a:latin typeface="Times New Roman" panose="02020603050405020304" pitchFamily="18" charset="0"/>
                          <a:cs typeface="Times New Roman" panose="02020603050405020304" pitchFamily="18" charset="0"/>
                        </a:rPr>
                        <a:t>4.76</a:t>
                      </a:r>
                    </a:p>
                  </a:txBody>
                  <a:tcPr/>
                </a:tc>
                <a:tc>
                  <a:txBody>
                    <a:bodyPr/>
                    <a:lstStyle/>
                    <a:p>
                      <a:pPr algn="ctr"/>
                      <a:r>
                        <a:rPr lang="en-US" sz="2200" dirty="0">
                          <a:latin typeface="Times New Roman" panose="02020603050405020304" pitchFamily="18" charset="0"/>
                          <a:cs typeface="Times New Roman" panose="02020603050405020304" pitchFamily="18" charset="0"/>
                        </a:rPr>
                        <a:t>0.0825</a:t>
                      </a:r>
                    </a:p>
                  </a:txBody>
                  <a:tcPr/>
                </a:tc>
                <a:tc>
                  <a:txBody>
                    <a:bodyPr/>
                    <a:lstStyle/>
                    <a:p>
                      <a:pPr algn="ctr"/>
                      <a:r>
                        <a:rPr lang="en-US" sz="2200" dirty="0">
                          <a:latin typeface="Times New Roman" panose="02020603050405020304" pitchFamily="18" charset="0"/>
                          <a:cs typeface="Times New Roman" panose="02020603050405020304" pitchFamily="18" charset="0"/>
                        </a:rPr>
                        <a:t>4.72</a:t>
                      </a:r>
                    </a:p>
                  </a:txBody>
                  <a:tcPr/>
                </a:tc>
                <a:extLst>
                  <a:ext uri="{0D108BD9-81ED-4DB2-BD59-A6C34878D82A}">
                    <a16:rowId xmlns:a16="http://schemas.microsoft.com/office/drawing/2014/main" val="4089341319"/>
                  </a:ext>
                </a:extLst>
              </a:tr>
              <a:tr h="420914">
                <a:tc>
                  <a:txBody>
                    <a:bodyPr/>
                    <a:lstStyle/>
                    <a:p>
                      <a:pPr algn="ctr"/>
                      <a:r>
                        <a:rPr lang="en-US" sz="2200" dirty="0">
                          <a:latin typeface="Times New Roman" panose="02020603050405020304" pitchFamily="18" charset="0"/>
                          <a:cs typeface="Times New Roman" panose="02020603050405020304" pitchFamily="18" charset="0"/>
                        </a:rPr>
                        <a:t>Joint 4</a:t>
                      </a:r>
                    </a:p>
                  </a:txBody>
                  <a:tcPr/>
                </a:tc>
                <a:tc>
                  <a:txBody>
                    <a:bodyPr/>
                    <a:lstStyle/>
                    <a:p>
                      <a:pPr algn="ctr"/>
                      <a:r>
                        <a:rPr lang="en-US" sz="2200" dirty="0">
                          <a:latin typeface="Times New Roman" panose="02020603050405020304" pitchFamily="18" charset="0"/>
                          <a:cs typeface="Times New Roman" panose="02020603050405020304" pitchFamily="18" charset="0"/>
                        </a:rPr>
                        <a:t>0.1576</a:t>
                      </a:r>
                    </a:p>
                  </a:txBody>
                  <a:tcPr/>
                </a:tc>
                <a:tc>
                  <a:txBody>
                    <a:bodyPr/>
                    <a:lstStyle/>
                    <a:p>
                      <a:pPr algn="ctr"/>
                      <a:r>
                        <a:rPr lang="en-US" sz="2200" dirty="0">
                          <a:latin typeface="Times New Roman" panose="02020603050405020304" pitchFamily="18" charset="0"/>
                          <a:cs typeface="Times New Roman" panose="02020603050405020304" pitchFamily="18" charset="0"/>
                        </a:rPr>
                        <a:t>9.03</a:t>
                      </a:r>
                    </a:p>
                  </a:txBody>
                  <a:tcPr/>
                </a:tc>
                <a:tc>
                  <a:txBody>
                    <a:bodyPr/>
                    <a:lstStyle/>
                    <a:p>
                      <a:pPr algn="ctr"/>
                      <a:r>
                        <a:rPr lang="en-US" sz="2200" dirty="0">
                          <a:latin typeface="Times New Roman" panose="02020603050405020304" pitchFamily="18" charset="0"/>
                          <a:cs typeface="Times New Roman" panose="02020603050405020304" pitchFamily="18" charset="0"/>
                        </a:rPr>
                        <a:t>0.0872</a:t>
                      </a:r>
                    </a:p>
                  </a:txBody>
                  <a:tcPr/>
                </a:tc>
                <a:tc>
                  <a:txBody>
                    <a:bodyPr/>
                    <a:lstStyle/>
                    <a:p>
                      <a:pPr algn="ctr"/>
                      <a:r>
                        <a:rPr lang="en-US" sz="2200" dirty="0">
                          <a:latin typeface="Times New Roman" panose="02020603050405020304" pitchFamily="18" charset="0"/>
                          <a:cs typeface="Times New Roman" panose="02020603050405020304" pitchFamily="18" charset="0"/>
                        </a:rPr>
                        <a:t>4.99</a:t>
                      </a:r>
                    </a:p>
                  </a:txBody>
                  <a:tcPr/>
                </a:tc>
                <a:extLst>
                  <a:ext uri="{0D108BD9-81ED-4DB2-BD59-A6C34878D82A}">
                    <a16:rowId xmlns:a16="http://schemas.microsoft.com/office/drawing/2014/main" val="2442514598"/>
                  </a:ext>
                </a:extLst>
              </a:tr>
              <a:tr h="420914">
                <a:tc>
                  <a:txBody>
                    <a:bodyPr/>
                    <a:lstStyle/>
                    <a:p>
                      <a:pPr algn="ctr"/>
                      <a:r>
                        <a:rPr lang="en-US" sz="2200" dirty="0">
                          <a:latin typeface="Times New Roman" panose="02020603050405020304" pitchFamily="18" charset="0"/>
                          <a:cs typeface="Times New Roman" panose="02020603050405020304" pitchFamily="18" charset="0"/>
                        </a:rPr>
                        <a:t>Joint 5</a:t>
                      </a:r>
                    </a:p>
                  </a:txBody>
                  <a:tcPr/>
                </a:tc>
                <a:tc>
                  <a:txBody>
                    <a:bodyPr/>
                    <a:lstStyle/>
                    <a:p>
                      <a:pPr algn="ctr"/>
                      <a:r>
                        <a:rPr lang="en-US" sz="2200" dirty="0">
                          <a:latin typeface="Times New Roman" panose="02020603050405020304" pitchFamily="18" charset="0"/>
                          <a:cs typeface="Times New Roman" panose="02020603050405020304" pitchFamily="18" charset="0"/>
                        </a:rPr>
                        <a:t>0.0785</a:t>
                      </a:r>
                    </a:p>
                  </a:txBody>
                  <a:tcPr/>
                </a:tc>
                <a:tc>
                  <a:txBody>
                    <a:bodyPr/>
                    <a:lstStyle/>
                    <a:p>
                      <a:pPr algn="ctr"/>
                      <a:r>
                        <a:rPr lang="en-US" sz="2200" dirty="0">
                          <a:latin typeface="Times New Roman" panose="02020603050405020304" pitchFamily="18" charset="0"/>
                          <a:cs typeface="Times New Roman" panose="02020603050405020304" pitchFamily="18" charset="0"/>
                        </a:rPr>
                        <a:t>4.50</a:t>
                      </a:r>
                    </a:p>
                  </a:txBody>
                  <a:tcPr/>
                </a:tc>
                <a:tc>
                  <a:txBody>
                    <a:bodyPr/>
                    <a:lstStyle/>
                    <a:p>
                      <a:pPr algn="ctr"/>
                      <a:r>
                        <a:rPr lang="en-US" sz="2200" dirty="0">
                          <a:latin typeface="Times New Roman" panose="02020603050405020304" pitchFamily="18" charset="0"/>
                          <a:cs typeface="Times New Roman" panose="02020603050405020304" pitchFamily="18" charset="0"/>
                        </a:rPr>
                        <a:t>0.0436</a:t>
                      </a:r>
                    </a:p>
                  </a:txBody>
                  <a:tcPr/>
                </a:tc>
                <a:tc>
                  <a:txBody>
                    <a:bodyPr/>
                    <a:lstStyle/>
                    <a:p>
                      <a:pPr algn="ctr"/>
                      <a:r>
                        <a:rPr lang="en-US" sz="2200" dirty="0">
                          <a:latin typeface="Times New Roman" panose="02020603050405020304" pitchFamily="18" charset="0"/>
                          <a:cs typeface="Times New Roman" panose="02020603050405020304" pitchFamily="18" charset="0"/>
                        </a:rPr>
                        <a:t>2.50</a:t>
                      </a:r>
                    </a:p>
                  </a:txBody>
                  <a:tcPr/>
                </a:tc>
                <a:extLst>
                  <a:ext uri="{0D108BD9-81ED-4DB2-BD59-A6C34878D82A}">
                    <a16:rowId xmlns:a16="http://schemas.microsoft.com/office/drawing/2014/main" val="888447190"/>
                  </a:ext>
                </a:extLst>
              </a:tr>
              <a:tr h="420914">
                <a:tc>
                  <a:txBody>
                    <a:bodyPr/>
                    <a:lstStyle/>
                    <a:p>
                      <a:pPr algn="ctr"/>
                      <a:r>
                        <a:rPr lang="en-US" sz="2200" dirty="0">
                          <a:latin typeface="Times New Roman" panose="02020603050405020304" pitchFamily="18" charset="0"/>
                          <a:cs typeface="Times New Roman" panose="02020603050405020304" pitchFamily="18" charset="0"/>
                        </a:rPr>
                        <a:t>Total</a:t>
                      </a:r>
                    </a:p>
                  </a:txBody>
                  <a:tcPr/>
                </a:tc>
                <a:tc>
                  <a:txBody>
                    <a:bodyPr/>
                    <a:lstStyle/>
                    <a:p>
                      <a:pPr algn="ctr"/>
                      <a:r>
                        <a:rPr lang="en-US" sz="2200" dirty="0">
                          <a:latin typeface="Times New Roman" panose="02020603050405020304" pitchFamily="18" charset="0"/>
                          <a:cs typeface="Times New Roman" panose="02020603050405020304" pitchFamily="18" charset="0"/>
                        </a:rPr>
                        <a:t>0.9279</a:t>
                      </a:r>
                    </a:p>
                  </a:txBody>
                  <a:tcPr/>
                </a:tc>
                <a:tc>
                  <a:txBody>
                    <a:bodyPr/>
                    <a:lstStyle/>
                    <a:p>
                      <a:pPr algn="ctr"/>
                      <a:r>
                        <a:rPr lang="en-US" sz="2200" dirty="0">
                          <a:latin typeface="Times New Roman" panose="02020603050405020304" pitchFamily="18" charset="0"/>
                          <a:cs typeface="Times New Roman" panose="02020603050405020304" pitchFamily="18" charset="0"/>
                        </a:rPr>
                        <a:t>53.16</a:t>
                      </a:r>
                    </a:p>
                  </a:txBody>
                  <a:tcPr/>
                </a:tc>
                <a:tc>
                  <a:txBody>
                    <a:bodyPr/>
                    <a:lstStyle/>
                    <a:p>
                      <a:pPr algn="ctr"/>
                      <a:r>
                        <a:rPr lang="en-US" sz="2200" dirty="0">
                          <a:latin typeface="Times New Roman" panose="02020603050405020304" pitchFamily="18" charset="0"/>
                          <a:cs typeface="Times New Roman" panose="02020603050405020304" pitchFamily="18" charset="0"/>
                        </a:rPr>
                        <a:t>0.6362</a:t>
                      </a:r>
                    </a:p>
                  </a:txBody>
                  <a:tcPr/>
                </a:tc>
                <a:tc>
                  <a:txBody>
                    <a:bodyPr/>
                    <a:lstStyle/>
                    <a:p>
                      <a:pPr algn="ctr"/>
                      <a:r>
                        <a:rPr lang="en-US" sz="2200" dirty="0">
                          <a:latin typeface="Times New Roman" panose="02020603050405020304" pitchFamily="18" charset="0"/>
                          <a:cs typeface="Times New Roman" panose="02020603050405020304" pitchFamily="18" charset="0"/>
                        </a:rPr>
                        <a:t>36.45</a:t>
                      </a:r>
                    </a:p>
                  </a:txBody>
                  <a:tcPr/>
                </a:tc>
                <a:extLst>
                  <a:ext uri="{0D108BD9-81ED-4DB2-BD59-A6C34878D82A}">
                    <a16:rowId xmlns:a16="http://schemas.microsoft.com/office/drawing/2014/main" val="467360466"/>
                  </a:ext>
                </a:extLst>
              </a:tr>
            </a:tbl>
          </a:graphicData>
        </a:graphic>
      </p:graphicFrame>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82C954AD-585E-4551-54DE-33700F479183}"/>
                  </a:ext>
                </a:extLst>
              </p:cNvPr>
              <p:cNvSpPr txBox="1"/>
              <p:nvPr/>
            </p:nvSpPr>
            <p:spPr>
              <a:xfrm>
                <a:off x="23052408" y="4945529"/>
                <a:ext cx="12836657" cy="1446550"/>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Our implementation follows the task-decomposition, observation space, and reward scheme proposed by (Kim et. </a:t>
                </a:r>
                <a:r>
                  <a:rPr lang="en-US" sz="2200" i="1" dirty="0">
                    <a:latin typeface="Times New Roman" panose="02020603050405020304" pitchFamily="18" charset="0"/>
                    <a:cs typeface="Times New Roman" panose="02020603050405020304" pitchFamily="18" charset="0"/>
                  </a:rPr>
                  <a:t>al., </a:t>
                </a:r>
                <a:r>
                  <a:rPr lang="en-US" sz="2200" dirty="0">
                    <a:latin typeface="Times New Roman" panose="02020603050405020304" pitchFamily="18" charset="0"/>
                    <a:cs typeface="Times New Roman" panose="02020603050405020304" pitchFamily="18" charset="0"/>
                  </a:rPr>
                  <a:t>2023</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1</m:t>
                        </m:r>
                      </m:sup>
                    </m:sSup>
                  </m:oMath>
                </a14:m>
                <a:r>
                  <a:rPr lang="en-US" sz="2200" dirty="0">
                    <a:latin typeface="Times New Roman" panose="02020603050405020304" pitchFamily="18" charset="0"/>
                    <a:cs typeface="Times New Roman" panose="02020603050405020304" pitchFamily="18" charset="0"/>
                  </a:rPr>
                  <a:t>. The only modification is in the control modality—while the original work uses joint effort control, we instead employ joint velocity control which has been shown to enable faster learning (Wang et. </a:t>
                </a:r>
                <a:r>
                  <a:rPr lang="en-US" sz="2200" i="1" dirty="0">
                    <a:latin typeface="Times New Roman" panose="02020603050405020304" pitchFamily="18" charset="0"/>
                    <a:cs typeface="Times New Roman" panose="02020603050405020304" pitchFamily="18" charset="0"/>
                  </a:rPr>
                  <a:t>al</a:t>
                </a:r>
                <a:r>
                  <a:rPr lang="en-US" sz="2200" dirty="0">
                    <a:latin typeface="Times New Roman" panose="02020603050405020304" pitchFamily="18" charset="0"/>
                    <a:cs typeface="Times New Roman" panose="02020603050405020304" pitchFamily="18" charset="0"/>
                  </a:rPr>
                  <a:t>., 2017</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4</m:t>
                        </m:r>
                      </m:sup>
                    </m:sSup>
                  </m:oMath>
                </a14:m>
                <a:r>
                  <a:rPr lang="en-US" sz="2200" dirty="0">
                    <a:latin typeface="Times New Roman" panose="02020603050405020304" pitchFamily="18" charset="0"/>
                    <a:cs typeface="Times New Roman" panose="02020603050405020304" pitchFamily="18" charset="0"/>
                  </a:rPr>
                  <a:t>.</a:t>
                </a:r>
              </a:p>
            </p:txBody>
          </p:sp>
        </mc:Choice>
        <mc:Fallback>
          <p:sp>
            <p:nvSpPr>
              <p:cNvPr id="68" name="TextBox 67">
                <a:extLst>
                  <a:ext uri="{FF2B5EF4-FFF2-40B4-BE49-F238E27FC236}">
                    <a16:creationId xmlns:a16="http://schemas.microsoft.com/office/drawing/2014/main" id="{82C954AD-585E-4551-54DE-33700F479183}"/>
                  </a:ext>
                </a:extLst>
              </p:cNvPr>
              <p:cNvSpPr txBox="1">
                <a:spLocks noRot="1" noChangeAspect="1" noMove="1" noResize="1" noEditPoints="1" noAdjustHandles="1" noChangeArrowheads="1" noChangeShapeType="1" noTextEdit="1"/>
              </p:cNvSpPr>
              <p:nvPr/>
            </p:nvSpPr>
            <p:spPr>
              <a:xfrm>
                <a:off x="23052408" y="4945529"/>
                <a:ext cx="12836657" cy="1446550"/>
              </a:xfrm>
              <a:prstGeom prst="rect">
                <a:avLst/>
              </a:prstGeom>
              <a:blipFill>
                <a:blip r:embed="rId16"/>
                <a:stretch>
                  <a:fillRect l="-618" t="-2521" b="-75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8" name="Table 77">
                <a:extLst>
                  <a:ext uri="{FF2B5EF4-FFF2-40B4-BE49-F238E27FC236}">
                    <a16:creationId xmlns:a16="http://schemas.microsoft.com/office/drawing/2014/main" id="{FBA92A3A-1878-81BD-E127-584A69C591D3}"/>
                  </a:ext>
                </a:extLst>
              </p:cNvPr>
              <p:cNvGraphicFramePr>
                <a:graphicFrameLocks noGrp="1"/>
              </p:cNvGraphicFramePr>
              <p:nvPr>
                <p:extLst>
                  <p:ext uri="{D42A27DB-BD31-4B8C-83A1-F6EECF244321}">
                    <p14:modId xmlns:p14="http://schemas.microsoft.com/office/powerpoint/2010/main" val="2437794001"/>
                  </p:ext>
                </p:extLst>
              </p:nvPr>
            </p:nvGraphicFramePr>
            <p:xfrm>
              <a:off x="23155965" y="7849685"/>
              <a:ext cx="5060037" cy="5799287"/>
            </p:xfrm>
            <a:graphic>
              <a:graphicData uri="http://schemas.openxmlformats.org/drawingml/2006/table">
                <a:tbl>
                  <a:tblPr firstRow="1" bandRow="1">
                    <a:tableStyleId>{5C22544A-7EE6-4342-B048-85BDC9FD1C3A}</a:tableStyleId>
                  </a:tblPr>
                  <a:tblGrid>
                    <a:gridCol w="1686679">
                      <a:extLst>
                        <a:ext uri="{9D8B030D-6E8A-4147-A177-3AD203B41FA5}">
                          <a16:colId xmlns:a16="http://schemas.microsoft.com/office/drawing/2014/main" val="1428097866"/>
                        </a:ext>
                      </a:extLst>
                    </a:gridCol>
                    <a:gridCol w="1686679">
                      <a:extLst>
                        <a:ext uri="{9D8B030D-6E8A-4147-A177-3AD203B41FA5}">
                          <a16:colId xmlns:a16="http://schemas.microsoft.com/office/drawing/2014/main" val="2197034722"/>
                        </a:ext>
                      </a:extLst>
                    </a:gridCol>
                    <a:gridCol w="1686679">
                      <a:extLst>
                        <a:ext uri="{9D8B030D-6E8A-4147-A177-3AD203B41FA5}">
                          <a16:colId xmlns:a16="http://schemas.microsoft.com/office/drawing/2014/main" val="1038756846"/>
                        </a:ext>
                      </a:extLst>
                    </a:gridCol>
                  </a:tblGrid>
                  <a:tr h="768932">
                    <a:tc>
                      <a:txBody>
                        <a:bodyPr/>
                        <a:lstStyle/>
                        <a:p>
                          <a:pPr algn="ctr"/>
                          <a:r>
                            <a:rPr lang="en-US" sz="2200" dirty="0">
                              <a:latin typeface="Times New Roman" panose="02020603050405020304" pitchFamily="18" charset="0"/>
                              <a:cs typeface="Times New Roman" panose="02020603050405020304" pitchFamily="18" charset="0"/>
                            </a:rPr>
                            <a:t>Component</a:t>
                          </a:r>
                        </a:p>
                      </a:txBody>
                      <a:tcPr/>
                    </a:tc>
                    <a:tc>
                      <a:txBody>
                        <a:bodyPr/>
                        <a:lstStyle/>
                        <a:p>
                          <a:pPr algn="ctr"/>
                          <a:r>
                            <a:rPr lang="en-US" sz="2200" dirty="0">
                              <a:latin typeface="Times New Roman" panose="02020603050405020304" pitchFamily="18" charset="0"/>
                              <a:cs typeface="Times New Roman" panose="02020603050405020304" pitchFamily="18" charset="0"/>
                            </a:rPr>
                            <a:t>Description</a:t>
                          </a:r>
                        </a:p>
                      </a:txBody>
                      <a:tcPr/>
                    </a:tc>
                    <a:tc>
                      <a:txBody>
                        <a:bodyPr/>
                        <a:lstStyle/>
                        <a:p>
                          <a:pPr algn="ctr"/>
                          <a:r>
                            <a:rPr lang="en-US" sz="2200" dirty="0">
                              <a:latin typeface="Times New Roman" panose="02020603050405020304" pitchFamily="18" charset="0"/>
                              <a:cs typeface="Times New Roman" panose="02020603050405020304" pitchFamily="18" charset="0"/>
                            </a:rPr>
                            <a:t>Dimension</a:t>
                          </a:r>
                        </a:p>
                      </a:txBody>
                      <a:tcPr/>
                    </a:tc>
                    <a:extLst>
                      <a:ext uri="{0D108BD9-81ED-4DB2-BD59-A6C34878D82A}">
                        <a16:rowId xmlns:a16="http://schemas.microsoft.com/office/drawing/2014/main" val="1383187102"/>
                      </a:ext>
                    </a:extLst>
                  </a:tr>
                  <a:tr h="1107261">
                    <a:tc>
                      <a:txBody>
                        <a:bodyPr/>
                        <a:lstStyle/>
                        <a:p>
                          <a:pPr algn="ct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𝑒𝑒</m:t>
                                    </m:r>
                                  </m:sub>
                                </m:sSub>
                              </m:oMath>
                            </m:oMathPara>
                          </a14:m>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End Effector Pose</a:t>
                          </a:r>
                        </a:p>
                      </a:txBody>
                      <a:tcPr/>
                    </a:tc>
                    <a:tc>
                      <a:txBody>
                        <a:bodyPr/>
                        <a:lstStyle/>
                        <a:p>
                          <a:pPr algn="ctr"/>
                          <a:r>
                            <a:rPr lang="en-US" sz="220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2156797495"/>
                      </a:ext>
                    </a:extLst>
                  </a:tr>
                  <a:tr h="462683">
                    <a:tc>
                      <a:txBody>
                        <a:bodyPr/>
                        <a:lstStyle/>
                        <a:p>
                          <a:pPr algn="ct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𝑝𝑖𝑐𝑘</m:t>
                                    </m:r>
                                  </m:sub>
                                </m:sSub>
                              </m:oMath>
                            </m:oMathPara>
                          </a14:m>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Cube Pose</a:t>
                          </a:r>
                        </a:p>
                      </a:txBody>
                      <a:tcPr/>
                    </a:tc>
                    <a:tc>
                      <a:txBody>
                        <a:bodyPr/>
                        <a:lstStyle/>
                        <a:p>
                          <a:pPr algn="ctr"/>
                          <a:r>
                            <a:rPr lang="en-US" sz="220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2331513882"/>
                      </a:ext>
                    </a:extLst>
                  </a:tr>
                  <a:tr h="476957">
                    <a:tc>
                      <a:txBody>
                        <a:bodyPr/>
                        <a:lstStyle/>
                        <a:p>
                          <a:pPr algn="ct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𝑆</m:t>
                                        </m:r>
                                      </m:e>
                                    </m:acc>
                                  </m:e>
                                  <m:sub>
                                    <m:r>
                                      <a:rPr lang="en-US" sz="2200" b="0" i="1" smtClean="0">
                                        <a:latin typeface="Cambria Math" panose="02040503050406030204" pitchFamily="18" charset="0"/>
                                      </a:rPr>
                                      <m:t>𝑝𝑖𝑐𝑘</m:t>
                                    </m:r>
                                  </m:sub>
                                </m:sSub>
                              </m:oMath>
                            </m:oMathPara>
                          </a14:m>
                          <a:endParaRPr lang="en-US" sz="2200" dirty="0">
                            <a:latin typeface="Times New Roman" panose="02020603050405020304" pitchFamily="18" charset="0"/>
                            <a:cs typeface="Times New Roman" panose="02020603050405020304" pitchFamily="18" charset="0"/>
                          </a:endParaRPr>
                        </a:p>
                      </a:txBody>
                      <a:tcPr/>
                    </a:tc>
                    <a:tc>
                      <a:txBody>
                        <a:bodyPr/>
                        <a:lstStyle/>
                        <a:p>
                          <a:pPr algn="ct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𝑒𝑒</m:t>
                                  </m:r>
                                </m:sub>
                              </m:sSub>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𝑆</m:t>
                                  </m:r>
                                </m:e>
                                <m:sub>
                                  <m:r>
                                    <a:rPr lang="en-US" sz="2200" b="0" i="1" smtClean="0">
                                      <a:latin typeface="Cambria Math" panose="02040503050406030204" pitchFamily="18" charset="0"/>
                                    </a:rPr>
                                    <m:t>𝑝𝑖𝑐𝑘</m:t>
                                  </m:r>
                                </m:sub>
                              </m:sSub>
                            </m:oMath>
                          </a14:m>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2454701676"/>
                      </a:ext>
                    </a:extLst>
                  </a:tr>
                  <a:tr h="1107261">
                    <a:tc>
                      <a:txBody>
                        <a:bodyPr/>
                        <a:lstStyle/>
                        <a:p>
                          <a:pPr algn="ct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m:rPr>
                                        <m:sty m:val="p"/>
                                      </m:rPr>
                                      <a:rPr lang="el-GR" sz="2200" i="1">
                                        <a:latin typeface="Cambria Math" panose="02040503050406030204" pitchFamily="18" charset="0"/>
                                        <a:ea typeface="Cambria Math" panose="02040503050406030204" pitchFamily="18" charset="0"/>
                                      </a:rPr>
                                      <m:t>Θ</m:t>
                                    </m:r>
                                  </m:e>
                                  <m:sub>
                                    <m:r>
                                      <a:rPr lang="en-US" sz="2200" b="0" i="1" smtClean="0">
                                        <a:latin typeface="Cambria Math" panose="02040503050406030204" pitchFamily="18" charset="0"/>
                                      </a:rPr>
                                      <m:t>𝑐𝑜𝑠</m:t>
                                    </m:r>
                                  </m:sub>
                                </m:sSub>
                              </m:oMath>
                            </m:oMathPara>
                          </a14:m>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Cosine of each joint angle</a:t>
                          </a:r>
                        </a:p>
                      </a:txBody>
                      <a:tcPr/>
                    </a:tc>
                    <a:tc>
                      <a:txBody>
                        <a:bodyPr/>
                        <a:lstStyle/>
                        <a:p>
                          <a:pPr algn="ctr"/>
                          <a:r>
                            <a:rPr lang="en-US" sz="22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619168326"/>
                      </a:ext>
                    </a:extLst>
                  </a:tr>
                  <a:tr h="1107261">
                    <a:tc>
                      <a:txBody>
                        <a:bodyPr/>
                        <a:lstStyle/>
                        <a:p>
                          <a:pPr algn="ct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m:rPr>
                                        <m:sty m:val="p"/>
                                      </m:rPr>
                                      <a:rPr lang="el-GR" sz="2200" b="0" i="1" smtClean="0">
                                        <a:latin typeface="Cambria Math" panose="02040503050406030204" pitchFamily="18" charset="0"/>
                                        <a:ea typeface="Cambria Math" panose="02040503050406030204" pitchFamily="18" charset="0"/>
                                      </a:rPr>
                                      <m:t>Θ</m:t>
                                    </m:r>
                                  </m:e>
                                  <m:sub>
                                    <m:r>
                                      <a:rPr lang="en-US" sz="2200" b="0" i="1" smtClean="0">
                                        <a:latin typeface="Cambria Math" panose="02040503050406030204" pitchFamily="18" charset="0"/>
                                      </a:rPr>
                                      <m:t>𝑠𝑖𝑛</m:t>
                                    </m:r>
                                  </m:sub>
                                </m:sSub>
                              </m:oMath>
                            </m:oMathPara>
                          </a14:m>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Sine of each joint angle</a:t>
                          </a:r>
                        </a:p>
                      </a:txBody>
                      <a:tcPr/>
                    </a:tc>
                    <a:tc>
                      <a:txBody>
                        <a:bodyPr/>
                        <a:lstStyle/>
                        <a:p>
                          <a:pPr algn="ctr"/>
                          <a:r>
                            <a:rPr lang="en-US" sz="22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365477732"/>
                      </a:ext>
                    </a:extLst>
                  </a:tr>
                  <a:tr h="768932">
                    <a:tc>
                      <a:txBody>
                        <a:bodyPr/>
                        <a:lstStyle/>
                        <a:p>
                          <a:pPr algn="ct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m:rPr>
                                        <m:sty m:val="p"/>
                                      </m:rPr>
                                      <a:rPr lang="el-GR" sz="2200" b="0" i="1" smtClean="0">
                                        <a:latin typeface="Cambria Math" panose="02040503050406030204" pitchFamily="18" charset="0"/>
                                        <a:ea typeface="Cambria Math" panose="02040503050406030204" pitchFamily="18" charset="0"/>
                                      </a:rPr>
                                      <m:t>Θ</m:t>
                                    </m:r>
                                  </m:e>
                                  <m:sub>
                                    <m:r>
                                      <a:rPr lang="en-US" sz="2200" b="0" i="1" smtClean="0">
                                        <a:latin typeface="Cambria Math" panose="02040503050406030204" pitchFamily="18" charset="0"/>
                                      </a:rPr>
                                      <m:t>𝑣𝑒𝑙</m:t>
                                    </m:r>
                                  </m:sub>
                                </m:sSub>
                              </m:oMath>
                            </m:oMathPara>
                          </a14:m>
                          <a:endParaRPr lang="en-US" sz="2200" dirty="0">
                            <a:latin typeface="Times New Roman" panose="02020603050405020304" pitchFamily="18" charset="0"/>
                            <a:cs typeface="Times New Roman" panose="02020603050405020304" pitchFamily="18" charset="0"/>
                          </a:endParaRPr>
                        </a:p>
                      </a:txBody>
                      <a:tcPr/>
                    </a:tc>
                    <a:tc>
                      <a:txBody>
                        <a:bodyPr/>
                        <a:lstStyle/>
                        <a:p>
                          <a:pPr algn="ctr"/>
                          <a:r>
                            <a:rPr lang="en-US" sz="2200" dirty="0">
                              <a:latin typeface="Times New Roman" panose="02020603050405020304" pitchFamily="18" charset="0"/>
                              <a:cs typeface="Times New Roman" panose="02020603050405020304" pitchFamily="18" charset="0"/>
                            </a:rPr>
                            <a:t>Joint velocities</a:t>
                          </a:r>
                        </a:p>
                      </a:txBody>
                      <a:tcPr/>
                    </a:tc>
                    <a:tc>
                      <a:txBody>
                        <a:bodyPr/>
                        <a:lstStyle/>
                        <a:p>
                          <a:pPr algn="ctr"/>
                          <a:r>
                            <a:rPr lang="en-US" sz="22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608363810"/>
                      </a:ext>
                    </a:extLst>
                  </a:tr>
                </a:tbl>
              </a:graphicData>
            </a:graphic>
          </p:graphicFrame>
        </mc:Choice>
        <mc:Fallback xmlns="">
          <p:graphicFrame>
            <p:nvGraphicFramePr>
              <p:cNvPr id="78" name="Table 77">
                <a:extLst>
                  <a:ext uri="{FF2B5EF4-FFF2-40B4-BE49-F238E27FC236}">
                    <a16:creationId xmlns:a16="http://schemas.microsoft.com/office/drawing/2014/main" id="{FBA92A3A-1878-81BD-E127-584A69C591D3}"/>
                  </a:ext>
                </a:extLst>
              </p:cNvPr>
              <p:cNvGraphicFramePr>
                <a:graphicFrameLocks noGrp="1"/>
              </p:cNvGraphicFramePr>
              <p:nvPr>
                <p:extLst>
                  <p:ext uri="{D42A27DB-BD31-4B8C-83A1-F6EECF244321}">
                    <p14:modId xmlns:p14="http://schemas.microsoft.com/office/powerpoint/2010/main" val="2437794001"/>
                  </p:ext>
                </p:extLst>
              </p:nvPr>
            </p:nvGraphicFramePr>
            <p:xfrm>
              <a:off x="23155965" y="7849685"/>
              <a:ext cx="5060037" cy="5799287"/>
            </p:xfrm>
            <a:graphic>
              <a:graphicData uri="http://schemas.openxmlformats.org/drawingml/2006/table">
                <a:tbl>
                  <a:tblPr firstRow="1" bandRow="1">
                    <a:tableStyleId>{5C22544A-7EE6-4342-B048-85BDC9FD1C3A}</a:tableStyleId>
                  </a:tblPr>
                  <a:tblGrid>
                    <a:gridCol w="1686679">
                      <a:extLst>
                        <a:ext uri="{9D8B030D-6E8A-4147-A177-3AD203B41FA5}">
                          <a16:colId xmlns:a16="http://schemas.microsoft.com/office/drawing/2014/main" val="1428097866"/>
                        </a:ext>
                      </a:extLst>
                    </a:gridCol>
                    <a:gridCol w="1686679">
                      <a:extLst>
                        <a:ext uri="{9D8B030D-6E8A-4147-A177-3AD203B41FA5}">
                          <a16:colId xmlns:a16="http://schemas.microsoft.com/office/drawing/2014/main" val="2197034722"/>
                        </a:ext>
                      </a:extLst>
                    </a:gridCol>
                    <a:gridCol w="1686679">
                      <a:extLst>
                        <a:ext uri="{9D8B030D-6E8A-4147-A177-3AD203B41FA5}">
                          <a16:colId xmlns:a16="http://schemas.microsoft.com/office/drawing/2014/main" val="1038756846"/>
                        </a:ext>
                      </a:extLst>
                    </a:gridCol>
                  </a:tblGrid>
                  <a:tr h="768932">
                    <a:tc>
                      <a:txBody>
                        <a:bodyPr/>
                        <a:lstStyle/>
                        <a:p>
                          <a:pPr algn="ctr"/>
                          <a:r>
                            <a:rPr lang="en-US" sz="2200" dirty="0">
                              <a:latin typeface="Times New Roman" panose="02020603050405020304" pitchFamily="18" charset="0"/>
                              <a:cs typeface="Times New Roman" panose="02020603050405020304" pitchFamily="18" charset="0"/>
                            </a:rPr>
                            <a:t>Component</a:t>
                          </a:r>
                        </a:p>
                      </a:txBody>
                      <a:tcPr/>
                    </a:tc>
                    <a:tc>
                      <a:txBody>
                        <a:bodyPr/>
                        <a:lstStyle/>
                        <a:p>
                          <a:pPr algn="ctr"/>
                          <a:r>
                            <a:rPr lang="en-US" sz="2200" dirty="0">
                              <a:latin typeface="Times New Roman" panose="02020603050405020304" pitchFamily="18" charset="0"/>
                              <a:cs typeface="Times New Roman" panose="02020603050405020304" pitchFamily="18" charset="0"/>
                            </a:rPr>
                            <a:t>Description</a:t>
                          </a:r>
                        </a:p>
                      </a:txBody>
                      <a:tcPr/>
                    </a:tc>
                    <a:tc>
                      <a:txBody>
                        <a:bodyPr/>
                        <a:lstStyle/>
                        <a:p>
                          <a:pPr algn="ctr"/>
                          <a:r>
                            <a:rPr lang="en-US" sz="2200" dirty="0">
                              <a:latin typeface="Times New Roman" panose="02020603050405020304" pitchFamily="18" charset="0"/>
                              <a:cs typeface="Times New Roman" panose="02020603050405020304" pitchFamily="18" charset="0"/>
                            </a:rPr>
                            <a:t>Dimension</a:t>
                          </a:r>
                        </a:p>
                      </a:txBody>
                      <a:tcPr/>
                    </a:tc>
                    <a:extLst>
                      <a:ext uri="{0D108BD9-81ED-4DB2-BD59-A6C34878D82A}">
                        <a16:rowId xmlns:a16="http://schemas.microsoft.com/office/drawing/2014/main" val="1383187102"/>
                      </a:ext>
                    </a:extLst>
                  </a:tr>
                  <a:tr h="1107261">
                    <a:tc>
                      <a:txBody>
                        <a:bodyPr/>
                        <a:lstStyle/>
                        <a:p>
                          <a:endParaRPr lang="en-US"/>
                        </a:p>
                      </a:txBody>
                      <a:tcPr>
                        <a:blipFill>
                          <a:blip r:embed="rId17"/>
                          <a:stretch>
                            <a:fillRect l="-361" t="-72527" r="-201444" b="-364286"/>
                          </a:stretch>
                        </a:blipFill>
                      </a:tcPr>
                    </a:tc>
                    <a:tc>
                      <a:txBody>
                        <a:bodyPr/>
                        <a:lstStyle/>
                        <a:p>
                          <a:pPr algn="ctr"/>
                          <a:r>
                            <a:rPr lang="en-US" sz="2200" dirty="0">
                              <a:latin typeface="Times New Roman" panose="02020603050405020304" pitchFamily="18" charset="0"/>
                              <a:cs typeface="Times New Roman" panose="02020603050405020304" pitchFamily="18" charset="0"/>
                            </a:rPr>
                            <a:t>End Effector Pose</a:t>
                          </a:r>
                        </a:p>
                      </a:txBody>
                      <a:tcPr/>
                    </a:tc>
                    <a:tc>
                      <a:txBody>
                        <a:bodyPr/>
                        <a:lstStyle/>
                        <a:p>
                          <a:pPr algn="ctr"/>
                          <a:r>
                            <a:rPr lang="en-US" sz="220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2156797495"/>
                      </a:ext>
                    </a:extLst>
                  </a:tr>
                  <a:tr h="462683">
                    <a:tc>
                      <a:txBody>
                        <a:bodyPr/>
                        <a:lstStyle/>
                        <a:p>
                          <a:endParaRPr lang="en-US"/>
                        </a:p>
                      </a:txBody>
                      <a:tcPr>
                        <a:blipFill>
                          <a:blip r:embed="rId17"/>
                          <a:stretch>
                            <a:fillRect l="-361" t="-413158" r="-201444" b="-772368"/>
                          </a:stretch>
                        </a:blipFill>
                      </a:tcPr>
                    </a:tc>
                    <a:tc>
                      <a:txBody>
                        <a:bodyPr/>
                        <a:lstStyle/>
                        <a:p>
                          <a:pPr algn="ctr"/>
                          <a:r>
                            <a:rPr lang="en-US" sz="2200" dirty="0">
                              <a:latin typeface="Times New Roman" panose="02020603050405020304" pitchFamily="18" charset="0"/>
                              <a:cs typeface="Times New Roman" panose="02020603050405020304" pitchFamily="18" charset="0"/>
                            </a:rPr>
                            <a:t>Cube Pose</a:t>
                          </a:r>
                        </a:p>
                      </a:txBody>
                      <a:tcPr/>
                    </a:tc>
                    <a:tc>
                      <a:txBody>
                        <a:bodyPr/>
                        <a:lstStyle/>
                        <a:p>
                          <a:pPr algn="ctr"/>
                          <a:r>
                            <a:rPr lang="en-US" sz="220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2331513882"/>
                      </a:ext>
                    </a:extLst>
                  </a:tr>
                  <a:tr h="476957">
                    <a:tc>
                      <a:txBody>
                        <a:bodyPr/>
                        <a:lstStyle/>
                        <a:p>
                          <a:endParaRPr lang="en-US"/>
                        </a:p>
                      </a:txBody>
                      <a:tcPr>
                        <a:blipFill>
                          <a:blip r:embed="rId17"/>
                          <a:stretch>
                            <a:fillRect l="-361" t="-493671" r="-201444" b="-643038"/>
                          </a:stretch>
                        </a:blipFill>
                      </a:tcPr>
                    </a:tc>
                    <a:tc>
                      <a:txBody>
                        <a:bodyPr/>
                        <a:lstStyle/>
                        <a:p>
                          <a:endParaRPr lang="en-US"/>
                        </a:p>
                      </a:txBody>
                      <a:tcPr>
                        <a:blipFill>
                          <a:blip r:embed="rId17"/>
                          <a:stretch>
                            <a:fillRect l="-100361" t="-493671" r="-101444" b="-643038"/>
                          </a:stretch>
                        </a:blipFill>
                      </a:tcPr>
                    </a:tc>
                    <a:tc>
                      <a:txBody>
                        <a:bodyPr/>
                        <a:lstStyle/>
                        <a:p>
                          <a:pPr algn="ctr"/>
                          <a:r>
                            <a:rPr lang="en-US" sz="2200" dirty="0">
                              <a:latin typeface="Times New Roman" panose="02020603050405020304" pitchFamily="18" charset="0"/>
                              <a:cs typeface="Times New Roman" panose="02020603050405020304" pitchFamily="18" charset="0"/>
                            </a:rPr>
                            <a:t>7</a:t>
                          </a:r>
                        </a:p>
                      </a:txBody>
                      <a:tcPr/>
                    </a:tc>
                    <a:extLst>
                      <a:ext uri="{0D108BD9-81ED-4DB2-BD59-A6C34878D82A}">
                        <a16:rowId xmlns:a16="http://schemas.microsoft.com/office/drawing/2014/main" val="2454701676"/>
                      </a:ext>
                    </a:extLst>
                  </a:tr>
                  <a:tr h="1107261">
                    <a:tc>
                      <a:txBody>
                        <a:bodyPr/>
                        <a:lstStyle/>
                        <a:p>
                          <a:endParaRPr lang="en-US"/>
                        </a:p>
                      </a:txBody>
                      <a:tcPr>
                        <a:blipFill>
                          <a:blip r:embed="rId17"/>
                          <a:stretch>
                            <a:fillRect l="-361" t="-257692" r="-201444" b="-179121"/>
                          </a:stretch>
                        </a:blipFill>
                      </a:tcPr>
                    </a:tc>
                    <a:tc>
                      <a:txBody>
                        <a:bodyPr/>
                        <a:lstStyle/>
                        <a:p>
                          <a:pPr algn="ctr"/>
                          <a:r>
                            <a:rPr lang="en-US" sz="2200" dirty="0">
                              <a:latin typeface="Times New Roman" panose="02020603050405020304" pitchFamily="18" charset="0"/>
                              <a:cs typeface="Times New Roman" panose="02020603050405020304" pitchFamily="18" charset="0"/>
                            </a:rPr>
                            <a:t>Cosine of each joint angle</a:t>
                          </a:r>
                        </a:p>
                      </a:txBody>
                      <a:tcPr/>
                    </a:tc>
                    <a:tc>
                      <a:txBody>
                        <a:bodyPr/>
                        <a:lstStyle/>
                        <a:p>
                          <a:pPr algn="ctr"/>
                          <a:r>
                            <a:rPr lang="en-US" sz="22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619168326"/>
                      </a:ext>
                    </a:extLst>
                  </a:tr>
                  <a:tr h="1107261">
                    <a:tc>
                      <a:txBody>
                        <a:bodyPr/>
                        <a:lstStyle/>
                        <a:p>
                          <a:endParaRPr lang="en-US"/>
                        </a:p>
                      </a:txBody>
                      <a:tcPr>
                        <a:blipFill>
                          <a:blip r:embed="rId17"/>
                          <a:stretch>
                            <a:fillRect l="-361" t="-357692" r="-201444" b="-79121"/>
                          </a:stretch>
                        </a:blipFill>
                      </a:tcPr>
                    </a:tc>
                    <a:tc>
                      <a:txBody>
                        <a:bodyPr/>
                        <a:lstStyle/>
                        <a:p>
                          <a:pPr algn="ctr"/>
                          <a:r>
                            <a:rPr lang="en-US" sz="2200" dirty="0">
                              <a:latin typeface="Times New Roman" panose="02020603050405020304" pitchFamily="18" charset="0"/>
                              <a:cs typeface="Times New Roman" panose="02020603050405020304" pitchFamily="18" charset="0"/>
                            </a:rPr>
                            <a:t>Sine of each joint angle</a:t>
                          </a:r>
                        </a:p>
                      </a:txBody>
                      <a:tcPr/>
                    </a:tc>
                    <a:tc>
                      <a:txBody>
                        <a:bodyPr/>
                        <a:lstStyle/>
                        <a:p>
                          <a:pPr algn="ctr"/>
                          <a:r>
                            <a:rPr lang="en-US" sz="22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365477732"/>
                      </a:ext>
                    </a:extLst>
                  </a:tr>
                  <a:tr h="768932">
                    <a:tc>
                      <a:txBody>
                        <a:bodyPr/>
                        <a:lstStyle/>
                        <a:p>
                          <a:endParaRPr lang="en-US"/>
                        </a:p>
                      </a:txBody>
                      <a:tcPr>
                        <a:blipFill>
                          <a:blip r:embed="rId17"/>
                          <a:stretch>
                            <a:fillRect l="-361" t="-661111" r="-201444" b="-14286"/>
                          </a:stretch>
                        </a:blipFill>
                      </a:tcPr>
                    </a:tc>
                    <a:tc>
                      <a:txBody>
                        <a:bodyPr/>
                        <a:lstStyle/>
                        <a:p>
                          <a:pPr algn="ctr"/>
                          <a:r>
                            <a:rPr lang="en-US" sz="2200" dirty="0">
                              <a:latin typeface="Times New Roman" panose="02020603050405020304" pitchFamily="18" charset="0"/>
                              <a:cs typeface="Times New Roman" panose="02020603050405020304" pitchFamily="18" charset="0"/>
                            </a:rPr>
                            <a:t>Joint velocities</a:t>
                          </a:r>
                        </a:p>
                      </a:txBody>
                      <a:tcPr/>
                    </a:tc>
                    <a:tc>
                      <a:txBody>
                        <a:bodyPr/>
                        <a:lstStyle/>
                        <a:p>
                          <a:pPr algn="ctr"/>
                          <a:r>
                            <a:rPr lang="en-US" sz="2200" dirty="0">
                              <a:latin typeface="Times New Roman" panose="02020603050405020304" pitchFamily="18" charset="0"/>
                              <a:cs typeface="Times New Roman" panose="02020603050405020304" pitchFamily="18" charset="0"/>
                            </a:rPr>
                            <a:t>6</a:t>
                          </a:r>
                        </a:p>
                      </a:txBody>
                      <a:tcPr/>
                    </a:tc>
                    <a:extLst>
                      <a:ext uri="{0D108BD9-81ED-4DB2-BD59-A6C34878D82A}">
                        <a16:rowId xmlns:a16="http://schemas.microsoft.com/office/drawing/2014/main" val="1608363810"/>
                      </a:ext>
                    </a:extLst>
                  </a:tr>
                </a:tbl>
              </a:graphicData>
            </a:graphic>
          </p:graphicFrame>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28810F04-8B68-454E-D71C-BC46A823C7DB}"/>
                  </a:ext>
                </a:extLst>
              </p:cNvPr>
              <p:cNvSpPr txBox="1"/>
              <p:nvPr/>
            </p:nvSpPr>
            <p:spPr>
              <a:xfrm>
                <a:off x="23134714" y="14007398"/>
                <a:ext cx="13151519" cy="603036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The Pick-and  Place task is divided into three subtasks:</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Reaching</a:t>
                </a:r>
                <a:r>
                  <a:rPr lang="en-US" sz="2200" dirty="0">
                    <a:latin typeface="Times New Roman" panose="02020603050405020304" pitchFamily="18" charset="0"/>
                    <a:cs typeface="Times New Roman" panose="02020603050405020304" pitchFamily="18" charset="0"/>
                  </a:rPr>
                  <a:t>: The end effector moves to a point 5cm above the cube’s center of mass, oriented relative to the cube’s pose.</a:t>
                </a:r>
              </a:p>
              <a:p>
                <a:pPr marL="742950" lvl="1" indent="-285750">
                  <a:buFont typeface="Arial" panose="020B0604020202020204" pitchFamily="34" charset="0"/>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𝐾</m:t>
                        </m:r>
                      </m:e>
                      <m:sub>
                        <m:r>
                          <a:rPr lang="en-US" sz="2200" i="1">
                            <a:latin typeface="Cambria Math" panose="02040503050406030204" pitchFamily="18" charset="0"/>
                          </a:rPr>
                          <m:t>𝑥</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𝐾</m:t>
                        </m:r>
                      </m:e>
                      <m:sub>
                        <m:r>
                          <a:rPr lang="en-US" sz="2200" i="1">
                            <a:latin typeface="Cambria Math" panose="02040503050406030204" pitchFamily="18" charset="0"/>
                          </a:rPr>
                          <m:t>𝑦</m:t>
                        </m:r>
                      </m:sub>
                    </m:sSub>
                    <m:r>
                      <a:rPr lang="en-US" sz="2200" i="1">
                        <a:latin typeface="Cambria Math" panose="02040503050406030204" pitchFamily="18" charset="0"/>
                      </a:rPr>
                      <m:t>=−2.0</m:t>
                    </m:r>
                  </m:oMath>
                </a14:m>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𝐾</m:t>
                        </m:r>
                      </m:e>
                      <m:sub>
                        <m:r>
                          <a:rPr lang="en-US" sz="2200" i="1">
                            <a:latin typeface="Cambria Math" panose="02040503050406030204" pitchFamily="18" charset="0"/>
                          </a:rPr>
                          <m:t>𝑧</m:t>
                        </m:r>
                      </m:sub>
                    </m:sSub>
                    <m:r>
                      <a:rPr lang="en-US" sz="2200" i="1">
                        <a:latin typeface="Cambria Math" panose="02040503050406030204" pitchFamily="18" charset="0"/>
                      </a:rPr>
                      <m:t>=−1.0</m:t>
                    </m:r>
                  </m:oMath>
                </a14:m>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14:m>
                  <m:oMath xmlns:m="http://schemas.openxmlformats.org/officeDocument/2006/math">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𝑒𝑒</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𝑒𝑒</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𝑧</m:t>
                            </m:r>
                          </m:e>
                          <m:sub>
                            <m:r>
                              <a:rPr lang="en-US" sz="2200" i="1">
                                <a:latin typeface="Cambria Math" panose="02040503050406030204" pitchFamily="18" charset="0"/>
                              </a:rPr>
                              <m:t>𝑒𝑒</m:t>
                            </m:r>
                          </m:sub>
                        </m:sSub>
                      </m:e>
                    </m:d>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𝑝𝑖𝑐𝑘</m:t>
                        </m:r>
                      </m:sub>
                    </m:sSub>
                    <m:r>
                      <a:rPr lang="en-US" sz="2200" i="1">
                        <a:latin typeface="Cambria Math" panose="02040503050406030204" pitchFamily="18" charset="0"/>
                      </a:rPr>
                      <m:t> +</m:t>
                    </m:r>
                    <m:r>
                      <a:rPr lang="en-US" sz="2200" i="1">
                        <a:latin typeface="Cambria Math" panose="02040503050406030204" pitchFamily="18" charset="0"/>
                      </a:rPr>
                      <m:t>𝑅</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1" i="1">
                                <a:latin typeface="Cambria Math" panose="02040503050406030204" pitchFamily="18" charset="0"/>
                              </a:rPr>
                              <m:t>𝒒</m:t>
                            </m:r>
                          </m:e>
                          <m:sub>
                            <m:r>
                              <a:rPr lang="en-US" sz="2200" i="1">
                                <a:latin typeface="Cambria Math" panose="02040503050406030204" pitchFamily="18" charset="0"/>
                              </a:rPr>
                              <m:t>𝑝𝑖𝑐𝑘</m:t>
                            </m:r>
                          </m:sub>
                        </m:sSub>
                      </m:e>
                    </m:d>
                    <m:r>
                      <a:rPr lang="en-US" sz="2200" i="1">
                        <a:latin typeface="Cambria Math" panose="02040503050406030204" pitchFamily="18" charset="0"/>
                        <a:ea typeface="Cambria Math" panose="02040503050406030204" pitchFamily="18" charset="0"/>
                      </a:rPr>
                      <m:t>∙ </m:t>
                    </m:r>
                    <m:sSub>
                      <m:sSubPr>
                        <m:ctrlPr>
                          <a:rPr lang="en-US" sz="2200" i="1">
                            <a:latin typeface="Cambria Math" panose="02040503050406030204" pitchFamily="18" charset="0"/>
                            <a:ea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𝜊</m:t>
                        </m:r>
                      </m:e>
                      <m:sub>
                        <m:r>
                          <a:rPr lang="en-US" sz="2200" i="1">
                            <a:latin typeface="Cambria Math" panose="02040503050406030204" pitchFamily="18" charset="0"/>
                            <a:ea typeface="Cambria Math" panose="02040503050406030204" pitchFamily="18" charset="0"/>
                          </a:rPr>
                          <m:t>𝑙𝑜𝑐𝑎𝑙</m:t>
                        </m:r>
                      </m:sub>
                    </m:sSub>
                  </m:oMath>
                </a14:m>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Grasping</a:t>
                </a:r>
                <a:r>
                  <a:rPr lang="en-US" sz="2200" dirty="0">
                    <a:latin typeface="Times New Roman" panose="02020603050405020304" pitchFamily="18" charset="0"/>
                    <a:cs typeface="Times New Roman" panose="02020603050405020304" pitchFamily="18" charset="0"/>
                  </a:rPr>
                  <a:t>: The end effector descends to the exact center of mass of the cube, preparing for grasp execution.</a:t>
                </a:r>
              </a:p>
              <a:p>
                <a:pPr marL="742950" lvl="1" indent="-285750">
                  <a:buFont typeface="Arial" panose="020B0604020202020204" pitchFamily="34" charset="0"/>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𝐾</m:t>
                        </m:r>
                      </m:e>
                      <m:sub>
                        <m:r>
                          <a:rPr lang="en-US" sz="2200" i="1">
                            <a:latin typeface="Cambria Math" panose="02040503050406030204" pitchFamily="18" charset="0"/>
                          </a:rPr>
                          <m:t>𝑥</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𝐾</m:t>
                        </m:r>
                      </m:e>
                      <m:sub>
                        <m:r>
                          <a:rPr lang="en-US" sz="2200" i="1">
                            <a:latin typeface="Cambria Math" panose="02040503050406030204" pitchFamily="18" charset="0"/>
                          </a:rPr>
                          <m:t>𝑦</m:t>
                        </m:r>
                      </m:sub>
                    </m:sSub>
                    <m:r>
                      <a:rPr lang="en-US" sz="2200" i="1">
                        <a:latin typeface="Cambria Math" panose="02040503050406030204" pitchFamily="18" charset="0"/>
                      </a:rPr>
                      <m:t>=−2.0</m:t>
                    </m:r>
                  </m:oMath>
                </a14:m>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𝐾</m:t>
                        </m:r>
                      </m:e>
                      <m:sub>
                        <m:r>
                          <a:rPr lang="en-US" sz="2200" i="1">
                            <a:latin typeface="Cambria Math" panose="02040503050406030204" pitchFamily="18" charset="0"/>
                          </a:rPr>
                          <m:t>𝑧</m:t>
                        </m:r>
                      </m:sub>
                    </m:sSub>
                    <m:r>
                      <a:rPr lang="en-US" sz="2200" i="1">
                        <a:latin typeface="Cambria Math" panose="02040503050406030204" pitchFamily="18" charset="0"/>
                      </a:rPr>
                      <m:t>=−2.5</m:t>
                    </m:r>
                  </m:oMath>
                </a14:m>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14:m>
                  <m:oMath xmlns:m="http://schemas.openxmlformats.org/officeDocument/2006/math">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𝑒𝑒</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𝑒𝑒</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𝑧</m:t>
                            </m:r>
                          </m:e>
                          <m:sub>
                            <m:r>
                              <a:rPr lang="en-US" sz="2200" i="1">
                                <a:latin typeface="Cambria Math" panose="02040503050406030204" pitchFamily="18" charset="0"/>
                              </a:rPr>
                              <m:t>𝑒𝑒</m:t>
                            </m:r>
                          </m:sub>
                        </m:sSub>
                      </m:e>
                    </m:d>
                    <m:r>
                      <a:rPr lang="en-US" sz="2200" i="1">
                        <a:latin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i="1">
                            <a:latin typeface="Cambria Math" panose="02040503050406030204" pitchFamily="18" charset="0"/>
                          </a:rPr>
                          <m:t>𝑝𝑖𝑐𝑘</m:t>
                        </m:r>
                      </m:sub>
                    </m:sSub>
                  </m:oMath>
                </a14:m>
                <a:endParaRPr lang="en-US" sz="2200" dirty="0">
                  <a:latin typeface="Times New Roman" panose="02020603050405020304" pitchFamily="18" charset="0"/>
                  <a:cs typeface="Times New Roman" panose="02020603050405020304" pitchFamily="18" charset="0"/>
                </a:endParaRPr>
              </a:p>
              <a:p>
                <a:pPr lvl="1"/>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Placing</a:t>
                </a:r>
                <a:r>
                  <a:rPr lang="en-US" sz="2200" dirty="0">
                    <a:latin typeface="Times New Roman" panose="02020603050405020304" pitchFamily="18" charset="0"/>
                    <a:cs typeface="Times New Roman" panose="02020603050405020304" pitchFamily="18" charset="0"/>
                  </a:rPr>
                  <a:t>: The end effector transports the cube and aligns it with the center of mass of the placement target.</a:t>
                </a:r>
              </a:p>
              <a:p>
                <a:pPr marL="742950" lvl="1" indent="-285750">
                  <a:buFont typeface="Arial" panose="020B0604020202020204" pitchFamily="34" charset="0"/>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𝐾</m:t>
                        </m:r>
                      </m:e>
                      <m:sub>
                        <m:r>
                          <a:rPr lang="en-US" sz="2200" i="1">
                            <a:latin typeface="Cambria Math" panose="02040503050406030204" pitchFamily="18" charset="0"/>
                          </a:rPr>
                          <m:t>𝑥</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𝐾</m:t>
                        </m:r>
                      </m:e>
                      <m:sub>
                        <m:r>
                          <a:rPr lang="en-US" sz="2200" i="1">
                            <a:latin typeface="Cambria Math" panose="02040503050406030204" pitchFamily="18" charset="0"/>
                          </a:rPr>
                          <m:t>𝑦</m:t>
                        </m:r>
                      </m:sub>
                    </m:sSub>
                    <m:r>
                      <a:rPr lang="en-US" sz="2200" i="1">
                        <a:latin typeface="Cambria Math" panose="02040503050406030204" pitchFamily="18" charset="0"/>
                      </a:rPr>
                      <m:t>=−</m:t>
                    </m:r>
                    <m:r>
                      <a:rPr lang="en-US" sz="2200" b="0" i="1" smtClean="0">
                        <a:latin typeface="Cambria Math" panose="02040503050406030204" pitchFamily="18" charset="0"/>
                      </a:rPr>
                      <m:t>1</m:t>
                    </m:r>
                    <m:r>
                      <a:rPr lang="en-US" sz="2200" i="1">
                        <a:latin typeface="Cambria Math" panose="02040503050406030204" pitchFamily="18" charset="0"/>
                      </a:rPr>
                      <m:t>.0</m:t>
                    </m:r>
                  </m:oMath>
                </a14:m>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𝐾</m:t>
                        </m:r>
                      </m:e>
                      <m:sub>
                        <m:r>
                          <a:rPr lang="en-US" sz="2200" i="1">
                            <a:latin typeface="Cambria Math" panose="02040503050406030204" pitchFamily="18" charset="0"/>
                          </a:rPr>
                          <m:t>𝑧</m:t>
                        </m:r>
                      </m:sub>
                    </m:sSub>
                    <m:r>
                      <a:rPr lang="en-US" sz="2200" i="1">
                        <a:latin typeface="Cambria Math" panose="02040503050406030204" pitchFamily="18" charset="0"/>
                      </a:rPr>
                      <m:t>=−</m:t>
                    </m:r>
                    <m:r>
                      <a:rPr lang="en-US" sz="2200" b="0" i="1" smtClean="0">
                        <a:latin typeface="Cambria Math" panose="02040503050406030204" pitchFamily="18" charset="0"/>
                      </a:rPr>
                      <m:t>1.0</m:t>
                    </m:r>
                  </m:oMath>
                </a14:m>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14:m>
                  <m:oMath xmlns:m="http://schemas.openxmlformats.org/officeDocument/2006/math">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𝑒𝑒</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𝑦</m:t>
                            </m:r>
                          </m:e>
                          <m:sub>
                            <m:r>
                              <a:rPr lang="en-US" sz="2200" i="1">
                                <a:latin typeface="Cambria Math" panose="02040503050406030204" pitchFamily="18" charset="0"/>
                              </a:rPr>
                              <m:t>𝑒𝑒</m:t>
                            </m:r>
                          </m:sub>
                        </m:sSub>
                        <m:r>
                          <a:rPr lang="en-US" sz="2200" i="1">
                            <a:latin typeface="Cambria Math" panose="02040503050406030204" pitchFamily="18" charset="0"/>
                          </a:rPr>
                          <m:t>, </m:t>
                        </m:r>
                        <m:sSub>
                          <m:sSubPr>
                            <m:ctrlPr>
                              <a:rPr lang="en-US" sz="2200" i="1">
                                <a:latin typeface="Cambria Math" panose="02040503050406030204" pitchFamily="18" charset="0"/>
                              </a:rPr>
                            </m:ctrlPr>
                          </m:sSubPr>
                          <m:e>
                            <m:r>
                              <a:rPr lang="en-US" sz="2200" i="1">
                                <a:latin typeface="Cambria Math" panose="02040503050406030204" pitchFamily="18" charset="0"/>
                              </a:rPr>
                              <m:t>𝑧</m:t>
                            </m:r>
                          </m:e>
                          <m:sub>
                            <m:r>
                              <a:rPr lang="en-US" sz="2200" i="1">
                                <a:latin typeface="Cambria Math" panose="02040503050406030204" pitchFamily="18" charset="0"/>
                              </a:rPr>
                              <m:t>𝑒𝑒</m:t>
                            </m:r>
                          </m:sub>
                        </m:sSub>
                      </m:e>
                    </m:d>
                    <m:r>
                      <a:rPr lang="en-US" sz="2200" i="1">
                        <a:latin typeface="Cambria Math" panose="02040503050406030204" pitchFamily="18" charset="0"/>
                      </a:rPr>
                      <m:t>=</m:t>
                    </m:r>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𝑃</m:t>
                        </m:r>
                      </m:e>
                      <m:sub>
                        <m:r>
                          <a:rPr lang="en-US" sz="2200" b="0" i="1" smtClean="0">
                            <a:latin typeface="Cambria Math" panose="02040503050406030204" pitchFamily="18" charset="0"/>
                          </a:rPr>
                          <m:t>𝑝𝑙𝑎𝑐𝑒</m:t>
                        </m:r>
                      </m:sub>
                    </m:sSub>
                  </m:oMath>
                </a14:m>
                <a:endParaRPr lang="en-US" dirty="0"/>
              </a:p>
            </p:txBody>
          </p:sp>
        </mc:Choice>
        <mc:Fallback xmlns="">
          <p:sp>
            <p:nvSpPr>
              <p:cNvPr id="81" name="TextBox 80">
                <a:extLst>
                  <a:ext uri="{FF2B5EF4-FFF2-40B4-BE49-F238E27FC236}">
                    <a16:creationId xmlns:a16="http://schemas.microsoft.com/office/drawing/2014/main" id="{28810F04-8B68-454E-D71C-BC46A823C7DB}"/>
                  </a:ext>
                </a:extLst>
              </p:cNvPr>
              <p:cNvSpPr txBox="1">
                <a:spLocks noRot="1" noChangeAspect="1" noMove="1" noResize="1" noEditPoints="1" noAdjustHandles="1" noChangeArrowheads="1" noChangeShapeType="1" noTextEdit="1"/>
              </p:cNvSpPr>
              <p:nvPr/>
            </p:nvSpPr>
            <p:spPr>
              <a:xfrm>
                <a:off x="23134714" y="14007398"/>
                <a:ext cx="13151519" cy="6030369"/>
              </a:xfrm>
              <a:prstGeom prst="rect">
                <a:avLst/>
              </a:prstGeom>
              <a:blipFill>
                <a:blip r:embed="rId18"/>
                <a:stretch>
                  <a:fillRect l="-603" t="-708" b="-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E71A3EC5-2436-DE64-267D-27609DDAB027}"/>
                  </a:ext>
                </a:extLst>
              </p:cNvPr>
              <p:cNvSpPr txBox="1"/>
              <p:nvPr/>
            </p:nvSpPr>
            <p:spPr>
              <a:xfrm>
                <a:off x="139470" y="16023834"/>
                <a:ext cx="11237289" cy="460960"/>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SAC learns a policy </a:t>
                </a:r>
                <a14:m>
                  <m:oMath xmlns:m="http://schemas.openxmlformats.org/officeDocument/2006/math">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𝜋</m:t>
                        </m:r>
                      </m:e>
                      <m:sub>
                        <m:r>
                          <a:rPr lang="en-US" sz="2200" i="1" smtClean="0">
                            <a:latin typeface="Cambria Math" panose="02040503050406030204" pitchFamily="18" charset="0"/>
                            <a:ea typeface="Cambria Math" panose="02040503050406030204" pitchFamily="18" charset="0"/>
                          </a:rPr>
                          <m:t>𝜃</m:t>
                        </m:r>
                      </m:sub>
                    </m:sSub>
                  </m:oMath>
                </a14:m>
                <a:r>
                  <a:rPr lang="en-US" sz="2200" dirty="0">
                    <a:latin typeface="Times New Roman" panose="02020603050405020304" pitchFamily="18" charset="0"/>
                    <a:cs typeface="Times New Roman" panose="02020603050405020304" pitchFamily="18" charset="0"/>
                  </a:rPr>
                  <a:t> and two Q-functions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𝑄</m:t>
                        </m:r>
                      </m:e>
                      <m:sub>
                        <m:sSub>
                          <m:sSubPr>
                            <m:ctrlPr>
                              <a:rPr lang="en-US" sz="2200" i="1" smtClean="0">
                                <a:latin typeface="Cambria Math" panose="02040503050406030204" pitchFamily="18" charset="0"/>
                              </a:rPr>
                            </m:ctrlPr>
                          </m:sSubPr>
                          <m:e>
                            <m:r>
                              <a:rPr lang="en-US" sz="2200" i="1" smtClean="0">
                                <a:latin typeface="Cambria Math" panose="02040503050406030204" pitchFamily="18" charset="0"/>
                                <a:ea typeface="Cambria Math" panose="02040503050406030204" pitchFamily="18" charset="0"/>
                              </a:rPr>
                              <m:t>𝜙</m:t>
                            </m:r>
                          </m:e>
                          <m:sub>
                            <m:r>
                              <a:rPr lang="en-US" sz="2200" b="0" i="1" smtClean="0">
                                <a:latin typeface="Cambria Math" panose="02040503050406030204" pitchFamily="18" charset="0"/>
                              </a:rPr>
                              <m:t>1</m:t>
                            </m:r>
                          </m:sub>
                        </m:sSub>
                      </m:sub>
                    </m:sSub>
                  </m:oMath>
                </a14:m>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𝑄</m:t>
                        </m:r>
                      </m:e>
                      <m:sub>
                        <m:sSub>
                          <m:sSubPr>
                            <m:ctrlPr>
                              <a:rPr lang="en-US" sz="2200" i="1" smtClean="0">
                                <a:latin typeface="Cambria Math" panose="02040503050406030204" pitchFamily="18" charset="0"/>
                              </a:rPr>
                            </m:ctrlPr>
                          </m:sSubPr>
                          <m:e>
                            <m:r>
                              <a:rPr lang="en-US" sz="2200" i="1">
                                <a:latin typeface="Cambria Math" panose="02040503050406030204" pitchFamily="18" charset="0"/>
                                <a:ea typeface="Cambria Math" panose="02040503050406030204" pitchFamily="18" charset="0"/>
                              </a:rPr>
                              <m:t>𝜙</m:t>
                            </m:r>
                          </m:e>
                          <m:sub>
                            <m:r>
                              <a:rPr lang="en-US" sz="2200" b="0" i="1" smtClean="0">
                                <a:latin typeface="Cambria Math" panose="02040503050406030204" pitchFamily="18" charset="0"/>
                                <a:ea typeface="Cambria Math" panose="02040503050406030204" pitchFamily="18" charset="0"/>
                              </a:rPr>
                              <m:t>2</m:t>
                            </m:r>
                          </m:sub>
                        </m:sSub>
                      </m:sub>
                    </m:sSub>
                  </m:oMath>
                </a14:m>
                <a:r>
                  <a:rPr lang="en-US" sz="2200" dirty="0">
                    <a:latin typeface="Times New Roman" panose="02020603050405020304" pitchFamily="18" charset="0"/>
                    <a:cs typeface="Times New Roman" panose="02020603050405020304" pitchFamily="18" charset="0"/>
                  </a:rPr>
                  <a:t>. The loss functions for the Q-networks are </a:t>
                </a:r>
              </a:p>
            </p:txBody>
          </p:sp>
        </mc:Choice>
        <mc:Fallback xmlns="">
          <p:sp>
            <p:nvSpPr>
              <p:cNvPr id="84" name="TextBox 83">
                <a:extLst>
                  <a:ext uri="{FF2B5EF4-FFF2-40B4-BE49-F238E27FC236}">
                    <a16:creationId xmlns:a16="http://schemas.microsoft.com/office/drawing/2014/main" id="{E71A3EC5-2436-DE64-267D-27609DDAB027}"/>
                  </a:ext>
                </a:extLst>
              </p:cNvPr>
              <p:cNvSpPr txBox="1">
                <a:spLocks noRot="1" noChangeAspect="1" noMove="1" noResize="1" noEditPoints="1" noAdjustHandles="1" noChangeArrowheads="1" noChangeShapeType="1" noTextEdit="1"/>
              </p:cNvSpPr>
              <p:nvPr/>
            </p:nvSpPr>
            <p:spPr>
              <a:xfrm>
                <a:off x="139470" y="16023834"/>
                <a:ext cx="11237289" cy="460960"/>
              </a:xfrm>
              <a:prstGeom prst="rect">
                <a:avLst/>
              </a:prstGeom>
              <a:blipFill>
                <a:blip r:embed="rId19"/>
                <a:stretch>
                  <a:fillRect l="-705" t="-9333"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306AE7A3-517C-4064-3F27-6306F354A455}"/>
                  </a:ext>
                </a:extLst>
              </p:cNvPr>
              <p:cNvSpPr txBox="1"/>
              <p:nvPr/>
            </p:nvSpPr>
            <p:spPr>
              <a:xfrm>
                <a:off x="2751074" y="16556140"/>
                <a:ext cx="5624681" cy="3967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𝐿</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𝒟</m:t>
                          </m:r>
                        </m:e>
                      </m:d>
                      <m:r>
                        <a:rPr lang="en-US" sz="2000" b="0" i="1" smtClean="0">
                          <a:latin typeface="Cambria Math" panose="02040503050406030204" pitchFamily="18" charset="0"/>
                          <a:ea typeface="Cambria Math" panose="02040503050406030204" pitchFamily="18" charset="0"/>
                        </a:rPr>
                        <m:t>=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𝐸</m:t>
                          </m:r>
                        </m:e>
                        <m: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𝑟</m:t>
                              </m:r>
                              <m:r>
                                <a:rPr lang="en-US" sz="2000" b="0" i="1" smtClean="0">
                                  <a:latin typeface="Cambria Math" panose="02040503050406030204" pitchFamily="18" charset="0"/>
                                  <a:ea typeface="Cambria Math" panose="02040503050406030204" pitchFamily="18" charset="0"/>
                                </a:rPr>
                                <m:t>,  </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𝑠</m:t>
                                  </m:r>
                                </m:e>
                                <m:sup>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𝑑</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𝒟</m:t>
                          </m:r>
                        </m:sub>
                      </m:sSub>
                      <m:r>
                        <a:rPr lang="en-US" sz="2000" b="0" i="1" smtClean="0">
                          <a:latin typeface="Cambria Math" panose="02040503050406030204" pitchFamily="18" charset="0"/>
                          <a:ea typeface="Cambria Math" panose="02040503050406030204" pitchFamily="18" charset="0"/>
                        </a:rPr>
                        <m:t> </m:t>
                      </m:r>
                      <m:d>
                        <m:dPr>
                          <m:begChr m:val="["/>
                          <m:endChr m:val="]"/>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𝑄</m:t>
                                  </m:r>
                                </m:e>
                                <m:sub>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𝜙</m:t>
                                      </m:r>
                                    </m:e>
                                    <m:sub>
                                      <m:r>
                                        <a:rPr lang="en-US" sz="2000" i="1">
                                          <a:latin typeface="Cambria Math" panose="02040503050406030204" pitchFamily="18" charset="0"/>
                                          <a:ea typeface="Cambria Math" panose="02040503050406030204" pitchFamily="18" charset="0"/>
                                        </a:rPr>
                                        <m:t>𝑖</m:t>
                                      </m:r>
                                    </m:sub>
                                  </m:sSub>
                                </m:sub>
                              </m:sSub>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𝑠</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𝑎</m:t>
                                  </m:r>
                                </m:e>
                              </m:d>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𝑦</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𝑟</m:t>
                              </m:r>
                              <m:r>
                                <a:rPr lang="en-US" sz="2000" i="1">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𝑠</m:t>
                                  </m:r>
                                </m:e>
                                <m:sup>
                                  <m:r>
                                    <a:rPr lang="en-US" sz="2000" i="1">
                                      <a:latin typeface="Cambria Math" panose="02040503050406030204" pitchFamily="18" charset="0"/>
                                      <a:ea typeface="Cambria Math" panose="02040503050406030204" pitchFamily="18" charset="0"/>
                                    </a:rPr>
                                    <m:t>′</m:t>
                                  </m:r>
                                </m:sup>
                              </m:sSup>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𝑑</m:t>
                              </m:r>
                              <m: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e>
                      </m:d>
                    </m:oMath>
                  </m:oMathPara>
                </a14:m>
                <a:endParaRPr lang="en-US" sz="2000" dirty="0"/>
              </a:p>
            </p:txBody>
          </p:sp>
        </mc:Choice>
        <mc:Fallback xmlns="">
          <p:sp>
            <p:nvSpPr>
              <p:cNvPr id="85" name="TextBox 84">
                <a:extLst>
                  <a:ext uri="{FF2B5EF4-FFF2-40B4-BE49-F238E27FC236}">
                    <a16:creationId xmlns:a16="http://schemas.microsoft.com/office/drawing/2014/main" id="{306AE7A3-517C-4064-3F27-6306F354A455}"/>
                  </a:ext>
                </a:extLst>
              </p:cNvPr>
              <p:cNvSpPr txBox="1">
                <a:spLocks noRot="1" noChangeAspect="1" noMove="1" noResize="1" noEditPoints="1" noAdjustHandles="1" noChangeArrowheads="1" noChangeShapeType="1" noTextEdit="1"/>
              </p:cNvSpPr>
              <p:nvPr/>
            </p:nvSpPr>
            <p:spPr>
              <a:xfrm>
                <a:off x="2751074" y="16556140"/>
                <a:ext cx="5624681" cy="396775"/>
              </a:xfrm>
              <a:prstGeom prst="rect">
                <a:avLst/>
              </a:prstGeom>
              <a:blipFill>
                <a:blip r:embed="rId20"/>
                <a:stretch>
                  <a:fillRect l="-542" b="-10769"/>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0C58D32A-157D-20B4-AA17-339257BA038C}"/>
              </a:ext>
            </a:extLst>
          </p:cNvPr>
          <p:cNvSpPr txBox="1"/>
          <p:nvPr/>
        </p:nvSpPr>
        <p:spPr>
          <a:xfrm>
            <a:off x="175310" y="16980823"/>
            <a:ext cx="10027116" cy="43088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Where the target is driven by</a:t>
            </a:r>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9A5088F5-5C0B-9407-706B-C32B17C16D90}"/>
                  </a:ext>
                </a:extLst>
              </p:cNvPr>
              <p:cNvSpPr txBox="1"/>
              <p:nvPr/>
            </p:nvSpPr>
            <p:spPr>
              <a:xfrm>
                <a:off x="2277893" y="17526591"/>
                <a:ext cx="7123360" cy="4354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𝑦</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𝑟</m:t>
                          </m:r>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𝑠</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 </m:t>
                          </m:r>
                          <m:r>
                            <a:rPr lang="en-US" sz="2000" b="0" i="1" smtClean="0">
                              <a:latin typeface="Cambria Math" panose="02040503050406030204" pitchFamily="18" charset="0"/>
                            </a:rPr>
                            <m:t>𝑑</m:t>
                          </m:r>
                        </m:e>
                      </m:d>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𝛾</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𝑑</m:t>
                      </m:r>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ea typeface="Cambria Math" panose="02040503050406030204" pitchFamily="18" charset="0"/>
                            </a:rPr>
                          </m:ctrlPr>
                        </m:funcPr>
                        <m:fName>
                          <m:limLow>
                            <m:limLowPr>
                              <m:ctrlPr>
                                <a:rPr lang="en-US" sz="2000" b="0" i="1" smtClean="0">
                                  <a:latin typeface="Cambria Math" panose="02040503050406030204" pitchFamily="18" charset="0"/>
                                  <a:ea typeface="Cambria Math" panose="02040503050406030204" pitchFamily="18" charset="0"/>
                                </a:rPr>
                              </m:ctrlPr>
                            </m:limLowPr>
                            <m:e>
                              <m:r>
                                <m:rPr>
                                  <m:sty m:val="p"/>
                                </m:rPr>
                                <a:rPr lang="en-US" sz="2000" b="0" i="0" smtClean="0">
                                  <a:latin typeface="Cambria Math" panose="02040503050406030204" pitchFamily="18" charset="0"/>
                                  <a:ea typeface="Cambria Math" panose="02040503050406030204" pitchFamily="18" charset="0"/>
                                </a:rPr>
                                <m:t>min</m:t>
                              </m:r>
                            </m:e>
                            <m:lim>
                              <m:r>
                                <a:rPr lang="en-US" sz="2000" b="0" i="1" smtClean="0">
                                  <a:latin typeface="Cambria Math" panose="02040503050406030204" pitchFamily="18" charset="0"/>
                                  <a:ea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=1,2</m:t>
                              </m:r>
                            </m:lim>
                          </m:limLow>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𝑄</m:t>
                              </m:r>
                            </m:e>
                            <m:sub>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𝜙</m:t>
                                  </m:r>
                                </m:e>
                                <m:sub>
                                  <m:r>
                                    <a:rPr lang="en-US" sz="2000" b="0" i="1" smtClean="0">
                                      <a:latin typeface="Cambria Math" panose="02040503050406030204" pitchFamily="18" charset="0"/>
                                      <a:ea typeface="Cambria Math" panose="02040503050406030204" pitchFamily="18" charset="0"/>
                                    </a:rPr>
                                    <m:t>𝑡𝑎𝑟𝑔</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𝑗</m:t>
                                  </m:r>
                                </m:sub>
                              </m:sSub>
                            </m:sub>
                          </m:sSub>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𝑠</m:t>
                                  </m:r>
                                </m:e>
                                <m:sup>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ea typeface="Cambria Math" panose="02040503050406030204" pitchFamily="18" charset="0"/>
                                </a:rPr>
                                <m:t>, </m:t>
                              </m:r>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𝑎</m:t>
                                      </m:r>
                                    </m:e>
                                  </m:acc>
                                </m:e>
                                <m:sup>
                                  <m:r>
                                    <a:rPr lang="en-US" sz="2000" b="0" i="1" smtClean="0">
                                      <a:latin typeface="Cambria Math" panose="02040503050406030204" pitchFamily="18" charset="0"/>
                                    </a:rPr>
                                    <m:t>′</m:t>
                                  </m:r>
                                </m:sup>
                              </m:sSup>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𝑙𝑜𝑔</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𝜃</m:t>
                              </m:r>
                            </m:sub>
                          </m:sSub>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𝑎</m:t>
                                  </m:r>
                                </m:e>
                              </m:acc>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𝑠</m:t>
                              </m:r>
                            </m:e>
                          </m:acc>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e>
                      </m:func>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87" name="TextBox 86">
                <a:extLst>
                  <a:ext uri="{FF2B5EF4-FFF2-40B4-BE49-F238E27FC236}">
                    <a16:creationId xmlns:a16="http://schemas.microsoft.com/office/drawing/2014/main" id="{9A5088F5-5C0B-9407-706B-C32B17C16D90}"/>
                  </a:ext>
                </a:extLst>
              </p:cNvPr>
              <p:cNvSpPr txBox="1">
                <a:spLocks noRot="1" noChangeAspect="1" noMove="1" noResize="1" noEditPoints="1" noAdjustHandles="1" noChangeArrowheads="1" noChangeShapeType="1" noTextEdit="1"/>
              </p:cNvSpPr>
              <p:nvPr/>
            </p:nvSpPr>
            <p:spPr>
              <a:xfrm>
                <a:off x="2277893" y="17526591"/>
                <a:ext cx="7123360" cy="435440"/>
              </a:xfrm>
              <a:prstGeom prst="rect">
                <a:avLst/>
              </a:prstGeom>
              <a:blipFill>
                <a:blip r:embed="rId21"/>
                <a:stretch>
                  <a:fillRect l="-428" t="-5556" r="-171" b="-18056"/>
                </a:stretch>
              </a:blipFill>
            </p:spPr>
            <p:txBody>
              <a:bodyPr/>
              <a:lstStyle/>
              <a:p>
                <a:r>
                  <a:rPr lang="en-US">
                    <a:noFill/>
                  </a:rPr>
                  <a:t> </a:t>
                </a:r>
              </a:p>
            </p:txBody>
          </p:sp>
        </mc:Fallback>
      </mc:AlternateContent>
      <p:graphicFrame>
        <p:nvGraphicFramePr>
          <p:cNvPr id="91" name="Table 90">
            <a:extLst>
              <a:ext uri="{FF2B5EF4-FFF2-40B4-BE49-F238E27FC236}">
                <a16:creationId xmlns:a16="http://schemas.microsoft.com/office/drawing/2014/main" id="{E6AC74A9-02B0-40C6-950C-254165859B7A}"/>
              </a:ext>
            </a:extLst>
          </p:cNvPr>
          <p:cNvGraphicFramePr>
            <a:graphicFrameLocks noGrp="1"/>
          </p:cNvGraphicFramePr>
          <p:nvPr>
            <p:extLst>
              <p:ext uri="{D42A27DB-BD31-4B8C-83A1-F6EECF244321}">
                <p14:modId xmlns:p14="http://schemas.microsoft.com/office/powerpoint/2010/main" val="1908129585"/>
              </p:ext>
            </p:extLst>
          </p:nvPr>
        </p:nvGraphicFramePr>
        <p:xfrm>
          <a:off x="25351477" y="22779731"/>
          <a:ext cx="8486510" cy="934740"/>
        </p:xfrm>
        <a:graphic>
          <a:graphicData uri="http://schemas.openxmlformats.org/drawingml/2006/table">
            <a:tbl>
              <a:tblPr firstRow="1" bandRow="1">
                <a:tableStyleId>{5C22544A-7EE6-4342-B048-85BDC9FD1C3A}</a:tableStyleId>
              </a:tblPr>
              <a:tblGrid>
                <a:gridCol w="1697302">
                  <a:extLst>
                    <a:ext uri="{9D8B030D-6E8A-4147-A177-3AD203B41FA5}">
                      <a16:colId xmlns:a16="http://schemas.microsoft.com/office/drawing/2014/main" val="3586848771"/>
                    </a:ext>
                  </a:extLst>
                </a:gridCol>
                <a:gridCol w="1697302">
                  <a:extLst>
                    <a:ext uri="{9D8B030D-6E8A-4147-A177-3AD203B41FA5}">
                      <a16:colId xmlns:a16="http://schemas.microsoft.com/office/drawing/2014/main" val="205812645"/>
                    </a:ext>
                  </a:extLst>
                </a:gridCol>
                <a:gridCol w="1697302">
                  <a:extLst>
                    <a:ext uri="{9D8B030D-6E8A-4147-A177-3AD203B41FA5}">
                      <a16:colId xmlns:a16="http://schemas.microsoft.com/office/drawing/2014/main" val="1447799712"/>
                    </a:ext>
                  </a:extLst>
                </a:gridCol>
                <a:gridCol w="1697302">
                  <a:extLst>
                    <a:ext uri="{9D8B030D-6E8A-4147-A177-3AD203B41FA5}">
                      <a16:colId xmlns:a16="http://schemas.microsoft.com/office/drawing/2014/main" val="3499079745"/>
                    </a:ext>
                  </a:extLst>
                </a:gridCol>
                <a:gridCol w="1697302">
                  <a:extLst>
                    <a:ext uri="{9D8B030D-6E8A-4147-A177-3AD203B41FA5}">
                      <a16:colId xmlns:a16="http://schemas.microsoft.com/office/drawing/2014/main" val="3999864480"/>
                    </a:ext>
                  </a:extLst>
                </a:gridCol>
              </a:tblGrid>
              <a:tr h="467370">
                <a:tc>
                  <a:txBody>
                    <a:bodyPr/>
                    <a:lstStyle/>
                    <a:p>
                      <a:r>
                        <a:rPr lang="en-US" sz="2200" dirty="0">
                          <a:latin typeface="Times New Roman" panose="02020603050405020304" pitchFamily="18" charset="0"/>
                          <a:cs typeface="Times New Roman" panose="02020603050405020304" pitchFamily="18" charset="0"/>
                        </a:rPr>
                        <a:t>Trial 1</a:t>
                      </a:r>
                    </a:p>
                  </a:txBody>
                  <a:tcPr/>
                </a:tc>
                <a:tc>
                  <a:txBody>
                    <a:bodyPr/>
                    <a:lstStyle/>
                    <a:p>
                      <a:pPr algn="ctr"/>
                      <a:r>
                        <a:rPr lang="en-US" sz="2200" dirty="0">
                          <a:latin typeface="Times New Roman" panose="02020603050405020304" pitchFamily="18" charset="0"/>
                          <a:cs typeface="Times New Roman" panose="02020603050405020304" pitchFamily="18" charset="0"/>
                        </a:rPr>
                        <a:t>Trial 2</a:t>
                      </a:r>
                    </a:p>
                  </a:txBody>
                  <a:tcPr/>
                </a:tc>
                <a:tc>
                  <a:txBody>
                    <a:bodyPr/>
                    <a:lstStyle/>
                    <a:p>
                      <a:r>
                        <a:rPr lang="en-US" sz="2200" dirty="0">
                          <a:latin typeface="Times New Roman" panose="02020603050405020304" pitchFamily="18" charset="0"/>
                          <a:cs typeface="Times New Roman" panose="02020603050405020304" pitchFamily="18" charset="0"/>
                        </a:rPr>
                        <a:t>Trial 3</a:t>
                      </a:r>
                    </a:p>
                  </a:txBody>
                  <a:tcPr/>
                </a:tc>
                <a:tc>
                  <a:txBody>
                    <a:bodyPr/>
                    <a:lstStyle/>
                    <a:p>
                      <a:r>
                        <a:rPr lang="en-US" sz="2200" dirty="0">
                          <a:latin typeface="Times New Roman" panose="02020603050405020304" pitchFamily="18" charset="0"/>
                          <a:cs typeface="Times New Roman" panose="02020603050405020304" pitchFamily="18" charset="0"/>
                        </a:rPr>
                        <a:t>Trial 4</a:t>
                      </a:r>
                    </a:p>
                  </a:txBody>
                  <a:tcPr/>
                </a:tc>
                <a:tc>
                  <a:txBody>
                    <a:bodyPr/>
                    <a:lstStyle/>
                    <a:p>
                      <a:r>
                        <a:rPr lang="en-US" sz="2200" dirty="0">
                          <a:latin typeface="Times New Roman" panose="02020603050405020304" pitchFamily="18" charset="0"/>
                          <a:cs typeface="Times New Roman" panose="02020603050405020304" pitchFamily="18" charset="0"/>
                        </a:rPr>
                        <a:t>Average</a:t>
                      </a:r>
                    </a:p>
                  </a:txBody>
                  <a:tcPr/>
                </a:tc>
                <a:extLst>
                  <a:ext uri="{0D108BD9-81ED-4DB2-BD59-A6C34878D82A}">
                    <a16:rowId xmlns:a16="http://schemas.microsoft.com/office/drawing/2014/main" val="254021037"/>
                  </a:ext>
                </a:extLst>
              </a:tr>
              <a:tr h="467370">
                <a:tc>
                  <a:txBody>
                    <a:bodyPr/>
                    <a:lstStyle/>
                    <a:p>
                      <a:r>
                        <a:rPr lang="en-US" sz="2200" dirty="0">
                          <a:latin typeface="Times New Roman" panose="02020603050405020304" pitchFamily="18" charset="0"/>
                          <a:cs typeface="Times New Roman" panose="02020603050405020304" pitchFamily="18" charset="0"/>
                        </a:rPr>
                        <a:t>8/10</a:t>
                      </a:r>
                    </a:p>
                  </a:txBody>
                  <a:tcPr/>
                </a:tc>
                <a:tc>
                  <a:txBody>
                    <a:bodyPr/>
                    <a:lstStyle/>
                    <a:p>
                      <a:r>
                        <a:rPr lang="en-US" sz="2200" dirty="0">
                          <a:latin typeface="Times New Roman" panose="02020603050405020304" pitchFamily="18" charset="0"/>
                          <a:cs typeface="Times New Roman" panose="02020603050405020304" pitchFamily="18" charset="0"/>
                        </a:rPr>
                        <a:t>10/10</a:t>
                      </a:r>
                    </a:p>
                  </a:txBody>
                  <a:tcPr/>
                </a:tc>
                <a:tc>
                  <a:txBody>
                    <a:bodyPr/>
                    <a:lstStyle/>
                    <a:p>
                      <a:r>
                        <a:rPr lang="en-US" sz="2200" dirty="0">
                          <a:latin typeface="Times New Roman" panose="02020603050405020304" pitchFamily="18" charset="0"/>
                          <a:cs typeface="Times New Roman" panose="02020603050405020304" pitchFamily="18" charset="0"/>
                        </a:rPr>
                        <a:t>9/10</a:t>
                      </a:r>
                    </a:p>
                  </a:txBody>
                  <a:tcPr/>
                </a:tc>
                <a:tc>
                  <a:txBody>
                    <a:bodyPr/>
                    <a:lstStyle/>
                    <a:p>
                      <a:r>
                        <a:rPr lang="en-US" sz="2200" dirty="0">
                          <a:latin typeface="Times New Roman" panose="02020603050405020304" pitchFamily="18" charset="0"/>
                          <a:cs typeface="Times New Roman" panose="02020603050405020304" pitchFamily="18" charset="0"/>
                        </a:rPr>
                        <a:t>8/10</a:t>
                      </a:r>
                    </a:p>
                  </a:txBody>
                  <a:tcPr/>
                </a:tc>
                <a:tc>
                  <a:txBody>
                    <a:bodyPr/>
                    <a:lstStyle/>
                    <a:p>
                      <a:r>
                        <a:rPr lang="en-US" sz="2200" dirty="0">
                          <a:latin typeface="Times New Roman" panose="02020603050405020304" pitchFamily="18" charset="0"/>
                          <a:cs typeface="Times New Roman" panose="02020603050405020304" pitchFamily="18" charset="0"/>
                        </a:rPr>
                        <a:t>8.75/10</a:t>
                      </a:r>
                    </a:p>
                  </a:txBody>
                  <a:tcPr/>
                </a:tc>
                <a:extLst>
                  <a:ext uri="{0D108BD9-81ED-4DB2-BD59-A6C34878D82A}">
                    <a16:rowId xmlns:a16="http://schemas.microsoft.com/office/drawing/2014/main" val="202277334"/>
                  </a:ext>
                </a:extLst>
              </a:tr>
            </a:tbl>
          </a:graphicData>
        </a:graphic>
      </p:graphicFrame>
      <p:sp>
        <p:nvSpPr>
          <p:cNvPr id="92" name="Rectangle 91">
            <a:extLst>
              <a:ext uri="{FF2B5EF4-FFF2-40B4-BE49-F238E27FC236}">
                <a16:creationId xmlns:a16="http://schemas.microsoft.com/office/drawing/2014/main" id="{A25EEE77-43C9-E4FC-D7E1-A1F55F688088}"/>
              </a:ext>
            </a:extLst>
          </p:cNvPr>
          <p:cNvSpPr/>
          <p:nvPr/>
        </p:nvSpPr>
        <p:spPr>
          <a:xfrm>
            <a:off x="22916802" y="20224333"/>
            <a:ext cx="13404805" cy="92613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137160" rIns="274320" bIns="137160" numCol="1" spcCol="0" rtlCol="0" fromWordArt="0" anchor="ctr" anchorCtr="0" forceAA="0" compatLnSpc="1">
            <a:prstTxWarp prst="textNoShape">
              <a:avLst/>
            </a:prstTxWarp>
            <a:noAutofit/>
          </a:bodyPr>
          <a:lstStyle/>
          <a:p>
            <a:pPr algn="ctr"/>
            <a:endParaRPr lang="en-US" sz="21773" dirty="0"/>
          </a:p>
        </p:txBody>
      </p:sp>
      <p:sp>
        <p:nvSpPr>
          <p:cNvPr id="95" name="TextBox 94">
            <a:extLst>
              <a:ext uri="{FF2B5EF4-FFF2-40B4-BE49-F238E27FC236}">
                <a16:creationId xmlns:a16="http://schemas.microsoft.com/office/drawing/2014/main" id="{F9556168-2B49-575A-F2AF-81724D90172A}"/>
              </a:ext>
            </a:extLst>
          </p:cNvPr>
          <p:cNvSpPr txBox="1"/>
          <p:nvPr/>
        </p:nvSpPr>
        <p:spPr>
          <a:xfrm>
            <a:off x="11888769" y="22425295"/>
            <a:ext cx="10709850" cy="769441"/>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Domain Randomization is a simple technique for training policies in simulation that transfer to the physical world by randomizing simulation parameters.</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8E10E0E4-1F5C-6CE7-C0D4-6CD542CF49BD}"/>
                  </a:ext>
                </a:extLst>
              </p:cNvPr>
              <p:cNvSpPr txBox="1"/>
              <p:nvPr/>
            </p:nvSpPr>
            <p:spPr>
              <a:xfrm>
                <a:off x="1684043" y="18487486"/>
                <a:ext cx="9136284" cy="3617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𝜃</m:t>
                              </m:r>
                            </m:sub>
                          </m:sSub>
                        </m:sub>
                      </m:sSub>
                      <m:d>
                        <m:dPr>
                          <m:begChr m:val="["/>
                          <m:endChr m:val="]"/>
                          <m:ctrlPr>
                            <a:rPr lang="en-US" sz="2000" i="1" smtClean="0">
                              <a:latin typeface="Cambria Math" panose="02040503050406030204" pitchFamily="18" charset="0"/>
                            </a:rPr>
                          </m:ctrlPr>
                        </m:dPr>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𝑄</m:t>
                              </m:r>
                            </m:e>
                            <m:sup>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𝜋</m:t>
                                  </m:r>
                                </m:e>
                                <m:sub>
                                  <m:r>
                                    <a:rPr lang="en-US" sz="2000" i="1" smtClean="0">
                                      <a:latin typeface="Cambria Math" panose="02040503050406030204" pitchFamily="18" charset="0"/>
                                      <a:ea typeface="Cambria Math" panose="02040503050406030204" pitchFamily="18" charset="0"/>
                                    </a:rPr>
                                    <m:t>𝜃</m:t>
                                  </m:r>
                                </m:sub>
                              </m:sSub>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𝑠</m:t>
                              </m:r>
                              <m:r>
                                <a:rPr lang="en-US" sz="2000" b="0" i="1" smtClean="0">
                                  <a:latin typeface="Cambria Math" panose="02040503050406030204" pitchFamily="18" charset="0"/>
                                </a:rPr>
                                <m:t>, </m:t>
                              </m:r>
                              <m:r>
                                <a:rPr lang="en-US" sz="2000" b="0" i="1" smtClean="0">
                                  <a:latin typeface="Cambria Math" panose="02040503050406030204" pitchFamily="18" charset="0"/>
                                </a:rPr>
                                <m:t>𝑎</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𝑙𝑜𝑔</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𝜃</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m:t>
                          </m:r>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ea typeface="Cambria Math" panose="02040503050406030204" pitchFamily="18" charset="0"/>
                            </a:rPr>
                            <m:t>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𝒩</m:t>
                          </m:r>
                        </m:sub>
                      </m:sSub>
                      <m:d>
                        <m:dPr>
                          <m:begChr m:val="["/>
                          <m:endChr m:val="]"/>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𝑄</m:t>
                              </m:r>
                            </m:e>
                            <m:sup>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𝜃</m:t>
                                  </m:r>
                                </m:sub>
                              </m:sSub>
                            </m:sup>
                          </m:sSup>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𝑠</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𝑎</m:t>
                                      </m:r>
                                    </m:e>
                                  </m:acc>
                                </m:e>
                                <m:sub>
                                  <m:r>
                                    <a:rPr lang="en-US" sz="2000" b="0" i="1" smtClean="0">
                                      <a:latin typeface="Cambria Math" panose="02040503050406030204" pitchFamily="18" charset="0"/>
                                      <a:ea typeface="Cambria Math" panose="02040503050406030204" pitchFamily="18" charset="0"/>
                                    </a:rPr>
                                    <m:t>𝜃</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𝑠</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𝜉</m:t>
                                  </m:r>
                                </m:e>
                              </m:d>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𝑙𝑜𝑔</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𝜋</m:t>
                              </m:r>
                            </m:e>
                            <m:sub>
                              <m:r>
                                <a:rPr lang="en-US" sz="2000" b="0" i="1" smtClean="0">
                                  <a:latin typeface="Cambria Math" panose="02040503050406030204" pitchFamily="18" charset="0"/>
                                  <a:ea typeface="Cambria Math" panose="02040503050406030204" pitchFamily="18" charset="0"/>
                                </a:rPr>
                                <m:t>𝜃</m:t>
                              </m:r>
                            </m:sub>
                          </m:sSub>
                          <m:d>
                            <m:dPr>
                              <m:endChr m:val="|"/>
                              <m:ctrlPr>
                                <a:rPr lang="en-US" sz="2000" b="0" i="1" smtClean="0">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𝑎</m:t>
                                      </m:r>
                                    </m:e>
                                  </m:acc>
                                </m:e>
                                <m:sub>
                                  <m:r>
                                    <a:rPr lang="en-US" sz="2000" i="1">
                                      <a:latin typeface="Cambria Math" panose="02040503050406030204" pitchFamily="18" charset="0"/>
                                      <a:ea typeface="Cambria Math" panose="02040503050406030204" pitchFamily="18" charset="0"/>
                                    </a:rPr>
                                    <m:t>𝜃</m:t>
                                  </m:r>
                                </m:sub>
                              </m:sSub>
                              <m:d>
                                <m:dPr>
                                  <m:ctrlPr>
                                    <a:rPr lang="en-US" sz="2000" i="1">
                                      <a:latin typeface="Cambria Math" panose="02040503050406030204" pitchFamily="18" charset="0"/>
                                    </a:rPr>
                                  </m:ctrlPr>
                                </m:dPr>
                                <m:e>
                                  <m:r>
                                    <a:rPr lang="en-US" sz="2000" i="1">
                                      <a:latin typeface="Cambria Math" panose="02040503050406030204" pitchFamily="18" charset="0"/>
                                    </a:rPr>
                                    <m:t>𝑠</m:t>
                                  </m:r>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𝜉</m:t>
                                  </m:r>
                                </m:e>
                              </m:d>
                              <m:r>
                                <a:rPr lang="en-US" sz="2000" b="0" i="1" smtClean="0">
                                  <a:latin typeface="Cambria Math" panose="02040503050406030204" pitchFamily="18" charset="0"/>
                                  <a:ea typeface="Cambria Math" panose="02040503050406030204" pitchFamily="18" charset="0"/>
                                </a:rPr>
                                <m:t>, </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m:t>
                          </m:r>
                          <m:r>
                            <a:rPr lang="en-US" sz="2000" b="0" i="1" smtClean="0">
                              <a:latin typeface="Cambria Math" panose="02040503050406030204" pitchFamily="18" charset="0"/>
                              <a:ea typeface="Cambria Math" panose="02040503050406030204" pitchFamily="18" charset="0"/>
                            </a:rPr>
                            <m:t>)</m:t>
                          </m:r>
                        </m:e>
                      </m:d>
                    </m:oMath>
                  </m:oMathPara>
                </a14:m>
                <a:endParaRPr lang="en-US" sz="2000" dirty="0"/>
              </a:p>
            </p:txBody>
          </p:sp>
        </mc:Choice>
        <mc:Fallback xmlns="">
          <p:sp>
            <p:nvSpPr>
              <p:cNvPr id="98" name="TextBox 97">
                <a:extLst>
                  <a:ext uri="{FF2B5EF4-FFF2-40B4-BE49-F238E27FC236}">
                    <a16:creationId xmlns:a16="http://schemas.microsoft.com/office/drawing/2014/main" id="{8E10E0E4-1F5C-6CE7-C0D4-6CD542CF49BD}"/>
                  </a:ext>
                </a:extLst>
              </p:cNvPr>
              <p:cNvSpPr txBox="1">
                <a:spLocks noRot="1" noChangeAspect="1" noMove="1" noResize="1" noEditPoints="1" noAdjustHandles="1" noChangeArrowheads="1" noChangeShapeType="1" noTextEdit="1"/>
              </p:cNvSpPr>
              <p:nvPr/>
            </p:nvSpPr>
            <p:spPr>
              <a:xfrm>
                <a:off x="1684043" y="18487486"/>
                <a:ext cx="9136284" cy="361766"/>
              </a:xfrm>
              <a:prstGeom prst="rect">
                <a:avLst/>
              </a:prstGeom>
              <a:blipFill>
                <a:blip r:embed="rId23"/>
                <a:stretch>
                  <a:fillRect l="-133" t="-3390" b="-23729"/>
                </a:stretch>
              </a:blipFill>
            </p:spPr>
            <p:txBody>
              <a:bodyPr/>
              <a:lstStyle/>
              <a:p>
                <a:r>
                  <a:rPr lang="en-US">
                    <a:noFill/>
                  </a:rPr>
                  <a:t> </a:t>
                </a:r>
              </a:p>
            </p:txBody>
          </p:sp>
        </mc:Fallback>
      </mc:AlternateContent>
      <p:sp>
        <p:nvSpPr>
          <p:cNvPr id="99" name="TextBox 98">
            <a:extLst>
              <a:ext uri="{FF2B5EF4-FFF2-40B4-BE49-F238E27FC236}">
                <a16:creationId xmlns:a16="http://schemas.microsoft.com/office/drawing/2014/main" id="{65BD709E-237E-6ABF-29E2-17B67671E089}"/>
              </a:ext>
            </a:extLst>
          </p:cNvPr>
          <p:cNvSpPr txBox="1"/>
          <p:nvPr/>
        </p:nvSpPr>
        <p:spPr>
          <a:xfrm>
            <a:off x="175310" y="17956110"/>
            <a:ext cx="11365720"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The reparameterization trick allows the expectation over actions to be rewritten into an expectation over noise.</a:t>
            </a:r>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0CDD7405-B5C3-556A-7DA6-2CAB5E53CC33}"/>
                  </a:ext>
                </a:extLst>
              </p:cNvPr>
              <p:cNvSpPr txBox="1"/>
              <p:nvPr/>
            </p:nvSpPr>
            <p:spPr>
              <a:xfrm>
                <a:off x="175310" y="18956483"/>
                <a:ext cx="11346050" cy="836447"/>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To get the policy loss, we substitute </a:t>
                </a:r>
                <a14:m>
                  <m:oMath xmlns:m="http://schemas.openxmlformats.org/officeDocument/2006/math">
                    <m:func>
                      <m:funcPr>
                        <m:ctrlPr>
                          <a:rPr lang="en-US" sz="2200" i="1" smtClean="0">
                            <a:latin typeface="Cambria Math" panose="02040503050406030204" pitchFamily="18" charset="0"/>
                            <a:cs typeface="Times New Roman" panose="02020603050405020304" pitchFamily="18" charset="0"/>
                          </a:rPr>
                        </m:ctrlPr>
                      </m:funcPr>
                      <m:fName>
                        <m:limLow>
                          <m:limLowPr>
                            <m:ctrlPr>
                              <a:rPr lang="en-US" sz="2200" i="1" smtClean="0">
                                <a:latin typeface="Cambria Math" panose="02040503050406030204" pitchFamily="18" charset="0"/>
                                <a:cs typeface="Times New Roman" panose="02020603050405020304" pitchFamily="18" charset="0"/>
                              </a:rPr>
                            </m:ctrlPr>
                          </m:limLowPr>
                          <m:e>
                            <m:r>
                              <m:rPr>
                                <m:sty m:val="p"/>
                              </m:rPr>
                              <a:rPr lang="en-US" sz="2200" i="0" smtClean="0">
                                <a:latin typeface="Cambria Math" panose="02040503050406030204" pitchFamily="18" charset="0"/>
                                <a:cs typeface="Times New Roman" panose="02020603050405020304" pitchFamily="18" charset="0"/>
                              </a:rPr>
                              <m:t>min</m:t>
                            </m:r>
                          </m:e>
                          <m:lim>
                            <m:r>
                              <a:rPr lang="en-US" sz="2200" b="0" i="1" smtClean="0">
                                <a:latin typeface="Cambria Math" panose="02040503050406030204" pitchFamily="18" charset="0"/>
                                <a:cs typeface="Times New Roman" panose="02020603050405020304" pitchFamily="18" charset="0"/>
                              </a:rPr>
                              <m:t>𝑗</m:t>
                            </m:r>
                            <m:r>
                              <a:rPr lang="en-US" sz="2200" b="0" i="1" smtClean="0">
                                <a:latin typeface="Cambria Math" panose="02040503050406030204" pitchFamily="18" charset="0"/>
                                <a:cs typeface="Times New Roman" panose="02020603050405020304" pitchFamily="18" charset="0"/>
                              </a:rPr>
                              <m:t>=1,2</m:t>
                            </m:r>
                          </m:lim>
                        </m:limLow>
                      </m:fName>
                      <m:e>
                        <m:sSub>
                          <m:sSubPr>
                            <m:ctrlPr>
                              <a:rPr lang="en-US" sz="220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𝑄</m:t>
                            </m:r>
                          </m:e>
                          <m:sub>
                            <m:sSub>
                              <m:sSubPr>
                                <m:ctrlPr>
                                  <a:rPr lang="en-US" sz="2200" i="1" smtClean="0">
                                    <a:latin typeface="Cambria Math" panose="02040503050406030204" pitchFamily="18" charset="0"/>
                                    <a:cs typeface="Times New Roman" panose="02020603050405020304" pitchFamily="18" charset="0"/>
                                  </a:rPr>
                                </m:ctrlPr>
                              </m:sSubPr>
                              <m:e>
                                <m:r>
                                  <a:rPr lang="en-US" sz="2200" i="1" smtClean="0">
                                    <a:latin typeface="Cambria Math" panose="02040503050406030204" pitchFamily="18" charset="0"/>
                                    <a:ea typeface="Cambria Math" panose="02040503050406030204" pitchFamily="18" charset="0"/>
                                    <a:cs typeface="Times New Roman" panose="02020603050405020304" pitchFamily="18" charset="0"/>
                                  </a:rPr>
                                  <m:t>𝜙</m:t>
                                </m:r>
                              </m:e>
                              <m:sub>
                                <m:r>
                                  <a:rPr lang="en-US" sz="2200" b="0" i="1" smtClean="0">
                                    <a:latin typeface="Cambria Math" panose="02040503050406030204" pitchFamily="18" charset="0"/>
                                    <a:cs typeface="Times New Roman" panose="02020603050405020304" pitchFamily="18" charset="0"/>
                                  </a:rPr>
                                  <m:t>𝑗</m:t>
                                </m:r>
                              </m:sub>
                            </m:sSub>
                          </m:sub>
                        </m:sSub>
                      </m:e>
                    </m:func>
                  </m:oMath>
                </a14:m>
                <a:r>
                  <a:rPr lang="en-US" sz="2200" dirty="0">
                    <a:latin typeface="Times New Roman" panose="02020603050405020304" pitchFamily="18" charset="0"/>
                    <a:cs typeface="Times New Roman" panose="02020603050405020304" pitchFamily="18" charset="0"/>
                  </a:rPr>
                  <a:t> with one of the function approximators. The policy is thus optimized according to</a:t>
                </a:r>
              </a:p>
            </p:txBody>
          </p:sp>
        </mc:Choice>
        <mc:Fallback xmlns="">
          <p:sp>
            <p:nvSpPr>
              <p:cNvPr id="100" name="TextBox 99">
                <a:extLst>
                  <a:ext uri="{FF2B5EF4-FFF2-40B4-BE49-F238E27FC236}">
                    <a16:creationId xmlns:a16="http://schemas.microsoft.com/office/drawing/2014/main" id="{0CDD7405-B5C3-556A-7DA6-2CAB5E53CC33}"/>
                  </a:ext>
                </a:extLst>
              </p:cNvPr>
              <p:cNvSpPr txBox="1">
                <a:spLocks noRot="1" noChangeAspect="1" noMove="1" noResize="1" noEditPoints="1" noAdjustHandles="1" noChangeArrowheads="1" noChangeShapeType="1" noTextEdit="1"/>
              </p:cNvSpPr>
              <p:nvPr/>
            </p:nvSpPr>
            <p:spPr>
              <a:xfrm>
                <a:off x="175310" y="18956483"/>
                <a:ext cx="11346050" cy="836447"/>
              </a:xfrm>
              <a:prstGeom prst="rect">
                <a:avLst/>
              </a:prstGeom>
              <a:blipFill>
                <a:blip r:embed="rId24"/>
                <a:stretch>
                  <a:fillRect l="-699" t="-5109" r="-806" b="-22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09F54739-41EE-82A3-A485-5DDA31C7E777}"/>
                  </a:ext>
                </a:extLst>
              </p:cNvPr>
              <p:cNvSpPr txBox="1"/>
              <p:nvPr/>
            </p:nvSpPr>
            <p:spPr>
              <a:xfrm>
                <a:off x="4752730" y="19394848"/>
                <a:ext cx="6008970" cy="5942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ea typeface="Cambria Math" panose="02040503050406030204" pitchFamily="18" charset="0"/>
                                </a:rPr>
                                <m:t>𝜃</m:t>
                              </m:r>
                            </m:lim>
                          </m:limLow>
                        </m:fName>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ea typeface="Cambria Math" panose="02040503050406030204" pitchFamily="18" charset="0"/>
                                </a:rPr>
                                <m:t>𝜉</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𝒩</m:t>
                              </m:r>
                            </m:sub>
                          </m:sSub>
                          <m:d>
                            <m:dPr>
                              <m:begChr m:val="["/>
                              <m:endChr m:val="]"/>
                              <m:ctrlPr>
                                <a:rPr lang="en-US" i="1">
                                  <a:latin typeface="Cambria Math" panose="02040503050406030204" pitchFamily="18" charset="0"/>
                                </a:rPr>
                              </m:ctrlPr>
                            </m:dPr>
                            <m:e>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min</m:t>
                                      </m:r>
                                    </m:e>
                                    <m:lim>
                                      <m:r>
                                        <a:rPr lang="en-US" b="0" i="1" smtClean="0">
                                          <a:latin typeface="Cambria Math" panose="02040503050406030204" pitchFamily="18" charset="0"/>
                                        </a:rPr>
                                        <m:t>𝑗</m:t>
                                      </m:r>
                                      <m:r>
                                        <a:rPr lang="en-US" b="0" i="1" smtClean="0">
                                          <a:latin typeface="Cambria Math" panose="02040503050406030204" pitchFamily="18" charset="0"/>
                                        </a:rPr>
                                        <m:t>=1,2</m:t>
                                      </m:r>
                                    </m:lim>
                                  </m:limLow>
                                </m:fName>
                                <m:e>
                                  <m:sSup>
                                    <m:sSupPr>
                                      <m:ctrlPr>
                                        <a:rPr lang="en-US" i="1">
                                          <a:latin typeface="Cambria Math" panose="02040503050406030204" pitchFamily="18" charset="0"/>
                                        </a:rPr>
                                      </m:ctrlPr>
                                    </m:sSupPr>
                                    <m:e>
                                      <m:r>
                                        <a:rPr lang="en-US" i="1">
                                          <a:latin typeface="Cambria Math" panose="02040503050406030204" pitchFamily="18" charset="0"/>
                                        </a:rPr>
                                        <m:t>𝑄</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𝜃</m:t>
                                          </m:r>
                                        </m:sub>
                                      </m:sSub>
                                    </m:sup>
                                  </m:sSup>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𝜉</m:t>
                                          </m:r>
                                        </m:e>
                                      </m:d>
                                    </m:e>
                                  </m:d>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𝑙𝑜𝑔</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𝜃</m:t>
                                      </m:r>
                                    </m:sub>
                                  </m:sSub>
                                  <m:d>
                                    <m:dPr>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a:rPr lang="en-US" i="1">
                                              <a:latin typeface="Cambria Math" panose="02040503050406030204" pitchFamily="18" charset="0"/>
                                              <a:ea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𝜉</m:t>
                                          </m:r>
                                        </m:e>
                                      </m:d>
                                      <m:r>
                                        <a:rPr lang="en-US" i="1">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e>
                              </m:func>
                            </m:e>
                          </m:d>
                        </m:e>
                      </m:func>
                    </m:oMath>
                  </m:oMathPara>
                </a14:m>
                <a:endParaRPr lang="en-US" dirty="0"/>
              </a:p>
            </p:txBody>
          </p:sp>
        </mc:Choice>
        <mc:Fallback xmlns="">
          <p:sp>
            <p:nvSpPr>
              <p:cNvPr id="102" name="TextBox 101">
                <a:extLst>
                  <a:ext uri="{FF2B5EF4-FFF2-40B4-BE49-F238E27FC236}">
                    <a16:creationId xmlns:a16="http://schemas.microsoft.com/office/drawing/2014/main" id="{09F54739-41EE-82A3-A485-5DDA31C7E777}"/>
                  </a:ext>
                </a:extLst>
              </p:cNvPr>
              <p:cNvSpPr txBox="1">
                <a:spLocks noRot="1" noChangeAspect="1" noMove="1" noResize="1" noEditPoints="1" noAdjustHandles="1" noChangeArrowheads="1" noChangeShapeType="1" noTextEdit="1"/>
              </p:cNvSpPr>
              <p:nvPr/>
            </p:nvSpPr>
            <p:spPr>
              <a:xfrm>
                <a:off x="4752730" y="19394848"/>
                <a:ext cx="6008970" cy="594202"/>
              </a:xfrm>
              <a:prstGeom prst="rect">
                <a:avLst/>
              </a:prstGeom>
              <a:blipFill>
                <a:blip r:embed="rId25"/>
                <a:stretch>
                  <a:fillRect/>
                </a:stretch>
              </a:blipFill>
            </p:spPr>
            <p:txBody>
              <a:bodyPr/>
              <a:lstStyle/>
              <a:p>
                <a:r>
                  <a:rPr lang="en-US">
                    <a:noFill/>
                  </a:rPr>
                  <a:t> </a:t>
                </a:r>
              </a:p>
            </p:txBody>
          </p:sp>
        </mc:Fallback>
      </mc:AlternateContent>
      <p:sp>
        <p:nvSpPr>
          <p:cNvPr id="103" name="TextBox 102">
            <a:extLst>
              <a:ext uri="{FF2B5EF4-FFF2-40B4-BE49-F238E27FC236}">
                <a16:creationId xmlns:a16="http://schemas.microsoft.com/office/drawing/2014/main" id="{2C643B5B-D92F-80A8-20FB-17CF6078F0B5}"/>
              </a:ext>
            </a:extLst>
          </p:cNvPr>
          <p:cNvSpPr txBox="1"/>
          <p:nvPr/>
        </p:nvSpPr>
        <p:spPr>
          <a:xfrm>
            <a:off x="143550" y="11385935"/>
            <a:ext cx="11397480" cy="769441"/>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Soft Actor Critic is an off-policy actor-critic deep reinforcement learning algorithm based on the maximum entropy reinforcement learning framework.</a:t>
            </a:r>
          </a:p>
        </p:txBody>
      </p:sp>
      <p:sp>
        <p:nvSpPr>
          <p:cNvPr id="104" name="TextBox 103">
            <a:extLst>
              <a:ext uri="{FF2B5EF4-FFF2-40B4-BE49-F238E27FC236}">
                <a16:creationId xmlns:a16="http://schemas.microsoft.com/office/drawing/2014/main" id="{37B06877-49F8-1AC0-796A-255DB35F71B4}"/>
              </a:ext>
            </a:extLst>
          </p:cNvPr>
          <p:cNvSpPr txBox="1"/>
          <p:nvPr/>
        </p:nvSpPr>
        <p:spPr>
          <a:xfrm>
            <a:off x="12612820" y="16337735"/>
            <a:ext cx="4900337"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Table 1. Joint-Wise MSE Post Physics Parameter Optimization</a:t>
            </a:r>
          </a:p>
        </p:txBody>
      </p:sp>
      <mc:AlternateContent xmlns:mc="http://schemas.openxmlformats.org/markup-compatibility/2006">
        <mc:Choice xmlns:a14="http://schemas.microsoft.com/office/drawing/2010/main" Requires="a14">
          <p:sp>
            <p:nvSpPr>
              <p:cNvPr id="107" name="TextBox 106">
                <a:extLst>
                  <a:ext uri="{FF2B5EF4-FFF2-40B4-BE49-F238E27FC236}">
                    <a16:creationId xmlns:a16="http://schemas.microsoft.com/office/drawing/2014/main" id="{C3DC6CED-5038-2BDF-9AA6-344AEDB3C87B}"/>
                  </a:ext>
                </a:extLst>
              </p:cNvPr>
              <p:cNvSpPr txBox="1"/>
              <p:nvPr/>
            </p:nvSpPr>
            <p:spPr>
              <a:xfrm>
                <a:off x="18474454" y="12025620"/>
                <a:ext cx="4236679" cy="5929508"/>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We extend prior work on parallelized autotuning (Lin et. </a:t>
                </a:r>
                <a:r>
                  <a:rPr lang="en-US" sz="2200" i="1" dirty="0">
                    <a:latin typeface="Times New Roman" panose="02020603050405020304" pitchFamily="18" charset="0"/>
                    <a:cs typeface="Times New Roman" panose="02020603050405020304" pitchFamily="18" charset="0"/>
                  </a:rPr>
                  <a:t>al., </a:t>
                </a:r>
                <a:r>
                  <a:rPr lang="en-US" sz="2200" dirty="0">
                    <a:latin typeface="Times New Roman" panose="02020603050405020304" pitchFamily="18" charset="0"/>
                    <a:cs typeface="Times New Roman" panose="02020603050405020304" pitchFamily="18" charset="0"/>
                  </a:rPr>
                  <a:t>2025</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m:t>
                        </m:r>
                      </m:e>
                      <m:sup>
                        <m:r>
                          <a:rPr lang="en-US" sz="2200" b="0" i="1" smtClean="0">
                            <a:latin typeface="Cambria Math" panose="02040503050406030204" pitchFamily="18" charset="0"/>
                            <a:cs typeface="Times New Roman" panose="02020603050405020304" pitchFamily="18" charset="0"/>
                          </a:rPr>
                          <m:t>2</m:t>
                        </m:r>
                      </m:sup>
                    </m:sSup>
                  </m:oMath>
                </a14:m>
                <a:r>
                  <a:rPr lang="en-US" sz="2200" dirty="0">
                    <a:latin typeface="Times New Roman" panose="02020603050405020304" pitchFamily="18" charset="0"/>
                    <a:cs typeface="Times New Roman" panose="02020603050405020304" pitchFamily="18" charset="0"/>
                  </a:rPr>
                  <a:t> by leveraging Bayesian optimization techniques to directly minimize tracking error, rather than selecting the best from pre-sampled candidates.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This approach yielded a 31.4% reduction in total joint position RMSE, with improvements observed consistently across all six joints. While promising for real-to-sim transfer, the tuned parameters have yet to be validated on the physical robot.</a:t>
                </a:r>
                <a:endParaRPr lang="en-US" sz="2200" b="1"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mc:Choice>
        <mc:Fallback>
          <p:sp>
            <p:nvSpPr>
              <p:cNvPr id="107" name="TextBox 106">
                <a:extLst>
                  <a:ext uri="{FF2B5EF4-FFF2-40B4-BE49-F238E27FC236}">
                    <a16:creationId xmlns:a16="http://schemas.microsoft.com/office/drawing/2014/main" id="{C3DC6CED-5038-2BDF-9AA6-344AEDB3C87B}"/>
                  </a:ext>
                </a:extLst>
              </p:cNvPr>
              <p:cNvSpPr txBox="1">
                <a:spLocks noRot="1" noChangeAspect="1" noMove="1" noResize="1" noEditPoints="1" noAdjustHandles="1" noChangeArrowheads="1" noChangeShapeType="1" noTextEdit="1"/>
              </p:cNvSpPr>
              <p:nvPr/>
            </p:nvSpPr>
            <p:spPr>
              <a:xfrm>
                <a:off x="18474454" y="12025620"/>
                <a:ext cx="4236679" cy="5929508"/>
              </a:xfrm>
              <a:prstGeom prst="rect">
                <a:avLst/>
              </a:prstGeom>
              <a:blipFill>
                <a:blip r:embed="rId26"/>
                <a:stretch>
                  <a:fillRect l="-1871" t="-720" r="-2014"/>
                </a:stretch>
              </a:blipFill>
            </p:spPr>
            <p:txBody>
              <a:bodyPr/>
              <a:lstStyle/>
              <a:p>
                <a:r>
                  <a:rPr lang="en-US">
                    <a:noFill/>
                  </a:rPr>
                  <a:t> </a:t>
                </a:r>
              </a:p>
            </p:txBody>
          </p:sp>
        </mc:Fallback>
      </mc:AlternateContent>
      <p:sp>
        <p:nvSpPr>
          <p:cNvPr id="110" name="TextBox 109">
            <a:extLst>
              <a:ext uri="{FF2B5EF4-FFF2-40B4-BE49-F238E27FC236}">
                <a16:creationId xmlns:a16="http://schemas.microsoft.com/office/drawing/2014/main" id="{1A73948A-BBD4-5BE5-B08D-7204955C6979}"/>
              </a:ext>
            </a:extLst>
          </p:cNvPr>
          <p:cNvSpPr txBox="1"/>
          <p:nvPr/>
        </p:nvSpPr>
        <p:spPr>
          <a:xfrm>
            <a:off x="11805761" y="21521058"/>
            <a:ext cx="10962219" cy="830997"/>
          </a:xfrm>
          <a:prstGeom prst="rect">
            <a:avLst/>
          </a:prstGeom>
          <a:solidFill>
            <a:srgbClr val="002060"/>
          </a:solidFill>
          <a:ln>
            <a:solidFill>
              <a:srgbClr val="002060"/>
            </a:solidFill>
          </a:ln>
        </p:spPr>
        <p:txBody>
          <a:bodyPr wrap="square" rtlCol="0">
            <a:spAutoFit/>
          </a:bodyPr>
          <a:lstStyle/>
          <a:p>
            <a:pPr algn="ctr"/>
            <a:r>
              <a:rPr lang="en-US" sz="4800" dirty="0">
                <a:solidFill>
                  <a:schemeClr val="bg1"/>
                </a:solidFill>
                <a:latin typeface="Red Hat Display" panose="02010303040201060303" pitchFamily="2" charset="0"/>
                <a:ea typeface="Red Hat Display" panose="02010303040201060303" pitchFamily="2" charset="0"/>
                <a:cs typeface="Red Hat Display" panose="02010303040201060303" pitchFamily="2" charset="0"/>
              </a:rPr>
              <a:t>Domain Randomization</a:t>
            </a:r>
          </a:p>
        </p:txBody>
      </p:sp>
      <p:sp>
        <p:nvSpPr>
          <p:cNvPr id="112" name="TextBox 111">
            <a:extLst>
              <a:ext uri="{FF2B5EF4-FFF2-40B4-BE49-F238E27FC236}">
                <a16:creationId xmlns:a16="http://schemas.microsoft.com/office/drawing/2014/main" id="{534FAE35-6A18-15D4-A7F7-6B2A48F9D705}"/>
              </a:ext>
            </a:extLst>
          </p:cNvPr>
          <p:cNvSpPr txBox="1"/>
          <p:nvPr/>
        </p:nvSpPr>
        <p:spPr>
          <a:xfrm>
            <a:off x="14612658" y="26676618"/>
            <a:ext cx="4900337"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Table 2. Domain Randomization Setup</a:t>
            </a:r>
          </a:p>
        </p:txBody>
      </p:sp>
      <p:sp>
        <p:nvSpPr>
          <p:cNvPr id="113" name="TextBox 112">
            <a:extLst>
              <a:ext uri="{FF2B5EF4-FFF2-40B4-BE49-F238E27FC236}">
                <a16:creationId xmlns:a16="http://schemas.microsoft.com/office/drawing/2014/main" id="{66C76A71-A511-8766-B35E-36BC7B9126B6}"/>
              </a:ext>
            </a:extLst>
          </p:cNvPr>
          <p:cNvSpPr txBox="1"/>
          <p:nvPr/>
        </p:nvSpPr>
        <p:spPr>
          <a:xfrm>
            <a:off x="23182191" y="13648972"/>
            <a:ext cx="5033810"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Table 3. Observation Space Components</a:t>
            </a:r>
          </a:p>
        </p:txBody>
      </p: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F7ECF030-E8E6-441C-609D-1F8A2A50E5DD}"/>
                  </a:ext>
                </a:extLst>
              </p:cNvPr>
              <p:cNvSpPr txBox="1"/>
              <p:nvPr/>
            </p:nvSpPr>
            <p:spPr>
              <a:xfrm>
                <a:off x="28529587" y="7864849"/>
                <a:ext cx="7920187" cy="1384995"/>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Action Space (6D Vector)</a:t>
                </a:r>
                <a:r>
                  <a:rPr lang="en-US" sz="22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 </m:t>
                        </m:r>
                        <m:r>
                          <a:rPr lang="en-US" sz="2000" i="1">
                            <a:latin typeface="Cambria Math" panose="02040503050406030204" pitchFamily="18" charset="0"/>
                          </a:rPr>
                          <m:t>𝑣</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3</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4</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5</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6</m:t>
                        </m:r>
                      </m:sub>
                    </m:sSub>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𝜖</m:t>
                    </m:r>
                    <m:r>
                      <a:rPr lang="en-US" sz="2000" i="1">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ℝ</m:t>
                        </m:r>
                      </m:e>
                      <m:sup>
                        <m:r>
                          <a:rPr lang="en-US" sz="2000" i="1">
                            <a:latin typeface="Cambria Math" panose="02040503050406030204" pitchFamily="18" charset="0"/>
                            <a:ea typeface="Cambria Math" panose="02040503050406030204" pitchFamily="18" charset="0"/>
                          </a:rPr>
                          <m:t>6</m:t>
                        </m:r>
                      </m:sup>
                    </m:sSup>
                  </m:oMath>
                </a14:m>
                <a:endParaRPr lang="en-US" sz="2000" dirty="0"/>
              </a:p>
              <a:p>
                <a:endParaRPr lang="en-US" b="1" dirty="0"/>
              </a:p>
              <a:p>
                <a:r>
                  <a:rPr lang="en-US" sz="2200" dirty="0">
                    <a:latin typeface="Times New Roman" panose="02020603050405020304" pitchFamily="18" charset="0"/>
                    <a:cs typeface="Times New Roman" panose="02020603050405020304" pitchFamily="18" charset="0"/>
                  </a:rPr>
                  <a:t>Each element of the action vector specifics the target velocity for one of the 6 revolute joints on the Lite 6 robotic arm. </a:t>
                </a:r>
              </a:p>
            </p:txBody>
          </p:sp>
        </mc:Choice>
        <mc:Fallback xmlns="">
          <p:sp>
            <p:nvSpPr>
              <p:cNvPr id="115" name="TextBox 114">
                <a:extLst>
                  <a:ext uri="{FF2B5EF4-FFF2-40B4-BE49-F238E27FC236}">
                    <a16:creationId xmlns:a16="http://schemas.microsoft.com/office/drawing/2014/main" id="{F7ECF030-E8E6-441C-609D-1F8A2A50E5DD}"/>
                  </a:ext>
                </a:extLst>
              </p:cNvPr>
              <p:cNvSpPr txBox="1">
                <a:spLocks noRot="1" noChangeAspect="1" noMove="1" noResize="1" noEditPoints="1" noAdjustHandles="1" noChangeArrowheads="1" noChangeShapeType="1" noTextEdit="1"/>
              </p:cNvSpPr>
              <p:nvPr/>
            </p:nvSpPr>
            <p:spPr>
              <a:xfrm>
                <a:off x="28529587" y="7864849"/>
                <a:ext cx="7920187" cy="1384995"/>
              </a:xfrm>
              <a:prstGeom prst="rect">
                <a:avLst/>
              </a:prstGeom>
              <a:blipFill>
                <a:blip r:embed="rId27"/>
                <a:stretch>
                  <a:fillRect l="-1001" t="-3084" b="-837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6" name="TextBox 115">
                <a:extLst>
                  <a:ext uri="{FF2B5EF4-FFF2-40B4-BE49-F238E27FC236}">
                    <a16:creationId xmlns:a16="http://schemas.microsoft.com/office/drawing/2014/main" id="{602A5846-6BD5-1523-B640-0B9B3D6B410C}"/>
                  </a:ext>
                </a:extLst>
              </p:cNvPr>
              <p:cNvSpPr txBox="1"/>
              <p:nvPr/>
            </p:nvSpPr>
            <p:spPr>
              <a:xfrm>
                <a:off x="23022902" y="6367596"/>
                <a:ext cx="13052303" cy="1391343"/>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Observation Space (39D Vector)</a:t>
                </a:r>
                <a:r>
                  <a:rPr lang="en-US" sz="2200" dirty="0">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𝑠</m:t>
                        </m:r>
                      </m:e>
                      <m:sub>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𝑒𝑒</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𝑝𝑖𝑐𝑘</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𝑆</m:t>
                            </m:r>
                          </m:e>
                        </m:acc>
                      </m:e>
                      <m:sub>
                        <m:r>
                          <a:rPr lang="en-US" sz="2000" i="1">
                            <a:latin typeface="Cambria Math" panose="02040503050406030204" pitchFamily="18" charset="0"/>
                          </a:rPr>
                          <m:t>𝑝𝑖𝑐𝑘</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Θ</m:t>
                        </m:r>
                      </m:e>
                      <m:sub>
                        <m:r>
                          <a:rPr lang="en-US" sz="2000" i="1">
                            <a:latin typeface="Cambria Math" panose="02040503050406030204" pitchFamily="18" charset="0"/>
                          </a:rPr>
                          <m:t>𝑐𝑜𝑠</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Θ</m:t>
                        </m:r>
                      </m:e>
                      <m:sub>
                        <m:r>
                          <a:rPr lang="en-US" sz="2000" i="1">
                            <a:latin typeface="Cambria Math" panose="02040503050406030204" pitchFamily="18" charset="0"/>
                          </a:rPr>
                          <m:t>𝑠𝑖𝑛</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Θ</m:t>
                        </m:r>
                      </m:e>
                      <m:sub>
                        <m:r>
                          <a:rPr lang="en-US" sz="2000" i="1">
                            <a:latin typeface="Cambria Math" panose="02040503050406030204" pitchFamily="18" charset="0"/>
                          </a:rPr>
                          <m:t>𝑣𝑒𝑙</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𝜖</m:t>
                    </m:r>
                    <m:r>
                      <a:rPr lang="en-US" sz="2000" i="1">
                        <a:latin typeface="Cambria Math" panose="02040503050406030204" pitchFamily="18" charset="0"/>
                        <a:ea typeface="Cambria Math" panose="02040503050406030204" pitchFamily="18" charset="0"/>
                      </a:rPr>
                      <m:t> </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ℝ</m:t>
                        </m:r>
                      </m:e>
                      <m:sup>
                        <m:r>
                          <a:rPr lang="en-US" sz="2000" i="1">
                            <a:latin typeface="Cambria Math" panose="02040503050406030204" pitchFamily="18" charset="0"/>
                            <a:ea typeface="Cambria Math" panose="02040503050406030204" pitchFamily="18" charset="0"/>
                          </a:rPr>
                          <m:t>39</m:t>
                        </m:r>
                      </m:sup>
                    </m:sSup>
                  </m:oMath>
                </a14:m>
                <a:endParaRPr lang="en-US" sz="2000" dirty="0"/>
              </a:p>
              <a:p>
                <a:endParaRPr lang="en-US" dirty="0"/>
              </a:p>
              <a:p>
                <a:r>
                  <a:rPr lang="en-US" sz="2200" dirty="0">
                    <a:latin typeface="Times New Roman" panose="02020603050405020304" pitchFamily="18" charset="0"/>
                    <a:cs typeface="Times New Roman" panose="02020603050405020304" pitchFamily="18" charset="0"/>
                  </a:rPr>
                  <a:t>The observation vector encodes spatial and kinematic information. These features provide the policy with full context for manipulation.</a:t>
                </a:r>
              </a:p>
            </p:txBody>
          </p:sp>
        </mc:Choice>
        <mc:Fallback>
          <p:sp>
            <p:nvSpPr>
              <p:cNvPr id="116" name="TextBox 115">
                <a:extLst>
                  <a:ext uri="{FF2B5EF4-FFF2-40B4-BE49-F238E27FC236}">
                    <a16:creationId xmlns:a16="http://schemas.microsoft.com/office/drawing/2014/main" id="{602A5846-6BD5-1523-B640-0B9B3D6B410C}"/>
                  </a:ext>
                </a:extLst>
              </p:cNvPr>
              <p:cNvSpPr txBox="1">
                <a:spLocks noRot="1" noChangeAspect="1" noMove="1" noResize="1" noEditPoints="1" noAdjustHandles="1" noChangeArrowheads="1" noChangeShapeType="1" noTextEdit="1"/>
              </p:cNvSpPr>
              <p:nvPr/>
            </p:nvSpPr>
            <p:spPr>
              <a:xfrm>
                <a:off x="23022902" y="6367596"/>
                <a:ext cx="13052303" cy="1391343"/>
              </a:xfrm>
              <a:prstGeom prst="rect">
                <a:avLst/>
              </a:prstGeom>
              <a:blipFill>
                <a:blip r:embed="rId28"/>
                <a:stretch>
                  <a:fillRect l="-607" t="-3947"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E09546EF-29A4-7D7F-97E7-ED2AC311A7DC}"/>
                  </a:ext>
                </a:extLst>
              </p:cNvPr>
              <p:cNvSpPr txBox="1"/>
              <p:nvPr/>
            </p:nvSpPr>
            <p:spPr>
              <a:xfrm>
                <a:off x="28481414" y="9325434"/>
                <a:ext cx="7637856" cy="4299190"/>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Subtask Dependent Reward Structure</a:t>
                </a:r>
                <a:r>
                  <a:rPr lang="en-US" sz="2200" dirty="0">
                    <a:latin typeface="Times New Roman" panose="02020603050405020304" pitchFamily="18" charset="0"/>
                    <a:cs typeface="Times New Roman" panose="02020603050405020304" pitchFamily="18" charset="0"/>
                  </a:rPr>
                  <a:t>:</a:t>
                </a:r>
              </a:p>
              <a:p>
                <a:endParaRPr lang="en-US" dirty="0"/>
              </a:p>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𝑥</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𝑥</m:t>
                                  </m:r>
                                </m:sub>
                              </m:sSub>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𝑒𝑒</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𝑔</m:t>
                                      </m:r>
                                    </m:sub>
                                  </m:sSub>
                                  <m:r>
                                    <a:rPr lang="en-US" sz="2000" i="1">
                                      <a:latin typeface="Cambria Math" panose="02040503050406030204" pitchFamily="18" charset="0"/>
                                    </a:rPr>
                                    <m:t>)</m:t>
                                  </m:r>
                                </m:e>
                                <m:sup>
                                  <m:r>
                                    <a:rPr lang="en-US" sz="2000" i="1">
                                      <a:latin typeface="Cambria Math" panose="02040503050406030204" pitchFamily="18" charset="0"/>
                                    </a:rPr>
                                    <m:t>2</m:t>
                                  </m:r>
                                </m:sup>
                              </m:sSup>
                            </m:e>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𝑦</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𝑦</m:t>
                                  </m:r>
                                </m:sub>
                              </m:sSub>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𝑒𝑒</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𝑔</m:t>
                                      </m:r>
                                    </m:sub>
                                  </m:sSub>
                                  <m:r>
                                    <a:rPr lang="en-US" sz="2000" i="1">
                                      <a:latin typeface="Cambria Math" panose="02040503050406030204" pitchFamily="18" charset="0"/>
                                    </a:rPr>
                                    <m:t>)</m:t>
                                  </m:r>
                                </m:e>
                                <m:sup>
                                  <m:r>
                                    <a:rPr lang="en-US" sz="2000" i="1">
                                      <a:latin typeface="Cambria Math" panose="02040503050406030204" pitchFamily="18" charset="0"/>
                                    </a:rPr>
                                    <m:t>2</m:t>
                                  </m:r>
                                </m:sup>
                              </m:sSup>
                            </m:e>
                            <m:e>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𝑧</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𝐾</m:t>
                                  </m:r>
                                </m:e>
                                <m:sub>
                                  <m:r>
                                    <a:rPr lang="en-US" sz="2000" i="1">
                                      <a:latin typeface="Cambria Math" panose="02040503050406030204" pitchFamily="18" charset="0"/>
                                    </a:rPr>
                                    <m:t>𝑧</m:t>
                                  </m:r>
                                </m:sub>
                              </m:sSub>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𝑒𝑒</m:t>
                                      </m:r>
                                    </m:sub>
                                  </m:sSub>
                                  <m:r>
                                    <a:rPr lang="en-US" sz="2000" i="1">
                                      <a:latin typeface="Cambria Math" panose="02040503050406030204" pitchFamily="18" charset="0"/>
                                    </a:rPr>
                                    <m:t> − </m:t>
                                  </m:r>
                                  <m:sSub>
                                    <m:sSubPr>
                                      <m:ctrlPr>
                                        <a:rPr lang="en-US" sz="2000" i="1">
                                          <a:latin typeface="Cambria Math" panose="02040503050406030204" pitchFamily="18" charset="0"/>
                                        </a:rPr>
                                      </m:ctrlPr>
                                    </m:sSubPr>
                                    <m:e>
                                      <m:r>
                                        <a:rPr lang="en-US" sz="2000" i="1">
                                          <a:latin typeface="Cambria Math" panose="02040503050406030204" pitchFamily="18" charset="0"/>
                                        </a:rPr>
                                        <m:t>𝑧</m:t>
                                      </m:r>
                                    </m:e>
                                    <m:sub>
                                      <m:r>
                                        <a:rPr lang="en-US" sz="2000" i="1">
                                          <a:latin typeface="Cambria Math" panose="02040503050406030204" pitchFamily="18" charset="0"/>
                                        </a:rPr>
                                        <m:t>𝑔</m:t>
                                      </m:r>
                                    </m:sub>
                                  </m:sSub>
                                  <m:r>
                                    <a:rPr lang="en-US" sz="2000" i="1">
                                      <a:latin typeface="Cambria Math" panose="02040503050406030204" pitchFamily="18" charset="0"/>
                                    </a:rPr>
                                    <m:t>)</m:t>
                                  </m:r>
                                </m:e>
                                <m:sup>
                                  <m:r>
                                    <a:rPr lang="en-US" sz="2000" i="1">
                                      <a:latin typeface="Cambria Math" panose="02040503050406030204" pitchFamily="18" charset="0"/>
                                    </a:rPr>
                                    <m:t>2</m:t>
                                  </m:r>
                                </m:sup>
                              </m:sSup>
                            </m:e>
                          </m:eqArr>
                        </m:e>
                      </m:d>
                    </m:oMath>
                  </m:oMathPara>
                </a14:m>
                <a:endParaRPr lang="en-US" sz="2000" dirty="0"/>
              </a:p>
              <a:p>
                <a:endParaRPr lang="en-US" sz="2000" dirty="0"/>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𝑝𝑜𝑠</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𝑥</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𝑦</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𝑧</m:t>
                          </m:r>
                        </m:sub>
                      </m:sSub>
                    </m:oMath>
                  </m:oMathPara>
                </a14:m>
                <a:endParaRPr lang="en-US" sz="2000" dirty="0"/>
              </a:p>
              <a:p>
                <a:endParaRPr lang="en-US"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𝑒𝑛𝑒𝑟𝑔𝑦</m:t>
                          </m:r>
                        </m:sub>
                      </m:sSub>
                      <m:r>
                        <a:rPr lang="en-US" sz="2000" i="1">
                          <a:latin typeface="Cambria Math" panose="02040503050406030204" pitchFamily="18" charset="0"/>
                        </a:rPr>
                        <m:t>=−0.00003 </m:t>
                      </m:r>
                      <m:r>
                        <a:rPr lang="en-US" sz="2000" i="1">
                          <a:latin typeface="Cambria Math" panose="02040503050406030204" pitchFamily="18" charset="0"/>
                          <a:ea typeface="Cambria Math" panose="02040503050406030204" pitchFamily="18" charset="0"/>
                        </a:rPr>
                        <m:t>× </m:t>
                      </m:r>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𝑖</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6</m:t>
                          </m:r>
                        </m:sup>
                        <m:e>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𝐹</m:t>
                              </m:r>
                            </m:e>
                            <m:sub>
                              <m:r>
                                <a:rPr lang="en-US" sz="2000" i="1">
                                  <a:latin typeface="Cambria Math" panose="02040503050406030204" pitchFamily="18" charset="0"/>
                                  <a:ea typeface="Cambria Math" panose="02040503050406030204" pitchFamily="18" charset="0"/>
                                </a:rPr>
                                <m:t>𝑖</m:t>
                              </m:r>
                            </m:sub>
                          </m:sSub>
                          <m:r>
                            <a:rPr lang="en-US" sz="2000" i="1">
                              <a:latin typeface="Cambria Math" panose="02040503050406030204" pitchFamily="18" charset="0"/>
                              <a:ea typeface="Cambria Math" panose="02040503050406030204" pitchFamily="18" charset="0"/>
                            </a:rPr>
                            <m:t>|</m:t>
                          </m:r>
                        </m:e>
                      </m:nary>
                    </m:oMath>
                  </m:oMathPara>
                </a14:m>
                <a:endParaRPr lang="en-US" sz="2000" dirty="0"/>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𝑟</m:t>
                      </m:r>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𝑝𝑜𝑠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𝑟</m:t>
                          </m:r>
                        </m:e>
                        <m:sub>
                          <m:r>
                            <a:rPr lang="en-US" sz="2000" i="1">
                              <a:latin typeface="Cambria Math" panose="02040503050406030204" pitchFamily="18" charset="0"/>
                            </a:rPr>
                            <m:t>𝑒𝑛𝑒𝑟𝑔𝑦</m:t>
                          </m:r>
                        </m:sub>
                      </m:sSub>
                    </m:oMath>
                  </m:oMathPara>
                </a14:m>
                <a:endParaRPr lang="en-US" sz="2000" dirty="0"/>
              </a:p>
              <a:p>
                <a:endParaRPr lang="en-US" dirty="0"/>
              </a:p>
            </p:txBody>
          </p:sp>
        </mc:Choice>
        <mc:Fallback xmlns="">
          <p:sp>
            <p:nvSpPr>
              <p:cNvPr id="119" name="TextBox 118">
                <a:extLst>
                  <a:ext uri="{FF2B5EF4-FFF2-40B4-BE49-F238E27FC236}">
                    <a16:creationId xmlns:a16="http://schemas.microsoft.com/office/drawing/2014/main" id="{E09546EF-29A4-7D7F-97E7-ED2AC311A7DC}"/>
                  </a:ext>
                </a:extLst>
              </p:cNvPr>
              <p:cNvSpPr txBox="1">
                <a:spLocks noRot="1" noChangeAspect="1" noMove="1" noResize="1" noEditPoints="1" noAdjustHandles="1" noChangeArrowheads="1" noChangeShapeType="1" noTextEdit="1"/>
              </p:cNvSpPr>
              <p:nvPr/>
            </p:nvSpPr>
            <p:spPr>
              <a:xfrm>
                <a:off x="28481414" y="9325434"/>
                <a:ext cx="7637856" cy="4299190"/>
              </a:xfrm>
              <a:prstGeom prst="rect">
                <a:avLst/>
              </a:prstGeom>
              <a:blipFill>
                <a:blip r:embed="rId29"/>
                <a:stretch>
                  <a:fillRect l="-1038" t="-993"/>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4346AB2-21D8-17B9-ECAB-8169597798C8}"/>
              </a:ext>
            </a:extLst>
          </p:cNvPr>
          <p:cNvSpPr txBox="1"/>
          <p:nvPr/>
        </p:nvSpPr>
        <p:spPr>
          <a:xfrm>
            <a:off x="25467217" y="20215214"/>
            <a:ext cx="8486511" cy="1569660"/>
          </a:xfrm>
          <a:prstGeom prst="rect">
            <a:avLst/>
          </a:prstGeom>
          <a:noFill/>
        </p:spPr>
        <p:txBody>
          <a:bodyPr wrap="square" rtlCol="0">
            <a:spAutoFit/>
          </a:bodyPr>
          <a:lstStyle/>
          <a:p>
            <a:pPr algn="ctr"/>
            <a:r>
              <a:rPr lang="en-US" sz="4800" dirty="0">
                <a:solidFill>
                  <a:schemeClr val="bg1"/>
                </a:solidFill>
                <a:latin typeface="Red Hat Display" panose="02010303040201060303" pitchFamily="2" charset="0"/>
                <a:ea typeface="Red Hat Display" panose="02010303040201060303" pitchFamily="2" charset="0"/>
                <a:cs typeface="Red Hat Display" panose="02010303040201060303" pitchFamily="2" charset="0"/>
              </a:rPr>
              <a:t>Results</a:t>
            </a:r>
          </a:p>
          <a:p>
            <a:pPr algn="ctr"/>
            <a:endParaRPr lang="en-US" sz="4800" dirty="0">
              <a:solidFill>
                <a:schemeClr val="bg1"/>
              </a:solidFill>
              <a:latin typeface="Red Hat Display" panose="02010303040201060303" pitchFamily="2" charset="0"/>
              <a:ea typeface="Red Hat Display" panose="02010303040201060303" pitchFamily="2" charset="0"/>
              <a:cs typeface="Red Hat Display" panose="02010303040201060303" pitchFamily="2" charset="0"/>
            </a:endParaRPr>
          </a:p>
        </p:txBody>
      </p:sp>
      <p:sp>
        <p:nvSpPr>
          <p:cNvPr id="9" name="TextBox 8">
            <a:extLst>
              <a:ext uri="{FF2B5EF4-FFF2-40B4-BE49-F238E27FC236}">
                <a16:creationId xmlns:a16="http://schemas.microsoft.com/office/drawing/2014/main" id="{F6B47B8E-68BB-DFC5-C5B4-AD44B703AFFE}"/>
              </a:ext>
            </a:extLst>
          </p:cNvPr>
          <p:cNvSpPr txBox="1"/>
          <p:nvPr/>
        </p:nvSpPr>
        <p:spPr>
          <a:xfrm>
            <a:off x="23083887" y="21244282"/>
            <a:ext cx="12862883" cy="1446550"/>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We define task success as completion of the grasping subtask, since the UFACTOR Lite 6 gripper model lacks actuated finger joints and cannot perform full grasp-and-place actions in simulation. Grasping is considered successful when the gripper’s center aligns within the cubes volume. From this point, the grasp can be manually executed on the physical robot. Grasping performance across 4 trials is summarized in Table 4.</a:t>
            </a:r>
          </a:p>
        </p:txBody>
      </p:sp>
      <p:sp>
        <p:nvSpPr>
          <p:cNvPr id="16" name="TextBox 15">
            <a:extLst>
              <a:ext uri="{FF2B5EF4-FFF2-40B4-BE49-F238E27FC236}">
                <a16:creationId xmlns:a16="http://schemas.microsoft.com/office/drawing/2014/main" id="{5B2718EA-0BEA-2823-982F-65BD920BFD56}"/>
              </a:ext>
            </a:extLst>
          </p:cNvPr>
          <p:cNvSpPr txBox="1"/>
          <p:nvPr/>
        </p:nvSpPr>
        <p:spPr>
          <a:xfrm>
            <a:off x="27064706" y="23743760"/>
            <a:ext cx="4712517"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Table 4. Grasping Success Rate Across Trials</a:t>
            </a:r>
          </a:p>
        </p:txBody>
      </p:sp>
      <p:sp>
        <p:nvSpPr>
          <p:cNvPr id="19" name="TextBox 18">
            <a:extLst>
              <a:ext uri="{FF2B5EF4-FFF2-40B4-BE49-F238E27FC236}">
                <a16:creationId xmlns:a16="http://schemas.microsoft.com/office/drawing/2014/main" id="{922FE7C8-0C69-2538-8C4F-C8978C9182FB}"/>
              </a:ext>
            </a:extLst>
          </p:cNvPr>
          <p:cNvSpPr txBox="1"/>
          <p:nvPr/>
        </p:nvSpPr>
        <p:spPr>
          <a:xfrm>
            <a:off x="24826995" y="24072228"/>
            <a:ext cx="8486511" cy="1569660"/>
          </a:xfrm>
          <a:prstGeom prst="rect">
            <a:avLst/>
          </a:prstGeom>
          <a:noFill/>
        </p:spPr>
        <p:txBody>
          <a:bodyPr wrap="square" rtlCol="0">
            <a:spAutoFit/>
          </a:bodyPr>
          <a:lstStyle/>
          <a:p>
            <a:pPr algn="ctr"/>
            <a:r>
              <a:rPr lang="en-US" sz="4800" dirty="0">
                <a:solidFill>
                  <a:schemeClr val="bg1"/>
                </a:solidFill>
                <a:latin typeface="Red Hat Display" panose="02010303040201060303" pitchFamily="2" charset="0"/>
                <a:ea typeface="Red Hat Display" panose="02010303040201060303" pitchFamily="2" charset="0"/>
                <a:cs typeface="Red Hat Display" panose="02010303040201060303" pitchFamily="2" charset="0"/>
              </a:rPr>
              <a:t>Acknowledgement &amp; References</a:t>
            </a:r>
          </a:p>
          <a:p>
            <a:pPr algn="ctr"/>
            <a:endParaRPr lang="en-US" sz="4800" dirty="0">
              <a:solidFill>
                <a:schemeClr val="bg1"/>
              </a:solidFill>
              <a:latin typeface="Red Hat Display" panose="02010303040201060303" pitchFamily="2" charset="0"/>
              <a:ea typeface="Red Hat Display" panose="02010303040201060303" pitchFamily="2" charset="0"/>
              <a:cs typeface="Red Hat Display" panose="02010303040201060303" pitchFamily="2" charset="0"/>
            </a:endParaRPr>
          </a:p>
        </p:txBody>
      </p:sp>
      <p:pic>
        <p:nvPicPr>
          <p:cNvPr id="11" name="Picture 10" descr="A graph with blue and orange lines&#10;&#10;AI-generated content may be incorrect.">
            <a:extLst>
              <a:ext uri="{FF2B5EF4-FFF2-40B4-BE49-F238E27FC236}">
                <a16:creationId xmlns:a16="http://schemas.microsoft.com/office/drawing/2014/main" id="{9C3D8F2A-4356-0191-D5AE-81CCD686B0AC}"/>
              </a:ext>
            </a:extLst>
          </p:cNvPr>
          <p:cNvPicPr>
            <a:picLocks noChangeAspect="1"/>
          </p:cNvPicPr>
          <p:nvPr/>
        </p:nvPicPr>
        <p:blipFill>
          <a:blip r:embed="rId30">
            <a:extLst>
              <a:ext uri="{28A0092B-C50C-407E-A947-70E740481C1C}">
                <a14:useLocalDpi xmlns:a14="http://schemas.microsoft.com/office/drawing/2010/main" val="0"/>
              </a:ext>
            </a:extLst>
          </a:blip>
          <a:srcRect l="1797" t="7053" r="2132" b="2720"/>
          <a:stretch>
            <a:fillRect/>
          </a:stretch>
        </p:blipFill>
        <p:spPr>
          <a:xfrm>
            <a:off x="17328239" y="17598379"/>
            <a:ext cx="5226911" cy="3681710"/>
          </a:xfrm>
          <a:prstGeom prst="rect">
            <a:avLst/>
          </a:prstGeom>
        </p:spPr>
      </p:pic>
      <p:pic>
        <p:nvPicPr>
          <p:cNvPr id="22" name="Picture 21" descr="A graph with blue and orange lines&#10;&#10;AI-generated content may be incorrect.">
            <a:extLst>
              <a:ext uri="{FF2B5EF4-FFF2-40B4-BE49-F238E27FC236}">
                <a16:creationId xmlns:a16="http://schemas.microsoft.com/office/drawing/2014/main" id="{3E827C85-B861-BE32-F701-BED01F6230A2}"/>
              </a:ext>
            </a:extLst>
          </p:cNvPr>
          <p:cNvPicPr>
            <a:picLocks noChangeAspect="1"/>
          </p:cNvPicPr>
          <p:nvPr/>
        </p:nvPicPr>
        <p:blipFill>
          <a:blip r:embed="rId31">
            <a:extLst>
              <a:ext uri="{28A0092B-C50C-407E-A947-70E740481C1C}">
                <a14:useLocalDpi xmlns:a14="http://schemas.microsoft.com/office/drawing/2010/main" val="0"/>
              </a:ext>
            </a:extLst>
          </a:blip>
          <a:srcRect l="2122" t="7067" r="1807" b="2705"/>
          <a:stretch>
            <a:fillRect/>
          </a:stretch>
        </p:blipFill>
        <p:spPr>
          <a:xfrm>
            <a:off x="11883984" y="17639109"/>
            <a:ext cx="5226911" cy="3681710"/>
          </a:xfrm>
          <a:prstGeom prst="rect">
            <a:avLst/>
          </a:prstGeom>
        </p:spPr>
      </p:pic>
      <p:sp>
        <p:nvSpPr>
          <p:cNvPr id="106" name="TextBox 105">
            <a:extLst>
              <a:ext uri="{FF2B5EF4-FFF2-40B4-BE49-F238E27FC236}">
                <a16:creationId xmlns:a16="http://schemas.microsoft.com/office/drawing/2014/main" id="{BC053ECA-5356-4DAE-6E44-6FA123692006}"/>
              </a:ext>
            </a:extLst>
          </p:cNvPr>
          <p:cNvSpPr txBox="1"/>
          <p:nvPr/>
        </p:nvSpPr>
        <p:spPr>
          <a:xfrm>
            <a:off x="12263016" y="17596020"/>
            <a:ext cx="4082466"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Figure 1. Initial Physical vs Simulated Joint 4 Trajectory</a:t>
            </a:r>
          </a:p>
        </p:txBody>
      </p:sp>
      <p:sp>
        <p:nvSpPr>
          <p:cNvPr id="105" name="TextBox 104">
            <a:extLst>
              <a:ext uri="{FF2B5EF4-FFF2-40B4-BE49-F238E27FC236}">
                <a16:creationId xmlns:a16="http://schemas.microsoft.com/office/drawing/2014/main" id="{53D27B05-C24B-E4CC-EB86-D3C068DB8B77}"/>
              </a:ext>
            </a:extLst>
          </p:cNvPr>
          <p:cNvSpPr txBox="1"/>
          <p:nvPr/>
        </p:nvSpPr>
        <p:spPr>
          <a:xfrm>
            <a:off x="17616402" y="17576250"/>
            <a:ext cx="4082467" cy="276999"/>
          </a:xfrm>
          <a:prstGeom prst="rect">
            <a:avLst/>
          </a:prstGeom>
          <a:noFill/>
        </p:spPr>
        <p:txBody>
          <a:bodyPr wrap="square" rtlCol="0">
            <a:spAutoFit/>
          </a:bodyPr>
          <a:lstStyle/>
          <a:p>
            <a:pPr algn="ctr"/>
            <a:r>
              <a:rPr lang="en-US" sz="1200" b="1" dirty="0">
                <a:latin typeface="Times New Roman" panose="02020603050405020304" pitchFamily="18" charset="0"/>
                <a:cs typeface="Times New Roman" panose="02020603050405020304" pitchFamily="18" charset="0"/>
              </a:rPr>
              <a:t>Figure 2. Final Physical vs Simulated Joint 4 Trajectory</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7AD6CFE6-C77E-2CD1-3EAB-4C45195EC7CF}"/>
                  </a:ext>
                </a:extLst>
              </p:cNvPr>
              <p:cNvSpPr txBox="1"/>
              <p:nvPr/>
            </p:nvSpPr>
            <p:spPr>
              <a:xfrm>
                <a:off x="11868320" y="16906412"/>
                <a:ext cx="6624634" cy="3548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𝑠𝑡𝑖𝑓𝑓𝑛𝑒𝑠𝑠</m:t>
                      </m:r>
                      <m:r>
                        <a:rPr lang="en-US" sz="2000" b="0" i="1" smtClean="0">
                          <a:latin typeface="Cambria Math" panose="02040503050406030204" pitchFamily="18" charset="0"/>
                          <a:ea typeface="Cambria Math" panose="02040503050406030204" pitchFamily="18" charset="0"/>
                        </a:rPr>
                        <m:t> ∗</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𝑞</m:t>
                          </m:r>
                          <m:r>
                            <a:rPr lang="en-US" sz="2000" b="0" i="1" smtClean="0">
                              <a:latin typeface="Cambria Math" panose="02040503050406030204" pitchFamily="18" charset="0"/>
                              <a:ea typeface="Cambria Math" panose="02040503050406030204" pitchFamily="18" charset="0"/>
                            </a:rPr>
                            <m:t> − </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𝑞</m:t>
                              </m:r>
                            </m:e>
                            <m:sub>
                              <m:r>
                                <a:rPr lang="en-US" sz="2000" b="0" i="1" smtClean="0">
                                  <a:latin typeface="Cambria Math" panose="02040503050406030204" pitchFamily="18" charset="0"/>
                                  <a:ea typeface="Cambria Math" panose="02040503050406030204" pitchFamily="18" charset="0"/>
                                </a:rPr>
                                <m:t>𝑡𝑎𝑟𝑔𝑒𝑡</m:t>
                              </m:r>
                            </m:sub>
                          </m:sSub>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𝑑𝑎𝑚𝑝𝑖𝑛𝑔</m:t>
                      </m:r>
                      <m:r>
                        <a:rPr lang="en-US" sz="2000" b="0" i="1" smtClean="0">
                          <a:latin typeface="Cambria Math" panose="02040503050406030204" pitchFamily="18" charset="0"/>
                          <a:ea typeface="Cambria Math" panose="02040503050406030204" pitchFamily="18" charset="0"/>
                        </a:rPr>
                        <m:t> ∗(</m:t>
                      </m:r>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𝑞</m:t>
                          </m:r>
                        </m:e>
                      </m:acc>
                      <m:r>
                        <a:rPr lang="en-US" sz="2000" b="0" i="1" smtClean="0">
                          <a:latin typeface="Cambria Math" panose="02040503050406030204" pitchFamily="18" charset="0"/>
                          <a:ea typeface="Cambria Math" panose="02040503050406030204" pitchFamily="18" charset="0"/>
                        </a:rPr>
                        <m:t> − </m:t>
                      </m:r>
                      <m:sSub>
                        <m:sSubPr>
                          <m:ctrlPr>
                            <a:rPr lang="en-US" sz="2000" b="0" i="1" smtClean="0">
                              <a:latin typeface="Cambria Math" panose="02040503050406030204" pitchFamily="18" charset="0"/>
                              <a:ea typeface="Cambria Math" panose="02040503050406030204" pitchFamily="18" charset="0"/>
                            </a:rPr>
                          </m:ctrlPr>
                        </m:sSubPr>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𝑞</m:t>
                              </m:r>
                            </m:e>
                          </m:acc>
                        </m:e>
                        <m:sub>
                          <m:r>
                            <a:rPr lang="en-US" sz="2000" b="0" i="1" smtClean="0">
                              <a:latin typeface="Cambria Math" panose="02040503050406030204" pitchFamily="18" charset="0"/>
                              <a:ea typeface="Cambria Math" panose="02040503050406030204" pitchFamily="18" charset="0"/>
                            </a:rPr>
                            <m:t>𝑡𝑎𝑟𝑔𝑒𝑡</m:t>
                          </m:r>
                        </m:sub>
                      </m:sSub>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p:sp>
            <p:nvSpPr>
              <p:cNvPr id="27" name="TextBox 26">
                <a:extLst>
                  <a:ext uri="{FF2B5EF4-FFF2-40B4-BE49-F238E27FC236}">
                    <a16:creationId xmlns:a16="http://schemas.microsoft.com/office/drawing/2014/main" id="{7AD6CFE6-C77E-2CD1-3EAB-4C45195EC7CF}"/>
                  </a:ext>
                </a:extLst>
              </p:cNvPr>
              <p:cNvSpPr txBox="1">
                <a:spLocks noRot="1" noChangeAspect="1" noMove="1" noResize="1" noEditPoints="1" noAdjustHandles="1" noChangeArrowheads="1" noChangeShapeType="1" noTextEdit="1"/>
              </p:cNvSpPr>
              <p:nvPr/>
            </p:nvSpPr>
            <p:spPr>
              <a:xfrm>
                <a:off x="11868320" y="16906412"/>
                <a:ext cx="6624634" cy="354841"/>
              </a:xfrm>
              <a:prstGeom prst="rect">
                <a:avLst/>
              </a:prstGeom>
              <a:blipFill>
                <a:blip r:embed="rId32"/>
                <a:stretch>
                  <a:fillRect l="-92" r="-828" b="-22034"/>
                </a:stretch>
              </a:blipFill>
            </p:spPr>
            <p:txBody>
              <a:bodyPr/>
              <a:lstStyle/>
              <a:p>
                <a:r>
                  <a:rPr lang="en-US">
                    <a:noFill/>
                  </a:rPr>
                  <a:t> </a:t>
                </a:r>
              </a:p>
            </p:txBody>
          </p:sp>
        </mc:Fallback>
      </mc:AlternateContent>
    </p:spTree>
    <p:extLst>
      <p:ext uri="{BB962C8B-B14F-4D97-AF65-F5344CB8AC3E}">
        <p14:creationId xmlns:p14="http://schemas.microsoft.com/office/powerpoint/2010/main" val="414262956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5347</TotalTime>
  <Words>1542</Words>
  <Application>Microsoft Office PowerPoint</Application>
  <PresentationFormat>Custom</PresentationFormat>
  <Paragraphs>187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Arial</vt:lpstr>
      <vt:lpstr>Calibri</vt:lpstr>
      <vt:lpstr>Calibri Light</vt:lpstr>
      <vt:lpstr>Cambria Math</vt:lpstr>
      <vt:lpstr>Red Hat Display</vt:lpstr>
      <vt:lpstr>Times New Roman</vt:lpstr>
      <vt:lpstr>Office 2013 - 2022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Hong Beom Lee</dc:creator>
  <cp:lastModifiedBy>Vivek Tara</cp:lastModifiedBy>
  <cp:revision>101</cp:revision>
  <cp:lastPrinted>2024-08-02T20:08:53Z</cp:lastPrinted>
  <dcterms:created xsi:type="dcterms:W3CDTF">2023-07-18T19:24:11Z</dcterms:created>
  <dcterms:modified xsi:type="dcterms:W3CDTF">2025-07-24T02:20:57Z</dcterms:modified>
</cp:coreProperties>
</file>